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8.xml" ContentType="application/vnd.openxmlformats-officedocument.presentationml.tags+xml"/>
  <Override PartName="/ppt/notesSlides/notesSlide1.xml" ContentType="application/vnd.openxmlformats-officedocument.presentationml.notesSlide+xml"/>
  <Override PartName="/ppt/tags/tag9.xml" ContentType="application/vnd.openxmlformats-officedocument.presentationml.tags+xml"/>
  <Override PartName="/ppt/notesSlides/notesSlide2.xml" ContentType="application/vnd.openxmlformats-officedocument.presentationml.notesSlide+xml"/>
  <Override PartName="/ppt/tags/tag10.xml" ContentType="application/vnd.openxmlformats-officedocument.presentationml.tags+xml"/>
  <Override PartName="/ppt/notesSlides/notesSlide3.xml" ContentType="application/vnd.openxmlformats-officedocument.presentationml.notesSlide+xml"/>
  <Override PartName="/ppt/tags/tag11.xml" ContentType="application/vnd.openxmlformats-officedocument.presentationml.tags+xml"/>
  <Override PartName="/ppt/notesSlides/notesSlide4.xml" ContentType="application/vnd.openxmlformats-officedocument.presentationml.notesSlide+xml"/>
  <Override PartName="/ppt/tags/tag12.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13.xml" ContentType="application/vnd.openxmlformats-officedocument.presentationml.tags+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ags/tag14.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5.xml" ContentType="application/vnd.openxmlformats-officedocument.presentationml.tags+xml"/>
  <Override PartName="/ppt/notesSlides/notesSlide8.xml" ContentType="application/vnd.openxmlformats-officedocument.presentationml.notesSlide+xml"/>
  <Override PartName="/ppt/tags/tag16.xml" ContentType="application/vnd.openxmlformats-officedocument.presentationml.tags+xml"/>
  <Override PartName="/ppt/notesSlides/notesSlide9.xml" ContentType="application/vnd.openxmlformats-officedocument.presentationml.notesSlide+xml"/>
  <Override PartName="/ppt/tags/tag17.xml" ContentType="application/vnd.openxmlformats-officedocument.presentationml.tags+xml"/>
  <Override PartName="/ppt/notesSlides/notesSlide10.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notesSlides/notesSlide11.xml" ContentType="application/vnd.openxmlformats-officedocument.presentationml.notesSlide+xml"/>
  <Override PartName="/ppt/tags/tag20.xml" ContentType="application/vnd.openxmlformats-officedocument.presentationml.tags+xml"/>
  <Override PartName="/ppt/notesSlides/notesSlide12.xml" ContentType="application/vnd.openxmlformats-officedocument.presentationml.notesSlide+xml"/>
  <Override PartName="/ppt/tags/tag21.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22.xml" ContentType="application/vnd.openxmlformats-officedocument.presentationml.tags+xml"/>
  <Override PartName="/ppt/notesSlides/notesSlide15.xml" ContentType="application/vnd.openxmlformats-officedocument.presentationml.notesSlide+xml"/>
  <Override PartName="/ppt/tags/tag23.xml" ContentType="application/vnd.openxmlformats-officedocument.presentationml.tags+xml"/>
  <Override PartName="/ppt/notesSlides/notesSlide16.xml" ContentType="application/vnd.openxmlformats-officedocument.presentationml.notesSlide+xml"/>
  <Override PartName="/ppt/tags/tag24.xml" ContentType="application/vnd.openxmlformats-officedocument.presentationml.tags+xml"/>
  <Override PartName="/ppt/notesSlides/notesSlide17.xml" ContentType="application/vnd.openxmlformats-officedocument.presentationml.notesSlide+xml"/>
  <Override PartName="/ppt/tags/tag25.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26.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27.xml" ContentType="application/vnd.openxmlformats-officedocument.presentationml.tags+xml"/>
  <Override PartName="/ppt/notesSlides/notesSlide25.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tags/tag28.xml" ContentType="application/vnd.openxmlformats-officedocument.presentationml.tags+xml"/>
  <Override PartName="/ppt/notesSlides/notesSlide29.xml" ContentType="application/vnd.openxmlformats-officedocument.presentationml.notesSlide+xml"/>
  <Override PartName="/ppt/tags/tag29.xml" ContentType="application/vnd.openxmlformats-officedocument.presentationml.tag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50" r:id="rId4"/>
  </p:sldMasterIdLst>
  <p:notesMasterIdLst>
    <p:notesMasterId r:id="rId59"/>
  </p:notesMasterIdLst>
  <p:handoutMasterIdLst>
    <p:handoutMasterId r:id="rId60"/>
  </p:handoutMasterIdLst>
  <p:sldIdLst>
    <p:sldId id="2147472762" r:id="rId5"/>
    <p:sldId id="2147472902" r:id="rId6"/>
    <p:sldId id="2147472883" r:id="rId7"/>
    <p:sldId id="2147472830" r:id="rId8"/>
    <p:sldId id="2147472836" r:id="rId9"/>
    <p:sldId id="2147472888" r:id="rId10"/>
    <p:sldId id="2147472892" r:id="rId11"/>
    <p:sldId id="2147472894" r:id="rId12"/>
    <p:sldId id="2147472812" r:id="rId13"/>
    <p:sldId id="2147472890" r:id="rId14"/>
    <p:sldId id="2147472811" r:id="rId15"/>
    <p:sldId id="2147472823" r:id="rId16"/>
    <p:sldId id="2147472895" r:id="rId17"/>
    <p:sldId id="2147472804" r:id="rId18"/>
    <p:sldId id="2147472891" r:id="rId19"/>
    <p:sldId id="2147472897" r:id="rId20"/>
    <p:sldId id="2147472886" r:id="rId21"/>
    <p:sldId id="2147472688" r:id="rId22"/>
    <p:sldId id="2147472885" r:id="rId23"/>
    <p:sldId id="2147472898" r:id="rId24"/>
    <p:sldId id="2147472834" r:id="rId25"/>
    <p:sldId id="2147472900" r:id="rId26"/>
    <p:sldId id="2147472901" r:id="rId27"/>
    <p:sldId id="2147472798" r:id="rId28"/>
    <p:sldId id="2147472813" r:id="rId29"/>
    <p:sldId id="2147472899" r:id="rId30"/>
    <p:sldId id="2147472828" r:id="rId31"/>
    <p:sldId id="2147472796" r:id="rId32"/>
    <p:sldId id="2147472797" r:id="rId33"/>
    <p:sldId id="2147472835" r:id="rId34"/>
    <p:sldId id="2147472822" r:id="rId35"/>
    <p:sldId id="2147472839" r:id="rId36"/>
    <p:sldId id="2147472884" r:id="rId37"/>
    <p:sldId id="2147472837" r:id="rId38"/>
    <p:sldId id="2147472821" r:id="rId39"/>
    <p:sldId id="2147472838" r:id="rId40"/>
    <p:sldId id="2147472815" r:id="rId41"/>
    <p:sldId id="2147472825" r:id="rId42"/>
    <p:sldId id="2147472783" r:id="rId43"/>
    <p:sldId id="2147472800" r:id="rId44"/>
    <p:sldId id="2147472820" r:id="rId45"/>
    <p:sldId id="2147472819" r:id="rId46"/>
    <p:sldId id="2147472840" r:id="rId47"/>
    <p:sldId id="2147472832" r:id="rId48"/>
    <p:sldId id="2147472841" r:id="rId49"/>
    <p:sldId id="2147472842" r:id="rId50"/>
    <p:sldId id="2147472806" r:id="rId51"/>
    <p:sldId id="2147472807" r:id="rId52"/>
    <p:sldId id="2147472829" r:id="rId53"/>
    <p:sldId id="2147472887" r:id="rId54"/>
    <p:sldId id="2147472752" r:id="rId55"/>
    <p:sldId id="274" r:id="rId56"/>
    <p:sldId id="273" r:id="rId57"/>
    <p:sldId id="2147472826" r:id="rId58"/>
  </p:sldIdLst>
  <p:sldSz cx="12192000" cy="6858000"/>
  <p:notesSz cx="6858000" cy="9144000"/>
  <p:custDataLst>
    <p:tags r:id="rId6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4" orient="horz" pos="2160" userDrawn="1">
          <p15:clr>
            <a:srgbClr val="A4A3A4"/>
          </p15:clr>
        </p15:guide>
        <p15:guide id="5"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BFCE49E-8964-59DF-B187-D1DC7522002E}" name="Abildsten Silja" initials="AS" userId="S::silja.riihinen@aalto.fi::8c398386-69ec-411b-9fac-8e07a67af06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Papasin, Alyssa P." initials="PAP" lastIdx="1" clrIdx="0">
    <p:extLst>
      <p:ext uri="{19B8F6BF-5375-455C-9EA6-DF929625EA0E}">
        <p15:presenceInfo xmlns:p15="http://schemas.microsoft.com/office/powerpoint/2012/main" userId="S::alyssa.p.papasin@accenture.com::6ae9f9dd-506d-4cbb-b0dc-8714429a2a0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3BA7"/>
    <a:srgbClr val="0A1A49"/>
    <a:srgbClr val="00D2C2"/>
    <a:srgbClr val="5AA2AE"/>
    <a:srgbClr val="EFFFFE"/>
    <a:srgbClr val="3A5C87"/>
    <a:srgbClr val="FF0000"/>
    <a:srgbClr val="004CFF"/>
    <a:srgbClr val="0F0F0F"/>
    <a:srgbClr val="F2F2F2"/>
  </p:clrMru>
  <p:extLst>
    <p:ext uri="{E76CE94A-603C-4142-B9EB-6D1370010A27}">
      <p14:discardImageEditData xmlns:p14="http://schemas.microsoft.com/office/powerpoint/2010/main" val="1"/>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7E5F5F7-CB88-A44E-9A2D-AF05CA5D81EA}" v="14192" dt="2023-11-19T19:12:00.793"/>
    <p1510:client id="{3BE09161-3A12-4198-829F-689D028929D8}" v="11123" vWet="11125" dt="2023-11-19T19:15:26.497"/>
    <p1510:client id="{614B967E-3235-4CD9-B79D-DB4B56A9BA00}" v="3151" dt="2023-11-19T19:19:27.207"/>
    <p1510:client id="{7EB9F772-ED5B-4A5F-84EC-BD33A7C07006}" v="6688" vWet="6690" dt="2023-11-19T15:33:27.54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7" d="100"/>
          <a:sy n="87" d="100"/>
        </p:scale>
        <p:origin x="384" y="60"/>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presProps" Target="presProps.xml"/><Relationship Id="rId68"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tags" Target="tags/tag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notesMaster" Target="notesMasters/notesMaster1.xml"/><Relationship Id="rId67"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handoutMaster" Target="handoutMasters/handoutMaster1.xml"/><Relationship Id="rId65"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charts/_rels/chart1.xml.rels><?xml version="1.0" encoding="UTF-8" standalone="yes"?>
<Relationships xmlns="http://schemas.openxmlformats.org/package/2006/relationships"><Relationship Id="rId3" Type="http://schemas.openxmlformats.org/officeDocument/2006/relationships/oleObject" Target="https://aaltofi.sharepoint.com/sites/GlobalStrategy563/Shared%20Documents/General/dataoriginal.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150D-D84B-881E-F805DD16ADE4}"/>
              </c:ext>
            </c:extLst>
          </c:dPt>
          <c:dLbls>
            <c:dLbl>
              <c:idx val="0"/>
              <c:layout>
                <c:manualLayout>
                  <c:x val="0"/>
                  <c:y val="6.4445238182904962E-18"/>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50D-D84B-881E-F805DD16ADE4}"/>
                </c:ext>
              </c:extLst>
            </c:dLbl>
            <c:dLbl>
              <c:idx val="1"/>
              <c:layout>
                <c:manualLayout>
                  <c:x val="0"/>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50D-D84B-881E-F805DD16ADE4}"/>
                </c:ext>
              </c:extLst>
            </c:dLbl>
            <c:spPr>
              <a:noFill/>
              <a:ln>
                <a:noFill/>
              </a:ln>
              <a:effectLst/>
            </c:spPr>
            <c:txPr>
              <a:bodyPr rot="0" spcFirstLastPara="1" vertOverflow="overflow" horzOverflow="overflow" vert="horz" wrap="square" lIns="39600" tIns="19050" rIns="38100" bIns="19050" anchor="ctr" anchorCtr="1">
                <a:spAutoFit/>
              </a:bodyPr>
              <a:lstStyle/>
              <a:p>
                <a:pPr>
                  <a:defRPr sz="1100" b="0" i="0" u="none" strike="noStrike" kern="1200" baseline="0">
                    <a:solidFill>
                      <a:schemeClr val="accent1"/>
                    </a:solidFill>
                    <a:latin typeface="Franklin Gothic Medium" panose="020B06030201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strRef>
              <c:f>'[dataoriginal.xlsx]Top 20'!$A$30:$A$39</c:f>
              <c:strCache>
                <c:ptCount val="10"/>
                <c:pt idx="0">
                  <c:v>United States</c:v>
                </c:pt>
                <c:pt idx="1">
                  <c:v>Spain</c:v>
                </c:pt>
                <c:pt idx="2">
                  <c:v>Australia</c:v>
                </c:pt>
                <c:pt idx="3">
                  <c:v>Czech Republic</c:v>
                </c:pt>
                <c:pt idx="4">
                  <c:v>Netherlands</c:v>
                </c:pt>
                <c:pt idx="5">
                  <c:v>Belgium</c:v>
                </c:pt>
                <c:pt idx="6">
                  <c:v>Argentina</c:v>
                </c:pt>
                <c:pt idx="7">
                  <c:v>Brazil</c:v>
                </c:pt>
                <c:pt idx="8">
                  <c:v>Austria</c:v>
                </c:pt>
                <c:pt idx="9">
                  <c:v>New Zealand</c:v>
                </c:pt>
              </c:strCache>
            </c:strRef>
          </c:cat>
          <c:val>
            <c:numRef>
              <c:f>'[dataoriginal.xlsx]Top 20'!$B$30:$B$39</c:f>
              <c:numCache>
                <c:formatCode>General</c:formatCode>
                <c:ptCount val="10"/>
                <c:pt idx="0">
                  <c:v>2.95</c:v>
                </c:pt>
                <c:pt idx="1">
                  <c:v>2.95</c:v>
                </c:pt>
                <c:pt idx="2">
                  <c:v>2.8000000000000003</c:v>
                </c:pt>
                <c:pt idx="3">
                  <c:v>2.8000000000000003</c:v>
                </c:pt>
                <c:pt idx="4">
                  <c:v>2.8000000000000003</c:v>
                </c:pt>
                <c:pt idx="5">
                  <c:v>2.7500000000000004</c:v>
                </c:pt>
                <c:pt idx="6">
                  <c:v>2.65</c:v>
                </c:pt>
                <c:pt idx="7">
                  <c:v>2.6</c:v>
                </c:pt>
                <c:pt idx="8">
                  <c:v>2.6</c:v>
                </c:pt>
                <c:pt idx="9">
                  <c:v>2.6</c:v>
                </c:pt>
              </c:numCache>
            </c:numRef>
          </c:val>
          <c:extLst>
            <c:ext xmlns:c16="http://schemas.microsoft.com/office/drawing/2014/chart" uri="{C3380CC4-5D6E-409C-BE32-E72D297353CC}">
              <c16:uniqueId val="{00000003-150D-D84B-881E-F805DD16ADE4}"/>
            </c:ext>
          </c:extLst>
        </c:ser>
        <c:dLbls>
          <c:showLegendKey val="0"/>
          <c:showVal val="0"/>
          <c:showCatName val="0"/>
          <c:showSerName val="0"/>
          <c:showPercent val="0"/>
          <c:showBubbleSize val="0"/>
        </c:dLbls>
        <c:gapWidth val="36"/>
        <c:overlap val="-22"/>
        <c:axId val="1365289888"/>
        <c:axId val="1365429936"/>
      </c:barChart>
      <c:catAx>
        <c:axId val="136528988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accent1"/>
                </a:solidFill>
                <a:latin typeface="Franklin Gothic Medium" panose="020B0603020102020204" pitchFamily="34" charset="0"/>
                <a:ea typeface="+mn-ea"/>
                <a:cs typeface="+mn-cs"/>
              </a:defRPr>
            </a:pPr>
            <a:endParaRPr lang="en-US"/>
          </a:p>
        </c:txPr>
        <c:crossAx val="1365429936"/>
        <c:crosses val="autoZero"/>
        <c:auto val="1"/>
        <c:lblAlgn val="ctr"/>
        <c:lblOffset val="40"/>
        <c:noMultiLvlLbl val="0"/>
      </c:catAx>
      <c:valAx>
        <c:axId val="1365429936"/>
        <c:scaling>
          <c:orientation val="minMax"/>
        </c:scaling>
        <c:delete val="1"/>
        <c:axPos val="t"/>
        <c:numFmt formatCode="General" sourceLinked="1"/>
        <c:majorTickMark val="none"/>
        <c:minorTickMark val="none"/>
        <c:tickLblPos val="nextTo"/>
        <c:crossAx val="13652898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bg2"/>
              </a:solidFill>
              <a:ln>
                <a:noFill/>
              </a:ln>
              <a:effectLst/>
            </c:spPr>
            <c:extLst>
              <c:ext xmlns:c16="http://schemas.microsoft.com/office/drawing/2014/chart" uri="{C3380CC4-5D6E-409C-BE32-E72D297353CC}">
                <c16:uniqueId val="{00000003-DE70-8646-AA53-9A0EEBADDB9E}"/>
              </c:ext>
            </c:extLst>
          </c:dPt>
          <c:dLbls>
            <c:dLbl>
              <c:idx val="0"/>
              <c:showLegendKey val="0"/>
              <c:showVal val="1"/>
              <c:showCatName val="0"/>
              <c:showSerName val="0"/>
              <c:showPercent val="0"/>
              <c:showBubbleSize val="0"/>
              <c:extLst>
                <c:ext xmlns:c15="http://schemas.microsoft.com/office/drawing/2012/chart" uri="{CE6537A1-D6FC-4f65-9D91-7224C49458BB}">
                  <c15:layout>
                    <c:manualLayout>
                      <c:w val="0.32374207981567565"/>
                      <c:h val="0.14294842469475133"/>
                    </c:manualLayout>
                  </c15:layout>
                </c:ext>
                <c:ext xmlns:c16="http://schemas.microsoft.com/office/drawing/2014/chart" uri="{C3380CC4-5D6E-409C-BE32-E72D297353CC}">
                  <c16:uniqueId val="{00000003-DE70-8646-AA53-9A0EEBADDB9E}"/>
                </c:ext>
              </c:extLst>
            </c:dLbl>
            <c:dLbl>
              <c:idx val="1"/>
              <c:showLegendKey val="0"/>
              <c:showVal val="1"/>
              <c:showCatName val="0"/>
              <c:showSerName val="0"/>
              <c:showPercent val="0"/>
              <c:showBubbleSize val="0"/>
              <c:extLst>
                <c:ext xmlns:c15="http://schemas.microsoft.com/office/drawing/2012/chart" uri="{CE6537A1-D6FC-4f65-9D91-7224C49458BB}">
                  <c15:layout>
                    <c:manualLayout>
                      <c:w val="0.28217747613035354"/>
                      <c:h val="0.14294842469475133"/>
                    </c:manualLayout>
                  </c15:layout>
                </c:ext>
                <c:ext xmlns:c16="http://schemas.microsoft.com/office/drawing/2014/chart" uri="{C3380CC4-5D6E-409C-BE32-E72D297353CC}">
                  <c16:uniqueId val="{00000004-DE70-8646-AA53-9A0EEBADDB9E}"/>
                </c:ext>
              </c:extLst>
            </c:dLbl>
            <c:dLbl>
              <c:idx val="2"/>
              <c:showLegendKey val="0"/>
              <c:showVal val="1"/>
              <c:showCatName val="0"/>
              <c:showSerName val="0"/>
              <c:showPercent val="0"/>
              <c:showBubbleSize val="0"/>
              <c:extLst>
                <c:ext xmlns:c15="http://schemas.microsoft.com/office/drawing/2012/chart" uri="{CE6537A1-D6FC-4f65-9D91-7224C49458BB}">
                  <c15:layout>
                    <c:manualLayout>
                      <c:w val="0.29640558469539763"/>
                      <c:h val="0.14294856250074317"/>
                    </c:manualLayout>
                  </c15:layout>
                </c:ext>
                <c:ext xmlns:c16="http://schemas.microsoft.com/office/drawing/2014/chart" uri="{C3380CC4-5D6E-409C-BE32-E72D297353CC}">
                  <c16:uniqueId val="{00000005-DE70-8646-AA53-9A0EEBADDB9E}"/>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accent1"/>
                    </a:solidFill>
                    <a:latin typeface="Franklin Gothic Medium" panose="020B06030201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United States</c:v>
                </c:pt>
                <c:pt idx="1">
                  <c:v>Spain</c:v>
                </c:pt>
                <c:pt idx="2">
                  <c:v>Australia</c:v>
                </c:pt>
              </c:strCache>
            </c:strRef>
          </c:cat>
          <c:val>
            <c:numRef>
              <c:f>Sheet1!$B$2:$B$4</c:f>
              <c:numCache>
                <c:formatCode>General</c:formatCode>
                <c:ptCount val="3"/>
                <c:pt idx="0">
                  <c:v>15.9</c:v>
                </c:pt>
                <c:pt idx="1">
                  <c:v>1.1000000000000001</c:v>
                </c:pt>
                <c:pt idx="2">
                  <c:v>0.8</c:v>
                </c:pt>
              </c:numCache>
            </c:numRef>
          </c:val>
          <c:extLst>
            <c:ext xmlns:c16="http://schemas.microsoft.com/office/drawing/2014/chart" uri="{C3380CC4-5D6E-409C-BE32-E72D297353CC}">
              <c16:uniqueId val="{00000000-DE70-8646-AA53-9A0EEBADDB9E}"/>
            </c:ext>
          </c:extLst>
        </c:ser>
        <c:dLbls>
          <c:showLegendKey val="0"/>
          <c:showVal val="0"/>
          <c:showCatName val="0"/>
          <c:showSerName val="0"/>
          <c:showPercent val="0"/>
          <c:showBubbleSize val="0"/>
        </c:dLbls>
        <c:gapWidth val="22"/>
        <c:overlap val="-27"/>
        <c:axId val="1738071136"/>
        <c:axId val="1738072864"/>
      </c:barChart>
      <c:catAx>
        <c:axId val="17380711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accent1"/>
                </a:solidFill>
                <a:latin typeface="Franklin Gothic Medium" panose="020B0603020102020204" pitchFamily="34" charset="0"/>
                <a:ea typeface="+mn-ea"/>
                <a:cs typeface="+mn-cs"/>
              </a:defRPr>
            </a:pPr>
            <a:endParaRPr lang="en-US"/>
          </a:p>
        </c:txPr>
        <c:crossAx val="1738072864"/>
        <c:crosses val="autoZero"/>
        <c:auto val="1"/>
        <c:lblAlgn val="ctr"/>
        <c:lblOffset val="100"/>
        <c:noMultiLvlLbl val="0"/>
      </c:catAx>
      <c:valAx>
        <c:axId val="1738072864"/>
        <c:scaling>
          <c:orientation val="minMax"/>
        </c:scaling>
        <c:delete val="1"/>
        <c:axPos val="l"/>
        <c:numFmt formatCode="General" sourceLinked="1"/>
        <c:majorTickMark val="none"/>
        <c:minorTickMark val="none"/>
        <c:tickLblPos val="nextTo"/>
        <c:crossAx val="1738071136"/>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Hoja1!$B$1</c:f>
              <c:strCache>
                <c:ptCount val="1"/>
                <c:pt idx="0">
                  <c:v>Ventas</c:v>
                </c:pt>
              </c:strCache>
            </c:strRef>
          </c:tx>
          <c:dPt>
            <c:idx val="0"/>
            <c:bubble3D val="0"/>
            <c:spPr>
              <a:solidFill>
                <a:schemeClr val="bg2"/>
              </a:solidFill>
              <a:ln w="19050">
                <a:solidFill>
                  <a:schemeClr val="lt1"/>
                </a:solidFill>
              </a:ln>
              <a:effectLst/>
            </c:spPr>
            <c:extLst>
              <c:ext xmlns:c16="http://schemas.microsoft.com/office/drawing/2014/chart" uri="{C3380CC4-5D6E-409C-BE32-E72D297353CC}">
                <c16:uniqueId val="{00000001-DFFD-2C46-ADAD-97358F69A09A}"/>
              </c:ext>
            </c:extLst>
          </c:dPt>
          <c:dPt>
            <c:idx val="1"/>
            <c:bubble3D val="0"/>
            <c:spPr>
              <a:solidFill>
                <a:schemeClr val="accent1"/>
              </a:solidFill>
              <a:ln w="19050">
                <a:solidFill>
                  <a:schemeClr val="lt1"/>
                </a:solidFill>
              </a:ln>
              <a:effectLst/>
            </c:spPr>
            <c:extLst>
              <c:ext xmlns:c16="http://schemas.microsoft.com/office/drawing/2014/chart" uri="{C3380CC4-5D6E-409C-BE32-E72D297353CC}">
                <c16:uniqueId val="{00000003-DFFD-2C46-ADAD-97358F69A09A}"/>
              </c:ext>
            </c:extLst>
          </c:dPt>
          <c:dPt>
            <c:idx val="2"/>
            <c:bubble3D val="0"/>
            <c:spPr>
              <a:solidFill>
                <a:schemeClr val="tx2"/>
              </a:solidFill>
              <a:ln w="19050">
                <a:solidFill>
                  <a:schemeClr val="lt1"/>
                </a:solidFill>
              </a:ln>
              <a:effectLst/>
            </c:spPr>
            <c:extLst>
              <c:ext xmlns:c16="http://schemas.microsoft.com/office/drawing/2014/chart" uri="{C3380CC4-5D6E-409C-BE32-E72D297353CC}">
                <c16:uniqueId val="{00000005-DFFD-2C46-ADAD-97358F69A09A}"/>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DFFD-2C46-ADAD-97358F69A09A}"/>
              </c:ext>
            </c:extLst>
          </c:dPt>
          <c:dPt>
            <c:idx val="4"/>
            <c:bubble3D val="0"/>
            <c:spPr>
              <a:solidFill>
                <a:schemeClr val="tx1"/>
              </a:solidFill>
              <a:ln w="19050">
                <a:solidFill>
                  <a:schemeClr val="lt1"/>
                </a:solidFill>
              </a:ln>
              <a:effectLst/>
            </c:spPr>
            <c:extLst>
              <c:ext xmlns:c16="http://schemas.microsoft.com/office/drawing/2014/chart" uri="{C3380CC4-5D6E-409C-BE32-E72D297353CC}">
                <c16:uniqueId val="{00000009-DFFD-2C46-ADAD-97358F69A09A}"/>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DFFD-2C46-ADAD-97358F69A09A}"/>
              </c:ext>
            </c:extLst>
          </c:dPt>
          <c:dPt>
            <c:idx val="6"/>
            <c:bubble3D val="0"/>
            <c:spPr>
              <a:solidFill>
                <a:schemeClr val="accent5"/>
              </a:solidFill>
              <a:ln w="19050">
                <a:solidFill>
                  <a:schemeClr val="lt1"/>
                </a:solidFill>
              </a:ln>
              <a:effectLst/>
            </c:spPr>
            <c:extLst>
              <c:ext xmlns:c16="http://schemas.microsoft.com/office/drawing/2014/chart" uri="{C3380CC4-5D6E-409C-BE32-E72D297353CC}">
                <c16:uniqueId val="{0000000D-DFFD-2C46-ADAD-97358F69A09A}"/>
              </c:ext>
            </c:extLst>
          </c:dPt>
          <c:dLbls>
            <c:dLbl>
              <c:idx val="0"/>
              <c:layout>
                <c:manualLayout>
                  <c:x val="0.12994989090992168"/>
                  <c:y val="-1.3602979373813086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DFFD-2C46-ADAD-97358F69A09A}"/>
                </c:ext>
              </c:extLst>
            </c:dLbl>
            <c:dLbl>
              <c:idx val="1"/>
              <c:layout>
                <c:manualLayout>
                  <c:x val="-8.9062500000000003E-2"/>
                  <c:y val="0.12101765714320364"/>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DFFD-2C46-ADAD-97358F69A09A}"/>
                </c:ext>
              </c:extLst>
            </c:dLbl>
            <c:dLbl>
              <c:idx val="2"/>
              <c:layout>
                <c:manualLayout>
                  <c:x val="-9.3750000000000028E-2"/>
                  <c:y val="-1.375200649354592E-2"/>
                </c:manualLayout>
              </c:layout>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accent1"/>
                      </a:solidFill>
                      <a:latin typeface="Franklin Gothic Medium" panose="020B0603020102020204" pitchFamily="34" charset="0"/>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DFFD-2C46-ADAD-97358F69A09A}"/>
                </c:ext>
              </c:extLst>
            </c:dLbl>
            <c:dLbl>
              <c:idx val="3"/>
              <c:layout>
                <c:manualLayout>
                  <c:x val="-0.125"/>
                  <c:y val="-4.9507223376765129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DFFD-2C46-ADAD-97358F69A09A}"/>
                </c:ext>
              </c:extLst>
            </c:dLbl>
            <c:dLbl>
              <c:idx val="4"/>
              <c:layout>
                <c:manualLayout>
                  <c:x val="-8.9062500000000003E-2"/>
                  <c:y val="-0.10176484805223945"/>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DFFD-2C46-ADAD-97358F69A09A}"/>
                </c:ext>
              </c:extLst>
            </c:dLbl>
            <c:dLbl>
              <c:idx val="5"/>
              <c:layout>
                <c:manualLayout>
                  <c:x val="-5.6250000000000057E-2"/>
                  <c:y val="-0.13752006493545871"/>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DFFD-2C46-ADAD-97358F69A09A}"/>
                </c:ext>
              </c:extLst>
            </c:dLbl>
            <c:dLbl>
              <c:idx val="6"/>
              <c:layout>
                <c:manualLayout>
                  <c:x val="1.8162097941767763E-2"/>
                  <c:y val="-0.12302432843470755"/>
                </c:manualLayout>
              </c:layout>
              <c:spPr>
                <a:noFill/>
                <a:ln>
                  <a:noFill/>
                </a:ln>
                <a:effectLst/>
              </c:spPr>
              <c:txPr>
                <a:bodyPr rot="0" spcFirstLastPara="1" vertOverflow="clip" horzOverflow="clip" vert="horz" wrap="square" lIns="38100" tIns="19050" rIns="38100" bIns="19050" anchor="t" anchorCtr="1">
                  <a:spAutoFit/>
                </a:bodyPr>
                <a:lstStyle/>
                <a:p>
                  <a:pPr>
                    <a:defRPr sz="1100" b="0" i="0" u="none" strike="noStrike" kern="1200" baseline="0">
                      <a:solidFill>
                        <a:schemeClr val="accent1"/>
                      </a:solidFill>
                      <a:latin typeface="Franklin Gothic Medium" panose="020B0603020102020204" pitchFamily="34" charset="0"/>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0.21314353550362908"/>
                      <c:h val="0.16992491549235098"/>
                    </c:manualLayout>
                  </c15:layout>
                </c:ext>
                <c:ext xmlns:c16="http://schemas.microsoft.com/office/drawing/2014/chart" uri="{C3380CC4-5D6E-409C-BE32-E72D297353CC}">
                  <c16:uniqueId val="{0000000D-DFFD-2C46-ADAD-97358F69A09A}"/>
                </c:ext>
              </c:extLst>
            </c:dLbl>
            <c:spPr>
              <a:noFill/>
              <a:ln>
                <a:noFill/>
              </a:ln>
              <a:effectLst/>
            </c:spPr>
            <c:txPr>
              <a:bodyPr rot="0" spcFirstLastPara="1" vertOverflow="clip" horzOverflow="clip" vert="horz" wrap="square" lIns="38100" tIns="19050" rIns="38100" bIns="19050" anchor="ctr" anchorCtr="1">
                <a:spAutoFit/>
              </a:bodyPr>
              <a:lstStyle/>
              <a:p>
                <a:pPr>
                  <a:defRPr sz="1100" b="0" i="0" u="none" strike="noStrike" kern="1200" baseline="0">
                    <a:solidFill>
                      <a:schemeClr val="accent1"/>
                    </a:solidFill>
                    <a:latin typeface="Franklin Gothic Medium" panose="020B0603020102020204" pitchFamily="34" charset="0"/>
                    <a:ea typeface="+mn-ea"/>
                    <a:cs typeface="+mn-cs"/>
                  </a:defRPr>
                </a:pPr>
                <a:endParaRPr lang="en-US"/>
              </a:p>
            </c:txPr>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Hoja1!$A$2:$A$8</c:f>
              <c:strCache>
                <c:ptCount val="7"/>
                <c:pt idx="0">
                  <c:v>United States</c:v>
                </c:pt>
                <c:pt idx="1">
                  <c:v>Germany</c:v>
                </c:pt>
                <c:pt idx="2">
                  <c:v>China</c:v>
                </c:pt>
                <c:pt idx="3">
                  <c:v>Czech Republic</c:v>
                </c:pt>
                <c:pt idx="4">
                  <c:v>England</c:v>
                </c:pt>
                <c:pt idx="5">
                  <c:v>Rest of Europe</c:v>
                </c:pt>
                <c:pt idx="6">
                  <c:v>Rest of the world</c:v>
                </c:pt>
              </c:strCache>
            </c:strRef>
          </c:cat>
          <c:val>
            <c:numRef>
              <c:f>Hoja1!$B$2:$B$8</c:f>
              <c:numCache>
                <c:formatCode>0%</c:formatCode>
                <c:ptCount val="7"/>
                <c:pt idx="0">
                  <c:v>0.44</c:v>
                </c:pt>
                <c:pt idx="1">
                  <c:v>0.32</c:v>
                </c:pt>
                <c:pt idx="2">
                  <c:v>0.06</c:v>
                </c:pt>
                <c:pt idx="3">
                  <c:v>0.04</c:v>
                </c:pt>
                <c:pt idx="4">
                  <c:v>0.01</c:v>
                </c:pt>
                <c:pt idx="5">
                  <c:v>0.08</c:v>
                </c:pt>
                <c:pt idx="6">
                  <c:v>0.05</c:v>
                </c:pt>
              </c:numCache>
            </c:numRef>
          </c:val>
          <c:extLst>
            <c:ext xmlns:c16="http://schemas.microsoft.com/office/drawing/2014/chart" uri="{C3380CC4-5D6E-409C-BE32-E72D297353CC}">
              <c16:uniqueId val="{0000000E-DFFD-2C46-ADAD-97358F69A09A}"/>
            </c:ext>
          </c:extLst>
        </c:ser>
        <c:dLbls>
          <c:showLegendKey val="0"/>
          <c:showVal val="0"/>
          <c:showCatName val="0"/>
          <c:showSerName val="0"/>
          <c:showPercent val="0"/>
          <c:showBubbleSize val="0"/>
          <c:showLeaderLines val="0"/>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708197488805478"/>
          <c:y val="0"/>
          <c:w val="0.83237496843892089"/>
          <c:h val="0.93501828395707487"/>
        </c:manualLayout>
      </c:layout>
      <c:barChart>
        <c:barDir val="bar"/>
        <c:grouping val="clustered"/>
        <c:varyColors val="0"/>
        <c:ser>
          <c:idx val="0"/>
          <c:order val="0"/>
          <c:tx>
            <c:strRef>
              <c:f>Sheet1!$B$1</c:f>
              <c:strCache>
                <c:ptCount val="1"/>
                <c:pt idx="0">
                  <c:v>Column3</c:v>
                </c:pt>
              </c:strCache>
            </c:strRef>
          </c:tx>
          <c:spPr>
            <a:solidFill>
              <a:schemeClr val="accent1"/>
            </a:solidFill>
            <a:ln>
              <a:noFill/>
            </a:ln>
            <a:effectLst/>
          </c:spPr>
          <c:invertIfNegative val="0"/>
          <c:dPt>
            <c:idx val="1"/>
            <c:invertIfNegative val="0"/>
            <c:bubble3D val="0"/>
            <c:spPr>
              <a:solidFill>
                <a:schemeClr val="accent1"/>
              </a:solidFill>
              <a:ln>
                <a:noFill/>
              </a:ln>
              <a:effectLst/>
            </c:spPr>
            <c:extLst>
              <c:ext xmlns:c16="http://schemas.microsoft.com/office/drawing/2014/chart" uri="{C3380CC4-5D6E-409C-BE32-E72D297353CC}">
                <c16:uniqueId val="{00000001-1F56-914E-8EBB-C379EEC3412A}"/>
              </c:ext>
            </c:extLst>
          </c:dPt>
          <c:dPt>
            <c:idx val="2"/>
            <c:invertIfNegative val="0"/>
            <c:bubble3D val="0"/>
            <c:spPr>
              <a:solidFill>
                <a:schemeClr val="accent1"/>
              </a:solidFill>
              <a:ln>
                <a:noFill/>
              </a:ln>
              <a:effectLst/>
            </c:spPr>
            <c:extLst>
              <c:ext xmlns:c16="http://schemas.microsoft.com/office/drawing/2014/chart" uri="{C3380CC4-5D6E-409C-BE32-E72D297353CC}">
                <c16:uniqueId val="{00000003-1F56-914E-8EBB-C379EEC3412A}"/>
              </c:ext>
            </c:extLst>
          </c:dPt>
          <c:dPt>
            <c:idx val="3"/>
            <c:invertIfNegative val="0"/>
            <c:bubble3D val="0"/>
            <c:spPr>
              <a:solidFill>
                <a:schemeClr val="accent1"/>
              </a:solidFill>
              <a:ln>
                <a:noFill/>
              </a:ln>
              <a:effectLst/>
            </c:spPr>
            <c:extLst>
              <c:ext xmlns:c16="http://schemas.microsoft.com/office/drawing/2014/chart" uri="{C3380CC4-5D6E-409C-BE32-E72D297353CC}">
                <c16:uniqueId val="{00000005-1F56-914E-8EBB-C379EEC3412A}"/>
              </c:ext>
            </c:extLst>
          </c:dPt>
          <c:dPt>
            <c:idx val="8"/>
            <c:invertIfNegative val="0"/>
            <c:bubble3D val="0"/>
            <c:spPr>
              <a:solidFill>
                <a:schemeClr val="accent1"/>
              </a:solidFill>
              <a:ln>
                <a:noFill/>
              </a:ln>
              <a:effectLst/>
            </c:spPr>
            <c:extLst>
              <c:ext xmlns:c16="http://schemas.microsoft.com/office/drawing/2014/chart" uri="{C3380CC4-5D6E-409C-BE32-E72D297353CC}">
                <c16:uniqueId val="{00000007-1F56-914E-8EBB-C379EEC3412A}"/>
              </c:ext>
            </c:extLst>
          </c:dPt>
          <c:dLbls>
            <c:spPr>
              <a:noFill/>
              <a:ln>
                <a:noFill/>
              </a:ln>
              <a:effectLst/>
            </c:spPr>
            <c:txPr>
              <a:bodyPr rot="0" spcFirstLastPara="1" vertOverflow="ellipsis" vert="horz" wrap="square" anchor="ctr" anchorCtr="1"/>
              <a:lstStyle/>
              <a:p>
                <a:pPr>
                  <a:defRPr sz="1200" b="0" i="0" u="none" strike="noStrike" kern="1200" baseline="0">
                    <a:solidFill>
                      <a:schemeClr val="accent1"/>
                    </a:solidFill>
                    <a:latin typeface="Franklin Gothic Medium" panose="020B06030201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Bud Light</c:v>
                </c:pt>
                <c:pt idx="1">
                  <c:v>Miller</c:v>
                </c:pt>
                <c:pt idx="2">
                  <c:v>Michelob Ultra</c:v>
                </c:pt>
                <c:pt idx="3">
                  <c:v>Coors</c:v>
                </c:pt>
                <c:pt idx="4">
                  <c:v>Busch</c:v>
                </c:pt>
                <c:pt idx="5">
                  <c:v>Budweiser</c:v>
                </c:pt>
                <c:pt idx="6">
                  <c:v>Corona</c:v>
                </c:pt>
                <c:pt idx="7">
                  <c:v>Modelo</c:v>
                </c:pt>
                <c:pt idx="8">
                  <c:v>Natural Light</c:v>
                </c:pt>
                <c:pt idx="9">
                  <c:v>Heineken</c:v>
                </c:pt>
                <c:pt idx="10">
                  <c:v>All other</c:v>
                </c:pt>
              </c:strCache>
            </c:strRef>
          </c:cat>
          <c:val>
            <c:numRef>
              <c:f>Sheet1!$B$2:$B$12</c:f>
              <c:numCache>
                <c:formatCode>0.0\ %</c:formatCode>
                <c:ptCount val="11"/>
                <c:pt idx="0">
                  <c:v>0.125</c:v>
                </c:pt>
                <c:pt idx="1">
                  <c:v>0.108</c:v>
                </c:pt>
                <c:pt idx="2">
                  <c:v>9.9000000000000005E-2</c:v>
                </c:pt>
                <c:pt idx="3">
                  <c:v>8.5999999999999993E-2</c:v>
                </c:pt>
                <c:pt idx="4">
                  <c:v>5.6000000000000001E-2</c:v>
                </c:pt>
                <c:pt idx="5">
                  <c:v>5.0999999999999997E-2</c:v>
                </c:pt>
                <c:pt idx="6">
                  <c:v>4.7E-2</c:v>
                </c:pt>
                <c:pt idx="7">
                  <c:v>0.04</c:v>
                </c:pt>
                <c:pt idx="8">
                  <c:v>3.2000000000000001E-2</c:v>
                </c:pt>
                <c:pt idx="9">
                  <c:v>2.3E-2</c:v>
                </c:pt>
                <c:pt idx="10">
                  <c:v>0.33200000000000002</c:v>
                </c:pt>
              </c:numCache>
            </c:numRef>
          </c:val>
          <c:extLst>
            <c:ext xmlns:c16="http://schemas.microsoft.com/office/drawing/2014/chart" uri="{C3380CC4-5D6E-409C-BE32-E72D297353CC}">
              <c16:uniqueId val="{00000008-1F56-914E-8EBB-C379EEC3412A}"/>
            </c:ext>
          </c:extLst>
        </c:ser>
        <c:ser>
          <c:idx val="1"/>
          <c:order val="1"/>
          <c:tx>
            <c:strRef>
              <c:f>Sheet1!$C$1</c:f>
              <c:strCache>
                <c:ptCount val="1"/>
                <c:pt idx="0">
                  <c:v>Column1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Franklin Gothic Medium" panose="020B0603020102020204" pitchFamily="34" charset="0"/>
                    <a:ea typeface="+mn-ea"/>
                    <a:cs typeface="+mn-cs"/>
                  </a:defRPr>
                </a:pPr>
                <a:endParaRPr lang="en-US"/>
              </a:p>
            </c:txP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Bud Light</c:v>
                </c:pt>
                <c:pt idx="1">
                  <c:v>Miller</c:v>
                </c:pt>
                <c:pt idx="2">
                  <c:v>Michelob Ultra</c:v>
                </c:pt>
                <c:pt idx="3">
                  <c:v>Coors</c:v>
                </c:pt>
                <c:pt idx="4">
                  <c:v>Busch</c:v>
                </c:pt>
                <c:pt idx="5">
                  <c:v>Budweiser</c:v>
                </c:pt>
                <c:pt idx="6">
                  <c:v>Corona</c:v>
                </c:pt>
                <c:pt idx="7">
                  <c:v>Modelo</c:v>
                </c:pt>
                <c:pt idx="8">
                  <c:v>Natural Light</c:v>
                </c:pt>
                <c:pt idx="9">
                  <c:v>Heineken</c:v>
                </c:pt>
                <c:pt idx="10">
                  <c:v>All other</c:v>
                </c:pt>
              </c:strCache>
            </c:strRef>
          </c:cat>
          <c:val>
            <c:numRef>
              <c:f>Sheet1!$C$2:$C$12</c:f>
              <c:numCache>
                <c:formatCode>General</c:formatCode>
                <c:ptCount val="11"/>
              </c:numCache>
            </c:numRef>
          </c:val>
          <c:extLst>
            <c:ext xmlns:c16="http://schemas.microsoft.com/office/drawing/2014/chart" uri="{C3380CC4-5D6E-409C-BE32-E72D297353CC}">
              <c16:uniqueId val="{00000009-1F56-914E-8EBB-C379EEC3412A}"/>
            </c:ext>
          </c:extLst>
        </c:ser>
        <c:dLbls>
          <c:showLegendKey val="0"/>
          <c:showVal val="0"/>
          <c:showCatName val="0"/>
          <c:showSerName val="0"/>
          <c:showPercent val="0"/>
          <c:showBubbleSize val="0"/>
        </c:dLbls>
        <c:gapWidth val="2"/>
        <c:overlap val="56"/>
        <c:axId val="402380168"/>
        <c:axId val="281960872"/>
      </c:barChart>
      <c:catAx>
        <c:axId val="4023801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2"/>
                </a:solidFill>
                <a:latin typeface="Franklin Gothic Medium" panose="020B0603020102020204" pitchFamily="34" charset="0"/>
                <a:ea typeface="+mn-ea"/>
                <a:cs typeface="+mn-cs"/>
              </a:defRPr>
            </a:pPr>
            <a:endParaRPr lang="en-US"/>
          </a:p>
        </c:txPr>
        <c:crossAx val="281960872"/>
        <c:crosses val="autoZero"/>
        <c:auto val="1"/>
        <c:lblAlgn val="ctr"/>
        <c:lblOffset val="150"/>
        <c:noMultiLvlLbl val="0"/>
      </c:catAx>
      <c:valAx>
        <c:axId val="281960872"/>
        <c:scaling>
          <c:orientation val="minMax"/>
        </c:scaling>
        <c:delete val="1"/>
        <c:axPos val="t"/>
        <c:numFmt formatCode="0.0\ %" sourceLinked="1"/>
        <c:majorTickMark val="none"/>
        <c:minorTickMark val="none"/>
        <c:tickLblPos val="nextTo"/>
        <c:crossAx val="402380168"/>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2"/>
          </a:solidFill>
          <a:latin typeface="Franklin Gothic Medium" panose="020B0603020102020204" pitchFamily="34"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0575063103755162E-2"/>
          <c:y val="0"/>
          <c:w val="0.97853418988534635"/>
          <c:h val="0.83497615137085313"/>
        </c:manualLayout>
      </c:layout>
      <c:barChart>
        <c:barDir val="col"/>
        <c:grouping val="clustered"/>
        <c:varyColors val="0"/>
        <c:ser>
          <c:idx val="0"/>
          <c:order val="0"/>
          <c:tx>
            <c:strRef>
              <c:f>Sheet1!$B$1</c:f>
              <c:strCache>
                <c:ptCount val="1"/>
                <c:pt idx="0">
                  <c:v>Column3</c:v>
                </c:pt>
              </c:strCache>
            </c:strRef>
          </c:tx>
          <c:spPr>
            <a:solidFill>
              <a:schemeClr val="accent1"/>
            </a:solidFill>
            <a:ln>
              <a:noFill/>
            </a:ln>
            <a:effectLst/>
          </c:spPr>
          <c:invertIfNegative val="0"/>
          <c:dPt>
            <c:idx val="1"/>
            <c:invertIfNegative val="0"/>
            <c:bubble3D val="0"/>
            <c:spPr>
              <a:solidFill>
                <a:schemeClr val="accent1"/>
              </a:solidFill>
              <a:ln>
                <a:noFill/>
              </a:ln>
              <a:effectLst/>
            </c:spPr>
            <c:extLst>
              <c:ext xmlns:c16="http://schemas.microsoft.com/office/drawing/2014/chart" uri="{C3380CC4-5D6E-409C-BE32-E72D297353CC}">
                <c16:uniqueId val="{00000001-0DE6-0843-8348-FA4595F72F0B}"/>
              </c:ext>
            </c:extLst>
          </c:dPt>
          <c:dPt>
            <c:idx val="2"/>
            <c:invertIfNegative val="0"/>
            <c:bubble3D val="0"/>
            <c:spPr>
              <a:solidFill>
                <a:schemeClr val="accent1"/>
              </a:solidFill>
              <a:ln>
                <a:noFill/>
              </a:ln>
              <a:effectLst/>
            </c:spPr>
            <c:extLst>
              <c:ext xmlns:c16="http://schemas.microsoft.com/office/drawing/2014/chart" uri="{C3380CC4-5D6E-409C-BE32-E72D297353CC}">
                <c16:uniqueId val="{00000003-0DE6-0843-8348-FA4595F72F0B}"/>
              </c:ext>
            </c:extLst>
          </c:dPt>
          <c:dPt>
            <c:idx val="3"/>
            <c:invertIfNegative val="0"/>
            <c:bubble3D val="0"/>
            <c:spPr>
              <a:solidFill>
                <a:schemeClr val="accent1"/>
              </a:solidFill>
              <a:ln>
                <a:noFill/>
              </a:ln>
              <a:effectLst/>
            </c:spPr>
            <c:extLst>
              <c:ext xmlns:c16="http://schemas.microsoft.com/office/drawing/2014/chart" uri="{C3380CC4-5D6E-409C-BE32-E72D297353CC}">
                <c16:uniqueId val="{00000005-0DE6-0843-8348-FA4595F72F0B}"/>
              </c:ext>
            </c:extLst>
          </c:dPt>
          <c:dLbls>
            <c:spPr>
              <a:noFill/>
              <a:ln>
                <a:noFill/>
              </a:ln>
              <a:effectLst/>
            </c:spPr>
            <c:txPr>
              <a:bodyPr rot="0" spcFirstLastPara="1" vertOverflow="ellipsis" vert="horz" wrap="square" anchor="ctr" anchorCtr="1"/>
              <a:lstStyle/>
              <a:p>
                <a:pPr>
                  <a:defRPr sz="1200" b="0" i="0" u="none" strike="noStrike" kern="1200" baseline="0">
                    <a:solidFill>
                      <a:schemeClr val="accent1"/>
                    </a:solidFill>
                    <a:latin typeface="Franklin Gothic Medium" panose="020B06030201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ABinBev</c:v>
                </c:pt>
                <c:pt idx="1">
                  <c:v>Molson Coors Beverage Co</c:v>
                </c:pt>
                <c:pt idx="2">
                  <c:v>Constellation Brands</c:v>
                </c:pt>
                <c:pt idx="3">
                  <c:v>Heineken USA</c:v>
                </c:pt>
                <c:pt idx="4">
                  <c:v>Boston Beer Co</c:v>
                </c:pt>
              </c:strCache>
            </c:strRef>
          </c:cat>
          <c:val>
            <c:numRef>
              <c:f>Sheet1!$B$2:$B$6</c:f>
              <c:numCache>
                <c:formatCode>0.0\ %</c:formatCode>
                <c:ptCount val="5"/>
                <c:pt idx="0">
                  <c:v>0.40400000000000003</c:v>
                </c:pt>
                <c:pt idx="1">
                  <c:v>0.253</c:v>
                </c:pt>
                <c:pt idx="2">
                  <c:v>9.4E-2</c:v>
                </c:pt>
                <c:pt idx="3">
                  <c:v>4.2000000000000003E-2</c:v>
                </c:pt>
                <c:pt idx="4">
                  <c:v>0.01</c:v>
                </c:pt>
              </c:numCache>
            </c:numRef>
          </c:val>
          <c:extLst>
            <c:ext xmlns:c16="http://schemas.microsoft.com/office/drawing/2014/chart" uri="{C3380CC4-5D6E-409C-BE32-E72D297353CC}">
              <c16:uniqueId val="{00000008-0DE6-0843-8348-FA4595F72F0B}"/>
            </c:ext>
          </c:extLst>
        </c:ser>
        <c:dLbls>
          <c:showLegendKey val="0"/>
          <c:showVal val="0"/>
          <c:showCatName val="0"/>
          <c:showSerName val="0"/>
          <c:showPercent val="0"/>
          <c:showBubbleSize val="0"/>
        </c:dLbls>
        <c:gapWidth val="40"/>
        <c:axId val="402380168"/>
        <c:axId val="281960872"/>
      </c:barChart>
      <c:catAx>
        <c:axId val="4023801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2"/>
                </a:solidFill>
                <a:latin typeface="Franklin Gothic Medium" panose="020B0603020102020204" pitchFamily="34" charset="0"/>
                <a:ea typeface="+mn-ea"/>
                <a:cs typeface="+mn-cs"/>
              </a:defRPr>
            </a:pPr>
            <a:endParaRPr lang="en-US"/>
          </a:p>
        </c:txPr>
        <c:crossAx val="281960872"/>
        <c:crosses val="autoZero"/>
        <c:auto val="1"/>
        <c:lblAlgn val="ctr"/>
        <c:lblOffset val="150"/>
        <c:noMultiLvlLbl val="0"/>
      </c:catAx>
      <c:valAx>
        <c:axId val="281960872"/>
        <c:scaling>
          <c:orientation val="minMax"/>
        </c:scaling>
        <c:delete val="1"/>
        <c:axPos val="l"/>
        <c:numFmt formatCode="0.0\ %" sourceLinked="1"/>
        <c:majorTickMark val="none"/>
        <c:minorTickMark val="none"/>
        <c:tickLblPos val="nextTo"/>
        <c:crossAx val="402380168"/>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2"/>
          </a:solidFill>
          <a:latin typeface="Franklin Gothic Medium" panose="020B06030201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latin typeface="Franklin Gothic Medium" panose="020B0603020102020204" pitchFamily="34" charset="0"/>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FBD7333-DD87-4773-BED3-E2892A4094EE}" type="datetimeFigureOut">
              <a:rPr lang="en-US" smtClean="0">
                <a:latin typeface="Franklin Gothic Medium" panose="020B0603020102020204" pitchFamily="34" charset="0"/>
              </a:rPr>
              <a:t>11/19/2023</a:t>
            </a:fld>
            <a:endParaRPr lang="en-US">
              <a:latin typeface="Franklin Gothic Medium" panose="020B0603020102020204" pitchFamily="34" charset="0"/>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latin typeface="Franklin Gothic Medium" panose="020B0603020102020204" pitchFamily="34" charset="0"/>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3A0E21C-7E3E-40C1-A5B4-152F0F11E190}" type="slidenum">
              <a:rPr lang="en-US" smtClean="0">
                <a:latin typeface="Franklin Gothic Medium" panose="020B0603020102020204" pitchFamily="34" charset="0"/>
              </a:rPr>
              <a:t>‹#›</a:t>
            </a:fld>
            <a:endParaRPr lang="en-US">
              <a:latin typeface="Franklin Gothic Medium" panose="020B0603020102020204" pitchFamily="34" charset="0"/>
            </a:endParaRPr>
          </a:p>
        </p:txBody>
      </p:sp>
    </p:spTree>
    <p:extLst>
      <p:ext uri="{BB962C8B-B14F-4D97-AF65-F5344CB8AC3E}">
        <p14:creationId xmlns:p14="http://schemas.microsoft.com/office/powerpoint/2010/main" val="16350446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1pPr>
          </a:lstStyle>
          <a:p>
            <a:fld id="{D39D084F-DC83-4EB0-8CED-52E9AA3ECA1C}" type="datetimeFigureOut">
              <a:rPr lang="en-US" smtClean="0"/>
              <a:pPr/>
              <a:t>11/19/2023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1pPr>
          </a:lstStyle>
          <a:p>
            <a:fld id="{AC157E0A-F321-48DC-AF94-681D4DCF344D}" type="slidenum">
              <a:rPr lang="en-US" smtClean="0"/>
              <a:pPr/>
              <a:t>‹#›</a:t>
            </a:fld>
            <a:endParaRPr lang="en-US"/>
          </a:p>
        </p:txBody>
      </p:sp>
    </p:spTree>
    <p:extLst>
      <p:ext uri="{BB962C8B-B14F-4D97-AF65-F5344CB8AC3E}">
        <p14:creationId xmlns:p14="http://schemas.microsoft.com/office/powerpoint/2010/main" val="3796904213"/>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1pPr>
    <a:lvl2pPr marL="457200" algn="l" defTabSz="914400" rtl="0" eaLnBrk="1" latinLnBrk="0" hangingPunct="1">
      <a:defRPr sz="1200" b="0" i="0" kern="1200">
        <a:solidFill>
          <a:schemeClr val="tx1"/>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2pPr>
    <a:lvl3pPr marL="914400" algn="l" defTabSz="914400" rtl="0" eaLnBrk="1" latinLnBrk="0" hangingPunct="1">
      <a:defRPr sz="1200" b="0" i="0" kern="1200">
        <a:solidFill>
          <a:schemeClr val="tx1"/>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3pPr>
    <a:lvl4pPr marL="1371600" algn="l" defTabSz="914400" rtl="0" eaLnBrk="1" latinLnBrk="0" hangingPunct="1">
      <a:defRPr sz="1200" b="0" i="0" kern="1200">
        <a:solidFill>
          <a:schemeClr val="tx1"/>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4pPr>
    <a:lvl5pPr marL="1828800" algn="l" defTabSz="914400" rtl="0" eaLnBrk="1" latinLnBrk="0" hangingPunct="1">
      <a:defRPr sz="1200" b="0" i="0" kern="1200">
        <a:solidFill>
          <a:schemeClr val="tx1"/>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C157E0A-F321-48DC-AF94-681D4DCF344D}" type="slidenum">
              <a:rPr lang="en-US" smtClean="0"/>
              <a:pPr/>
              <a:t>1</a:t>
            </a:fld>
            <a:endParaRPr lang="en-US"/>
          </a:p>
        </p:txBody>
      </p:sp>
    </p:spTree>
    <p:extLst>
      <p:ext uri="{BB962C8B-B14F-4D97-AF65-F5344CB8AC3E}">
        <p14:creationId xmlns:p14="http://schemas.microsoft.com/office/powerpoint/2010/main" val="37775640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i="0">
                <a:effectLst/>
                <a:latin typeface="Söhne"/>
              </a:rPr>
              <a:t>Rapid Market Penetration</a:t>
            </a:r>
            <a:r>
              <a:rPr lang="en-GB" b="0" i="0">
                <a:solidFill>
                  <a:srgbClr val="ECECF1"/>
                </a:solidFill>
                <a:effectLst/>
                <a:latin typeface="Söhne"/>
              </a:rPr>
              <a:t>: M&amp;A can provide immediate access to established distribution networks, customer bases, and local market knowledge.</a:t>
            </a:r>
            <a:endParaRPr lang="en-GB"/>
          </a:p>
        </p:txBody>
      </p:sp>
      <p:sp>
        <p:nvSpPr>
          <p:cNvPr id="4" name="Slide Number Placeholder 3"/>
          <p:cNvSpPr>
            <a:spLocks noGrp="1"/>
          </p:cNvSpPr>
          <p:nvPr>
            <p:ph type="sldNum" sz="quarter" idx="5"/>
          </p:nvPr>
        </p:nvSpPr>
        <p:spPr/>
        <p:txBody>
          <a:bodyPr/>
          <a:lstStyle/>
          <a:p>
            <a:fld id="{AC157E0A-F321-48DC-AF94-681D4DCF344D}" type="slidenum">
              <a:rPr lang="en-US" smtClean="0"/>
              <a:pPr/>
              <a:t>17</a:t>
            </a:fld>
            <a:endParaRPr lang="en-US"/>
          </a:p>
        </p:txBody>
      </p:sp>
    </p:spTree>
    <p:extLst>
      <p:ext uri="{BB962C8B-B14F-4D97-AF65-F5344CB8AC3E}">
        <p14:creationId xmlns:p14="http://schemas.microsoft.com/office/powerpoint/2010/main" val="24512278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I"/>
          </a:p>
        </p:txBody>
      </p:sp>
      <p:sp>
        <p:nvSpPr>
          <p:cNvPr id="4" name="Slide Number Placeholder 3"/>
          <p:cNvSpPr>
            <a:spLocks noGrp="1"/>
          </p:cNvSpPr>
          <p:nvPr>
            <p:ph type="sldNum" sz="quarter" idx="5"/>
          </p:nvPr>
        </p:nvSpPr>
        <p:spPr/>
        <p:txBody>
          <a:bodyPr/>
          <a:lstStyle/>
          <a:p>
            <a:fld id="{AC157E0A-F321-48DC-AF94-681D4DCF344D}" type="slidenum">
              <a:rPr lang="en-US" smtClean="0"/>
              <a:pPr/>
              <a:t>20</a:t>
            </a:fld>
            <a:endParaRPr lang="en-US"/>
          </a:p>
        </p:txBody>
      </p:sp>
    </p:spTree>
    <p:extLst>
      <p:ext uri="{BB962C8B-B14F-4D97-AF65-F5344CB8AC3E}">
        <p14:creationId xmlns:p14="http://schemas.microsoft.com/office/powerpoint/2010/main" val="28703340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C157E0A-F321-48DC-AF94-681D4DCF344D}" type="slidenum">
              <a:rPr lang="en-US" smtClean="0"/>
              <a:pPr/>
              <a:t>23</a:t>
            </a:fld>
            <a:endParaRPr lang="en-US"/>
          </a:p>
        </p:txBody>
      </p:sp>
    </p:spTree>
    <p:extLst>
      <p:ext uri="{BB962C8B-B14F-4D97-AF65-F5344CB8AC3E}">
        <p14:creationId xmlns:p14="http://schemas.microsoft.com/office/powerpoint/2010/main" val="27144001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I"/>
          </a:p>
        </p:txBody>
      </p:sp>
      <p:sp>
        <p:nvSpPr>
          <p:cNvPr id="4" name="Slide Number Placeholder 3"/>
          <p:cNvSpPr>
            <a:spLocks noGrp="1"/>
          </p:cNvSpPr>
          <p:nvPr>
            <p:ph type="sldNum" sz="quarter" idx="5"/>
          </p:nvPr>
        </p:nvSpPr>
        <p:spPr/>
        <p:txBody>
          <a:bodyPr/>
          <a:lstStyle/>
          <a:p>
            <a:fld id="{AC157E0A-F321-48DC-AF94-681D4DCF344D}" type="slidenum">
              <a:rPr lang="en-US" smtClean="0"/>
              <a:pPr/>
              <a:t>24</a:t>
            </a:fld>
            <a:endParaRPr lang="en-US"/>
          </a:p>
        </p:txBody>
      </p:sp>
    </p:spTree>
    <p:extLst>
      <p:ext uri="{BB962C8B-B14F-4D97-AF65-F5344CB8AC3E}">
        <p14:creationId xmlns:p14="http://schemas.microsoft.com/office/powerpoint/2010/main" val="3746047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https://www.helgilibrary.com/charts/which-country-produces-the-most-hops/</a:t>
            </a:r>
            <a:endParaRPr lang="LID4096"/>
          </a:p>
          <a:p>
            <a:pPr marL="0" marR="0" lvl="0" indent="0" algn="l" defTabSz="914400" rtl="0" eaLnBrk="1" fontAlgn="auto" latinLnBrk="0" hangingPunct="1">
              <a:lnSpc>
                <a:spcPct val="100000"/>
              </a:lnSpc>
              <a:spcBef>
                <a:spcPts val="0"/>
              </a:spcBef>
              <a:spcAft>
                <a:spcPts val="0"/>
              </a:spcAft>
              <a:buClrTx/>
              <a:buSzTx/>
              <a:buFontTx/>
              <a:buNone/>
              <a:tabLst/>
              <a:defRPr/>
            </a:pPr>
            <a:r>
              <a:rPr lang="en-US"/>
              <a:t>https://beermaverick.com/between-the-35th-and-55th-parallels-worlds-hop-production/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https://www.fao.org/faostat/en/#data/QCL/visualize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https://ipad.fas.usda.gov/rssiws/al/crop_production_maps/US/USA_Barley.png</a:t>
            </a:r>
          </a:p>
          <a:p>
            <a:endParaRPr lang="LID4096"/>
          </a:p>
        </p:txBody>
      </p:sp>
      <p:sp>
        <p:nvSpPr>
          <p:cNvPr id="4" name="Slide Number Placeholder 3"/>
          <p:cNvSpPr>
            <a:spLocks noGrp="1"/>
          </p:cNvSpPr>
          <p:nvPr>
            <p:ph type="sldNum" sz="quarter" idx="5"/>
          </p:nvPr>
        </p:nvSpPr>
        <p:spPr/>
        <p:txBody>
          <a:bodyPr/>
          <a:lstStyle/>
          <a:p>
            <a:fld id="{AC157E0A-F321-48DC-AF94-681D4DCF344D}" type="slidenum">
              <a:rPr lang="en-US" smtClean="0"/>
              <a:pPr/>
              <a:t>25</a:t>
            </a:fld>
            <a:endParaRPr lang="en-US"/>
          </a:p>
        </p:txBody>
      </p:sp>
    </p:spTree>
    <p:extLst>
      <p:ext uri="{BB962C8B-B14F-4D97-AF65-F5344CB8AC3E}">
        <p14:creationId xmlns:p14="http://schemas.microsoft.com/office/powerpoint/2010/main" val="25164331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C157E0A-F321-48DC-AF94-681D4DCF344D}" type="slidenum">
              <a:rPr lang="en-US" smtClean="0"/>
              <a:pPr/>
              <a:t>26</a:t>
            </a:fld>
            <a:endParaRPr lang="en-US"/>
          </a:p>
        </p:txBody>
      </p:sp>
    </p:spTree>
    <p:extLst>
      <p:ext uri="{BB962C8B-B14F-4D97-AF65-F5344CB8AC3E}">
        <p14:creationId xmlns:p14="http://schemas.microsoft.com/office/powerpoint/2010/main" val="23284278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C157E0A-F321-48DC-AF94-681D4DCF344D}" type="slidenum">
              <a:rPr lang="en-US" smtClean="0"/>
              <a:pPr/>
              <a:t>28</a:t>
            </a:fld>
            <a:endParaRPr lang="en-US"/>
          </a:p>
        </p:txBody>
      </p:sp>
    </p:spTree>
    <p:extLst>
      <p:ext uri="{BB962C8B-B14F-4D97-AF65-F5344CB8AC3E}">
        <p14:creationId xmlns:p14="http://schemas.microsoft.com/office/powerpoint/2010/main" val="37056678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C157E0A-F321-48DC-AF94-681D4DCF344D}" type="slidenum">
              <a:rPr lang="en-US" smtClean="0"/>
              <a:pPr/>
              <a:t>29</a:t>
            </a:fld>
            <a:endParaRPr lang="en-US"/>
          </a:p>
        </p:txBody>
      </p:sp>
    </p:spTree>
    <p:extLst>
      <p:ext uri="{BB962C8B-B14F-4D97-AF65-F5344CB8AC3E}">
        <p14:creationId xmlns:p14="http://schemas.microsoft.com/office/powerpoint/2010/main" val="16431532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https://www.statista.com/outlook/cmo/alcoholic-drinks/worldwide#volume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https://ourworldindata.org/</a:t>
            </a:r>
            <a:r>
              <a:rPr lang="en-US" err="1"/>
              <a:t>grapher</a:t>
            </a:r>
            <a:r>
              <a:rPr lang="en-US"/>
              <a:t>/</a:t>
            </a:r>
            <a:r>
              <a:rPr lang="en-US" err="1"/>
              <a:t>beer-consumption-per-person?tab</a:t>
            </a:r>
            <a:r>
              <a:rPr lang="en-US"/>
              <a:t>=</a:t>
            </a:r>
            <a:r>
              <a:rPr lang="en-US" err="1"/>
              <a:t>chart&amp;time</a:t>
            </a:r>
            <a:r>
              <a:rPr lang="en-US"/>
              <a:t>=1982..2019&amp;country=ESP~USA~CHN~FIN~THA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https://wisevoter.com/country-rankings/beer-consumption-by-country/#united-states-of-America</a:t>
            </a:r>
          </a:p>
          <a:p>
            <a:pPr marL="0" marR="0" lvl="0" indent="0" algn="l" defTabSz="914400" rtl="0" eaLnBrk="1" fontAlgn="auto" latinLnBrk="0" hangingPunct="1">
              <a:lnSpc>
                <a:spcPct val="100000"/>
              </a:lnSpc>
              <a:spcBef>
                <a:spcPts val="0"/>
              </a:spcBef>
              <a:spcAft>
                <a:spcPts val="0"/>
              </a:spcAft>
              <a:buClrTx/>
              <a:buSzTx/>
              <a:buFontTx/>
              <a:buNone/>
              <a:tabLst/>
              <a:defRPr/>
            </a:pPr>
            <a:r>
              <a:rPr lang="fi-FI" sz="1200" noProof="0" err="1"/>
              <a:t>Beer</a:t>
            </a:r>
            <a:r>
              <a:rPr lang="fi-FI" sz="1200" noProof="0"/>
              <a:t> </a:t>
            </a:r>
            <a:r>
              <a:rPr lang="fi-FI" sz="1200" noProof="0" err="1"/>
              <a:t>concumption</a:t>
            </a:r>
            <a:r>
              <a:rPr lang="fi-FI" sz="1200" noProof="0"/>
              <a:t> </a:t>
            </a:r>
            <a:r>
              <a:rPr lang="fi-FI" sz="1200" noProof="0" err="1"/>
              <a:t>has</a:t>
            </a:r>
            <a:r>
              <a:rPr lang="fi-FI" sz="1200" noProof="0"/>
              <a:t> </a:t>
            </a:r>
            <a:r>
              <a:rPr lang="fi-FI" sz="1200" noProof="0" err="1"/>
              <a:t>been</a:t>
            </a:r>
            <a:r>
              <a:rPr lang="fi-FI" sz="1200" noProof="0"/>
              <a:t> </a:t>
            </a:r>
            <a:r>
              <a:rPr lang="fi-FI" sz="1200" noProof="0" err="1"/>
              <a:t>decreasing</a:t>
            </a:r>
            <a:r>
              <a:rPr lang="fi-FI" sz="1200" noProof="0"/>
              <a:t> in </a:t>
            </a:r>
            <a:r>
              <a:rPr lang="fi-FI" sz="1200" noProof="0" err="1"/>
              <a:t>the</a:t>
            </a:r>
            <a:r>
              <a:rPr lang="fi-FI" sz="1200" noProof="0"/>
              <a:t> USA and it is </a:t>
            </a:r>
            <a:r>
              <a:rPr lang="fi-FI" sz="1200"/>
              <a:t>20th </a:t>
            </a:r>
            <a:r>
              <a:rPr lang="fi-FI" sz="1200" err="1"/>
              <a:t>biggest</a:t>
            </a:r>
            <a:r>
              <a:rPr lang="fi-FI" sz="1200"/>
              <a:t> </a:t>
            </a:r>
            <a:r>
              <a:rPr lang="fi-FI" sz="1200" err="1"/>
              <a:t>beer</a:t>
            </a:r>
            <a:r>
              <a:rPr lang="fi-FI" sz="1200"/>
              <a:t> </a:t>
            </a:r>
            <a:r>
              <a:rPr lang="fi-FI" sz="1200" err="1"/>
              <a:t>consumer</a:t>
            </a:r>
            <a:r>
              <a:rPr lang="fi-FI" sz="1200"/>
              <a:t> per </a:t>
            </a:r>
            <a:r>
              <a:rPr lang="fi-FI" sz="1200" err="1"/>
              <a:t>capita</a:t>
            </a:r>
            <a:r>
              <a:rPr lang="fi-FI" sz="1200"/>
              <a:t> (72.7l). </a:t>
            </a:r>
            <a:r>
              <a:rPr lang="fi-FI" sz="1200" err="1"/>
              <a:t>The</a:t>
            </a:r>
            <a:r>
              <a:rPr lang="fi-FI" sz="1200"/>
              <a:t> </a:t>
            </a:r>
            <a:r>
              <a:rPr lang="fi-FI" sz="1200" err="1"/>
              <a:t>world</a:t>
            </a:r>
            <a:r>
              <a:rPr lang="fi-FI" sz="1200"/>
              <a:t> </a:t>
            </a:r>
            <a:r>
              <a:rPr lang="fi-FI" sz="1200" err="1"/>
              <a:t>average</a:t>
            </a:r>
            <a:r>
              <a:rPr lang="fi-FI" sz="1200"/>
              <a:t> is 54l.  </a:t>
            </a:r>
            <a:r>
              <a:rPr lang="fi-FI" sz="1200" err="1"/>
              <a:t>While</a:t>
            </a:r>
            <a:r>
              <a:rPr lang="fi-FI" sz="1200"/>
              <a:t> for </a:t>
            </a:r>
            <a:r>
              <a:rPr lang="fi-FI" sz="1200" err="1"/>
              <a:t>total</a:t>
            </a:r>
            <a:r>
              <a:rPr lang="fi-FI" sz="1200"/>
              <a:t> </a:t>
            </a:r>
            <a:r>
              <a:rPr lang="fi-FI" sz="1200" err="1"/>
              <a:t>beer</a:t>
            </a:r>
            <a:r>
              <a:rPr lang="fi-FI" sz="1200"/>
              <a:t> </a:t>
            </a:r>
            <a:r>
              <a:rPr lang="fi-FI" sz="1200" err="1"/>
              <a:t>consumption</a:t>
            </a:r>
            <a:r>
              <a:rPr lang="fi-FI" sz="1200"/>
              <a:t> </a:t>
            </a:r>
            <a:r>
              <a:rPr lang="fi-FI" sz="1200" err="1"/>
              <a:t>they</a:t>
            </a:r>
            <a:r>
              <a:rPr lang="fi-FI" sz="1200"/>
              <a:t> </a:t>
            </a:r>
            <a:r>
              <a:rPr lang="fi-FI" sz="1200" err="1"/>
              <a:t>rank</a:t>
            </a:r>
            <a:r>
              <a:rPr lang="fi-FI" sz="1200"/>
              <a:t> 2nd in </a:t>
            </a:r>
            <a:r>
              <a:rPr lang="fi-FI" sz="1200" err="1"/>
              <a:t>the</a:t>
            </a:r>
            <a:r>
              <a:rPr lang="fi-FI" sz="1200"/>
              <a:t> </a:t>
            </a:r>
            <a:r>
              <a:rPr lang="fi-FI" sz="1200" err="1"/>
              <a:t>world</a:t>
            </a:r>
            <a:r>
              <a:rPr lang="fi-FI" sz="1200"/>
              <a:t> </a:t>
            </a:r>
            <a:r>
              <a:rPr lang="fi-FI" sz="1200" err="1"/>
              <a:t>right</a:t>
            </a:r>
            <a:r>
              <a:rPr lang="fi-FI" sz="1200"/>
              <a:t> </a:t>
            </a:r>
            <a:r>
              <a:rPr lang="fi-FI" sz="1200" err="1"/>
              <a:t>after</a:t>
            </a:r>
            <a:r>
              <a:rPr lang="fi-FI" sz="1200"/>
              <a:t> China (23,929,000,000l).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endParaRPr lang="LID4096"/>
          </a:p>
        </p:txBody>
      </p:sp>
      <p:sp>
        <p:nvSpPr>
          <p:cNvPr id="4" name="Slide Number Placeholder 3"/>
          <p:cNvSpPr>
            <a:spLocks noGrp="1"/>
          </p:cNvSpPr>
          <p:nvPr>
            <p:ph type="sldNum" sz="quarter" idx="5"/>
          </p:nvPr>
        </p:nvSpPr>
        <p:spPr/>
        <p:txBody>
          <a:bodyPr/>
          <a:lstStyle/>
          <a:p>
            <a:fld id="{AC157E0A-F321-48DC-AF94-681D4DCF344D}" type="slidenum">
              <a:rPr lang="en-US" smtClean="0"/>
              <a:pPr/>
              <a:t>32</a:t>
            </a:fld>
            <a:endParaRPr lang="en-US"/>
          </a:p>
        </p:txBody>
      </p:sp>
    </p:spTree>
    <p:extLst>
      <p:ext uri="{BB962C8B-B14F-4D97-AF65-F5344CB8AC3E}">
        <p14:creationId xmlns:p14="http://schemas.microsoft.com/office/powerpoint/2010/main" val="17258088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https://www.statista.com/outlook/cmo/alcoholic-drinks/worldwide#volume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https://ourworldindata.org/</a:t>
            </a:r>
            <a:r>
              <a:rPr lang="en-US" err="1"/>
              <a:t>grapher</a:t>
            </a:r>
            <a:r>
              <a:rPr lang="en-US"/>
              <a:t>/</a:t>
            </a:r>
            <a:r>
              <a:rPr lang="en-US" err="1"/>
              <a:t>beer-consumption-per-person?tab</a:t>
            </a:r>
            <a:r>
              <a:rPr lang="en-US"/>
              <a:t>=</a:t>
            </a:r>
            <a:r>
              <a:rPr lang="en-US" err="1"/>
              <a:t>chart&amp;time</a:t>
            </a:r>
            <a:r>
              <a:rPr lang="en-US"/>
              <a:t>=1982..2019&amp;country=ESP~USA~CHN~FIN~THA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https://wisevoter.com/country-rankings/beer-consumption-by-country/#united-states-of-America</a:t>
            </a:r>
          </a:p>
          <a:p>
            <a:pPr marL="0" marR="0" lvl="0" indent="0" algn="l" defTabSz="914400" rtl="0" eaLnBrk="1" fontAlgn="auto" latinLnBrk="0" hangingPunct="1">
              <a:lnSpc>
                <a:spcPct val="100000"/>
              </a:lnSpc>
              <a:spcBef>
                <a:spcPts val="0"/>
              </a:spcBef>
              <a:spcAft>
                <a:spcPts val="0"/>
              </a:spcAft>
              <a:buClrTx/>
              <a:buSzTx/>
              <a:buFontTx/>
              <a:buNone/>
              <a:tabLst/>
              <a:defRPr/>
            </a:pPr>
            <a:r>
              <a:rPr lang="fi-FI" sz="1200" noProof="0" err="1"/>
              <a:t>Beer</a:t>
            </a:r>
            <a:r>
              <a:rPr lang="fi-FI" sz="1200" noProof="0"/>
              <a:t> </a:t>
            </a:r>
            <a:r>
              <a:rPr lang="fi-FI" sz="1200" noProof="0" err="1"/>
              <a:t>concumption</a:t>
            </a:r>
            <a:r>
              <a:rPr lang="fi-FI" sz="1200" noProof="0"/>
              <a:t> </a:t>
            </a:r>
            <a:r>
              <a:rPr lang="fi-FI" sz="1200" noProof="0" err="1"/>
              <a:t>has</a:t>
            </a:r>
            <a:r>
              <a:rPr lang="fi-FI" sz="1200" noProof="0"/>
              <a:t> </a:t>
            </a:r>
            <a:r>
              <a:rPr lang="fi-FI" sz="1200" noProof="0" err="1"/>
              <a:t>been</a:t>
            </a:r>
            <a:r>
              <a:rPr lang="fi-FI" sz="1200" noProof="0"/>
              <a:t> </a:t>
            </a:r>
            <a:r>
              <a:rPr lang="fi-FI" sz="1200" noProof="0" err="1"/>
              <a:t>decreasing</a:t>
            </a:r>
            <a:r>
              <a:rPr lang="fi-FI" sz="1200" noProof="0"/>
              <a:t> in </a:t>
            </a:r>
            <a:r>
              <a:rPr lang="fi-FI" sz="1200" noProof="0" err="1"/>
              <a:t>the</a:t>
            </a:r>
            <a:r>
              <a:rPr lang="fi-FI" sz="1200" noProof="0"/>
              <a:t> USA and it is </a:t>
            </a:r>
            <a:r>
              <a:rPr lang="fi-FI" sz="1200"/>
              <a:t>20th </a:t>
            </a:r>
            <a:r>
              <a:rPr lang="fi-FI" sz="1200" err="1"/>
              <a:t>biggest</a:t>
            </a:r>
            <a:r>
              <a:rPr lang="fi-FI" sz="1200"/>
              <a:t> </a:t>
            </a:r>
            <a:r>
              <a:rPr lang="fi-FI" sz="1200" err="1"/>
              <a:t>beer</a:t>
            </a:r>
            <a:r>
              <a:rPr lang="fi-FI" sz="1200"/>
              <a:t> </a:t>
            </a:r>
            <a:r>
              <a:rPr lang="fi-FI" sz="1200" err="1"/>
              <a:t>consumer</a:t>
            </a:r>
            <a:r>
              <a:rPr lang="fi-FI" sz="1200"/>
              <a:t> per </a:t>
            </a:r>
            <a:r>
              <a:rPr lang="fi-FI" sz="1200" err="1"/>
              <a:t>capita</a:t>
            </a:r>
            <a:r>
              <a:rPr lang="fi-FI" sz="1200"/>
              <a:t> (72.7l). </a:t>
            </a:r>
            <a:r>
              <a:rPr lang="fi-FI" sz="1200" err="1"/>
              <a:t>The</a:t>
            </a:r>
            <a:r>
              <a:rPr lang="fi-FI" sz="1200"/>
              <a:t> </a:t>
            </a:r>
            <a:r>
              <a:rPr lang="fi-FI" sz="1200" err="1"/>
              <a:t>world</a:t>
            </a:r>
            <a:r>
              <a:rPr lang="fi-FI" sz="1200"/>
              <a:t> </a:t>
            </a:r>
            <a:r>
              <a:rPr lang="fi-FI" sz="1200" err="1"/>
              <a:t>average</a:t>
            </a:r>
            <a:r>
              <a:rPr lang="fi-FI" sz="1200"/>
              <a:t> is 54l.  </a:t>
            </a:r>
            <a:r>
              <a:rPr lang="fi-FI" sz="1200" err="1"/>
              <a:t>While</a:t>
            </a:r>
            <a:r>
              <a:rPr lang="fi-FI" sz="1200"/>
              <a:t> for </a:t>
            </a:r>
            <a:r>
              <a:rPr lang="fi-FI" sz="1200" err="1"/>
              <a:t>total</a:t>
            </a:r>
            <a:r>
              <a:rPr lang="fi-FI" sz="1200"/>
              <a:t> </a:t>
            </a:r>
            <a:r>
              <a:rPr lang="fi-FI" sz="1200" err="1"/>
              <a:t>beer</a:t>
            </a:r>
            <a:r>
              <a:rPr lang="fi-FI" sz="1200"/>
              <a:t> </a:t>
            </a:r>
            <a:r>
              <a:rPr lang="fi-FI" sz="1200" err="1"/>
              <a:t>consumption</a:t>
            </a:r>
            <a:r>
              <a:rPr lang="fi-FI" sz="1200"/>
              <a:t> </a:t>
            </a:r>
            <a:r>
              <a:rPr lang="fi-FI" sz="1200" err="1"/>
              <a:t>they</a:t>
            </a:r>
            <a:r>
              <a:rPr lang="fi-FI" sz="1200"/>
              <a:t> </a:t>
            </a:r>
            <a:r>
              <a:rPr lang="fi-FI" sz="1200" err="1"/>
              <a:t>rank</a:t>
            </a:r>
            <a:r>
              <a:rPr lang="fi-FI" sz="1200"/>
              <a:t> 2nd in </a:t>
            </a:r>
            <a:r>
              <a:rPr lang="fi-FI" sz="1200" err="1"/>
              <a:t>the</a:t>
            </a:r>
            <a:r>
              <a:rPr lang="fi-FI" sz="1200"/>
              <a:t> </a:t>
            </a:r>
            <a:r>
              <a:rPr lang="fi-FI" sz="1200" err="1"/>
              <a:t>world</a:t>
            </a:r>
            <a:r>
              <a:rPr lang="fi-FI" sz="1200"/>
              <a:t> </a:t>
            </a:r>
            <a:r>
              <a:rPr lang="fi-FI" sz="1200" err="1"/>
              <a:t>right</a:t>
            </a:r>
            <a:r>
              <a:rPr lang="fi-FI" sz="1200"/>
              <a:t> </a:t>
            </a:r>
            <a:r>
              <a:rPr lang="fi-FI" sz="1200" err="1"/>
              <a:t>after</a:t>
            </a:r>
            <a:r>
              <a:rPr lang="fi-FI" sz="1200"/>
              <a:t> China (23,929,000,000l).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endParaRPr lang="LID4096"/>
          </a:p>
        </p:txBody>
      </p:sp>
      <p:sp>
        <p:nvSpPr>
          <p:cNvPr id="4" name="Slide Number Placeholder 3"/>
          <p:cNvSpPr>
            <a:spLocks noGrp="1"/>
          </p:cNvSpPr>
          <p:nvPr>
            <p:ph type="sldNum" sz="quarter" idx="5"/>
          </p:nvPr>
        </p:nvSpPr>
        <p:spPr/>
        <p:txBody>
          <a:bodyPr/>
          <a:lstStyle/>
          <a:p>
            <a:fld id="{AC157E0A-F321-48DC-AF94-681D4DCF344D}" type="slidenum">
              <a:rPr lang="en-US" smtClean="0"/>
              <a:pPr/>
              <a:t>33</a:t>
            </a:fld>
            <a:endParaRPr lang="en-US"/>
          </a:p>
        </p:txBody>
      </p:sp>
    </p:spTree>
    <p:extLst>
      <p:ext uri="{BB962C8B-B14F-4D97-AF65-F5344CB8AC3E}">
        <p14:creationId xmlns:p14="http://schemas.microsoft.com/office/powerpoint/2010/main" val="34140406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C157E0A-F321-48DC-AF94-681D4DCF344D}" type="slidenum">
              <a:rPr lang="en-US" smtClean="0"/>
              <a:pPr/>
              <a:t>3</a:t>
            </a:fld>
            <a:endParaRPr lang="en-US"/>
          </a:p>
        </p:txBody>
      </p:sp>
    </p:spTree>
    <p:extLst>
      <p:ext uri="{BB962C8B-B14F-4D97-AF65-F5344CB8AC3E}">
        <p14:creationId xmlns:p14="http://schemas.microsoft.com/office/powerpoint/2010/main" val="37835146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https://www.statista.com/outlook/cmo/alcoholic-drinks/worldwide#volume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https://ourworldindata.org/</a:t>
            </a:r>
            <a:r>
              <a:rPr lang="en-US" err="1"/>
              <a:t>grapher</a:t>
            </a:r>
            <a:r>
              <a:rPr lang="en-US"/>
              <a:t>/</a:t>
            </a:r>
            <a:r>
              <a:rPr lang="en-US" err="1"/>
              <a:t>beer-consumption-per-person?tab</a:t>
            </a:r>
            <a:r>
              <a:rPr lang="en-US"/>
              <a:t>=</a:t>
            </a:r>
            <a:r>
              <a:rPr lang="en-US" err="1"/>
              <a:t>chart&amp;time</a:t>
            </a:r>
            <a:r>
              <a:rPr lang="en-US"/>
              <a:t>=1982..2019&amp;country=ESP~USA~CHN~FIN~THA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https://wisevoter.com/country-rankings/beer-consumption-by-country/#united-states-of-America</a:t>
            </a:r>
          </a:p>
          <a:p>
            <a:pPr marL="0" marR="0" lvl="0" indent="0" algn="l" defTabSz="914400" rtl="0" eaLnBrk="1" fontAlgn="auto" latinLnBrk="0" hangingPunct="1">
              <a:lnSpc>
                <a:spcPct val="100000"/>
              </a:lnSpc>
              <a:spcBef>
                <a:spcPts val="0"/>
              </a:spcBef>
              <a:spcAft>
                <a:spcPts val="0"/>
              </a:spcAft>
              <a:buClrTx/>
              <a:buSzTx/>
              <a:buFontTx/>
              <a:buNone/>
              <a:tabLst/>
              <a:defRPr/>
            </a:pPr>
            <a:r>
              <a:rPr lang="fi-FI" sz="1200" noProof="0" err="1"/>
              <a:t>Beer</a:t>
            </a:r>
            <a:r>
              <a:rPr lang="fi-FI" sz="1200" noProof="0"/>
              <a:t> </a:t>
            </a:r>
            <a:r>
              <a:rPr lang="fi-FI" sz="1200" noProof="0" err="1"/>
              <a:t>concumption</a:t>
            </a:r>
            <a:r>
              <a:rPr lang="fi-FI" sz="1200" noProof="0"/>
              <a:t> </a:t>
            </a:r>
            <a:r>
              <a:rPr lang="fi-FI" sz="1200" noProof="0" err="1"/>
              <a:t>has</a:t>
            </a:r>
            <a:r>
              <a:rPr lang="fi-FI" sz="1200" noProof="0"/>
              <a:t> </a:t>
            </a:r>
            <a:r>
              <a:rPr lang="fi-FI" sz="1200" noProof="0" err="1"/>
              <a:t>been</a:t>
            </a:r>
            <a:r>
              <a:rPr lang="fi-FI" sz="1200" noProof="0"/>
              <a:t> </a:t>
            </a:r>
            <a:r>
              <a:rPr lang="fi-FI" sz="1200" noProof="0" err="1"/>
              <a:t>decreasing</a:t>
            </a:r>
            <a:r>
              <a:rPr lang="fi-FI" sz="1200" noProof="0"/>
              <a:t> in </a:t>
            </a:r>
            <a:r>
              <a:rPr lang="fi-FI" sz="1200" noProof="0" err="1"/>
              <a:t>the</a:t>
            </a:r>
            <a:r>
              <a:rPr lang="fi-FI" sz="1200" noProof="0"/>
              <a:t> USA and it is </a:t>
            </a:r>
            <a:r>
              <a:rPr lang="fi-FI" sz="1200"/>
              <a:t>20th </a:t>
            </a:r>
            <a:r>
              <a:rPr lang="fi-FI" sz="1200" err="1"/>
              <a:t>biggest</a:t>
            </a:r>
            <a:r>
              <a:rPr lang="fi-FI" sz="1200"/>
              <a:t> </a:t>
            </a:r>
            <a:r>
              <a:rPr lang="fi-FI" sz="1200" err="1"/>
              <a:t>beer</a:t>
            </a:r>
            <a:r>
              <a:rPr lang="fi-FI" sz="1200"/>
              <a:t> </a:t>
            </a:r>
            <a:r>
              <a:rPr lang="fi-FI" sz="1200" err="1"/>
              <a:t>consumer</a:t>
            </a:r>
            <a:r>
              <a:rPr lang="fi-FI" sz="1200"/>
              <a:t> per </a:t>
            </a:r>
            <a:r>
              <a:rPr lang="fi-FI" sz="1200" err="1"/>
              <a:t>capita</a:t>
            </a:r>
            <a:r>
              <a:rPr lang="fi-FI" sz="1200"/>
              <a:t> (72.7l). </a:t>
            </a:r>
            <a:r>
              <a:rPr lang="fi-FI" sz="1200" err="1"/>
              <a:t>The</a:t>
            </a:r>
            <a:r>
              <a:rPr lang="fi-FI" sz="1200"/>
              <a:t> </a:t>
            </a:r>
            <a:r>
              <a:rPr lang="fi-FI" sz="1200" err="1"/>
              <a:t>world</a:t>
            </a:r>
            <a:r>
              <a:rPr lang="fi-FI" sz="1200"/>
              <a:t> </a:t>
            </a:r>
            <a:r>
              <a:rPr lang="fi-FI" sz="1200" err="1"/>
              <a:t>average</a:t>
            </a:r>
            <a:r>
              <a:rPr lang="fi-FI" sz="1200"/>
              <a:t> is 54l.  </a:t>
            </a:r>
            <a:r>
              <a:rPr lang="fi-FI" sz="1200" err="1"/>
              <a:t>While</a:t>
            </a:r>
            <a:r>
              <a:rPr lang="fi-FI" sz="1200"/>
              <a:t> for </a:t>
            </a:r>
            <a:r>
              <a:rPr lang="fi-FI" sz="1200" err="1"/>
              <a:t>total</a:t>
            </a:r>
            <a:r>
              <a:rPr lang="fi-FI" sz="1200"/>
              <a:t> </a:t>
            </a:r>
            <a:r>
              <a:rPr lang="fi-FI" sz="1200" err="1"/>
              <a:t>beer</a:t>
            </a:r>
            <a:r>
              <a:rPr lang="fi-FI" sz="1200"/>
              <a:t> </a:t>
            </a:r>
            <a:r>
              <a:rPr lang="fi-FI" sz="1200" err="1"/>
              <a:t>consumption</a:t>
            </a:r>
            <a:r>
              <a:rPr lang="fi-FI" sz="1200"/>
              <a:t> </a:t>
            </a:r>
            <a:r>
              <a:rPr lang="fi-FI" sz="1200" err="1"/>
              <a:t>they</a:t>
            </a:r>
            <a:r>
              <a:rPr lang="fi-FI" sz="1200"/>
              <a:t> </a:t>
            </a:r>
            <a:r>
              <a:rPr lang="fi-FI" sz="1200" err="1"/>
              <a:t>rank</a:t>
            </a:r>
            <a:r>
              <a:rPr lang="fi-FI" sz="1200"/>
              <a:t> 2nd in </a:t>
            </a:r>
            <a:r>
              <a:rPr lang="fi-FI" sz="1200" err="1"/>
              <a:t>the</a:t>
            </a:r>
            <a:r>
              <a:rPr lang="fi-FI" sz="1200"/>
              <a:t> </a:t>
            </a:r>
            <a:r>
              <a:rPr lang="fi-FI" sz="1200" err="1"/>
              <a:t>world</a:t>
            </a:r>
            <a:r>
              <a:rPr lang="fi-FI" sz="1200"/>
              <a:t> </a:t>
            </a:r>
            <a:r>
              <a:rPr lang="fi-FI" sz="1200" err="1"/>
              <a:t>right</a:t>
            </a:r>
            <a:r>
              <a:rPr lang="fi-FI" sz="1200"/>
              <a:t> </a:t>
            </a:r>
            <a:r>
              <a:rPr lang="fi-FI" sz="1200" err="1"/>
              <a:t>after</a:t>
            </a:r>
            <a:r>
              <a:rPr lang="fi-FI" sz="1200"/>
              <a:t> China (23,929,000,000l).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endParaRPr lang="LID4096"/>
          </a:p>
        </p:txBody>
      </p:sp>
      <p:sp>
        <p:nvSpPr>
          <p:cNvPr id="4" name="Slide Number Placeholder 3"/>
          <p:cNvSpPr>
            <a:spLocks noGrp="1"/>
          </p:cNvSpPr>
          <p:nvPr>
            <p:ph type="sldNum" sz="quarter" idx="5"/>
          </p:nvPr>
        </p:nvSpPr>
        <p:spPr/>
        <p:txBody>
          <a:bodyPr/>
          <a:lstStyle/>
          <a:p>
            <a:fld id="{AC157E0A-F321-48DC-AF94-681D4DCF344D}" type="slidenum">
              <a:rPr lang="en-US" smtClean="0"/>
              <a:pPr/>
              <a:t>34</a:t>
            </a:fld>
            <a:endParaRPr lang="en-US"/>
          </a:p>
        </p:txBody>
      </p:sp>
    </p:spTree>
    <p:extLst>
      <p:ext uri="{BB962C8B-B14F-4D97-AF65-F5344CB8AC3E}">
        <p14:creationId xmlns:p14="http://schemas.microsoft.com/office/powerpoint/2010/main" val="22968160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a:t>’Sitran megatrendit, valkkasin nyt kaikista kategorioista jotain mitkä </a:t>
            </a:r>
            <a:r>
              <a:rPr lang="fi-FI" err="1"/>
              <a:t>mun</a:t>
            </a:r>
            <a:r>
              <a:rPr lang="fi-FI"/>
              <a:t> mielestä liittyy meidän </a:t>
            </a:r>
            <a:r>
              <a:rPr lang="fi-FI" err="1"/>
              <a:t>aiheesee</a:t>
            </a:r>
            <a:endParaRPr lang="LID4096"/>
          </a:p>
        </p:txBody>
      </p:sp>
      <p:sp>
        <p:nvSpPr>
          <p:cNvPr id="4" name="Slide Number Placeholder 3"/>
          <p:cNvSpPr>
            <a:spLocks noGrp="1"/>
          </p:cNvSpPr>
          <p:nvPr>
            <p:ph type="sldNum" sz="quarter" idx="5"/>
          </p:nvPr>
        </p:nvSpPr>
        <p:spPr/>
        <p:txBody>
          <a:bodyPr/>
          <a:lstStyle/>
          <a:p>
            <a:fld id="{AC157E0A-F321-48DC-AF94-681D4DCF344D}" type="slidenum">
              <a:rPr lang="en-US" smtClean="0"/>
              <a:pPr/>
              <a:t>37</a:t>
            </a:fld>
            <a:endParaRPr lang="en-US"/>
          </a:p>
        </p:txBody>
      </p:sp>
    </p:spTree>
    <p:extLst>
      <p:ext uri="{BB962C8B-B14F-4D97-AF65-F5344CB8AC3E}">
        <p14:creationId xmlns:p14="http://schemas.microsoft.com/office/powerpoint/2010/main" val="25052114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https://www.fireweatheravalanche.org/fire/</a:t>
            </a:r>
          </a:p>
          <a:p>
            <a:r>
              <a:rPr lang="en-GB"/>
              <a:t>https://therevelator.org/interactive-map-precipitation-2050/</a:t>
            </a:r>
            <a:endParaRPr lang="LID4096"/>
          </a:p>
        </p:txBody>
      </p:sp>
      <p:sp>
        <p:nvSpPr>
          <p:cNvPr id="4" name="Slide Number Placeholder 3"/>
          <p:cNvSpPr>
            <a:spLocks noGrp="1"/>
          </p:cNvSpPr>
          <p:nvPr>
            <p:ph type="sldNum" sz="quarter" idx="5"/>
          </p:nvPr>
        </p:nvSpPr>
        <p:spPr/>
        <p:txBody>
          <a:bodyPr/>
          <a:lstStyle/>
          <a:p>
            <a:fld id="{AC157E0A-F321-48DC-AF94-681D4DCF344D}" type="slidenum">
              <a:rPr lang="en-US" smtClean="0"/>
              <a:pPr/>
              <a:t>38</a:t>
            </a:fld>
            <a:endParaRPr lang="en-US"/>
          </a:p>
        </p:txBody>
      </p:sp>
    </p:spTree>
    <p:extLst>
      <p:ext uri="{BB962C8B-B14F-4D97-AF65-F5344CB8AC3E}">
        <p14:creationId xmlns:p14="http://schemas.microsoft.com/office/powerpoint/2010/main" val="26822420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https://beermaverick.com/between-the-35th-and-55th-parallels-worlds-hop-production/</a:t>
            </a:r>
          </a:p>
        </p:txBody>
      </p:sp>
      <p:sp>
        <p:nvSpPr>
          <p:cNvPr id="4" name="Slide Number Placeholder 3"/>
          <p:cNvSpPr>
            <a:spLocks noGrp="1"/>
          </p:cNvSpPr>
          <p:nvPr>
            <p:ph type="sldNum" sz="quarter" idx="5"/>
          </p:nvPr>
        </p:nvSpPr>
        <p:spPr/>
        <p:txBody>
          <a:bodyPr/>
          <a:lstStyle/>
          <a:p>
            <a:fld id="{AC157E0A-F321-48DC-AF94-681D4DCF344D}" type="slidenum">
              <a:rPr lang="en-US" smtClean="0"/>
              <a:pPr/>
              <a:t>39</a:t>
            </a:fld>
            <a:endParaRPr lang="en-US"/>
          </a:p>
        </p:txBody>
      </p:sp>
    </p:spTree>
    <p:extLst>
      <p:ext uri="{BB962C8B-B14F-4D97-AF65-F5344CB8AC3E}">
        <p14:creationId xmlns:p14="http://schemas.microsoft.com/office/powerpoint/2010/main" val="4144375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https://www.helgilibrary.com/charts/which-country-produces-the-most-hops/</a:t>
            </a:r>
            <a:endParaRPr lang="LID4096"/>
          </a:p>
        </p:txBody>
      </p:sp>
      <p:sp>
        <p:nvSpPr>
          <p:cNvPr id="4" name="Slide Number Placeholder 3"/>
          <p:cNvSpPr>
            <a:spLocks noGrp="1"/>
          </p:cNvSpPr>
          <p:nvPr>
            <p:ph type="sldNum" sz="quarter" idx="5"/>
          </p:nvPr>
        </p:nvSpPr>
        <p:spPr/>
        <p:txBody>
          <a:bodyPr/>
          <a:lstStyle/>
          <a:p>
            <a:fld id="{AC157E0A-F321-48DC-AF94-681D4DCF344D}" type="slidenum">
              <a:rPr lang="en-US" smtClean="0"/>
              <a:pPr/>
              <a:t>40</a:t>
            </a:fld>
            <a:endParaRPr lang="en-US"/>
          </a:p>
        </p:txBody>
      </p:sp>
    </p:spTree>
    <p:extLst>
      <p:ext uri="{BB962C8B-B14F-4D97-AF65-F5344CB8AC3E}">
        <p14:creationId xmlns:p14="http://schemas.microsoft.com/office/powerpoint/2010/main" val="41078023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https://</a:t>
            </a:r>
            <a:r>
              <a:rPr lang="en-GB" err="1"/>
              <a:t>www.reuters.com</a:t>
            </a:r>
            <a:r>
              <a:rPr lang="en-GB"/>
              <a:t>/business/retail-consumer/ab-inbev-molson-coors-dent-us-craft-beer-competition-with-cheaper-six-packs-2023-06-12/</a:t>
            </a:r>
            <a:endParaRPr lang="en-FI"/>
          </a:p>
        </p:txBody>
      </p:sp>
      <p:sp>
        <p:nvSpPr>
          <p:cNvPr id="4" name="Slide Number Placeholder 3"/>
          <p:cNvSpPr>
            <a:spLocks noGrp="1"/>
          </p:cNvSpPr>
          <p:nvPr>
            <p:ph type="sldNum" sz="quarter" idx="5"/>
          </p:nvPr>
        </p:nvSpPr>
        <p:spPr/>
        <p:txBody>
          <a:bodyPr/>
          <a:lstStyle/>
          <a:p>
            <a:fld id="{AC157E0A-F321-48DC-AF94-681D4DCF344D}" type="slidenum">
              <a:rPr lang="en-US" smtClean="0"/>
              <a:pPr/>
              <a:t>41</a:t>
            </a:fld>
            <a:endParaRPr lang="en-US"/>
          </a:p>
        </p:txBody>
      </p:sp>
    </p:spTree>
    <p:extLst>
      <p:ext uri="{BB962C8B-B14F-4D97-AF65-F5344CB8AC3E}">
        <p14:creationId xmlns:p14="http://schemas.microsoft.com/office/powerpoint/2010/main" val="33002490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a:p>
        </p:txBody>
      </p:sp>
      <p:sp>
        <p:nvSpPr>
          <p:cNvPr id="4" name="Slide Number Placeholder 3"/>
          <p:cNvSpPr>
            <a:spLocks noGrp="1"/>
          </p:cNvSpPr>
          <p:nvPr>
            <p:ph type="sldNum" sz="quarter" idx="5"/>
          </p:nvPr>
        </p:nvSpPr>
        <p:spPr/>
        <p:txBody>
          <a:bodyPr/>
          <a:lstStyle/>
          <a:p>
            <a:fld id="{AC157E0A-F321-48DC-AF94-681D4DCF344D}" type="slidenum">
              <a:rPr lang="en-US" smtClean="0"/>
              <a:pPr/>
              <a:t>42</a:t>
            </a:fld>
            <a:endParaRPr lang="en-US"/>
          </a:p>
        </p:txBody>
      </p:sp>
    </p:spTree>
    <p:extLst>
      <p:ext uri="{BB962C8B-B14F-4D97-AF65-F5344CB8AC3E}">
        <p14:creationId xmlns:p14="http://schemas.microsoft.com/office/powerpoint/2010/main" val="38733737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a:p>
        </p:txBody>
      </p:sp>
      <p:sp>
        <p:nvSpPr>
          <p:cNvPr id="4" name="Slide Number Placeholder 3"/>
          <p:cNvSpPr>
            <a:spLocks noGrp="1"/>
          </p:cNvSpPr>
          <p:nvPr>
            <p:ph type="sldNum" sz="quarter" idx="5"/>
          </p:nvPr>
        </p:nvSpPr>
        <p:spPr/>
        <p:txBody>
          <a:bodyPr/>
          <a:lstStyle/>
          <a:p>
            <a:fld id="{AC157E0A-F321-48DC-AF94-681D4DCF344D}" type="slidenum">
              <a:rPr lang="en-US" smtClean="0"/>
              <a:pPr/>
              <a:t>43</a:t>
            </a:fld>
            <a:endParaRPr lang="en-US"/>
          </a:p>
        </p:txBody>
      </p:sp>
    </p:spTree>
    <p:extLst>
      <p:ext uri="{BB962C8B-B14F-4D97-AF65-F5344CB8AC3E}">
        <p14:creationId xmlns:p14="http://schemas.microsoft.com/office/powerpoint/2010/main" val="1254164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FI"/>
              <a:t>https://www.ncbi.nlm.nih.gov/pmc/articles/PMC10564787/</a:t>
            </a:r>
            <a:endParaRPr lang="fi-FI"/>
          </a:p>
          <a:p>
            <a:endParaRPr lang="fi-FI"/>
          </a:p>
          <a:p>
            <a:endParaRPr lang="fi-FI"/>
          </a:p>
        </p:txBody>
      </p:sp>
      <p:sp>
        <p:nvSpPr>
          <p:cNvPr id="4" name="Slide Number Placeholder 3"/>
          <p:cNvSpPr>
            <a:spLocks noGrp="1"/>
          </p:cNvSpPr>
          <p:nvPr>
            <p:ph type="sldNum" sz="quarter" idx="5"/>
          </p:nvPr>
        </p:nvSpPr>
        <p:spPr/>
        <p:txBody>
          <a:bodyPr/>
          <a:lstStyle/>
          <a:p>
            <a:fld id="{AC157E0A-F321-48DC-AF94-681D4DCF344D}" type="slidenum">
              <a:rPr lang="en-US" smtClean="0"/>
              <a:pPr/>
              <a:t>46</a:t>
            </a:fld>
            <a:endParaRPr lang="en-US"/>
          </a:p>
        </p:txBody>
      </p:sp>
    </p:spTree>
    <p:extLst>
      <p:ext uri="{BB962C8B-B14F-4D97-AF65-F5344CB8AC3E}">
        <p14:creationId xmlns:p14="http://schemas.microsoft.com/office/powerpoint/2010/main" val="19053196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C157E0A-F321-48DC-AF94-681D4DCF344D}" type="slidenum">
              <a:rPr lang="en-US" smtClean="0"/>
              <a:pPr/>
              <a:t>47</a:t>
            </a:fld>
            <a:endParaRPr lang="en-US"/>
          </a:p>
        </p:txBody>
      </p:sp>
    </p:spTree>
    <p:extLst>
      <p:ext uri="{BB962C8B-B14F-4D97-AF65-F5344CB8AC3E}">
        <p14:creationId xmlns:p14="http://schemas.microsoft.com/office/powerpoint/2010/main" val="17218877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Our World in Data. (n.d.). Beer consumption per person, 1982-2019 </a:t>
            </a:r>
            <a:r>
              <a:rPr lang="en-US" sz="800"/>
              <a:t>https://ourworldindata.org/</a:t>
            </a:r>
            <a:r>
              <a:rPr lang="en-US" sz="800" err="1"/>
              <a:t>grapher</a:t>
            </a:r>
            <a:r>
              <a:rPr lang="en-US" sz="800"/>
              <a:t>/</a:t>
            </a:r>
            <a:r>
              <a:rPr lang="en-US" sz="800" err="1"/>
              <a:t>beer-consumption-per-person?tab</a:t>
            </a:r>
            <a:r>
              <a:rPr lang="en-US" sz="800"/>
              <a:t>=</a:t>
            </a:r>
            <a:r>
              <a:rPr lang="en-US" sz="800" err="1"/>
              <a:t>chart&amp;time</a:t>
            </a:r>
            <a:r>
              <a:rPr lang="en-US" sz="800"/>
              <a:t>=1982..2019&amp;country=ESP~USA~CHN~FIN~THA~CZE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t>Statista. (n.d.). Alcoholic Drinks – Worldwide. </a:t>
            </a:r>
            <a:r>
              <a:rPr lang="en-GB" sz="800"/>
              <a:t>https://www.statista.com/outlook/cmo/alcoholic-drinks/worldwide#volume</a:t>
            </a:r>
            <a:endParaRPr lang="LID4096" sz="800"/>
          </a:p>
          <a:p>
            <a:endParaRPr lang="en-GB"/>
          </a:p>
          <a:p>
            <a:endParaRPr lang="en-GB"/>
          </a:p>
          <a:p>
            <a:r>
              <a:rPr lang="en-GB"/>
              <a:t>https://www.statista.com/outlook/cmo/alcoholic-drinks/worldwide#volume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https://ourworldindata.org/</a:t>
            </a:r>
            <a:r>
              <a:rPr lang="en-US" err="1"/>
              <a:t>grapher</a:t>
            </a:r>
            <a:r>
              <a:rPr lang="en-US"/>
              <a:t>/</a:t>
            </a:r>
            <a:r>
              <a:rPr lang="en-US" err="1"/>
              <a:t>beer-consumption-per-person?tab</a:t>
            </a:r>
            <a:r>
              <a:rPr lang="en-US"/>
              <a:t>=</a:t>
            </a:r>
            <a:r>
              <a:rPr lang="en-US" err="1"/>
              <a:t>chart&amp;time</a:t>
            </a:r>
            <a:r>
              <a:rPr lang="en-US"/>
              <a:t>=1982..2019&amp;country=ESP~USA~CHN~FIN~THA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https://wisevoter.com/country-rankings/beer-consumption-by-country/#united-states-of-America</a:t>
            </a:r>
          </a:p>
          <a:p>
            <a:pPr marL="0" marR="0" lvl="0" indent="0" algn="l" defTabSz="914400" rtl="0" eaLnBrk="1" fontAlgn="auto" latinLnBrk="0" hangingPunct="1">
              <a:lnSpc>
                <a:spcPct val="100000"/>
              </a:lnSpc>
              <a:spcBef>
                <a:spcPts val="0"/>
              </a:spcBef>
              <a:spcAft>
                <a:spcPts val="0"/>
              </a:spcAft>
              <a:buClrTx/>
              <a:buSzTx/>
              <a:buFontTx/>
              <a:buNone/>
              <a:tabLst/>
              <a:defRPr/>
            </a:pPr>
            <a:r>
              <a:rPr lang="fi-FI" sz="1200" noProof="0" err="1"/>
              <a:t>Beer</a:t>
            </a:r>
            <a:r>
              <a:rPr lang="fi-FI" sz="1200" noProof="0"/>
              <a:t> </a:t>
            </a:r>
            <a:r>
              <a:rPr lang="fi-FI" sz="1200" noProof="0" err="1"/>
              <a:t>concumption</a:t>
            </a:r>
            <a:r>
              <a:rPr lang="fi-FI" sz="1200" noProof="0"/>
              <a:t> </a:t>
            </a:r>
            <a:r>
              <a:rPr lang="fi-FI" sz="1200" noProof="0" err="1"/>
              <a:t>has</a:t>
            </a:r>
            <a:r>
              <a:rPr lang="fi-FI" sz="1200" noProof="0"/>
              <a:t> </a:t>
            </a:r>
            <a:r>
              <a:rPr lang="fi-FI" sz="1200" noProof="0" err="1"/>
              <a:t>been</a:t>
            </a:r>
            <a:r>
              <a:rPr lang="fi-FI" sz="1200" noProof="0"/>
              <a:t> </a:t>
            </a:r>
            <a:r>
              <a:rPr lang="fi-FI" sz="1200" noProof="0" err="1"/>
              <a:t>decreasing</a:t>
            </a:r>
            <a:r>
              <a:rPr lang="fi-FI" sz="1200" noProof="0"/>
              <a:t> in </a:t>
            </a:r>
            <a:r>
              <a:rPr lang="fi-FI" sz="1200" noProof="0" err="1"/>
              <a:t>the</a:t>
            </a:r>
            <a:r>
              <a:rPr lang="fi-FI" sz="1200" noProof="0"/>
              <a:t> USA and it is </a:t>
            </a:r>
            <a:r>
              <a:rPr lang="fi-FI" sz="1200"/>
              <a:t>20th </a:t>
            </a:r>
            <a:r>
              <a:rPr lang="fi-FI" sz="1200" err="1"/>
              <a:t>biggest</a:t>
            </a:r>
            <a:r>
              <a:rPr lang="fi-FI" sz="1200"/>
              <a:t> </a:t>
            </a:r>
            <a:r>
              <a:rPr lang="fi-FI" sz="1200" err="1"/>
              <a:t>beer</a:t>
            </a:r>
            <a:r>
              <a:rPr lang="fi-FI" sz="1200"/>
              <a:t> </a:t>
            </a:r>
            <a:r>
              <a:rPr lang="fi-FI" sz="1200" err="1"/>
              <a:t>consumer</a:t>
            </a:r>
            <a:r>
              <a:rPr lang="fi-FI" sz="1200"/>
              <a:t> per </a:t>
            </a:r>
            <a:r>
              <a:rPr lang="fi-FI" sz="1200" err="1"/>
              <a:t>capita</a:t>
            </a:r>
            <a:r>
              <a:rPr lang="fi-FI" sz="1200"/>
              <a:t> (72.7l). </a:t>
            </a:r>
            <a:r>
              <a:rPr lang="fi-FI" sz="1200" err="1"/>
              <a:t>The</a:t>
            </a:r>
            <a:r>
              <a:rPr lang="fi-FI" sz="1200"/>
              <a:t> </a:t>
            </a:r>
            <a:r>
              <a:rPr lang="fi-FI" sz="1200" err="1"/>
              <a:t>world</a:t>
            </a:r>
            <a:r>
              <a:rPr lang="fi-FI" sz="1200"/>
              <a:t> </a:t>
            </a:r>
            <a:r>
              <a:rPr lang="fi-FI" sz="1200" err="1"/>
              <a:t>average</a:t>
            </a:r>
            <a:r>
              <a:rPr lang="fi-FI" sz="1200"/>
              <a:t> is 54l.  </a:t>
            </a:r>
            <a:r>
              <a:rPr lang="fi-FI" sz="1200" err="1"/>
              <a:t>While</a:t>
            </a:r>
            <a:r>
              <a:rPr lang="fi-FI" sz="1200"/>
              <a:t> for </a:t>
            </a:r>
            <a:r>
              <a:rPr lang="fi-FI" sz="1200" err="1"/>
              <a:t>total</a:t>
            </a:r>
            <a:r>
              <a:rPr lang="fi-FI" sz="1200"/>
              <a:t> </a:t>
            </a:r>
            <a:r>
              <a:rPr lang="fi-FI" sz="1200" err="1"/>
              <a:t>beer</a:t>
            </a:r>
            <a:r>
              <a:rPr lang="fi-FI" sz="1200"/>
              <a:t> </a:t>
            </a:r>
            <a:r>
              <a:rPr lang="fi-FI" sz="1200" err="1"/>
              <a:t>consumption</a:t>
            </a:r>
            <a:r>
              <a:rPr lang="fi-FI" sz="1200"/>
              <a:t> </a:t>
            </a:r>
            <a:r>
              <a:rPr lang="fi-FI" sz="1200" err="1"/>
              <a:t>they</a:t>
            </a:r>
            <a:r>
              <a:rPr lang="fi-FI" sz="1200"/>
              <a:t> </a:t>
            </a:r>
            <a:r>
              <a:rPr lang="fi-FI" sz="1200" err="1"/>
              <a:t>rank</a:t>
            </a:r>
            <a:r>
              <a:rPr lang="fi-FI" sz="1200"/>
              <a:t> 2nd in </a:t>
            </a:r>
            <a:r>
              <a:rPr lang="fi-FI" sz="1200" err="1"/>
              <a:t>the</a:t>
            </a:r>
            <a:r>
              <a:rPr lang="fi-FI" sz="1200"/>
              <a:t> </a:t>
            </a:r>
            <a:r>
              <a:rPr lang="fi-FI" sz="1200" err="1"/>
              <a:t>world</a:t>
            </a:r>
            <a:r>
              <a:rPr lang="fi-FI" sz="1200"/>
              <a:t> </a:t>
            </a:r>
            <a:r>
              <a:rPr lang="fi-FI" sz="1200" err="1"/>
              <a:t>right</a:t>
            </a:r>
            <a:r>
              <a:rPr lang="fi-FI" sz="1200"/>
              <a:t> </a:t>
            </a:r>
            <a:r>
              <a:rPr lang="fi-FI" sz="1200" err="1"/>
              <a:t>after</a:t>
            </a:r>
            <a:r>
              <a:rPr lang="fi-FI" sz="1200"/>
              <a:t> China (23,929,000,000l).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endParaRPr lang="LID4096"/>
          </a:p>
        </p:txBody>
      </p:sp>
      <p:sp>
        <p:nvSpPr>
          <p:cNvPr id="4" name="Slide Number Placeholder 3"/>
          <p:cNvSpPr>
            <a:spLocks noGrp="1"/>
          </p:cNvSpPr>
          <p:nvPr>
            <p:ph type="sldNum" sz="quarter" idx="5"/>
          </p:nvPr>
        </p:nvSpPr>
        <p:spPr/>
        <p:txBody>
          <a:bodyPr/>
          <a:lstStyle/>
          <a:p>
            <a:fld id="{AC157E0A-F321-48DC-AF94-681D4DCF344D}" type="slidenum">
              <a:rPr lang="en-US" smtClean="0"/>
              <a:pPr/>
              <a:t>6</a:t>
            </a:fld>
            <a:endParaRPr lang="en-US"/>
          </a:p>
        </p:txBody>
      </p:sp>
    </p:spTree>
    <p:extLst>
      <p:ext uri="{BB962C8B-B14F-4D97-AF65-F5344CB8AC3E}">
        <p14:creationId xmlns:p14="http://schemas.microsoft.com/office/powerpoint/2010/main" val="39261412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C157E0A-F321-48DC-AF94-681D4DCF344D}" type="slidenum">
              <a:rPr lang="en-US" smtClean="0"/>
              <a:pPr/>
              <a:t>48</a:t>
            </a:fld>
            <a:endParaRPr lang="en-US"/>
          </a:p>
        </p:txBody>
      </p:sp>
    </p:spTree>
    <p:extLst>
      <p:ext uri="{BB962C8B-B14F-4D97-AF65-F5344CB8AC3E}">
        <p14:creationId xmlns:p14="http://schemas.microsoft.com/office/powerpoint/2010/main" val="4218639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400">
                <a:solidFill>
                  <a:srgbClr val="000000"/>
                </a:solidFill>
                <a:latin typeface="Verdana"/>
              </a:rPr>
              <a:t>Entry strategy </a:t>
            </a:r>
            <a:r>
              <a:rPr kumimoji="0" lang="en-GB" sz="1400" b="0" i="0" u="none" strike="noStrike" kern="1200" cap="none" spc="0" normalizeH="0" baseline="0" noProof="0">
                <a:ln>
                  <a:noFill/>
                </a:ln>
                <a:solidFill>
                  <a:srgbClr val="000000"/>
                </a:solidFill>
                <a:effectLst/>
                <a:uLnTx/>
                <a:uFillTx/>
                <a:latin typeface="Verdana"/>
                <a:ea typeface="+mn-ea"/>
                <a:cs typeface="+mn-cs"/>
              </a:rPr>
              <a:t>depends on:</a:t>
            </a:r>
          </a:p>
          <a:p>
            <a:pPr marL="742950" lvl="1" indent="-285750">
              <a:buFont typeface="Arial" panose="020B0604020202020204" pitchFamily="34" charset="0"/>
              <a:buChar char="•"/>
            </a:pPr>
            <a:r>
              <a:rPr kumimoji="0" lang="en-GB" sz="1400" b="0" i="0" u="none" strike="noStrike" kern="1200" cap="none" spc="0" normalizeH="0" baseline="0" noProof="0">
                <a:ln>
                  <a:noFill/>
                </a:ln>
                <a:solidFill>
                  <a:srgbClr val="000000"/>
                </a:solidFill>
                <a:effectLst/>
                <a:uLnTx/>
                <a:uFillTx/>
                <a:latin typeface="Verdana"/>
                <a:ea typeface="+mn-ea"/>
                <a:cs typeface="+mn-cs"/>
              </a:rPr>
              <a:t>Country Specific Advantages (CSA)</a:t>
            </a:r>
          </a:p>
          <a:p>
            <a:pPr marL="742950" lvl="1" indent="-285750">
              <a:buFont typeface="Arial" panose="020B0604020202020204" pitchFamily="34" charset="0"/>
              <a:buChar char="•"/>
            </a:pPr>
            <a:r>
              <a:rPr lang="en-GB" sz="1400">
                <a:solidFill>
                  <a:srgbClr val="000000"/>
                </a:solidFill>
                <a:latin typeface="Verdana"/>
              </a:rPr>
              <a:t>Firm Specific Advantages</a:t>
            </a:r>
            <a:r>
              <a:rPr kumimoji="0" lang="en-GB" sz="1400" b="0" i="0" u="none" strike="noStrike" kern="1200" cap="none" spc="0" normalizeH="0" baseline="0" noProof="0">
                <a:ln>
                  <a:noFill/>
                </a:ln>
                <a:solidFill>
                  <a:srgbClr val="000000"/>
                </a:solidFill>
                <a:effectLst/>
                <a:uLnTx/>
                <a:uFillTx/>
                <a:latin typeface="Verdana"/>
                <a:ea typeface="+mn-ea"/>
                <a:cs typeface="+mn-cs"/>
              </a:rPr>
              <a:t> (FSA)</a:t>
            </a:r>
          </a:p>
          <a:p>
            <a:endParaRPr lang="en-GB" b="1" i="0">
              <a:effectLst/>
              <a:latin typeface="Söhne"/>
            </a:endParaRPr>
          </a:p>
          <a:p>
            <a:endParaRPr lang="en-GB" b="1" i="0">
              <a:effectLst/>
              <a:latin typeface="Söhne"/>
            </a:endParaRPr>
          </a:p>
          <a:p>
            <a:r>
              <a:rPr lang="en-GB" b="1" i="0">
                <a:effectLst/>
                <a:latin typeface="Söhne"/>
              </a:rPr>
              <a:t>Rapid Market Penetration</a:t>
            </a:r>
            <a:r>
              <a:rPr lang="en-GB" b="0" i="0">
                <a:solidFill>
                  <a:srgbClr val="ECECF1"/>
                </a:solidFill>
                <a:effectLst/>
                <a:latin typeface="Söhne"/>
              </a:rPr>
              <a:t>: M&amp;A can provide immediate access to established distribution networks, customer bases, and local market knowledge.</a:t>
            </a:r>
            <a:endParaRPr lang="en-GB"/>
          </a:p>
        </p:txBody>
      </p:sp>
      <p:sp>
        <p:nvSpPr>
          <p:cNvPr id="4" name="Slide Number Placeholder 3"/>
          <p:cNvSpPr>
            <a:spLocks noGrp="1"/>
          </p:cNvSpPr>
          <p:nvPr>
            <p:ph type="sldNum" sz="quarter" idx="5"/>
          </p:nvPr>
        </p:nvSpPr>
        <p:spPr/>
        <p:txBody>
          <a:bodyPr/>
          <a:lstStyle/>
          <a:p>
            <a:fld id="{AC157E0A-F321-48DC-AF94-681D4DCF344D}" type="slidenum">
              <a:rPr lang="en-US" smtClean="0"/>
              <a:pPr/>
              <a:t>49</a:t>
            </a:fld>
            <a:endParaRPr lang="en-US"/>
          </a:p>
        </p:txBody>
      </p:sp>
    </p:spTree>
    <p:extLst>
      <p:ext uri="{BB962C8B-B14F-4D97-AF65-F5344CB8AC3E}">
        <p14:creationId xmlns:p14="http://schemas.microsoft.com/office/powerpoint/2010/main" val="33894757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a:p>
        </p:txBody>
      </p:sp>
      <p:sp>
        <p:nvSpPr>
          <p:cNvPr id="4" name="Marcador de número de diapositiva 3"/>
          <p:cNvSpPr>
            <a:spLocks noGrp="1"/>
          </p:cNvSpPr>
          <p:nvPr>
            <p:ph type="sldNum" sz="quarter" idx="5"/>
          </p:nvPr>
        </p:nvSpPr>
        <p:spPr/>
        <p:txBody>
          <a:bodyPr/>
          <a:lstStyle/>
          <a:p>
            <a:fld id="{AC157E0A-F321-48DC-AF94-681D4DCF344D}" type="slidenum">
              <a:rPr lang="en-US" smtClean="0"/>
              <a:pPr/>
              <a:t>9</a:t>
            </a:fld>
            <a:endParaRPr lang="en-US"/>
          </a:p>
        </p:txBody>
      </p:sp>
    </p:spTree>
    <p:extLst>
      <p:ext uri="{BB962C8B-B14F-4D97-AF65-F5344CB8AC3E}">
        <p14:creationId xmlns:p14="http://schemas.microsoft.com/office/powerpoint/2010/main" val="39818789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C157E0A-F321-48DC-AF94-681D4DCF344D}" type="slidenum">
              <a:rPr lang="en-US" smtClean="0"/>
              <a:pPr/>
              <a:t>11</a:t>
            </a:fld>
            <a:endParaRPr lang="en-US"/>
          </a:p>
        </p:txBody>
      </p:sp>
    </p:spTree>
    <p:extLst>
      <p:ext uri="{BB962C8B-B14F-4D97-AF65-F5344CB8AC3E}">
        <p14:creationId xmlns:p14="http://schemas.microsoft.com/office/powerpoint/2010/main" val="42319238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C157E0A-F321-48DC-AF94-681D4DCF344D}" type="slidenum">
              <a:rPr lang="en-US" smtClean="0"/>
              <a:pPr/>
              <a:t>12</a:t>
            </a:fld>
            <a:endParaRPr lang="en-US"/>
          </a:p>
        </p:txBody>
      </p:sp>
    </p:spTree>
    <p:extLst>
      <p:ext uri="{BB962C8B-B14F-4D97-AF65-F5344CB8AC3E}">
        <p14:creationId xmlns:p14="http://schemas.microsoft.com/office/powerpoint/2010/main" val="17030437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FI"/>
              <a:t>https://www.ncbi.nlm.nih.gov/pmc/articles/PMC10564787/</a:t>
            </a:r>
            <a:endParaRPr lang="fi-FI"/>
          </a:p>
          <a:p>
            <a:endParaRPr lang="fi-FI"/>
          </a:p>
          <a:p>
            <a:endParaRPr lang="fi-FI"/>
          </a:p>
        </p:txBody>
      </p:sp>
      <p:sp>
        <p:nvSpPr>
          <p:cNvPr id="4" name="Slide Number Placeholder 3"/>
          <p:cNvSpPr>
            <a:spLocks noGrp="1"/>
          </p:cNvSpPr>
          <p:nvPr>
            <p:ph type="sldNum" sz="quarter" idx="5"/>
          </p:nvPr>
        </p:nvSpPr>
        <p:spPr/>
        <p:txBody>
          <a:bodyPr/>
          <a:lstStyle/>
          <a:p>
            <a:fld id="{AC157E0A-F321-48DC-AF94-681D4DCF344D}" type="slidenum">
              <a:rPr lang="en-US" smtClean="0"/>
              <a:pPr/>
              <a:t>13</a:t>
            </a:fld>
            <a:endParaRPr lang="en-US"/>
          </a:p>
        </p:txBody>
      </p:sp>
    </p:spTree>
    <p:extLst>
      <p:ext uri="{BB962C8B-B14F-4D97-AF65-F5344CB8AC3E}">
        <p14:creationId xmlns:p14="http://schemas.microsoft.com/office/powerpoint/2010/main" val="6002912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C157E0A-F321-48DC-AF94-681D4DCF344D}" type="slidenum">
              <a:rPr lang="en-US" smtClean="0"/>
              <a:pPr/>
              <a:t>14</a:t>
            </a:fld>
            <a:endParaRPr lang="en-US"/>
          </a:p>
        </p:txBody>
      </p:sp>
    </p:spTree>
    <p:extLst>
      <p:ext uri="{BB962C8B-B14F-4D97-AF65-F5344CB8AC3E}">
        <p14:creationId xmlns:p14="http://schemas.microsoft.com/office/powerpoint/2010/main" val="21832537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C157E0A-F321-48DC-AF94-681D4DCF344D}" type="slidenum">
              <a:rPr lang="en-US" smtClean="0"/>
              <a:pPr/>
              <a:t>15</a:t>
            </a:fld>
            <a:endParaRPr lang="en-US"/>
          </a:p>
        </p:txBody>
      </p:sp>
    </p:spTree>
    <p:extLst>
      <p:ext uri="{BB962C8B-B14F-4D97-AF65-F5344CB8AC3E}">
        <p14:creationId xmlns:p14="http://schemas.microsoft.com/office/powerpoint/2010/main" val="110842982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2.emf"/></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1.emf"/></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1.emf"/></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image" Target="../media/image1.emf"/></Relationships>
</file>

<file path=ppt/slideLayouts/_rels/slideLayout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1.xml"/><Relationship Id="rId1" Type="http://schemas.openxmlformats.org/officeDocument/2006/relationships/tags" Target="../tags/tag7.xml"/><Relationship Id="rId4" Type="http://schemas.openxmlformats.org/officeDocument/2006/relationships/image" Target="../media/image1.emf"/></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0_Cover">
    <p:bg>
      <p:bgPr>
        <a:gradFill>
          <a:gsLst>
            <a:gs pos="0">
              <a:schemeClr val="bg1"/>
            </a:gs>
            <a:gs pos="99000">
              <a:schemeClr val="bg1"/>
            </a:gs>
          </a:gsLst>
          <a:lin ang="2700000" scaled="0"/>
        </a:gra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99B4C446-2D8D-1D11-CD92-343462023C19}"/>
              </a:ext>
            </a:extLst>
          </p:cNvPr>
          <p:cNvGraphicFramePr>
            <a:graphicFrameLocks noChangeAspect="1"/>
          </p:cNvGraphicFramePr>
          <p:nvPr userDrawn="1">
            <p:custDataLst>
              <p:tags r:id="rId1"/>
            </p:custDataLst>
            <p:extLst>
              <p:ext uri="{D42A27DB-BD31-4B8C-83A1-F6EECF244321}">
                <p14:modId xmlns:p14="http://schemas.microsoft.com/office/powerpoint/2010/main" val="2326538100"/>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Diapositiva de think-cell" r:id="rId3" imgW="7772400" imgH="10058400" progId="TCLayout.ActiveDocument.1">
                  <p:embed/>
                </p:oleObj>
              </mc:Choice>
              <mc:Fallback>
                <p:oleObj name="Diapositiva de think-cell" r:id="rId3" imgW="7772400" imgH="10058400" progId="TCLayout.ActiveDocument.1">
                  <p:embed/>
                  <p:pic>
                    <p:nvPicPr>
                      <p:cNvPr id="2" name="Object 1" hidden="1">
                        <a:extLst>
                          <a:ext uri="{FF2B5EF4-FFF2-40B4-BE49-F238E27FC236}">
                            <a16:creationId xmlns:a16="http://schemas.microsoft.com/office/drawing/2014/main" id="{99B4C446-2D8D-1D11-CD92-343462023C19}"/>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8" name="Text Placeholder 8">
            <a:extLst>
              <a:ext uri="{FF2B5EF4-FFF2-40B4-BE49-F238E27FC236}">
                <a16:creationId xmlns:a16="http://schemas.microsoft.com/office/drawing/2014/main" id="{4697F97E-5ED0-44CE-8BF2-B61FF13412B3}"/>
              </a:ext>
            </a:extLst>
          </p:cNvPr>
          <p:cNvSpPr>
            <a:spLocks noGrp="1"/>
          </p:cNvSpPr>
          <p:nvPr>
            <p:ph type="body" sz="quarter" idx="14" hasCustomPrompt="1"/>
          </p:nvPr>
        </p:nvSpPr>
        <p:spPr>
          <a:xfrm>
            <a:off x="3732048" y="1816246"/>
            <a:ext cx="4727903" cy="1154074"/>
          </a:xfrm>
          <a:prstGeom prst="rect">
            <a:avLst/>
          </a:prstGeom>
        </p:spPr>
        <p:txBody>
          <a:bodyPr anchor="b"/>
          <a:lstStyle>
            <a:lvl1pPr algn="ctr">
              <a:lnSpc>
                <a:spcPct val="80000"/>
              </a:lnSpc>
              <a:spcBef>
                <a:spcPts val="0"/>
              </a:spcBef>
              <a:spcAft>
                <a:spcPts val="0"/>
              </a:spcAft>
              <a:defRPr sz="4400" b="1">
                <a:solidFill>
                  <a:schemeClr val="tx1"/>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1pPr>
          </a:lstStyle>
          <a:p>
            <a:pPr lvl="0"/>
            <a:r>
              <a:rPr lang="en-US"/>
              <a:t>Click to edit master file</a:t>
            </a:r>
          </a:p>
        </p:txBody>
      </p:sp>
      <p:sp>
        <p:nvSpPr>
          <p:cNvPr id="29" name="Text Placeholder 6">
            <a:extLst>
              <a:ext uri="{FF2B5EF4-FFF2-40B4-BE49-F238E27FC236}">
                <a16:creationId xmlns:a16="http://schemas.microsoft.com/office/drawing/2014/main" id="{B56F6AFB-C491-4255-BEAD-ED366A6A08DC}"/>
              </a:ext>
            </a:extLst>
          </p:cNvPr>
          <p:cNvSpPr>
            <a:spLocks noGrp="1"/>
          </p:cNvSpPr>
          <p:nvPr>
            <p:ph type="body" sz="quarter" idx="15" hasCustomPrompt="1"/>
          </p:nvPr>
        </p:nvSpPr>
        <p:spPr>
          <a:xfrm>
            <a:off x="3732048" y="3420925"/>
            <a:ext cx="4727903" cy="466756"/>
          </a:xfrm>
          <a:prstGeom prst="rect">
            <a:avLst/>
          </a:prstGeom>
        </p:spPr>
        <p:txBody>
          <a:bodyPr/>
          <a:lstStyle>
            <a:lvl1pPr algn="ctr">
              <a:lnSpc>
                <a:spcPct val="80000"/>
              </a:lnSpc>
              <a:spcAft>
                <a:spcPts val="0"/>
              </a:spcAft>
              <a:defRPr sz="2400" b="0">
                <a:solidFill>
                  <a:schemeClr val="tx1"/>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1pPr>
          </a:lstStyle>
          <a:p>
            <a:pPr lvl="0"/>
            <a:r>
              <a:rPr lang="en-US"/>
              <a:t>Click to edit master subtitle style</a:t>
            </a:r>
          </a:p>
        </p:txBody>
      </p:sp>
    </p:spTree>
    <p:extLst>
      <p:ext uri="{BB962C8B-B14F-4D97-AF65-F5344CB8AC3E}">
        <p14:creationId xmlns:p14="http://schemas.microsoft.com/office/powerpoint/2010/main" val="2206955647"/>
      </p:ext>
    </p:extLst>
  </p:cSld>
  <p:clrMapOvr>
    <a:masterClrMapping/>
  </p:clrMapOvr>
  <p:extLst>
    <p:ext uri="{DCECCB84-F9BA-43D5-87BE-67443E8EF086}">
      <p15:sldGuideLst xmlns:p15="http://schemas.microsoft.com/office/powerpoint/2012/main">
        <p15:guide id="1" pos="3386" userDrawn="1">
          <p15:clr>
            <a:srgbClr val="FBAE40"/>
          </p15:clr>
        </p15:guide>
        <p15:guide id="2" pos="3568" userDrawn="1">
          <p15:clr>
            <a:srgbClr val="FBAE40"/>
          </p15:clr>
        </p15:guide>
        <p15:guide id="3" pos="3182"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K_content">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8919E17-A30C-1C10-86B5-32F0E9F3C71B}"/>
              </a:ext>
            </a:extLst>
          </p:cNvPr>
          <p:cNvGraphicFramePr>
            <a:graphicFrameLocks noChangeAspect="1"/>
          </p:cNvGraphicFramePr>
          <p:nvPr userDrawn="1">
            <p:custDataLst>
              <p:tags r:id="rId1"/>
            </p:custDataLst>
            <p:extLst>
              <p:ext uri="{D42A27DB-BD31-4B8C-83A1-F6EECF244321}">
                <p14:modId xmlns:p14="http://schemas.microsoft.com/office/powerpoint/2010/main" val="1305037196"/>
              </p:ext>
            </p:extLst>
          </p:nvPr>
        </p:nvGraphicFramePr>
        <p:xfrm>
          <a:off x="794" y="794"/>
          <a:ext cx="794" cy="794"/>
        </p:xfrm>
        <a:graphic>
          <a:graphicData uri="http://schemas.openxmlformats.org/presentationml/2006/ole">
            <mc:AlternateContent xmlns:mc="http://schemas.openxmlformats.org/markup-compatibility/2006">
              <mc:Choice xmlns:v="urn:schemas-microsoft-com:vml" Requires="v">
                <p:oleObj name="Diapositiva de think-cell" r:id="rId3" imgW="317" imgH="318" progId="TCLayout.ActiveDocument.1">
                  <p:embed/>
                </p:oleObj>
              </mc:Choice>
              <mc:Fallback>
                <p:oleObj name="Diapositiva de think-cell" r:id="rId3" imgW="317" imgH="318" progId="TCLayout.ActiveDocument.1">
                  <p:embed/>
                  <p:pic>
                    <p:nvPicPr>
                      <p:cNvPr id="3" name="Object 2" hidden="1">
                        <a:extLst>
                          <a:ext uri="{FF2B5EF4-FFF2-40B4-BE49-F238E27FC236}">
                            <a16:creationId xmlns:a16="http://schemas.microsoft.com/office/drawing/2014/main" id="{38919E17-A30C-1C10-86B5-32F0E9F3C71B}"/>
                          </a:ext>
                        </a:extLst>
                      </p:cNvPr>
                      <p:cNvPicPr/>
                      <p:nvPr/>
                    </p:nvPicPr>
                    <p:blipFill>
                      <a:blip r:embed="rId4"/>
                      <a:stretch>
                        <a:fillRect/>
                      </a:stretch>
                    </p:blipFill>
                    <p:spPr>
                      <a:xfrm>
                        <a:off x="794" y="794"/>
                        <a:ext cx="794" cy="794"/>
                      </a:xfrm>
                      <a:prstGeom prst="rect">
                        <a:avLst/>
                      </a:prstGeom>
                    </p:spPr>
                  </p:pic>
                </p:oleObj>
              </mc:Fallback>
            </mc:AlternateContent>
          </a:graphicData>
        </a:graphic>
      </p:graphicFrame>
      <p:sp>
        <p:nvSpPr>
          <p:cNvPr id="5" name="Text Placeholder 6">
            <a:extLst>
              <a:ext uri="{FF2B5EF4-FFF2-40B4-BE49-F238E27FC236}">
                <a16:creationId xmlns:a16="http://schemas.microsoft.com/office/drawing/2014/main" id="{4D1BC210-4595-4FCE-91B3-FF9F214DD640}"/>
              </a:ext>
            </a:extLst>
          </p:cNvPr>
          <p:cNvSpPr>
            <a:spLocks noGrp="1"/>
          </p:cNvSpPr>
          <p:nvPr>
            <p:ph type="body" sz="quarter" idx="14" hasCustomPrompt="1"/>
          </p:nvPr>
        </p:nvSpPr>
        <p:spPr>
          <a:xfrm>
            <a:off x="385762" y="802298"/>
            <a:ext cx="11418888" cy="576263"/>
          </a:xfrm>
          <a:prstGeom prst="rect">
            <a:avLst/>
          </a:prstGeom>
        </p:spPr>
        <p:txBody>
          <a:bodyPr/>
          <a:lstStyle>
            <a:lvl1pPr>
              <a:defRPr sz="1800" b="0">
                <a:solidFill>
                  <a:schemeClr val="bg2"/>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1pPr>
          </a:lstStyle>
          <a:p>
            <a:pPr lvl="0"/>
            <a:r>
              <a:rPr lang="en-US"/>
              <a:t>Subtitle</a:t>
            </a:r>
          </a:p>
        </p:txBody>
      </p:sp>
      <p:sp>
        <p:nvSpPr>
          <p:cNvPr id="6" name="Title 2">
            <a:extLst>
              <a:ext uri="{FF2B5EF4-FFF2-40B4-BE49-F238E27FC236}">
                <a16:creationId xmlns:a16="http://schemas.microsoft.com/office/drawing/2014/main" id="{A6323E3F-9150-4F6F-8C88-F81C3F5A7134}"/>
              </a:ext>
            </a:extLst>
          </p:cNvPr>
          <p:cNvSpPr>
            <a:spLocks noGrp="1"/>
          </p:cNvSpPr>
          <p:nvPr>
            <p:ph type="title" hasCustomPrompt="1"/>
          </p:nvPr>
        </p:nvSpPr>
        <p:spPr>
          <a:xfrm>
            <a:off x="384174" y="381000"/>
            <a:ext cx="11420475" cy="485775"/>
          </a:xfrm>
          <a:prstGeom prst="rect">
            <a:avLst/>
          </a:prstGeom>
        </p:spPr>
        <p:txBody>
          <a:bodyPr vert="horz"/>
          <a:lstStyle>
            <a:lvl1pPr>
              <a:defRPr sz="2400">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1pPr>
          </a:lstStyle>
          <a:p>
            <a:r>
              <a:rPr lang="en-US"/>
              <a:t>Template - [type of slide]</a:t>
            </a:r>
          </a:p>
        </p:txBody>
      </p:sp>
      <p:sp>
        <p:nvSpPr>
          <p:cNvPr id="7" name="Footer Placeholder 5">
            <a:extLst>
              <a:ext uri="{FF2B5EF4-FFF2-40B4-BE49-F238E27FC236}">
                <a16:creationId xmlns:a16="http://schemas.microsoft.com/office/drawing/2014/main" id="{454F5C2C-AC0A-7D7F-CF6B-2E2F67252663}"/>
              </a:ext>
            </a:extLst>
          </p:cNvPr>
          <p:cNvSpPr>
            <a:spLocks noGrp="1"/>
          </p:cNvSpPr>
          <p:nvPr>
            <p:ph type="ftr" sz="quarter" idx="3"/>
          </p:nvPr>
        </p:nvSpPr>
        <p:spPr>
          <a:xfrm>
            <a:off x="2318941" y="6460383"/>
            <a:ext cx="5847522" cy="240681"/>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a:t>Source:_______</a:t>
            </a:r>
          </a:p>
        </p:txBody>
      </p:sp>
      <p:sp>
        <p:nvSpPr>
          <p:cNvPr id="2" name="TextBox 1">
            <a:extLst>
              <a:ext uri="{FF2B5EF4-FFF2-40B4-BE49-F238E27FC236}">
                <a16:creationId xmlns:a16="http://schemas.microsoft.com/office/drawing/2014/main" id="{6E7A809C-40D8-B872-7909-BA0B71464D1E}"/>
              </a:ext>
            </a:extLst>
          </p:cNvPr>
          <p:cNvSpPr txBox="1"/>
          <p:nvPr userDrawn="1"/>
        </p:nvSpPr>
        <p:spPr>
          <a:xfrm>
            <a:off x="1253067" y="6412089"/>
            <a:ext cx="0" cy="0"/>
          </a:xfrm>
          <a:prstGeom prst="rect">
            <a:avLst/>
          </a:prstGeom>
          <a:noFill/>
        </p:spPr>
        <p:txBody>
          <a:bodyPr wrap="none" lIns="0" tIns="0" rIns="0" bIns="0" rtlCol="0">
            <a:noAutofit/>
          </a:bodyPr>
          <a:lstStyle/>
          <a:p>
            <a:pPr algn="l" defTabSz="228600">
              <a:spcAft>
                <a:spcPts val="1200"/>
              </a:spcAft>
            </a:pPr>
            <a:endParaRPr lang="en-FI" noProof="0"/>
          </a:p>
        </p:txBody>
      </p:sp>
      <p:sp>
        <p:nvSpPr>
          <p:cNvPr id="4" name="TextBox 3">
            <a:extLst>
              <a:ext uri="{FF2B5EF4-FFF2-40B4-BE49-F238E27FC236}">
                <a16:creationId xmlns:a16="http://schemas.microsoft.com/office/drawing/2014/main" id="{D095C5A1-0A41-B4A5-A207-B7974EDB9571}"/>
              </a:ext>
            </a:extLst>
          </p:cNvPr>
          <p:cNvSpPr txBox="1"/>
          <p:nvPr userDrawn="1"/>
        </p:nvSpPr>
        <p:spPr>
          <a:xfrm>
            <a:off x="1648178" y="6592711"/>
            <a:ext cx="0" cy="0"/>
          </a:xfrm>
          <a:prstGeom prst="rect">
            <a:avLst/>
          </a:prstGeom>
          <a:noFill/>
        </p:spPr>
        <p:txBody>
          <a:bodyPr wrap="none" lIns="0" tIns="0" rIns="0" bIns="0" rtlCol="0">
            <a:noAutofit/>
          </a:bodyPr>
          <a:lstStyle/>
          <a:p>
            <a:pPr algn="l" defTabSz="228600">
              <a:spcAft>
                <a:spcPts val="1200"/>
              </a:spcAft>
            </a:pPr>
            <a:endParaRPr lang="en-FI" noProof="0"/>
          </a:p>
        </p:txBody>
      </p:sp>
    </p:spTree>
    <p:extLst>
      <p:ext uri="{BB962C8B-B14F-4D97-AF65-F5344CB8AC3E}">
        <p14:creationId xmlns:p14="http://schemas.microsoft.com/office/powerpoint/2010/main" val="393134919"/>
      </p:ext>
    </p:extLst>
  </p:cSld>
  <p:clrMapOvr>
    <a:masterClrMapping/>
  </p:clrMapOvr>
  <p:extLst>
    <p:ext uri="{DCECCB84-F9BA-43D5-87BE-67443E8EF086}">
      <p15:sldGuideLst xmlns:p15="http://schemas.microsoft.com/office/powerpoint/2012/main">
        <p15:guide id="1" pos="3840" userDrawn="1">
          <p15:clr>
            <a:srgbClr val="FBAE40"/>
          </p15:clr>
        </p15:guide>
        <p15:guide id="2" pos="3885" userDrawn="1">
          <p15:clr>
            <a:srgbClr val="FBAE40"/>
          </p15:clr>
        </p15:guide>
        <p15:guide id="3" pos="3795"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OK_content">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8919E17-A30C-1C10-86B5-32F0E9F3C71B}"/>
              </a:ext>
            </a:extLst>
          </p:cNvPr>
          <p:cNvGraphicFramePr>
            <a:graphicFrameLocks noChangeAspect="1"/>
          </p:cNvGraphicFramePr>
          <p:nvPr userDrawn="1">
            <p:custDataLst>
              <p:tags r:id="rId1"/>
            </p:custDataLst>
            <p:extLst>
              <p:ext uri="{D42A27DB-BD31-4B8C-83A1-F6EECF244321}">
                <p14:modId xmlns:p14="http://schemas.microsoft.com/office/powerpoint/2010/main" val="3946528837"/>
              </p:ext>
            </p:extLst>
          </p:nvPr>
        </p:nvGraphicFramePr>
        <p:xfrm>
          <a:off x="794" y="794"/>
          <a:ext cx="794" cy="794"/>
        </p:xfrm>
        <a:graphic>
          <a:graphicData uri="http://schemas.openxmlformats.org/presentationml/2006/ole">
            <mc:AlternateContent xmlns:mc="http://schemas.openxmlformats.org/markup-compatibility/2006">
              <mc:Choice xmlns:v="urn:schemas-microsoft-com:vml" Requires="v">
                <p:oleObj name="Diapositiva de think-cell" r:id="rId3" imgW="317" imgH="318" progId="TCLayout.ActiveDocument.1">
                  <p:embed/>
                </p:oleObj>
              </mc:Choice>
              <mc:Fallback>
                <p:oleObj name="Diapositiva de think-cell" r:id="rId3" imgW="317" imgH="318" progId="TCLayout.ActiveDocument.1">
                  <p:embed/>
                  <p:pic>
                    <p:nvPicPr>
                      <p:cNvPr id="3" name="Object 2" hidden="1">
                        <a:extLst>
                          <a:ext uri="{FF2B5EF4-FFF2-40B4-BE49-F238E27FC236}">
                            <a16:creationId xmlns:a16="http://schemas.microsoft.com/office/drawing/2014/main" id="{38919E17-A30C-1C10-86B5-32F0E9F3C71B}"/>
                          </a:ext>
                        </a:extLst>
                      </p:cNvPr>
                      <p:cNvPicPr/>
                      <p:nvPr/>
                    </p:nvPicPr>
                    <p:blipFill>
                      <a:blip r:embed="rId4"/>
                      <a:stretch>
                        <a:fillRect/>
                      </a:stretch>
                    </p:blipFill>
                    <p:spPr>
                      <a:xfrm>
                        <a:off x="794" y="794"/>
                        <a:ext cx="794" cy="794"/>
                      </a:xfrm>
                      <a:prstGeom prst="rect">
                        <a:avLst/>
                      </a:prstGeom>
                    </p:spPr>
                  </p:pic>
                </p:oleObj>
              </mc:Fallback>
            </mc:AlternateContent>
          </a:graphicData>
        </a:graphic>
      </p:graphicFrame>
      <p:sp>
        <p:nvSpPr>
          <p:cNvPr id="5" name="Text Placeholder 6">
            <a:extLst>
              <a:ext uri="{FF2B5EF4-FFF2-40B4-BE49-F238E27FC236}">
                <a16:creationId xmlns:a16="http://schemas.microsoft.com/office/drawing/2014/main" id="{4D1BC210-4595-4FCE-91B3-FF9F214DD640}"/>
              </a:ext>
            </a:extLst>
          </p:cNvPr>
          <p:cNvSpPr>
            <a:spLocks noGrp="1"/>
          </p:cNvSpPr>
          <p:nvPr>
            <p:ph type="body" sz="quarter" idx="14" hasCustomPrompt="1"/>
          </p:nvPr>
        </p:nvSpPr>
        <p:spPr>
          <a:xfrm>
            <a:off x="385762" y="802298"/>
            <a:ext cx="11418888" cy="576263"/>
          </a:xfrm>
          <a:prstGeom prst="rect">
            <a:avLst/>
          </a:prstGeom>
        </p:spPr>
        <p:txBody>
          <a:bodyPr/>
          <a:lstStyle>
            <a:lvl1pPr>
              <a:defRPr sz="1800" b="0">
                <a:solidFill>
                  <a:schemeClr val="bg2"/>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1pPr>
          </a:lstStyle>
          <a:p>
            <a:pPr lvl="0"/>
            <a:r>
              <a:rPr lang="en-US"/>
              <a:t>Subtitle</a:t>
            </a:r>
          </a:p>
        </p:txBody>
      </p:sp>
      <p:sp>
        <p:nvSpPr>
          <p:cNvPr id="6" name="Title 2">
            <a:extLst>
              <a:ext uri="{FF2B5EF4-FFF2-40B4-BE49-F238E27FC236}">
                <a16:creationId xmlns:a16="http://schemas.microsoft.com/office/drawing/2014/main" id="{A6323E3F-9150-4F6F-8C88-F81C3F5A7134}"/>
              </a:ext>
            </a:extLst>
          </p:cNvPr>
          <p:cNvSpPr>
            <a:spLocks noGrp="1"/>
          </p:cNvSpPr>
          <p:nvPr>
            <p:ph type="title" hasCustomPrompt="1"/>
          </p:nvPr>
        </p:nvSpPr>
        <p:spPr>
          <a:xfrm>
            <a:off x="384174" y="381000"/>
            <a:ext cx="11420475" cy="485775"/>
          </a:xfrm>
          <a:prstGeom prst="rect">
            <a:avLst/>
          </a:prstGeom>
        </p:spPr>
        <p:txBody>
          <a:bodyPr vert="horz"/>
          <a:lstStyle>
            <a:lvl1pPr>
              <a:defRPr sz="2400">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1pPr>
          </a:lstStyle>
          <a:p>
            <a:r>
              <a:rPr lang="en-US"/>
              <a:t>Template - [type of slide]</a:t>
            </a:r>
          </a:p>
        </p:txBody>
      </p:sp>
      <p:sp>
        <p:nvSpPr>
          <p:cNvPr id="7" name="Marcador de texto 6">
            <a:extLst>
              <a:ext uri="{FF2B5EF4-FFF2-40B4-BE49-F238E27FC236}">
                <a16:creationId xmlns:a16="http://schemas.microsoft.com/office/drawing/2014/main" id="{DBA6997E-A205-56C9-2D6E-F0AEED93B268}"/>
              </a:ext>
            </a:extLst>
          </p:cNvPr>
          <p:cNvSpPr>
            <a:spLocks noGrp="1"/>
          </p:cNvSpPr>
          <p:nvPr>
            <p:ph type="body" sz="quarter" idx="15"/>
          </p:nvPr>
        </p:nvSpPr>
        <p:spPr>
          <a:xfrm>
            <a:off x="371475" y="1520825"/>
            <a:ext cx="11449050" cy="4787900"/>
          </a:xfrm>
        </p:spPr>
        <p:txBody>
          <a:bodyPr/>
          <a:lstStyle>
            <a:lvl1pPr>
              <a:defRPr sz="1800">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1pPr>
            <a:lvl2pPr>
              <a:defRPr sz="1800">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2pPr>
            <a:lvl3pPr>
              <a:defRPr sz="1800">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3pPr>
            <a:lvl4pPr>
              <a:defRPr sz="1600">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4pPr>
            <a:lvl5pPr>
              <a:defRPr sz="1600">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8" name="Footer Placeholder 5">
            <a:extLst>
              <a:ext uri="{FF2B5EF4-FFF2-40B4-BE49-F238E27FC236}">
                <a16:creationId xmlns:a16="http://schemas.microsoft.com/office/drawing/2014/main" id="{F928C5C6-FF4B-B5D0-4EE6-2D88C88132CA}"/>
              </a:ext>
            </a:extLst>
          </p:cNvPr>
          <p:cNvSpPr>
            <a:spLocks noGrp="1"/>
          </p:cNvSpPr>
          <p:nvPr>
            <p:ph type="ftr" sz="quarter" idx="3"/>
          </p:nvPr>
        </p:nvSpPr>
        <p:spPr>
          <a:xfrm>
            <a:off x="2318941" y="6460383"/>
            <a:ext cx="5847522" cy="240681"/>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a:t>Source:_______</a:t>
            </a:r>
          </a:p>
        </p:txBody>
      </p:sp>
    </p:spTree>
    <p:extLst>
      <p:ext uri="{BB962C8B-B14F-4D97-AF65-F5344CB8AC3E}">
        <p14:creationId xmlns:p14="http://schemas.microsoft.com/office/powerpoint/2010/main" val="3921882846"/>
      </p:ext>
    </p:extLst>
  </p:cSld>
  <p:clrMapOvr>
    <a:masterClrMapping/>
  </p:clrMapOvr>
  <p:extLst>
    <p:ext uri="{DCECCB84-F9BA-43D5-87BE-67443E8EF086}">
      <p15:sldGuideLst xmlns:p15="http://schemas.microsoft.com/office/powerpoint/2012/main">
        <p15:guide id="1" pos="3840" userDrawn="1">
          <p15:clr>
            <a:srgbClr val="FBAE40"/>
          </p15:clr>
        </p15:guide>
        <p15:guide id="2" pos="3885" userDrawn="1">
          <p15:clr>
            <a:srgbClr val="FBAE40"/>
          </p15:clr>
        </p15:guide>
        <p15:guide id="3" pos="379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OK_content">
    <p:bg>
      <p:bgPr>
        <a:gradFill>
          <a:gsLst>
            <a:gs pos="0">
              <a:schemeClr val="tx2"/>
            </a:gs>
            <a:gs pos="99000">
              <a:schemeClr val="accent1"/>
            </a:gs>
          </a:gsLst>
          <a:lin ang="2700000" scaled="0"/>
        </a:gra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8919E17-A30C-1C10-86B5-32F0E9F3C71B}"/>
              </a:ext>
            </a:extLst>
          </p:cNvPr>
          <p:cNvGraphicFramePr>
            <a:graphicFrameLocks noChangeAspect="1"/>
          </p:cNvGraphicFramePr>
          <p:nvPr userDrawn="1">
            <p:custDataLst>
              <p:tags r:id="rId1"/>
            </p:custDataLst>
            <p:extLst>
              <p:ext uri="{D42A27DB-BD31-4B8C-83A1-F6EECF244321}">
                <p14:modId xmlns:p14="http://schemas.microsoft.com/office/powerpoint/2010/main" val="3308201933"/>
              </p:ext>
            </p:extLst>
          </p:nvPr>
        </p:nvGraphicFramePr>
        <p:xfrm>
          <a:off x="794" y="794"/>
          <a:ext cx="794" cy="794"/>
        </p:xfrm>
        <a:graphic>
          <a:graphicData uri="http://schemas.openxmlformats.org/presentationml/2006/ole">
            <mc:AlternateContent xmlns:mc="http://schemas.openxmlformats.org/markup-compatibility/2006">
              <mc:Choice xmlns:v="urn:schemas-microsoft-com:vml" Requires="v">
                <p:oleObj name="Diapositiva de think-cell" r:id="rId3" imgW="317" imgH="318" progId="TCLayout.ActiveDocument.1">
                  <p:embed/>
                </p:oleObj>
              </mc:Choice>
              <mc:Fallback>
                <p:oleObj name="Diapositiva de think-cell" r:id="rId3" imgW="317" imgH="318" progId="TCLayout.ActiveDocument.1">
                  <p:embed/>
                  <p:pic>
                    <p:nvPicPr>
                      <p:cNvPr id="3" name="Object 2" hidden="1">
                        <a:extLst>
                          <a:ext uri="{FF2B5EF4-FFF2-40B4-BE49-F238E27FC236}">
                            <a16:creationId xmlns:a16="http://schemas.microsoft.com/office/drawing/2014/main" id="{38919E17-A30C-1C10-86B5-32F0E9F3C71B}"/>
                          </a:ext>
                        </a:extLst>
                      </p:cNvPr>
                      <p:cNvPicPr/>
                      <p:nvPr/>
                    </p:nvPicPr>
                    <p:blipFill>
                      <a:blip r:embed="rId4"/>
                      <a:stretch>
                        <a:fillRect/>
                      </a:stretch>
                    </p:blipFill>
                    <p:spPr>
                      <a:xfrm>
                        <a:off x="794" y="794"/>
                        <a:ext cx="794" cy="794"/>
                      </a:xfrm>
                      <a:prstGeom prst="rect">
                        <a:avLst/>
                      </a:prstGeom>
                    </p:spPr>
                  </p:pic>
                </p:oleObj>
              </mc:Fallback>
            </mc:AlternateContent>
          </a:graphicData>
        </a:graphic>
      </p:graphicFrame>
      <p:sp>
        <p:nvSpPr>
          <p:cNvPr id="5" name="Text Placeholder 6">
            <a:extLst>
              <a:ext uri="{FF2B5EF4-FFF2-40B4-BE49-F238E27FC236}">
                <a16:creationId xmlns:a16="http://schemas.microsoft.com/office/drawing/2014/main" id="{4D1BC210-4595-4FCE-91B3-FF9F214DD640}"/>
              </a:ext>
            </a:extLst>
          </p:cNvPr>
          <p:cNvSpPr>
            <a:spLocks noGrp="1"/>
          </p:cNvSpPr>
          <p:nvPr>
            <p:ph type="body" sz="quarter" idx="14" hasCustomPrompt="1"/>
          </p:nvPr>
        </p:nvSpPr>
        <p:spPr>
          <a:xfrm>
            <a:off x="385762" y="802298"/>
            <a:ext cx="11418888" cy="576263"/>
          </a:xfrm>
          <a:prstGeom prst="rect">
            <a:avLst/>
          </a:prstGeom>
        </p:spPr>
        <p:txBody>
          <a:bodyPr/>
          <a:lstStyle>
            <a:lvl1pPr>
              <a:defRPr sz="1800" b="0">
                <a:solidFill>
                  <a:schemeClr val="bg2"/>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1pPr>
          </a:lstStyle>
          <a:p>
            <a:pPr lvl="0"/>
            <a:r>
              <a:rPr lang="en-US"/>
              <a:t>Subtitle</a:t>
            </a:r>
          </a:p>
        </p:txBody>
      </p:sp>
      <p:sp>
        <p:nvSpPr>
          <p:cNvPr id="6" name="Title 2">
            <a:extLst>
              <a:ext uri="{FF2B5EF4-FFF2-40B4-BE49-F238E27FC236}">
                <a16:creationId xmlns:a16="http://schemas.microsoft.com/office/drawing/2014/main" id="{A6323E3F-9150-4F6F-8C88-F81C3F5A7134}"/>
              </a:ext>
            </a:extLst>
          </p:cNvPr>
          <p:cNvSpPr>
            <a:spLocks noGrp="1"/>
          </p:cNvSpPr>
          <p:nvPr>
            <p:ph type="title" hasCustomPrompt="1"/>
          </p:nvPr>
        </p:nvSpPr>
        <p:spPr>
          <a:xfrm>
            <a:off x="384174" y="381000"/>
            <a:ext cx="11420475" cy="485775"/>
          </a:xfrm>
          <a:prstGeom prst="rect">
            <a:avLst/>
          </a:prstGeom>
        </p:spPr>
        <p:txBody>
          <a:bodyPr vert="horz"/>
          <a:lstStyle>
            <a:lvl1pPr>
              <a:defRPr sz="2400">
                <a:solidFill>
                  <a:schemeClr val="bg1"/>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1pPr>
          </a:lstStyle>
          <a:p>
            <a:r>
              <a:rPr lang="en-US"/>
              <a:t>Template - [type of slide]</a:t>
            </a:r>
          </a:p>
        </p:txBody>
      </p:sp>
      <p:sp>
        <p:nvSpPr>
          <p:cNvPr id="7" name="Marcador de texto 6">
            <a:extLst>
              <a:ext uri="{FF2B5EF4-FFF2-40B4-BE49-F238E27FC236}">
                <a16:creationId xmlns:a16="http://schemas.microsoft.com/office/drawing/2014/main" id="{DBA6997E-A205-56C9-2D6E-F0AEED93B268}"/>
              </a:ext>
            </a:extLst>
          </p:cNvPr>
          <p:cNvSpPr>
            <a:spLocks noGrp="1"/>
          </p:cNvSpPr>
          <p:nvPr>
            <p:ph type="body" sz="quarter" idx="15"/>
          </p:nvPr>
        </p:nvSpPr>
        <p:spPr>
          <a:xfrm>
            <a:off x="371475" y="1520825"/>
            <a:ext cx="11449050" cy="4787900"/>
          </a:xfrm>
        </p:spPr>
        <p:txBody>
          <a:bodyPr/>
          <a:lstStyle>
            <a:lvl1pPr>
              <a:defRPr>
                <a:solidFill>
                  <a:schemeClr val="bg1"/>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1pPr>
            <a:lvl2pPr>
              <a:defRPr>
                <a:solidFill>
                  <a:schemeClr val="bg1"/>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2pPr>
            <a:lvl3pPr>
              <a:defRPr>
                <a:solidFill>
                  <a:schemeClr val="bg1"/>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3pPr>
            <a:lvl4pPr>
              <a:defRPr>
                <a:solidFill>
                  <a:schemeClr val="bg1"/>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4pPr>
            <a:lvl5pPr>
              <a:defRPr>
                <a:solidFill>
                  <a:schemeClr val="bg1"/>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TextBox 25">
            <a:extLst>
              <a:ext uri="{FF2B5EF4-FFF2-40B4-BE49-F238E27FC236}">
                <a16:creationId xmlns:a16="http://schemas.microsoft.com/office/drawing/2014/main" id="{2993AF93-5C4D-06E3-95C9-81B423340839}"/>
              </a:ext>
            </a:extLst>
          </p:cNvPr>
          <p:cNvSpPr txBox="1"/>
          <p:nvPr userDrawn="1"/>
        </p:nvSpPr>
        <p:spPr>
          <a:xfrm>
            <a:off x="11430000" y="6480794"/>
            <a:ext cx="381000" cy="205775"/>
          </a:xfrm>
          <a:prstGeom prst="rect">
            <a:avLst/>
          </a:prstGeom>
          <a:noFill/>
        </p:spPr>
        <p:txBody>
          <a:bodyPr wrap="square" lIns="0" tIns="0" rIns="0" bIns="0" rtlCol="0" anchor="ctr">
            <a:noAutofit/>
          </a:bodyPr>
          <a:lstStyle/>
          <a:p>
            <a:pPr marL="0" marR="0" lvl="0" indent="0" algn="r" defTabSz="228554" rtl="0" eaLnBrk="1" fontAlgn="auto" latinLnBrk="0" hangingPunct="1">
              <a:lnSpc>
                <a:spcPct val="100000"/>
              </a:lnSpc>
              <a:spcBef>
                <a:spcPts val="0"/>
              </a:spcBef>
              <a:spcAft>
                <a:spcPts val="1200"/>
              </a:spcAft>
              <a:buClrTx/>
              <a:buSzTx/>
              <a:buFontTx/>
              <a:buNone/>
              <a:tabLst/>
              <a:defRPr/>
            </a:pPr>
            <a:fld id="{8A1971D9-5B62-3C46-9EC9-FDAAB88557B2}" type="slidenum">
              <a:rPr lang="en-GB" sz="800" smtClean="0">
                <a:solidFill>
                  <a:schemeClr val="bg1">
                    <a:alpha val="75000"/>
                  </a:schemeClr>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rPr>
              <a:pPr marL="0" marR="0" lvl="0" indent="0" algn="r" defTabSz="228554" rtl="0" eaLnBrk="1" fontAlgn="auto" latinLnBrk="0" hangingPunct="1">
                <a:lnSpc>
                  <a:spcPct val="100000"/>
                </a:lnSpc>
                <a:spcBef>
                  <a:spcPts val="0"/>
                </a:spcBef>
                <a:spcAft>
                  <a:spcPts val="1200"/>
                </a:spcAft>
                <a:buClrTx/>
                <a:buSzTx/>
                <a:buFontTx/>
                <a:buNone/>
                <a:tabLst/>
                <a:defRPr/>
              </a:pPr>
              <a:t>‹#›</a:t>
            </a:fld>
            <a:endParaRPr lang="en-US" sz="3599" noProof="0">
              <a:solidFill>
                <a:schemeClr val="bg1">
                  <a:alpha val="75000"/>
                </a:schemeClr>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endParaRPr>
          </a:p>
        </p:txBody>
      </p:sp>
    </p:spTree>
    <p:extLst>
      <p:ext uri="{BB962C8B-B14F-4D97-AF65-F5344CB8AC3E}">
        <p14:creationId xmlns:p14="http://schemas.microsoft.com/office/powerpoint/2010/main" val="2802754287"/>
      </p:ext>
    </p:extLst>
  </p:cSld>
  <p:clrMapOvr>
    <a:masterClrMapping/>
  </p:clrMapOvr>
  <p:extLst>
    <p:ext uri="{DCECCB84-F9BA-43D5-87BE-67443E8EF086}">
      <p15:sldGuideLst xmlns:p15="http://schemas.microsoft.com/office/powerpoint/2012/main">
        <p15:guide id="1" pos="3840" userDrawn="1">
          <p15:clr>
            <a:srgbClr val="FBAE40"/>
          </p15:clr>
        </p15:guide>
        <p15:guide id="2" pos="3885" userDrawn="1">
          <p15:clr>
            <a:srgbClr val="FBAE40"/>
          </p15:clr>
        </p15:guide>
        <p15:guide id="3" pos="3795"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OK_content">
    <p:bg>
      <p:bgPr>
        <a:gradFill>
          <a:gsLst>
            <a:gs pos="0">
              <a:schemeClr val="tx2"/>
            </a:gs>
            <a:gs pos="99000">
              <a:schemeClr val="accent1"/>
            </a:gs>
          </a:gsLst>
          <a:lin ang="2700000" scaled="0"/>
        </a:gra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8919E17-A30C-1C10-86B5-32F0E9F3C71B}"/>
              </a:ext>
            </a:extLst>
          </p:cNvPr>
          <p:cNvGraphicFramePr>
            <a:graphicFrameLocks noChangeAspect="1"/>
          </p:cNvGraphicFramePr>
          <p:nvPr userDrawn="1">
            <p:custDataLst>
              <p:tags r:id="rId1"/>
            </p:custDataLst>
            <p:extLst>
              <p:ext uri="{D42A27DB-BD31-4B8C-83A1-F6EECF244321}">
                <p14:modId xmlns:p14="http://schemas.microsoft.com/office/powerpoint/2010/main" val="2127907363"/>
              </p:ext>
            </p:extLst>
          </p:nvPr>
        </p:nvGraphicFramePr>
        <p:xfrm>
          <a:off x="794" y="794"/>
          <a:ext cx="794" cy="794"/>
        </p:xfrm>
        <a:graphic>
          <a:graphicData uri="http://schemas.openxmlformats.org/presentationml/2006/ole">
            <mc:AlternateContent xmlns:mc="http://schemas.openxmlformats.org/markup-compatibility/2006">
              <mc:Choice xmlns:v="urn:schemas-microsoft-com:vml" Requires="v">
                <p:oleObj name="Diapositiva de think-cell" r:id="rId3" imgW="317" imgH="318" progId="TCLayout.ActiveDocument.1">
                  <p:embed/>
                </p:oleObj>
              </mc:Choice>
              <mc:Fallback>
                <p:oleObj name="Diapositiva de think-cell" r:id="rId3" imgW="317" imgH="318" progId="TCLayout.ActiveDocument.1">
                  <p:embed/>
                  <p:pic>
                    <p:nvPicPr>
                      <p:cNvPr id="3" name="Object 2" hidden="1">
                        <a:extLst>
                          <a:ext uri="{FF2B5EF4-FFF2-40B4-BE49-F238E27FC236}">
                            <a16:creationId xmlns:a16="http://schemas.microsoft.com/office/drawing/2014/main" id="{38919E17-A30C-1C10-86B5-32F0E9F3C71B}"/>
                          </a:ext>
                        </a:extLst>
                      </p:cNvPr>
                      <p:cNvPicPr/>
                      <p:nvPr/>
                    </p:nvPicPr>
                    <p:blipFill>
                      <a:blip r:embed="rId4"/>
                      <a:stretch>
                        <a:fillRect/>
                      </a:stretch>
                    </p:blipFill>
                    <p:spPr>
                      <a:xfrm>
                        <a:off x="794" y="794"/>
                        <a:ext cx="794" cy="794"/>
                      </a:xfrm>
                      <a:prstGeom prst="rect">
                        <a:avLst/>
                      </a:prstGeom>
                    </p:spPr>
                  </p:pic>
                </p:oleObj>
              </mc:Fallback>
            </mc:AlternateContent>
          </a:graphicData>
        </a:graphic>
      </p:graphicFrame>
      <p:sp>
        <p:nvSpPr>
          <p:cNvPr id="2" name="Picture Placeholder 2">
            <a:extLst>
              <a:ext uri="{FF2B5EF4-FFF2-40B4-BE49-F238E27FC236}">
                <a16:creationId xmlns:a16="http://schemas.microsoft.com/office/drawing/2014/main" id="{82F1D4E8-3401-21C3-350F-261805FCFF01}"/>
              </a:ext>
            </a:extLst>
          </p:cNvPr>
          <p:cNvSpPr>
            <a:spLocks noGrp="1"/>
          </p:cNvSpPr>
          <p:nvPr>
            <p:ph type="pic" sz="quarter" idx="13" hasCustomPrompt="1"/>
          </p:nvPr>
        </p:nvSpPr>
        <p:spPr>
          <a:xfrm>
            <a:off x="6840071" y="0"/>
            <a:ext cx="5351929" cy="6858000"/>
          </a:xfrm>
          <a:solidFill>
            <a:schemeClr val="accent1"/>
          </a:solidFill>
        </p:spPr>
        <p:txBody>
          <a:bodyPr anchor="ctr"/>
          <a:lstStyle>
            <a:lvl1pPr algn="ctr">
              <a:defRPr sz="1800">
                <a:solidFill>
                  <a:schemeClr val="bg1">
                    <a:lumMod val="95000"/>
                  </a:schemeClr>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1pPr>
          </a:lstStyle>
          <a:p>
            <a:r>
              <a:rPr lang="en-US"/>
              <a:t>Image</a:t>
            </a:r>
          </a:p>
        </p:txBody>
      </p:sp>
      <p:sp>
        <p:nvSpPr>
          <p:cNvPr id="12" name="TextBox 25">
            <a:extLst>
              <a:ext uri="{FF2B5EF4-FFF2-40B4-BE49-F238E27FC236}">
                <a16:creationId xmlns:a16="http://schemas.microsoft.com/office/drawing/2014/main" id="{D1BECB90-2EFE-871B-2CB3-E5569A79DFCE}"/>
              </a:ext>
            </a:extLst>
          </p:cNvPr>
          <p:cNvSpPr txBox="1"/>
          <p:nvPr userDrawn="1"/>
        </p:nvSpPr>
        <p:spPr>
          <a:xfrm>
            <a:off x="11430000" y="6480794"/>
            <a:ext cx="381000" cy="205775"/>
          </a:xfrm>
          <a:prstGeom prst="rect">
            <a:avLst/>
          </a:prstGeom>
          <a:noFill/>
        </p:spPr>
        <p:txBody>
          <a:bodyPr wrap="square" lIns="0" tIns="0" rIns="0" bIns="0" rtlCol="0" anchor="ctr">
            <a:noAutofit/>
          </a:bodyPr>
          <a:lstStyle/>
          <a:p>
            <a:pPr marL="0" marR="0" lvl="0" indent="0" algn="r" defTabSz="228554" rtl="0" eaLnBrk="1" fontAlgn="auto" latinLnBrk="0" hangingPunct="1">
              <a:lnSpc>
                <a:spcPct val="100000"/>
              </a:lnSpc>
              <a:spcBef>
                <a:spcPts val="0"/>
              </a:spcBef>
              <a:spcAft>
                <a:spcPts val="1200"/>
              </a:spcAft>
              <a:buClrTx/>
              <a:buSzTx/>
              <a:buFontTx/>
              <a:buNone/>
              <a:tabLst/>
              <a:defRPr/>
            </a:pPr>
            <a:fld id="{8A1971D9-5B62-3C46-9EC9-FDAAB88557B2}" type="slidenum">
              <a:rPr lang="en-GB" sz="800" smtClean="0">
                <a:solidFill>
                  <a:schemeClr val="bg1">
                    <a:alpha val="75000"/>
                  </a:schemeClr>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rPr>
              <a:pPr marL="0" marR="0" lvl="0" indent="0" algn="r" defTabSz="228554" rtl="0" eaLnBrk="1" fontAlgn="auto" latinLnBrk="0" hangingPunct="1">
                <a:lnSpc>
                  <a:spcPct val="100000"/>
                </a:lnSpc>
                <a:spcBef>
                  <a:spcPts val="0"/>
                </a:spcBef>
                <a:spcAft>
                  <a:spcPts val="1200"/>
                </a:spcAft>
                <a:buClrTx/>
                <a:buSzTx/>
                <a:buFontTx/>
                <a:buNone/>
                <a:tabLst/>
                <a:defRPr/>
              </a:pPr>
              <a:t>‹#›</a:t>
            </a:fld>
            <a:endParaRPr lang="en-US" sz="3599" noProof="0">
              <a:solidFill>
                <a:schemeClr val="bg1">
                  <a:alpha val="75000"/>
                </a:schemeClr>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endParaRPr>
          </a:p>
        </p:txBody>
      </p:sp>
      <p:sp>
        <p:nvSpPr>
          <p:cNvPr id="5" name="Text Placeholder 6">
            <a:extLst>
              <a:ext uri="{FF2B5EF4-FFF2-40B4-BE49-F238E27FC236}">
                <a16:creationId xmlns:a16="http://schemas.microsoft.com/office/drawing/2014/main" id="{4D1BC210-4595-4FCE-91B3-FF9F214DD640}"/>
              </a:ext>
            </a:extLst>
          </p:cNvPr>
          <p:cNvSpPr>
            <a:spLocks noGrp="1"/>
          </p:cNvSpPr>
          <p:nvPr>
            <p:ph type="body" sz="quarter" idx="14" hasCustomPrompt="1"/>
          </p:nvPr>
        </p:nvSpPr>
        <p:spPr>
          <a:xfrm>
            <a:off x="385762" y="802298"/>
            <a:ext cx="11418888" cy="576263"/>
          </a:xfrm>
          <a:prstGeom prst="rect">
            <a:avLst/>
          </a:prstGeom>
        </p:spPr>
        <p:txBody>
          <a:bodyPr/>
          <a:lstStyle>
            <a:lvl1pPr>
              <a:defRPr sz="1800" b="0">
                <a:solidFill>
                  <a:schemeClr val="bg1"/>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1pPr>
          </a:lstStyle>
          <a:p>
            <a:pPr lvl="0"/>
            <a:r>
              <a:rPr lang="en-US"/>
              <a:t>Subtitle</a:t>
            </a:r>
          </a:p>
        </p:txBody>
      </p:sp>
      <p:sp>
        <p:nvSpPr>
          <p:cNvPr id="6" name="Title 2">
            <a:extLst>
              <a:ext uri="{FF2B5EF4-FFF2-40B4-BE49-F238E27FC236}">
                <a16:creationId xmlns:a16="http://schemas.microsoft.com/office/drawing/2014/main" id="{A6323E3F-9150-4F6F-8C88-F81C3F5A7134}"/>
              </a:ext>
            </a:extLst>
          </p:cNvPr>
          <p:cNvSpPr>
            <a:spLocks noGrp="1"/>
          </p:cNvSpPr>
          <p:nvPr>
            <p:ph type="title" hasCustomPrompt="1"/>
          </p:nvPr>
        </p:nvSpPr>
        <p:spPr>
          <a:xfrm>
            <a:off x="384174" y="381000"/>
            <a:ext cx="11420475" cy="485775"/>
          </a:xfrm>
          <a:prstGeom prst="rect">
            <a:avLst/>
          </a:prstGeom>
        </p:spPr>
        <p:txBody>
          <a:bodyPr vert="horz"/>
          <a:lstStyle>
            <a:lvl1pPr>
              <a:defRPr sz="2400">
                <a:solidFill>
                  <a:schemeClr val="bg1"/>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1pPr>
          </a:lstStyle>
          <a:p>
            <a:r>
              <a:rPr lang="en-US"/>
              <a:t>Template - [type of slide]</a:t>
            </a:r>
          </a:p>
        </p:txBody>
      </p:sp>
    </p:spTree>
    <p:extLst>
      <p:ext uri="{BB962C8B-B14F-4D97-AF65-F5344CB8AC3E}">
        <p14:creationId xmlns:p14="http://schemas.microsoft.com/office/powerpoint/2010/main" val="1129419291"/>
      </p:ext>
    </p:extLst>
  </p:cSld>
  <p:clrMapOvr>
    <a:masterClrMapping/>
  </p:clrMapOvr>
  <p:extLst>
    <p:ext uri="{DCECCB84-F9BA-43D5-87BE-67443E8EF086}">
      <p15:sldGuideLst xmlns:p15="http://schemas.microsoft.com/office/powerpoint/2012/main">
        <p15:guide id="1" pos="4112" userDrawn="1">
          <p15:clr>
            <a:srgbClr val="FBAE40"/>
          </p15:clr>
        </p15:guide>
        <p15:guide id="2" pos="4498"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F4B79-9B67-948B-CB88-285F3C36A47B}"/>
              </a:ext>
            </a:extLst>
          </p:cNvPr>
          <p:cNvSpPr>
            <a:spLocks noGrp="1"/>
          </p:cNvSpPr>
          <p:nvPr>
            <p:ph type="title"/>
          </p:nvPr>
        </p:nvSpPr>
        <p:spPr/>
        <p:txBody>
          <a:bodyPr/>
          <a:lstStyle/>
          <a:p>
            <a:r>
              <a:rPr lang="en-GB"/>
              <a:t>Click to edit Master title style</a:t>
            </a:r>
            <a:endParaRPr lang="en-FI"/>
          </a:p>
        </p:txBody>
      </p:sp>
      <p:sp>
        <p:nvSpPr>
          <p:cNvPr id="3" name="Content Placeholder 2">
            <a:extLst>
              <a:ext uri="{FF2B5EF4-FFF2-40B4-BE49-F238E27FC236}">
                <a16:creationId xmlns:a16="http://schemas.microsoft.com/office/drawing/2014/main" id="{96B69CA8-57F0-BB40-0BF3-DE87221C9CA9}"/>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
        <p:nvSpPr>
          <p:cNvPr id="4" name="Date Placeholder 3">
            <a:extLst>
              <a:ext uri="{FF2B5EF4-FFF2-40B4-BE49-F238E27FC236}">
                <a16:creationId xmlns:a16="http://schemas.microsoft.com/office/drawing/2014/main" id="{0C4CF3DB-157E-8C3D-32BB-3EC13F1C63B7}"/>
              </a:ext>
            </a:extLst>
          </p:cNvPr>
          <p:cNvSpPr>
            <a:spLocks noGrp="1"/>
          </p:cNvSpPr>
          <p:nvPr>
            <p:ph type="dt" sz="half" idx="10"/>
          </p:nvPr>
        </p:nvSpPr>
        <p:spPr/>
        <p:txBody>
          <a:bodyPr/>
          <a:lstStyle/>
          <a:p>
            <a:fld id="{17294754-295E-674C-AE1F-AFFA97EBAAA9}" type="datetimeFigureOut">
              <a:rPr lang="en-FI" smtClean="0"/>
              <a:t>11/19/2023</a:t>
            </a:fld>
            <a:endParaRPr lang="en-FI"/>
          </a:p>
        </p:txBody>
      </p:sp>
      <p:sp>
        <p:nvSpPr>
          <p:cNvPr id="5" name="Footer Placeholder 4">
            <a:extLst>
              <a:ext uri="{FF2B5EF4-FFF2-40B4-BE49-F238E27FC236}">
                <a16:creationId xmlns:a16="http://schemas.microsoft.com/office/drawing/2014/main" id="{8E6BC165-7EF5-57C4-8C2B-B6ADB80AE3EF}"/>
              </a:ext>
            </a:extLst>
          </p:cNvPr>
          <p:cNvSpPr>
            <a:spLocks noGrp="1"/>
          </p:cNvSpPr>
          <p:nvPr>
            <p:ph type="ftr" sz="quarter" idx="11"/>
          </p:nvPr>
        </p:nvSpPr>
        <p:spPr/>
        <p:txBody>
          <a:bodyPr/>
          <a:lstStyle/>
          <a:p>
            <a:endParaRPr lang="en-FI"/>
          </a:p>
        </p:txBody>
      </p:sp>
      <p:sp>
        <p:nvSpPr>
          <p:cNvPr id="6" name="Slide Number Placeholder 5">
            <a:extLst>
              <a:ext uri="{FF2B5EF4-FFF2-40B4-BE49-F238E27FC236}">
                <a16:creationId xmlns:a16="http://schemas.microsoft.com/office/drawing/2014/main" id="{B5F7C7E4-E948-5E76-7697-8D01EBDDBF8C}"/>
              </a:ext>
            </a:extLst>
          </p:cNvPr>
          <p:cNvSpPr>
            <a:spLocks noGrp="1"/>
          </p:cNvSpPr>
          <p:nvPr>
            <p:ph type="sldNum" sz="quarter" idx="12"/>
          </p:nvPr>
        </p:nvSpPr>
        <p:spPr/>
        <p:txBody>
          <a:bodyPr/>
          <a:lstStyle/>
          <a:p>
            <a:fld id="{48B05132-1A0E-6540-B177-D696EA37D55A}" type="slidenum">
              <a:rPr lang="en-FI" smtClean="0"/>
              <a:t>‹#›</a:t>
            </a:fld>
            <a:endParaRPr lang="en-FI"/>
          </a:p>
        </p:txBody>
      </p:sp>
    </p:spTree>
    <p:extLst>
      <p:ext uri="{BB962C8B-B14F-4D97-AF65-F5344CB8AC3E}">
        <p14:creationId xmlns:p14="http://schemas.microsoft.com/office/powerpoint/2010/main" val="33806858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99024E93-9080-0DCF-3BF4-A70CB8A88582}"/>
              </a:ext>
            </a:extLst>
          </p:cNvPr>
          <p:cNvGraphicFramePr>
            <a:graphicFrameLocks noChangeAspect="1"/>
          </p:cNvGraphicFramePr>
          <p:nvPr userDrawn="1">
            <p:custDataLst>
              <p:tags r:id="rId8"/>
            </p:custDataLst>
            <p:extLst>
              <p:ext uri="{D42A27DB-BD31-4B8C-83A1-F6EECF244321}">
                <p14:modId xmlns:p14="http://schemas.microsoft.com/office/powerpoint/2010/main" val="4058538582"/>
              </p:ext>
            </p:extLst>
          </p:nvPr>
        </p:nvGraphicFramePr>
        <p:xfrm>
          <a:off x="794" y="794"/>
          <a:ext cx="794" cy="794"/>
        </p:xfrm>
        <a:graphic>
          <a:graphicData uri="http://schemas.openxmlformats.org/presentationml/2006/ole">
            <mc:AlternateContent xmlns:mc="http://schemas.openxmlformats.org/markup-compatibility/2006">
              <mc:Choice xmlns:v="urn:schemas-microsoft-com:vml" Requires="v">
                <p:oleObj name="Diapositiva de think-cell" r:id="rId9" imgW="317" imgH="318" progId="TCLayout.ActiveDocument.1">
                  <p:embed/>
                </p:oleObj>
              </mc:Choice>
              <mc:Fallback>
                <p:oleObj name="Diapositiva de think-cell" r:id="rId9" imgW="317" imgH="318" progId="TCLayout.ActiveDocument.1">
                  <p:embed/>
                  <p:pic>
                    <p:nvPicPr>
                      <p:cNvPr id="9" name="Object 8" hidden="1">
                        <a:extLst>
                          <a:ext uri="{FF2B5EF4-FFF2-40B4-BE49-F238E27FC236}">
                            <a16:creationId xmlns:a16="http://schemas.microsoft.com/office/drawing/2014/main" id="{99024E93-9080-0DCF-3BF4-A70CB8A88582}"/>
                          </a:ext>
                        </a:extLst>
                      </p:cNvPr>
                      <p:cNvPicPr/>
                      <p:nvPr/>
                    </p:nvPicPr>
                    <p:blipFill>
                      <a:blip r:embed="rId10"/>
                      <a:stretch>
                        <a:fillRect/>
                      </a:stretch>
                    </p:blipFill>
                    <p:spPr>
                      <a:xfrm>
                        <a:off x="794" y="794"/>
                        <a:ext cx="794" cy="794"/>
                      </a:xfrm>
                      <a:prstGeom prst="rect">
                        <a:avLst/>
                      </a:prstGeom>
                    </p:spPr>
                  </p:pic>
                </p:oleObj>
              </mc:Fallback>
            </mc:AlternateContent>
          </a:graphicData>
        </a:graphic>
      </p:graphicFrame>
      <p:sp>
        <p:nvSpPr>
          <p:cNvPr id="26" name="TextBox 25">
            <a:extLst>
              <a:ext uri="{FF2B5EF4-FFF2-40B4-BE49-F238E27FC236}">
                <a16:creationId xmlns:a16="http://schemas.microsoft.com/office/drawing/2014/main" id="{A54DE5B9-F305-CC4E-9A6A-0DC78956D275}"/>
              </a:ext>
            </a:extLst>
          </p:cNvPr>
          <p:cNvSpPr txBox="1"/>
          <p:nvPr userDrawn="1"/>
        </p:nvSpPr>
        <p:spPr>
          <a:xfrm>
            <a:off x="11430000" y="6480794"/>
            <a:ext cx="381000" cy="205775"/>
          </a:xfrm>
          <a:prstGeom prst="rect">
            <a:avLst/>
          </a:prstGeom>
          <a:noFill/>
        </p:spPr>
        <p:txBody>
          <a:bodyPr wrap="square" lIns="0" tIns="0" rIns="0" bIns="0" rtlCol="0" anchor="ctr">
            <a:noAutofit/>
          </a:bodyPr>
          <a:lstStyle/>
          <a:p>
            <a:pPr marL="0" marR="0" lvl="0" indent="0" algn="r" defTabSz="228554" rtl="0" eaLnBrk="1" fontAlgn="auto" latinLnBrk="0" hangingPunct="1">
              <a:lnSpc>
                <a:spcPct val="100000"/>
              </a:lnSpc>
              <a:spcBef>
                <a:spcPts val="0"/>
              </a:spcBef>
              <a:spcAft>
                <a:spcPts val="1200"/>
              </a:spcAft>
              <a:buClrTx/>
              <a:buSzTx/>
              <a:buFontTx/>
              <a:buNone/>
              <a:tabLst/>
              <a:defRPr/>
            </a:pPr>
            <a:fld id="{8A1971D9-5B62-3C46-9EC9-FDAAB88557B2}" type="slidenum">
              <a:rPr lang="en-GB" sz="800" smtClean="0">
                <a:solidFill>
                  <a:schemeClr val="tx1">
                    <a:alpha val="75000"/>
                  </a:schemeClr>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rPr>
              <a:pPr marL="0" marR="0" lvl="0" indent="0" algn="r" defTabSz="228554" rtl="0" eaLnBrk="1" fontAlgn="auto" latinLnBrk="0" hangingPunct="1">
                <a:lnSpc>
                  <a:spcPct val="100000"/>
                </a:lnSpc>
                <a:spcBef>
                  <a:spcPts val="0"/>
                </a:spcBef>
                <a:spcAft>
                  <a:spcPts val="1200"/>
                </a:spcAft>
                <a:buClrTx/>
                <a:buSzTx/>
                <a:buFontTx/>
                <a:buNone/>
                <a:tabLst/>
                <a:defRPr/>
              </a:pPr>
              <a:t>‹#›</a:t>
            </a:fld>
            <a:endParaRPr lang="en-US" sz="3599" noProof="0">
              <a:solidFill>
                <a:schemeClr val="tx1">
                  <a:alpha val="75000"/>
                </a:schemeClr>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endParaRPr>
          </a:p>
        </p:txBody>
      </p:sp>
      <p:sp>
        <p:nvSpPr>
          <p:cNvPr id="2" name="Title Placeholder 1">
            <a:extLst>
              <a:ext uri="{FF2B5EF4-FFF2-40B4-BE49-F238E27FC236}">
                <a16:creationId xmlns:a16="http://schemas.microsoft.com/office/drawing/2014/main" id="{567A189F-CDB6-4881-855E-11E780CE46B1}"/>
              </a:ext>
            </a:extLst>
          </p:cNvPr>
          <p:cNvSpPr>
            <a:spLocks noGrp="1"/>
          </p:cNvSpPr>
          <p:nvPr userDrawn="1">
            <p:ph type="title"/>
          </p:nvPr>
        </p:nvSpPr>
        <p:spPr>
          <a:xfrm>
            <a:off x="371475" y="390525"/>
            <a:ext cx="11449050" cy="990601"/>
          </a:xfrm>
          <a:prstGeom prst="rect">
            <a:avLst/>
          </a:prstGeom>
        </p:spPr>
        <p:txBody>
          <a:bodyPr vert="horz" lIns="0" tIns="0" rIns="0" bIns="0" rtlCol="0" anchor="t">
            <a:noAutofit/>
          </a:bodyPr>
          <a:lstStyle/>
          <a:p>
            <a:r>
              <a:rPr lang="en-US"/>
              <a:t>Template - [type of slide]</a:t>
            </a:r>
          </a:p>
        </p:txBody>
      </p:sp>
      <p:sp>
        <p:nvSpPr>
          <p:cNvPr id="3" name="Text Placeholder 2">
            <a:extLst>
              <a:ext uri="{FF2B5EF4-FFF2-40B4-BE49-F238E27FC236}">
                <a16:creationId xmlns:a16="http://schemas.microsoft.com/office/drawing/2014/main" id="{6D78F67F-4953-4937-B393-889106DBC906}"/>
              </a:ext>
            </a:extLst>
          </p:cNvPr>
          <p:cNvSpPr>
            <a:spLocks noGrp="1"/>
          </p:cNvSpPr>
          <p:nvPr userDrawn="1">
            <p:ph type="body" idx="1"/>
          </p:nvPr>
        </p:nvSpPr>
        <p:spPr>
          <a:xfrm>
            <a:off x="371475" y="1520825"/>
            <a:ext cx="11449050" cy="4791075"/>
          </a:xfrm>
          <a:prstGeom prst="rect">
            <a:avLst/>
          </a:prstGeom>
        </p:spPr>
        <p:txBody>
          <a:bodyPr vert="horz" lIns="0" tIns="0" rIns="0" bIns="0" rtlCol="0">
            <a:noAutofit/>
          </a:bodyPr>
          <a:lstStyle/>
          <a:p>
            <a:pPr lvl="0"/>
            <a:r>
              <a:rPr lang="en-US"/>
              <a:t>First level (copy 20pt)</a:t>
            </a:r>
          </a:p>
          <a:p>
            <a:pPr lvl="1"/>
            <a:r>
              <a:rPr lang="en-US"/>
              <a:t>Second level (bullet 20pt)</a:t>
            </a:r>
          </a:p>
          <a:p>
            <a:pPr lvl="2"/>
            <a:r>
              <a:rPr lang="en-US"/>
              <a:t>Third level (bullet 20pt)</a:t>
            </a:r>
          </a:p>
          <a:p>
            <a:pPr lvl="3"/>
            <a:r>
              <a:rPr lang="en-US"/>
              <a:t>Fourth level (bullet 18pt)</a:t>
            </a:r>
          </a:p>
          <a:p>
            <a:pPr lvl="4"/>
            <a:r>
              <a:rPr lang="en-US"/>
              <a:t>Fifth level (bullet 18pt)</a:t>
            </a:r>
          </a:p>
          <a:p>
            <a:pPr lvl="5"/>
            <a:r>
              <a:rPr lang="en-US"/>
              <a:t>Sixth level (copy 16pt)</a:t>
            </a:r>
          </a:p>
          <a:p>
            <a:pPr lvl="6"/>
            <a:r>
              <a:rPr lang="en-US"/>
              <a:t>Seventh level (small copy 12pt)</a:t>
            </a:r>
          </a:p>
          <a:p>
            <a:pPr lvl="7"/>
            <a:r>
              <a:rPr lang="en-US"/>
              <a:t>EIGHT LEVEL (DESCRIPTOR 10PT)</a:t>
            </a:r>
          </a:p>
          <a:p>
            <a:pPr lvl="8"/>
            <a:r>
              <a:rPr lang="en-US"/>
              <a:t>Ninth level (footer 8pt)</a:t>
            </a:r>
          </a:p>
        </p:txBody>
      </p:sp>
      <p:sp>
        <p:nvSpPr>
          <p:cNvPr id="6" name="Footer Placeholder 5">
            <a:extLst>
              <a:ext uri="{FF2B5EF4-FFF2-40B4-BE49-F238E27FC236}">
                <a16:creationId xmlns:a16="http://schemas.microsoft.com/office/drawing/2014/main" id="{B43201D0-8105-DA4D-44A8-65FF28A41971}"/>
              </a:ext>
            </a:extLst>
          </p:cNvPr>
          <p:cNvSpPr>
            <a:spLocks noGrp="1"/>
          </p:cNvSpPr>
          <p:nvPr>
            <p:ph type="ftr" sz="quarter" idx="3"/>
          </p:nvPr>
        </p:nvSpPr>
        <p:spPr>
          <a:xfrm>
            <a:off x="2318941" y="6460383"/>
            <a:ext cx="5847522" cy="240681"/>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a:t>Source:_______</a:t>
            </a:r>
          </a:p>
        </p:txBody>
      </p:sp>
    </p:spTree>
    <p:extLst>
      <p:ext uri="{BB962C8B-B14F-4D97-AF65-F5344CB8AC3E}">
        <p14:creationId xmlns:p14="http://schemas.microsoft.com/office/powerpoint/2010/main" val="657117285"/>
      </p:ext>
    </p:extLst>
  </p:cSld>
  <p:clrMap bg1="lt1" tx1="dk1" bg2="lt2" tx2="dk2" accent1="accent1" accent2="accent2" accent3="accent3" accent4="accent4" accent5="accent5" accent6="accent6" hlink="hlink" folHlink="folHlink"/>
  <p:sldLayoutIdLst>
    <p:sldLayoutId id="2147483951" r:id="rId1"/>
    <p:sldLayoutId id="2147483959" r:id="rId2"/>
    <p:sldLayoutId id="2147483995" r:id="rId3"/>
    <p:sldLayoutId id="2147483996" r:id="rId4"/>
    <p:sldLayoutId id="2147483994" r:id="rId5"/>
    <p:sldLayoutId id="2147483997" r:id="rId6"/>
  </p:sldLayoutIdLst>
  <p:hf sldNum="0" hdr="0" dt="0"/>
  <p:txStyles>
    <p:titleStyle>
      <a:lvl1pPr algn="l" defTabSz="914217" rtl="0" eaLnBrk="1" latinLnBrk="0" hangingPunct="1">
        <a:lnSpc>
          <a:spcPct val="80000"/>
        </a:lnSpc>
        <a:spcBef>
          <a:spcPct val="0"/>
        </a:spcBef>
        <a:buNone/>
        <a:defRPr sz="2400" b="1" kern="1200">
          <a:solidFill>
            <a:schemeClr val="tx1"/>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1pPr>
    </p:titleStyle>
    <p:bodyStyle>
      <a:lvl1pPr marL="0" indent="0" algn="l" defTabSz="228554" rtl="0" eaLnBrk="1" latinLnBrk="0" hangingPunct="1">
        <a:lnSpc>
          <a:spcPct val="100000"/>
        </a:lnSpc>
        <a:spcBef>
          <a:spcPts val="0"/>
        </a:spcBef>
        <a:spcAft>
          <a:spcPts val="1200"/>
        </a:spcAft>
        <a:buFont typeface="Arial" panose="020B0604020202020204" pitchFamily="34" charset="0"/>
        <a:buNone/>
        <a:defRPr sz="1800" b="1" kern="1200">
          <a:solidFill>
            <a:schemeClr val="tx1"/>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1pPr>
      <a:lvl2pPr marL="228554" indent="-228554" algn="l" defTabSz="228554" rtl="0" eaLnBrk="1" latinLnBrk="0" hangingPunct="1">
        <a:lnSpc>
          <a:spcPct val="100000"/>
        </a:lnSpc>
        <a:spcBef>
          <a:spcPts val="0"/>
        </a:spcBef>
        <a:spcAft>
          <a:spcPts val="1200"/>
        </a:spcAft>
        <a:buClrTx/>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2pPr>
      <a:lvl3pPr marL="457109" indent="-228554" algn="l" defTabSz="228554" rtl="0" eaLnBrk="1" latinLnBrk="0" hangingPunct="1">
        <a:lnSpc>
          <a:spcPct val="100000"/>
        </a:lnSpc>
        <a:spcBef>
          <a:spcPts val="0"/>
        </a:spcBef>
        <a:spcAft>
          <a:spcPts val="1200"/>
        </a:spcAft>
        <a:buFont typeface="Verdana"/>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3pPr>
      <a:lvl4pPr marL="685663" indent="-228554" algn="l" defTabSz="228554" rtl="0" eaLnBrk="1" latinLnBrk="0" hangingPunct="1">
        <a:lnSpc>
          <a:spcPct val="100000"/>
        </a:lnSpc>
        <a:spcBef>
          <a:spcPts val="0"/>
        </a:spcBef>
        <a:spcAft>
          <a:spcPts val="1200"/>
        </a:spcAft>
        <a:buFont typeface="Arial" panose="020B0604020202020204" pitchFamily="34" charset="0"/>
        <a:buChar char="•"/>
        <a:defRPr sz="1600" kern="1200">
          <a:solidFill>
            <a:schemeClr val="tx1"/>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4pPr>
      <a:lvl5pPr marL="914217" indent="-228554" algn="l" defTabSz="228554" rtl="0" eaLnBrk="1" latinLnBrk="0" hangingPunct="1">
        <a:lnSpc>
          <a:spcPct val="100000"/>
        </a:lnSpc>
        <a:spcBef>
          <a:spcPts val="0"/>
        </a:spcBef>
        <a:spcAft>
          <a:spcPts val="1200"/>
        </a:spcAft>
        <a:buFont typeface="Verdana"/>
        <a:buChar char="–"/>
        <a:defRPr sz="1600" kern="1200">
          <a:solidFill>
            <a:schemeClr val="tx1"/>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5pPr>
      <a:lvl6pPr marL="11111" indent="0" algn="l" defTabSz="228554" rtl="0" eaLnBrk="1" latinLnBrk="0" hangingPunct="1">
        <a:lnSpc>
          <a:spcPct val="90000"/>
        </a:lnSpc>
        <a:spcBef>
          <a:spcPts val="0"/>
        </a:spcBef>
        <a:spcAft>
          <a:spcPts val="1200"/>
        </a:spcAft>
        <a:buFont typeface="Graphik" panose="020B0503030202060203" pitchFamily="34" charset="0"/>
        <a:buNone/>
        <a:tabLst/>
        <a:defRPr sz="1400" kern="1200">
          <a:solidFill>
            <a:schemeClr val="tx1"/>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6pPr>
      <a:lvl7pPr marL="0" indent="0" algn="l" defTabSz="228554" rtl="0" eaLnBrk="1" latinLnBrk="0" hangingPunct="1">
        <a:lnSpc>
          <a:spcPct val="90000"/>
        </a:lnSpc>
        <a:spcBef>
          <a:spcPts val="0"/>
        </a:spcBef>
        <a:spcAft>
          <a:spcPts val="1200"/>
        </a:spcAft>
        <a:buFont typeface="Arial" panose="020B0604020202020204" pitchFamily="34" charset="0"/>
        <a:buNone/>
        <a:defRPr sz="1100" kern="1200">
          <a:solidFill>
            <a:schemeClr val="tx1"/>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7pPr>
      <a:lvl8pPr marL="0" indent="0" algn="l" defTabSz="228554" rtl="0" eaLnBrk="1" latinLnBrk="0" hangingPunct="1">
        <a:lnSpc>
          <a:spcPct val="90000"/>
        </a:lnSpc>
        <a:spcBef>
          <a:spcPts val="0"/>
        </a:spcBef>
        <a:spcAft>
          <a:spcPts val="1200"/>
        </a:spcAft>
        <a:buFont typeface="Arial" panose="020B0604020202020204" pitchFamily="34" charset="0"/>
        <a:buNone/>
        <a:defRPr sz="900" b="1" kern="1200">
          <a:solidFill>
            <a:schemeClr val="tx1"/>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8pPr>
      <a:lvl9pPr marL="0" indent="0" algn="l" defTabSz="228554" rtl="0" eaLnBrk="1" latinLnBrk="0" hangingPunct="1">
        <a:lnSpc>
          <a:spcPct val="90000"/>
        </a:lnSpc>
        <a:spcBef>
          <a:spcPts val="0"/>
        </a:spcBef>
        <a:spcAft>
          <a:spcPts val="1200"/>
        </a:spcAft>
        <a:buFont typeface="Arial" panose="020B0604020202020204" pitchFamily="34" charset="0"/>
        <a:buNone/>
        <a:defRPr sz="700" kern="1200">
          <a:solidFill>
            <a:schemeClr val="tx2"/>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9pPr>
    </p:bodyStyle>
    <p:otherStyle>
      <a:defPPr>
        <a:defRPr lang="en-US"/>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1"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8" algn="l" defTabSz="91421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3974" userDrawn="1">
          <p15:clr>
            <a:srgbClr val="5ACBF0"/>
          </p15:clr>
        </p15:guide>
        <p15:guide id="6" orient="horz" pos="7994">
          <p15:clr>
            <a:srgbClr val="5ACBF0"/>
          </p15:clr>
        </p15:guide>
        <p15:guide id="7" orient="horz" pos="8153">
          <p15:clr>
            <a:srgbClr val="5ACBF0"/>
          </p15:clr>
        </p15:guide>
        <p15:guide id="8" pos="14916">
          <p15:clr>
            <a:srgbClr val="5ACBF0"/>
          </p15:clr>
        </p15:guide>
        <p15:guide id="10" orient="horz" pos="867" userDrawn="1">
          <p15:clr>
            <a:srgbClr val="F26B43"/>
          </p15:clr>
        </p15:guide>
        <p15:guide id="15" pos="7446" userDrawn="1">
          <p15:clr>
            <a:srgbClr val="F26B43"/>
          </p15:clr>
        </p15:guide>
        <p15:guide id="16" orient="horz" pos="958" userDrawn="1">
          <p15:clr>
            <a:srgbClr val="F26B43"/>
          </p15:clr>
        </p15:guide>
        <p15:guide id="17" orient="horz" pos="232" userDrawn="1">
          <p15:clr>
            <a:srgbClr val="F26B43"/>
          </p15:clr>
        </p15:guide>
        <p15:guide id="19" orient="horz" pos="4156" userDrawn="1">
          <p15:clr>
            <a:srgbClr val="5ACBF0"/>
          </p15:clr>
        </p15:guide>
        <p15:guide id="20" pos="23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8.xml"/><Relationship Id="rId6" Type="http://schemas.openxmlformats.org/officeDocument/2006/relationships/image" Target="../media/image4.png"/><Relationship Id="rId5" Type="http://schemas.openxmlformats.org/officeDocument/2006/relationships/image" Target="../media/image3.emf"/><Relationship Id="rId4" Type="http://schemas.openxmlformats.org/officeDocument/2006/relationships/oleObject" Target="../embeddings/oleObject7.bin"/></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tags" Target="../tags/tag12.xml"/><Relationship Id="rId5" Type="http://schemas.openxmlformats.org/officeDocument/2006/relationships/chart" Target="../charts/chart1.xml"/><Relationship Id="rId4" Type="http://schemas.openxmlformats.org/officeDocument/2006/relationships/image" Target="../media/image26.emf"/></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chart" Target="../charts/chart3.xml"/><Relationship Id="rId2" Type="http://schemas.openxmlformats.org/officeDocument/2006/relationships/slideLayout" Target="../slideLayouts/slideLayout2.xml"/><Relationship Id="rId1" Type="http://schemas.openxmlformats.org/officeDocument/2006/relationships/tags" Target="../tags/tag13.xml"/><Relationship Id="rId6" Type="http://schemas.openxmlformats.org/officeDocument/2006/relationships/chart" Target="../charts/chart2.xml"/><Relationship Id="rId5" Type="http://schemas.openxmlformats.org/officeDocument/2006/relationships/image" Target="../media/image27.emf"/><Relationship Id="rId4" Type="http://schemas.openxmlformats.org/officeDocument/2006/relationships/oleObject" Target="../embeddings/oleObject12.bin"/></Relationships>
</file>

<file path=ppt/slides/_rels/slide12.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notesSlide" Target="../notesSlides/notesSlide6.xml"/><Relationship Id="rId7" Type="http://schemas.openxmlformats.org/officeDocument/2006/relationships/image" Target="../media/image29.png"/><Relationship Id="rId2" Type="http://schemas.openxmlformats.org/officeDocument/2006/relationships/slideLayout" Target="../slideLayouts/slideLayout2.xml"/><Relationship Id="rId1" Type="http://schemas.openxmlformats.org/officeDocument/2006/relationships/tags" Target="../tags/tag14.xml"/><Relationship Id="rId6" Type="http://schemas.openxmlformats.org/officeDocument/2006/relationships/image" Target="../media/image28.jpeg"/><Relationship Id="rId5" Type="http://schemas.openxmlformats.org/officeDocument/2006/relationships/image" Target="../media/image8.emf"/><Relationship Id="rId4" Type="http://schemas.openxmlformats.org/officeDocument/2006/relationships/oleObject" Target="../embeddings/oleObject13.bin"/><Relationship Id="rId9" Type="http://schemas.openxmlformats.org/officeDocument/2006/relationships/image" Target="../media/image31.png"/></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34.svg"/><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5.xml"/><Relationship Id="rId5" Type="http://schemas.openxmlformats.org/officeDocument/2006/relationships/image" Target="../media/image35.emf"/><Relationship Id="rId4" Type="http://schemas.openxmlformats.org/officeDocument/2006/relationships/oleObject" Target="../embeddings/oleObject14.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6.xml"/><Relationship Id="rId5" Type="http://schemas.openxmlformats.org/officeDocument/2006/relationships/image" Target="../media/image36.emf"/><Relationship Id="rId4" Type="http://schemas.openxmlformats.org/officeDocument/2006/relationships/oleObject" Target="../embeddings/oleObject15.bin"/></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tags" Target="../tags/tag17.xml"/><Relationship Id="rId4" Type="http://schemas.openxmlformats.org/officeDocument/2006/relationships/image" Target="../media/image37.emf"/></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2.xml"/><Relationship Id="rId1" Type="http://schemas.openxmlformats.org/officeDocument/2006/relationships/tags" Target="../tags/tag18.xml"/><Relationship Id="rId4" Type="http://schemas.openxmlformats.org/officeDocument/2006/relationships/image" Target="../media/image38.e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tags" Target="../tags/tag19.xml"/><Relationship Id="rId4" Type="http://schemas.openxmlformats.org/officeDocument/2006/relationships/image" Target="../media/image8.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8" Type="http://schemas.openxmlformats.org/officeDocument/2006/relationships/hyperlink" Target="https://droughtmonitor.unl.edu/Maps/CompareTwoWeeks.aspx" TargetMode="External"/><Relationship Id="rId3" Type="http://schemas.openxmlformats.org/officeDocument/2006/relationships/hyperlink" Target="https://www.wallstreetoasis.com/resources/skills/strategy/eclectic-paradigm" TargetMode="External"/><Relationship Id="rId7" Type="http://schemas.openxmlformats.org/officeDocument/2006/relationships/hyperlink" Target="https://www.statista.com/outlook/cmo/alcoholic-drinks/worldwide#volume" TargetMode="External"/><Relationship Id="rId2" Type="http://schemas.openxmlformats.org/officeDocument/2006/relationships/hyperlink" Target="https://www.carlsberggroup.com/" TargetMode="External"/><Relationship Id="rId1" Type="http://schemas.openxmlformats.org/officeDocument/2006/relationships/slideLayout" Target="../slideLayouts/slideLayout3.xml"/><Relationship Id="rId6" Type="http://schemas.openxmlformats.org/officeDocument/2006/relationships/hyperlink" Target="https://thinkinsights.net/strategy/oli-framework/" TargetMode="External"/><Relationship Id="rId5" Type="http://schemas.openxmlformats.org/officeDocument/2006/relationships/hyperlink" Target="https://www.statista.com/statistics/272760/barley-harvest-forecast/" TargetMode="External"/><Relationship Id="rId4" Type="http://schemas.openxmlformats.org/officeDocument/2006/relationships/hyperlink" Target="https://www.statista.com/statistics/757917/share-of-hop-production-worldwide-by-major-producer/" TargetMode="External"/><Relationship Id="rId9" Type="http://schemas.openxmlformats.org/officeDocument/2006/relationships/hyperlink" Target="https://www.nbcphiladelphia.com/news/national-international/changing-climate/climate-change-is-impacting-hops-and-barley-crops-forcing-beer-industry-to-adjust/3693570/" TargetMode="Externa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5.xml"/><Relationship Id="rId1" Type="http://schemas.openxmlformats.org/officeDocument/2006/relationships/tags" Target="../tags/tag20.xml"/><Relationship Id="rId5" Type="http://schemas.openxmlformats.org/officeDocument/2006/relationships/image" Target="../media/image40.emf"/><Relationship Id="rId4" Type="http://schemas.openxmlformats.org/officeDocument/2006/relationships/oleObject" Target="../embeddings/oleObject19.bin"/></Relationships>
</file>

<file path=ppt/slides/_rels/slide24.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image" Target="../media/image48.svg"/><Relationship Id="rId3" Type="http://schemas.openxmlformats.org/officeDocument/2006/relationships/notesSlide" Target="../notesSlides/notesSlide13.xml"/><Relationship Id="rId7" Type="http://schemas.openxmlformats.org/officeDocument/2006/relationships/image" Target="../media/image42.svg"/><Relationship Id="rId12" Type="http://schemas.openxmlformats.org/officeDocument/2006/relationships/image" Target="../media/image47.png"/><Relationship Id="rId2" Type="http://schemas.openxmlformats.org/officeDocument/2006/relationships/slideLayout" Target="../slideLayouts/slideLayout2.xml"/><Relationship Id="rId1" Type="http://schemas.openxmlformats.org/officeDocument/2006/relationships/tags" Target="../tags/tag21.xml"/><Relationship Id="rId6" Type="http://schemas.openxmlformats.org/officeDocument/2006/relationships/image" Target="../media/image41.png"/><Relationship Id="rId11" Type="http://schemas.openxmlformats.org/officeDocument/2006/relationships/image" Target="../media/image46.svg"/><Relationship Id="rId5" Type="http://schemas.openxmlformats.org/officeDocument/2006/relationships/image" Target="../media/image8.emf"/><Relationship Id="rId15" Type="http://schemas.openxmlformats.org/officeDocument/2006/relationships/image" Target="../media/image50.svg"/><Relationship Id="rId10" Type="http://schemas.openxmlformats.org/officeDocument/2006/relationships/image" Target="../media/image45.png"/><Relationship Id="rId4" Type="http://schemas.openxmlformats.org/officeDocument/2006/relationships/oleObject" Target="../embeddings/oleObject20.bin"/><Relationship Id="rId9" Type="http://schemas.openxmlformats.org/officeDocument/2006/relationships/image" Target="../media/image44.svg"/><Relationship Id="rId14" Type="http://schemas.openxmlformats.org/officeDocument/2006/relationships/image" Target="../media/image49.png"/></Relationships>
</file>

<file path=ppt/slides/_rels/slide2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5.xml"/><Relationship Id="rId1" Type="http://schemas.openxmlformats.org/officeDocument/2006/relationships/tags" Target="../tags/tag22.xml"/><Relationship Id="rId5" Type="http://schemas.openxmlformats.org/officeDocument/2006/relationships/image" Target="../media/image40.emf"/><Relationship Id="rId4" Type="http://schemas.openxmlformats.org/officeDocument/2006/relationships/oleObject" Target="../embeddings/oleObject21.bin"/></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5.xml"/><Relationship Id="rId1" Type="http://schemas.openxmlformats.org/officeDocument/2006/relationships/tags" Target="../tags/tag23.xml"/><Relationship Id="rId5" Type="http://schemas.openxmlformats.org/officeDocument/2006/relationships/image" Target="../media/image40.emf"/><Relationship Id="rId4" Type="http://schemas.openxmlformats.org/officeDocument/2006/relationships/oleObject" Target="../embeddings/oleObject22.bin"/></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5.xml"/><Relationship Id="rId1" Type="http://schemas.openxmlformats.org/officeDocument/2006/relationships/tags" Target="../tags/tag24.xml"/><Relationship Id="rId5" Type="http://schemas.openxmlformats.org/officeDocument/2006/relationships/image" Target="../media/image40.emf"/><Relationship Id="rId4" Type="http://schemas.openxmlformats.org/officeDocument/2006/relationships/oleObject" Target="../embeddings/oleObject23.bin"/></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image" Target="../media/image6.emf"/><Relationship Id="rId5" Type="http://schemas.openxmlformats.org/officeDocument/2006/relationships/oleObject" Target="../embeddings/oleObject8.bin"/><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8" Type="http://schemas.openxmlformats.org/officeDocument/2006/relationships/image" Target="../media/image58.svg"/><Relationship Id="rId13" Type="http://schemas.openxmlformats.org/officeDocument/2006/relationships/image" Target="../media/image63.png"/><Relationship Id="rId3" Type="http://schemas.openxmlformats.org/officeDocument/2006/relationships/oleObject" Target="../embeddings/oleObject24.bin"/><Relationship Id="rId7" Type="http://schemas.openxmlformats.org/officeDocument/2006/relationships/image" Target="../media/image57.png"/><Relationship Id="rId12" Type="http://schemas.openxmlformats.org/officeDocument/2006/relationships/image" Target="../media/image62.svg"/><Relationship Id="rId2" Type="http://schemas.openxmlformats.org/officeDocument/2006/relationships/slideLayout" Target="../slideLayouts/slideLayout2.xml"/><Relationship Id="rId1" Type="http://schemas.openxmlformats.org/officeDocument/2006/relationships/tags" Target="../tags/tag25.xml"/><Relationship Id="rId6" Type="http://schemas.openxmlformats.org/officeDocument/2006/relationships/image" Target="../media/image56.svg"/><Relationship Id="rId11" Type="http://schemas.openxmlformats.org/officeDocument/2006/relationships/image" Target="../media/image61.png"/><Relationship Id="rId5" Type="http://schemas.openxmlformats.org/officeDocument/2006/relationships/image" Target="../media/image55.png"/><Relationship Id="rId10" Type="http://schemas.openxmlformats.org/officeDocument/2006/relationships/image" Target="../media/image60.svg"/><Relationship Id="rId4" Type="http://schemas.openxmlformats.org/officeDocument/2006/relationships/image" Target="../media/image8.emf"/><Relationship Id="rId9" Type="http://schemas.openxmlformats.org/officeDocument/2006/relationships/image" Target="../media/image59.png"/><Relationship Id="rId14" Type="http://schemas.openxmlformats.org/officeDocument/2006/relationships/image" Target="../media/image64.sv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png"/></Relationships>
</file>

<file path=ppt/slides/_rels/slide38.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image" Target="../media/image72.png"/><Relationship Id="rId5" Type="http://schemas.openxmlformats.org/officeDocument/2006/relationships/image" Target="../media/image71.png"/><Relationship Id="rId4" Type="http://schemas.openxmlformats.org/officeDocument/2006/relationships/image" Target="../media/image70.pn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5.xml"/><Relationship Id="rId1" Type="http://schemas.openxmlformats.org/officeDocument/2006/relationships/tags" Target="../tags/tag26.xml"/><Relationship Id="rId6" Type="http://schemas.openxmlformats.org/officeDocument/2006/relationships/image" Target="../media/image54.png"/><Relationship Id="rId5" Type="http://schemas.openxmlformats.org/officeDocument/2006/relationships/image" Target="../media/image40.emf"/><Relationship Id="rId4" Type="http://schemas.openxmlformats.org/officeDocument/2006/relationships/oleObject" Target="../embeddings/oleObject25.bin"/></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4.xml"/><Relationship Id="rId1" Type="http://schemas.openxmlformats.org/officeDocument/2006/relationships/slideLayout" Target="../slideLayouts/slideLayout5.xml"/><Relationship Id="rId5" Type="http://schemas.openxmlformats.org/officeDocument/2006/relationships/image" Target="../media/image74.png"/><Relationship Id="rId4" Type="http://schemas.openxmlformats.org/officeDocument/2006/relationships/image" Target="../media/image73.pn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25.xml"/><Relationship Id="rId7" Type="http://schemas.openxmlformats.org/officeDocument/2006/relationships/chart" Target="../charts/chart5.xml"/><Relationship Id="rId2" Type="http://schemas.openxmlformats.org/officeDocument/2006/relationships/slideLayout" Target="../slideLayouts/slideLayout2.xml"/><Relationship Id="rId1" Type="http://schemas.openxmlformats.org/officeDocument/2006/relationships/tags" Target="../tags/tag27.xml"/><Relationship Id="rId6" Type="http://schemas.openxmlformats.org/officeDocument/2006/relationships/chart" Target="../charts/chart4.xml"/><Relationship Id="rId5" Type="http://schemas.openxmlformats.org/officeDocument/2006/relationships/image" Target="../media/image8.emf"/><Relationship Id="rId4" Type="http://schemas.openxmlformats.org/officeDocument/2006/relationships/oleObject" Target="../embeddings/oleObject26.bin"/></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75.png"/><Relationship Id="rId1" Type="http://schemas.openxmlformats.org/officeDocument/2006/relationships/slideLayout" Target="../slideLayouts/slideLayout2.xml"/><Relationship Id="rId4" Type="http://schemas.openxmlformats.org/officeDocument/2006/relationships/image" Target="../media/image34.svg"/></Relationships>
</file>

<file path=ppt/slides/_rels/slide4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75.png"/><Relationship Id="rId1" Type="http://schemas.openxmlformats.org/officeDocument/2006/relationships/slideLayout" Target="../slideLayouts/slideLayout2.xml"/><Relationship Id="rId4" Type="http://schemas.openxmlformats.org/officeDocument/2006/relationships/image" Target="../media/image34.svg"/></Relationships>
</file>

<file path=ppt/slides/_rels/slide4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hyperlink" Target="https://droughtmonitor.unl.edu/Maps/CompareTwoWeeks.aspx" TargetMode="Externa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28.xml"/><Relationship Id="rId5" Type="http://schemas.openxmlformats.org/officeDocument/2006/relationships/image" Target="../media/image36.emf"/><Relationship Id="rId4" Type="http://schemas.openxmlformats.org/officeDocument/2006/relationships/oleObject" Target="../embeddings/oleObject27.bin"/></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29.xml"/><Relationship Id="rId5" Type="http://schemas.openxmlformats.org/officeDocument/2006/relationships/image" Target="../media/image36.emf"/><Relationship Id="rId4" Type="http://schemas.openxmlformats.org/officeDocument/2006/relationships/oleObject" Target="../embeddings/oleObject28.bin"/></Relationships>
</file>

<file path=ppt/slides/_rels/slide49.xml.rels><?xml version="1.0" encoding="UTF-8" standalone="yes"?>
<Relationships xmlns="http://schemas.openxmlformats.org/package/2006/relationships"><Relationship Id="rId3" Type="http://schemas.openxmlformats.org/officeDocument/2006/relationships/hyperlink" Target="https://www.carlsberggroup.com/who-we-are/about-the-carlsberg-group/global-presence/denmark/"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76.jpeg"/></Relationships>
</file>

<file path=ppt/slides/_rels/slide5.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17.png"/><Relationship Id="rId3" Type="http://schemas.openxmlformats.org/officeDocument/2006/relationships/oleObject" Target="../embeddings/oleObject9.bin"/><Relationship Id="rId7" Type="http://schemas.openxmlformats.org/officeDocument/2006/relationships/image" Target="../media/image11.png"/><Relationship Id="rId12" Type="http://schemas.openxmlformats.org/officeDocument/2006/relationships/image" Target="../media/image16.svg"/><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image" Target="../media/image10.sv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emf"/><Relationship Id="rId9" Type="http://schemas.openxmlformats.org/officeDocument/2006/relationships/image" Target="../media/image13.png"/><Relationship Id="rId14" Type="http://schemas.openxmlformats.org/officeDocument/2006/relationships/image" Target="../media/image18.svg"/></Relationships>
</file>

<file path=ppt/slides/_rels/slide50.xml.rels><?xml version="1.0" encoding="UTF-8" standalone="yes"?>
<Relationships xmlns="http://schemas.openxmlformats.org/package/2006/relationships"><Relationship Id="rId8" Type="http://schemas.openxmlformats.org/officeDocument/2006/relationships/hyperlink" Target="https://www.bluecart.com/blog/beer-market-future-trends#:~:text=Craft%20and%20Specialty%20Brews&amp;text=But%20it%27s%20still%20growing%20both,larger%20share%20of%20the%20industry" TargetMode="External"/><Relationship Id="rId3" Type="http://schemas.openxmlformats.org/officeDocument/2006/relationships/oleObject" Target="../embeddings/oleObject29.bin"/><Relationship Id="rId7" Type="http://schemas.openxmlformats.org/officeDocument/2006/relationships/hyperlink" Target="https://www.wallstreetoasis.com/resources/skills/strategy/eclectic-paradigm" TargetMode="External"/><Relationship Id="rId2" Type="http://schemas.openxmlformats.org/officeDocument/2006/relationships/slideLayout" Target="../slideLayouts/slideLayout2.xml"/><Relationship Id="rId1" Type="http://schemas.openxmlformats.org/officeDocument/2006/relationships/tags" Target="../tags/tag30.xml"/><Relationship Id="rId6" Type="http://schemas.openxmlformats.org/officeDocument/2006/relationships/hyperlink" Target="https://thinkinsights.net/strategy/oli-framework/" TargetMode="External"/><Relationship Id="rId5" Type="http://schemas.openxmlformats.org/officeDocument/2006/relationships/image" Target="../media/image77.png"/><Relationship Id="rId4" Type="http://schemas.openxmlformats.org/officeDocument/2006/relationships/image" Target="../media/image38.emf"/></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2.xml"/><Relationship Id="rId1" Type="http://schemas.openxmlformats.org/officeDocument/2006/relationships/tags" Target="../tags/tag31.xml"/><Relationship Id="rId4" Type="http://schemas.openxmlformats.org/officeDocument/2006/relationships/image" Target="../media/image8.emf"/></Relationships>
</file>

<file path=ppt/slides/_rels/slide52.xml.rels><?xml version="1.0" encoding="UTF-8" standalone="yes"?>
<Relationships xmlns="http://schemas.openxmlformats.org/package/2006/relationships"><Relationship Id="rId2" Type="http://schemas.openxmlformats.org/officeDocument/2006/relationships/hyperlink" Target="https://www.bloomberg.com/news/articles/2023-01-20/carlsberg-developing-beer-with-ingredients-than-can-survive-global-warming#xj4y7vzkg" TargetMode="Externa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hyperlink" Target="https://thinkinsights.net/strategy/oli-framework/" TargetMode="External"/><Relationship Id="rId2" Type="http://schemas.openxmlformats.org/officeDocument/2006/relationships/image" Target="../media/image78.png"/><Relationship Id="rId1" Type="http://schemas.openxmlformats.org/officeDocument/2006/relationships/slideLayout" Target="../slideLayouts/slideLayout6.xml"/><Relationship Id="rId4" Type="http://schemas.openxmlformats.org/officeDocument/2006/relationships/hyperlink" Target="https://www.wallstreetoasis.com/resources/skills/strategy/eclectic-paradigm" TargetMode="Externa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notesSlide" Target="../notesSlides/notesSlide4.xml"/><Relationship Id="rId7" Type="http://schemas.openxmlformats.org/officeDocument/2006/relationships/image" Target="../media/image23.svg"/><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image" Target="../media/image22.png"/><Relationship Id="rId5" Type="http://schemas.openxmlformats.org/officeDocument/2006/relationships/image" Target="../media/image21.emf"/><Relationship Id="rId4" Type="http://schemas.openxmlformats.org/officeDocument/2006/relationships/oleObject" Target="../embeddings/oleObject10.bin"/><Relationship Id="rId9" Type="http://schemas.openxmlformats.org/officeDocument/2006/relationships/image" Target="../media/image25.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to 6" hidden="1">
            <a:extLst>
              <a:ext uri="{FF2B5EF4-FFF2-40B4-BE49-F238E27FC236}">
                <a16:creationId xmlns:a16="http://schemas.microsoft.com/office/drawing/2014/main" id="{89D99533-1020-C958-F839-8B16DACCC459}"/>
              </a:ext>
            </a:extLst>
          </p:cNvPr>
          <p:cNvGraphicFramePr>
            <a:graphicFrameLocks noChangeAspect="1"/>
          </p:cNvGraphicFramePr>
          <p:nvPr>
            <p:custDataLst>
              <p:tags r:id="rId1"/>
            </p:custData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Diapositiva de think-cell" r:id="rId4" imgW="7772400" imgH="10058400" progId="TCLayout.ActiveDocument.1">
                  <p:embed/>
                </p:oleObj>
              </mc:Choice>
              <mc:Fallback>
                <p:oleObj name="Diapositiva de think-cell" r:id="rId4" imgW="7772400" imgH="10058400" progId="TCLayout.ActiveDocument.1">
                  <p:embed/>
                  <p:pic>
                    <p:nvPicPr>
                      <p:cNvPr id="7" name="Objeto 6" hidden="1">
                        <a:extLst>
                          <a:ext uri="{FF2B5EF4-FFF2-40B4-BE49-F238E27FC236}">
                            <a16:creationId xmlns:a16="http://schemas.microsoft.com/office/drawing/2014/main" id="{89D99533-1020-C958-F839-8B16DACCC459}"/>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5" name="Marcador de texto 4">
            <a:extLst>
              <a:ext uri="{FF2B5EF4-FFF2-40B4-BE49-F238E27FC236}">
                <a16:creationId xmlns:a16="http://schemas.microsoft.com/office/drawing/2014/main" id="{7A3128B5-8739-DBD2-0883-A4758098E679}"/>
              </a:ext>
            </a:extLst>
          </p:cNvPr>
          <p:cNvSpPr>
            <a:spLocks noGrp="1"/>
          </p:cNvSpPr>
          <p:nvPr>
            <p:ph type="body" sz="quarter" idx="14"/>
          </p:nvPr>
        </p:nvSpPr>
        <p:spPr>
          <a:xfrm>
            <a:off x="1710591" y="3429000"/>
            <a:ext cx="8770815" cy="1154074"/>
          </a:xfrm>
        </p:spPr>
        <p:txBody>
          <a:bodyPr/>
          <a:lstStyle/>
          <a:p>
            <a:r>
              <a:rPr lang="en-US" sz="3600">
                <a:latin typeface="Verdana"/>
                <a:ea typeface="Verdana"/>
              </a:rPr>
              <a:t>Market identification</a:t>
            </a:r>
          </a:p>
          <a:p>
            <a:r>
              <a:rPr lang="en-US" sz="3600">
                <a:latin typeface="Verdana"/>
                <a:ea typeface="Verdana"/>
              </a:rPr>
              <a:t>and entry strategy</a:t>
            </a:r>
            <a:endParaRPr lang="en-US" sz="3600"/>
          </a:p>
        </p:txBody>
      </p:sp>
      <p:sp>
        <p:nvSpPr>
          <p:cNvPr id="6" name="Marcador de texto 5">
            <a:extLst>
              <a:ext uri="{FF2B5EF4-FFF2-40B4-BE49-F238E27FC236}">
                <a16:creationId xmlns:a16="http://schemas.microsoft.com/office/drawing/2014/main" id="{F5B3CCD8-2147-B08A-1A51-C2936A6C900E}"/>
              </a:ext>
            </a:extLst>
          </p:cNvPr>
          <p:cNvSpPr>
            <a:spLocks noGrp="1"/>
          </p:cNvSpPr>
          <p:nvPr>
            <p:ph type="body" sz="quarter" idx="15"/>
          </p:nvPr>
        </p:nvSpPr>
        <p:spPr>
          <a:xfrm>
            <a:off x="7224358" y="5261774"/>
            <a:ext cx="4727903" cy="945058"/>
          </a:xfrm>
        </p:spPr>
        <p:txBody>
          <a:bodyPr/>
          <a:lstStyle/>
          <a:p>
            <a:pPr algn="r">
              <a:lnSpc>
                <a:spcPct val="100000"/>
              </a:lnSpc>
            </a:pPr>
            <a:r>
              <a:rPr lang="fi-FI" sz="1400"/>
              <a:t>A</a:t>
            </a:r>
            <a:r>
              <a:rPr lang="en-US" sz="1400" err="1"/>
              <a:t>sta</a:t>
            </a:r>
            <a:r>
              <a:rPr lang="en-US" sz="1400"/>
              <a:t> </a:t>
            </a:r>
            <a:r>
              <a:rPr lang="en-US" sz="1400" err="1"/>
              <a:t>Friman</a:t>
            </a:r>
            <a:endParaRPr lang="en-US" sz="1400"/>
          </a:p>
          <a:p>
            <a:pPr algn="r">
              <a:lnSpc>
                <a:spcPct val="100000"/>
              </a:lnSpc>
            </a:pPr>
            <a:r>
              <a:rPr lang="en-US" sz="1400">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rPr>
              <a:t>Laura </a:t>
            </a:r>
            <a:r>
              <a:rPr lang="en-US" sz="1400" err="1">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rPr>
              <a:t>Putkinen</a:t>
            </a:r>
            <a:endParaRPr lang="en-US" sz="1400">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endParaRPr>
          </a:p>
          <a:p>
            <a:pPr algn="r">
              <a:lnSpc>
                <a:spcPct val="100000"/>
              </a:lnSpc>
            </a:pPr>
            <a:r>
              <a:rPr lang="en-US" sz="1400"/>
              <a:t>Robin </a:t>
            </a:r>
            <a:r>
              <a:rPr lang="en-US" sz="1400" err="1"/>
              <a:t>Haapavaara</a:t>
            </a:r>
            <a:br>
              <a:rPr lang="en-US" sz="1400"/>
            </a:br>
            <a:r>
              <a:rPr lang="en-US" sz="1400"/>
              <a:t>Silja </a:t>
            </a:r>
            <a:r>
              <a:rPr lang="en-US" sz="1400" err="1"/>
              <a:t>Abildsten</a:t>
            </a:r>
            <a:endParaRPr lang="en-US" sz="1400">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endParaRPr>
          </a:p>
        </p:txBody>
      </p:sp>
      <p:pic>
        <p:nvPicPr>
          <p:cNvPr id="10" name="Picture 4" descr="Carlsberg Logo and symbol, meaning, history, PNG, brand">
            <a:extLst>
              <a:ext uri="{FF2B5EF4-FFF2-40B4-BE49-F238E27FC236}">
                <a16:creationId xmlns:a16="http://schemas.microsoft.com/office/drawing/2014/main" id="{3C749B4F-541C-8E39-4554-9489FA3210BF}"/>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10577"/>
          <a:stretch/>
        </p:blipFill>
        <p:spPr bwMode="auto">
          <a:xfrm>
            <a:off x="3596420" y="1256079"/>
            <a:ext cx="4999156" cy="251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70517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 name="Objeto 39" hidden="1">
            <a:extLst>
              <a:ext uri="{FF2B5EF4-FFF2-40B4-BE49-F238E27FC236}">
                <a16:creationId xmlns:a16="http://schemas.microsoft.com/office/drawing/2014/main" id="{BD2F78E4-9946-9F39-73D7-139779B690B7}"/>
              </a:ext>
            </a:extLst>
          </p:cNvPr>
          <p:cNvGraphicFramePr>
            <a:graphicFrameLocks noChangeAspect="1"/>
          </p:cNvGraphicFramePr>
          <p:nvPr>
            <p:custDataLst>
              <p:tags r:id="rId1"/>
            </p:custData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Diapositiva de think-cell" r:id="rId3" imgW="7772400" imgH="10058400" progId="TCLayout.ActiveDocument.1">
                  <p:embed/>
                </p:oleObj>
              </mc:Choice>
              <mc:Fallback>
                <p:oleObj name="Diapositiva de think-cell" r:id="rId3" imgW="7772400" imgH="10058400" progId="TCLayout.ActiveDocument.1">
                  <p:embed/>
                  <p:pic>
                    <p:nvPicPr>
                      <p:cNvPr id="40" name="Objeto 39" hidden="1">
                        <a:extLst>
                          <a:ext uri="{FF2B5EF4-FFF2-40B4-BE49-F238E27FC236}">
                            <a16:creationId xmlns:a16="http://schemas.microsoft.com/office/drawing/2014/main" id="{BD2F78E4-9946-9F39-73D7-139779B690B7}"/>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39" name="Text Placeholder 6">
            <a:extLst>
              <a:ext uri="{FF2B5EF4-FFF2-40B4-BE49-F238E27FC236}">
                <a16:creationId xmlns:a16="http://schemas.microsoft.com/office/drawing/2014/main" id="{6DAA72F5-0467-F17B-CB16-5E2E577407B4}"/>
              </a:ext>
            </a:extLst>
          </p:cNvPr>
          <p:cNvSpPr txBox="1">
            <a:spLocks/>
          </p:cNvSpPr>
          <p:nvPr/>
        </p:nvSpPr>
        <p:spPr>
          <a:xfrm rot="16200000">
            <a:off x="-527545" y="527541"/>
            <a:ext cx="6858001" cy="5802913"/>
          </a:xfrm>
          <a:prstGeom prst="rect">
            <a:avLst/>
          </a:prstGeom>
          <a:solidFill>
            <a:schemeClr val="bg1">
              <a:lumMod val="95000"/>
            </a:schemeClr>
          </a:solidFill>
          <a:effectLst/>
        </p:spPr>
        <p:txBody>
          <a:bodyPr lIns="108000" tIns="72000" rIns="72000" bIns="72000" anchor="ctr"/>
          <a:lstStyle>
            <a:defPPr>
              <a:defRPr lang="en-US"/>
            </a:defPPr>
            <a:lvl1pPr indent="0" defTabSz="457200">
              <a:lnSpc>
                <a:spcPct val="100000"/>
              </a:lnSpc>
              <a:spcBef>
                <a:spcPts val="0"/>
              </a:spcBef>
              <a:spcAft>
                <a:spcPts val="0"/>
              </a:spcAft>
              <a:buFont typeface="Arial" panose="020B0604020202020204" pitchFamily="34" charset="0"/>
              <a:buNone/>
              <a:defRPr b="1">
                <a:latin typeface="+mj-lt"/>
              </a:defRPr>
            </a:lvl1pPr>
            <a:lvl2pPr marL="457200" indent="-457200" defTabSz="457200">
              <a:lnSpc>
                <a:spcPct val="100000"/>
              </a:lnSpc>
              <a:spcBef>
                <a:spcPts val="0"/>
              </a:spcBef>
              <a:spcAft>
                <a:spcPts val="2400"/>
              </a:spcAft>
              <a:buClrTx/>
              <a:buFont typeface="Arial" panose="020B0604020202020204" pitchFamily="34" charset="0"/>
              <a:buChar char="•"/>
              <a:defRPr sz="4000">
                <a:latin typeface="Graphik Light" panose="020B0403030202060203" pitchFamily="34" charset="0"/>
              </a:defRPr>
            </a:lvl2pPr>
            <a:lvl3pPr marL="914400" indent="-457200" defTabSz="457200">
              <a:lnSpc>
                <a:spcPct val="100000"/>
              </a:lnSpc>
              <a:spcBef>
                <a:spcPts val="0"/>
              </a:spcBef>
              <a:spcAft>
                <a:spcPts val="2400"/>
              </a:spcAft>
              <a:buFont typeface="Verdana"/>
              <a:buChar char="–"/>
              <a:defRPr sz="4000">
                <a:latin typeface="Graphik Light" panose="020B0403030202060203" pitchFamily="34" charset="0"/>
              </a:defRPr>
            </a:lvl3pPr>
            <a:lvl4pPr marL="1371600" indent="-457200" defTabSz="457200">
              <a:lnSpc>
                <a:spcPct val="100000"/>
              </a:lnSpc>
              <a:spcBef>
                <a:spcPts val="0"/>
              </a:spcBef>
              <a:spcAft>
                <a:spcPts val="2400"/>
              </a:spcAft>
              <a:buFont typeface="Arial" panose="020B0604020202020204" pitchFamily="34" charset="0"/>
              <a:buChar char="•"/>
              <a:defRPr>
                <a:latin typeface="Graphik Light" panose="020B0403030202060203" pitchFamily="34" charset="0"/>
              </a:defRPr>
            </a:lvl4pPr>
            <a:lvl5pPr marL="1828800" indent="-457200" defTabSz="457200">
              <a:lnSpc>
                <a:spcPct val="100000"/>
              </a:lnSpc>
              <a:spcBef>
                <a:spcPts val="0"/>
              </a:spcBef>
              <a:spcAft>
                <a:spcPts val="2400"/>
              </a:spcAft>
              <a:buFont typeface="Verdana"/>
              <a:buChar char="–"/>
              <a:defRPr>
                <a:latin typeface="Graphik Light" panose="020B0403030202060203" pitchFamily="34" charset="0"/>
              </a:defRPr>
            </a:lvl5pPr>
            <a:lvl6pPr marL="22226" indent="0" defTabSz="457200">
              <a:lnSpc>
                <a:spcPct val="90000"/>
              </a:lnSpc>
              <a:spcBef>
                <a:spcPts val="0"/>
              </a:spcBef>
              <a:spcAft>
                <a:spcPts val="2400"/>
              </a:spcAft>
              <a:buFont typeface="Graphik" panose="020B0503030202060203" pitchFamily="34" charset="0"/>
              <a:buNone/>
              <a:tabLst/>
              <a:defRPr sz="3200">
                <a:latin typeface="Graphik Light" panose="020B0403030202060203" pitchFamily="34" charset="0"/>
              </a:defRPr>
            </a:lvl6pPr>
            <a:lvl7pPr marL="0" indent="0" defTabSz="457200">
              <a:lnSpc>
                <a:spcPct val="90000"/>
              </a:lnSpc>
              <a:spcBef>
                <a:spcPts val="0"/>
              </a:spcBef>
              <a:spcAft>
                <a:spcPts val="2400"/>
              </a:spcAft>
              <a:buFont typeface="Arial" panose="020B0604020202020204" pitchFamily="34" charset="0"/>
              <a:buNone/>
              <a:defRPr sz="2400">
                <a:latin typeface="Graphik Light" panose="020B0403030202060203" pitchFamily="34" charset="0"/>
              </a:defRPr>
            </a:lvl7pPr>
            <a:lvl8pPr marL="0" indent="0" defTabSz="457200">
              <a:lnSpc>
                <a:spcPct val="90000"/>
              </a:lnSpc>
              <a:spcBef>
                <a:spcPts val="0"/>
              </a:spcBef>
              <a:spcAft>
                <a:spcPts val="2400"/>
              </a:spcAft>
              <a:buFont typeface="Arial" panose="020B0604020202020204" pitchFamily="34" charset="0"/>
              <a:buNone/>
              <a:defRPr sz="2000" b="1">
                <a:latin typeface="Graphik Light" panose="020B0403030202060203" pitchFamily="34" charset="0"/>
              </a:defRPr>
            </a:lvl8pPr>
            <a:lvl9pPr marL="0" indent="0" defTabSz="457200">
              <a:lnSpc>
                <a:spcPct val="90000"/>
              </a:lnSpc>
              <a:spcBef>
                <a:spcPts val="0"/>
              </a:spcBef>
              <a:spcAft>
                <a:spcPts val="2400"/>
              </a:spcAft>
              <a:buFont typeface="Arial" panose="020B0604020202020204" pitchFamily="34" charset="0"/>
              <a:buNone/>
              <a:defRPr sz="1600">
                <a:solidFill>
                  <a:schemeClr val="tx2"/>
                </a:solidFill>
                <a:latin typeface="Graphik Light" panose="020B0403030202060203" pitchFamily="34" charset="0"/>
              </a:defRPr>
            </a:lvl9pPr>
          </a:lstStyle>
          <a:p>
            <a:pPr defTabSz="914400"/>
            <a:endParaRPr lang="en-US" sz="1200" b="0">
              <a:latin typeface="Verdana" panose="020B0604030504040204" pitchFamily="34" charset="0"/>
              <a:ea typeface="Verdana" panose="020B0604030504040204" pitchFamily="34" charset="0"/>
              <a:cs typeface="Verdana" panose="020B0604030504040204" pitchFamily="34" charset="0"/>
            </a:endParaRPr>
          </a:p>
        </p:txBody>
      </p:sp>
      <p:sp>
        <p:nvSpPr>
          <p:cNvPr id="33" name="Subtitle 2">
            <a:extLst>
              <a:ext uri="{FF2B5EF4-FFF2-40B4-BE49-F238E27FC236}">
                <a16:creationId xmlns:a16="http://schemas.microsoft.com/office/drawing/2014/main" id="{B08BFFA6-71C2-B6FF-7D4B-338C85DE7FFB}"/>
              </a:ext>
            </a:extLst>
          </p:cNvPr>
          <p:cNvSpPr txBox="1">
            <a:spLocks/>
          </p:cNvSpPr>
          <p:nvPr/>
        </p:nvSpPr>
        <p:spPr>
          <a:xfrm>
            <a:off x="2746299" y="1244850"/>
            <a:ext cx="2955250" cy="646331"/>
          </a:xfrm>
          <a:prstGeom prst="rect">
            <a:avLst/>
          </a:prstGeom>
        </p:spPr>
        <p:txBody>
          <a:bodyPr vert="horz" wrap="squar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0"/>
              </a:spcBef>
            </a:pPr>
            <a:r>
              <a:rPr lang="en-US" sz="1200">
                <a:solidFill>
                  <a:schemeClr val="tx1"/>
                </a:solidFill>
                <a:latin typeface="+mn-lt"/>
                <a:ea typeface="Lato Light" panose="020F0502020204030203" pitchFamily="34" charset="0"/>
                <a:cs typeface="Mukta ExtraLight" panose="020B0000000000000000" pitchFamily="34" charset="77"/>
              </a:rPr>
              <a:t>The Worldwide Governance Indicators (WGI): Political Stability and Absence of Violence/Terrorism</a:t>
            </a:r>
          </a:p>
        </p:txBody>
      </p:sp>
      <p:sp>
        <p:nvSpPr>
          <p:cNvPr id="9" name="Título 8">
            <a:extLst>
              <a:ext uri="{FF2B5EF4-FFF2-40B4-BE49-F238E27FC236}">
                <a16:creationId xmlns:a16="http://schemas.microsoft.com/office/drawing/2014/main" id="{84F05454-42D7-543C-792E-4908443E9A75}"/>
              </a:ext>
            </a:extLst>
          </p:cNvPr>
          <p:cNvSpPr>
            <a:spLocks noGrp="1"/>
          </p:cNvSpPr>
          <p:nvPr>
            <p:ph type="title"/>
          </p:nvPr>
        </p:nvSpPr>
        <p:spPr/>
        <p:txBody>
          <a:bodyPr vert="horz"/>
          <a:lstStyle/>
          <a:p>
            <a:r>
              <a:rPr lang="fi-FI"/>
              <a:t>PESTEL data </a:t>
            </a:r>
            <a:r>
              <a:rPr lang="fi-FI" err="1"/>
              <a:t>analysis</a:t>
            </a:r>
            <a:r>
              <a:rPr lang="fi-FI"/>
              <a:t>: </a:t>
            </a:r>
            <a:r>
              <a:rPr lang="fi-FI" err="1"/>
              <a:t>The</a:t>
            </a:r>
            <a:r>
              <a:rPr lang="fi-FI"/>
              <a:t> USA, Spain and Australia </a:t>
            </a:r>
            <a:r>
              <a:rPr lang="fi-FI" err="1"/>
              <a:t>score</a:t>
            </a:r>
            <a:r>
              <a:rPr lang="fi-FI"/>
              <a:t> </a:t>
            </a:r>
            <a:r>
              <a:rPr lang="fi-FI" err="1"/>
              <a:t>the</a:t>
            </a:r>
            <a:r>
              <a:rPr lang="fi-FI"/>
              <a:t> </a:t>
            </a:r>
            <a:r>
              <a:rPr lang="fi-FI" err="1"/>
              <a:t>highest</a:t>
            </a:r>
            <a:endParaRPr lang="en-US"/>
          </a:p>
        </p:txBody>
      </p:sp>
      <p:sp>
        <p:nvSpPr>
          <p:cNvPr id="13" name="Rectangle 6">
            <a:extLst>
              <a:ext uri="{FF2B5EF4-FFF2-40B4-BE49-F238E27FC236}">
                <a16:creationId xmlns:a16="http://schemas.microsoft.com/office/drawing/2014/main" id="{64B2C321-5B0E-7623-DCE9-F7134495649D}"/>
              </a:ext>
            </a:extLst>
          </p:cNvPr>
          <p:cNvSpPr/>
          <p:nvPr/>
        </p:nvSpPr>
        <p:spPr>
          <a:xfrm>
            <a:off x="384174" y="2127464"/>
            <a:ext cx="2257098" cy="7045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latin typeface="+mj-lt"/>
              </a:rPr>
              <a:t>ECONOMIC</a:t>
            </a:r>
          </a:p>
        </p:txBody>
      </p:sp>
      <p:sp>
        <p:nvSpPr>
          <p:cNvPr id="24" name="Rectangle 7">
            <a:extLst>
              <a:ext uri="{FF2B5EF4-FFF2-40B4-BE49-F238E27FC236}">
                <a16:creationId xmlns:a16="http://schemas.microsoft.com/office/drawing/2014/main" id="{2D036213-0BE5-A0E4-0124-4CC25AC2E03A}"/>
              </a:ext>
            </a:extLst>
          </p:cNvPr>
          <p:cNvSpPr/>
          <p:nvPr/>
        </p:nvSpPr>
        <p:spPr>
          <a:xfrm>
            <a:off x="384174" y="1218211"/>
            <a:ext cx="2257098" cy="7045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latin typeface="+mj-lt"/>
              </a:rPr>
              <a:t>POLITICAL</a:t>
            </a:r>
          </a:p>
        </p:txBody>
      </p:sp>
      <p:sp>
        <p:nvSpPr>
          <p:cNvPr id="25" name="Rectangle 8">
            <a:extLst>
              <a:ext uri="{FF2B5EF4-FFF2-40B4-BE49-F238E27FC236}">
                <a16:creationId xmlns:a16="http://schemas.microsoft.com/office/drawing/2014/main" id="{A3A6DD45-8940-5089-6C8F-81868845A551}"/>
              </a:ext>
            </a:extLst>
          </p:cNvPr>
          <p:cNvSpPr/>
          <p:nvPr/>
        </p:nvSpPr>
        <p:spPr>
          <a:xfrm>
            <a:off x="384174" y="3036717"/>
            <a:ext cx="2257098" cy="70457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latin typeface="+mj-lt"/>
              </a:rPr>
              <a:t>SOCIAL</a:t>
            </a:r>
          </a:p>
        </p:txBody>
      </p:sp>
      <p:sp>
        <p:nvSpPr>
          <p:cNvPr id="26" name="Rectangle 9">
            <a:extLst>
              <a:ext uri="{FF2B5EF4-FFF2-40B4-BE49-F238E27FC236}">
                <a16:creationId xmlns:a16="http://schemas.microsoft.com/office/drawing/2014/main" id="{F0B0FFCD-1F3C-5AF7-325E-00BD0DEDF758}"/>
              </a:ext>
            </a:extLst>
          </p:cNvPr>
          <p:cNvSpPr/>
          <p:nvPr/>
        </p:nvSpPr>
        <p:spPr>
          <a:xfrm>
            <a:off x="384174" y="3945970"/>
            <a:ext cx="2257098" cy="70457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latin typeface="+mj-lt"/>
              </a:rPr>
              <a:t>TECHNOLOGICAL</a:t>
            </a:r>
          </a:p>
        </p:txBody>
      </p:sp>
      <p:sp>
        <p:nvSpPr>
          <p:cNvPr id="27" name="Rectangle 10">
            <a:extLst>
              <a:ext uri="{FF2B5EF4-FFF2-40B4-BE49-F238E27FC236}">
                <a16:creationId xmlns:a16="http://schemas.microsoft.com/office/drawing/2014/main" id="{065C5BB3-2A80-7FAD-C431-CEC8EB72AB78}"/>
              </a:ext>
            </a:extLst>
          </p:cNvPr>
          <p:cNvSpPr/>
          <p:nvPr/>
        </p:nvSpPr>
        <p:spPr>
          <a:xfrm>
            <a:off x="384174" y="4855223"/>
            <a:ext cx="2257098" cy="704571"/>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200" b="1">
                <a:latin typeface="+mj-lt"/>
              </a:rPr>
              <a:t>ENVIRONMENTAL</a:t>
            </a:r>
          </a:p>
        </p:txBody>
      </p:sp>
      <p:sp>
        <p:nvSpPr>
          <p:cNvPr id="28" name="Rectangle 10">
            <a:extLst>
              <a:ext uri="{FF2B5EF4-FFF2-40B4-BE49-F238E27FC236}">
                <a16:creationId xmlns:a16="http://schemas.microsoft.com/office/drawing/2014/main" id="{A72BCF43-B48C-75B5-FF59-FFDFB85E4EE5}"/>
              </a:ext>
            </a:extLst>
          </p:cNvPr>
          <p:cNvSpPr/>
          <p:nvPr/>
        </p:nvSpPr>
        <p:spPr>
          <a:xfrm>
            <a:off x="384174" y="5764476"/>
            <a:ext cx="2257098" cy="704571"/>
          </a:xfrm>
          <a:prstGeom prst="rect">
            <a:avLst/>
          </a:prstGeom>
          <a:solidFill>
            <a:schemeClr val="accent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latin typeface="+mj-lt"/>
              </a:rPr>
              <a:t>LEGAL</a:t>
            </a:r>
          </a:p>
        </p:txBody>
      </p:sp>
      <p:sp>
        <p:nvSpPr>
          <p:cNvPr id="38" name="Subtitle 2">
            <a:extLst>
              <a:ext uri="{FF2B5EF4-FFF2-40B4-BE49-F238E27FC236}">
                <a16:creationId xmlns:a16="http://schemas.microsoft.com/office/drawing/2014/main" id="{DE6C39A1-E106-6552-0D22-DCB9BF03921B}"/>
              </a:ext>
            </a:extLst>
          </p:cNvPr>
          <p:cNvSpPr txBox="1">
            <a:spLocks/>
          </p:cNvSpPr>
          <p:nvPr/>
        </p:nvSpPr>
        <p:spPr>
          <a:xfrm>
            <a:off x="2746299" y="2244501"/>
            <a:ext cx="2955250" cy="461665"/>
          </a:xfrm>
          <a:prstGeom prst="rect">
            <a:avLst/>
          </a:prstGeom>
        </p:spPr>
        <p:txBody>
          <a:bodyPr vert="horz" wrap="squar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91421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mn-lt"/>
                <a:ea typeface="+mn-ea"/>
                <a:cs typeface="+mn-cs"/>
              </a:rPr>
              <a:t>Country population</a:t>
            </a:r>
          </a:p>
          <a:p>
            <a:pPr algn="l" defTabSz="914217">
              <a:lnSpc>
                <a:spcPct val="100000"/>
              </a:lnSpc>
              <a:spcBef>
                <a:spcPts val="0"/>
              </a:spcBef>
              <a:defRPr/>
            </a:pPr>
            <a:r>
              <a:rPr kumimoji="0" lang="en-GB" sz="1200" b="0" i="0" u="none" strike="noStrike" kern="1200" cap="none" spc="0" normalizeH="0" baseline="0" noProof="0">
                <a:ln>
                  <a:noFill/>
                </a:ln>
                <a:solidFill>
                  <a:srgbClr val="000000"/>
                </a:solidFill>
                <a:effectLst/>
                <a:uLnTx/>
                <a:uFillTx/>
                <a:latin typeface="+mn-lt"/>
                <a:ea typeface="+mn-ea"/>
                <a:cs typeface="+mn-cs"/>
              </a:rPr>
              <a:t>GDP per capita</a:t>
            </a:r>
          </a:p>
        </p:txBody>
      </p:sp>
      <p:sp>
        <p:nvSpPr>
          <p:cNvPr id="41" name="Subtitle 2">
            <a:extLst>
              <a:ext uri="{FF2B5EF4-FFF2-40B4-BE49-F238E27FC236}">
                <a16:creationId xmlns:a16="http://schemas.microsoft.com/office/drawing/2014/main" id="{0E2494E9-E2C4-8A3D-3EA9-5D776B01D15D}"/>
              </a:ext>
            </a:extLst>
          </p:cNvPr>
          <p:cNvSpPr txBox="1">
            <a:spLocks/>
          </p:cNvSpPr>
          <p:nvPr/>
        </p:nvSpPr>
        <p:spPr>
          <a:xfrm>
            <a:off x="2746299" y="3153754"/>
            <a:ext cx="2955250" cy="461665"/>
          </a:xfrm>
          <a:prstGeom prst="rect">
            <a:avLst/>
          </a:prstGeom>
        </p:spPr>
        <p:txBody>
          <a:bodyPr vert="horz" wrap="squar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91421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mn-lt"/>
                <a:ea typeface="+mn-ea"/>
                <a:cs typeface="+mn-cs"/>
              </a:rPr>
              <a:t>Recorded alcohol per capita consumption: Beer consumption</a:t>
            </a:r>
            <a:endParaRPr kumimoji="0" lang="en-GB" sz="1200" b="0" i="0" u="none" strike="noStrike" kern="1200" cap="none" spc="0" normalizeH="0" baseline="0" noProof="0">
              <a:ln>
                <a:noFill/>
              </a:ln>
              <a:solidFill>
                <a:srgbClr val="000000"/>
              </a:solidFill>
              <a:effectLst/>
              <a:uLnTx/>
              <a:uFillTx/>
              <a:latin typeface="Verdana"/>
              <a:ea typeface="+mn-ea"/>
              <a:cs typeface="+mn-cs"/>
            </a:endParaRPr>
          </a:p>
        </p:txBody>
      </p:sp>
      <p:sp>
        <p:nvSpPr>
          <p:cNvPr id="42" name="Subtitle 2">
            <a:extLst>
              <a:ext uri="{FF2B5EF4-FFF2-40B4-BE49-F238E27FC236}">
                <a16:creationId xmlns:a16="http://schemas.microsoft.com/office/drawing/2014/main" id="{90ED4B96-F58E-CBA4-364C-B00892A602A1}"/>
              </a:ext>
            </a:extLst>
          </p:cNvPr>
          <p:cNvSpPr txBox="1">
            <a:spLocks/>
          </p:cNvSpPr>
          <p:nvPr/>
        </p:nvSpPr>
        <p:spPr>
          <a:xfrm>
            <a:off x="2746299" y="4067422"/>
            <a:ext cx="2955250" cy="461665"/>
          </a:xfrm>
          <a:prstGeom prst="rect">
            <a:avLst/>
          </a:prstGeom>
        </p:spPr>
        <p:txBody>
          <a:bodyPr vert="horz" wrap="squar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91421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mn-lt"/>
                <a:ea typeface="+mn-ea"/>
                <a:cs typeface="+mn-cs"/>
              </a:rPr>
              <a:t>The Cities of the Future Index: </a:t>
            </a:r>
            <a:r>
              <a:rPr kumimoji="0" lang="en-GB" sz="1200" b="0" i="0" u="none" strike="noStrike" kern="1200" cap="none" spc="0" normalizeH="0" baseline="0" noProof="0" err="1">
                <a:ln>
                  <a:noFill/>
                </a:ln>
                <a:solidFill>
                  <a:srgbClr val="000000"/>
                </a:solidFill>
                <a:effectLst/>
                <a:uLnTx/>
                <a:uFillTx/>
                <a:latin typeface="+mn-lt"/>
                <a:ea typeface="+mn-ea"/>
                <a:cs typeface="+mn-cs"/>
              </a:rPr>
              <a:t>ePayments</a:t>
            </a:r>
            <a:endParaRPr kumimoji="0" lang="en-GB" sz="1200" b="0" i="0" u="none" strike="noStrike" kern="1200" cap="none" spc="0" normalizeH="0" baseline="0" noProof="0">
              <a:ln>
                <a:noFill/>
              </a:ln>
              <a:solidFill>
                <a:srgbClr val="000000"/>
              </a:solidFill>
              <a:effectLst/>
              <a:uLnTx/>
              <a:uFillTx/>
              <a:latin typeface="+mn-lt"/>
              <a:ea typeface="+mn-ea"/>
              <a:cs typeface="+mn-cs"/>
            </a:endParaRPr>
          </a:p>
        </p:txBody>
      </p:sp>
      <p:sp>
        <p:nvSpPr>
          <p:cNvPr id="43" name="Subtitle 2">
            <a:extLst>
              <a:ext uri="{FF2B5EF4-FFF2-40B4-BE49-F238E27FC236}">
                <a16:creationId xmlns:a16="http://schemas.microsoft.com/office/drawing/2014/main" id="{9A0A4F35-AF7E-1A70-6D13-04A235A80D70}"/>
              </a:ext>
            </a:extLst>
          </p:cNvPr>
          <p:cNvSpPr txBox="1">
            <a:spLocks/>
          </p:cNvSpPr>
          <p:nvPr/>
        </p:nvSpPr>
        <p:spPr>
          <a:xfrm>
            <a:off x="2746299" y="5069008"/>
            <a:ext cx="2955250" cy="276999"/>
          </a:xfrm>
          <a:prstGeom prst="rect">
            <a:avLst/>
          </a:prstGeom>
        </p:spPr>
        <p:txBody>
          <a:bodyPr vert="horz" wrap="squar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91421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mn-lt"/>
                <a:ea typeface="+mn-ea"/>
                <a:cs typeface="+mn-cs"/>
              </a:rPr>
              <a:t>The ND-GAIN Country Index</a:t>
            </a:r>
          </a:p>
        </p:txBody>
      </p:sp>
      <p:sp>
        <p:nvSpPr>
          <p:cNvPr id="44" name="Subtitle 2">
            <a:extLst>
              <a:ext uri="{FF2B5EF4-FFF2-40B4-BE49-F238E27FC236}">
                <a16:creationId xmlns:a16="http://schemas.microsoft.com/office/drawing/2014/main" id="{9D1119F9-84C4-09D1-DE1C-1205F3A680E9}"/>
              </a:ext>
            </a:extLst>
          </p:cNvPr>
          <p:cNvSpPr txBox="1">
            <a:spLocks/>
          </p:cNvSpPr>
          <p:nvPr/>
        </p:nvSpPr>
        <p:spPr>
          <a:xfrm>
            <a:off x="2746299" y="5793595"/>
            <a:ext cx="2955250" cy="646331"/>
          </a:xfrm>
          <a:prstGeom prst="rect">
            <a:avLst/>
          </a:prstGeom>
        </p:spPr>
        <p:txBody>
          <a:bodyPr vert="horz" wrap="squar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91421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mn-lt"/>
                <a:ea typeface="+mn-ea"/>
                <a:cs typeface="+mn-cs"/>
              </a:rPr>
              <a:t>The Worldwide Governance Indicators (WGI): Control of corruption</a:t>
            </a:r>
            <a:endParaRPr kumimoji="0" lang="en-GB" sz="1200" b="0" i="0" u="none" strike="noStrike" kern="1200" cap="none" spc="0" normalizeH="0" baseline="0" noProof="0">
              <a:ln>
                <a:noFill/>
              </a:ln>
              <a:solidFill>
                <a:srgbClr val="000000"/>
              </a:solidFill>
              <a:effectLst/>
              <a:uLnTx/>
              <a:uFillTx/>
              <a:latin typeface="Verdana"/>
              <a:ea typeface="+mn-ea"/>
              <a:cs typeface="+mn-cs"/>
            </a:endParaRPr>
          </a:p>
        </p:txBody>
      </p:sp>
      <p:sp>
        <p:nvSpPr>
          <p:cNvPr id="45" name="TextBox 24">
            <a:extLst>
              <a:ext uri="{FF2B5EF4-FFF2-40B4-BE49-F238E27FC236}">
                <a16:creationId xmlns:a16="http://schemas.microsoft.com/office/drawing/2014/main" id="{5FCB7175-1E26-0108-046D-41542DEB0894}"/>
              </a:ext>
            </a:extLst>
          </p:cNvPr>
          <p:cNvSpPr txBox="1"/>
          <p:nvPr/>
        </p:nvSpPr>
        <p:spPr>
          <a:xfrm>
            <a:off x="6846765" y="1218211"/>
            <a:ext cx="3819649" cy="336390"/>
          </a:xfrm>
          <a:prstGeom prst="rect">
            <a:avLst/>
          </a:prstGeom>
          <a:noFill/>
        </p:spPr>
        <p:txBody>
          <a:bodyPr wrap="square" lIns="0" tIns="0" rIns="0" bIns="0" rtlCol="0" anchor="b">
            <a:noAutofit/>
          </a:bodyPr>
          <a:lstStyle/>
          <a:p>
            <a:pPr algn="ctr"/>
            <a:r>
              <a:rPr lang="en-US" sz="1400" b="1">
                <a:solidFill>
                  <a:schemeClr val="accent1"/>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rPr>
              <a:t>Top 10 markets by total score</a:t>
            </a:r>
          </a:p>
        </p:txBody>
      </p:sp>
      <p:graphicFrame>
        <p:nvGraphicFramePr>
          <p:cNvPr id="48" name="Chart 47">
            <a:extLst>
              <a:ext uri="{FF2B5EF4-FFF2-40B4-BE49-F238E27FC236}">
                <a16:creationId xmlns:a16="http://schemas.microsoft.com/office/drawing/2014/main" id="{145F40C1-8660-9894-354F-25999809142F}"/>
              </a:ext>
            </a:extLst>
          </p:cNvPr>
          <p:cNvGraphicFramePr>
            <a:graphicFrameLocks/>
          </p:cNvGraphicFramePr>
          <p:nvPr>
            <p:extLst>
              <p:ext uri="{D42A27DB-BD31-4B8C-83A1-F6EECF244321}">
                <p14:modId xmlns:p14="http://schemas.microsoft.com/office/powerpoint/2010/main" val="574022068"/>
              </p:ext>
            </p:extLst>
          </p:nvPr>
        </p:nvGraphicFramePr>
        <p:xfrm>
          <a:off x="6816871" y="1687942"/>
          <a:ext cx="3849543" cy="451605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2189016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744939F2-E797-D1CA-A0A6-69B400247AE2}"/>
              </a:ext>
            </a:extLst>
          </p:cNvPr>
          <p:cNvGraphicFramePr>
            <a:graphicFrameLocks noChangeAspect="1"/>
          </p:cNvGraphicFramePr>
          <p:nvPr>
            <p:custDataLst>
              <p:tags r:id="rId1"/>
            </p:custData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Diapositiva de think-cell" r:id="rId4" imgW="7772400" imgH="10058400" progId="TCLayout.ActiveDocument.1">
                  <p:embed/>
                </p:oleObj>
              </mc:Choice>
              <mc:Fallback>
                <p:oleObj name="Diapositiva de think-cell" r:id="rId4" imgW="7772400" imgH="10058400" progId="TCLayout.ActiveDocument.1">
                  <p:embed/>
                  <p:pic>
                    <p:nvPicPr>
                      <p:cNvPr id="5" name="Object 4" hidden="1">
                        <a:extLst>
                          <a:ext uri="{FF2B5EF4-FFF2-40B4-BE49-F238E27FC236}">
                            <a16:creationId xmlns:a16="http://schemas.microsoft.com/office/drawing/2014/main" id="{744939F2-E797-D1CA-A0A6-69B400247AE2}"/>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3" name="Título 2">
            <a:extLst>
              <a:ext uri="{FF2B5EF4-FFF2-40B4-BE49-F238E27FC236}">
                <a16:creationId xmlns:a16="http://schemas.microsoft.com/office/drawing/2014/main" id="{B5FC6944-8BF9-0919-0951-CF2012FC1054}"/>
              </a:ext>
            </a:extLst>
          </p:cNvPr>
          <p:cNvSpPr>
            <a:spLocks noGrp="1"/>
          </p:cNvSpPr>
          <p:nvPr>
            <p:ph type="title"/>
          </p:nvPr>
        </p:nvSpPr>
        <p:spPr/>
        <p:txBody>
          <a:bodyPr vert="horz"/>
          <a:lstStyle/>
          <a:p>
            <a:r>
              <a:rPr lang="en-US"/>
              <a:t>Comparison of the top markets: The USA rises to the top</a:t>
            </a:r>
            <a:endParaRPr lang="en-US">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endParaRPr>
          </a:p>
        </p:txBody>
      </p:sp>
      <p:sp>
        <p:nvSpPr>
          <p:cNvPr id="13" name="TextBox 24">
            <a:extLst>
              <a:ext uri="{FF2B5EF4-FFF2-40B4-BE49-F238E27FC236}">
                <a16:creationId xmlns:a16="http://schemas.microsoft.com/office/drawing/2014/main" id="{F9F83D90-3D14-40A1-E794-5C85A4D02371}"/>
              </a:ext>
            </a:extLst>
          </p:cNvPr>
          <p:cNvSpPr txBox="1"/>
          <p:nvPr/>
        </p:nvSpPr>
        <p:spPr>
          <a:xfrm>
            <a:off x="384174" y="1757991"/>
            <a:ext cx="2436724" cy="349841"/>
          </a:xfrm>
          <a:prstGeom prst="rect">
            <a:avLst/>
          </a:prstGeom>
          <a:noFill/>
        </p:spPr>
        <p:txBody>
          <a:bodyPr wrap="square" lIns="0" tIns="0" rIns="0" bIns="0" rtlCol="0" anchor="b">
            <a:noAutofit/>
          </a:bodyPr>
          <a:lstStyle/>
          <a:p>
            <a:pPr algn="ctr"/>
            <a:r>
              <a:rPr lang="en-US" sz="1200" b="1">
                <a:solidFill>
                  <a:schemeClr val="accent1"/>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rPr>
              <a:t>Total household spending by country 2022</a:t>
            </a:r>
          </a:p>
        </p:txBody>
      </p:sp>
      <p:sp>
        <p:nvSpPr>
          <p:cNvPr id="4" name="Footer Placeholder 3">
            <a:extLst>
              <a:ext uri="{FF2B5EF4-FFF2-40B4-BE49-F238E27FC236}">
                <a16:creationId xmlns:a16="http://schemas.microsoft.com/office/drawing/2014/main" id="{C7655ED2-65D1-321B-4768-9E40ECCAF1A6}"/>
              </a:ext>
            </a:extLst>
          </p:cNvPr>
          <p:cNvSpPr>
            <a:spLocks noGrp="1"/>
          </p:cNvSpPr>
          <p:nvPr>
            <p:ph type="ftr" sz="quarter" idx="3"/>
          </p:nvPr>
        </p:nvSpPr>
        <p:spPr>
          <a:xfrm>
            <a:off x="384174" y="6424288"/>
            <a:ext cx="5847522" cy="240681"/>
          </a:xfrm>
        </p:spPr>
        <p:txBody>
          <a:bodyPr/>
          <a:lstStyle/>
          <a:p>
            <a:r>
              <a:rPr lang="en-US" sz="1000">
                <a:solidFill>
                  <a:srgbClr val="000000"/>
                </a:solidFill>
                <a:latin typeface="Verdana"/>
              </a:rPr>
              <a:t>OECD Data (n.d.) &amp; </a:t>
            </a:r>
            <a:r>
              <a:rPr lang="en-US" sz="1000" err="1">
                <a:solidFill>
                  <a:srgbClr val="000000"/>
                </a:solidFill>
                <a:latin typeface="Verdana"/>
              </a:rPr>
              <a:t>Shahbandeh</a:t>
            </a:r>
            <a:r>
              <a:rPr lang="en-US" sz="1000">
                <a:solidFill>
                  <a:srgbClr val="000000"/>
                </a:solidFill>
                <a:latin typeface="Verdana"/>
              </a:rPr>
              <a:t> (2023a) &amp; (2023b) </a:t>
            </a:r>
          </a:p>
        </p:txBody>
      </p:sp>
      <p:sp>
        <p:nvSpPr>
          <p:cNvPr id="19" name="TextBox 24">
            <a:extLst>
              <a:ext uri="{FF2B5EF4-FFF2-40B4-BE49-F238E27FC236}">
                <a16:creationId xmlns:a16="http://schemas.microsoft.com/office/drawing/2014/main" id="{07917CE1-21BB-DF52-0E47-3A7B668AB9A9}"/>
              </a:ext>
            </a:extLst>
          </p:cNvPr>
          <p:cNvSpPr txBox="1"/>
          <p:nvPr/>
        </p:nvSpPr>
        <p:spPr>
          <a:xfrm>
            <a:off x="484262" y="2190043"/>
            <a:ext cx="2236547" cy="173391"/>
          </a:xfrm>
          <a:prstGeom prst="rect">
            <a:avLst/>
          </a:prstGeom>
          <a:noFill/>
        </p:spPr>
        <p:txBody>
          <a:bodyPr wrap="square" lIns="0" tIns="0" rIns="0" bIns="0" rtlCol="0" anchor="t">
            <a:noAutofit/>
          </a:bodyPr>
          <a:lstStyle/>
          <a:p>
            <a:pPr algn="ctr"/>
            <a:r>
              <a:rPr lang="en-US" sz="1200" i="1">
                <a:solidFill>
                  <a:schemeClr val="accent4"/>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rPr>
              <a:t>Billion USD</a:t>
            </a:r>
          </a:p>
        </p:txBody>
      </p:sp>
      <p:sp>
        <p:nvSpPr>
          <p:cNvPr id="9" name="Rectangle 89">
            <a:extLst>
              <a:ext uri="{FF2B5EF4-FFF2-40B4-BE49-F238E27FC236}">
                <a16:creationId xmlns:a16="http://schemas.microsoft.com/office/drawing/2014/main" id="{7B28661C-F50F-5901-C62D-A5A40D98ED07}"/>
              </a:ext>
            </a:extLst>
          </p:cNvPr>
          <p:cNvSpPr/>
          <p:nvPr/>
        </p:nvSpPr>
        <p:spPr>
          <a:xfrm>
            <a:off x="7054596" y="1044250"/>
            <a:ext cx="4677954" cy="5506329"/>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45714" rtlCol="0" anchor="t"/>
          <a:lstStyle/>
          <a:p>
            <a:endParaRPr lang="en-US">
              <a:solidFill>
                <a:schemeClr val="accent1"/>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endParaRPr>
          </a:p>
        </p:txBody>
      </p:sp>
      <p:sp>
        <p:nvSpPr>
          <p:cNvPr id="11" name="TextBox 25">
            <a:extLst>
              <a:ext uri="{FF2B5EF4-FFF2-40B4-BE49-F238E27FC236}">
                <a16:creationId xmlns:a16="http://schemas.microsoft.com/office/drawing/2014/main" id="{00C4EB0D-AAE8-FE6B-14F3-7FF37F2F4055}"/>
              </a:ext>
            </a:extLst>
          </p:cNvPr>
          <p:cNvSpPr txBox="1"/>
          <p:nvPr/>
        </p:nvSpPr>
        <p:spPr>
          <a:xfrm>
            <a:off x="7214606" y="1212092"/>
            <a:ext cx="4357935" cy="5355312"/>
          </a:xfrm>
          <a:prstGeom prst="rect">
            <a:avLst/>
          </a:prstGeom>
          <a:noFill/>
        </p:spPr>
        <p:txBody>
          <a:bodyPr wrap="square" lIns="0" tIns="0" rIns="0" bIns="0" rtlCol="0">
            <a:spAutoFit/>
          </a:bodyPr>
          <a:lstStyle/>
          <a:p>
            <a:r>
              <a:rPr lang="en-US" sz="1200" b="1">
                <a:solidFill>
                  <a:schemeClr val="accent1"/>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rPr>
              <a:t>The markets’ position regarding megatrends</a:t>
            </a:r>
          </a:p>
          <a:p>
            <a:endParaRPr lang="en-US" sz="1200">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endParaRPr>
          </a:p>
          <a:p>
            <a:pPr marL="171450" indent="-171450">
              <a:buFont typeface="Arial" panose="020B0604020202020204" pitchFamily="34" charset="0"/>
              <a:buChar char="•"/>
            </a:pPr>
            <a:r>
              <a:rPr lang="en-US" sz="1200">
                <a:solidFill>
                  <a:schemeClr val="tx2"/>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rPr>
              <a:t>Resilience towards economic turmoil: </a:t>
            </a:r>
            <a:r>
              <a:rPr lang="en-US" sz="1200">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rPr>
              <a:t>As seen in the chart presenting household spending, the USA ranks by far the highest showing that despite global economic turmoil, households in the USA keep on consuming at high volumes.</a:t>
            </a:r>
          </a:p>
          <a:p>
            <a:pPr marL="171450" indent="-171450">
              <a:buFont typeface="Arial" panose="020B0604020202020204" pitchFamily="34" charset="0"/>
              <a:buChar char="•"/>
            </a:pPr>
            <a:endParaRPr lang="en-US" sz="1200">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endParaRPr>
          </a:p>
          <a:p>
            <a:pPr marL="171450" indent="-171450">
              <a:buFont typeface="Arial" panose="020B0604020202020204" pitchFamily="34" charset="0"/>
              <a:buChar char="•"/>
            </a:pPr>
            <a:r>
              <a:rPr lang="en-US" sz="1200">
                <a:solidFill>
                  <a:schemeClr val="tx2"/>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rPr>
              <a:t>Premium products: </a:t>
            </a:r>
            <a:r>
              <a:rPr lang="en-US" sz="1200">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rPr>
              <a:t>The US premium beer market is growing rapidly.</a:t>
            </a:r>
          </a:p>
          <a:p>
            <a:pPr marL="171450" indent="-171450">
              <a:buFont typeface="Arial" panose="020B0604020202020204" pitchFamily="34" charset="0"/>
              <a:buChar char="•"/>
            </a:pPr>
            <a:endParaRPr lang="en-US" sz="1200">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endParaRPr>
          </a:p>
          <a:p>
            <a:endParaRPr lang="en-US" sz="1200">
              <a:solidFill>
                <a:schemeClr val="accent1"/>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endParaRPr>
          </a:p>
          <a:p>
            <a:r>
              <a:rPr lang="en-US" sz="1200" b="1">
                <a:solidFill>
                  <a:schemeClr val="tx2"/>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rPr>
              <a:t>The strategic alignment of the markets</a:t>
            </a:r>
          </a:p>
          <a:p>
            <a:endParaRPr lang="en-US" sz="1200">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endParaRPr>
          </a:p>
          <a:p>
            <a:pPr marL="171450" indent="-171450">
              <a:buFont typeface="Arial" panose="020B0604020202020204" pitchFamily="34" charset="0"/>
              <a:buChar char="•"/>
            </a:pPr>
            <a:r>
              <a:rPr lang="en-US" sz="1200">
                <a:solidFill>
                  <a:schemeClr val="tx2"/>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rPr>
              <a:t>Securing sustainable supply: </a:t>
            </a:r>
            <a:r>
              <a:rPr lang="en-US" sz="1200">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rPr>
              <a:t>As seen in the second chart, the USA is the biggest producer of hop, the raw material under the highest risk during the next years. Furthermore, the USA is also among the top 10 biggest producers of the second most critical material, barley.</a:t>
            </a:r>
          </a:p>
          <a:p>
            <a:endParaRPr lang="en-US" sz="1200">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endParaRPr>
          </a:p>
          <a:p>
            <a:pPr marL="171450" indent="-171450">
              <a:buFont typeface="Arial" panose="020B0604020202020204" pitchFamily="34" charset="0"/>
              <a:buChar char="•"/>
            </a:pPr>
            <a:r>
              <a:rPr lang="en-US" sz="1200">
                <a:solidFill>
                  <a:schemeClr val="tx2"/>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rPr>
              <a:t>Expansion and growth: </a:t>
            </a:r>
            <a:r>
              <a:rPr lang="en-US" sz="1200">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rPr>
              <a:t>With two Latin American countries ranking in the top 10 in the PESTEL analysis, the USA holds a strategic position for Carlsberg’s further expansion.</a:t>
            </a:r>
          </a:p>
          <a:p>
            <a:pPr marL="171450" indent="-171450">
              <a:buFont typeface="Arial" panose="020B0604020202020204" pitchFamily="34" charset="0"/>
              <a:buChar char="•"/>
            </a:pPr>
            <a:endParaRPr lang="en-US" sz="1200">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endParaRPr>
          </a:p>
          <a:p>
            <a:pPr marL="171450" indent="-171450">
              <a:buFont typeface="Arial" panose="020B0604020202020204" pitchFamily="34" charset="0"/>
              <a:buChar char="•"/>
            </a:pPr>
            <a:r>
              <a:rPr lang="en-US" sz="1200">
                <a:solidFill>
                  <a:schemeClr val="tx2"/>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rPr>
              <a:t>Increasing the sales of premium beers: </a:t>
            </a:r>
            <a:r>
              <a:rPr lang="en-US" sz="1200">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rPr>
              <a:t>The US premium beer market is growing rapidly.</a:t>
            </a:r>
          </a:p>
        </p:txBody>
      </p:sp>
      <p:graphicFrame>
        <p:nvGraphicFramePr>
          <p:cNvPr id="18" name="Chart 17">
            <a:extLst>
              <a:ext uri="{FF2B5EF4-FFF2-40B4-BE49-F238E27FC236}">
                <a16:creationId xmlns:a16="http://schemas.microsoft.com/office/drawing/2014/main" id="{BCC9DB86-DD7C-4509-602F-51240F9995F5}"/>
              </a:ext>
            </a:extLst>
          </p:cNvPr>
          <p:cNvGraphicFramePr/>
          <p:nvPr>
            <p:extLst>
              <p:ext uri="{D42A27DB-BD31-4B8C-83A1-F6EECF244321}">
                <p14:modId xmlns:p14="http://schemas.microsoft.com/office/powerpoint/2010/main" val="2068959292"/>
              </p:ext>
            </p:extLst>
          </p:nvPr>
        </p:nvGraphicFramePr>
        <p:xfrm>
          <a:off x="656678" y="2409780"/>
          <a:ext cx="1891716" cy="277527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2" name="Gráfico 4">
            <a:extLst>
              <a:ext uri="{FF2B5EF4-FFF2-40B4-BE49-F238E27FC236}">
                <a16:creationId xmlns:a16="http://schemas.microsoft.com/office/drawing/2014/main" id="{6AB6E130-879B-F403-19CE-53DC295B19E5}"/>
              </a:ext>
            </a:extLst>
          </p:cNvPr>
          <p:cNvGraphicFramePr/>
          <p:nvPr>
            <p:extLst>
              <p:ext uri="{D42A27DB-BD31-4B8C-83A1-F6EECF244321}">
                <p14:modId xmlns:p14="http://schemas.microsoft.com/office/powerpoint/2010/main" val="846215288"/>
              </p:ext>
            </p:extLst>
          </p:nvPr>
        </p:nvGraphicFramePr>
        <p:xfrm>
          <a:off x="2093591" y="2363434"/>
          <a:ext cx="5592902" cy="2982351"/>
        </p:xfrm>
        <a:graphic>
          <a:graphicData uri="http://schemas.openxmlformats.org/drawingml/2006/chart">
            <c:chart xmlns:c="http://schemas.openxmlformats.org/drawingml/2006/chart" xmlns:r="http://schemas.openxmlformats.org/officeDocument/2006/relationships" r:id="rId7"/>
          </a:graphicData>
        </a:graphic>
      </p:graphicFrame>
      <p:sp>
        <p:nvSpPr>
          <p:cNvPr id="23" name="TextBox 24">
            <a:extLst>
              <a:ext uri="{FF2B5EF4-FFF2-40B4-BE49-F238E27FC236}">
                <a16:creationId xmlns:a16="http://schemas.microsoft.com/office/drawing/2014/main" id="{5A740A70-0808-36A1-2AED-32BB4CCF7D61}"/>
              </a:ext>
            </a:extLst>
          </p:cNvPr>
          <p:cNvSpPr txBox="1"/>
          <p:nvPr/>
        </p:nvSpPr>
        <p:spPr>
          <a:xfrm>
            <a:off x="2967190" y="1672949"/>
            <a:ext cx="3761106" cy="486161"/>
          </a:xfrm>
          <a:prstGeom prst="rect">
            <a:avLst/>
          </a:prstGeom>
          <a:noFill/>
        </p:spPr>
        <p:txBody>
          <a:bodyPr wrap="square" lIns="0" tIns="0" rIns="0" bIns="0" rtlCol="0" anchor="b">
            <a:noAutofit/>
          </a:bodyPr>
          <a:lstStyle/>
          <a:p>
            <a:pPr algn="ctr"/>
            <a:r>
              <a:rPr lang="en-US" sz="1200" b="1">
                <a:solidFill>
                  <a:schemeClr val="accent1"/>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rPr>
              <a:t>Distribution of hop production volume worldwide in 2022</a:t>
            </a:r>
          </a:p>
        </p:txBody>
      </p:sp>
    </p:spTree>
    <p:extLst>
      <p:ext uri="{BB962C8B-B14F-4D97-AF65-F5344CB8AC3E}">
        <p14:creationId xmlns:p14="http://schemas.microsoft.com/office/powerpoint/2010/main" val="574893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to 5" hidden="1">
            <a:extLst>
              <a:ext uri="{FF2B5EF4-FFF2-40B4-BE49-F238E27FC236}">
                <a16:creationId xmlns:a16="http://schemas.microsoft.com/office/drawing/2014/main" id="{D7126631-99B4-D77D-62BE-4FAFD24B0DD2}"/>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4" imgW="317" imgH="318" progId="TCLayout.ActiveDocument.1">
                  <p:embed/>
                </p:oleObj>
              </mc:Choice>
              <mc:Fallback>
                <p:oleObj name="Diapositiva de think-cell" r:id="rId4" imgW="317" imgH="318" progId="TCLayout.ActiveDocument.1">
                  <p:embed/>
                  <p:pic>
                    <p:nvPicPr>
                      <p:cNvPr id="6" name="Objeto 5" hidden="1">
                        <a:extLst>
                          <a:ext uri="{FF2B5EF4-FFF2-40B4-BE49-F238E27FC236}">
                            <a16:creationId xmlns:a16="http://schemas.microsoft.com/office/drawing/2014/main" id="{D7126631-99B4-D77D-62BE-4FAFD24B0DD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Título 2">
            <a:extLst>
              <a:ext uri="{FF2B5EF4-FFF2-40B4-BE49-F238E27FC236}">
                <a16:creationId xmlns:a16="http://schemas.microsoft.com/office/drawing/2014/main" id="{80A409BC-A1AA-45B2-3D0C-8E1EFCE4D98A}"/>
              </a:ext>
            </a:extLst>
          </p:cNvPr>
          <p:cNvSpPr>
            <a:spLocks noGrp="1"/>
          </p:cNvSpPr>
          <p:nvPr>
            <p:ph type="title"/>
          </p:nvPr>
        </p:nvSpPr>
        <p:spPr/>
        <p:txBody>
          <a:bodyPr vert="horz"/>
          <a:lstStyle/>
          <a:p>
            <a:r>
              <a:rPr lang="fi-FI" err="1"/>
              <a:t>Competitor</a:t>
            </a:r>
            <a:r>
              <a:rPr lang="fi-FI"/>
              <a:t> </a:t>
            </a:r>
            <a:r>
              <a:rPr lang="fi-FI" err="1"/>
              <a:t>analysis</a:t>
            </a:r>
            <a:r>
              <a:rPr lang="fi-FI"/>
              <a:t> </a:t>
            </a:r>
            <a:endParaRPr lang="en-GB"/>
          </a:p>
        </p:txBody>
      </p:sp>
      <p:graphicFrame>
        <p:nvGraphicFramePr>
          <p:cNvPr id="8" name="Tabla 8">
            <a:extLst>
              <a:ext uri="{FF2B5EF4-FFF2-40B4-BE49-F238E27FC236}">
                <a16:creationId xmlns:a16="http://schemas.microsoft.com/office/drawing/2014/main" id="{F373AA08-2BEB-9197-C29C-AD8A81FB9A50}"/>
              </a:ext>
            </a:extLst>
          </p:cNvPr>
          <p:cNvGraphicFramePr>
            <a:graphicFrameLocks noGrp="1"/>
          </p:cNvGraphicFramePr>
          <p:nvPr>
            <p:extLst>
              <p:ext uri="{D42A27DB-BD31-4B8C-83A1-F6EECF244321}">
                <p14:modId xmlns:p14="http://schemas.microsoft.com/office/powerpoint/2010/main" val="1996410541"/>
              </p:ext>
            </p:extLst>
          </p:nvPr>
        </p:nvGraphicFramePr>
        <p:xfrm>
          <a:off x="384174" y="1103702"/>
          <a:ext cx="11306079" cy="4964191"/>
        </p:xfrm>
        <a:graphic>
          <a:graphicData uri="http://schemas.openxmlformats.org/drawingml/2006/table">
            <a:tbl>
              <a:tblPr firstRow="1" bandRow="1">
                <a:tableStyleId>{5C22544A-7EE6-4342-B048-85BDC9FD1C3A}</a:tableStyleId>
              </a:tblPr>
              <a:tblGrid>
                <a:gridCol w="1691733">
                  <a:extLst>
                    <a:ext uri="{9D8B030D-6E8A-4147-A177-3AD203B41FA5}">
                      <a16:colId xmlns:a16="http://schemas.microsoft.com/office/drawing/2014/main" val="1265793115"/>
                    </a:ext>
                  </a:extLst>
                </a:gridCol>
                <a:gridCol w="2140774">
                  <a:extLst>
                    <a:ext uri="{9D8B030D-6E8A-4147-A177-3AD203B41FA5}">
                      <a16:colId xmlns:a16="http://schemas.microsoft.com/office/drawing/2014/main" val="1717126807"/>
                    </a:ext>
                  </a:extLst>
                </a:gridCol>
                <a:gridCol w="2416817">
                  <a:extLst>
                    <a:ext uri="{9D8B030D-6E8A-4147-A177-3AD203B41FA5}">
                      <a16:colId xmlns:a16="http://schemas.microsoft.com/office/drawing/2014/main" val="3328929683"/>
                    </a:ext>
                  </a:extLst>
                </a:gridCol>
                <a:gridCol w="2416817">
                  <a:extLst>
                    <a:ext uri="{9D8B030D-6E8A-4147-A177-3AD203B41FA5}">
                      <a16:colId xmlns:a16="http://schemas.microsoft.com/office/drawing/2014/main" val="3838106987"/>
                    </a:ext>
                  </a:extLst>
                </a:gridCol>
                <a:gridCol w="2639938">
                  <a:extLst>
                    <a:ext uri="{9D8B030D-6E8A-4147-A177-3AD203B41FA5}">
                      <a16:colId xmlns:a16="http://schemas.microsoft.com/office/drawing/2014/main" val="3282894858"/>
                    </a:ext>
                  </a:extLst>
                </a:gridCol>
              </a:tblGrid>
              <a:tr h="642257">
                <a:tc>
                  <a:txBody>
                    <a:bodyPr/>
                    <a:lstStyle/>
                    <a:p>
                      <a:endParaRPr lang="en-GB" sz="1200">
                        <a:solidFill>
                          <a:schemeClr val="tx1"/>
                        </a:solidFill>
                      </a:endParaRPr>
                    </a:p>
                  </a:txBody>
                  <a:tcPr marL="72000" marR="36000" marT="36000" marB="36000" anchor="ctr">
                    <a:lnL w="9525" cap="flat" cmpd="sng" algn="ctr">
                      <a:no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400" b="1">
                        <a:solidFill>
                          <a:schemeClr val="tx1"/>
                        </a:solidFill>
                      </a:endParaRPr>
                    </a:p>
                  </a:txBody>
                  <a:tcPr marL="72000" marR="36000" marT="36000" marB="36000"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a:ln>
                          <a:noFill/>
                        </a:ln>
                        <a:solidFill>
                          <a:srgbClr val="000000"/>
                        </a:solidFill>
                        <a:effectLst/>
                        <a:uLnTx/>
                        <a:uFillTx/>
                        <a:latin typeface="Verdana"/>
                        <a:ea typeface="+mn-ea"/>
                        <a:cs typeface="+mn-cs"/>
                      </a:endParaRPr>
                    </a:p>
                  </a:txBody>
                  <a:tcPr marL="72000" marR="36000" marT="36000" marB="36000"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a:ln>
                          <a:noFill/>
                        </a:ln>
                        <a:solidFill>
                          <a:srgbClr val="000000"/>
                        </a:solidFill>
                        <a:effectLst/>
                        <a:uLnTx/>
                        <a:uFillTx/>
                        <a:latin typeface="Verdana"/>
                        <a:ea typeface="+mn-ea"/>
                        <a:cs typeface="+mn-cs"/>
                      </a:endParaRPr>
                    </a:p>
                  </a:txBody>
                  <a:tcPr marL="72000" marR="36000" marT="36000" marB="36000"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a:ln>
                          <a:noFill/>
                        </a:ln>
                        <a:solidFill>
                          <a:srgbClr val="000000"/>
                        </a:solidFill>
                        <a:effectLst/>
                        <a:uLnTx/>
                        <a:uFillTx/>
                        <a:latin typeface="Verdana"/>
                        <a:ea typeface="+mn-ea"/>
                        <a:cs typeface="+mn-cs"/>
                      </a:endParaRPr>
                    </a:p>
                  </a:txBody>
                  <a:tcPr marL="72000" marR="36000" marT="36000" marB="36000"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6397791"/>
                  </a:ext>
                </a:extLst>
              </a:tr>
              <a:tr h="951727">
                <a:tc>
                  <a:txBody>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chemeClr val="accent1"/>
                          </a:solidFill>
                          <a:effectLst/>
                          <a:uLnTx/>
                          <a:uFillTx/>
                          <a:latin typeface="Verdana"/>
                          <a:ea typeface="+mn-ea"/>
                          <a:cs typeface="+mn-cs"/>
                        </a:rPr>
                        <a:t>Total Revenue</a:t>
                      </a:r>
                    </a:p>
                  </a:txBody>
                  <a:tcPr marL="72000" marR="36000" marT="36000" marB="36000" anchor="ctr">
                    <a:lnL w="9525" cap="flat" cmpd="sng" algn="ctr">
                      <a:no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a:solidFill>
                            <a:schemeClr val="tx1"/>
                          </a:solidFill>
                        </a:rPr>
                        <a:t>USD 10.0 billion</a:t>
                      </a:r>
                    </a:p>
                  </a:txBody>
                  <a:tcPr marL="72000" marR="36000" marT="36000" marB="36000"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latin typeface="+mn-lt"/>
                          <a:ea typeface="+mn-ea"/>
                          <a:cs typeface="+mn-cs"/>
                        </a:rPr>
                        <a:t>USD 57.8 billion</a:t>
                      </a:r>
                      <a:endParaRPr kumimoji="0" lang="en-GB" sz="1000" b="0" i="0" u="none" strike="noStrike" kern="1200" cap="none" spc="0" normalizeH="0" baseline="0" noProof="0">
                        <a:ln>
                          <a:noFill/>
                        </a:ln>
                        <a:solidFill>
                          <a:srgbClr val="000000"/>
                        </a:solidFill>
                        <a:effectLst/>
                        <a:uLnTx/>
                        <a:uFillTx/>
                        <a:latin typeface="Verdana"/>
                        <a:ea typeface="+mn-ea"/>
                        <a:cs typeface="+mn-cs"/>
                      </a:endParaRPr>
                    </a:p>
                  </a:txBody>
                  <a:tcPr marL="72000" marR="36000" marT="36000" marB="36000"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FI" sz="1000">
                          <a:effectLst/>
                          <a:latin typeface="+mn-lt"/>
                        </a:rPr>
                        <a:t>USD 10.7 billion</a:t>
                      </a: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217" rtl="0" eaLnBrk="1" fontAlgn="b" latinLnBrk="0" hangingPunct="1">
                        <a:lnSpc>
                          <a:spcPct val="100000"/>
                        </a:lnSpc>
                        <a:spcBef>
                          <a:spcPts val="0"/>
                        </a:spcBef>
                        <a:spcAft>
                          <a:spcPts val="0"/>
                        </a:spcAft>
                        <a:buClrTx/>
                        <a:buSzTx/>
                        <a:buFontTx/>
                        <a:buNone/>
                        <a:tabLst/>
                        <a:defRPr/>
                      </a:pPr>
                      <a:r>
                        <a:rPr lang="en-FI" sz="1000">
                          <a:effectLst/>
                          <a:latin typeface="+mn-lt"/>
                        </a:rPr>
                        <a:t>USD 34,7 billion</a:t>
                      </a:r>
                    </a:p>
                  </a:txBody>
                  <a:tcPr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2389243"/>
                  </a:ext>
                </a:extLst>
              </a:tr>
              <a:tr h="691586">
                <a:tc>
                  <a:txBody>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chemeClr val="accent1"/>
                          </a:solidFill>
                          <a:effectLst/>
                          <a:uLnTx/>
                          <a:uFillTx/>
                          <a:latin typeface="Verdana"/>
                          <a:ea typeface="+mn-ea"/>
                          <a:cs typeface="+mn-cs"/>
                        </a:rPr>
                        <a:t>US Market Share</a:t>
                      </a:r>
                    </a:p>
                  </a:txBody>
                  <a:tcPr marL="72000" marR="36000" marT="36000" marB="36000" anchor="ctr">
                    <a:lnL w="9525" cap="flat" cmpd="sng" algn="ctr">
                      <a:no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accent6">
                          <a:lumMod val="40000"/>
                          <a:lumOff val="60000"/>
                        </a:schemeClr>
                      </a:solidFill>
                      <a:prstDash val="solid"/>
                      <a:round/>
                      <a:headEnd type="none" w="med" len="med"/>
                      <a:tailEnd type="none" w="med" len="med"/>
                    </a:lnT>
                    <a:lnB w="9525"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latin typeface="Verdana"/>
                          <a:ea typeface="+mn-ea"/>
                          <a:cs typeface="+mn-cs"/>
                        </a:rPr>
                        <a:t>-</a:t>
                      </a:r>
                    </a:p>
                  </a:txBody>
                  <a:tcPr marL="72000" marR="36000" marT="36000" marB="36000"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accent6">
                          <a:lumMod val="40000"/>
                          <a:lumOff val="60000"/>
                        </a:schemeClr>
                      </a:solidFill>
                      <a:prstDash val="solid"/>
                      <a:round/>
                      <a:headEnd type="none" w="med" len="med"/>
                      <a:tailEnd type="none" w="med" len="med"/>
                    </a:lnT>
                    <a:lnB w="9525"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schemeClr val="accent1"/>
                          </a:solidFill>
                          <a:effectLst/>
                          <a:uLnTx/>
                          <a:uFillTx/>
                          <a:latin typeface="Verdana"/>
                          <a:ea typeface="+mn-ea"/>
                          <a:cs typeface="+mn-cs"/>
                        </a:rPr>
                        <a:t>40,4%</a:t>
                      </a:r>
                    </a:p>
                  </a:txBody>
                  <a:tcPr marL="72000" marR="36000" marT="36000" marB="36000"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accent6">
                          <a:lumMod val="40000"/>
                          <a:lumOff val="60000"/>
                        </a:schemeClr>
                      </a:solidFill>
                      <a:prstDash val="solid"/>
                      <a:round/>
                      <a:headEnd type="none" w="med" len="med"/>
                      <a:tailEnd type="none" w="med" len="med"/>
                    </a:lnT>
                    <a:lnB w="9525"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schemeClr val="accent1"/>
                          </a:solidFill>
                          <a:effectLst/>
                          <a:uLnTx/>
                          <a:uFillTx/>
                          <a:latin typeface="Verdana"/>
                          <a:ea typeface="+mn-ea"/>
                          <a:cs typeface="+mn-cs"/>
                        </a:rPr>
                        <a:t>25,3%</a:t>
                      </a:r>
                    </a:p>
                  </a:txBody>
                  <a:tcPr marL="72000" marR="36000" marT="36000" marB="36000"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accent6">
                          <a:lumMod val="40000"/>
                          <a:lumOff val="60000"/>
                        </a:schemeClr>
                      </a:solidFill>
                      <a:prstDash val="solid"/>
                      <a:round/>
                      <a:headEnd type="none" w="med" len="med"/>
                      <a:tailEnd type="none" w="med" len="med"/>
                    </a:lnT>
                    <a:lnB w="9525"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schemeClr val="accent1"/>
                          </a:solidFill>
                          <a:effectLst/>
                          <a:uLnTx/>
                          <a:uFillTx/>
                          <a:latin typeface="Verdana"/>
                          <a:ea typeface="+mn-ea"/>
                          <a:cs typeface="+mn-cs"/>
                        </a:rPr>
                        <a:t>4,2%</a:t>
                      </a:r>
                    </a:p>
                  </a:txBody>
                  <a:tcPr marL="72000" marR="36000" marT="36000" marB="36000"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accent6">
                          <a:lumMod val="40000"/>
                          <a:lumOff val="60000"/>
                        </a:schemeClr>
                      </a:solidFill>
                      <a:prstDash val="solid"/>
                      <a:round/>
                      <a:headEnd type="none" w="med" len="med"/>
                      <a:tailEnd type="none" w="med" len="med"/>
                    </a:lnT>
                    <a:lnB w="9525"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17106122"/>
                  </a:ext>
                </a:extLst>
              </a:tr>
              <a:tr h="1045749">
                <a:tc>
                  <a:txBody>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chemeClr val="accent1"/>
                          </a:solidFill>
                          <a:effectLst/>
                          <a:uLnTx/>
                          <a:uFillTx/>
                          <a:latin typeface="Verdana"/>
                          <a:ea typeface="+mn-ea"/>
                          <a:cs typeface="+mn-cs"/>
                        </a:rPr>
                        <a:t>Brand and Product Portfolio</a:t>
                      </a:r>
                    </a:p>
                  </a:txBody>
                  <a:tcPr marL="72000" marR="36000" marT="36000" marB="36000" anchor="ctr">
                    <a:lnL w="9525" cap="flat" cmpd="sng" algn="ctr">
                      <a:no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accent6">
                          <a:lumMod val="40000"/>
                          <a:lumOff val="60000"/>
                        </a:schemeClr>
                      </a:solidFill>
                      <a:prstDash val="solid"/>
                      <a:round/>
                      <a:headEnd type="none" w="med" len="med"/>
                      <a:tailEnd type="none" w="med" len="med"/>
                    </a:lnT>
                    <a:lnB w="9525"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latin typeface="+mn-lt"/>
                          <a:ea typeface="+mn-ea"/>
                          <a:cs typeface="+mn-cs"/>
                        </a:rPr>
                        <a:t>Diverse portfolio including Carlsberg (mainstream), Tuborg, Kronenbourg 1664, and craft beer offerings.</a:t>
                      </a:r>
                      <a:endParaRPr kumimoji="0" lang="en-GB" sz="1000" b="0" i="0" u="none" strike="noStrike" kern="1200" cap="none" spc="0" normalizeH="0" baseline="0" noProof="0">
                        <a:ln>
                          <a:noFill/>
                        </a:ln>
                        <a:solidFill>
                          <a:srgbClr val="000000"/>
                        </a:solidFill>
                        <a:effectLst/>
                        <a:uLnTx/>
                        <a:uFillTx/>
                        <a:latin typeface="Verdana"/>
                        <a:ea typeface="+mn-ea"/>
                        <a:cs typeface="+mn-cs"/>
                      </a:endParaRPr>
                    </a:p>
                  </a:txBody>
                  <a:tcPr marL="72000" marR="36000" marT="36000" marB="36000"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accent6">
                          <a:lumMod val="40000"/>
                          <a:lumOff val="60000"/>
                        </a:schemeClr>
                      </a:solidFill>
                      <a:prstDash val="solid"/>
                      <a:round/>
                      <a:headEnd type="none" w="med" len="med"/>
                      <a:tailEnd type="none" w="med" len="med"/>
                    </a:lnT>
                    <a:lnB w="9525"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latin typeface="+mn-lt"/>
                          <a:ea typeface="+mn-ea"/>
                          <a:cs typeface="+mn-cs"/>
                        </a:rPr>
                        <a:t>Extensive portfolio with iconic brands like the mainstream brands Budweiser and Bud Light, and premium brands Corona and Stella Artois.</a:t>
                      </a:r>
                      <a:endParaRPr kumimoji="0" lang="en-GB" sz="1000" b="0" i="0" u="none" strike="noStrike" kern="1200" cap="none" spc="0" normalizeH="0" baseline="0" noProof="0">
                        <a:ln>
                          <a:noFill/>
                        </a:ln>
                        <a:solidFill>
                          <a:srgbClr val="000000"/>
                        </a:solidFill>
                        <a:effectLst/>
                        <a:uLnTx/>
                        <a:uFillTx/>
                        <a:latin typeface="Verdana"/>
                        <a:ea typeface="+mn-ea"/>
                        <a:cs typeface="+mn-cs"/>
                      </a:endParaRPr>
                    </a:p>
                  </a:txBody>
                  <a:tcPr marL="72000" marR="36000" marT="36000" marB="36000"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accent6">
                          <a:lumMod val="40000"/>
                          <a:lumOff val="60000"/>
                        </a:schemeClr>
                      </a:solidFill>
                      <a:prstDash val="solid"/>
                      <a:round/>
                      <a:headEnd type="none" w="med" len="med"/>
                      <a:tailEnd type="none" w="med" len="med"/>
                    </a:lnT>
                    <a:lnB w="9525"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chemeClr val="tx1"/>
                          </a:solidFill>
                          <a:effectLst/>
                          <a:uLnTx/>
                          <a:uFillTx/>
                          <a:latin typeface="+mn-lt"/>
                          <a:ea typeface="+mn-ea"/>
                          <a:cs typeface="+mn-cs"/>
                        </a:rPr>
                        <a:t>Diverse range of brands, including Coors Light (mainstream), Miller Lite (mainstream), and craft beer offerings such as the Blue Moon.</a:t>
                      </a:r>
                      <a:endParaRPr kumimoji="0" lang="en-GB" sz="1000" b="0" i="0" u="none" strike="noStrike" kern="1200" cap="none" spc="0" normalizeH="0" baseline="0" noProof="0">
                        <a:ln>
                          <a:noFill/>
                        </a:ln>
                        <a:solidFill>
                          <a:schemeClr val="tx1"/>
                        </a:solidFill>
                        <a:effectLst/>
                        <a:uLnTx/>
                        <a:uFillTx/>
                        <a:latin typeface="Verdana"/>
                        <a:ea typeface="+mn-ea"/>
                        <a:cs typeface="+mn-cs"/>
                      </a:endParaRPr>
                    </a:p>
                  </a:txBody>
                  <a:tcPr marL="72000" marR="36000" marT="36000" marB="36000"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accent6">
                          <a:lumMod val="40000"/>
                          <a:lumOff val="60000"/>
                        </a:schemeClr>
                      </a:solidFill>
                      <a:prstDash val="solid"/>
                      <a:round/>
                      <a:headEnd type="none" w="med" len="med"/>
                      <a:tailEnd type="none" w="med" len="med"/>
                    </a:lnT>
                    <a:lnB w="9525"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chemeClr val="tx1"/>
                          </a:solidFill>
                          <a:effectLst/>
                          <a:uLnTx/>
                          <a:uFillTx/>
                          <a:latin typeface="+mn-lt"/>
                          <a:ea typeface="+mn-ea"/>
                          <a:cs typeface="+mn-cs"/>
                        </a:rPr>
                        <a:t>Global portfolio with brands like Heineken (premium), Amstel (premium), Desperados (specialty), and craft beer acquisitions like Lagunitas.</a:t>
                      </a:r>
                    </a:p>
                  </a:txBody>
                  <a:tcPr marL="72000" marR="36000" marT="36000" marB="36000"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accent6">
                          <a:lumMod val="40000"/>
                          <a:lumOff val="60000"/>
                        </a:schemeClr>
                      </a:solidFill>
                      <a:prstDash val="solid"/>
                      <a:round/>
                      <a:headEnd type="none" w="med" len="med"/>
                      <a:tailEnd type="none" w="med" len="med"/>
                    </a:lnT>
                    <a:lnB w="9525"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35196295"/>
                  </a:ext>
                </a:extLst>
              </a:tr>
              <a:tr h="778218">
                <a:tc>
                  <a:txBody>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chemeClr val="accent1"/>
                          </a:solidFill>
                          <a:effectLst/>
                          <a:uLnTx/>
                          <a:uFillTx/>
                          <a:latin typeface="Verdana"/>
                          <a:ea typeface="+mn-ea"/>
                          <a:cs typeface="+mn-cs"/>
                        </a:rPr>
                        <a:t>Brand awareness in the USA</a:t>
                      </a:r>
                    </a:p>
                  </a:txBody>
                  <a:tcPr marL="72000" marR="36000" marT="36000" marB="36000" anchor="ctr">
                    <a:lnL w="9525" cap="flat" cmpd="sng" algn="ctr">
                      <a:no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accent6">
                          <a:lumMod val="40000"/>
                          <a:lumOff val="60000"/>
                        </a:schemeClr>
                      </a:solidFill>
                      <a:prstDash val="solid"/>
                      <a:round/>
                      <a:headEnd type="none" w="med" len="med"/>
                      <a:tailEnd type="none" w="med" len="med"/>
                    </a:lnT>
                    <a:lnB w="9525"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latin typeface="+mn-lt"/>
                          <a:ea typeface="+mn-ea"/>
                          <a:cs typeface="+mn-cs"/>
                        </a:rPr>
                        <a:t>No data available</a:t>
                      </a:r>
                      <a:endParaRPr kumimoji="0" lang="en-GB" sz="1000" b="0" i="0" u="none" strike="noStrike" kern="1200" cap="none" spc="0" normalizeH="0" baseline="0" noProof="0">
                        <a:ln>
                          <a:noFill/>
                        </a:ln>
                        <a:solidFill>
                          <a:srgbClr val="000000"/>
                        </a:solidFill>
                        <a:effectLst/>
                        <a:uLnTx/>
                        <a:uFillTx/>
                        <a:latin typeface="Verdana"/>
                        <a:ea typeface="+mn-ea"/>
                        <a:cs typeface="+mn-cs"/>
                      </a:endParaRPr>
                    </a:p>
                  </a:txBody>
                  <a:tcPr marL="72000" marR="36000" marT="36000" marB="36000"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accent6">
                          <a:lumMod val="40000"/>
                          <a:lumOff val="60000"/>
                        </a:schemeClr>
                      </a:solidFill>
                      <a:prstDash val="solid"/>
                      <a:round/>
                      <a:headEnd type="none" w="med" len="med"/>
                      <a:tailEnd type="none" w="med" len="med"/>
                    </a:lnT>
                    <a:lnB w="9525"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latin typeface="+mn-lt"/>
                          <a:ea typeface="+mn-ea"/>
                          <a:cs typeface="+mn-cs"/>
                        </a:rPr>
                        <a:t>Bud Light: 87%</a:t>
                      </a:r>
                    </a:p>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latin typeface="+mn-lt"/>
                          <a:ea typeface="+mn-ea"/>
                          <a:cs typeface="+mn-cs"/>
                        </a:rPr>
                        <a:t>Corona: 87% Budweiser: 85%</a:t>
                      </a:r>
                    </a:p>
                  </a:txBody>
                  <a:tcPr marL="72000" marR="36000" marT="36000" marB="36000"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accent6">
                          <a:lumMod val="40000"/>
                          <a:lumOff val="60000"/>
                        </a:schemeClr>
                      </a:solidFill>
                      <a:prstDash val="solid"/>
                      <a:round/>
                      <a:headEnd type="none" w="med" len="med"/>
                      <a:tailEnd type="none" w="med" len="med"/>
                    </a:lnT>
                    <a:lnB w="9525"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chemeClr val="tx1"/>
                          </a:solidFill>
                          <a:effectLst/>
                          <a:uLnTx/>
                          <a:uFillTx/>
                          <a:latin typeface="Verdana"/>
                          <a:ea typeface="+mn-ea"/>
                          <a:cs typeface="+mn-cs"/>
                        </a:rPr>
                        <a:t>Miller: 80%</a:t>
                      </a:r>
                    </a:p>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chemeClr val="tx1"/>
                          </a:solidFill>
                          <a:effectLst/>
                          <a:uLnTx/>
                          <a:uFillTx/>
                          <a:latin typeface="Verdana"/>
                          <a:ea typeface="+mn-ea"/>
                          <a:cs typeface="+mn-cs"/>
                        </a:rPr>
                        <a:t>Coors: 79%</a:t>
                      </a:r>
                    </a:p>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chemeClr val="tx1"/>
                          </a:solidFill>
                          <a:effectLst/>
                          <a:uLnTx/>
                          <a:uFillTx/>
                          <a:latin typeface="Verdana"/>
                          <a:ea typeface="+mn-ea"/>
                          <a:cs typeface="+mn-cs"/>
                        </a:rPr>
                        <a:t>Blue Moon: 74%</a:t>
                      </a:r>
                    </a:p>
                  </a:txBody>
                  <a:tcPr marL="72000" marR="36000" marT="36000" marB="36000"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accent6">
                          <a:lumMod val="40000"/>
                          <a:lumOff val="60000"/>
                        </a:schemeClr>
                      </a:solidFill>
                      <a:prstDash val="solid"/>
                      <a:round/>
                      <a:headEnd type="none" w="med" len="med"/>
                      <a:tailEnd type="none" w="med" len="med"/>
                    </a:lnT>
                    <a:lnB w="9525"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chemeClr val="tx1"/>
                          </a:solidFill>
                          <a:effectLst/>
                          <a:uLnTx/>
                          <a:uFillTx/>
                          <a:latin typeface="Verdana"/>
                          <a:ea typeface="+mn-ea"/>
                          <a:cs typeface="+mn-cs"/>
                        </a:rPr>
                        <a:t>Heineken: 85%</a:t>
                      </a:r>
                    </a:p>
                  </a:txBody>
                  <a:tcPr marL="72000" marR="36000" marT="36000" marB="36000"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accent6">
                          <a:lumMod val="40000"/>
                          <a:lumOff val="60000"/>
                        </a:schemeClr>
                      </a:solidFill>
                      <a:prstDash val="solid"/>
                      <a:round/>
                      <a:headEnd type="none" w="med" len="med"/>
                      <a:tailEnd type="none" w="med" len="med"/>
                    </a:lnT>
                    <a:lnB w="9525"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11740134"/>
                  </a:ext>
                </a:extLst>
              </a:tr>
              <a:tr h="854654">
                <a:tc>
                  <a:txBody>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chemeClr val="accent1"/>
                          </a:solidFill>
                          <a:effectLst/>
                          <a:uLnTx/>
                          <a:uFillTx/>
                          <a:latin typeface="Verdana"/>
                          <a:ea typeface="+mn-ea"/>
                          <a:cs typeface="+mn-cs"/>
                        </a:rPr>
                        <a:t>Brand Image</a:t>
                      </a:r>
                    </a:p>
                  </a:txBody>
                  <a:tcPr marL="72000" marR="36000" marT="36000" marB="36000" anchor="ctr">
                    <a:lnL w="9525" cap="flat" cmpd="sng" algn="ctr">
                      <a:no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accent6">
                          <a:lumMod val="40000"/>
                          <a:lumOff val="60000"/>
                        </a:schemeClr>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latin typeface="+mn-lt"/>
                          <a:ea typeface="+mn-ea"/>
                          <a:cs typeface="+mn-cs"/>
                        </a:rPr>
                        <a:t>Emphasizes quality and tradition, positioning itself as a reputable and heritage brand.</a:t>
                      </a:r>
                    </a:p>
                  </a:txBody>
                  <a:tcPr marL="72000" marR="36000" marT="36000" marB="36000"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accent6">
                          <a:lumMod val="40000"/>
                          <a:lumOff val="60000"/>
                        </a:schemeClr>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latin typeface="+mn-lt"/>
                          <a:ea typeface="+mn-ea"/>
                          <a:cs typeface="+mn-cs"/>
                        </a:rPr>
                        <a:t>Diverse brand image, from the heritage of Budweiser to the contemporary appeal of craft and imported brands.</a:t>
                      </a:r>
                    </a:p>
                  </a:txBody>
                  <a:tcPr marL="72000" marR="36000" marT="36000" marB="36000"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accent6">
                          <a:lumMod val="40000"/>
                          <a:lumOff val="60000"/>
                        </a:schemeClr>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chemeClr val="tx1"/>
                          </a:solidFill>
                          <a:effectLst/>
                          <a:uLnTx/>
                          <a:uFillTx/>
                          <a:latin typeface="+mn-lt"/>
                          <a:ea typeface="+mn-ea"/>
                          <a:cs typeface="+mn-cs"/>
                        </a:rPr>
                        <a:t>Positions itself with a mix of mainstream and craft brands, catering to a broad consumer base.</a:t>
                      </a:r>
                    </a:p>
                  </a:txBody>
                  <a:tcPr marL="72000" marR="36000" marT="36000" marB="36000"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accent6">
                          <a:lumMod val="40000"/>
                          <a:lumOff val="60000"/>
                        </a:schemeClr>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chemeClr val="tx1"/>
                          </a:solidFill>
                          <a:effectLst/>
                          <a:uLnTx/>
                          <a:uFillTx/>
                          <a:latin typeface="+mn-lt"/>
                          <a:ea typeface="+mn-ea"/>
                          <a:cs typeface="+mn-cs"/>
                        </a:rPr>
                        <a:t>Projects a premium and sophisticated image, associated with quality and a cosmopolitan lifestyle.</a:t>
                      </a:r>
                    </a:p>
                  </a:txBody>
                  <a:tcPr marL="72000" marR="36000" marT="36000" marB="36000"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accent6">
                          <a:lumMod val="40000"/>
                          <a:lumOff val="60000"/>
                        </a:schemeClr>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54060374"/>
                  </a:ext>
                </a:extLst>
              </a:tr>
            </a:tbl>
          </a:graphicData>
        </a:graphic>
      </p:graphicFrame>
      <p:pic>
        <p:nvPicPr>
          <p:cNvPr id="1026" name="Picture 2" descr="Carlsberg Logo and symbol, meaning, history, PNG, brand">
            <a:extLst>
              <a:ext uri="{FF2B5EF4-FFF2-40B4-BE49-F238E27FC236}">
                <a16:creationId xmlns:a16="http://schemas.microsoft.com/office/drawing/2014/main" id="{C2D72380-3611-EFA2-46FA-184AAA8C32D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33283" y="980536"/>
            <a:ext cx="1684670" cy="94762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B InBev Finland">
            <a:extLst>
              <a:ext uri="{FF2B5EF4-FFF2-40B4-BE49-F238E27FC236}">
                <a16:creationId xmlns:a16="http://schemas.microsoft.com/office/drawing/2014/main" id="{572D92B1-2043-67EE-AD69-CA0D42A88E7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41197" y="1285518"/>
            <a:ext cx="1843064" cy="33766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2692B080-F924-249E-211C-8685E623276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88844" y="1229246"/>
            <a:ext cx="1930518" cy="45020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eineken Logo and symbol, meaning, history, PNG, brand">
            <a:extLst>
              <a:ext uri="{FF2B5EF4-FFF2-40B4-BE49-F238E27FC236}">
                <a16:creationId xmlns:a16="http://schemas.microsoft.com/office/drawing/2014/main" id="{5EC6CD7E-130A-0B80-CC42-B86747974BA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527419" y="866775"/>
            <a:ext cx="1789105" cy="1013763"/>
          </a:xfrm>
          <a:prstGeom prst="rect">
            <a:avLst/>
          </a:prstGeom>
          <a:noFill/>
          <a:extLst>
            <a:ext uri="{909E8E84-426E-40DD-AFC4-6F175D3DCCD1}">
              <a14:hiddenFill xmlns:a14="http://schemas.microsoft.com/office/drawing/2010/main">
                <a:solidFill>
                  <a:srgbClr val="FFFFFF"/>
                </a:solidFill>
              </a14:hiddenFill>
            </a:ext>
          </a:extLst>
        </p:spPr>
      </p:pic>
      <p:sp>
        <p:nvSpPr>
          <p:cNvPr id="9" name="Footer Placeholder 3">
            <a:extLst>
              <a:ext uri="{FF2B5EF4-FFF2-40B4-BE49-F238E27FC236}">
                <a16:creationId xmlns:a16="http://schemas.microsoft.com/office/drawing/2014/main" id="{391DE844-0E59-A8B6-376E-CA2AEFE59219}"/>
              </a:ext>
            </a:extLst>
          </p:cNvPr>
          <p:cNvSpPr>
            <a:spLocks noGrp="1"/>
          </p:cNvSpPr>
          <p:nvPr>
            <p:ph type="ftr" sz="quarter" idx="3"/>
          </p:nvPr>
        </p:nvSpPr>
        <p:spPr>
          <a:xfrm>
            <a:off x="384174" y="6424288"/>
            <a:ext cx="5847522" cy="240681"/>
          </a:xfrm>
        </p:spPr>
        <p:txBody>
          <a:bodyPr/>
          <a:lstStyle/>
          <a:p>
            <a:r>
              <a:rPr lang="en-US" sz="1000" err="1">
                <a:solidFill>
                  <a:srgbClr val="000000"/>
                </a:solidFill>
                <a:latin typeface="Verdana"/>
              </a:rPr>
              <a:t>AbinBev</a:t>
            </a:r>
            <a:r>
              <a:rPr lang="en-US" sz="1000">
                <a:solidFill>
                  <a:srgbClr val="000000"/>
                </a:solidFill>
                <a:latin typeface="Verdana"/>
              </a:rPr>
              <a:t> (n.d.), Molson Coors (2023) &amp; Statista (n.d.)</a:t>
            </a:r>
          </a:p>
        </p:txBody>
      </p:sp>
    </p:spTree>
    <p:extLst>
      <p:ext uri="{BB962C8B-B14F-4D97-AF65-F5344CB8AC3E}">
        <p14:creationId xmlns:p14="http://schemas.microsoft.com/office/powerpoint/2010/main" val="7377487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EB6AFB2-7A9D-C108-0911-78AFDA6695E8}"/>
              </a:ext>
            </a:extLst>
          </p:cNvPr>
          <p:cNvSpPr>
            <a:spLocks noGrp="1"/>
          </p:cNvSpPr>
          <p:nvPr>
            <p:ph type="title"/>
          </p:nvPr>
        </p:nvSpPr>
        <p:spPr/>
        <p:txBody>
          <a:bodyPr/>
          <a:lstStyle/>
          <a:p>
            <a:r>
              <a:rPr lang="en-US"/>
              <a:t>Securing supply and shorter supply chains through the US market</a:t>
            </a:r>
          </a:p>
        </p:txBody>
      </p:sp>
      <p:sp>
        <p:nvSpPr>
          <p:cNvPr id="7" name="TextBox 6">
            <a:extLst>
              <a:ext uri="{FF2B5EF4-FFF2-40B4-BE49-F238E27FC236}">
                <a16:creationId xmlns:a16="http://schemas.microsoft.com/office/drawing/2014/main" id="{76DE2920-CB75-0AAD-9EA1-F3C6C424546B}"/>
              </a:ext>
            </a:extLst>
          </p:cNvPr>
          <p:cNvSpPr txBox="1"/>
          <p:nvPr/>
        </p:nvSpPr>
        <p:spPr>
          <a:xfrm>
            <a:off x="4594076" y="3897940"/>
            <a:ext cx="7133551" cy="1342800"/>
          </a:xfrm>
          <a:prstGeom prst="rect">
            <a:avLst/>
          </a:prstGeom>
          <a:noFill/>
        </p:spPr>
        <p:txBody>
          <a:bodyPr wrap="square" lIns="0" tIns="0" rIns="0" bIns="0" rtlCol="0" anchor="t">
            <a:noAutofit/>
          </a:bodyPr>
          <a:lstStyle/>
          <a:p>
            <a:pPr defTabSz="228600">
              <a:spcAft>
                <a:spcPts val="300"/>
              </a:spcAft>
            </a:pPr>
            <a:r>
              <a:rPr lang="en-US" sz="1200">
                <a:solidFill>
                  <a:schemeClr val="tx1"/>
                </a:solidFill>
                <a:ea typeface="Calibri" panose="020F0502020204030204" pitchFamily="34" charset="0"/>
                <a:cs typeface="Calibri" panose="020F0502020204030204" pitchFamily="34" charset="0"/>
              </a:rPr>
              <a:t>Climate change is affecting agriculture significantly having a negative effect on hops and barley growth globally. </a:t>
            </a:r>
            <a:r>
              <a:rPr lang="en-US" sz="1200">
                <a:ea typeface="Calibri" panose="020F0502020204030204" pitchFamily="34" charset="0"/>
                <a:cs typeface="Calibri" panose="020F0502020204030204" pitchFamily="34" charset="0"/>
              </a:rPr>
              <a:t>Particularly hop production is at risk, as its production is predicted to</a:t>
            </a:r>
            <a:r>
              <a:rPr lang="en-US" sz="1200">
                <a:solidFill>
                  <a:schemeClr val="tx1"/>
                </a:solidFill>
                <a:ea typeface="Calibri" panose="020F0502020204030204" pitchFamily="34" charset="0"/>
                <a:cs typeface="Calibri" panose="020F0502020204030204" pitchFamily="34" charset="0"/>
              </a:rPr>
              <a:t> </a:t>
            </a:r>
            <a:r>
              <a:rPr lang="en-US" sz="1200" b="1">
                <a:solidFill>
                  <a:schemeClr val="accent1"/>
                </a:solidFill>
                <a:ea typeface="Calibri" panose="020F0502020204030204" pitchFamily="34" charset="0"/>
                <a:cs typeface="Calibri" panose="020F0502020204030204" pitchFamily="34" charset="0"/>
              </a:rPr>
              <a:t>decline up to 20% by 2050 </a:t>
            </a:r>
            <a:r>
              <a:rPr lang="en-US" sz="1200">
                <a:ea typeface="Calibri" panose="020F0502020204030204" pitchFamily="34" charset="0"/>
                <a:cs typeface="Calibri" panose="020F0502020204030204" pitchFamily="34" charset="0"/>
              </a:rPr>
              <a:t>d</a:t>
            </a:r>
            <a:r>
              <a:rPr lang="en-US" sz="1200">
                <a:solidFill>
                  <a:schemeClr val="tx1"/>
                </a:solidFill>
                <a:ea typeface="Calibri" panose="020F0502020204030204" pitchFamily="34" charset="0"/>
                <a:cs typeface="Calibri" panose="020F0502020204030204" pitchFamily="34" charset="0"/>
              </a:rPr>
              <a:t>ue to droughts and wildfires globally. </a:t>
            </a:r>
            <a:r>
              <a:rPr lang="en-US" sz="1200">
                <a:ea typeface="Calibri" panose="020F0502020204030204" pitchFamily="34" charset="0"/>
                <a:cs typeface="Calibri" panose="020F0502020204030204" pitchFamily="34" charset="0"/>
              </a:rPr>
              <a:t>If this takes place, as indicated during the past 20 years, it will increase the troubles of the beer industry in general and push the prices up. </a:t>
            </a:r>
            <a:r>
              <a:rPr lang="en-US" sz="1200">
                <a:solidFill>
                  <a:schemeClr val="tx1"/>
                </a:solidFill>
                <a:ea typeface="Calibri" panose="020F0502020204030204" pitchFamily="34" charset="0"/>
                <a:cs typeface="Calibri" panose="020F0502020204030204" pitchFamily="34" charset="0"/>
              </a:rPr>
              <a:t>The map from June 2022 showcasing droughts shows the severity of the problem in the USA. </a:t>
            </a:r>
            <a:r>
              <a:rPr lang="en-US" sz="1200">
                <a:ea typeface="Calibri" panose="020F0502020204030204" pitchFamily="34" charset="0"/>
                <a:cs typeface="Calibri" panose="020F0502020204030204" pitchFamily="34" charset="0"/>
              </a:rPr>
              <a:t>Barley production, on the other hand, is safer as it is located higher north where the droughts don’t reach.</a:t>
            </a:r>
          </a:p>
        </p:txBody>
      </p:sp>
      <p:pic>
        <p:nvPicPr>
          <p:cNvPr id="4098" name="Picture 2">
            <a:extLst>
              <a:ext uri="{FF2B5EF4-FFF2-40B4-BE49-F238E27FC236}">
                <a16:creationId xmlns:a16="http://schemas.microsoft.com/office/drawing/2014/main" id="{DFE99FAD-05C7-DB56-CE60-9D5E87168E2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384174" y="3649844"/>
            <a:ext cx="3810138" cy="2322426"/>
          </a:xfrm>
          <a:prstGeom prst="rect">
            <a:avLst/>
          </a:prstGeom>
          <a:noFill/>
          <a:ln w="12700">
            <a:solidFill>
              <a:schemeClr val="accent1"/>
            </a:solidFill>
          </a:ln>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C49BC946-4600-1B1F-70DC-072B9F3E0C0A}"/>
              </a:ext>
            </a:extLst>
          </p:cNvPr>
          <p:cNvSpPr txBox="1"/>
          <p:nvPr/>
        </p:nvSpPr>
        <p:spPr>
          <a:xfrm>
            <a:off x="175828" y="6395554"/>
            <a:ext cx="6094070" cy="246221"/>
          </a:xfrm>
          <a:prstGeom prst="rect">
            <a:avLst/>
          </a:prstGeom>
          <a:noFill/>
        </p:spPr>
        <p:txBody>
          <a:bodyPr wrap="square">
            <a:spAutoFit/>
          </a:bodyPr>
          <a:lstStyle/>
          <a:p>
            <a:r>
              <a:rPr lang="fi-FI" sz="1000"/>
              <a:t>U.S. </a:t>
            </a:r>
            <a:r>
              <a:rPr lang="fi-FI" sz="1000" err="1"/>
              <a:t>Drought</a:t>
            </a:r>
            <a:r>
              <a:rPr lang="fi-FI" sz="1000"/>
              <a:t> </a:t>
            </a:r>
            <a:r>
              <a:rPr lang="fi-FI" sz="1000" err="1"/>
              <a:t>monitor</a:t>
            </a:r>
            <a:r>
              <a:rPr lang="fi-FI" sz="1000"/>
              <a:t>. (</a:t>
            </a:r>
            <a:r>
              <a:rPr lang="fi-FI" sz="1000" err="1"/>
              <a:t>n.d</a:t>
            </a:r>
            <a:r>
              <a:rPr lang="fi-FI" sz="1000"/>
              <a:t>), </a:t>
            </a:r>
            <a:r>
              <a:rPr lang="fi-FI" sz="1000" err="1"/>
              <a:t>Mozny</a:t>
            </a:r>
            <a:r>
              <a:rPr lang="fi-FI" sz="1000"/>
              <a:t> et al. (2023), </a:t>
            </a:r>
            <a:r>
              <a:rPr lang="fi-FI" sz="1000" err="1"/>
              <a:t>Azizi</a:t>
            </a:r>
            <a:r>
              <a:rPr lang="fi-FI" sz="1000"/>
              <a:t>. (2022) &amp; </a:t>
            </a:r>
            <a:r>
              <a:rPr lang="fi-FI" sz="1000" err="1"/>
              <a:t>Walling</a:t>
            </a:r>
            <a:r>
              <a:rPr lang="fi-FI" sz="1000"/>
              <a:t>, (2023).</a:t>
            </a:r>
            <a:endParaRPr lang="LID4096" sz="1000"/>
          </a:p>
        </p:txBody>
      </p:sp>
      <p:pic>
        <p:nvPicPr>
          <p:cNvPr id="11" name="Graphic 10" descr="Bonfire with solid fill">
            <a:extLst>
              <a:ext uri="{FF2B5EF4-FFF2-40B4-BE49-F238E27FC236}">
                <a16:creationId xmlns:a16="http://schemas.microsoft.com/office/drawing/2014/main" id="{50F2720C-8666-B470-8CE2-C5251FB79B0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14631" y="4927769"/>
            <a:ext cx="267383" cy="267383"/>
          </a:xfrm>
          <a:prstGeom prst="rect">
            <a:avLst/>
          </a:prstGeom>
        </p:spPr>
      </p:pic>
      <p:sp>
        <p:nvSpPr>
          <p:cNvPr id="5" name="Isosceles Triangle 4">
            <a:extLst>
              <a:ext uri="{FF2B5EF4-FFF2-40B4-BE49-F238E27FC236}">
                <a16:creationId xmlns:a16="http://schemas.microsoft.com/office/drawing/2014/main" id="{D09CF322-1AF6-208B-5814-EE632CA3CC62}"/>
              </a:ext>
            </a:extLst>
          </p:cNvPr>
          <p:cNvSpPr/>
          <p:nvPr/>
        </p:nvSpPr>
        <p:spPr>
          <a:xfrm rot="5400000">
            <a:off x="3124953" y="2110183"/>
            <a:ext cx="2326221" cy="187505"/>
          </a:xfrm>
          <a:prstGeom prst="triangle">
            <a:avLst>
              <a:gd name="adj" fmla="val 49108"/>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tIns="91440" bIns="91440" rtlCol="0" anchor="ctr"/>
          <a:lstStyle/>
          <a:p>
            <a:pPr algn="ctr"/>
            <a:endParaRPr lang="fi-FI" err="1"/>
          </a:p>
        </p:txBody>
      </p:sp>
      <p:sp>
        <p:nvSpPr>
          <p:cNvPr id="4" name="Freeform 641">
            <a:extLst>
              <a:ext uri="{FF2B5EF4-FFF2-40B4-BE49-F238E27FC236}">
                <a16:creationId xmlns:a16="http://schemas.microsoft.com/office/drawing/2014/main" id="{8019E600-5E3B-00FC-343A-EFD0094108F4}"/>
              </a:ext>
            </a:extLst>
          </p:cNvPr>
          <p:cNvSpPr>
            <a:spLocks/>
          </p:cNvSpPr>
          <p:nvPr/>
        </p:nvSpPr>
        <p:spPr bwMode="auto">
          <a:xfrm>
            <a:off x="785431" y="1277433"/>
            <a:ext cx="2906279" cy="1555668"/>
          </a:xfrm>
          <a:custGeom>
            <a:avLst/>
            <a:gdLst>
              <a:gd name="T0" fmla="*/ 84 w 289"/>
              <a:gd name="T1" fmla="*/ 106 h 143"/>
              <a:gd name="T2" fmla="*/ 105 w 289"/>
              <a:gd name="T3" fmla="*/ 119 h 143"/>
              <a:gd name="T4" fmla="*/ 125 w 289"/>
              <a:gd name="T5" fmla="*/ 127 h 143"/>
              <a:gd name="T6" fmla="*/ 137 w 289"/>
              <a:gd name="T7" fmla="*/ 127 h 143"/>
              <a:gd name="T8" fmla="*/ 149 w 289"/>
              <a:gd name="T9" fmla="*/ 119 h 143"/>
              <a:gd name="T10" fmla="*/ 162 w 289"/>
              <a:gd name="T11" fmla="*/ 118 h 143"/>
              <a:gd name="T12" fmla="*/ 177 w 289"/>
              <a:gd name="T13" fmla="*/ 119 h 143"/>
              <a:gd name="T14" fmla="*/ 171 w 289"/>
              <a:gd name="T15" fmla="*/ 113 h 143"/>
              <a:gd name="T16" fmla="*/ 186 w 289"/>
              <a:gd name="T17" fmla="*/ 113 h 143"/>
              <a:gd name="T18" fmla="*/ 209 w 289"/>
              <a:gd name="T19" fmla="*/ 122 h 143"/>
              <a:gd name="T20" fmla="*/ 213 w 289"/>
              <a:gd name="T21" fmla="*/ 133 h 143"/>
              <a:gd name="T22" fmla="*/ 220 w 289"/>
              <a:gd name="T23" fmla="*/ 143 h 143"/>
              <a:gd name="T24" fmla="*/ 215 w 289"/>
              <a:gd name="T25" fmla="*/ 108 h 143"/>
              <a:gd name="T26" fmla="*/ 234 w 289"/>
              <a:gd name="T27" fmla="*/ 92 h 143"/>
              <a:gd name="T28" fmla="*/ 239 w 289"/>
              <a:gd name="T29" fmla="*/ 86 h 143"/>
              <a:gd name="T30" fmla="*/ 244 w 289"/>
              <a:gd name="T31" fmla="*/ 82 h 143"/>
              <a:gd name="T32" fmla="*/ 242 w 289"/>
              <a:gd name="T33" fmla="*/ 78 h 143"/>
              <a:gd name="T34" fmla="*/ 238 w 289"/>
              <a:gd name="T35" fmla="*/ 71 h 143"/>
              <a:gd name="T36" fmla="*/ 239 w 289"/>
              <a:gd name="T37" fmla="*/ 69 h 143"/>
              <a:gd name="T38" fmla="*/ 242 w 289"/>
              <a:gd name="T39" fmla="*/ 75 h 143"/>
              <a:gd name="T40" fmla="*/ 246 w 289"/>
              <a:gd name="T41" fmla="*/ 62 h 143"/>
              <a:gd name="T42" fmla="*/ 253 w 289"/>
              <a:gd name="T43" fmla="*/ 52 h 143"/>
              <a:gd name="T44" fmla="*/ 265 w 289"/>
              <a:gd name="T45" fmla="*/ 48 h 143"/>
              <a:gd name="T46" fmla="*/ 271 w 289"/>
              <a:gd name="T47" fmla="*/ 48 h 143"/>
              <a:gd name="T48" fmla="*/ 274 w 289"/>
              <a:gd name="T49" fmla="*/ 35 h 143"/>
              <a:gd name="T50" fmla="*/ 288 w 289"/>
              <a:gd name="T51" fmla="*/ 28 h 143"/>
              <a:gd name="T52" fmla="*/ 276 w 289"/>
              <a:gd name="T53" fmla="*/ 13 h 143"/>
              <a:gd name="T54" fmla="*/ 264 w 289"/>
              <a:gd name="T55" fmla="*/ 28 h 143"/>
              <a:gd name="T56" fmla="*/ 237 w 289"/>
              <a:gd name="T57" fmla="*/ 39 h 143"/>
              <a:gd name="T58" fmla="*/ 224 w 289"/>
              <a:gd name="T59" fmla="*/ 45 h 143"/>
              <a:gd name="T60" fmla="*/ 208 w 289"/>
              <a:gd name="T61" fmla="*/ 44 h 143"/>
              <a:gd name="T62" fmla="*/ 203 w 289"/>
              <a:gd name="T63" fmla="*/ 36 h 143"/>
              <a:gd name="T64" fmla="*/ 196 w 289"/>
              <a:gd name="T65" fmla="*/ 28 h 143"/>
              <a:gd name="T66" fmla="*/ 185 w 289"/>
              <a:gd name="T67" fmla="*/ 48 h 143"/>
              <a:gd name="T68" fmla="*/ 187 w 289"/>
              <a:gd name="T69" fmla="*/ 25 h 143"/>
              <a:gd name="T70" fmla="*/ 196 w 289"/>
              <a:gd name="T71" fmla="*/ 17 h 143"/>
              <a:gd name="T72" fmla="*/ 184 w 289"/>
              <a:gd name="T73" fmla="*/ 13 h 143"/>
              <a:gd name="T74" fmla="*/ 165 w 289"/>
              <a:gd name="T75" fmla="*/ 15 h 143"/>
              <a:gd name="T76" fmla="*/ 158 w 289"/>
              <a:gd name="T77" fmla="*/ 5 h 143"/>
              <a:gd name="T78" fmla="*/ 147 w 289"/>
              <a:gd name="T79" fmla="*/ 4 h 143"/>
              <a:gd name="T80" fmla="*/ 30 w 289"/>
              <a:gd name="T81" fmla="*/ 4 h 143"/>
              <a:gd name="T82" fmla="*/ 7 w 289"/>
              <a:gd name="T83" fmla="*/ 9 h 143"/>
              <a:gd name="T84" fmla="*/ 8 w 289"/>
              <a:gd name="T85" fmla="*/ 21 h 143"/>
              <a:gd name="T86" fmla="*/ 2 w 289"/>
              <a:gd name="T87" fmla="*/ 40 h 143"/>
              <a:gd name="T88" fmla="*/ 5 w 289"/>
              <a:gd name="T89" fmla="*/ 63 h 143"/>
              <a:gd name="T90" fmla="*/ 12 w 289"/>
              <a:gd name="T91" fmla="*/ 73 h 143"/>
              <a:gd name="T92" fmla="*/ 21 w 289"/>
              <a:gd name="T93" fmla="*/ 88 h 143"/>
              <a:gd name="T94" fmla="*/ 39 w 289"/>
              <a:gd name="T95" fmla="*/ 102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89" h="143">
                <a:moveTo>
                  <a:pt x="68" y="108"/>
                </a:moveTo>
                <a:cubicBezTo>
                  <a:pt x="71" y="108"/>
                  <a:pt x="74" y="108"/>
                  <a:pt x="78" y="108"/>
                </a:cubicBezTo>
                <a:cubicBezTo>
                  <a:pt x="79" y="108"/>
                  <a:pt x="81" y="108"/>
                  <a:pt x="82" y="108"/>
                </a:cubicBezTo>
                <a:cubicBezTo>
                  <a:pt x="83" y="108"/>
                  <a:pt x="83" y="106"/>
                  <a:pt x="84" y="106"/>
                </a:cubicBezTo>
                <a:cubicBezTo>
                  <a:pt x="85" y="105"/>
                  <a:pt x="91" y="105"/>
                  <a:pt x="91" y="106"/>
                </a:cubicBezTo>
                <a:cubicBezTo>
                  <a:pt x="94" y="108"/>
                  <a:pt x="97" y="110"/>
                  <a:pt x="100" y="112"/>
                </a:cubicBezTo>
                <a:cubicBezTo>
                  <a:pt x="100" y="112"/>
                  <a:pt x="101" y="115"/>
                  <a:pt x="101" y="116"/>
                </a:cubicBezTo>
                <a:cubicBezTo>
                  <a:pt x="102" y="118"/>
                  <a:pt x="102" y="118"/>
                  <a:pt x="105" y="119"/>
                </a:cubicBezTo>
                <a:cubicBezTo>
                  <a:pt x="107" y="120"/>
                  <a:pt x="108" y="121"/>
                  <a:pt x="109" y="119"/>
                </a:cubicBezTo>
                <a:cubicBezTo>
                  <a:pt x="110" y="116"/>
                  <a:pt x="111" y="116"/>
                  <a:pt x="114" y="117"/>
                </a:cubicBezTo>
                <a:cubicBezTo>
                  <a:pt x="116" y="117"/>
                  <a:pt x="119" y="118"/>
                  <a:pt x="119" y="120"/>
                </a:cubicBezTo>
                <a:cubicBezTo>
                  <a:pt x="121" y="123"/>
                  <a:pt x="123" y="124"/>
                  <a:pt x="125" y="127"/>
                </a:cubicBezTo>
                <a:cubicBezTo>
                  <a:pt x="127" y="129"/>
                  <a:pt x="126" y="133"/>
                  <a:pt x="129" y="134"/>
                </a:cubicBezTo>
                <a:cubicBezTo>
                  <a:pt x="131" y="136"/>
                  <a:pt x="135" y="136"/>
                  <a:pt x="137" y="137"/>
                </a:cubicBezTo>
                <a:cubicBezTo>
                  <a:pt x="137" y="136"/>
                  <a:pt x="135" y="129"/>
                  <a:pt x="135" y="129"/>
                </a:cubicBezTo>
                <a:cubicBezTo>
                  <a:pt x="137" y="130"/>
                  <a:pt x="136" y="127"/>
                  <a:pt x="137" y="127"/>
                </a:cubicBezTo>
                <a:cubicBezTo>
                  <a:pt x="137" y="126"/>
                  <a:pt x="139" y="126"/>
                  <a:pt x="140" y="125"/>
                </a:cubicBezTo>
                <a:cubicBezTo>
                  <a:pt x="141" y="125"/>
                  <a:pt x="142" y="122"/>
                  <a:pt x="142" y="122"/>
                </a:cubicBezTo>
                <a:cubicBezTo>
                  <a:pt x="143" y="123"/>
                  <a:pt x="144" y="123"/>
                  <a:pt x="145" y="122"/>
                </a:cubicBezTo>
                <a:cubicBezTo>
                  <a:pt x="147" y="121"/>
                  <a:pt x="148" y="121"/>
                  <a:pt x="149" y="119"/>
                </a:cubicBezTo>
                <a:cubicBezTo>
                  <a:pt x="151" y="118"/>
                  <a:pt x="148" y="118"/>
                  <a:pt x="148" y="117"/>
                </a:cubicBezTo>
                <a:cubicBezTo>
                  <a:pt x="148" y="117"/>
                  <a:pt x="151" y="118"/>
                  <a:pt x="152" y="117"/>
                </a:cubicBezTo>
                <a:cubicBezTo>
                  <a:pt x="154" y="116"/>
                  <a:pt x="155" y="116"/>
                  <a:pt x="157" y="116"/>
                </a:cubicBezTo>
                <a:cubicBezTo>
                  <a:pt x="159" y="116"/>
                  <a:pt x="160" y="119"/>
                  <a:pt x="162" y="118"/>
                </a:cubicBezTo>
                <a:cubicBezTo>
                  <a:pt x="165" y="116"/>
                  <a:pt x="166" y="118"/>
                  <a:pt x="168" y="119"/>
                </a:cubicBezTo>
                <a:cubicBezTo>
                  <a:pt x="170" y="120"/>
                  <a:pt x="171" y="118"/>
                  <a:pt x="172" y="118"/>
                </a:cubicBezTo>
                <a:cubicBezTo>
                  <a:pt x="173" y="117"/>
                  <a:pt x="176" y="119"/>
                  <a:pt x="176" y="120"/>
                </a:cubicBezTo>
                <a:cubicBezTo>
                  <a:pt x="177" y="121"/>
                  <a:pt x="178" y="120"/>
                  <a:pt x="177" y="119"/>
                </a:cubicBezTo>
                <a:cubicBezTo>
                  <a:pt x="177" y="119"/>
                  <a:pt x="176" y="118"/>
                  <a:pt x="175" y="118"/>
                </a:cubicBezTo>
                <a:cubicBezTo>
                  <a:pt x="174" y="117"/>
                  <a:pt x="176" y="117"/>
                  <a:pt x="176" y="117"/>
                </a:cubicBezTo>
                <a:cubicBezTo>
                  <a:pt x="175" y="115"/>
                  <a:pt x="175" y="114"/>
                  <a:pt x="173" y="115"/>
                </a:cubicBezTo>
                <a:cubicBezTo>
                  <a:pt x="173" y="115"/>
                  <a:pt x="169" y="115"/>
                  <a:pt x="171" y="113"/>
                </a:cubicBezTo>
                <a:cubicBezTo>
                  <a:pt x="173" y="113"/>
                  <a:pt x="174" y="114"/>
                  <a:pt x="175" y="114"/>
                </a:cubicBezTo>
                <a:cubicBezTo>
                  <a:pt x="178" y="113"/>
                  <a:pt x="180" y="113"/>
                  <a:pt x="183" y="113"/>
                </a:cubicBezTo>
                <a:cubicBezTo>
                  <a:pt x="184" y="113"/>
                  <a:pt x="183" y="113"/>
                  <a:pt x="184" y="114"/>
                </a:cubicBezTo>
                <a:cubicBezTo>
                  <a:pt x="184" y="114"/>
                  <a:pt x="185" y="114"/>
                  <a:pt x="186" y="113"/>
                </a:cubicBezTo>
                <a:cubicBezTo>
                  <a:pt x="188" y="113"/>
                  <a:pt x="190" y="113"/>
                  <a:pt x="192" y="113"/>
                </a:cubicBezTo>
                <a:cubicBezTo>
                  <a:pt x="194" y="113"/>
                  <a:pt x="194" y="115"/>
                  <a:pt x="196" y="116"/>
                </a:cubicBezTo>
                <a:cubicBezTo>
                  <a:pt x="198" y="118"/>
                  <a:pt x="200" y="116"/>
                  <a:pt x="202" y="115"/>
                </a:cubicBezTo>
                <a:cubicBezTo>
                  <a:pt x="203" y="115"/>
                  <a:pt x="209" y="121"/>
                  <a:pt x="209" y="122"/>
                </a:cubicBezTo>
                <a:cubicBezTo>
                  <a:pt x="210" y="123"/>
                  <a:pt x="208" y="125"/>
                  <a:pt x="209" y="126"/>
                </a:cubicBezTo>
                <a:cubicBezTo>
                  <a:pt x="210" y="128"/>
                  <a:pt x="209" y="128"/>
                  <a:pt x="210" y="130"/>
                </a:cubicBezTo>
                <a:cubicBezTo>
                  <a:pt x="210" y="131"/>
                  <a:pt x="211" y="132"/>
                  <a:pt x="211" y="132"/>
                </a:cubicBezTo>
                <a:cubicBezTo>
                  <a:pt x="212" y="132"/>
                  <a:pt x="212" y="133"/>
                  <a:pt x="213" y="133"/>
                </a:cubicBezTo>
                <a:cubicBezTo>
                  <a:pt x="214" y="134"/>
                  <a:pt x="213" y="136"/>
                  <a:pt x="214" y="137"/>
                </a:cubicBezTo>
                <a:cubicBezTo>
                  <a:pt x="215" y="138"/>
                  <a:pt x="216" y="138"/>
                  <a:pt x="217" y="140"/>
                </a:cubicBezTo>
                <a:cubicBezTo>
                  <a:pt x="219" y="143"/>
                  <a:pt x="218" y="140"/>
                  <a:pt x="220" y="141"/>
                </a:cubicBezTo>
                <a:cubicBezTo>
                  <a:pt x="220" y="141"/>
                  <a:pt x="220" y="143"/>
                  <a:pt x="220" y="143"/>
                </a:cubicBezTo>
                <a:cubicBezTo>
                  <a:pt x="221" y="143"/>
                  <a:pt x="222" y="136"/>
                  <a:pt x="222" y="135"/>
                </a:cubicBezTo>
                <a:cubicBezTo>
                  <a:pt x="222" y="132"/>
                  <a:pt x="221" y="130"/>
                  <a:pt x="220" y="126"/>
                </a:cubicBezTo>
                <a:cubicBezTo>
                  <a:pt x="218" y="123"/>
                  <a:pt x="218" y="120"/>
                  <a:pt x="217" y="117"/>
                </a:cubicBezTo>
                <a:cubicBezTo>
                  <a:pt x="215" y="115"/>
                  <a:pt x="214" y="111"/>
                  <a:pt x="215" y="108"/>
                </a:cubicBezTo>
                <a:cubicBezTo>
                  <a:pt x="216" y="105"/>
                  <a:pt x="218" y="103"/>
                  <a:pt x="221" y="101"/>
                </a:cubicBezTo>
                <a:cubicBezTo>
                  <a:pt x="222" y="100"/>
                  <a:pt x="223" y="100"/>
                  <a:pt x="224" y="99"/>
                </a:cubicBezTo>
                <a:cubicBezTo>
                  <a:pt x="225" y="98"/>
                  <a:pt x="226" y="96"/>
                  <a:pt x="227" y="96"/>
                </a:cubicBezTo>
                <a:cubicBezTo>
                  <a:pt x="229" y="94"/>
                  <a:pt x="232" y="94"/>
                  <a:pt x="234" y="92"/>
                </a:cubicBezTo>
                <a:cubicBezTo>
                  <a:pt x="235" y="91"/>
                  <a:pt x="236" y="89"/>
                  <a:pt x="238" y="89"/>
                </a:cubicBezTo>
                <a:cubicBezTo>
                  <a:pt x="238" y="89"/>
                  <a:pt x="242" y="89"/>
                  <a:pt x="241" y="87"/>
                </a:cubicBezTo>
                <a:cubicBezTo>
                  <a:pt x="241" y="87"/>
                  <a:pt x="238" y="88"/>
                  <a:pt x="238" y="88"/>
                </a:cubicBezTo>
                <a:cubicBezTo>
                  <a:pt x="238" y="87"/>
                  <a:pt x="240" y="88"/>
                  <a:pt x="239" y="86"/>
                </a:cubicBezTo>
                <a:cubicBezTo>
                  <a:pt x="239" y="86"/>
                  <a:pt x="238" y="85"/>
                  <a:pt x="239" y="85"/>
                </a:cubicBezTo>
                <a:cubicBezTo>
                  <a:pt x="239" y="84"/>
                  <a:pt x="239" y="85"/>
                  <a:pt x="240" y="84"/>
                </a:cubicBezTo>
                <a:cubicBezTo>
                  <a:pt x="239" y="85"/>
                  <a:pt x="241" y="86"/>
                  <a:pt x="241" y="85"/>
                </a:cubicBezTo>
                <a:cubicBezTo>
                  <a:pt x="242" y="85"/>
                  <a:pt x="245" y="83"/>
                  <a:pt x="244" y="82"/>
                </a:cubicBezTo>
                <a:cubicBezTo>
                  <a:pt x="244" y="83"/>
                  <a:pt x="238" y="82"/>
                  <a:pt x="239" y="81"/>
                </a:cubicBezTo>
                <a:cubicBezTo>
                  <a:pt x="239" y="80"/>
                  <a:pt x="240" y="82"/>
                  <a:pt x="241" y="81"/>
                </a:cubicBezTo>
                <a:cubicBezTo>
                  <a:pt x="241" y="81"/>
                  <a:pt x="243" y="80"/>
                  <a:pt x="243" y="80"/>
                </a:cubicBezTo>
                <a:cubicBezTo>
                  <a:pt x="243" y="80"/>
                  <a:pt x="242" y="79"/>
                  <a:pt x="242" y="78"/>
                </a:cubicBezTo>
                <a:cubicBezTo>
                  <a:pt x="243" y="77"/>
                  <a:pt x="243" y="76"/>
                  <a:pt x="241" y="76"/>
                </a:cubicBezTo>
                <a:cubicBezTo>
                  <a:pt x="241" y="76"/>
                  <a:pt x="237" y="74"/>
                  <a:pt x="237" y="74"/>
                </a:cubicBezTo>
                <a:cubicBezTo>
                  <a:pt x="238" y="73"/>
                  <a:pt x="239" y="74"/>
                  <a:pt x="240" y="74"/>
                </a:cubicBezTo>
                <a:cubicBezTo>
                  <a:pt x="241" y="73"/>
                  <a:pt x="239" y="71"/>
                  <a:pt x="238" y="71"/>
                </a:cubicBezTo>
                <a:cubicBezTo>
                  <a:pt x="237" y="70"/>
                  <a:pt x="236" y="69"/>
                  <a:pt x="236" y="68"/>
                </a:cubicBezTo>
                <a:cubicBezTo>
                  <a:pt x="235" y="67"/>
                  <a:pt x="238" y="65"/>
                  <a:pt x="237" y="64"/>
                </a:cubicBezTo>
                <a:cubicBezTo>
                  <a:pt x="238" y="65"/>
                  <a:pt x="237" y="66"/>
                  <a:pt x="237" y="67"/>
                </a:cubicBezTo>
                <a:cubicBezTo>
                  <a:pt x="237" y="67"/>
                  <a:pt x="239" y="69"/>
                  <a:pt x="239" y="69"/>
                </a:cubicBezTo>
                <a:cubicBezTo>
                  <a:pt x="241" y="67"/>
                  <a:pt x="239" y="62"/>
                  <a:pt x="242" y="61"/>
                </a:cubicBezTo>
                <a:cubicBezTo>
                  <a:pt x="241" y="61"/>
                  <a:pt x="241" y="66"/>
                  <a:pt x="242" y="67"/>
                </a:cubicBezTo>
                <a:cubicBezTo>
                  <a:pt x="242" y="69"/>
                  <a:pt x="244" y="69"/>
                  <a:pt x="244" y="71"/>
                </a:cubicBezTo>
                <a:cubicBezTo>
                  <a:pt x="244" y="72"/>
                  <a:pt x="241" y="74"/>
                  <a:pt x="242" y="75"/>
                </a:cubicBezTo>
                <a:cubicBezTo>
                  <a:pt x="242" y="75"/>
                  <a:pt x="248" y="69"/>
                  <a:pt x="247" y="67"/>
                </a:cubicBezTo>
                <a:cubicBezTo>
                  <a:pt x="247" y="65"/>
                  <a:pt x="245" y="64"/>
                  <a:pt x="245" y="62"/>
                </a:cubicBezTo>
                <a:cubicBezTo>
                  <a:pt x="244" y="61"/>
                  <a:pt x="245" y="58"/>
                  <a:pt x="247" y="59"/>
                </a:cubicBezTo>
                <a:cubicBezTo>
                  <a:pt x="246" y="58"/>
                  <a:pt x="245" y="61"/>
                  <a:pt x="246" y="62"/>
                </a:cubicBezTo>
                <a:cubicBezTo>
                  <a:pt x="248" y="64"/>
                  <a:pt x="248" y="65"/>
                  <a:pt x="250" y="62"/>
                </a:cubicBezTo>
                <a:cubicBezTo>
                  <a:pt x="251" y="61"/>
                  <a:pt x="253" y="58"/>
                  <a:pt x="252" y="56"/>
                </a:cubicBezTo>
                <a:cubicBezTo>
                  <a:pt x="252" y="56"/>
                  <a:pt x="251" y="55"/>
                  <a:pt x="252" y="54"/>
                </a:cubicBezTo>
                <a:cubicBezTo>
                  <a:pt x="252" y="54"/>
                  <a:pt x="253" y="52"/>
                  <a:pt x="253" y="52"/>
                </a:cubicBezTo>
                <a:cubicBezTo>
                  <a:pt x="253" y="52"/>
                  <a:pt x="253" y="54"/>
                  <a:pt x="253" y="54"/>
                </a:cubicBezTo>
                <a:cubicBezTo>
                  <a:pt x="253" y="54"/>
                  <a:pt x="258" y="51"/>
                  <a:pt x="260" y="51"/>
                </a:cubicBezTo>
                <a:cubicBezTo>
                  <a:pt x="261" y="50"/>
                  <a:pt x="263" y="51"/>
                  <a:pt x="264" y="51"/>
                </a:cubicBezTo>
                <a:cubicBezTo>
                  <a:pt x="266" y="50"/>
                  <a:pt x="265" y="49"/>
                  <a:pt x="265" y="48"/>
                </a:cubicBezTo>
                <a:cubicBezTo>
                  <a:pt x="266" y="48"/>
                  <a:pt x="266" y="50"/>
                  <a:pt x="267" y="50"/>
                </a:cubicBezTo>
                <a:cubicBezTo>
                  <a:pt x="267" y="50"/>
                  <a:pt x="269" y="49"/>
                  <a:pt x="269" y="49"/>
                </a:cubicBezTo>
                <a:cubicBezTo>
                  <a:pt x="271" y="51"/>
                  <a:pt x="275" y="46"/>
                  <a:pt x="272" y="46"/>
                </a:cubicBezTo>
                <a:cubicBezTo>
                  <a:pt x="272" y="46"/>
                  <a:pt x="272" y="48"/>
                  <a:pt x="271" y="48"/>
                </a:cubicBezTo>
                <a:cubicBezTo>
                  <a:pt x="270" y="48"/>
                  <a:pt x="268" y="44"/>
                  <a:pt x="268" y="44"/>
                </a:cubicBezTo>
                <a:cubicBezTo>
                  <a:pt x="269" y="43"/>
                  <a:pt x="268" y="42"/>
                  <a:pt x="269" y="41"/>
                </a:cubicBezTo>
                <a:cubicBezTo>
                  <a:pt x="270" y="39"/>
                  <a:pt x="271" y="37"/>
                  <a:pt x="272" y="36"/>
                </a:cubicBezTo>
                <a:cubicBezTo>
                  <a:pt x="273" y="36"/>
                  <a:pt x="274" y="35"/>
                  <a:pt x="274" y="35"/>
                </a:cubicBezTo>
                <a:cubicBezTo>
                  <a:pt x="276" y="36"/>
                  <a:pt x="277" y="33"/>
                  <a:pt x="278" y="32"/>
                </a:cubicBezTo>
                <a:cubicBezTo>
                  <a:pt x="278" y="32"/>
                  <a:pt x="280" y="33"/>
                  <a:pt x="281" y="32"/>
                </a:cubicBezTo>
                <a:cubicBezTo>
                  <a:pt x="283" y="31"/>
                  <a:pt x="285" y="31"/>
                  <a:pt x="286" y="30"/>
                </a:cubicBezTo>
                <a:cubicBezTo>
                  <a:pt x="287" y="30"/>
                  <a:pt x="289" y="29"/>
                  <a:pt x="288" y="28"/>
                </a:cubicBezTo>
                <a:cubicBezTo>
                  <a:pt x="286" y="26"/>
                  <a:pt x="286" y="25"/>
                  <a:pt x="285" y="24"/>
                </a:cubicBezTo>
                <a:cubicBezTo>
                  <a:pt x="281" y="23"/>
                  <a:pt x="287" y="14"/>
                  <a:pt x="281" y="14"/>
                </a:cubicBezTo>
                <a:cubicBezTo>
                  <a:pt x="280" y="13"/>
                  <a:pt x="279" y="15"/>
                  <a:pt x="278" y="14"/>
                </a:cubicBezTo>
                <a:cubicBezTo>
                  <a:pt x="277" y="13"/>
                  <a:pt x="277" y="12"/>
                  <a:pt x="276" y="13"/>
                </a:cubicBezTo>
                <a:cubicBezTo>
                  <a:pt x="275" y="14"/>
                  <a:pt x="274" y="16"/>
                  <a:pt x="273" y="17"/>
                </a:cubicBezTo>
                <a:cubicBezTo>
                  <a:pt x="272" y="18"/>
                  <a:pt x="272" y="20"/>
                  <a:pt x="271" y="21"/>
                </a:cubicBezTo>
                <a:cubicBezTo>
                  <a:pt x="271" y="23"/>
                  <a:pt x="270" y="26"/>
                  <a:pt x="268" y="26"/>
                </a:cubicBezTo>
                <a:cubicBezTo>
                  <a:pt x="266" y="26"/>
                  <a:pt x="266" y="28"/>
                  <a:pt x="264" y="28"/>
                </a:cubicBezTo>
                <a:cubicBezTo>
                  <a:pt x="259" y="28"/>
                  <a:pt x="254" y="28"/>
                  <a:pt x="249" y="28"/>
                </a:cubicBezTo>
                <a:cubicBezTo>
                  <a:pt x="247" y="28"/>
                  <a:pt x="247" y="28"/>
                  <a:pt x="246" y="29"/>
                </a:cubicBezTo>
                <a:cubicBezTo>
                  <a:pt x="245" y="31"/>
                  <a:pt x="241" y="33"/>
                  <a:pt x="241" y="34"/>
                </a:cubicBezTo>
                <a:cubicBezTo>
                  <a:pt x="242" y="37"/>
                  <a:pt x="239" y="39"/>
                  <a:pt x="237" y="39"/>
                </a:cubicBezTo>
                <a:cubicBezTo>
                  <a:pt x="235" y="39"/>
                  <a:pt x="234" y="38"/>
                  <a:pt x="232" y="38"/>
                </a:cubicBezTo>
                <a:cubicBezTo>
                  <a:pt x="230" y="38"/>
                  <a:pt x="228" y="39"/>
                  <a:pt x="227" y="39"/>
                </a:cubicBezTo>
                <a:cubicBezTo>
                  <a:pt x="227" y="39"/>
                  <a:pt x="227" y="42"/>
                  <a:pt x="228" y="42"/>
                </a:cubicBezTo>
                <a:cubicBezTo>
                  <a:pt x="227" y="43"/>
                  <a:pt x="226" y="44"/>
                  <a:pt x="224" y="45"/>
                </a:cubicBezTo>
                <a:cubicBezTo>
                  <a:pt x="222" y="46"/>
                  <a:pt x="219" y="48"/>
                  <a:pt x="216" y="49"/>
                </a:cubicBezTo>
                <a:cubicBezTo>
                  <a:pt x="213" y="50"/>
                  <a:pt x="210" y="50"/>
                  <a:pt x="207" y="49"/>
                </a:cubicBezTo>
                <a:cubicBezTo>
                  <a:pt x="206" y="48"/>
                  <a:pt x="205" y="47"/>
                  <a:pt x="206" y="46"/>
                </a:cubicBezTo>
                <a:cubicBezTo>
                  <a:pt x="206" y="46"/>
                  <a:pt x="207" y="44"/>
                  <a:pt x="208" y="44"/>
                </a:cubicBezTo>
                <a:cubicBezTo>
                  <a:pt x="208" y="44"/>
                  <a:pt x="208" y="45"/>
                  <a:pt x="208" y="46"/>
                </a:cubicBezTo>
                <a:cubicBezTo>
                  <a:pt x="210" y="42"/>
                  <a:pt x="211" y="39"/>
                  <a:pt x="209" y="35"/>
                </a:cubicBezTo>
                <a:cubicBezTo>
                  <a:pt x="208" y="34"/>
                  <a:pt x="206" y="36"/>
                  <a:pt x="205" y="36"/>
                </a:cubicBezTo>
                <a:cubicBezTo>
                  <a:pt x="204" y="37"/>
                  <a:pt x="204" y="36"/>
                  <a:pt x="203" y="36"/>
                </a:cubicBezTo>
                <a:cubicBezTo>
                  <a:pt x="202" y="35"/>
                  <a:pt x="204" y="34"/>
                  <a:pt x="204" y="34"/>
                </a:cubicBezTo>
                <a:cubicBezTo>
                  <a:pt x="208" y="30"/>
                  <a:pt x="205" y="26"/>
                  <a:pt x="201" y="25"/>
                </a:cubicBezTo>
                <a:cubicBezTo>
                  <a:pt x="198" y="24"/>
                  <a:pt x="198" y="25"/>
                  <a:pt x="196" y="26"/>
                </a:cubicBezTo>
                <a:cubicBezTo>
                  <a:pt x="196" y="27"/>
                  <a:pt x="196" y="27"/>
                  <a:pt x="196" y="28"/>
                </a:cubicBezTo>
                <a:cubicBezTo>
                  <a:pt x="196" y="29"/>
                  <a:pt x="194" y="28"/>
                  <a:pt x="193" y="28"/>
                </a:cubicBezTo>
                <a:cubicBezTo>
                  <a:pt x="192" y="28"/>
                  <a:pt x="190" y="36"/>
                  <a:pt x="190" y="37"/>
                </a:cubicBezTo>
                <a:cubicBezTo>
                  <a:pt x="191" y="42"/>
                  <a:pt x="192" y="45"/>
                  <a:pt x="188" y="47"/>
                </a:cubicBezTo>
                <a:cubicBezTo>
                  <a:pt x="188" y="48"/>
                  <a:pt x="185" y="49"/>
                  <a:pt x="185" y="48"/>
                </a:cubicBezTo>
                <a:cubicBezTo>
                  <a:pt x="185" y="46"/>
                  <a:pt x="184" y="44"/>
                  <a:pt x="184" y="42"/>
                </a:cubicBezTo>
                <a:cubicBezTo>
                  <a:pt x="184" y="41"/>
                  <a:pt x="186" y="30"/>
                  <a:pt x="186" y="30"/>
                </a:cubicBezTo>
                <a:cubicBezTo>
                  <a:pt x="185" y="30"/>
                  <a:pt x="183" y="32"/>
                  <a:pt x="183" y="31"/>
                </a:cubicBezTo>
                <a:cubicBezTo>
                  <a:pt x="183" y="30"/>
                  <a:pt x="186" y="26"/>
                  <a:pt x="187" y="25"/>
                </a:cubicBezTo>
                <a:cubicBezTo>
                  <a:pt x="188" y="23"/>
                  <a:pt x="191" y="23"/>
                  <a:pt x="193" y="22"/>
                </a:cubicBezTo>
                <a:cubicBezTo>
                  <a:pt x="196" y="22"/>
                  <a:pt x="199" y="23"/>
                  <a:pt x="202" y="23"/>
                </a:cubicBezTo>
                <a:cubicBezTo>
                  <a:pt x="205" y="23"/>
                  <a:pt x="201" y="20"/>
                  <a:pt x="199" y="20"/>
                </a:cubicBezTo>
                <a:cubicBezTo>
                  <a:pt x="197" y="20"/>
                  <a:pt x="199" y="17"/>
                  <a:pt x="196" y="17"/>
                </a:cubicBezTo>
                <a:cubicBezTo>
                  <a:pt x="194" y="18"/>
                  <a:pt x="192" y="19"/>
                  <a:pt x="189" y="19"/>
                </a:cubicBezTo>
                <a:cubicBezTo>
                  <a:pt x="187" y="19"/>
                  <a:pt x="185" y="17"/>
                  <a:pt x="183" y="16"/>
                </a:cubicBezTo>
                <a:cubicBezTo>
                  <a:pt x="183" y="16"/>
                  <a:pt x="180" y="16"/>
                  <a:pt x="181" y="15"/>
                </a:cubicBezTo>
                <a:cubicBezTo>
                  <a:pt x="182" y="15"/>
                  <a:pt x="184" y="14"/>
                  <a:pt x="184" y="13"/>
                </a:cubicBezTo>
                <a:cubicBezTo>
                  <a:pt x="184" y="13"/>
                  <a:pt x="176" y="16"/>
                  <a:pt x="175" y="16"/>
                </a:cubicBezTo>
                <a:cubicBezTo>
                  <a:pt x="174" y="17"/>
                  <a:pt x="173" y="18"/>
                  <a:pt x="172" y="18"/>
                </a:cubicBezTo>
                <a:cubicBezTo>
                  <a:pt x="170" y="18"/>
                  <a:pt x="170" y="16"/>
                  <a:pt x="168" y="16"/>
                </a:cubicBezTo>
                <a:cubicBezTo>
                  <a:pt x="167" y="16"/>
                  <a:pt x="162" y="18"/>
                  <a:pt x="165" y="15"/>
                </a:cubicBezTo>
                <a:cubicBezTo>
                  <a:pt x="168" y="13"/>
                  <a:pt x="171" y="11"/>
                  <a:pt x="174" y="9"/>
                </a:cubicBezTo>
                <a:cubicBezTo>
                  <a:pt x="172" y="9"/>
                  <a:pt x="170" y="7"/>
                  <a:pt x="168" y="9"/>
                </a:cubicBezTo>
                <a:cubicBezTo>
                  <a:pt x="165" y="10"/>
                  <a:pt x="164" y="8"/>
                  <a:pt x="161" y="7"/>
                </a:cubicBezTo>
                <a:cubicBezTo>
                  <a:pt x="160" y="7"/>
                  <a:pt x="159" y="6"/>
                  <a:pt x="158" y="5"/>
                </a:cubicBezTo>
                <a:cubicBezTo>
                  <a:pt x="156" y="5"/>
                  <a:pt x="155" y="6"/>
                  <a:pt x="153" y="6"/>
                </a:cubicBezTo>
                <a:cubicBezTo>
                  <a:pt x="152" y="5"/>
                  <a:pt x="150" y="5"/>
                  <a:pt x="150" y="3"/>
                </a:cubicBezTo>
                <a:cubicBezTo>
                  <a:pt x="150" y="3"/>
                  <a:pt x="148" y="0"/>
                  <a:pt x="148" y="1"/>
                </a:cubicBezTo>
                <a:cubicBezTo>
                  <a:pt x="147" y="1"/>
                  <a:pt x="148" y="4"/>
                  <a:pt x="147" y="4"/>
                </a:cubicBezTo>
                <a:cubicBezTo>
                  <a:pt x="146" y="4"/>
                  <a:pt x="145" y="4"/>
                  <a:pt x="145" y="4"/>
                </a:cubicBezTo>
                <a:cubicBezTo>
                  <a:pt x="142" y="4"/>
                  <a:pt x="139" y="4"/>
                  <a:pt x="136" y="4"/>
                </a:cubicBezTo>
                <a:cubicBezTo>
                  <a:pt x="125" y="4"/>
                  <a:pt x="115" y="4"/>
                  <a:pt x="105" y="4"/>
                </a:cubicBezTo>
                <a:cubicBezTo>
                  <a:pt x="80" y="4"/>
                  <a:pt x="55" y="4"/>
                  <a:pt x="30" y="4"/>
                </a:cubicBezTo>
                <a:cubicBezTo>
                  <a:pt x="24" y="4"/>
                  <a:pt x="17" y="4"/>
                  <a:pt x="11" y="4"/>
                </a:cubicBezTo>
                <a:cubicBezTo>
                  <a:pt x="12" y="5"/>
                  <a:pt x="14" y="13"/>
                  <a:pt x="11" y="14"/>
                </a:cubicBezTo>
                <a:cubicBezTo>
                  <a:pt x="9" y="14"/>
                  <a:pt x="8" y="14"/>
                  <a:pt x="10" y="12"/>
                </a:cubicBezTo>
                <a:cubicBezTo>
                  <a:pt x="12" y="9"/>
                  <a:pt x="9" y="9"/>
                  <a:pt x="7" y="9"/>
                </a:cubicBezTo>
                <a:cubicBezTo>
                  <a:pt x="5" y="9"/>
                  <a:pt x="2" y="7"/>
                  <a:pt x="1" y="7"/>
                </a:cubicBezTo>
                <a:cubicBezTo>
                  <a:pt x="0" y="8"/>
                  <a:pt x="2" y="12"/>
                  <a:pt x="2" y="12"/>
                </a:cubicBezTo>
                <a:cubicBezTo>
                  <a:pt x="3" y="15"/>
                  <a:pt x="4" y="16"/>
                  <a:pt x="4" y="18"/>
                </a:cubicBezTo>
                <a:cubicBezTo>
                  <a:pt x="4" y="19"/>
                  <a:pt x="7" y="21"/>
                  <a:pt x="8" y="21"/>
                </a:cubicBezTo>
                <a:cubicBezTo>
                  <a:pt x="7" y="21"/>
                  <a:pt x="6" y="21"/>
                  <a:pt x="5" y="22"/>
                </a:cubicBezTo>
                <a:cubicBezTo>
                  <a:pt x="4" y="23"/>
                  <a:pt x="5" y="24"/>
                  <a:pt x="5" y="25"/>
                </a:cubicBezTo>
                <a:cubicBezTo>
                  <a:pt x="5" y="28"/>
                  <a:pt x="5" y="30"/>
                  <a:pt x="4" y="32"/>
                </a:cubicBezTo>
                <a:cubicBezTo>
                  <a:pt x="4" y="35"/>
                  <a:pt x="3" y="37"/>
                  <a:pt x="2" y="40"/>
                </a:cubicBezTo>
                <a:cubicBezTo>
                  <a:pt x="1" y="43"/>
                  <a:pt x="3" y="46"/>
                  <a:pt x="4" y="49"/>
                </a:cubicBezTo>
                <a:cubicBezTo>
                  <a:pt x="4" y="52"/>
                  <a:pt x="3" y="54"/>
                  <a:pt x="3" y="56"/>
                </a:cubicBezTo>
                <a:cubicBezTo>
                  <a:pt x="3" y="57"/>
                  <a:pt x="4" y="58"/>
                  <a:pt x="4" y="59"/>
                </a:cubicBezTo>
                <a:cubicBezTo>
                  <a:pt x="5" y="60"/>
                  <a:pt x="5" y="62"/>
                  <a:pt x="5" y="63"/>
                </a:cubicBezTo>
                <a:cubicBezTo>
                  <a:pt x="6" y="66"/>
                  <a:pt x="9" y="67"/>
                  <a:pt x="10" y="70"/>
                </a:cubicBezTo>
                <a:cubicBezTo>
                  <a:pt x="11" y="72"/>
                  <a:pt x="11" y="71"/>
                  <a:pt x="12" y="70"/>
                </a:cubicBezTo>
                <a:cubicBezTo>
                  <a:pt x="12" y="70"/>
                  <a:pt x="13" y="73"/>
                  <a:pt x="13" y="73"/>
                </a:cubicBezTo>
                <a:cubicBezTo>
                  <a:pt x="13" y="73"/>
                  <a:pt x="12" y="72"/>
                  <a:pt x="12" y="73"/>
                </a:cubicBezTo>
                <a:cubicBezTo>
                  <a:pt x="12" y="74"/>
                  <a:pt x="12" y="75"/>
                  <a:pt x="13" y="76"/>
                </a:cubicBezTo>
                <a:cubicBezTo>
                  <a:pt x="14" y="76"/>
                  <a:pt x="14" y="76"/>
                  <a:pt x="15" y="77"/>
                </a:cubicBezTo>
                <a:cubicBezTo>
                  <a:pt x="16" y="78"/>
                  <a:pt x="14" y="79"/>
                  <a:pt x="15" y="80"/>
                </a:cubicBezTo>
                <a:cubicBezTo>
                  <a:pt x="17" y="83"/>
                  <a:pt x="21" y="85"/>
                  <a:pt x="21" y="88"/>
                </a:cubicBezTo>
                <a:cubicBezTo>
                  <a:pt x="22" y="90"/>
                  <a:pt x="23" y="90"/>
                  <a:pt x="25" y="91"/>
                </a:cubicBezTo>
                <a:cubicBezTo>
                  <a:pt x="27" y="92"/>
                  <a:pt x="29" y="93"/>
                  <a:pt x="31" y="93"/>
                </a:cubicBezTo>
                <a:cubicBezTo>
                  <a:pt x="33" y="93"/>
                  <a:pt x="35" y="95"/>
                  <a:pt x="36" y="96"/>
                </a:cubicBezTo>
                <a:cubicBezTo>
                  <a:pt x="36" y="97"/>
                  <a:pt x="40" y="101"/>
                  <a:pt x="39" y="102"/>
                </a:cubicBezTo>
                <a:cubicBezTo>
                  <a:pt x="43" y="101"/>
                  <a:pt x="48" y="100"/>
                  <a:pt x="52" y="101"/>
                </a:cubicBezTo>
                <a:cubicBezTo>
                  <a:pt x="58" y="103"/>
                  <a:pt x="63" y="106"/>
                  <a:pt x="68" y="108"/>
                </a:cubicBezTo>
                <a:close/>
              </a:path>
            </a:pathLst>
          </a:custGeom>
          <a:solidFill>
            <a:schemeClr val="bg1">
              <a:lumMod val="85000"/>
            </a:schemeClr>
          </a:solidFill>
          <a:ln w="9525"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6" name="TextBox 5">
            <a:extLst>
              <a:ext uri="{FF2B5EF4-FFF2-40B4-BE49-F238E27FC236}">
                <a16:creationId xmlns:a16="http://schemas.microsoft.com/office/drawing/2014/main" id="{A3E02787-EC97-181F-A348-EB886044A7E8}"/>
              </a:ext>
            </a:extLst>
          </p:cNvPr>
          <p:cNvSpPr txBox="1"/>
          <p:nvPr/>
        </p:nvSpPr>
        <p:spPr>
          <a:xfrm>
            <a:off x="640248" y="2938781"/>
            <a:ext cx="1373559" cy="296959"/>
          </a:xfrm>
          <a:prstGeom prst="rect">
            <a:avLst/>
          </a:prstGeom>
          <a:noFill/>
        </p:spPr>
        <p:txBody>
          <a:bodyPr wrap="square" lIns="0" tIns="0" rIns="0" bIns="0" rtlCol="0">
            <a:noAutofit/>
          </a:bodyPr>
          <a:lstStyle/>
          <a:p>
            <a:pPr algn="l" defTabSz="228600">
              <a:spcAft>
                <a:spcPts val="1200"/>
              </a:spcAft>
            </a:pPr>
            <a:r>
              <a:rPr lang="en-US" sz="1200">
                <a:latin typeface="Calibri" panose="020F0502020204030204" pitchFamily="34" charset="0"/>
                <a:cs typeface="Calibri" panose="020F0502020204030204" pitchFamily="34" charset="0"/>
              </a:rPr>
              <a:t>Barley production</a:t>
            </a:r>
            <a:br>
              <a:rPr lang="en-US" sz="1200">
                <a:latin typeface="Calibri" panose="020F0502020204030204" pitchFamily="34" charset="0"/>
                <a:cs typeface="Calibri" panose="020F0502020204030204" pitchFamily="34" charset="0"/>
              </a:rPr>
            </a:br>
            <a:r>
              <a:rPr lang="en-US" sz="1200">
                <a:latin typeface="Calibri" panose="020F0502020204030204" pitchFamily="34" charset="0"/>
                <a:cs typeface="Calibri" panose="020F0502020204030204" pitchFamily="34" charset="0"/>
              </a:rPr>
              <a:t>Hop production</a:t>
            </a:r>
          </a:p>
        </p:txBody>
      </p:sp>
      <p:sp>
        <p:nvSpPr>
          <p:cNvPr id="8" name="Freeform 86">
            <a:extLst>
              <a:ext uri="{FF2B5EF4-FFF2-40B4-BE49-F238E27FC236}">
                <a16:creationId xmlns:a16="http://schemas.microsoft.com/office/drawing/2014/main" id="{69FA4B18-B2BD-E12E-ED0E-6243813CC3A8}"/>
              </a:ext>
            </a:extLst>
          </p:cNvPr>
          <p:cNvSpPr>
            <a:spLocks noChangeAspect="1" noChangeArrowheads="1"/>
          </p:cNvSpPr>
          <p:nvPr/>
        </p:nvSpPr>
        <p:spPr bwMode="auto">
          <a:xfrm>
            <a:off x="714631" y="1747608"/>
            <a:ext cx="510668" cy="510701"/>
          </a:xfrm>
          <a:prstGeom prst="ellipse">
            <a:avLst/>
          </a:prstGeom>
          <a:solidFill>
            <a:srgbClr val="173BA7">
              <a:alpha val="50196"/>
            </a:srgbClr>
          </a:solidFill>
          <a:ln w="57150">
            <a:noFill/>
          </a:ln>
          <a:effectLst/>
        </p:spPr>
        <p:txBody>
          <a:bodyPr wrap="none" anchor="ctr"/>
          <a:lstStyle/>
          <a:p>
            <a:endParaRPr lang="en-US" sz="9950" b="1">
              <a:latin typeface="Roboto Bold" charset="0"/>
            </a:endParaRPr>
          </a:p>
        </p:txBody>
      </p:sp>
      <p:sp>
        <p:nvSpPr>
          <p:cNvPr id="10" name="Freeform 86">
            <a:extLst>
              <a:ext uri="{FF2B5EF4-FFF2-40B4-BE49-F238E27FC236}">
                <a16:creationId xmlns:a16="http://schemas.microsoft.com/office/drawing/2014/main" id="{11056216-573C-7188-F705-5A9803C3FDED}"/>
              </a:ext>
            </a:extLst>
          </p:cNvPr>
          <p:cNvSpPr>
            <a:spLocks noChangeAspect="1" noChangeArrowheads="1"/>
          </p:cNvSpPr>
          <p:nvPr/>
        </p:nvSpPr>
        <p:spPr bwMode="auto">
          <a:xfrm>
            <a:off x="1190941" y="1205153"/>
            <a:ext cx="646754" cy="646796"/>
          </a:xfrm>
          <a:prstGeom prst="ellipse">
            <a:avLst/>
          </a:prstGeom>
          <a:solidFill>
            <a:srgbClr val="0A1A49">
              <a:alpha val="50196"/>
            </a:srgbClr>
          </a:solidFill>
          <a:ln w="57150">
            <a:noFill/>
          </a:ln>
          <a:effectLst/>
        </p:spPr>
        <p:txBody>
          <a:bodyPr wrap="none" anchor="ctr"/>
          <a:lstStyle/>
          <a:p>
            <a:endParaRPr lang="en-US" sz="9950" b="1">
              <a:latin typeface="Roboto Bold" charset="0"/>
            </a:endParaRPr>
          </a:p>
        </p:txBody>
      </p:sp>
      <p:sp>
        <p:nvSpPr>
          <p:cNvPr id="12" name="Freeform 86">
            <a:extLst>
              <a:ext uri="{FF2B5EF4-FFF2-40B4-BE49-F238E27FC236}">
                <a16:creationId xmlns:a16="http://schemas.microsoft.com/office/drawing/2014/main" id="{9F57746E-BD20-EE0E-7DF6-063EE9684E21}"/>
              </a:ext>
            </a:extLst>
          </p:cNvPr>
          <p:cNvSpPr>
            <a:spLocks noChangeAspect="1" noChangeArrowheads="1"/>
          </p:cNvSpPr>
          <p:nvPr/>
        </p:nvSpPr>
        <p:spPr bwMode="auto">
          <a:xfrm>
            <a:off x="471650" y="3151035"/>
            <a:ext cx="134300" cy="134308"/>
          </a:xfrm>
          <a:prstGeom prst="ellipse">
            <a:avLst/>
          </a:prstGeom>
          <a:solidFill>
            <a:schemeClr val="accent1">
              <a:lumMod val="75000"/>
              <a:lumOff val="25000"/>
            </a:schemeClr>
          </a:solidFill>
          <a:ln w="57150">
            <a:noFill/>
          </a:ln>
          <a:effectLst/>
        </p:spPr>
        <p:txBody>
          <a:bodyPr wrap="none" anchor="ctr"/>
          <a:lstStyle/>
          <a:p>
            <a:endParaRPr lang="en-US" sz="9950" b="1">
              <a:latin typeface="Roboto Bold" charset="0"/>
            </a:endParaRPr>
          </a:p>
        </p:txBody>
      </p:sp>
      <p:sp>
        <p:nvSpPr>
          <p:cNvPr id="13" name="Freeform 86">
            <a:extLst>
              <a:ext uri="{FF2B5EF4-FFF2-40B4-BE49-F238E27FC236}">
                <a16:creationId xmlns:a16="http://schemas.microsoft.com/office/drawing/2014/main" id="{3676E394-075B-7F87-6658-9306C9C5893E}"/>
              </a:ext>
            </a:extLst>
          </p:cNvPr>
          <p:cNvSpPr>
            <a:spLocks noChangeAspect="1" noChangeArrowheads="1"/>
          </p:cNvSpPr>
          <p:nvPr/>
        </p:nvSpPr>
        <p:spPr bwMode="auto">
          <a:xfrm>
            <a:off x="471650" y="2960271"/>
            <a:ext cx="134300" cy="134308"/>
          </a:xfrm>
          <a:prstGeom prst="ellipse">
            <a:avLst/>
          </a:prstGeom>
          <a:solidFill>
            <a:schemeClr val="accent1"/>
          </a:solidFill>
          <a:ln w="57150">
            <a:noFill/>
          </a:ln>
          <a:effectLst/>
        </p:spPr>
        <p:txBody>
          <a:bodyPr wrap="none" anchor="ctr"/>
          <a:lstStyle/>
          <a:p>
            <a:endParaRPr lang="en-US" sz="9950" b="1">
              <a:latin typeface="Roboto Bold" charset="0"/>
            </a:endParaRPr>
          </a:p>
        </p:txBody>
      </p:sp>
      <p:sp>
        <p:nvSpPr>
          <p:cNvPr id="14" name="Rectangle 89">
            <a:extLst>
              <a:ext uri="{FF2B5EF4-FFF2-40B4-BE49-F238E27FC236}">
                <a16:creationId xmlns:a16="http://schemas.microsoft.com/office/drawing/2014/main" id="{50053E7A-8D4B-CF4D-2F5C-984EB44358BA}"/>
              </a:ext>
            </a:extLst>
          </p:cNvPr>
          <p:cNvSpPr/>
          <p:nvPr/>
        </p:nvSpPr>
        <p:spPr>
          <a:xfrm>
            <a:off x="384173" y="1040824"/>
            <a:ext cx="3810139" cy="2326221"/>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45714" bIns="45714" rtlCol="0" anchor="t"/>
          <a:lstStyle/>
          <a:p>
            <a:pPr defTabSz="914263"/>
            <a:endParaRPr lang="en-GB">
              <a:solidFill>
                <a:schemeClr val="tx1"/>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endParaRPr>
          </a:p>
        </p:txBody>
      </p:sp>
      <p:sp>
        <p:nvSpPr>
          <p:cNvPr id="18" name="Isosceles Triangle 17">
            <a:extLst>
              <a:ext uri="{FF2B5EF4-FFF2-40B4-BE49-F238E27FC236}">
                <a16:creationId xmlns:a16="http://schemas.microsoft.com/office/drawing/2014/main" id="{1DEA045C-FFCA-49E4-9681-1DEFB95951A1}"/>
              </a:ext>
            </a:extLst>
          </p:cNvPr>
          <p:cNvSpPr/>
          <p:nvPr/>
        </p:nvSpPr>
        <p:spPr>
          <a:xfrm rot="5400000">
            <a:off x="3124952" y="4719202"/>
            <a:ext cx="2326221" cy="187505"/>
          </a:xfrm>
          <a:prstGeom prst="triangle">
            <a:avLst>
              <a:gd name="adj" fmla="val 49108"/>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tIns="91440" bIns="91440" rtlCol="0" anchor="ctr"/>
          <a:lstStyle/>
          <a:p>
            <a:pPr algn="ctr"/>
            <a:endParaRPr lang="fi-FI" err="1"/>
          </a:p>
        </p:txBody>
      </p:sp>
      <p:sp>
        <p:nvSpPr>
          <p:cNvPr id="19" name="TextBox 18">
            <a:extLst>
              <a:ext uri="{FF2B5EF4-FFF2-40B4-BE49-F238E27FC236}">
                <a16:creationId xmlns:a16="http://schemas.microsoft.com/office/drawing/2014/main" id="{4A0C0BB5-F0B4-EC29-F39E-FB5229E810D0}"/>
              </a:ext>
            </a:extLst>
          </p:cNvPr>
          <p:cNvSpPr txBox="1"/>
          <p:nvPr/>
        </p:nvSpPr>
        <p:spPr>
          <a:xfrm>
            <a:off x="442576" y="5769009"/>
            <a:ext cx="2127369" cy="63124"/>
          </a:xfrm>
          <a:prstGeom prst="rect">
            <a:avLst/>
          </a:prstGeom>
          <a:noFill/>
        </p:spPr>
        <p:txBody>
          <a:bodyPr wrap="square" lIns="0" tIns="0" rIns="0" bIns="0" rtlCol="0">
            <a:noAutofit/>
          </a:bodyPr>
          <a:lstStyle/>
          <a:p>
            <a:pPr algn="l" defTabSz="228600">
              <a:spcAft>
                <a:spcPts val="1200"/>
              </a:spcAft>
            </a:pPr>
            <a:r>
              <a:rPr lang="en-US" sz="1200">
                <a:latin typeface="Calibri" panose="020F0502020204030204" pitchFamily="34" charset="0"/>
                <a:cs typeface="Calibri" panose="020F0502020204030204" pitchFamily="34" charset="0"/>
              </a:rPr>
              <a:t>US drought monitor, June 2022</a:t>
            </a:r>
          </a:p>
        </p:txBody>
      </p:sp>
      <p:sp>
        <p:nvSpPr>
          <p:cNvPr id="20" name="Rectangle 19">
            <a:extLst>
              <a:ext uri="{FF2B5EF4-FFF2-40B4-BE49-F238E27FC236}">
                <a16:creationId xmlns:a16="http://schemas.microsoft.com/office/drawing/2014/main" id="{C84E4070-CDC7-4724-69FD-845D22295F4D}"/>
              </a:ext>
            </a:extLst>
          </p:cNvPr>
          <p:cNvSpPr/>
          <p:nvPr/>
        </p:nvSpPr>
        <p:spPr>
          <a:xfrm>
            <a:off x="4594075" y="1365515"/>
            <a:ext cx="7133551" cy="5825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just">
              <a:spcAft>
                <a:spcPts val="300"/>
              </a:spcAft>
            </a:pPr>
            <a:r>
              <a:rPr lang="en-US" sz="1200">
                <a:solidFill>
                  <a:schemeClr val="tx1"/>
                </a:solidFill>
                <a:cs typeface="Calibri" panose="020F0502020204030204" pitchFamily="34" charset="0"/>
              </a:rPr>
              <a:t>The USA is the largest hop producer (40%). Hop production is located on the West Coast of the USA. In barley production, the USA ranks the 8th largest producer in the world with Idaho (33%), Montana (20%) and North Dakota (26%) being the biggest production states. </a:t>
            </a:r>
          </a:p>
        </p:txBody>
      </p:sp>
      <p:sp>
        <p:nvSpPr>
          <p:cNvPr id="2" name="TextBox 1">
            <a:extLst>
              <a:ext uri="{FF2B5EF4-FFF2-40B4-BE49-F238E27FC236}">
                <a16:creationId xmlns:a16="http://schemas.microsoft.com/office/drawing/2014/main" id="{B46E2E91-A5CA-90AF-B947-B5B428ADF1B9}"/>
              </a:ext>
            </a:extLst>
          </p:cNvPr>
          <p:cNvSpPr txBox="1"/>
          <p:nvPr/>
        </p:nvSpPr>
        <p:spPr>
          <a:xfrm>
            <a:off x="5817235" y="2118938"/>
            <a:ext cx="5910393" cy="450166"/>
          </a:xfrm>
          <a:prstGeom prst="rect">
            <a:avLst/>
          </a:prstGeom>
          <a:noFill/>
        </p:spPr>
        <p:txBody>
          <a:bodyPr wrap="square" lIns="0" tIns="0" rIns="0" bIns="0" rtlCol="0">
            <a:noAutofit/>
          </a:bodyPr>
          <a:lstStyle/>
          <a:p>
            <a:pPr algn="just">
              <a:spcAft>
                <a:spcPts val="300"/>
              </a:spcAft>
            </a:pPr>
            <a:r>
              <a:rPr lang="en-US" sz="1200">
                <a:solidFill>
                  <a:schemeClr val="tx1"/>
                </a:solidFill>
                <a:cs typeface="Calibri" panose="020F0502020204030204" pitchFamily="34" charset="0"/>
              </a:rPr>
              <a:t>Short geographical proximity and good logistics connections would allow for </a:t>
            </a:r>
            <a:r>
              <a:rPr lang="en-US" sz="1200" b="1">
                <a:solidFill>
                  <a:schemeClr val="accent1"/>
                </a:solidFill>
                <a:cs typeface="Calibri" panose="020F0502020204030204" pitchFamily="34" charset="0"/>
              </a:rPr>
              <a:t>lower costs </a:t>
            </a:r>
            <a:r>
              <a:rPr lang="en-US" sz="1200">
                <a:solidFill>
                  <a:schemeClr val="tx1"/>
                </a:solidFill>
                <a:cs typeface="Calibri" panose="020F0502020204030204" pitchFamily="34" charset="0"/>
              </a:rPr>
              <a:t>and a more </a:t>
            </a:r>
            <a:r>
              <a:rPr lang="en-US" sz="1200" b="1">
                <a:solidFill>
                  <a:schemeClr val="accent1"/>
                </a:solidFill>
                <a:cs typeface="Calibri" panose="020F0502020204030204" pitchFamily="34" charset="0"/>
              </a:rPr>
              <a:t>sustainable</a:t>
            </a:r>
            <a:r>
              <a:rPr lang="en-US" sz="1200">
                <a:solidFill>
                  <a:schemeClr val="tx1"/>
                </a:solidFill>
                <a:cs typeface="Calibri" panose="020F0502020204030204" pitchFamily="34" charset="0"/>
              </a:rPr>
              <a:t> supply chain.</a:t>
            </a:r>
          </a:p>
        </p:txBody>
      </p:sp>
      <p:sp>
        <p:nvSpPr>
          <p:cNvPr id="15" name="TextBox 14">
            <a:extLst>
              <a:ext uri="{FF2B5EF4-FFF2-40B4-BE49-F238E27FC236}">
                <a16:creationId xmlns:a16="http://schemas.microsoft.com/office/drawing/2014/main" id="{A3B517AD-7ADA-DC1A-66BF-C9F8867B3197}"/>
              </a:ext>
            </a:extLst>
          </p:cNvPr>
          <p:cNvSpPr txBox="1"/>
          <p:nvPr/>
        </p:nvSpPr>
        <p:spPr>
          <a:xfrm>
            <a:off x="5817236" y="2614307"/>
            <a:ext cx="5910393" cy="468779"/>
          </a:xfrm>
          <a:prstGeom prst="rect">
            <a:avLst/>
          </a:prstGeom>
          <a:noFill/>
        </p:spPr>
        <p:txBody>
          <a:bodyPr wrap="square" lIns="0" tIns="0" rIns="0" bIns="0" rtlCol="0">
            <a:noAutofit/>
          </a:bodyPr>
          <a:lstStyle/>
          <a:p>
            <a:pPr defTabSz="228600">
              <a:spcAft>
                <a:spcPts val="1200"/>
              </a:spcAft>
            </a:pPr>
            <a:r>
              <a:rPr lang="en-US" sz="1200">
                <a:solidFill>
                  <a:schemeClr val="tx1"/>
                </a:solidFill>
                <a:cs typeface="Calibri" panose="020F0502020204030204" pitchFamily="34" charset="0"/>
              </a:rPr>
              <a:t>The geographical position would also be beneficial considering </a:t>
            </a:r>
            <a:r>
              <a:rPr lang="en-US" sz="1200" b="1">
                <a:solidFill>
                  <a:schemeClr val="accent1"/>
                </a:solidFill>
                <a:cs typeface="Calibri" panose="020F0502020204030204" pitchFamily="34" charset="0"/>
              </a:rPr>
              <a:t>expansion to new markets</a:t>
            </a:r>
            <a:r>
              <a:rPr lang="en-US" sz="1200">
                <a:solidFill>
                  <a:schemeClr val="tx1"/>
                </a:solidFill>
                <a:cs typeface="Calibri" panose="020F0502020204030204" pitchFamily="34" charset="0"/>
              </a:rPr>
              <a:t> in the area all the way from Canada to Latin America. </a:t>
            </a:r>
          </a:p>
          <a:p>
            <a:pPr algn="l" defTabSz="228600">
              <a:spcAft>
                <a:spcPts val="1200"/>
              </a:spcAft>
            </a:pPr>
            <a:endParaRPr lang="en-FI" noProof="0"/>
          </a:p>
        </p:txBody>
      </p:sp>
      <p:sp>
        <p:nvSpPr>
          <p:cNvPr id="16" name="Oval 15">
            <a:extLst>
              <a:ext uri="{FF2B5EF4-FFF2-40B4-BE49-F238E27FC236}">
                <a16:creationId xmlns:a16="http://schemas.microsoft.com/office/drawing/2014/main" id="{0C61F8BB-496F-5B4B-7F9C-58BBF32CB3C1}"/>
              </a:ext>
            </a:extLst>
          </p:cNvPr>
          <p:cNvSpPr/>
          <p:nvPr/>
        </p:nvSpPr>
        <p:spPr>
          <a:xfrm>
            <a:off x="5153880" y="2270910"/>
            <a:ext cx="475851" cy="496845"/>
          </a:xfrm>
          <a:prstGeom prst="ellipse">
            <a:avLst/>
          </a:prstGeom>
          <a:solidFill>
            <a:schemeClr val="accent1"/>
          </a:solidFill>
          <a:ln>
            <a:solidFill>
              <a:schemeClr val="accent1"/>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sz="2880"/>
          </a:p>
        </p:txBody>
      </p:sp>
      <p:sp>
        <p:nvSpPr>
          <p:cNvPr id="17" name="Chevron 45">
            <a:extLst>
              <a:ext uri="{FF2B5EF4-FFF2-40B4-BE49-F238E27FC236}">
                <a16:creationId xmlns:a16="http://schemas.microsoft.com/office/drawing/2014/main" id="{8A7B2792-E40A-5C5F-0C7F-09C21FD9AF28}"/>
              </a:ext>
            </a:extLst>
          </p:cNvPr>
          <p:cNvSpPr/>
          <p:nvPr/>
        </p:nvSpPr>
        <p:spPr>
          <a:xfrm>
            <a:off x="5260993" y="2406923"/>
            <a:ext cx="152044" cy="207384"/>
          </a:xfrm>
          <a:prstGeom prst="chevron">
            <a:avLst/>
          </a:prstGeom>
          <a:solidFill>
            <a:schemeClr val="accent1"/>
          </a:solidFill>
          <a:ln>
            <a:solidFill>
              <a:schemeClr val="bg1"/>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sz="2880">
              <a:solidFill>
                <a:schemeClr val="tx1"/>
              </a:solidFill>
            </a:endParaRPr>
          </a:p>
        </p:txBody>
      </p:sp>
      <p:sp>
        <p:nvSpPr>
          <p:cNvPr id="21" name="Chevron 46">
            <a:extLst>
              <a:ext uri="{FF2B5EF4-FFF2-40B4-BE49-F238E27FC236}">
                <a16:creationId xmlns:a16="http://schemas.microsoft.com/office/drawing/2014/main" id="{7FFA7DE1-B1C2-FE8A-EFEC-6074AF3D0BCB}"/>
              </a:ext>
            </a:extLst>
          </p:cNvPr>
          <p:cNvSpPr/>
          <p:nvPr/>
        </p:nvSpPr>
        <p:spPr>
          <a:xfrm>
            <a:off x="5377047" y="2406923"/>
            <a:ext cx="152044" cy="207384"/>
          </a:xfrm>
          <a:prstGeom prst="chevron">
            <a:avLst/>
          </a:prstGeom>
          <a:solidFill>
            <a:schemeClr val="accent1"/>
          </a:solidFill>
          <a:ln>
            <a:solidFill>
              <a:schemeClr val="bg1"/>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sz="2880">
              <a:solidFill>
                <a:schemeClr val="tx1"/>
              </a:solidFill>
            </a:endParaRPr>
          </a:p>
        </p:txBody>
      </p:sp>
      <p:sp>
        <p:nvSpPr>
          <p:cNvPr id="22" name="TextBox 21">
            <a:extLst>
              <a:ext uri="{FF2B5EF4-FFF2-40B4-BE49-F238E27FC236}">
                <a16:creationId xmlns:a16="http://schemas.microsoft.com/office/drawing/2014/main" id="{794A11D6-01B4-D02A-07FF-E6D642E80DBE}"/>
              </a:ext>
            </a:extLst>
          </p:cNvPr>
          <p:cNvSpPr txBox="1"/>
          <p:nvPr/>
        </p:nvSpPr>
        <p:spPr>
          <a:xfrm>
            <a:off x="5817234" y="5319525"/>
            <a:ext cx="5910393" cy="838507"/>
          </a:xfrm>
          <a:prstGeom prst="rect">
            <a:avLst/>
          </a:prstGeom>
          <a:noFill/>
        </p:spPr>
        <p:txBody>
          <a:bodyPr wrap="square" lIns="0" tIns="0" rIns="0" bIns="0" rtlCol="0">
            <a:noAutofit/>
          </a:bodyPr>
          <a:lstStyle/>
          <a:p>
            <a:pPr defTabSz="228600">
              <a:spcAft>
                <a:spcPts val="300"/>
              </a:spcAft>
            </a:pPr>
            <a:r>
              <a:rPr lang="en-US" sz="1200">
                <a:ea typeface="Calibri" panose="020F0502020204030204" pitchFamily="34" charset="0"/>
                <a:cs typeface="Calibri" panose="020F0502020204030204" pitchFamily="34" charset="0"/>
              </a:rPr>
              <a:t>While the situation is alarming, the conditions are even worse in many other parts of the world. To ensure its ability to </a:t>
            </a:r>
            <a:r>
              <a:rPr lang="en-US" sz="1200" b="1">
                <a:solidFill>
                  <a:schemeClr val="accent1"/>
                </a:solidFill>
                <a:ea typeface="Calibri" panose="020F0502020204030204" pitchFamily="34" charset="0"/>
                <a:cs typeface="Calibri" panose="020F0502020204030204" pitchFamily="34" charset="0"/>
              </a:rPr>
              <a:t>sustain its competitiveness </a:t>
            </a:r>
            <a:r>
              <a:rPr lang="en-US" sz="1200">
                <a:ea typeface="Calibri" panose="020F0502020204030204" pitchFamily="34" charset="0"/>
                <a:cs typeface="Calibri" panose="020F0502020204030204" pitchFamily="34" charset="0"/>
              </a:rPr>
              <a:t>in the future, Carlsberg should ensure </a:t>
            </a:r>
            <a:r>
              <a:rPr lang="en-US" sz="1200" b="1">
                <a:solidFill>
                  <a:schemeClr val="accent1"/>
                </a:solidFill>
                <a:ea typeface="Calibri" panose="020F0502020204030204" pitchFamily="34" charset="0"/>
                <a:cs typeface="Calibri" panose="020F0502020204030204" pitchFamily="34" charset="0"/>
              </a:rPr>
              <a:t>a secure supply </a:t>
            </a:r>
            <a:r>
              <a:rPr lang="en-US" sz="1200">
                <a:ea typeface="Calibri" panose="020F0502020204030204" pitchFamily="34" charset="0"/>
                <a:cs typeface="Calibri" panose="020F0502020204030204" pitchFamily="34" charset="0"/>
              </a:rPr>
              <a:t>in the USA and create </a:t>
            </a:r>
            <a:r>
              <a:rPr lang="en-US" sz="1200" b="1">
                <a:solidFill>
                  <a:schemeClr val="accent1"/>
                </a:solidFill>
                <a:ea typeface="Calibri" panose="020F0502020204030204" pitchFamily="34" charset="0"/>
                <a:cs typeface="Calibri" panose="020F0502020204030204" pitchFamily="34" charset="0"/>
              </a:rPr>
              <a:t>strong local connections</a:t>
            </a:r>
            <a:r>
              <a:rPr lang="en-US" sz="1200">
                <a:ea typeface="Calibri" panose="020F0502020204030204" pitchFamily="34" charset="0"/>
                <a:cs typeface="Calibri" panose="020F0502020204030204" pitchFamily="34" charset="0"/>
              </a:rPr>
              <a:t>.</a:t>
            </a:r>
            <a:endParaRPr lang="en-US" sz="1200">
              <a:solidFill>
                <a:schemeClr val="tx1"/>
              </a:solidFill>
              <a:ea typeface="Calibri" panose="020F0502020204030204" pitchFamily="34" charset="0"/>
              <a:cs typeface="Calibri" panose="020F0502020204030204" pitchFamily="34" charset="0"/>
            </a:endParaRPr>
          </a:p>
        </p:txBody>
      </p:sp>
      <p:sp>
        <p:nvSpPr>
          <p:cNvPr id="23" name="Oval 22">
            <a:extLst>
              <a:ext uri="{FF2B5EF4-FFF2-40B4-BE49-F238E27FC236}">
                <a16:creationId xmlns:a16="http://schemas.microsoft.com/office/drawing/2014/main" id="{11DAD1FC-4D08-3029-8733-1943BFF9B59F}"/>
              </a:ext>
            </a:extLst>
          </p:cNvPr>
          <p:cNvSpPr/>
          <p:nvPr/>
        </p:nvSpPr>
        <p:spPr>
          <a:xfrm>
            <a:off x="5153880" y="5410480"/>
            <a:ext cx="475851" cy="496845"/>
          </a:xfrm>
          <a:prstGeom prst="ellipse">
            <a:avLst/>
          </a:prstGeom>
          <a:solidFill>
            <a:schemeClr val="accent1"/>
          </a:solidFill>
          <a:ln>
            <a:solidFill>
              <a:schemeClr val="accent1"/>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sz="2880"/>
          </a:p>
        </p:txBody>
      </p:sp>
      <p:sp>
        <p:nvSpPr>
          <p:cNvPr id="24" name="Chevron 45">
            <a:extLst>
              <a:ext uri="{FF2B5EF4-FFF2-40B4-BE49-F238E27FC236}">
                <a16:creationId xmlns:a16="http://schemas.microsoft.com/office/drawing/2014/main" id="{C202EAD0-4E20-0625-0476-AD6B776CC814}"/>
              </a:ext>
            </a:extLst>
          </p:cNvPr>
          <p:cNvSpPr/>
          <p:nvPr/>
        </p:nvSpPr>
        <p:spPr>
          <a:xfrm>
            <a:off x="5260993" y="5546493"/>
            <a:ext cx="152044" cy="207384"/>
          </a:xfrm>
          <a:prstGeom prst="chevron">
            <a:avLst/>
          </a:prstGeom>
          <a:solidFill>
            <a:schemeClr val="accent1"/>
          </a:solidFill>
          <a:ln>
            <a:solidFill>
              <a:schemeClr val="bg1"/>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sz="2880">
              <a:solidFill>
                <a:schemeClr val="tx1"/>
              </a:solidFill>
            </a:endParaRPr>
          </a:p>
        </p:txBody>
      </p:sp>
      <p:sp>
        <p:nvSpPr>
          <p:cNvPr id="25" name="Chevron 46">
            <a:extLst>
              <a:ext uri="{FF2B5EF4-FFF2-40B4-BE49-F238E27FC236}">
                <a16:creationId xmlns:a16="http://schemas.microsoft.com/office/drawing/2014/main" id="{586565AC-14AA-F956-9F8C-C4A8FE331AA4}"/>
              </a:ext>
            </a:extLst>
          </p:cNvPr>
          <p:cNvSpPr/>
          <p:nvPr/>
        </p:nvSpPr>
        <p:spPr>
          <a:xfrm>
            <a:off x="5377047" y="5546493"/>
            <a:ext cx="152044" cy="207384"/>
          </a:xfrm>
          <a:prstGeom prst="chevron">
            <a:avLst/>
          </a:prstGeom>
          <a:solidFill>
            <a:schemeClr val="accent1"/>
          </a:solidFill>
          <a:ln>
            <a:solidFill>
              <a:schemeClr val="bg1"/>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sz="2880">
              <a:solidFill>
                <a:schemeClr val="tx1"/>
              </a:solidFill>
            </a:endParaRPr>
          </a:p>
        </p:txBody>
      </p:sp>
      <p:sp>
        <p:nvSpPr>
          <p:cNvPr id="26" name="TextBox 24">
            <a:extLst>
              <a:ext uri="{FF2B5EF4-FFF2-40B4-BE49-F238E27FC236}">
                <a16:creationId xmlns:a16="http://schemas.microsoft.com/office/drawing/2014/main" id="{283B0D1A-8484-A286-FA2D-14027CA8D107}"/>
              </a:ext>
            </a:extLst>
          </p:cNvPr>
          <p:cNvSpPr txBox="1"/>
          <p:nvPr/>
        </p:nvSpPr>
        <p:spPr>
          <a:xfrm>
            <a:off x="4594076" y="3572013"/>
            <a:ext cx="6913984" cy="254554"/>
          </a:xfrm>
          <a:prstGeom prst="rect">
            <a:avLst/>
          </a:prstGeom>
          <a:noFill/>
        </p:spPr>
        <p:txBody>
          <a:bodyPr wrap="square" lIns="0" tIns="0" rIns="0" bIns="0" rtlCol="0" anchor="t">
            <a:noAutofit/>
          </a:bodyPr>
          <a:lstStyle/>
          <a:p>
            <a:r>
              <a:rPr lang="en-US" sz="1200" b="1">
                <a:solidFill>
                  <a:schemeClr val="accent1"/>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rPr>
              <a:t>Ensuring competitiveness through sustained hop and barley supply in the USA</a:t>
            </a:r>
          </a:p>
        </p:txBody>
      </p:sp>
      <p:sp>
        <p:nvSpPr>
          <p:cNvPr id="27" name="TextBox 24">
            <a:extLst>
              <a:ext uri="{FF2B5EF4-FFF2-40B4-BE49-F238E27FC236}">
                <a16:creationId xmlns:a16="http://schemas.microsoft.com/office/drawing/2014/main" id="{9E6130F7-76E8-228C-8714-C5BCD0CD8216}"/>
              </a:ext>
            </a:extLst>
          </p:cNvPr>
          <p:cNvSpPr txBox="1"/>
          <p:nvPr/>
        </p:nvSpPr>
        <p:spPr>
          <a:xfrm>
            <a:off x="4594076" y="1082130"/>
            <a:ext cx="6913984" cy="254554"/>
          </a:xfrm>
          <a:prstGeom prst="rect">
            <a:avLst/>
          </a:prstGeom>
          <a:noFill/>
        </p:spPr>
        <p:txBody>
          <a:bodyPr wrap="square" lIns="0" tIns="0" rIns="0" bIns="0" rtlCol="0" anchor="t">
            <a:noAutofit/>
          </a:bodyPr>
          <a:lstStyle/>
          <a:p>
            <a:r>
              <a:rPr lang="en-US" sz="1200" b="1">
                <a:solidFill>
                  <a:schemeClr val="accent1"/>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rPr>
              <a:t>Strategic positioning for a more optimized supply chain and market expansion</a:t>
            </a:r>
          </a:p>
        </p:txBody>
      </p:sp>
    </p:spTree>
    <p:extLst>
      <p:ext uri="{BB962C8B-B14F-4D97-AF65-F5344CB8AC3E}">
        <p14:creationId xmlns:p14="http://schemas.microsoft.com/office/powerpoint/2010/main" val="20759238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1C9BB1E9-9054-F5AD-F3A9-CF36A8942B43}"/>
              </a:ext>
            </a:extLst>
          </p:cNvPr>
          <p:cNvSpPr/>
          <p:nvPr/>
        </p:nvSpPr>
        <p:spPr>
          <a:xfrm>
            <a:off x="8933121" y="1866829"/>
            <a:ext cx="2510540" cy="3635494"/>
          </a:xfrm>
          <a:prstGeom prst="rect">
            <a:avLst/>
          </a:prstGeom>
          <a:solidFill>
            <a:schemeClr val="accent1"/>
          </a:solidFill>
          <a:ln>
            <a:noFill/>
            <a:prstDash val="lgDash"/>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US" err="1"/>
          </a:p>
        </p:txBody>
      </p:sp>
      <p:graphicFrame>
        <p:nvGraphicFramePr>
          <p:cNvPr id="4" name="Object 3" hidden="1">
            <a:extLst>
              <a:ext uri="{FF2B5EF4-FFF2-40B4-BE49-F238E27FC236}">
                <a16:creationId xmlns:a16="http://schemas.microsoft.com/office/drawing/2014/main" id="{DF5E7CD7-8163-6709-913F-373BC19389E6}"/>
              </a:ext>
            </a:extLst>
          </p:cNvPr>
          <p:cNvGraphicFramePr>
            <a:graphicFrameLocks noChangeAspect="1"/>
          </p:cNvGraphicFramePr>
          <p:nvPr>
            <p:custDataLst>
              <p:tags r:id="rId1"/>
            </p:custData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Diapositiva de think-cell" r:id="rId4" imgW="7772400" imgH="10058400" progId="TCLayout.ActiveDocument.1">
                  <p:embed/>
                </p:oleObj>
              </mc:Choice>
              <mc:Fallback>
                <p:oleObj name="Diapositiva de think-cell" r:id="rId4" imgW="7772400" imgH="10058400" progId="TCLayout.ActiveDocument.1">
                  <p:embed/>
                  <p:pic>
                    <p:nvPicPr>
                      <p:cNvPr id="4" name="Object 3" hidden="1">
                        <a:extLst>
                          <a:ext uri="{FF2B5EF4-FFF2-40B4-BE49-F238E27FC236}">
                            <a16:creationId xmlns:a16="http://schemas.microsoft.com/office/drawing/2014/main" id="{DF5E7CD7-8163-6709-913F-373BC19389E6}"/>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3" name="Título 2">
            <a:extLst>
              <a:ext uri="{FF2B5EF4-FFF2-40B4-BE49-F238E27FC236}">
                <a16:creationId xmlns:a16="http://schemas.microsoft.com/office/drawing/2014/main" id="{93257768-B51F-AC50-58A1-24A5596BEA46}"/>
              </a:ext>
            </a:extLst>
          </p:cNvPr>
          <p:cNvSpPr>
            <a:spLocks noGrp="1"/>
          </p:cNvSpPr>
          <p:nvPr>
            <p:ph type="title"/>
          </p:nvPr>
        </p:nvSpPr>
        <p:spPr/>
        <p:txBody>
          <a:bodyPr vert="horz"/>
          <a:lstStyle/>
          <a:p>
            <a:r>
              <a:rPr lang="en-US"/>
              <a:t>Porter’s Five Forces Analysis: US Beer Industry</a:t>
            </a:r>
            <a:endParaRPr lang="en-US">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endParaRPr>
          </a:p>
        </p:txBody>
      </p:sp>
      <p:sp>
        <p:nvSpPr>
          <p:cNvPr id="33" name="TextBox 25">
            <a:extLst>
              <a:ext uri="{FF2B5EF4-FFF2-40B4-BE49-F238E27FC236}">
                <a16:creationId xmlns:a16="http://schemas.microsoft.com/office/drawing/2014/main" id="{968008B9-EE22-2427-D7EE-2DE91CE7DC93}"/>
              </a:ext>
            </a:extLst>
          </p:cNvPr>
          <p:cNvSpPr txBox="1"/>
          <p:nvPr/>
        </p:nvSpPr>
        <p:spPr>
          <a:xfrm>
            <a:off x="3080576" y="966181"/>
            <a:ext cx="2532541" cy="1354217"/>
          </a:xfrm>
          <a:prstGeom prst="rect">
            <a:avLst/>
          </a:prstGeom>
          <a:noFill/>
        </p:spPr>
        <p:txBody>
          <a:bodyPr wrap="square" lIns="0" tIns="0" rIns="0" bIns="0" rtlCol="0">
            <a:spAutoFit/>
          </a:bodyPr>
          <a:lstStyle/>
          <a:p>
            <a:pPr algn="l"/>
            <a:r>
              <a:rPr lang="en-US" sz="1100" b="1">
                <a:solidFill>
                  <a:srgbClr val="0F0F0F"/>
                </a:solidFill>
              </a:rPr>
              <a:t>Bargaining Power of Suppliers: Medium</a:t>
            </a:r>
          </a:p>
          <a:p>
            <a:pPr marL="171450" indent="-171450" algn="l">
              <a:buFont typeface="Arial" panose="020B0604020202020204" pitchFamily="34" charset="0"/>
              <a:buChar char="•"/>
            </a:pPr>
            <a:r>
              <a:rPr lang="en-US" sz="1100">
                <a:solidFill>
                  <a:srgbClr val="0F0F0F"/>
                </a:solidFill>
              </a:rPr>
              <a:t>Stable supply chain with various domestic and international sources</a:t>
            </a:r>
          </a:p>
          <a:p>
            <a:pPr marL="171450" indent="-171450" algn="l">
              <a:buFont typeface="Arial" panose="020B0604020202020204" pitchFamily="34" charset="0"/>
              <a:buChar char="•"/>
            </a:pPr>
            <a:r>
              <a:rPr lang="en-US" sz="1100">
                <a:solidFill>
                  <a:srgbClr val="0F0F0F"/>
                </a:solidFill>
              </a:rPr>
              <a:t>Carlsberg’s global scale could lead to favorable supplier negotiations</a:t>
            </a:r>
          </a:p>
        </p:txBody>
      </p:sp>
      <p:sp>
        <p:nvSpPr>
          <p:cNvPr id="6" name="Oval 5">
            <a:extLst>
              <a:ext uri="{FF2B5EF4-FFF2-40B4-BE49-F238E27FC236}">
                <a16:creationId xmlns:a16="http://schemas.microsoft.com/office/drawing/2014/main" id="{4294EE55-9472-5600-3E5E-F0A728591C5E}"/>
              </a:ext>
            </a:extLst>
          </p:cNvPr>
          <p:cNvSpPr/>
          <p:nvPr/>
        </p:nvSpPr>
        <p:spPr>
          <a:xfrm>
            <a:off x="3060980" y="2719591"/>
            <a:ext cx="2557753" cy="211939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US" err="1"/>
          </a:p>
        </p:txBody>
      </p:sp>
      <p:sp>
        <p:nvSpPr>
          <p:cNvPr id="8" name="Arrow: Right 7">
            <a:extLst>
              <a:ext uri="{FF2B5EF4-FFF2-40B4-BE49-F238E27FC236}">
                <a16:creationId xmlns:a16="http://schemas.microsoft.com/office/drawing/2014/main" id="{0E129F83-6A15-F86C-BFC4-48BA7D407B37}"/>
              </a:ext>
            </a:extLst>
          </p:cNvPr>
          <p:cNvSpPr/>
          <p:nvPr/>
        </p:nvSpPr>
        <p:spPr>
          <a:xfrm rot="5400000">
            <a:off x="3452678" y="377756"/>
            <a:ext cx="1788338" cy="2766377"/>
          </a:xfrm>
          <a:prstGeom prst="rightArrow">
            <a:avLst>
              <a:gd name="adj1" fmla="val 100000"/>
              <a:gd name="adj2" fmla="val 17803"/>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US" err="1"/>
          </a:p>
        </p:txBody>
      </p:sp>
      <p:sp>
        <p:nvSpPr>
          <p:cNvPr id="14" name="Arrow: Right 13">
            <a:extLst>
              <a:ext uri="{FF2B5EF4-FFF2-40B4-BE49-F238E27FC236}">
                <a16:creationId xmlns:a16="http://schemas.microsoft.com/office/drawing/2014/main" id="{FF0A9FA0-8E42-D9FC-BBC2-83C9BB00191D}"/>
              </a:ext>
            </a:extLst>
          </p:cNvPr>
          <p:cNvSpPr/>
          <p:nvPr/>
        </p:nvSpPr>
        <p:spPr>
          <a:xfrm rot="16200000">
            <a:off x="3452678" y="4422567"/>
            <a:ext cx="1788338" cy="2766377"/>
          </a:xfrm>
          <a:prstGeom prst="rightArrow">
            <a:avLst>
              <a:gd name="adj1" fmla="val 100000"/>
              <a:gd name="adj2" fmla="val 17803"/>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US" err="1"/>
          </a:p>
        </p:txBody>
      </p:sp>
      <p:sp>
        <p:nvSpPr>
          <p:cNvPr id="15" name="Arrow: Right 14">
            <a:extLst>
              <a:ext uri="{FF2B5EF4-FFF2-40B4-BE49-F238E27FC236}">
                <a16:creationId xmlns:a16="http://schemas.microsoft.com/office/drawing/2014/main" id="{7D0C93C1-8E3F-9A5C-403C-639E221845C5}"/>
              </a:ext>
            </a:extLst>
          </p:cNvPr>
          <p:cNvSpPr/>
          <p:nvPr/>
        </p:nvSpPr>
        <p:spPr>
          <a:xfrm>
            <a:off x="533384" y="2817357"/>
            <a:ext cx="2348204" cy="1889587"/>
          </a:xfrm>
          <a:prstGeom prst="rightArrow">
            <a:avLst>
              <a:gd name="adj1" fmla="val 100000"/>
              <a:gd name="adj2" fmla="val 17803"/>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US" err="1"/>
          </a:p>
        </p:txBody>
      </p:sp>
      <p:sp>
        <p:nvSpPr>
          <p:cNvPr id="16" name="Arrow: Right 15">
            <a:extLst>
              <a:ext uri="{FF2B5EF4-FFF2-40B4-BE49-F238E27FC236}">
                <a16:creationId xmlns:a16="http://schemas.microsoft.com/office/drawing/2014/main" id="{5C5AB146-815D-07E9-82F7-0F34F60BF102}"/>
              </a:ext>
            </a:extLst>
          </p:cNvPr>
          <p:cNvSpPr/>
          <p:nvPr/>
        </p:nvSpPr>
        <p:spPr>
          <a:xfrm rot="10800000">
            <a:off x="5798127" y="2817357"/>
            <a:ext cx="2348204" cy="1889587"/>
          </a:xfrm>
          <a:prstGeom prst="rightArrow">
            <a:avLst>
              <a:gd name="adj1" fmla="val 100000"/>
              <a:gd name="adj2" fmla="val 17803"/>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US" err="1"/>
          </a:p>
        </p:txBody>
      </p:sp>
      <p:sp>
        <p:nvSpPr>
          <p:cNvPr id="17" name="TextBox 25">
            <a:extLst>
              <a:ext uri="{FF2B5EF4-FFF2-40B4-BE49-F238E27FC236}">
                <a16:creationId xmlns:a16="http://schemas.microsoft.com/office/drawing/2014/main" id="{8AD98B2F-ECC9-FCE4-92EE-4A9AB9F2B8E1}"/>
              </a:ext>
            </a:extLst>
          </p:cNvPr>
          <p:cNvSpPr txBox="1"/>
          <p:nvPr/>
        </p:nvSpPr>
        <p:spPr>
          <a:xfrm>
            <a:off x="680492" y="3013246"/>
            <a:ext cx="1815326" cy="1523494"/>
          </a:xfrm>
          <a:prstGeom prst="rect">
            <a:avLst/>
          </a:prstGeom>
          <a:noFill/>
        </p:spPr>
        <p:txBody>
          <a:bodyPr wrap="square" lIns="0" tIns="0" rIns="0" bIns="0" rtlCol="0">
            <a:spAutoFit/>
          </a:bodyPr>
          <a:lstStyle/>
          <a:p>
            <a:r>
              <a:rPr lang="en-US" sz="1100" b="1" i="0">
                <a:solidFill>
                  <a:srgbClr val="0F0F0F"/>
                </a:solidFill>
                <a:effectLst/>
              </a:rPr>
              <a:t>Threat of New Entrants: Medium-Low</a:t>
            </a:r>
          </a:p>
          <a:p>
            <a:pPr marL="171450" indent="-171450">
              <a:buFont typeface="Arial" panose="020B0604020202020204" pitchFamily="34" charset="0"/>
              <a:buChar char="•"/>
            </a:pPr>
            <a:r>
              <a:rPr lang="en-US" sz="1100" i="0">
                <a:solidFill>
                  <a:srgbClr val="0F0F0F"/>
                </a:solidFill>
                <a:effectLst/>
              </a:rPr>
              <a:t>Competitive market with high entry barriers</a:t>
            </a:r>
          </a:p>
          <a:p>
            <a:pPr marL="171450" indent="-171450">
              <a:buFont typeface="Arial" panose="020B0604020202020204" pitchFamily="34" charset="0"/>
              <a:buChar char="•"/>
            </a:pPr>
            <a:r>
              <a:rPr lang="en-US" sz="1100" i="0">
                <a:solidFill>
                  <a:srgbClr val="0F0F0F"/>
                </a:solidFill>
                <a:effectLst/>
              </a:rPr>
              <a:t>Opportunities for established brands like Carlsberg due to global reputation</a:t>
            </a:r>
          </a:p>
        </p:txBody>
      </p:sp>
      <p:sp>
        <p:nvSpPr>
          <p:cNvPr id="19" name="TextBox 25">
            <a:extLst>
              <a:ext uri="{FF2B5EF4-FFF2-40B4-BE49-F238E27FC236}">
                <a16:creationId xmlns:a16="http://schemas.microsoft.com/office/drawing/2014/main" id="{239CCE8E-77F5-5F49-8719-EA9120AD3C00}"/>
              </a:ext>
            </a:extLst>
          </p:cNvPr>
          <p:cNvSpPr txBox="1"/>
          <p:nvPr/>
        </p:nvSpPr>
        <p:spPr>
          <a:xfrm>
            <a:off x="6146659" y="3097884"/>
            <a:ext cx="1921582" cy="1354217"/>
          </a:xfrm>
          <a:prstGeom prst="rect">
            <a:avLst/>
          </a:prstGeom>
          <a:noFill/>
        </p:spPr>
        <p:txBody>
          <a:bodyPr wrap="square" lIns="0" tIns="0" rIns="0" bIns="0" rtlCol="0">
            <a:spAutoFit/>
          </a:bodyPr>
          <a:lstStyle/>
          <a:p>
            <a:r>
              <a:rPr lang="en-US" sz="1100" b="1" i="0">
                <a:solidFill>
                  <a:srgbClr val="0F0F0F"/>
                </a:solidFill>
                <a:effectLst/>
              </a:rPr>
              <a:t>Threat of Substitute Products: Medium</a:t>
            </a:r>
          </a:p>
          <a:p>
            <a:pPr marL="171450" indent="-171450">
              <a:buFont typeface="Arial" panose="020B0604020202020204" pitchFamily="34" charset="0"/>
              <a:buChar char="•"/>
            </a:pPr>
            <a:r>
              <a:rPr lang="en-US" sz="1100" i="0">
                <a:solidFill>
                  <a:srgbClr val="0F0F0F"/>
                </a:solidFill>
                <a:effectLst/>
              </a:rPr>
              <a:t>Presence of alternatives like wine, spirits, non-alcoholic beverages</a:t>
            </a:r>
          </a:p>
          <a:p>
            <a:pPr marL="171450" indent="-171450">
              <a:buFont typeface="Arial" panose="020B0604020202020204" pitchFamily="34" charset="0"/>
              <a:buChar char="•"/>
            </a:pPr>
            <a:r>
              <a:rPr lang="en-US" sz="1100" i="0">
                <a:solidFill>
                  <a:srgbClr val="0F0F0F"/>
                </a:solidFill>
                <a:effectLst/>
              </a:rPr>
              <a:t>Beer’s unique social appeal and potential for low-alcohol innovations</a:t>
            </a:r>
          </a:p>
        </p:txBody>
      </p:sp>
      <p:sp>
        <p:nvSpPr>
          <p:cNvPr id="21" name="TextBox 25">
            <a:extLst>
              <a:ext uri="{FF2B5EF4-FFF2-40B4-BE49-F238E27FC236}">
                <a16:creationId xmlns:a16="http://schemas.microsoft.com/office/drawing/2014/main" id="{B72CEF61-7D57-C60F-3C9B-858EFA181C83}"/>
              </a:ext>
            </a:extLst>
          </p:cNvPr>
          <p:cNvSpPr txBox="1"/>
          <p:nvPr/>
        </p:nvSpPr>
        <p:spPr>
          <a:xfrm>
            <a:off x="3093741" y="5383376"/>
            <a:ext cx="2532541" cy="1184940"/>
          </a:xfrm>
          <a:prstGeom prst="rect">
            <a:avLst/>
          </a:prstGeom>
          <a:noFill/>
        </p:spPr>
        <p:txBody>
          <a:bodyPr wrap="square" lIns="0" tIns="0" rIns="0" bIns="0" rtlCol="0">
            <a:spAutoFit/>
          </a:bodyPr>
          <a:lstStyle/>
          <a:p>
            <a:r>
              <a:rPr lang="en-US" sz="1100" b="1" i="0">
                <a:solidFill>
                  <a:srgbClr val="0F0F0F"/>
                </a:solidFill>
                <a:effectLst/>
              </a:rPr>
              <a:t>Bargaining Power of Buyers: High</a:t>
            </a:r>
          </a:p>
          <a:p>
            <a:pPr marL="171450" indent="-171450">
              <a:buFont typeface="Arial" panose="020B0604020202020204" pitchFamily="34" charset="0"/>
              <a:buChar char="•"/>
            </a:pPr>
            <a:r>
              <a:rPr lang="en-US" sz="1100" i="0">
                <a:solidFill>
                  <a:srgbClr val="0F0F0F"/>
                </a:solidFill>
                <a:effectLst/>
              </a:rPr>
              <a:t>Diverse choices and premiumization trend increase consumer influence</a:t>
            </a:r>
          </a:p>
          <a:p>
            <a:pPr marL="171450" indent="-171450">
              <a:buFont typeface="Arial" panose="020B0604020202020204" pitchFamily="34" charset="0"/>
              <a:buChar char="•"/>
            </a:pPr>
            <a:r>
              <a:rPr lang="en-US" sz="1100" i="0">
                <a:solidFill>
                  <a:srgbClr val="0F0F0F"/>
                </a:solidFill>
                <a:effectLst/>
              </a:rPr>
              <a:t>Market receptive to new, quality products</a:t>
            </a:r>
          </a:p>
        </p:txBody>
      </p:sp>
      <p:sp>
        <p:nvSpPr>
          <p:cNvPr id="22" name="TextBox 25">
            <a:extLst>
              <a:ext uri="{FF2B5EF4-FFF2-40B4-BE49-F238E27FC236}">
                <a16:creationId xmlns:a16="http://schemas.microsoft.com/office/drawing/2014/main" id="{72FF6C97-2D3B-90EC-EA0B-B4BD2F52CE83}"/>
              </a:ext>
            </a:extLst>
          </p:cNvPr>
          <p:cNvSpPr txBox="1"/>
          <p:nvPr/>
        </p:nvSpPr>
        <p:spPr>
          <a:xfrm>
            <a:off x="3375682" y="3147133"/>
            <a:ext cx="1968658" cy="1354217"/>
          </a:xfrm>
          <a:prstGeom prst="rect">
            <a:avLst/>
          </a:prstGeom>
          <a:noFill/>
        </p:spPr>
        <p:txBody>
          <a:bodyPr wrap="square" lIns="0" tIns="0" rIns="0" bIns="0" rtlCol="0">
            <a:spAutoFit/>
          </a:bodyPr>
          <a:lstStyle/>
          <a:p>
            <a:r>
              <a:rPr lang="en-US" sz="1100" b="1" i="0">
                <a:solidFill>
                  <a:schemeClr val="bg1"/>
                </a:solidFill>
                <a:effectLst/>
              </a:rPr>
              <a:t>Rivalry Among Existing Competitors: High</a:t>
            </a:r>
            <a:endParaRPr lang="en-US" sz="1100" i="0">
              <a:solidFill>
                <a:schemeClr val="bg1"/>
              </a:solidFill>
              <a:effectLst/>
            </a:endParaRPr>
          </a:p>
          <a:p>
            <a:pPr marL="171450" indent="-171450">
              <a:buFont typeface="Arial" panose="020B0604020202020204" pitchFamily="34" charset="0"/>
              <a:buChar char="•"/>
            </a:pPr>
            <a:r>
              <a:rPr lang="en-US" sz="1100" i="0">
                <a:solidFill>
                  <a:schemeClr val="bg1"/>
                </a:solidFill>
                <a:effectLst/>
              </a:rPr>
              <a:t>Intense competition among major and smaller breweries.</a:t>
            </a:r>
          </a:p>
          <a:p>
            <a:pPr marL="171450" indent="-171450">
              <a:buFont typeface="Arial" panose="020B0604020202020204" pitchFamily="34" charset="0"/>
              <a:buChar char="•"/>
            </a:pPr>
            <a:r>
              <a:rPr lang="en-US" sz="1100" i="0">
                <a:solidFill>
                  <a:schemeClr val="bg1"/>
                </a:solidFill>
                <a:effectLst/>
              </a:rPr>
              <a:t>Carlsberg can leverage international experience and brand recognition.</a:t>
            </a:r>
          </a:p>
        </p:txBody>
      </p:sp>
      <p:cxnSp>
        <p:nvCxnSpPr>
          <p:cNvPr id="23" name="Straight Connector 22">
            <a:extLst>
              <a:ext uri="{FF2B5EF4-FFF2-40B4-BE49-F238E27FC236}">
                <a16:creationId xmlns:a16="http://schemas.microsoft.com/office/drawing/2014/main" id="{6737AEE4-D08B-3409-E88A-52CB2E2FD9FD}"/>
              </a:ext>
            </a:extLst>
          </p:cNvPr>
          <p:cNvCxnSpPr>
            <a:cxnSpLocks/>
          </p:cNvCxnSpPr>
          <p:nvPr/>
        </p:nvCxnSpPr>
        <p:spPr>
          <a:xfrm>
            <a:off x="8564383" y="1028056"/>
            <a:ext cx="17142" cy="5448944"/>
          </a:xfrm>
          <a:prstGeom prst="line">
            <a:avLst/>
          </a:prstGeom>
          <a:ln/>
        </p:spPr>
        <p:style>
          <a:lnRef idx="3">
            <a:schemeClr val="accent1"/>
          </a:lnRef>
          <a:fillRef idx="0">
            <a:schemeClr val="accent1"/>
          </a:fillRef>
          <a:effectRef idx="2">
            <a:schemeClr val="accent1"/>
          </a:effectRef>
          <a:fontRef idx="minor">
            <a:schemeClr val="tx1"/>
          </a:fontRef>
        </p:style>
      </p:cxnSp>
      <p:sp>
        <p:nvSpPr>
          <p:cNvPr id="24" name="Oval 23">
            <a:extLst>
              <a:ext uri="{FF2B5EF4-FFF2-40B4-BE49-F238E27FC236}">
                <a16:creationId xmlns:a16="http://schemas.microsoft.com/office/drawing/2014/main" id="{0DBA6DC8-6D7F-3BAA-7CD6-41F5DC8952A7}"/>
              </a:ext>
            </a:extLst>
          </p:cNvPr>
          <p:cNvSpPr/>
          <p:nvPr/>
        </p:nvSpPr>
        <p:spPr>
          <a:xfrm>
            <a:off x="8358358" y="3439653"/>
            <a:ext cx="475851" cy="496845"/>
          </a:xfrm>
          <a:prstGeom prst="ellipse">
            <a:avLst/>
          </a:prstGeom>
          <a:solidFill>
            <a:schemeClr val="accent1"/>
          </a:solidFill>
          <a:ln>
            <a:solidFill>
              <a:schemeClr val="accent1"/>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sz="2880"/>
          </a:p>
        </p:txBody>
      </p:sp>
      <p:sp>
        <p:nvSpPr>
          <p:cNvPr id="25" name="Chevron 45">
            <a:extLst>
              <a:ext uri="{FF2B5EF4-FFF2-40B4-BE49-F238E27FC236}">
                <a16:creationId xmlns:a16="http://schemas.microsoft.com/office/drawing/2014/main" id="{D8435757-4646-3032-4594-E6CA659E348B}"/>
              </a:ext>
            </a:extLst>
          </p:cNvPr>
          <p:cNvSpPr/>
          <p:nvPr/>
        </p:nvSpPr>
        <p:spPr>
          <a:xfrm>
            <a:off x="8465471" y="3575666"/>
            <a:ext cx="152044" cy="207384"/>
          </a:xfrm>
          <a:prstGeom prst="chevron">
            <a:avLst/>
          </a:prstGeom>
          <a:solidFill>
            <a:schemeClr val="accent1"/>
          </a:solidFill>
          <a:ln>
            <a:solidFill>
              <a:schemeClr val="bg1"/>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sz="2880">
              <a:solidFill>
                <a:schemeClr val="tx1"/>
              </a:solidFill>
            </a:endParaRPr>
          </a:p>
        </p:txBody>
      </p:sp>
      <p:sp>
        <p:nvSpPr>
          <p:cNvPr id="26" name="Chevron 46">
            <a:extLst>
              <a:ext uri="{FF2B5EF4-FFF2-40B4-BE49-F238E27FC236}">
                <a16:creationId xmlns:a16="http://schemas.microsoft.com/office/drawing/2014/main" id="{823E6293-BFCE-5F46-61C4-9BBAAFE31A7B}"/>
              </a:ext>
            </a:extLst>
          </p:cNvPr>
          <p:cNvSpPr/>
          <p:nvPr/>
        </p:nvSpPr>
        <p:spPr>
          <a:xfrm>
            <a:off x="8581525" y="3575666"/>
            <a:ext cx="152044" cy="207384"/>
          </a:xfrm>
          <a:prstGeom prst="chevron">
            <a:avLst/>
          </a:prstGeom>
          <a:solidFill>
            <a:schemeClr val="accent1"/>
          </a:solidFill>
          <a:ln>
            <a:solidFill>
              <a:schemeClr val="bg1"/>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sz="2880">
              <a:solidFill>
                <a:schemeClr val="tx1"/>
              </a:solidFill>
            </a:endParaRPr>
          </a:p>
        </p:txBody>
      </p:sp>
      <p:sp>
        <p:nvSpPr>
          <p:cNvPr id="27" name="TextBox 25">
            <a:extLst>
              <a:ext uri="{FF2B5EF4-FFF2-40B4-BE49-F238E27FC236}">
                <a16:creationId xmlns:a16="http://schemas.microsoft.com/office/drawing/2014/main" id="{3EEFB539-DB21-9E63-A944-4D67C47265FD}"/>
              </a:ext>
            </a:extLst>
          </p:cNvPr>
          <p:cNvSpPr txBox="1"/>
          <p:nvPr/>
        </p:nvSpPr>
        <p:spPr>
          <a:xfrm>
            <a:off x="9142825" y="2118414"/>
            <a:ext cx="2091132" cy="3139321"/>
          </a:xfrm>
          <a:prstGeom prst="rect">
            <a:avLst/>
          </a:prstGeom>
          <a:noFill/>
        </p:spPr>
        <p:txBody>
          <a:bodyPr wrap="square" lIns="0" tIns="0" rIns="0" bIns="0" rtlCol="0">
            <a:spAutoFit/>
          </a:bodyPr>
          <a:lstStyle/>
          <a:p>
            <a:pPr algn="ctr"/>
            <a:r>
              <a:rPr lang="en-US" sz="1200" i="0">
                <a:solidFill>
                  <a:schemeClr val="bg1"/>
                </a:solidFill>
                <a:effectLst/>
              </a:rPr>
              <a:t>The USA beer market is a dynamic and competitive environment, presenting significant opportunities for Carlsberg’s international expansion.</a:t>
            </a:r>
          </a:p>
          <a:p>
            <a:pPr algn="ctr"/>
            <a:endParaRPr lang="en-US" sz="1200">
              <a:solidFill>
                <a:schemeClr val="bg1"/>
              </a:solidFill>
            </a:endParaRPr>
          </a:p>
          <a:p>
            <a:pPr algn="ctr"/>
            <a:r>
              <a:rPr lang="en-US" sz="1200" i="0">
                <a:solidFill>
                  <a:schemeClr val="bg1"/>
                </a:solidFill>
                <a:effectLst/>
              </a:rPr>
              <a:t>With a strategic focus on quality, innovation, and leveraging global experience, Carlsberg can effectively navigate market challenges and capitalize on consumer trends towards premium and diverse beer experiences.</a:t>
            </a:r>
          </a:p>
        </p:txBody>
      </p:sp>
    </p:spTree>
    <p:extLst>
      <p:ext uri="{BB962C8B-B14F-4D97-AF65-F5344CB8AC3E}">
        <p14:creationId xmlns:p14="http://schemas.microsoft.com/office/powerpoint/2010/main" val="8793124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to 11" hidden="1">
            <a:extLst>
              <a:ext uri="{FF2B5EF4-FFF2-40B4-BE49-F238E27FC236}">
                <a16:creationId xmlns:a16="http://schemas.microsoft.com/office/drawing/2014/main" id="{72F6B3F9-87BB-3BBB-1758-A07C21999C80}"/>
              </a:ext>
            </a:extLst>
          </p:cNvPr>
          <p:cNvGraphicFramePr>
            <a:graphicFrameLocks noChangeAspect="1"/>
          </p:cNvGraphicFramePr>
          <p:nvPr>
            <p:custDataLst>
              <p:tags r:id="rId1"/>
            </p:custData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Diapositiva de think-cell" r:id="rId4" imgW="7772400" imgH="10058400" progId="TCLayout.ActiveDocument.1">
                  <p:embed/>
                </p:oleObj>
              </mc:Choice>
              <mc:Fallback>
                <p:oleObj name="Diapositiva de think-cell" r:id="rId4" imgW="7772400" imgH="10058400" progId="TCLayout.ActiveDocument.1">
                  <p:embed/>
                  <p:pic>
                    <p:nvPicPr>
                      <p:cNvPr id="12" name="Objeto 11" hidden="1">
                        <a:extLst>
                          <a:ext uri="{FF2B5EF4-FFF2-40B4-BE49-F238E27FC236}">
                            <a16:creationId xmlns:a16="http://schemas.microsoft.com/office/drawing/2014/main" id="{72F6B3F9-87BB-3BBB-1758-A07C21999C80}"/>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3" name="Título 2">
            <a:extLst>
              <a:ext uri="{FF2B5EF4-FFF2-40B4-BE49-F238E27FC236}">
                <a16:creationId xmlns:a16="http://schemas.microsoft.com/office/drawing/2014/main" id="{E8599F91-69C7-074B-6093-F8C7CC8F045E}"/>
              </a:ext>
            </a:extLst>
          </p:cNvPr>
          <p:cNvSpPr>
            <a:spLocks noGrp="1"/>
          </p:cNvSpPr>
          <p:nvPr>
            <p:ph type="title"/>
          </p:nvPr>
        </p:nvSpPr>
        <p:spPr/>
        <p:txBody>
          <a:bodyPr vert="horz"/>
          <a:lstStyle/>
          <a:p>
            <a:r>
              <a:rPr lang="en-US"/>
              <a:t>Porter's Diamond Model Analysis: Entry into the US Beer Market</a:t>
            </a:r>
            <a:endParaRPr lang="en-US">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endParaRPr>
          </a:p>
        </p:txBody>
      </p:sp>
      <p:sp>
        <p:nvSpPr>
          <p:cNvPr id="6" name="Rectangle 5">
            <a:extLst>
              <a:ext uri="{FF2B5EF4-FFF2-40B4-BE49-F238E27FC236}">
                <a16:creationId xmlns:a16="http://schemas.microsoft.com/office/drawing/2014/main" id="{288F8EA9-8C8E-64A7-41B5-791441F50B45}"/>
              </a:ext>
            </a:extLst>
          </p:cNvPr>
          <p:cNvSpPr/>
          <p:nvPr/>
        </p:nvSpPr>
        <p:spPr>
          <a:xfrm>
            <a:off x="4558052" y="1073289"/>
            <a:ext cx="3091543" cy="1389813"/>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US" err="1"/>
          </a:p>
        </p:txBody>
      </p:sp>
      <p:sp>
        <p:nvSpPr>
          <p:cNvPr id="25" name="Rectangle 24">
            <a:extLst>
              <a:ext uri="{FF2B5EF4-FFF2-40B4-BE49-F238E27FC236}">
                <a16:creationId xmlns:a16="http://schemas.microsoft.com/office/drawing/2014/main" id="{17D3E62B-8F72-37BF-F446-D5DA9E658194}"/>
              </a:ext>
            </a:extLst>
          </p:cNvPr>
          <p:cNvSpPr/>
          <p:nvPr/>
        </p:nvSpPr>
        <p:spPr>
          <a:xfrm>
            <a:off x="4558051" y="4253512"/>
            <a:ext cx="3091543" cy="1389813"/>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US" err="1"/>
          </a:p>
        </p:txBody>
      </p:sp>
      <p:sp>
        <p:nvSpPr>
          <p:cNvPr id="26" name="Rectangle 25">
            <a:extLst>
              <a:ext uri="{FF2B5EF4-FFF2-40B4-BE49-F238E27FC236}">
                <a16:creationId xmlns:a16="http://schemas.microsoft.com/office/drawing/2014/main" id="{6964F396-6736-2D86-2D94-43746449068E}"/>
              </a:ext>
            </a:extLst>
          </p:cNvPr>
          <p:cNvSpPr/>
          <p:nvPr/>
        </p:nvSpPr>
        <p:spPr>
          <a:xfrm>
            <a:off x="1132233" y="2696855"/>
            <a:ext cx="3091543" cy="1389813"/>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US" err="1"/>
          </a:p>
        </p:txBody>
      </p:sp>
      <p:sp>
        <p:nvSpPr>
          <p:cNvPr id="27" name="Rectangle 26">
            <a:extLst>
              <a:ext uri="{FF2B5EF4-FFF2-40B4-BE49-F238E27FC236}">
                <a16:creationId xmlns:a16="http://schemas.microsoft.com/office/drawing/2014/main" id="{9765F516-51F6-A4F2-7BAF-1148EE6F6A40}"/>
              </a:ext>
            </a:extLst>
          </p:cNvPr>
          <p:cNvSpPr/>
          <p:nvPr/>
        </p:nvSpPr>
        <p:spPr>
          <a:xfrm>
            <a:off x="7987051" y="2696855"/>
            <a:ext cx="3091543" cy="1389813"/>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US" err="1"/>
          </a:p>
        </p:txBody>
      </p:sp>
      <p:cxnSp>
        <p:nvCxnSpPr>
          <p:cNvPr id="49" name="Straight Arrow Connector 48">
            <a:extLst>
              <a:ext uri="{FF2B5EF4-FFF2-40B4-BE49-F238E27FC236}">
                <a16:creationId xmlns:a16="http://schemas.microsoft.com/office/drawing/2014/main" id="{455AFE60-6095-C0DD-12A9-8333280405A8}"/>
              </a:ext>
            </a:extLst>
          </p:cNvPr>
          <p:cNvCxnSpPr>
            <a:stCxn id="26" idx="3"/>
            <a:endCxn id="27" idx="1"/>
          </p:cNvCxnSpPr>
          <p:nvPr/>
        </p:nvCxnSpPr>
        <p:spPr>
          <a:xfrm>
            <a:off x="4223776" y="3391762"/>
            <a:ext cx="3763275" cy="0"/>
          </a:xfrm>
          <a:prstGeom prst="straightConnector1">
            <a:avLst/>
          </a:prstGeom>
          <a:ln w="9525" cap="flat" cmpd="sng" algn="ctr">
            <a:solidFill>
              <a:schemeClr val="dk1"/>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50" name="Straight Arrow Connector 49">
            <a:extLst>
              <a:ext uri="{FF2B5EF4-FFF2-40B4-BE49-F238E27FC236}">
                <a16:creationId xmlns:a16="http://schemas.microsoft.com/office/drawing/2014/main" id="{986982F0-5888-3353-D8B7-C40D25E3BBF4}"/>
              </a:ext>
            </a:extLst>
          </p:cNvPr>
          <p:cNvCxnSpPr>
            <a:cxnSpLocks/>
            <a:stCxn id="6" idx="2"/>
            <a:endCxn id="25" idx="0"/>
          </p:cNvCxnSpPr>
          <p:nvPr/>
        </p:nvCxnSpPr>
        <p:spPr>
          <a:xfrm flipH="1">
            <a:off x="6103823" y="2463102"/>
            <a:ext cx="1" cy="1790410"/>
          </a:xfrm>
          <a:prstGeom prst="straightConnector1">
            <a:avLst/>
          </a:prstGeom>
          <a:ln w="9525" cap="flat" cmpd="sng" algn="ctr">
            <a:solidFill>
              <a:schemeClr val="dk1"/>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53" name="Straight Arrow Connector 52">
            <a:extLst>
              <a:ext uri="{FF2B5EF4-FFF2-40B4-BE49-F238E27FC236}">
                <a16:creationId xmlns:a16="http://schemas.microsoft.com/office/drawing/2014/main" id="{23AD0454-7737-D9FF-1F78-F95A6A903307}"/>
              </a:ext>
            </a:extLst>
          </p:cNvPr>
          <p:cNvCxnSpPr>
            <a:cxnSpLocks/>
            <a:stCxn id="27" idx="2"/>
            <a:endCxn id="25" idx="3"/>
          </p:cNvCxnSpPr>
          <p:nvPr/>
        </p:nvCxnSpPr>
        <p:spPr>
          <a:xfrm flipH="1">
            <a:off x="7649594" y="4086668"/>
            <a:ext cx="1883229" cy="861751"/>
          </a:xfrm>
          <a:prstGeom prst="straightConnector1">
            <a:avLst/>
          </a:prstGeom>
          <a:ln w="9525" cap="flat" cmpd="sng" algn="ctr">
            <a:solidFill>
              <a:schemeClr val="dk1"/>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56" name="Straight Arrow Connector 55">
            <a:extLst>
              <a:ext uri="{FF2B5EF4-FFF2-40B4-BE49-F238E27FC236}">
                <a16:creationId xmlns:a16="http://schemas.microsoft.com/office/drawing/2014/main" id="{DA95502B-86D9-42B7-9EC1-33BF13C8E2EA}"/>
              </a:ext>
            </a:extLst>
          </p:cNvPr>
          <p:cNvCxnSpPr>
            <a:cxnSpLocks/>
            <a:stCxn id="27" idx="0"/>
            <a:endCxn id="6" idx="3"/>
          </p:cNvCxnSpPr>
          <p:nvPr/>
        </p:nvCxnSpPr>
        <p:spPr>
          <a:xfrm flipH="1" flipV="1">
            <a:off x="7649595" y="1768196"/>
            <a:ext cx="1883228" cy="928659"/>
          </a:xfrm>
          <a:prstGeom prst="straightConnector1">
            <a:avLst/>
          </a:prstGeom>
          <a:ln w="9525" cap="flat" cmpd="sng" algn="ctr">
            <a:solidFill>
              <a:schemeClr val="dk1"/>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59" name="Straight Arrow Connector 58">
            <a:extLst>
              <a:ext uri="{FF2B5EF4-FFF2-40B4-BE49-F238E27FC236}">
                <a16:creationId xmlns:a16="http://schemas.microsoft.com/office/drawing/2014/main" id="{2CCD4AE1-369A-A480-6044-187DC63CA202}"/>
              </a:ext>
            </a:extLst>
          </p:cNvPr>
          <p:cNvCxnSpPr>
            <a:cxnSpLocks/>
            <a:stCxn id="26" idx="0"/>
            <a:endCxn id="6" idx="1"/>
          </p:cNvCxnSpPr>
          <p:nvPr/>
        </p:nvCxnSpPr>
        <p:spPr>
          <a:xfrm flipV="1">
            <a:off x="2678005" y="1768196"/>
            <a:ext cx="1880047" cy="928659"/>
          </a:xfrm>
          <a:prstGeom prst="straightConnector1">
            <a:avLst/>
          </a:prstGeom>
          <a:ln w="9525" cap="flat" cmpd="sng" algn="ctr">
            <a:solidFill>
              <a:schemeClr val="dk1"/>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62" name="Straight Arrow Connector 61">
            <a:extLst>
              <a:ext uri="{FF2B5EF4-FFF2-40B4-BE49-F238E27FC236}">
                <a16:creationId xmlns:a16="http://schemas.microsoft.com/office/drawing/2014/main" id="{4BC0F25D-C48E-C8EA-D7AC-DA600DC555DB}"/>
              </a:ext>
            </a:extLst>
          </p:cNvPr>
          <p:cNvCxnSpPr>
            <a:cxnSpLocks/>
            <a:stCxn id="26" idx="2"/>
            <a:endCxn id="25" idx="1"/>
          </p:cNvCxnSpPr>
          <p:nvPr/>
        </p:nvCxnSpPr>
        <p:spPr>
          <a:xfrm>
            <a:off x="2678005" y="4086668"/>
            <a:ext cx="1880046" cy="861751"/>
          </a:xfrm>
          <a:prstGeom prst="straightConnector1">
            <a:avLst/>
          </a:prstGeom>
          <a:ln w="9525" cap="flat" cmpd="sng" algn="ctr">
            <a:solidFill>
              <a:schemeClr val="dk1"/>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sp>
        <p:nvSpPr>
          <p:cNvPr id="68" name="TextBox 67">
            <a:extLst>
              <a:ext uri="{FF2B5EF4-FFF2-40B4-BE49-F238E27FC236}">
                <a16:creationId xmlns:a16="http://schemas.microsoft.com/office/drawing/2014/main" id="{A0C3A16C-27E5-9D28-CC96-B4CD460EF09B}"/>
              </a:ext>
            </a:extLst>
          </p:cNvPr>
          <p:cNvSpPr txBox="1"/>
          <p:nvPr/>
        </p:nvSpPr>
        <p:spPr>
          <a:xfrm>
            <a:off x="4627900" y="1126939"/>
            <a:ext cx="2936199" cy="1277273"/>
          </a:xfrm>
          <a:prstGeom prst="rect">
            <a:avLst/>
          </a:prstGeom>
          <a:noFill/>
        </p:spPr>
        <p:txBody>
          <a:bodyPr wrap="square">
            <a:spAutoFit/>
          </a:bodyPr>
          <a:lstStyle/>
          <a:p>
            <a:r>
              <a:rPr lang="en-US" sz="1100" b="1">
                <a:solidFill>
                  <a:schemeClr val="bg1"/>
                </a:solidFill>
              </a:rPr>
              <a:t>Firm Strategy, Structure, and Rivalry</a:t>
            </a:r>
            <a:endParaRPr lang="en-US" sz="1100">
              <a:solidFill>
                <a:schemeClr val="bg1"/>
              </a:solidFill>
            </a:endParaRPr>
          </a:p>
          <a:p>
            <a:pPr marL="171450" indent="-171450">
              <a:buFont typeface="Arial" panose="020B0604020202020204" pitchFamily="34" charset="0"/>
              <a:buChar char="•"/>
            </a:pPr>
            <a:r>
              <a:rPr lang="en-US" sz="1100">
                <a:solidFill>
                  <a:schemeClr val="bg1"/>
                </a:solidFill>
              </a:rPr>
              <a:t>High competitiveness in USA market</a:t>
            </a:r>
          </a:p>
          <a:p>
            <a:pPr marL="171450" indent="-171450">
              <a:buFont typeface="Arial" panose="020B0604020202020204" pitchFamily="34" charset="0"/>
              <a:buChar char="•"/>
            </a:pPr>
            <a:r>
              <a:rPr lang="en-US" sz="1100">
                <a:solidFill>
                  <a:schemeClr val="bg1"/>
                </a:solidFill>
              </a:rPr>
              <a:t>Need for unique selling proposition, leveraging European quality</a:t>
            </a:r>
          </a:p>
          <a:p>
            <a:pPr marL="171450" indent="-171450">
              <a:buFont typeface="Arial" panose="020B0604020202020204" pitchFamily="34" charset="0"/>
              <a:buChar char="•"/>
            </a:pPr>
            <a:r>
              <a:rPr lang="en-US" sz="1100">
                <a:solidFill>
                  <a:schemeClr val="bg1"/>
                </a:solidFill>
              </a:rPr>
              <a:t>Significant growth opportunities across diverse segments</a:t>
            </a:r>
          </a:p>
        </p:txBody>
      </p:sp>
      <p:sp>
        <p:nvSpPr>
          <p:cNvPr id="69" name="TextBox 68">
            <a:extLst>
              <a:ext uri="{FF2B5EF4-FFF2-40B4-BE49-F238E27FC236}">
                <a16:creationId xmlns:a16="http://schemas.microsoft.com/office/drawing/2014/main" id="{AFB582D5-62FB-F98B-3D94-160D86E3BBB8}"/>
              </a:ext>
            </a:extLst>
          </p:cNvPr>
          <p:cNvSpPr txBox="1"/>
          <p:nvPr/>
        </p:nvSpPr>
        <p:spPr>
          <a:xfrm>
            <a:off x="1220908" y="2911667"/>
            <a:ext cx="2936199" cy="938719"/>
          </a:xfrm>
          <a:prstGeom prst="rect">
            <a:avLst/>
          </a:prstGeom>
          <a:noFill/>
        </p:spPr>
        <p:txBody>
          <a:bodyPr wrap="square">
            <a:spAutoFit/>
          </a:bodyPr>
          <a:lstStyle/>
          <a:p>
            <a:r>
              <a:rPr lang="en-US" sz="1100" b="1">
                <a:solidFill>
                  <a:schemeClr val="bg1"/>
                </a:solidFill>
              </a:rPr>
              <a:t>Factor Conditions</a:t>
            </a:r>
          </a:p>
          <a:p>
            <a:pPr marL="171450" indent="-171450">
              <a:buFont typeface="Arial" panose="020B0604020202020204" pitchFamily="34" charset="0"/>
              <a:buChar char="•"/>
            </a:pPr>
            <a:r>
              <a:rPr lang="en-US" sz="1100">
                <a:solidFill>
                  <a:schemeClr val="bg1"/>
                </a:solidFill>
              </a:rPr>
              <a:t>Skilled brewing labor force and educational resources</a:t>
            </a:r>
          </a:p>
          <a:p>
            <a:pPr marL="171450" indent="-171450">
              <a:buFont typeface="Arial" panose="020B0604020202020204" pitchFamily="34" charset="0"/>
              <a:buChar char="•"/>
            </a:pPr>
            <a:r>
              <a:rPr lang="en-US" sz="1100">
                <a:solidFill>
                  <a:schemeClr val="bg1"/>
                </a:solidFill>
              </a:rPr>
              <a:t>Established supply chain with quality ingredients and technology</a:t>
            </a:r>
          </a:p>
        </p:txBody>
      </p:sp>
      <p:sp>
        <p:nvSpPr>
          <p:cNvPr id="70" name="TextBox 69">
            <a:extLst>
              <a:ext uri="{FF2B5EF4-FFF2-40B4-BE49-F238E27FC236}">
                <a16:creationId xmlns:a16="http://schemas.microsoft.com/office/drawing/2014/main" id="{50A6EE7E-28C9-5707-CB5F-C49928408AC3}"/>
              </a:ext>
            </a:extLst>
          </p:cNvPr>
          <p:cNvSpPr txBox="1"/>
          <p:nvPr/>
        </p:nvSpPr>
        <p:spPr>
          <a:xfrm>
            <a:off x="4627900" y="4309781"/>
            <a:ext cx="2936199" cy="1277273"/>
          </a:xfrm>
          <a:prstGeom prst="rect">
            <a:avLst/>
          </a:prstGeom>
          <a:noFill/>
        </p:spPr>
        <p:txBody>
          <a:bodyPr wrap="square">
            <a:spAutoFit/>
          </a:bodyPr>
          <a:lstStyle/>
          <a:p>
            <a:r>
              <a:rPr lang="en-US" sz="1100" b="1">
                <a:solidFill>
                  <a:schemeClr val="bg1"/>
                </a:solidFill>
              </a:rPr>
              <a:t>Related and Supporting Industries</a:t>
            </a:r>
          </a:p>
          <a:p>
            <a:pPr marL="171450" indent="-171450">
              <a:buFont typeface="Arial" panose="020B0604020202020204" pitchFamily="34" charset="0"/>
              <a:buChar char="•"/>
            </a:pPr>
            <a:r>
              <a:rPr lang="en-US" sz="1100">
                <a:solidFill>
                  <a:schemeClr val="bg1"/>
                </a:solidFill>
              </a:rPr>
              <a:t>Complex but extensive distribution networks</a:t>
            </a:r>
          </a:p>
          <a:p>
            <a:pPr marL="171450" indent="-171450">
              <a:buFont typeface="Arial" panose="020B0604020202020204" pitchFamily="34" charset="0"/>
              <a:buChar char="•"/>
            </a:pPr>
            <a:r>
              <a:rPr lang="en-US" sz="1100">
                <a:solidFill>
                  <a:schemeClr val="bg1"/>
                </a:solidFill>
              </a:rPr>
              <a:t>Strong marketing and advertising sectors for brand building</a:t>
            </a:r>
          </a:p>
          <a:p>
            <a:pPr marL="171450" indent="-171450">
              <a:buFont typeface="Arial" panose="020B0604020202020204" pitchFamily="34" charset="0"/>
              <a:buChar char="•"/>
            </a:pPr>
            <a:r>
              <a:rPr lang="en-US" sz="1100">
                <a:solidFill>
                  <a:schemeClr val="bg1"/>
                </a:solidFill>
              </a:rPr>
              <a:t>Opportunities for local partnerships in distribution and retail</a:t>
            </a:r>
          </a:p>
        </p:txBody>
      </p:sp>
      <p:sp>
        <p:nvSpPr>
          <p:cNvPr id="71" name="TextBox 70">
            <a:extLst>
              <a:ext uri="{FF2B5EF4-FFF2-40B4-BE49-F238E27FC236}">
                <a16:creationId xmlns:a16="http://schemas.microsoft.com/office/drawing/2014/main" id="{52C6E5DC-CE66-6A9A-AE09-A8A130485974}"/>
              </a:ext>
            </a:extLst>
          </p:cNvPr>
          <p:cNvSpPr txBox="1"/>
          <p:nvPr/>
        </p:nvSpPr>
        <p:spPr>
          <a:xfrm>
            <a:off x="8053720" y="2742391"/>
            <a:ext cx="2936199" cy="1277273"/>
          </a:xfrm>
          <a:prstGeom prst="rect">
            <a:avLst/>
          </a:prstGeom>
          <a:noFill/>
        </p:spPr>
        <p:txBody>
          <a:bodyPr wrap="square">
            <a:spAutoFit/>
          </a:bodyPr>
          <a:lstStyle/>
          <a:p>
            <a:r>
              <a:rPr lang="en-US" sz="1100" b="1">
                <a:solidFill>
                  <a:schemeClr val="bg1"/>
                </a:solidFill>
              </a:rPr>
              <a:t>Demand Conditions</a:t>
            </a:r>
          </a:p>
          <a:p>
            <a:pPr marL="171450" indent="-171450">
              <a:buFont typeface="Arial" panose="020B0604020202020204" pitchFamily="34" charset="0"/>
              <a:buChar char="•"/>
            </a:pPr>
            <a:r>
              <a:rPr lang="en-US" sz="1100">
                <a:solidFill>
                  <a:schemeClr val="bg1"/>
                </a:solidFill>
              </a:rPr>
              <a:t>Growing interest in premium and international beers</a:t>
            </a:r>
          </a:p>
          <a:p>
            <a:pPr marL="171450" indent="-171450">
              <a:buFont typeface="Arial" panose="020B0604020202020204" pitchFamily="34" charset="0"/>
              <a:buChar char="•"/>
            </a:pPr>
            <a:r>
              <a:rPr lang="en-US" sz="1100">
                <a:solidFill>
                  <a:schemeClr val="bg1"/>
                </a:solidFill>
              </a:rPr>
              <a:t>Large market potential for volume sales</a:t>
            </a:r>
          </a:p>
          <a:p>
            <a:pPr marL="171450" indent="-171450">
              <a:buFont typeface="Arial" panose="020B0604020202020204" pitchFamily="34" charset="0"/>
              <a:buChar char="•"/>
            </a:pPr>
            <a:r>
              <a:rPr lang="en-US" sz="1100">
                <a:solidFill>
                  <a:schemeClr val="bg1"/>
                </a:solidFill>
              </a:rPr>
              <a:t>Trend towards premium, specialty beer experiences</a:t>
            </a:r>
          </a:p>
        </p:txBody>
      </p:sp>
      <p:sp>
        <p:nvSpPr>
          <p:cNvPr id="48" name="Rectangle 47">
            <a:extLst>
              <a:ext uri="{FF2B5EF4-FFF2-40B4-BE49-F238E27FC236}">
                <a16:creationId xmlns:a16="http://schemas.microsoft.com/office/drawing/2014/main" id="{B89F00D0-EE3F-A69A-4269-D4B4410FBAE6}"/>
              </a:ext>
            </a:extLst>
          </p:cNvPr>
          <p:cNvSpPr/>
          <p:nvPr/>
        </p:nvSpPr>
        <p:spPr>
          <a:xfrm>
            <a:off x="626210" y="5903891"/>
            <a:ext cx="10945504" cy="471975"/>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US" err="1">
              <a:solidFill>
                <a:schemeClr val="tx2"/>
              </a:solidFill>
            </a:endParaRPr>
          </a:p>
        </p:txBody>
      </p:sp>
      <p:sp>
        <p:nvSpPr>
          <p:cNvPr id="75" name="TextBox 74">
            <a:extLst>
              <a:ext uri="{FF2B5EF4-FFF2-40B4-BE49-F238E27FC236}">
                <a16:creationId xmlns:a16="http://schemas.microsoft.com/office/drawing/2014/main" id="{9133DFD4-BD5D-8B47-C76A-59B2D3212A26}"/>
              </a:ext>
            </a:extLst>
          </p:cNvPr>
          <p:cNvSpPr txBox="1"/>
          <p:nvPr/>
        </p:nvSpPr>
        <p:spPr>
          <a:xfrm>
            <a:off x="384174" y="6014465"/>
            <a:ext cx="11418888" cy="261610"/>
          </a:xfrm>
          <a:prstGeom prst="rect">
            <a:avLst/>
          </a:prstGeom>
          <a:noFill/>
        </p:spPr>
        <p:txBody>
          <a:bodyPr wrap="square">
            <a:spAutoFit/>
          </a:bodyPr>
          <a:lstStyle/>
          <a:p>
            <a:pPr algn="ctr"/>
            <a:r>
              <a:rPr lang="en-US" sz="1100" b="1">
                <a:solidFill>
                  <a:schemeClr val="accent1"/>
                </a:solidFill>
              </a:rPr>
              <a:t>Opportunity for Carlsberg: </a:t>
            </a:r>
            <a:r>
              <a:rPr lang="en-US" sz="1100">
                <a:solidFill>
                  <a:schemeClr val="accent1"/>
                </a:solidFill>
              </a:rPr>
              <a:t>Significant, with a need for strategic entry focusing on differentiation, supply chain utilization, and regulatory compliance.</a:t>
            </a:r>
          </a:p>
        </p:txBody>
      </p:sp>
    </p:spTree>
    <p:extLst>
      <p:ext uri="{BB962C8B-B14F-4D97-AF65-F5344CB8AC3E}">
        <p14:creationId xmlns:p14="http://schemas.microsoft.com/office/powerpoint/2010/main" val="6054684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2" name="Objeto 61" hidden="1">
            <a:extLst>
              <a:ext uri="{FF2B5EF4-FFF2-40B4-BE49-F238E27FC236}">
                <a16:creationId xmlns:a16="http://schemas.microsoft.com/office/drawing/2014/main" id="{A4807BDE-38D9-FF94-2E0D-8E2D8FA9E52E}"/>
              </a:ext>
            </a:extLst>
          </p:cNvPr>
          <p:cNvGraphicFramePr>
            <a:graphicFrameLocks noChangeAspect="1"/>
          </p:cNvGraphicFramePr>
          <p:nvPr>
            <p:custDataLst>
              <p:tags r:id="rId1"/>
            </p:custData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Diapositiva de think-cell" r:id="rId3" imgW="7772400" imgH="10058400" progId="TCLayout.ActiveDocument.1">
                  <p:embed/>
                </p:oleObj>
              </mc:Choice>
              <mc:Fallback>
                <p:oleObj name="Diapositiva de think-cell" r:id="rId3" imgW="7772400" imgH="10058400" progId="TCLayout.ActiveDocument.1">
                  <p:embed/>
                  <p:pic>
                    <p:nvPicPr>
                      <p:cNvPr id="62" name="Objeto 61" hidden="1">
                        <a:extLst>
                          <a:ext uri="{FF2B5EF4-FFF2-40B4-BE49-F238E27FC236}">
                            <a16:creationId xmlns:a16="http://schemas.microsoft.com/office/drawing/2014/main" id="{A4807BDE-38D9-FF94-2E0D-8E2D8FA9E52E}"/>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3" name="Título 2">
            <a:extLst>
              <a:ext uri="{FF2B5EF4-FFF2-40B4-BE49-F238E27FC236}">
                <a16:creationId xmlns:a16="http://schemas.microsoft.com/office/drawing/2014/main" id="{0A5788C3-3760-7226-6992-542FA1057586}"/>
              </a:ext>
            </a:extLst>
          </p:cNvPr>
          <p:cNvSpPr>
            <a:spLocks noGrp="1"/>
          </p:cNvSpPr>
          <p:nvPr>
            <p:ph type="title"/>
          </p:nvPr>
        </p:nvSpPr>
        <p:spPr/>
        <p:txBody>
          <a:bodyPr vert="horz"/>
          <a:lstStyle/>
          <a:p>
            <a:r>
              <a:rPr lang="en-US"/>
              <a:t>Integration and Resources Grid</a:t>
            </a:r>
          </a:p>
        </p:txBody>
      </p:sp>
      <p:sp>
        <p:nvSpPr>
          <p:cNvPr id="34" name="Rounded Rectangle 33">
            <a:extLst>
              <a:ext uri="{FF2B5EF4-FFF2-40B4-BE49-F238E27FC236}">
                <a16:creationId xmlns:a16="http://schemas.microsoft.com/office/drawing/2014/main" id="{8A5A72E3-19AE-CF4F-A50E-A940005C12B6}"/>
              </a:ext>
            </a:extLst>
          </p:cNvPr>
          <p:cNvSpPr/>
          <p:nvPr/>
        </p:nvSpPr>
        <p:spPr>
          <a:xfrm>
            <a:off x="384174" y="1675570"/>
            <a:ext cx="3300194" cy="4021359"/>
          </a:xfrm>
          <a:prstGeom prst="rect">
            <a:avLst/>
          </a:prstGeom>
          <a:solidFill>
            <a:schemeClr val="bg1">
              <a:lumMod val="95000"/>
            </a:schemeClr>
          </a:solidFill>
          <a:effectLst/>
        </p:spPr>
        <p:txBody>
          <a:bodyPr lIns="108000" tIns="72000" rIns="72000" bIns="72000" anchor="ctr"/>
          <a:lstStyle/>
          <a:p>
            <a:endParaRPr lang="en-US" sz="120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55" name="Subtitle 2">
            <a:extLst>
              <a:ext uri="{FF2B5EF4-FFF2-40B4-BE49-F238E27FC236}">
                <a16:creationId xmlns:a16="http://schemas.microsoft.com/office/drawing/2014/main" id="{CB5A8722-C255-8343-FA57-E0252F741067}"/>
              </a:ext>
            </a:extLst>
          </p:cNvPr>
          <p:cNvSpPr txBox="1">
            <a:spLocks/>
          </p:cNvSpPr>
          <p:nvPr/>
        </p:nvSpPr>
        <p:spPr>
          <a:xfrm>
            <a:off x="499821" y="2286792"/>
            <a:ext cx="3018645" cy="3046988"/>
          </a:xfrm>
          <a:prstGeom prst="rect">
            <a:avLst/>
          </a:prstGeom>
        </p:spPr>
        <p:txBody>
          <a:bodyPr vert="horz" wrap="square" lIns="91440" tIns="45720" rIns="91440" bIns="45720" rtlCol="0">
            <a:spAutoFit/>
          </a:bodyPr>
          <a:lstStyle>
            <a:defPPr>
              <a:defRPr lang="en-US"/>
            </a:defPPr>
            <a:lvl1pPr indent="0" algn="ctr" defTabSz="1087636">
              <a:lnSpc>
                <a:spcPct val="100000"/>
              </a:lnSpc>
              <a:spcBef>
                <a:spcPts val="0"/>
              </a:spcBef>
              <a:buFont typeface="Arial"/>
              <a:buNone/>
              <a:defRPr sz="1200">
                <a:ea typeface="Lato Light" panose="020F0502020204030203" pitchFamily="34" charset="0"/>
                <a:cs typeface="Mukta ExtraLight" panose="020B0000000000000000" pitchFamily="34" charset="77"/>
              </a:defRPr>
            </a:lvl1pPr>
            <a:lvl2pPr marL="1087636" indent="0" algn="ctr" defTabSz="1087636">
              <a:lnSpc>
                <a:spcPct val="130000"/>
              </a:lnSpc>
              <a:spcBef>
                <a:spcPct val="20000"/>
              </a:spcBef>
              <a:buFont typeface="Arial"/>
              <a:buNone/>
              <a:defRPr sz="3200">
                <a:solidFill>
                  <a:schemeClr val="tx1">
                    <a:tint val="75000"/>
                  </a:schemeClr>
                </a:solidFill>
                <a:latin typeface="Open Sans"/>
                <a:cs typeface="Open Sans"/>
              </a:defRPr>
            </a:lvl2pPr>
            <a:lvl3pPr marL="2175271" indent="0" algn="ctr" defTabSz="1087636">
              <a:lnSpc>
                <a:spcPct val="130000"/>
              </a:lnSpc>
              <a:spcBef>
                <a:spcPct val="20000"/>
              </a:spcBef>
              <a:buFont typeface="Arial"/>
              <a:buNone/>
              <a:defRPr sz="3200">
                <a:solidFill>
                  <a:schemeClr val="tx1">
                    <a:tint val="75000"/>
                  </a:schemeClr>
                </a:solidFill>
                <a:latin typeface="Open Sans"/>
                <a:cs typeface="Open Sans"/>
              </a:defRPr>
            </a:lvl3pPr>
            <a:lvl4pPr marL="3262912" indent="0" algn="ctr" defTabSz="1087636">
              <a:lnSpc>
                <a:spcPct val="130000"/>
              </a:lnSpc>
              <a:spcBef>
                <a:spcPct val="20000"/>
              </a:spcBef>
              <a:buFont typeface="Arial"/>
              <a:buNone/>
              <a:defRPr sz="3200">
                <a:solidFill>
                  <a:schemeClr val="tx1">
                    <a:tint val="75000"/>
                  </a:schemeClr>
                </a:solidFill>
                <a:latin typeface="Open Sans"/>
                <a:cs typeface="Open Sans"/>
              </a:defRPr>
            </a:lvl4pPr>
            <a:lvl5pPr marL="4350546" indent="0" algn="ctr" defTabSz="1087636">
              <a:lnSpc>
                <a:spcPct val="130000"/>
              </a:lnSpc>
              <a:spcBef>
                <a:spcPct val="20000"/>
              </a:spcBef>
              <a:buFont typeface="Arial"/>
              <a:buNone/>
              <a:defRPr sz="3200">
                <a:solidFill>
                  <a:schemeClr val="tx1">
                    <a:tint val="75000"/>
                  </a:schemeClr>
                </a:solidFill>
                <a:latin typeface="Open Sans"/>
                <a:cs typeface="Open Sans"/>
              </a:defRPr>
            </a:lvl5pPr>
            <a:lvl6pPr marL="5438184" indent="0" algn="ctr" defTabSz="1087636">
              <a:spcBef>
                <a:spcPct val="20000"/>
              </a:spcBef>
              <a:buFont typeface="Arial"/>
              <a:buNone/>
              <a:defRPr sz="4800">
                <a:solidFill>
                  <a:schemeClr val="tx1">
                    <a:tint val="75000"/>
                  </a:schemeClr>
                </a:solidFill>
              </a:defRPr>
            </a:lvl6pPr>
            <a:lvl7pPr marL="6525820" indent="0" algn="ctr" defTabSz="1087636">
              <a:spcBef>
                <a:spcPct val="20000"/>
              </a:spcBef>
              <a:buFont typeface="Arial"/>
              <a:buNone/>
              <a:defRPr sz="4800">
                <a:solidFill>
                  <a:schemeClr val="tx1">
                    <a:tint val="75000"/>
                  </a:schemeClr>
                </a:solidFill>
              </a:defRPr>
            </a:lvl7pPr>
            <a:lvl8pPr marL="7613455" indent="0" algn="ctr" defTabSz="1087636">
              <a:spcBef>
                <a:spcPct val="20000"/>
              </a:spcBef>
              <a:buFont typeface="Arial"/>
              <a:buNone/>
              <a:defRPr sz="4800">
                <a:solidFill>
                  <a:schemeClr val="tx1">
                    <a:tint val="75000"/>
                  </a:schemeClr>
                </a:solidFill>
              </a:defRPr>
            </a:lvl8pPr>
            <a:lvl9pPr marL="8701091" indent="0" algn="ctr" defTabSz="1087636">
              <a:spcBef>
                <a:spcPct val="20000"/>
              </a:spcBef>
              <a:buFont typeface="Arial"/>
              <a:buNone/>
              <a:defRPr sz="4800">
                <a:solidFill>
                  <a:schemeClr val="tx1">
                    <a:tint val="75000"/>
                  </a:schemeClr>
                </a:solidFill>
              </a:defRPr>
            </a:lvl9pPr>
          </a:lstStyle>
          <a:p>
            <a:pPr marL="171450" indent="-171450" algn="l">
              <a:buFont typeface="Arial" panose="020B0604020202020204" pitchFamily="34" charset="0"/>
              <a:buChar char="•"/>
            </a:pPr>
            <a:r>
              <a:rPr lang="en-US" b="1">
                <a:solidFill>
                  <a:schemeClr val="accent1"/>
                </a:solidFill>
              </a:rPr>
              <a:t>Consumer Preferences: </a:t>
            </a:r>
            <a:r>
              <a:rPr lang="en-US"/>
              <a:t>Carlsberg will need to adapt to the diverse taste preferences and beer culture in the USA, which may differ significantly from their primary markets.</a:t>
            </a:r>
          </a:p>
          <a:p>
            <a:pPr marL="171450" indent="-171450" algn="l">
              <a:buFont typeface="Arial" panose="020B0604020202020204" pitchFamily="34" charset="0"/>
              <a:buChar char="•"/>
            </a:pPr>
            <a:r>
              <a:rPr lang="en-US" b="1">
                <a:solidFill>
                  <a:schemeClr val="accent1"/>
                </a:solidFill>
              </a:rPr>
              <a:t>Regulatory Landscape: </a:t>
            </a:r>
            <a:r>
              <a:rPr lang="en-US"/>
              <a:t>The USA has complex alcohol distribution and regulatory frameworks varying by state, requiring localized strategies.</a:t>
            </a:r>
          </a:p>
          <a:p>
            <a:pPr marL="171450" indent="-171450" algn="l">
              <a:buFont typeface="Arial" panose="020B0604020202020204" pitchFamily="34" charset="0"/>
              <a:buChar char="•"/>
            </a:pPr>
            <a:r>
              <a:rPr lang="en-US" b="1">
                <a:solidFill>
                  <a:schemeClr val="accent1"/>
                </a:solidFill>
              </a:rPr>
              <a:t>Market Dynamics: </a:t>
            </a:r>
            <a:r>
              <a:rPr lang="en-US"/>
              <a:t>Different regions in the USA have varied beer consumption patterns and brand loyalties, necessitating a regionalized approach.</a:t>
            </a:r>
          </a:p>
        </p:txBody>
      </p:sp>
      <p:sp>
        <p:nvSpPr>
          <p:cNvPr id="35" name="Rectangle 6">
            <a:extLst>
              <a:ext uri="{FF2B5EF4-FFF2-40B4-BE49-F238E27FC236}">
                <a16:creationId xmlns:a16="http://schemas.microsoft.com/office/drawing/2014/main" id="{063413C1-1A2F-5AFB-6FE0-D0B18C5B144E}"/>
              </a:ext>
            </a:extLst>
          </p:cNvPr>
          <p:cNvSpPr/>
          <p:nvPr/>
        </p:nvSpPr>
        <p:spPr>
          <a:xfrm>
            <a:off x="384174" y="1361069"/>
            <a:ext cx="3300192" cy="7045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40" name="TextBox 11">
            <a:extLst>
              <a:ext uri="{FF2B5EF4-FFF2-40B4-BE49-F238E27FC236}">
                <a16:creationId xmlns:a16="http://schemas.microsoft.com/office/drawing/2014/main" id="{5DC37FAA-7260-B814-1233-4C4B997FDFA5}"/>
              </a:ext>
            </a:extLst>
          </p:cNvPr>
          <p:cNvSpPr txBox="1"/>
          <p:nvPr/>
        </p:nvSpPr>
        <p:spPr>
          <a:xfrm>
            <a:off x="499821" y="1470560"/>
            <a:ext cx="3043869" cy="461665"/>
          </a:xfrm>
          <a:prstGeom prst="rect">
            <a:avLst/>
          </a:prstGeom>
          <a:noFill/>
        </p:spPr>
        <p:txBody>
          <a:bodyPr wrap="square" rtlCol="0" anchor="ctr">
            <a:spAutoFit/>
          </a:bodyPr>
          <a:lstStyle/>
          <a:p>
            <a:pPr algn="ctr"/>
            <a:r>
              <a:rPr lang="en-US" sz="1200" b="1">
                <a:solidFill>
                  <a:schemeClr val="bg1"/>
                </a:solidFill>
                <a:cs typeface="Poppins" pitchFamily="2" charset="77"/>
              </a:rPr>
              <a:t>HIGH PRESSURE TO ADAPT TO LOCAL NEEDS</a:t>
            </a:r>
          </a:p>
        </p:txBody>
      </p:sp>
      <p:sp>
        <p:nvSpPr>
          <p:cNvPr id="10" name="Rounded Rectangle 33">
            <a:extLst>
              <a:ext uri="{FF2B5EF4-FFF2-40B4-BE49-F238E27FC236}">
                <a16:creationId xmlns:a16="http://schemas.microsoft.com/office/drawing/2014/main" id="{740CE725-8B36-D9D0-64A8-F087D0B59BB1}"/>
              </a:ext>
            </a:extLst>
          </p:cNvPr>
          <p:cNvSpPr/>
          <p:nvPr/>
        </p:nvSpPr>
        <p:spPr>
          <a:xfrm>
            <a:off x="3814480" y="1672071"/>
            <a:ext cx="3300194" cy="4028358"/>
          </a:xfrm>
          <a:prstGeom prst="rect">
            <a:avLst/>
          </a:prstGeom>
          <a:solidFill>
            <a:schemeClr val="bg1">
              <a:lumMod val="95000"/>
            </a:schemeClr>
          </a:solidFill>
          <a:effectLst/>
        </p:spPr>
        <p:txBody>
          <a:bodyPr lIns="108000" tIns="72000" rIns="72000" bIns="72000" anchor="ctr"/>
          <a:lstStyle/>
          <a:p>
            <a:endParaRPr lang="en-US" sz="120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11" name="Subtitle 2">
            <a:extLst>
              <a:ext uri="{FF2B5EF4-FFF2-40B4-BE49-F238E27FC236}">
                <a16:creationId xmlns:a16="http://schemas.microsoft.com/office/drawing/2014/main" id="{D84CB85A-B480-4566-5882-53F648D37B5C}"/>
              </a:ext>
            </a:extLst>
          </p:cNvPr>
          <p:cNvSpPr txBox="1">
            <a:spLocks/>
          </p:cNvSpPr>
          <p:nvPr/>
        </p:nvSpPr>
        <p:spPr>
          <a:xfrm>
            <a:off x="3942738" y="2181329"/>
            <a:ext cx="3018645" cy="3416320"/>
          </a:xfrm>
          <a:prstGeom prst="rect">
            <a:avLst/>
          </a:prstGeom>
        </p:spPr>
        <p:txBody>
          <a:bodyPr vert="horz" wrap="square" lIns="91440" tIns="45720" rIns="91440" bIns="45720" rtlCol="0">
            <a:spAutoFit/>
          </a:bodyPr>
          <a:lstStyle>
            <a:defPPr>
              <a:defRPr lang="en-US"/>
            </a:defPPr>
            <a:lvl1pPr indent="0" algn="ctr" defTabSz="1087636">
              <a:lnSpc>
                <a:spcPct val="100000"/>
              </a:lnSpc>
              <a:spcBef>
                <a:spcPts val="0"/>
              </a:spcBef>
              <a:buFont typeface="Arial"/>
              <a:buNone/>
              <a:defRPr sz="1200">
                <a:ea typeface="Lato Light" panose="020F0502020204030203" pitchFamily="34" charset="0"/>
                <a:cs typeface="Mukta ExtraLight" panose="020B0000000000000000" pitchFamily="34" charset="77"/>
              </a:defRPr>
            </a:lvl1pPr>
            <a:lvl2pPr marL="1087636" indent="0" algn="ctr" defTabSz="1087636">
              <a:lnSpc>
                <a:spcPct val="130000"/>
              </a:lnSpc>
              <a:spcBef>
                <a:spcPct val="20000"/>
              </a:spcBef>
              <a:buFont typeface="Arial"/>
              <a:buNone/>
              <a:defRPr sz="3200">
                <a:solidFill>
                  <a:schemeClr val="tx1">
                    <a:tint val="75000"/>
                  </a:schemeClr>
                </a:solidFill>
                <a:latin typeface="Open Sans"/>
                <a:cs typeface="Open Sans"/>
              </a:defRPr>
            </a:lvl2pPr>
            <a:lvl3pPr marL="2175271" indent="0" algn="ctr" defTabSz="1087636">
              <a:lnSpc>
                <a:spcPct val="130000"/>
              </a:lnSpc>
              <a:spcBef>
                <a:spcPct val="20000"/>
              </a:spcBef>
              <a:buFont typeface="Arial"/>
              <a:buNone/>
              <a:defRPr sz="3200">
                <a:solidFill>
                  <a:schemeClr val="tx1">
                    <a:tint val="75000"/>
                  </a:schemeClr>
                </a:solidFill>
                <a:latin typeface="Open Sans"/>
                <a:cs typeface="Open Sans"/>
              </a:defRPr>
            </a:lvl3pPr>
            <a:lvl4pPr marL="3262912" indent="0" algn="ctr" defTabSz="1087636">
              <a:lnSpc>
                <a:spcPct val="130000"/>
              </a:lnSpc>
              <a:spcBef>
                <a:spcPct val="20000"/>
              </a:spcBef>
              <a:buFont typeface="Arial"/>
              <a:buNone/>
              <a:defRPr sz="3200">
                <a:solidFill>
                  <a:schemeClr val="tx1">
                    <a:tint val="75000"/>
                  </a:schemeClr>
                </a:solidFill>
                <a:latin typeface="Open Sans"/>
                <a:cs typeface="Open Sans"/>
              </a:defRPr>
            </a:lvl4pPr>
            <a:lvl5pPr marL="4350546" indent="0" algn="ctr" defTabSz="1087636">
              <a:lnSpc>
                <a:spcPct val="130000"/>
              </a:lnSpc>
              <a:spcBef>
                <a:spcPct val="20000"/>
              </a:spcBef>
              <a:buFont typeface="Arial"/>
              <a:buNone/>
              <a:defRPr sz="3200">
                <a:solidFill>
                  <a:schemeClr val="tx1">
                    <a:tint val="75000"/>
                  </a:schemeClr>
                </a:solidFill>
                <a:latin typeface="Open Sans"/>
                <a:cs typeface="Open Sans"/>
              </a:defRPr>
            </a:lvl5pPr>
            <a:lvl6pPr marL="5438184" indent="0" algn="ctr" defTabSz="1087636">
              <a:spcBef>
                <a:spcPct val="20000"/>
              </a:spcBef>
              <a:buFont typeface="Arial"/>
              <a:buNone/>
              <a:defRPr sz="4800">
                <a:solidFill>
                  <a:schemeClr val="tx1">
                    <a:tint val="75000"/>
                  </a:schemeClr>
                </a:solidFill>
              </a:defRPr>
            </a:lvl6pPr>
            <a:lvl7pPr marL="6525820" indent="0" algn="ctr" defTabSz="1087636">
              <a:spcBef>
                <a:spcPct val="20000"/>
              </a:spcBef>
              <a:buFont typeface="Arial"/>
              <a:buNone/>
              <a:defRPr sz="4800">
                <a:solidFill>
                  <a:schemeClr val="tx1">
                    <a:tint val="75000"/>
                  </a:schemeClr>
                </a:solidFill>
              </a:defRPr>
            </a:lvl7pPr>
            <a:lvl8pPr marL="7613455" indent="0" algn="ctr" defTabSz="1087636">
              <a:spcBef>
                <a:spcPct val="20000"/>
              </a:spcBef>
              <a:buFont typeface="Arial"/>
              <a:buNone/>
              <a:defRPr sz="4800">
                <a:solidFill>
                  <a:schemeClr val="tx1">
                    <a:tint val="75000"/>
                  </a:schemeClr>
                </a:solidFill>
              </a:defRPr>
            </a:lvl8pPr>
            <a:lvl9pPr marL="8701091" indent="0" algn="ctr" defTabSz="1087636">
              <a:spcBef>
                <a:spcPct val="20000"/>
              </a:spcBef>
              <a:buFont typeface="Arial"/>
              <a:buNone/>
              <a:defRPr sz="4800">
                <a:solidFill>
                  <a:schemeClr val="tx1">
                    <a:tint val="75000"/>
                  </a:schemeClr>
                </a:solidFill>
              </a:defRPr>
            </a:lvl9pPr>
          </a:lstStyle>
          <a:p>
            <a:pPr marL="171450" indent="-171450" algn="l">
              <a:buFont typeface="Arial" panose="020B0604020202020204" pitchFamily="34" charset="0"/>
              <a:buChar char="•"/>
            </a:pPr>
            <a:r>
              <a:rPr lang="en-US" b="1">
                <a:solidFill>
                  <a:schemeClr val="accent1"/>
                </a:solidFill>
              </a:rPr>
              <a:t>Economies of Scale: </a:t>
            </a:r>
            <a:r>
              <a:rPr lang="en-US"/>
              <a:t>Carlsberg’s global presence offers the potential for economies of scale in production and distribution, though local production may be necessary to minimize costs.</a:t>
            </a:r>
          </a:p>
          <a:p>
            <a:pPr marL="171450" indent="-171450" algn="l">
              <a:buFont typeface="Arial" panose="020B0604020202020204" pitchFamily="34" charset="0"/>
              <a:buChar char="•"/>
            </a:pPr>
            <a:r>
              <a:rPr lang="en-US" b="1">
                <a:solidFill>
                  <a:schemeClr val="accent1"/>
                </a:solidFill>
              </a:rPr>
              <a:t>Supply Chain Optimization: </a:t>
            </a:r>
            <a:r>
              <a:rPr lang="en-US"/>
              <a:t>Leveraging global supply chains while establishing local partnerships for raw materials can reduce costs.</a:t>
            </a:r>
          </a:p>
          <a:p>
            <a:pPr marL="171450" indent="-171450" algn="l">
              <a:buFont typeface="Arial" panose="020B0604020202020204" pitchFamily="34" charset="0"/>
              <a:buChar char="•"/>
            </a:pPr>
            <a:r>
              <a:rPr lang="en-US" b="1">
                <a:solidFill>
                  <a:schemeClr val="accent1"/>
                </a:solidFill>
              </a:rPr>
              <a:t>Premium Pricing Strategy: </a:t>
            </a:r>
            <a:r>
              <a:rPr lang="en-US"/>
              <a:t>Given Carlsberg's focus on premium and quality products, there may be less pressure to compete on price, allowing for a focus on value rather than cost-cutting.</a:t>
            </a:r>
          </a:p>
        </p:txBody>
      </p:sp>
      <p:sp>
        <p:nvSpPr>
          <p:cNvPr id="12" name="Rectangle 6">
            <a:extLst>
              <a:ext uri="{FF2B5EF4-FFF2-40B4-BE49-F238E27FC236}">
                <a16:creationId xmlns:a16="http://schemas.microsoft.com/office/drawing/2014/main" id="{E5F4DED6-16B9-D252-A340-9D67EC8815CA}"/>
              </a:ext>
            </a:extLst>
          </p:cNvPr>
          <p:cNvSpPr/>
          <p:nvPr/>
        </p:nvSpPr>
        <p:spPr>
          <a:xfrm>
            <a:off x="3814480" y="1357570"/>
            <a:ext cx="3300192" cy="7045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3" name="TextBox 11">
            <a:extLst>
              <a:ext uri="{FF2B5EF4-FFF2-40B4-BE49-F238E27FC236}">
                <a16:creationId xmlns:a16="http://schemas.microsoft.com/office/drawing/2014/main" id="{AD181689-A849-BF34-2976-BFF5804384BE}"/>
              </a:ext>
            </a:extLst>
          </p:cNvPr>
          <p:cNvSpPr txBox="1"/>
          <p:nvPr/>
        </p:nvSpPr>
        <p:spPr>
          <a:xfrm>
            <a:off x="3930127" y="1467061"/>
            <a:ext cx="3043869" cy="461665"/>
          </a:xfrm>
          <a:prstGeom prst="rect">
            <a:avLst/>
          </a:prstGeom>
          <a:noFill/>
        </p:spPr>
        <p:txBody>
          <a:bodyPr wrap="square" rtlCol="0" anchor="ctr">
            <a:spAutoFit/>
          </a:bodyPr>
          <a:lstStyle/>
          <a:p>
            <a:pPr algn="ctr"/>
            <a:r>
              <a:rPr lang="en-US" sz="1200" b="1" i="0">
                <a:solidFill>
                  <a:schemeClr val="bg1"/>
                </a:solidFill>
                <a:effectLst/>
              </a:rPr>
              <a:t>MODERATE PRESSURE TO LOWER COSTS</a:t>
            </a:r>
          </a:p>
        </p:txBody>
      </p:sp>
      <p:sp>
        <p:nvSpPr>
          <p:cNvPr id="14" name="Rounded Rectangle 33">
            <a:extLst>
              <a:ext uri="{FF2B5EF4-FFF2-40B4-BE49-F238E27FC236}">
                <a16:creationId xmlns:a16="http://schemas.microsoft.com/office/drawing/2014/main" id="{00B23908-3367-D0DA-C895-3BC91E3726CB}"/>
              </a:ext>
            </a:extLst>
          </p:cNvPr>
          <p:cNvSpPr/>
          <p:nvPr/>
        </p:nvSpPr>
        <p:spPr>
          <a:xfrm>
            <a:off x="7636004" y="1675570"/>
            <a:ext cx="4081577" cy="4021846"/>
          </a:xfrm>
          <a:prstGeom prst="rect">
            <a:avLst/>
          </a:prstGeom>
          <a:solidFill>
            <a:schemeClr val="bg1">
              <a:lumMod val="95000"/>
            </a:schemeClr>
          </a:solidFill>
          <a:effectLst/>
        </p:spPr>
        <p:txBody>
          <a:bodyPr lIns="108000" tIns="72000" rIns="72000" bIns="72000" anchor="ctr"/>
          <a:lstStyle/>
          <a:p>
            <a:endParaRPr lang="en-US" sz="120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15" name="Subtitle 2">
            <a:extLst>
              <a:ext uri="{FF2B5EF4-FFF2-40B4-BE49-F238E27FC236}">
                <a16:creationId xmlns:a16="http://schemas.microsoft.com/office/drawing/2014/main" id="{550E82FD-AF84-9530-4DE5-CA93C3190C1D}"/>
              </a:ext>
            </a:extLst>
          </p:cNvPr>
          <p:cNvSpPr txBox="1">
            <a:spLocks/>
          </p:cNvSpPr>
          <p:nvPr/>
        </p:nvSpPr>
        <p:spPr>
          <a:xfrm>
            <a:off x="7764264" y="2091716"/>
            <a:ext cx="3833463" cy="3785652"/>
          </a:xfrm>
          <a:prstGeom prst="rect">
            <a:avLst/>
          </a:prstGeom>
        </p:spPr>
        <p:txBody>
          <a:bodyPr vert="horz" wrap="square" lIns="91440" tIns="45720" rIns="91440" bIns="45720" rtlCol="0">
            <a:spAutoFit/>
          </a:bodyPr>
          <a:lstStyle>
            <a:defPPr>
              <a:defRPr lang="en-US"/>
            </a:defPPr>
            <a:lvl1pPr indent="0" algn="ctr" defTabSz="1087636">
              <a:lnSpc>
                <a:spcPct val="100000"/>
              </a:lnSpc>
              <a:spcBef>
                <a:spcPts val="0"/>
              </a:spcBef>
              <a:buFont typeface="Arial"/>
              <a:buNone/>
              <a:defRPr sz="1200">
                <a:ea typeface="Lato Light" panose="020F0502020204030203" pitchFamily="34" charset="0"/>
                <a:cs typeface="Mukta ExtraLight" panose="020B0000000000000000" pitchFamily="34" charset="77"/>
              </a:defRPr>
            </a:lvl1pPr>
            <a:lvl2pPr marL="1087636" indent="0" algn="ctr" defTabSz="1087636">
              <a:lnSpc>
                <a:spcPct val="130000"/>
              </a:lnSpc>
              <a:spcBef>
                <a:spcPct val="20000"/>
              </a:spcBef>
              <a:buFont typeface="Arial"/>
              <a:buNone/>
              <a:defRPr sz="3200">
                <a:solidFill>
                  <a:schemeClr val="tx1">
                    <a:tint val="75000"/>
                  </a:schemeClr>
                </a:solidFill>
                <a:latin typeface="Open Sans"/>
                <a:cs typeface="Open Sans"/>
              </a:defRPr>
            </a:lvl2pPr>
            <a:lvl3pPr marL="2175271" indent="0" algn="ctr" defTabSz="1087636">
              <a:lnSpc>
                <a:spcPct val="130000"/>
              </a:lnSpc>
              <a:spcBef>
                <a:spcPct val="20000"/>
              </a:spcBef>
              <a:buFont typeface="Arial"/>
              <a:buNone/>
              <a:defRPr sz="3200">
                <a:solidFill>
                  <a:schemeClr val="tx1">
                    <a:tint val="75000"/>
                  </a:schemeClr>
                </a:solidFill>
                <a:latin typeface="Open Sans"/>
                <a:cs typeface="Open Sans"/>
              </a:defRPr>
            </a:lvl3pPr>
            <a:lvl4pPr marL="3262912" indent="0" algn="ctr" defTabSz="1087636">
              <a:lnSpc>
                <a:spcPct val="130000"/>
              </a:lnSpc>
              <a:spcBef>
                <a:spcPct val="20000"/>
              </a:spcBef>
              <a:buFont typeface="Arial"/>
              <a:buNone/>
              <a:defRPr sz="3200">
                <a:solidFill>
                  <a:schemeClr val="tx1">
                    <a:tint val="75000"/>
                  </a:schemeClr>
                </a:solidFill>
                <a:latin typeface="Open Sans"/>
                <a:cs typeface="Open Sans"/>
              </a:defRPr>
            </a:lvl4pPr>
            <a:lvl5pPr marL="4350546" indent="0" algn="ctr" defTabSz="1087636">
              <a:lnSpc>
                <a:spcPct val="130000"/>
              </a:lnSpc>
              <a:spcBef>
                <a:spcPct val="20000"/>
              </a:spcBef>
              <a:buFont typeface="Arial"/>
              <a:buNone/>
              <a:defRPr sz="3200">
                <a:solidFill>
                  <a:schemeClr val="tx1">
                    <a:tint val="75000"/>
                  </a:schemeClr>
                </a:solidFill>
                <a:latin typeface="Open Sans"/>
                <a:cs typeface="Open Sans"/>
              </a:defRPr>
            </a:lvl5pPr>
            <a:lvl6pPr marL="5438184" indent="0" algn="ctr" defTabSz="1087636">
              <a:spcBef>
                <a:spcPct val="20000"/>
              </a:spcBef>
              <a:buFont typeface="Arial"/>
              <a:buNone/>
              <a:defRPr sz="4800">
                <a:solidFill>
                  <a:schemeClr val="tx1">
                    <a:tint val="75000"/>
                  </a:schemeClr>
                </a:solidFill>
              </a:defRPr>
            </a:lvl6pPr>
            <a:lvl7pPr marL="6525820" indent="0" algn="ctr" defTabSz="1087636">
              <a:spcBef>
                <a:spcPct val="20000"/>
              </a:spcBef>
              <a:buFont typeface="Arial"/>
              <a:buNone/>
              <a:defRPr sz="4800">
                <a:solidFill>
                  <a:schemeClr val="tx1">
                    <a:tint val="75000"/>
                  </a:schemeClr>
                </a:solidFill>
              </a:defRPr>
            </a:lvl7pPr>
            <a:lvl8pPr marL="7613455" indent="0" algn="ctr" defTabSz="1087636">
              <a:spcBef>
                <a:spcPct val="20000"/>
              </a:spcBef>
              <a:buFont typeface="Arial"/>
              <a:buNone/>
              <a:defRPr sz="4800">
                <a:solidFill>
                  <a:schemeClr val="tx1">
                    <a:tint val="75000"/>
                  </a:schemeClr>
                </a:solidFill>
              </a:defRPr>
            </a:lvl8pPr>
            <a:lvl9pPr marL="8701091" indent="0" algn="ctr" defTabSz="1087636">
              <a:spcBef>
                <a:spcPct val="20000"/>
              </a:spcBef>
              <a:buFont typeface="Arial"/>
              <a:buNone/>
              <a:defRPr sz="4800">
                <a:solidFill>
                  <a:schemeClr val="tx1">
                    <a:tint val="75000"/>
                  </a:schemeClr>
                </a:solidFill>
              </a:defRPr>
            </a:lvl9pPr>
          </a:lstStyle>
          <a:p>
            <a:pPr marL="171450" indent="-171450" algn="l">
              <a:buFont typeface="Arial" panose="020B0604020202020204" pitchFamily="34" charset="0"/>
              <a:buChar char="•"/>
            </a:pPr>
            <a:r>
              <a:rPr lang="en-US" b="1">
                <a:solidFill>
                  <a:schemeClr val="accent1"/>
                </a:solidFill>
              </a:rPr>
              <a:t>Multidomestic Strategy: </a:t>
            </a:r>
            <a:r>
              <a:rPr lang="en-US"/>
              <a:t>Carlsberg should adopt a multidomestic strategy, tailoring its products and marketing to regional preferences while leveraging its global brand strength and expertise.</a:t>
            </a:r>
          </a:p>
          <a:p>
            <a:pPr marL="171450" indent="-171450" algn="l">
              <a:buFont typeface="Arial" panose="020B0604020202020204" pitchFamily="34" charset="0"/>
              <a:buChar char="•"/>
            </a:pPr>
            <a:r>
              <a:rPr lang="en-US" b="1">
                <a:solidFill>
                  <a:schemeClr val="accent1"/>
                </a:solidFill>
              </a:rPr>
              <a:t>Local Adaptation: </a:t>
            </a:r>
            <a:r>
              <a:rPr lang="en-US"/>
              <a:t>Emphasis on local tastes, regulatory compliance, and marketing strategies will be crucial.</a:t>
            </a:r>
          </a:p>
          <a:p>
            <a:pPr marL="171450" indent="-171450" algn="l">
              <a:buFont typeface="Arial" panose="020B0604020202020204" pitchFamily="34" charset="0"/>
              <a:buChar char="•"/>
            </a:pPr>
            <a:r>
              <a:rPr lang="en-US" b="1">
                <a:solidFill>
                  <a:schemeClr val="accent1"/>
                </a:solidFill>
              </a:rPr>
              <a:t>Leveraging premium products: </a:t>
            </a:r>
            <a:r>
              <a:rPr lang="en-US"/>
              <a:t>Expanding their strategic goal for premium products in a market with high demand.</a:t>
            </a:r>
          </a:p>
          <a:p>
            <a:pPr marL="171450" indent="-171450" algn="l">
              <a:buFont typeface="Arial" panose="020B0604020202020204" pitchFamily="34" charset="0"/>
              <a:buChar char="•"/>
            </a:pPr>
            <a:r>
              <a:rPr lang="en-US" b="1">
                <a:solidFill>
                  <a:schemeClr val="accent1"/>
                </a:solidFill>
              </a:rPr>
              <a:t>Global Synergies: </a:t>
            </a:r>
            <a:r>
              <a:rPr lang="en-US"/>
              <a:t>Utilizing global best practices and economies of scale in areas like supply chain management, technology, and innovation.</a:t>
            </a:r>
          </a:p>
          <a:p>
            <a:pPr marL="171450" indent="-171450" algn="l">
              <a:buFont typeface="Arial" panose="020B0604020202020204" pitchFamily="34" charset="0"/>
              <a:buChar char="•"/>
            </a:pPr>
            <a:r>
              <a:rPr lang="en-US" b="1">
                <a:solidFill>
                  <a:schemeClr val="accent1"/>
                </a:solidFill>
              </a:rPr>
              <a:t>Investment in Local Assets: </a:t>
            </a:r>
            <a:r>
              <a:rPr lang="en-US"/>
              <a:t>Consider establishing breweries or partnerships within the USA to facilitate local adaptation while controlling costs.</a:t>
            </a:r>
          </a:p>
          <a:p>
            <a:pPr marL="171450" indent="-171450" algn="l">
              <a:buFont typeface="Arial" panose="020B0604020202020204" pitchFamily="34" charset="0"/>
              <a:buChar char="•"/>
            </a:pPr>
            <a:endParaRPr lang="en-US"/>
          </a:p>
        </p:txBody>
      </p:sp>
      <p:sp>
        <p:nvSpPr>
          <p:cNvPr id="16" name="Rectangle 6">
            <a:extLst>
              <a:ext uri="{FF2B5EF4-FFF2-40B4-BE49-F238E27FC236}">
                <a16:creationId xmlns:a16="http://schemas.microsoft.com/office/drawing/2014/main" id="{96443916-90DE-9526-786D-C3AEAA8DF70D}"/>
              </a:ext>
            </a:extLst>
          </p:cNvPr>
          <p:cNvSpPr/>
          <p:nvPr/>
        </p:nvSpPr>
        <p:spPr>
          <a:xfrm>
            <a:off x="7636002" y="1361069"/>
            <a:ext cx="4081577" cy="704571"/>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200"/>
          </a:p>
        </p:txBody>
      </p:sp>
      <p:sp>
        <p:nvSpPr>
          <p:cNvPr id="17" name="TextBox 11">
            <a:extLst>
              <a:ext uri="{FF2B5EF4-FFF2-40B4-BE49-F238E27FC236}">
                <a16:creationId xmlns:a16="http://schemas.microsoft.com/office/drawing/2014/main" id="{0D5EFAB5-B247-BE5A-CB0B-98F6CCB31A49}"/>
              </a:ext>
            </a:extLst>
          </p:cNvPr>
          <p:cNvSpPr txBox="1"/>
          <p:nvPr/>
        </p:nvSpPr>
        <p:spPr>
          <a:xfrm>
            <a:off x="7925083" y="1593985"/>
            <a:ext cx="3503414" cy="277615"/>
          </a:xfrm>
          <a:prstGeom prst="rect">
            <a:avLst/>
          </a:prstGeom>
          <a:noFill/>
        </p:spPr>
        <p:txBody>
          <a:bodyPr wrap="square" rtlCol="0" anchor="ctr">
            <a:spAutoFit/>
          </a:bodyPr>
          <a:lstStyle/>
          <a:p>
            <a:pPr algn="ctr"/>
            <a:r>
              <a:rPr lang="en-US" sz="1200" b="1" i="0">
                <a:solidFill>
                  <a:schemeClr val="bg1"/>
                </a:solidFill>
                <a:effectLst/>
              </a:rPr>
              <a:t>STRATEGIC IMPLICATIONS</a:t>
            </a:r>
          </a:p>
        </p:txBody>
      </p:sp>
      <p:sp>
        <p:nvSpPr>
          <p:cNvPr id="18" name="Oval 17">
            <a:extLst>
              <a:ext uri="{FF2B5EF4-FFF2-40B4-BE49-F238E27FC236}">
                <a16:creationId xmlns:a16="http://schemas.microsoft.com/office/drawing/2014/main" id="{DEE463CD-578E-A4D3-4DB4-BB2424F7F15D}"/>
              </a:ext>
            </a:extLst>
          </p:cNvPr>
          <p:cNvSpPr/>
          <p:nvPr/>
        </p:nvSpPr>
        <p:spPr>
          <a:xfrm>
            <a:off x="7131855" y="3566608"/>
            <a:ext cx="475851" cy="496845"/>
          </a:xfrm>
          <a:prstGeom prst="ellipse">
            <a:avLst/>
          </a:prstGeom>
          <a:solidFill>
            <a:schemeClr val="bg2"/>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sz="2880"/>
          </a:p>
        </p:txBody>
      </p:sp>
      <p:sp>
        <p:nvSpPr>
          <p:cNvPr id="19" name="Chevron 45">
            <a:extLst>
              <a:ext uri="{FF2B5EF4-FFF2-40B4-BE49-F238E27FC236}">
                <a16:creationId xmlns:a16="http://schemas.microsoft.com/office/drawing/2014/main" id="{82C132DD-ED57-9A77-13FB-B8434717B4F0}"/>
              </a:ext>
            </a:extLst>
          </p:cNvPr>
          <p:cNvSpPr/>
          <p:nvPr/>
        </p:nvSpPr>
        <p:spPr>
          <a:xfrm>
            <a:off x="7238968" y="3702621"/>
            <a:ext cx="152044" cy="207384"/>
          </a:xfrm>
          <a:prstGeom prst="chevron">
            <a:avLst/>
          </a:prstGeom>
          <a:solidFill>
            <a:schemeClr val="bg2"/>
          </a:solidFill>
          <a:ln>
            <a:solidFill>
              <a:schemeClr val="bg1"/>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sz="2880">
              <a:solidFill>
                <a:schemeClr val="tx1"/>
              </a:solidFill>
            </a:endParaRPr>
          </a:p>
        </p:txBody>
      </p:sp>
      <p:sp>
        <p:nvSpPr>
          <p:cNvPr id="20" name="Chevron 46">
            <a:extLst>
              <a:ext uri="{FF2B5EF4-FFF2-40B4-BE49-F238E27FC236}">
                <a16:creationId xmlns:a16="http://schemas.microsoft.com/office/drawing/2014/main" id="{3851E637-A0EB-C1D7-B915-8BBA82312E01}"/>
              </a:ext>
            </a:extLst>
          </p:cNvPr>
          <p:cNvSpPr/>
          <p:nvPr/>
        </p:nvSpPr>
        <p:spPr>
          <a:xfrm>
            <a:off x="7355022" y="3702621"/>
            <a:ext cx="152044" cy="207384"/>
          </a:xfrm>
          <a:prstGeom prst="chevron">
            <a:avLst/>
          </a:prstGeom>
          <a:solidFill>
            <a:schemeClr val="bg2"/>
          </a:solidFill>
          <a:ln>
            <a:solidFill>
              <a:schemeClr val="bg1"/>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sz="2880">
              <a:solidFill>
                <a:schemeClr val="tx1"/>
              </a:solidFill>
            </a:endParaRPr>
          </a:p>
        </p:txBody>
      </p:sp>
    </p:spTree>
    <p:extLst>
      <p:ext uri="{BB962C8B-B14F-4D97-AF65-F5344CB8AC3E}">
        <p14:creationId xmlns:p14="http://schemas.microsoft.com/office/powerpoint/2010/main" val="39305963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68CD5D2-D49A-32C2-B376-E5B8B55033ED}"/>
              </a:ext>
            </a:extLst>
          </p:cNvPr>
          <p:cNvSpPr>
            <a:spLocks noGrp="1"/>
          </p:cNvSpPr>
          <p:nvPr>
            <p:ph type="title"/>
          </p:nvPr>
        </p:nvSpPr>
        <p:spPr/>
        <p:txBody>
          <a:bodyPr/>
          <a:lstStyle/>
          <a:p>
            <a:r>
              <a:rPr lang="en-US"/>
              <a:t>Past &amp; current market entry strategies </a:t>
            </a:r>
          </a:p>
        </p:txBody>
      </p:sp>
      <p:sp>
        <p:nvSpPr>
          <p:cNvPr id="4" name="Footer Placeholder 3">
            <a:extLst>
              <a:ext uri="{FF2B5EF4-FFF2-40B4-BE49-F238E27FC236}">
                <a16:creationId xmlns:a16="http://schemas.microsoft.com/office/drawing/2014/main" id="{CF39755F-6D99-EE15-87AD-946185331BB0}"/>
              </a:ext>
            </a:extLst>
          </p:cNvPr>
          <p:cNvSpPr>
            <a:spLocks noGrp="1"/>
          </p:cNvSpPr>
          <p:nvPr>
            <p:ph type="ftr" sz="quarter" idx="3"/>
          </p:nvPr>
        </p:nvSpPr>
        <p:spPr>
          <a:xfrm>
            <a:off x="0" y="6532572"/>
            <a:ext cx="8166463" cy="325428"/>
          </a:xfrm>
        </p:spPr>
        <p:txBody>
          <a:bodyPr/>
          <a:lstStyle/>
          <a:p>
            <a:r>
              <a:rPr lang="en-GB" sz="1000">
                <a:solidFill>
                  <a:schemeClr val="tx1"/>
                </a:solidFill>
              </a:rPr>
              <a:t>Carlsberg group. (2023)</a:t>
            </a:r>
          </a:p>
        </p:txBody>
      </p:sp>
      <p:graphicFrame>
        <p:nvGraphicFramePr>
          <p:cNvPr id="6" name="Table 5">
            <a:extLst>
              <a:ext uri="{FF2B5EF4-FFF2-40B4-BE49-F238E27FC236}">
                <a16:creationId xmlns:a16="http://schemas.microsoft.com/office/drawing/2014/main" id="{6DB5274F-2F63-FCE4-CEFB-971B63FE30B1}"/>
              </a:ext>
            </a:extLst>
          </p:cNvPr>
          <p:cNvGraphicFramePr>
            <a:graphicFrameLocks noGrp="1"/>
          </p:cNvGraphicFramePr>
          <p:nvPr>
            <p:extLst>
              <p:ext uri="{D42A27DB-BD31-4B8C-83A1-F6EECF244321}">
                <p14:modId xmlns:p14="http://schemas.microsoft.com/office/powerpoint/2010/main" val="937035865"/>
              </p:ext>
            </p:extLst>
          </p:nvPr>
        </p:nvGraphicFramePr>
        <p:xfrm>
          <a:off x="7296120" y="2377162"/>
          <a:ext cx="4064000" cy="2610676"/>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1530487972"/>
                    </a:ext>
                  </a:extLst>
                </a:gridCol>
              </a:tblGrid>
              <a:tr h="2610676">
                <a:tc>
                  <a:txBody>
                    <a:bodyPr/>
                    <a:lstStyle/>
                    <a:p>
                      <a:endParaRPr lang="en-US"/>
                    </a:p>
                  </a:txBody>
                  <a:tcP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07169753"/>
                  </a:ext>
                </a:extLst>
              </a:tr>
            </a:tbl>
          </a:graphicData>
        </a:graphic>
      </p:graphicFrame>
      <p:sp>
        <p:nvSpPr>
          <p:cNvPr id="8" name="TextBox 7">
            <a:extLst>
              <a:ext uri="{FF2B5EF4-FFF2-40B4-BE49-F238E27FC236}">
                <a16:creationId xmlns:a16="http://schemas.microsoft.com/office/drawing/2014/main" id="{23A64F6D-02C3-77A4-1AAD-90E3E2193676}"/>
              </a:ext>
            </a:extLst>
          </p:cNvPr>
          <p:cNvSpPr txBox="1"/>
          <p:nvPr/>
        </p:nvSpPr>
        <p:spPr>
          <a:xfrm rot="16200000">
            <a:off x="6900414" y="2377162"/>
            <a:ext cx="424581" cy="153755"/>
          </a:xfrm>
          <a:prstGeom prst="rect">
            <a:avLst/>
          </a:prstGeom>
          <a:noFill/>
        </p:spPr>
        <p:txBody>
          <a:bodyPr wrap="square" lIns="0" tIns="0" rIns="0" bIns="0" rtlCol="0">
            <a:noAutofit/>
          </a:bodyPr>
          <a:lstStyle/>
          <a:p>
            <a:pPr algn="l" defTabSz="228600">
              <a:spcAft>
                <a:spcPts val="1200"/>
              </a:spcAft>
            </a:pPr>
            <a:r>
              <a:rPr lang="en-US" sz="1000"/>
              <a:t>High</a:t>
            </a:r>
          </a:p>
        </p:txBody>
      </p:sp>
      <p:sp>
        <p:nvSpPr>
          <p:cNvPr id="9" name="TextBox 8">
            <a:extLst>
              <a:ext uri="{FF2B5EF4-FFF2-40B4-BE49-F238E27FC236}">
                <a16:creationId xmlns:a16="http://schemas.microsoft.com/office/drawing/2014/main" id="{FD03B4CC-95A1-7649-09C6-F7DA4D39770D}"/>
              </a:ext>
            </a:extLst>
          </p:cNvPr>
          <p:cNvSpPr txBox="1"/>
          <p:nvPr/>
        </p:nvSpPr>
        <p:spPr>
          <a:xfrm>
            <a:off x="11030736" y="5046341"/>
            <a:ext cx="424581" cy="153755"/>
          </a:xfrm>
          <a:prstGeom prst="rect">
            <a:avLst/>
          </a:prstGeom>
          <a:noFill/>
        </p:spPr>
        <p:txBody>
          <a:bodyPr wrap="square" lIns="0" tIns="0" rIns="0" bIns="0" rtlCol="0">
            <a:noAutofit/>
          </a:bodyPr>
          <a:lstStyle/>
          <a:p>
            <a:pPr algn="l" defTabSz="228600">
              <a:spcAft>
                <a:spcPts val="1200"/>
              </a:spcAft>
            </a:pPr>
            <a:r>
              <a:rPr lang="en-US" sz="1000"/>
              <a:t>High</a:t>
            </a:r>
          </a:p>
        </p:txBody>
      </p:sp>
      <p:sp>
        <p:nvSpPr>
          <p:cNvPr id="10" name="TextBox 9">
            <a:extLst>
              <a:ext uri="{FF2B5EF4-FFF2-40B4-BE49-F238E27FC236}">
                <a16:creationId xmlns:a16="http://schemas.microsoft.com/office/drawing/2014/main" id="{2FF4A358-5186-2CC2-B509-61CC3297CDBD}"/>
              </a:ext>
            </a:extLst>
          </p:cNvPr>
          <p:cNvSpPr txBox="1"/>
          <p:nvPr/>
        </p:nvSpPr>
        <p:spPr>
          <a:xfrm>
            <a:off x="7296120" y="5035840"/>
            <a:ext cx="424581" cy="153755"/>
          </a:xfrm>
          <a:prstGeom prst="rect">
            <a:avLst/>
          </a:prstGeom>
          <a:noFill/>
        </p:spPr>
        <p:txBody>
          <a:bodyPr wrap="square" lIns="0" tIns="0" rIns="0" bIns="0" rtlCol="0">
            <a:noAutofit/>
          </a:bodyPr>
          <a:lstStyle/>
          <a:p>
            <a:pPr algn="l" defTabSz="228600">
              <a:spcAft>
                <a:spcPts val="1200"/>
              </a:spcAft>
            </a:pPr>
            <a:r>
              <a:rPr lang="en-US" sz="1000"/>
              <a:t>Low</a:t>
            </a:r>
          </a:p>
        </p:txBody>
      </p:sp>
      <p:sp>
        <p:nvSpPr>
          <p:cNvPr id="11" name="TextBox 10">
            <a:extLst>
              <a:ext uri="{FF2B5EF4-FFF2-40B4-BE49-F238E27FC236}">
                <a16:creationId xmlns:a16="http://schemas.microsoft.com/office/drawing/2014/main" id="{81C7FDA7-D005-FC24-2B92-49C269340D7A}"/>
              </a:ext>
            </a:extLst>
          </p:cNvPr>
          <p:cNvSpPr txBox="1"/>
          <p:nvPr/>
        </p:nvSpPr>
        <p:spPr>
          <a:xfrm rot="16200000">
            <a:off x="6938069" y="4752010"/>
            <a:ext cx="424581" cy="153755"/>
          </a:xfrm>
          <a:prstGeom prst="rect">
            <a:avLst/>
          </a:prstGeom>
          <a:noFill/>
        </p:spPr>
        <p:txBody>
          <a:bodyPr wrap="square" lIns="0" tIns="0" rIns="0" bIns="0" rtlCol="0">
            <a:noAutofit/>
          </a:bodyPr>
          <a:lstStyle/>
          <a:p>
            <a:pPr algn="l" defTabSz="228600">
              <a:spcAft>
                <a:spcPts val="1200"/>
              </a:spcAft>
            </a:pPr>
            <a:r>
              <a:rPr lang="en-US" sz="1000"/>
              <a:t>Low</a:t>
            </a:r>
          </a:p>
        </p:txBody>
      </p:sp>
      <p:sp>
        <p:nvSpPr>
          <p:cNvPr id="12" name="TextBox 11">
            <a:extLst>
              <a:ext uri="{FF2B5EF4-FFF2-40B4-BE49-F238E27FC236}">
                <a16:creationId xmlns:a16="http://schemas.microsoft.com/office/drawing/2014/main" id="{BEE5DFB0-1E63-3C92-2BA3-BC27AAC90D0C}"/>
              </a:ext>
            </a:extLst>
          </p:cNvPr>
          <p:cNvSpPr txBox="1"/>
          <p:nvPr/>
        </p:nvSpPr>
        <p:spPr>
          <a:xfrm>
            <a:off x="7781648" y="5305738"/>
            <a:ext cx="3092943" cy="325428"/>
          </a:xfrm>
          <a:prstGeom prst="rect">
            <a:avLst/>
          </a:prstGeom>
          <a:noFill/>
        </p:spPr>
        <p:txBody>
          <a:bodyPr wrap="square" lIns="0" tIns="0" rIns="0" bIns="0" rtlCol="0">
            <a:noAutofit/>
          </a:bodyPr>
          <a:lstStyle/>
          <a:p>
            <a:pPr algn="ctr" defTabSz="228600">
              <a:spcAft>
                <a:spcPts val="1200"/>
              </a:spcAft>
            </a:pPr>
            <a:r>
              <a:rPr lang="en-US" sz="1200"/>
              <a:t>Degree of Ownership and Control</a:t>
            </a:r>
          </a:p>
        </p:txBody>
      </p:sp>
      <p:sp>
        <p:nvSpPr>
          <p:cNvPr id="13" name="TextBox 12">
            <a:extLst>
              <a:ext uri="{FF2B5EF4-FFF2-40B4-BE49-F238E27FC236}">
                <a16:creationId xmlns:a16="http://schemas.microsoft.com/office/drawing/2014/main" id="{4788E8ED-2155-3E8D-82D9-05448A92A3FE}"/>
              </a:ext>
            </a:extLst>
          </p:cNvPr>
          <p:cNvSpPr txBox="1"/>
          <p:nvPr/>
        </p:nvSpPr>
        <p:spPr>
          <a:xfrm rot="16200000">
            <a:off x="5202306" y="3519785"/>
            <a:ext cx="3092943" cy="325428"/>
          </a:xfrm>
          <a:prstGeom prst="rect">
            <a:avLst/>
          </a:prstGeom>
          <a:noFill/>
        </p:spPr>
        <p:txBody>
          <a:bodyPr wrap="square" lIns="0" tIns="0" rIns="0" bIns="0" rtlCol="0">
            <a:noAutofit/>
          </a:bodyPr>
          <a:lstStyle/>
          <a:p>
            <a:pPr algn="ctr" defTabSz="228600">
              <a:spcAft>
                <a:spcPts val="1200"/>
              </a:spcAft>
            </a:pPr>
            <a:r>
              <a:rPr lang="en-US" sz="1200"/>
              <a:t>Extent of Investment and Risk</a:t>
            </a:r>
          </a:p>
        </p:txBody>
      </p:sp>
      <p:sp>
        <p:nvSpPr>
          <p:cNvPr id="17" name="TextBox 16">
            <a:extLst>
              <a:ext uri="{FF2B5EF4-FFF2-40B4-BE49-F238E27FC236}">
                <a16:creationId xmlns:a16="http://schemas.microsoft.com/office/drawing/2014/main" id="{0E4CB62E-73DD-B1FA-8E6B-2476D010D07B}"/>
              </a:ext>
            </a:extLst>
          </p:cNvPr>
          <p:cNvSpPr txBox="1"/>
          <p:nvPr/>
        </p:nvSpPr>
        <p:spPr>
          <a:xfrm>
            <a:off x="7405727" y="4581889"/>
            <a:ext cx="1111732" cy="246998"/>
          </a:xfrm>
          <a:prstGeom prst="rect">
            <a:avLst/>
          </a:prstGeom>
          <a:solidFill>
            <a:schemeClr val="accent1"/>
          </a:solidFill>
          <a:ln>
            <a:solidFill>
              <a:schemeClr val="accent1"/>
            </a:solidFill>
          </a:ln>
        </p:spPr>
        <p:txBody>
          <a:bodyPr wrap="square" lIns="0" tIns="0" rIns="0" bIns="0" rtlCol="0" anchor="ctr">
            <a:noAutofit/>
          </a:bodyPr>
          <a:lstStyle/>
          <a:p>
            <a:pPr algn="ctr" defTabSz="228600">
              <a:spcAft>
                <a:spcPts val="1200"/>
              </a:spcAft>
            </a:pPr>
            <a:r>
              <a:rPr lang="en-US" sz="1200">
                <a:solidFill>
                  <a:schemeClr val="bg1"/>
                </a:solidFill>
              </a:rPr>
              <a:t>Exporting</a:t>
            </a:r>
          </a:p>
        </p:txBody>
      </p:sp>
      <p:sp>
        <p:nvSpPr>
          <p:cNvPr id="18" name="TextBox 17">
            <a:extLst>
              <a:ext uri="{FF2B5EF4-FFF2-40B4-BE49-F238E27FC236}">
                <a16:creationId xmlns:a16="http://schemas.microsoft.com/office/drawing/2014/main" id="{8BFFE2D6-C1AA-F5FD-2F69-551EC376E9A5}"/>
              </a:ext>
            </a:extLst>
          </p:cNvPr>
          <p:cNvSpPr txBox="1"/>
          <p:nvPr/>
        </p:nvSpPr>
        <p:spPr>
          <a:xfrm>
            <a:off x="7999323" y="4215987"/>
            <a:ext cx="1111732" cy="246998"/>
          </a:xfrm>
          <a:prstGeom prst="rect">
            <a:avLst/>
          </a:prstGeom>
          <a:solidFill>
            <a:schemeClr val="tx2"/>
          </a:solidFill>
          <a:ln>
            <a:noFill/>
          </a:ln>
        </p:spPr>
        <p:txBody>
          <a:bodyPr wrap="square" lIns="0" tIns="0" rIns="0" bIns="0" rtlCol="0" anchor="ctr">
            <a:noAutofit/>
          </a:bodyPr>
          <a:lstStyle/>
          <a:p>
            <a:pPr algn="ctr" defTabSz="228600">
              <a:spcAft>
                <a:spcPts val="1200"/>
              </a:spcAft>
            </a:pPr>
            <a:r>
              <a:rPr lang="en-US" sz="1200">
                <a:solidFill>
                  <a:schemeClr val="bg1"/>
                </a:solidFill>
              </a:rPr>
              <a:t>Licensing</a:t>
            </a:r>
          </a:p>
        </p:txBody>
      </p:sp>
      <p:sp>
        <p:nvSpPr>
          <p:cNvPr id="19" name="TextBox 18">
            <a:extLst>
              <a:ext uri="{FF2B5EF4-FFF2-40B4-BE49-F238E27FC236}">
                <a16:creationId xmlns:a16="http://schemas.microsoft.com/office/drawing/2014/main" id="{4C313E2C-23FC-47BF-B693-72B6EAF3E86A}"/>
              </a:ext>
            </a:extLst>
          </p:cNvPr>
          <p:cNvSpPr txBox="1"/>
          <p:nvPr/>
        </p:nvSpPr>
        <p:spPr>
          <a:xfrm>
            <a:off x="8545564" y="3837951"/>
            <a:ext cx="1111732" cy="246998"/>
          </a:xfrm>
          <a:prstGeom prst="rect">
            <a:avLst/>
          </a:prstGeom>
          <a:solidFill>
            <a:schemeClr val="bg2"/>
          </a:solidFill>
          <a:ln>
            <a:noFill/>
          </a:ln>
        </p:spPr>
        <p:txBody>
          <a:bodyPr wrap="square" lIns="0" tIns="0" rIns="0" bIns="0" rtlCol="0" anchor="ctr">
            <a:noAutofit/>
          </a:bodyPr>
          <a:lstStyle/>
          <a:p>
            <a:pPr algn="ctr" defTabSz="228600">
              <a:spcAft>
                <a:spcPts val="1200"/>
              </a:spcAft>
            </a:pPr>
            <a:r>
              <a:rPr lang="en-US" sz="1200">
                <a:solidFill>
                  <a:schemeClr val="bg1"/>
                </a:solidFill>
              </a:rPr>
              <a:t>Franchising</a:t>
            </a:r>
          </a:p>
        </p:txBody>
      </p:sp>
      <p:sp>
        <p:nvSpPr>
          <p:cNvPr id="24" name="TextBox 23">
            <a:extLst>
              <a:ext uri="{FF2B5EF4-FFF2-40B4-BE49-F238E27FC236}">
                <a16:creationId xmlns:a16="http://schemas.microsoft.com/office/drawing/2014/main" id="{3F2580A6-6F65-0E9C-4F7F-599F9033DA92}"/>
              </a:ext>
            </a:extLst>
          </p:cNvPr>
          <p:cNvSpPr txBox="1"/>
          <p:nvPr/>
        </p:nvSpPr>
        <p:spPr>
          <a:xfrm>
            <a:off x="8998438" y="3447669"/>
            <a:ext cx="1394717" cy="263373"/>
          </a:xfrm>
          <a:prstGeom prst="rect">
            <a:avLst/>
          </a:prstGeom>
          <a:solidFill>
            <a:schemeClr val="accent4"/>
          </a:solidFill>
          <a:ln>
            <a:noFill/>
          </a:ln>
        </p:spPr>
        <p:txBody>
          <a:bodyPr wrap="square" lIns="0" tIns="0" rIns="0" bIns="0" rtlCol="0" anchor="ctr">
            <a:noAutofit/>
          </a:bodyPr>
          <a:lstStyle/>
          <a:p>
            <a:pPr algn="ctr" defTabSz="228600">
              <a:spcAft>
                <a:spcPts val="1200"/>
              </a:spcAft>
            </a:pPr>
            <a:r>
              <a:rPr lang="en-US" sz="1200">
                <a:solidFill>
                  <a:schemeClr val="bg1"/>
                </a:solidFill>
              </a:rPr>
              <a:t>Strategic Alliance</a:t>
            </a:r>
          </a:p>
        </p:txBody>
      </p:sp>
      <p:sp>
        <p:nvSpPr>
          <p:cNvPr id="25" name="TextBox 24">
            <a:extLst>
              <a:ext uri="{FF2B5EF4-FFF2-40B4-BE49-F238E27FC236}">
                <a16:creationId xmlns:a16="http://schemas.microsoft.com/office/drawing/2014/main" id="{F435A97A-519F-0AA6-9A16-247CD64AF662}"/>
              </a:ext>
            </a:extLst>
          </p:cNvPr>
          <p:cNvSpPr txBox="1"/>
          <p:nvPr/>
        </p:nvSpPr>
        <p:spPr>
          <a:xfrm>
            <a:off x="9533720" y="3032926"/>
            <a:ext cx="1111732" cy="263372"/>
          </a:xfrm>
          <a:prstGeom prst="rect">
            <a:avLst/>
          </a:prstGeom>
          <a:solidFill>
            <a:schemeClr val="accent5"/>
          </a:solidFill>
          <a:ln>
            <a:noFill/>
          </a:ln>
        </p:spPr>
        <p:txBody>
          <a:bodyPr wrap="square" lIns="0" tIns="0" rIns="0" bIns="0" rtlCol="0" anchor="ctr">
            <a:noAutofit/>
          </a:bodyPr>
          <a:lstStyle/>
          <a:p>
            <a:pPr algn="ctr" defTabSz="228600">
              <a:spcAft>
                <a:spcPts val="1200"/>
              </a:spcAft>
            </a:pPr>
            <a:r>
              <a:rPr lang="en-US" sz="1200">
                <a:solidFill>
                  <a:schemeClr val="bg1"/>
                </a:solidFill>
              </a:rPr>
              <a:t>Joint Venture</a:t>
            </a:r>
          </a:p>
        </p:txBody>
      </p:sp>
      <p:sp>
        <p:nvSpPr>
          <p:cNvPr id="26" name="TextBox 25">
            <a:extLst>
              <a:ext uri="{FF2B5EF4-FFF2-40B4-BE49-F238E27FC236}">
                <a16:creationId xmlns:a16="http://schemas.microsoft.com/office/drawing/2014/main" id="{8A8186E3-935F-7591-75D4-036143EFE9F8}"/>
              </a:ext>
            </a:extLst>
          </p:cNvPr>
          <p:cNvSpPr txBox="1"/>
          <p:nvPr/>
        </p:nvSpPr>
        <p:spPr>
          <a:xfrm>
            <a:off x="9988062" y="2530917"/>
            <a:ext cx="1254965" cy="350639"/>
          </a:xfrm>
          <a:prstGeom prst="rect">
            <a:avLst/>
          </a:prstGeom>
          <a:solidFill>
            <a:schemeClr val="accent1">
              <a:lumMod val="75000"/>
              <a:lumOff val="25000"/>
            </a:schemeClr>
          </a:solidFill>
          <a:ln>
            <a:noFill/>
          </a:ln>
        </p:spPr>
        <p:txBody>
          <a:bodyPr wrap="square" lIns="0" tIns="0" rIns="0" bIns="0" rtlCol="0" anchor="ctr">
            <a:noAutofit/>
          </a:bodyPr>
          <a:lstStyle/>
          <a:p>
            <a:pPr algn="ctr" defTabSz="228600">
              <a:spcAft>
                <a:spcPts val="1200"/>
              </a:spcAft>
            </a:pPr>
            <a:r>
              <a:rPr lang="en-US" sz="1200">
                <a:solidFill>
                  <a:schemeClr val="bg1"/>
                </a:solidFill>
              </a:rPr>
              <a:t>Wholly Owned Subsidiary</a:t>
            </a:r>
          </a:p>
        </p:txBody>
      </p:sp>
      <p:sp>
        <p:nvSpPr>
          <p:cNvPr id="27" name="TextBox 26">
            <a:extLst>
              <a:ext uri="{FF2B5EF4-FFF2-40B4-BE49-F238E27FC236}">
                <a16:creationId xmlns:a16="http://schemas.microsoft.com/office/drawing/2014/main" id="{C92F64CB-1127-973D-C032-109CE18B2A12}"/>
              </a:ext>
            </a:extLst>
          </p:cNvPr>
          <p:cNvSpPr txBox="1"/>
          <p:nvPr/>
        </p:nvSpPr>
        <p:spPr>
          <a:xfrm>
            <a:off x="7236342" y="1768181"/>
            <a:ext cx="4183554" cy="266603"/>
          </a:xfrm>
          <a:prstGeom prst="rect">
            <a:avLst/>
          </a:prstGeom>
          <a:noFill/>
        </p:spPr>
        <p:txBody>
          <a:bodyPr wrap="square" lIns="0" tIns="0" rIns="0" bIns="0" rtlCol="0">
            <a:noAutofit/>
          </a:bodyPr>
          <a:lstStyle/>
          <a:p>
            <a:pPr algn="ctr" defTabSz="228600">
              <a:spcAft>
                <a:spcPts val="1200"/>
              </a:spcAft>
            </a:pPr>
            <a:r>
              <a:rPr lang="en-US" sz="1400" b="1">
                <a:solidFill>
                  <a:schemeClr val="accent1"/>
                </a:solidFill>
              </a:rPr>
              <a:t>Entry Modes of International Expansion</a:t>
            </a:r>
          </a:p>
        </p:txBody>
      </p:sp>
      <p:sp>
        <p:nvSpPr>
          <p:cNvPr id="28" name="Rectangle 27">
            <a:extLst>
              <a:ext uri="{FF2B5EF4-FFF2-40B4-BE49-F238E27FC236}">
                <a16:creationId xmlns:a16="http://schemas.microsoft.com/office/drawing/2014/main" id="{3785B139-4918-39C9-A635-088718E35BB6}"/>
              </a:ext>
            </a:extLst>
          </p:cNvPr>
          <p:cNvSpPr/>
          <p:nvPr/>
        </p:nvSpPr>
        <p:spPr>
          <a:xfrm>
            <a:off x="296895" y="1360295"/>
            <a:ext cx="5588567" cy="1389813"/>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US" err="1"/>
          </a:p>
        </p:txBody>
      </p:sp>
      <p:sp>
        <p:nvSpPr>
          <p:cNvPr id="29" name="TextBox 28">
            <a:extLst>
              <a:ext uri="{FF2B5EF4-FFF2-40B4-BE49-F238E27FC236}">
                <a16:creationId xmlns:a16="http://schemas.microsoft.com/office/drawing/2014/main" id="{09E214AA-303F-D5CC-0C8A-7DC4D46AEAA3}"/>
              </a:ext>
            </a:extLst>
          </p:cNvPr>
          <p:cNvSpPr txBox="1"/>
          <p:nvPr/>
        </p:nvSpPr>
        <p:spPr>
          <a:xfrm>
            <a:off x="361857" y="1450266"/>
            <a:ext cx="5342066" cy="1200329"/>
          </a:xfrm>
          <a:prstGeom prst="rect">
            <a:avLst/>
          </a:prstGeom>
          <a:noFill/>
        </p:spPr>
        <p:txBody>
          <a:bodyPr wrap="square">
            <a:spAutoFit/>
          </a:bodyPr>
          <a:lstStyle/>
          <a:p>
            <a:r>
              <a:rPr lang="en-US" sz="1200" b="1">
                <a:solidFill>
                  <a:schemeClr val="bg1"/>
                </a:solidFill>
              </a:rPr>
              <a:t>Exporting</a:t>
            </a:r>
            <a:endParaRPr lang="en-US" sz="1200">
              <a:solidFill>
                <a:schemeClr val="bg1"/>
              </a:solidFill>
            </a:endParaRPr>
          </a:p>
          <a:p>
            <a:pPr marL="171450" indent="-171450">
              <a:buFont typeface="Arial" panose="020B0604020202020204" pitchFamily="34" charset="0"/>
              <a:buChar char="•"/>
            </a:pPr>
            <a:r>
              <a:rPr lang="en-US" sz="1200" u="sng">
                <a:solidFill>
                  <a:schemeClr val="bg1"/>
                </a:solidFill>
              </a:rPr>
              <a:t>Argumentation</a:t>
            </a:r>
            <a:r>
              <a:rPr lang="en-US" sz="1200">
                <a:solidFill>
                  <a:schemeClr val="bg1"/>
                </a:solidFill>
              </a:rPr>
              <a:t>: mostly customer demand, no other (CSA)</a:t>
            </a:r>
          </a:p>
          <a:p>
            <a:pPr marL="171450" indent="-171450">
              <a:buFont typeface="Arial" panose="020B0604020202020204" pitchFamily="34" charset="0"/>
              <a:buChar char="•"/>
            </a:pPr>
            <a:r>
              <a:rPr lang="en-US" sz="1200">
                <a:solidFill>
                  <a:schemeClr val="bg1"/>
                </a:solidFill>
              </a:rPr>
              <a:t>Most used</a:t>
            </a:r>
          </a:p>
          <a:p>
            <a:pPr marL="171450" indent="-171450">
              <a:buFont typeface="Arial" panose="020B0604020202020204" pitchFamily="34" charset="0"/>
              <a:buChar char="•"/>
            </a:pPr>
            <a:r>
              <a:rPr lang="en-US" sz="1200">
                <a:solidFill>
                  <a:schemeClr val="bg1"/>
                </a:solidFill>
              </a:rPr>
              <a:t>Easiest and cheapest</a:t>
            </a:r>
          </a:p>
          <a:p>
            <a:pPr marL="171450" indent="-171450">
              <a:buFont typeface="Arial" panose="020B0604020202020204" pitchFamily="34" charset="0"/>
              <a:buChar char="•"/>
            </a:pPr>
            <a:r>
              <a:rPr lang="en-US" sz="1200">
                <a:solidFill>
                  <a:schemeClr val="bg1"/>
                </a:solidFill>
              </a:rPr>
              <a:t>Test the market before starting production locally </a:t>
            </a:r>
          </a:p>
          <a:p>
            <a:pPr marL="171450" indent="-171450">
              <a:buFont typeface="Arial" panose="020B0604020202020204" pitchFamily="34" charset="0"/>
              <a:buChar char="•"/>
            </a:pPr>
            <a:r>
              <a:rPr lang="en-US" sz="1200">
                <a:solidFill>
                  <a:schemeClr val="bg1"/>
                </a:solidFill>
              </a:rPr>
              <a:t>Flexibility to scale</a:t>
            </a:r>
          </a:p>
        </p:txBody>
      </p:sp>
      <p:sp>
        <p:nvSpPr>
          <p:cNvPr id="30" name="Rectangle 29">
            <a:extLst>
              <a:ext uri="{FF2B5EF4-FFF2-40B4-BE49-F238E27FC236}">
                <a16:creationId xmlns:a16="http://schemas.microsoft.com/office/drawing/2014/main" id="{B723DC39-0DAF-1BDA-76C6-444DC7277828}"/>
              </a:ext>
            </a:extLst>
          </p:cNvPr>
          <p:cNvSpPr/>
          <p:nvPr/>
        </p:nvSpPr>
        <p:spPr>
          <a:xfrm>
            <a:off x="279784" y="4502354"/>
            <a:ext cx="5588567" cy="1658566"/>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US" err="1"/>
          </a:p>
        </p:txBody>
      </p:sp>
      <p:sp>
        <p:nvSpPr>
          <p:cNvPr id="31" name="TextBox 30">
            <a:extLst>
              <a:ext uri="{FF2B5EF4-FFF2-40B4-BE49-F238E27FC236}">
                <a16:creationId xmlns:a16="http://schemas.microsoft.com/office/drawing/2014/main" id="{AA26D581-DA72-AF53-4A3C-E97C7E4040F5}"/>
              </a:ext>
            </a:extLst>
          </p:cNvPr>
          <p:cNvSpPr txBox="1"/>
          <p:nvPr/>
        </p:nvSpPr>
        <p:spPr>
          <a:xfrm>
            <a:off x="361857" y="4549432"/>
            <a:ext cx="5342066" cy="1569660"/>
          </a:xfrm>
          <a:prstGeom prst="rect">
            <a:avLst/>
          </a:prstGeom>
          <a:noFill/>
        </p:spPr>
        <p:txBody>
          <a:bodyPr wrap="square">
            <a:spAutoFit/>
          </a:bodyPr>
          <a:lstStyle/>
          <a:p>
            <a:r>
              <a:rPr lang="en-US" sz="1200" b="1">
                <a:solidFill>
                  <a:schemeClr val="bg1"/>
                </a:solidFill>
              </a:rPr>
              <a:t>Mergers &amp; Acquisitions</a:t>
            </a:r>
            <a:endParaRPr lang="en-US" sz="1200">
              <a:solidFill>
                <a:schemeClr val="bg1"/>
              </a:solidFill>
            </a:endParaRPr>
          </a:p>
          <a:p>
            <a:pPr marL="171450" indent="-171450">
              <a:buFont typeface="Arial" panose="020B0604020202020204" pitchFamily="34" charset="0"/>
              <a:buChar char="•"/>
            </a:pPr>
            <a:r>
              <a:rPr lang="en-US" sz="1200" u="sng">
                <a:solidFill>
                  <a:schemeClr val="bg1"/>
                </a:solidFill>
              </a:rPr>
              <a:t>Argumentation</a:t>
            </a:r>
            <a:r>
              <a:rPr lang="en-US" sz="1200">
                <a:solidFill>
                  <a:schemeClr val="bg1"/>
                </a:solidFill>
              </a:rPr>
              <a:t>: cheaper production, access to raw materials, gaining expertise</a:t>
            </a:r>
          </a:p>
          <a:p>
            <a:pPr marL="171450" indent="-171450">
              <a:buFont typeface="Arial" panose="020B0604020202020204" pitchFamily="34" charset="0"/>
              <a:buChar char="•"/>
            </a:pPr>
            <a:r>
              <a:rPr lang="en-US" sz="1200">
                <a:solidFill>
                  <a:schemeClr val="bg1"/>
                </a:solidFill>
              </a:rPr>
              <a:t>Most expensive and risky</a:t>
            </a:r>
          </a:p>
          <a:p>
            <a:pPr marL="171450" indent="-171450">
              <a:buFont typeface="Arial" panose="020B0604020202020204" pitchFamily="34" charset="0"/>
              <a:buChar char="•"/>
            </a:pPr>
            <a:r>
              <a:rPr lang="en-US" sz="1200">
                <a:solidFill>
                  <a:schemeClr val="bg1"/>
                </a:solidFill>
              </a:rPr>
              <a:t>Quick market penetration due to established customer base </a:t>
            </a:r>
          </a:p>
          <a:p>
            <a:pPr marL="171450" indent="-171450">
              <a:buFont typeface="Arial" panose="020B0604020202020204" pitchFamily="34" charset="0"/>
              <a:buChar char="•"/>
            </a:pPr>
            <a:r>
              <a:rPr lang="en-US" sz="1200">
                <a:solidFill>
                  <a:schemeClr val="bg1"/>
                </a:solidFill>
              </a:rPr>
              <a:t>Synergies from larger scale</a:t>
            </a:r>
          </a:p>
          <a:p>
            <a:pPr marL="171450" indent="-171450">
              <a:buFont typeface="Arial" panose="020B0604020202020204" pitchFamily="34" charset="0"/>
              <a:buChar char="•"/>
            </a:pPr>
            <a:r>
              <a:rPr lang="en-US" sz="1200">
                <a:solidFill>
                  <a:schemeClr val="bg1"/>
                </a:solidFill>
              </a:rPr>
              <a:t>Gain market power</a:t>
            </a:r>
          </a:p>
          <a:p>
            <a:pPr marL="171450" indent="-171450">
              <a:buFont typeface="Arial" panose="020B0604020202020204" pitchFamily="34" charset="0"/>
              <a:buChar char="•"/>
            </a:pPr>
            <a:r>
              <a:rPr lang="en-US" sz="1200">
                <a:solidFill>
                  <a:schemeClr val="bg1"/>
                </a:solidFill>
              </a:rPr>
              <a:t>Diversification: premium brands, craft beer </a:t>
            </a:r>
          </a:p>
        </p:txBody>
      </p:sp>
      <p:sp>
        <p:nvSpPr>
          <p:cNvPr id="32" name="Rectangle 31">
            <a:extLst>
              <a:ext uri="{FF2B5EF4-FFF2-40B4-BE49-F238E27FC236}">
                <a16:creationId xmlns:a16="http://schemas.microsoft.com/office/drawing/2014/main" id="{EB578DAE-6689-C182-8C4C-5C599AA0C12E}"/>
              </a:ext>
            </a:extLst>
          </p:cNvPr>
          <p:cNvSpPr/>
          <p:nvPr/>
        </p:nvSpPr>
        <p:spPr>
          <a:xfrm>
            <a:off x="295187" y="2855004"/>
            <a:ext cx="5588567" cy="154245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US" err="1"/>
          </a:p>
        </p:txBody>
      </p:sp>
      <p:sp>
        <p:nvSpPr>
          <p:cNvPr id="33" name="TextBox 32">
            <a:extLst>
              <a:ext uri="{FF2B5EF4-FFF2-40B4-BE49-F238E27FC236}">
                <a16:creationId xmlns:a16="http://schemas.microsoft.com/office/drawing/2014/main" id="{D057BB84-2ADA-627B-869A-073ACF099020}"/>
              </a:ext>
            </a:extLst>
          </p:cNvPr>
          <p:cNvSpPr txBox="1"/>
          <p:nvPr/>
        </p:nvSpPr>
        <p:spPr>
          <a:xfrm>
            <a:off x="361857" y="2933733"/>
            <a:ext cx="5342066" cy="1384995"/>
          </a:xfrm>
          <a:prstGeom prst="rect">
            <a:avLst/>
          </a:prstGeom>
          <a:noFill/>
        </p:spPr>
        <p:txBody>
          <a:bodyPr wrap="square">
            <a:spAutoFit/>
          </a:bodyPr>
          <a:lstStyle/>
          <a:p>
            <a:r>
              <a:rPr lang="en-US" sz="1200" b="1">
                <a:solidFill>
                  <a:schemeClr val="bg1"/>
                </a:solidFill>
              </a:rPr>
              <a:t>Licensing</a:t>
            </a:r>
            <a:endParaRPr lang="en-US" sz="1200">
              <a:solidFill>
                <a:schemeClr val="bg1"/>
              </a:solidFill>
            </a:endParaRPr>
          </a:p>
          <a:p>
            <a:pPr marL="171450" indent="-171450">
              <a:buFont typeface="Arial" panose="020B0604020202020204" pitchFamily="34" charset="0"/>
              <a:buChar char="•"/>
            </a:pPr>
            <a:r>
              <a:rPr lang="en-US" sz="1200" u="sng">
                <a:solidFill>
                  <a:schemeClr val="bg1"/>
                </a:solidFill>
              </a:rPr>
              <a:t>Argumentation</a:t>
            </a:r>
            <a:r>
              <a:rPr lang="en-US" sz="1200">
                <a:solidFill>
                  <a:schemeClr val="bg1"/>
                </a:solidFill>
              </a:rPr>
              <a:t>: if no clear advantages in producing in-house, corporate partners use country-specific knowledge and networks to take care of local operations </a:t>
            </a:r>
          </a:p>
          <a:p>
            <a:pPr marL="171450" indent="-171450">
              <a:buFont typeface="Arial" panose="020B0604020202020204" pitchFamily="34" charset="0"/>
              <a:buChar char="•"/>
            </a:pPr>
            <a:r>
              <a:rPr lang="en-US" sz="1200">
                <a:solidFill>
                  <a:schemeClr val="bg1"/>
                </a:solidFill>
              </a:rPr>
              <a:t>Rarely used</a:t>
            </a:r>
          </a:p>
          <a:p>
            <a:pPr marL="171450" indent="-171450">
              <a:buFont typeface="Arial" panose="020B0604020202020204" pitchFamily="34" charset="0"/>
              <a:buChar char="•"/>
            </a:pPr>
            <a:r>
              <a:rPr lang="en-US" sz="1200">
                <a:solidFill>
                  <a:schemeClr val="bg1"/>
                </a:solidFill>
              </a:rPr>
              <a:t>Less risk and costs </a:t>
            </a:r>
          </a:p>
          <a:p>
            <a:pPr marL="171450" indent="-171450">
              <a:buFont typeface="Arial" panose="020B0604020202020204" pitchFamily="34" charset="0"/>
              <a:buChar char="•"/>
            </a:pPr>
            <a:r>
              <a:rPr lang="en-US" sz="1200">
                <a:solidFill>
                  <a:schemeClr val="bg1"/>
                </a:solidFill>
              </a:rPr>
              <a:t>Comply with local regulations and trade barriers</a:t>
            </a:r>
          </a:p>
        </p:txBody>
      </p:sp>
      <p:sp>
        <p:nvSpPr>
          <p:cNvPr id="5" name="TextBox 4">
            <a:extLst>
              <a:ext uri="{FF2B5EF4-FFF2-40B4-BE49-F238E27FC236}">
                <a16:creationId xmlns:a16="http://schemas.microsoft.com/office/drawing/2014/main" id="{DC97237A-A39E-CA75-36CD-86ED8850244D}"/>
              </a:ext>
            </a:extLst>
          </p:cNvPr>
          <p:cNvSpPr txBox="1"/>
          <p:nvPr/>
        </p:nvSpPr>
        <p:spPr>
          <a:xfrm>
            <a:off x="296895" y="957023"/>
            <a:ext cx="5164105" cy="307777"/>
          </a:xfrm>
          <a:prstGeom prst="rect">
            <a:avLst/>
          </a:prstGeom>
          <a:noFill/>
        </p:spPr>
        <p:txBody>
          <a:bodyPr wrap="square">
            <a:spAutoFit/>
          </a:bodyPr>
          <a:lstStyle/>
          <a:p>
            <a:r>
              <a:rPr lang="en-GB" sz="1400" b="1">
                <a:solidFill>
                  <a:schemeClr val="accent1"/>
                </a:solidFill>
              </a:rPr>
              <a:t>Entry strategy depends on CSAs and FSAs</a:t>
            </a:r>
          </a:p>
        </p:txBody>
      </p:sp>
    </p:spTree>
    <p:extLst>
      <p:ext uri="{BB962C8B-B14F-4D97-AF65-F5344CB8AC3E}">
        <p14:creationId xmlns:p14="http://schemas.microsoft.com/office/powerpoint/2010/main" val="32186881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9" name="Object 38" hidden="1">
            <a:extLst>
              <a:ext uri="{FF2B5EF4-FFF2-40B4-BE49-F238E27FC236}">
                <a16:creationId xmlns:a16="http://schemas.microsoft.com/office/drawing/2014/main" id="{8E8925FC-8B12-87D6-9CA9-79952157FA81}"/>
              </a:ext>
            </a:extLst>
          </p:cNvPr>
          <p:cNvGraphicFramePr>
            <a:graphicFrameLocks noChangeAspect="1"/>
          </p:cNvGraphicFramePr>
          <p:nvPr>
            <p:custDataLst>
              <p:tags r:id="rId1"/>
            </p:custDataLst>
            <p:extLst>
              <p:ext uri="{D42A27DB-BD31-4B8C-83A1-F6EECF244321}">
                <p14:modId xmlns:p14="http://schemas.microsoft.com/office/powerpoint/2010/main" val="2043030765"/>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Diapositiva de think-cell" r:id="rId3" imgW="7772400" imgH="10058400" progId="TCLayout.ActiveDocument.1">
                  <p:embed/>
                </p:oleObj>
              </mc:Choice>
              <mc:Fallback>
                <p:oleObj name="Diapositiva de think-cell" r:id="rId3" imgW="7772400" imgH="10058400" progId="TCLayout.ActiveDocument.1">
                  <p:embed/>
                  <p:pic>
                    <p:nvPicPr>
                      <p:cNvPr id="39" name="Object 38" hidden="1">
                        <a:extLst>
                          <a:ext uri="{FF2B5EF4-FFF2-40B4-BE49-F238E27FC236}">
                            <a16:creationId xmlns:a16="http://schemas.microsoft.com/office/drawing/2014/main" id="{8E8925FC-8B12-87D6-9CA9-79952157FA81}"/>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3" name="Título 2">
            <a:extLst>
              <a:ext uri="{FF2B5EF4-FFF2-40B4-BE49-F238E27FC236}">
                <a16:creationId xmlns:a16="http://schemas.microsoft.com/office/drawing/2014/main" id="{E546C73B-893C-AB05-54FF-C7E19F905D3E}"/>
              </a:ext>
            </a:extLst>
          </p:cNvPr>
          <p:cNvSpPr>
            <a:spLocks noGrp="1"/>
          </p:cNvSpPr>
          <p:nvPr>
            <p:ph type="title"/>
          </p:nvPr>
        </p:nvSpPr>
        <p:spPr/>
        <p:txBody>
          <a:bodyPr vert="horz"/>
          <a:lstStyle/>
          <a:p>
            <a:r>
              <a:rPr kumimoji="0" lang="en-US" sz="2400" b="1" i="0" u="none" strike="noStrike" kern="1200" cap="none" spc="0" normalizeH="0" baseline="0" noProof="0">
                <a:ln>
                  <a:noFill/>
                </a:ln>
                <a:solidFill>
                  <a:srgbClr val="000000"/>
                </a:solidFill>
                <a:effectLst/>
                <a:uLnTx/>
                <a:uFillTx/>
                <a:latin typeface="Verdana"/>
                <a:ea typeface="Verdana"/>
                <a:sym typeface="Verdana" panose="020B0604030504040204" pitchFamily="34" charset="0"/>
              </a:rPr>
              <a:t>Mode of Entry – OLI advantages framework</a:t>
            </a:r>
            <a:endParaRPr lang="en-GB"/>
          </a:p>
        </p:txBody>
      </p:sp>
      <p:sp>
        <p:nvSpPr>
          <p:cNvPr id="7" name="Subtitle 2">
            <a:extLst>
              <a:ext uri="{FF2B5EF4-FFF2-40B4-BE49-F238E27FC236}">
                <a16:creationId xmlns:a16="http://schemas.microsoft.com/office/drawing/2014/main" id="{A3283393-1F00-006C-1E38-24F6FA6E7623}"/>
              </a:ext>
            </a:extLst>
          </p:cNvPr>
          <p:cNvSpPr txBox="1">
            <a:spLocks/>
          </p:cNvSpPr>
          <p:nvPr/>
        </p:nvSpPr>
        <p:spPr>
          <a:xfrm>
            <a:off x="1551207" y="2575422"/>
            <a:ext cx="2049902" cy="1743106"/>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gn="l">
              <a:lnSpc>
                <a:spcPct val="150000"/>
              </a:lnSpc>
              <a:buFont typeface="Arial" panose="020B0604020202020204" pitchFamily="34" charset="0"/>
              <a:buChar char="•"/>
            </a:pPr>
            <a:r>
              <a:rPr lang="en-US" sz="1100"/>
              <a:t>Strong global brand </a:t>
            </a:r>
          </a:p>
          <a:p>
            <a:pPr marL="285750" indent="-285750" algn="l">
              <a:lnSpc>
                <a:spcPct val="150000"/>
              </a:lnSpc>
              <a:buFont typeface="Arial" panose="020B0604020202020204" pitchFamily="34" charset="0"/>
              <a:buChar char="•"/>
            </a:pPr>
            <a:r>
              <a:rPr lang="en-US" sz="1100"/>
              <a:t>Unique recipes</a:t>
            </a:r>
          </a:p>
          <a:p>
            <a:pPr marL="285750" indent="-285750" algn="l">
              <a:lnSpc>
                <a:spcPct val="150000"/>
              </a:lnSpc>
              <a:buFont typeface="Arial" panose="020B0604020202020204" pitchFamily="34" charset="0"/>
              <a:buChar char="•"/>
            </a:pPr>
            <a:r>
              <a:rPr lang="en-US" sz="1100"/>
              <a:t>Financial resources</a:t>
            </a:r>
          </a:p>
          <a:p>
            <a:pPr marL="285750" indent="-285750" algn="l">
              <a:lnSpc>
                <a:spcPct val="150000"/>
              </a:lnSpc>
              <a:buFont typeface="Arial" panose="020B0604020202020204" pitchFamily="34" charset="0"/>
              <a:buChar char="•"/>
            </a:pPr>
            <a:r>
              <a:rPr lang="en-US" sz="1100"/>
              <a:t>Technology and expertise </a:t>
            </a:r>
          </a:p>
          <a:p>
            <a:pPr marL="285750" indent="-285750">
              <a:lnSpc>
                <a:spcPct val="150000"/>
              </a:lnSpc>
              <a:buFont typeface="Arial" panose="020B0604020202020204" pitchFamily="34" charset="0"/>
              <a:buChar char="•"/>
            </a:pPr>
            <a:r>
              <a:rPr lang="en-US" sz="1100"/>
              <a:t>Economies of scale</a:t>
            </a:r>
          </a:p>
          <a:p>
            <a:pPr marL="285750" indent="-285750" algn="l">
              <a:lnSpc>
                <a:spcPct val="150000"/>
              </a:lnSpc>
              <a:buFont typeface="Arial" panose="020B0604020202020204" pitchFamily="34" charset="0"/>
              <a:buChar char="•"/>
            </a:pPr>
            <a:r>
              <a:rPr lang="en-US" sz="1100"/>
              <a:t>Cost efficiency </a:t>
            </a:r>
          </a:p>
        </p:txBody>
      </p:sp>
      <p:sp>
        <p:nvSpPr>
          <p:cNvPr id="8" name="Subtitle 2">
            <a:extLst>
              <a:ext uri="{FF2B5EF4-FFF2-40B4-BE49-F238E27FC236}">
                <a16:creationId xmlns:a16="http://schemas.microsoft.com/office/drawing/2014/main" id="{2AA4B5A9-BFE5-25EB-4646-85D41403F0D5}"/>
              </a:ext>
            </a:extLst>
          </p:cNvPr>
          <p:cNvSpPr txBox="1">
            <a:spLocks/>
          </p:cNvSpPr>
          <p:nvPr/>
        </p:nvSpPr>
        <p:spPr>
          <a:xfrm>
            <a:off x="4182463" y="2575422"/>
            <a:ext cx="2412268" cy="2250937"/>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gn="l">
              <a:lnSpc>
                <a:spcPct val="150000"/>
              </a:lnSpc>
              <a:buFont typeface="Arial" panose="020B0604020202020204" pitchFamily="34" charset="0"/>
              <a:buChar char="•"/>
            </a:pPr>
            <a:r>
              <a:rPr lang="en-US" sz="1100"/>
              <a:t>High and diverse demand</a:t>
            </a:r>
          </a:p>
          <a:p>
            <a:pPr marL="285750" indent="-285750" algn="l">
              <a:lnSpc>
                <a:spcPct val="150000"/>
              </a:lnSpc>
              <a:buFont typeface="Arial" panose="020B0604020202020204" pitchFamily="34" charset="0"/>
              <a:buChar char="•"/>
            </a:pPr>
            <a:r>
              <a:rPr lang="en-US" sz="1100"/>
              <a:t>Large scale agriculture</a:t>
            </a:r>
          </a:p>
          <a:p>
            <a:pPr marL="285750" indent="-285750">
              <a:lnSpc>
                <a:spcPct val="150000"/>
              </a:lnSpc>
              <a:buFont typeface="Arial" panose="020B0604020202020204" pitchFamily="34" charset="0"/>
              <a:buChar char="•"/>
            </a:pPr>
            <a:r>
              <a:rPr lang="en-US" sz="1100"/>
              <a:t>Access to raw materials </a:t>
            </a:r>
          </a:p>
          <a:p>
            <a:pPr marL="285750" indent="-285750" algn="l">
              <a:lnSpc>
                <a:spcPct val="150000"/>
              </a:lnSpc>
              <a:buFont typeface="Arial" panose="020B0604020202020204" pitchFamily="34" charset="0"/>
              <a:buChar char="•"/>
            </a:pPr>
            <a:r>
              <a:rPr lang="en-US" sz="1100"/>
              <a:t>Skilled and experienced labor force</a:t>
            </a:r>
          </a:p>
          <a:p>
            <a:pPr marL="285750" indent="-285750" algn="l">
              <a:lnSpc>
                <a:spcPct val="150000"/>
              </a:lnSpc>
              <a:buFont typeface="Arial" panose="020B0604020202020204" pitchFamily="34" charset="0"/>
              <a:buChar char="•"/>
            </a:pPr>
            <a:r>
              <a:rPr lang="en-US" sz="1100"/>
              <a:t>Favorable regulations, ease of doing business index </a:t>
            </a:r>
          </a:p>
          <a:p>
            <a:pPr marL="285750" indent="-285750">
              <a:lnSpc>
                <a:spcPct val="150000"/>
              </a:lnSpc>
              <a:buFont typeface="Arial" panose="020B0604020202020204" pitchFamily="34" charset="0"/>
              <a:buChar char="•"/>
            </a:pPr>
            <a:r>
              <a:rPr lang="en-US" sz="1100"/>
              <a:t>Geographical proximity (also in the future) </a:t>
            </a:r>
          </a:p>
        </p:txBody>
      </p:sp>
      <p:sp>
        <p:nvSpPr>
          <p:cNvPr id="9" name="Subtitle 2">
            <a:extLst>
              <a:ext uri="{FF2B5EF4-FFF2-40B4-BE49-F238E27FC236}">
                <a16:creationId xmlns:a16="http://schemas.microsoft.com/office/drawing/2014/main" id="{FC1EA20F-2CFB-D181-0952-17316EC6D4FF}"/>
              </a:ext>
            </a:extLst>
          </p:cNvPr>
          <p:cNvSpPr txBox="1">
            <a:spLocks/>
          </p:cNvSpPr>
          <p:nvPr/>
        </p:nvSpPr>
        <p:spPr>
          <a:xfrm>
            <a:off x="6850979" y="2615847"/>
            <a:ext cx="2325275" cy="1997022"/>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gn="l">
              <a:lnSpc>
                <a:spcPct val="150000"/>
              </a:lnSpc>
              <a:buFont typeface="Arial" panose="020B0604020202020204" pitchFamily="34" charset="0"/>
              <a:buChar char="•"/>
            </a:pPr>
            <a:r>
              <a:rPr lang="en-US" sz="1100"/>
              <a:t>Control of the supply chain</a:t>
            </a:r>
          </a:p>
          <a:p>
            <a:pPr marL="285750" indent="-285750" algn="l">
              <a:lnSpc>
                <a:spcPct val="150000"/>
              </a:lnSpc>
              <a:buFont typeface="Arial" panose="020B0604020202020204" pitchFamily="34" charset="0"/>
              <a:buChar char="•"/>
            </a:pPr>
            <a:r>
              <a:rPr lang="en-US" sz="1100"/>
              <a:t>Protect intellectual property, mitigate the risk of leaking recipes or brewing methods </a:t>
            </a:r>
          </a:p>
          <a:p>
            <a:pPr marL="285750" indent="-285750">
              <a:lnSpc>
                <a:spcPct val="150000"/>
              </a:lnSpc>
              <a:buFont typeface="Arial" panose="020B0604020202020204" pitchFamily="34" charset="0"/>
              <a:buChar char="•"/>
            </a:pPr>
            <a:r>
              <a:rPr lang="en-US" sz="1100"/>
              <a:t>Market insights from ownership</a:t>
            </a:r>
          </a:p>
          <a:p>
            <a:pPr marL="285750" indent="-285750">
              <a:lnSpc>
                <a:spcPct val="150000"/>
              </a:lnSpc>
              <a:buFont typeface="Arial" panose="020B0604020202020204" pitchFamily="34" charset="0"/>
              <a:buChar char="•"/>
            </a:pPr>
            <a:r>
              <a:rPr lang="en-US" sz="1100"/>
              <a:t>Bring local expertise to Europe for R&amp;D</a:t>
            </a:r>
          </a:p>
        </p:txBody>
      </p:sp>
      <p:sp>
        <p:nvSpPr>
          <p:cNvPr id="10" name="Oval 9">
            <a:extLst>
              <a:ext uri="{FF2B5EF4-FFF2-40B4-BE49-F238E27FC236}">
                <a16:creationId xmlns:a16="http://schemas.microsoft.com/office/drawing/2014/main" id="{717FAD1D-7C54-CC22-2CF4-B13519A9FA72}"/>
              </a:ext>
            </a:extLst>
          </p:cNvPr>
          <p:cNvSpPr/>
          <p:nvPr/>
        </p:nvSpPr>
        <p:spPr>
          <a:xfrm>
            <a:off x="758307" y="1206576"/>
            <a:ext cx="1249302" cy="124930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b="1"/>
              <a:t>O</a:t>
            </a:r>
          </a:p>
        </p:txBody>
      </p:sp>
      <p:sp>
        <p:nvSpPr>
          <p:cNvPr id="11" name="Oval 10">
            <a:extLst>
              <a:ext uri="{FF2B5EF4-FFF2-40B4-BE49-F238E27FC236}">
                <a16:creationId xmlns:a16="http://schemas.microsoft.com/office/drawing/2014/main" id="{4975906F-ACEA-DBB8-3368-078026FFB98E}"/>
              </a:ext>
            </a:extLst>
          </p:cNvPr>
          <p:cNvSpPr/>
          <p:nvPr/>
        </p:nvSpPr>
        <p:spPr>
          <a:xfrm>
            <a:off x="3429062" y="1195061"/>
            <a:ext cx="1249302" cy="124930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b="1"/>
              <a:t>L</a:t>
            </a:r>
          </a:p>
        </p:txBody>
      </p:sp>
      <p:sp>
        <p:nvSpPr>
          <p:cNvPr id="12" name="Oval 11">
            <a:extLst>
              <a:ext uri="{FF2B5EF4-FFF2-40B4-BE49-F238E27FC236}">
                <a16:creationId xmlns:a16="http://schemas.microsoft.com/office/drawing/2014/main" id="{26328BA7-7283-F18E-D131-58F87F23C7E4}"/>
              </a:ext>
            </a:extLst>
          </p:cNvPr>
          <p:cNvSpPr/>
          <p:nvPr/>
        </p:nvSpPr>
        <p:spPr>
          <a:xfrm>
            <a:off x="6099816" y="1195061"/>
            <a:ext cx="1249302" cy="124930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b="1"/>
              <a:t>I</a:t>
            </a:r>
          </a:p>
        </p:txBody>
      </p:sp>
      <p:sp>
        <p:nvSpPr>
          <p:cNvPr id="17" name="Marcador de pie de página 3">
            <a:extLst>
              <a:ext uri="{FF2B5EF4-FFF2-40B4-BE49-F238E27FC236}">
                <a16:creationId xmlns:a16="http://schemas.microsoft.com/office/drawing/2014/main" id="{F4F366A3-3881-6E4A-0D17-BAA8ECEED94F}"/>
              </a:ext>
            </a:extLst>
          </p:cNvPr>
          <p:cNvSpPr>
            <a:spLocks noGrp="1"/>
          </p:cNvSpPr>
          <p:nvPr>
            <p:ph type="ftr" sz="quarter" idx="3"/>
          </p:nvPr>
        </p:nvSpPr>
        <p:spPr>
          <a:xfrm>
            <a:off x="0" y="6449998"/>
            <a:ext cx="11527847" cy="440875"/>
          </a:xfrm>
        </p:spPr>
        <p:txBody>
          <a:bodyPr/>
          <a:lstStyle/>
          <a:p>
            <a:pPr marR="0" lvl="0" indent="0" fontAlgn="auto">
              <a:lnSpc>
                <a:spcPct val="100000"/>
              </a:lnSpc>
              <a:spcBef>
                <a:spcPts val="0"/>
              </a:spcBef>
              <a:spcAft>
                <a:spcPts val="600"/>
              </a:spcAft>
              <a:buClrTx/>
              <a:buSzTx/>
              <a:buFontTx/>
              <a:buNone/>
              <a:tabLst/>
              <a:defRPr/>
            </a:pPr>
            <a:r>
              <a:rPr lang="en-GB" sz="1000">
                <a:solidFill>
                  <a:schemeClr val="tx1"/>
                </a:solidFill>
              </a:rPr>
              <a:t>Sridharan, (November 18, 2023). </a:t>
            </a:r>
            <a:r>
              <a:rPr lang="en-GB" sz="1000" err="1">
                <a:solidFill>
                  <a:schemeClr val="tx1"/>
                </a:solidFill>
              </a:rPr>
              <a:t>Lykken</a:t>
            </a:r>
            <a:r>
              <a:rPr lang="en-GB" sz="1000">
                <a:solidFill>
                  <a:schemeClr val="tx1"/>
                </a:solidFill>
              </a:rPr>
              <a:t>, (2023). </a:t>
            </a:r>
            <a:r>
              <a:rPr lang="en-GB" sz="1000" err="1">
                <a:solidFill>
                  <a:schemeClr val="tx1"/>
                </a:solidFill>
              </a:rPr>
              <a:t>Mirev</a:t>
            </a:r>
            <a:r>
              <a:rPr lang="en-GB" sz="1000">
                <a:solidFill>
                  <a:schemeClr val="tx1"/>
                </a:solidFill>
              </a:rPr>
              <a:t>, (N.d.) </a:t>
            </a:r>
          </a:p>
        </p:txBody>
      </p:sp>
      <p:cxnSp>
        <p:nvCxnSpPr>
          <p:cNvPr id="4" name="Straight Arrow Connector 3">
            <a:extLst>
              <a:ext uri="{FF2B5EF4-FFF2-40B4-BE49-F238E27FC236}">
                <a16:creationId xmlns:a16="http://schemas.microsoft.com/office/drawing/2014/main" id="{0C27EB83-E189-E183-1D51-D3AC927609B2}"/>
              </a:ext>
            </a:extLst>
          </p:cNvPr>
          <p:cNvCxnSpPr>
            <a:stCxn id="10" idx="6"/>
            <a:endCxn id="11" idx="2"/>
          </p:cNvCxnSpPr>
          <p:nvPr/>
        </p:nvCxnSpPr>
        <p:spPr>
          <a:xfrm flipV="1">
            <a:off x="2007609" y="1819712"/>
            <a:ext cx="1421453" cy="11515"/>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A5C65C3C-8C92-B6E5-36D2-2E200E168E7C}"/>
              </a:ext>
            </a:extLst>
          </p:cNvPr>
          <p:cNvCxnSpPr>
            <a:cxnSpLocks/>
            <a:stCxn id="11" idx="6"/>
            <a:endCxn id="12" idx="2"/>
          </p:cNvCxnSpPr>
          <p:nvPr/>
        </p:nvCxnSpPr>
        <p:spPr>
          <a:xfrm>
            <a:off x="4678364" y="1819712"/>
            <a:ext cx="1421452" cy="0"/>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D72A4744-ABBB-816C-0E5C-102612F819C1}"/>
              </a:ext>
            </a:extLst>
          </p:cNvPr>
          <p:cNvCxnSpPr>
            <a:cxnSpLocks/>
            <a:stCxn id="12" idx="6"/>
            <a:endCxn id="18" idx="1"/>
          </p:cNvCxnSpPr>
          <p:nvPr/>
        </p:nvCxnSpPr>
        <p:spPr>
          <a:xfrm>
            <a:off x="7349118" y="1819712"/>
            <a:ext cx="1364632" cy="0"/>
          </a:xfrm>
          <a:prstGeom prst="straightConnector1">
            <a:avLst/>
          </a:prstGeom>
          <a:ln w="28575">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66510316-D708-35B5-EBAB-BCD3F4684826}"/>
              </a:ext>
            </a:extLst>
          </p:cNvPr>
          <p:cNvSpPr/>
          <p:nvPr/>
        </p:nvSpPr>
        <p:spPr>
          <a:xfrm>
            <a:off x="8713750" y="1540694"/>
            <a:ext cx="1812607" cy="55803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r>
              <a:rPr lang="en-US" sz="1200" b="1"/>
              <a:t>Foreign direct investment</a:t>
            </a:r>
          </a:p>
        </p:txBody>
      </p:sp>
      <p:cxnSp>
        <p:nvCxnSpPr>
          <p:cNvPr id="22" name="Straight Arrow Connector 21">
            <a:extLst>
              <a:ext uri="{FF2B5EF4-FFF2-40B4-BE49-F238E27FC236}">
                <a16:creationId xmlns:a16="http://schemas.microsoft.com/office/drawing/2014/main" id="{778B5100-BDE7-D82D-9922-FAD3250DE0A0}"/>
              </a:ext>
            </a:extLst>
          </p:cNvPr>
          <p:cNvCxnSpPr>
            <a:cxnSpLocks/>
            <a:stCxn id="10" idx="4"/>
            <a:endCxn id="24" idx="0"/>
          </p:cNvCxnSpPr>
          <p:nvPr/>
        </p:nvCxnSpPr>
        <p:spPr>
          <a:xfrm>
            <a:off x="1382958" y="2455878"/>
            <a:ext cx="6451" cy="2801797"/>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2549A5AD-6DCF-4CA9-9016-4EBF1F711022}"/>
              </a:ext>
            </a:extLst>
          </p:cNvPr>
          <p:cNvSpPr/>
          <p:nvPr/>
        </p:nvSpPr>
        <p:spPr>
          <a:xfrm>
            <a:off x="483105" y="5257675"/>
            <a:ext cx="1812607" cy="55803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r>
              <a:rPr lang="en-US" sz="1200" b="1"/>
              <a:t>Remain domestic</a:t>
            </a:r>
          </a:p>
        </p:txBody>
      </p:sp>
      <p:sp>
        <p:nvSpPr>
          <p:cNvPr id="25" name="Rectangle 24">
            <a:extLst>
              <a:ext uri="{FF2B5EF4-FFF2-40B4-BE49-F238E27FC236}">
                <a16:creationId xmlns:a16="http://schemas.microsoft.com/office/drawing/2014/main" id="{314FD57E-0F69-19B1-C982-BFF41F56B3B5}"/>
              </a:ext>
            </a:extLst>
          </p:cNvPr>
          <p:cNvSpPr/>
          <p:nvPr/>
        </p:nvSpPr>
        <p:spPr>
          <a:xfrm>
            <a:off x="5818163" y="5252416"/>
            <a:ext cx="1812607" cy="558035"/>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r>
              <a:rPr lang="en-US" sz="1200" b="1"/>
              <a:t>License</a:t>
            </a:r>
          </a:p>
        </p:txBody>
      </p:sp>
      <p:sp>
        <p:nvSpPr>
          <p:cNvPr id="26" name="Rectangle 25">
            <a:extLst>
              <a:ext uri="{FF2B5EF4-FFF2-40B4-BE49-F238E27FC236}">
                <a16:creationId xmlns:a16="http://schemas.microsoft.com/office/drawing/2014/main" id="{69815AA0-DC99-CAC4-0A06-EA8BB1FABBCC}"/>
              </a:ext>
            </a:extLst>
          </p:cNvPr>
          <p:cNvSpPr/>
          <p:nvPr/>
        </p:nvSpPr>
        <p:spPr>
          <a:xfrm>
            <a:off x="3150634" y="5257675"/>
            <a:ext cx="1812607" cy="558035"/>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r>
              <a:rPr lang="en-US" sz="1200" b="1"/>
              <a:t>Produce at home and export</a:t>
            </a:r>
          </a:p>
        </p:txBody>
      </p:sp>
      <p:cxnSp>
        <p:nvCxnSpPr>
          <p:cNvPr id="28" name="Straight Arrow Connector 27">
            <a:extLst>
              <a:ext uri="{FF2B5EF4-FFF2-40B4-BE49-F238E27FC236}">
                <a16:creationId xmlns:a16="http://schemas.microsoft.com/office/drawing/2014/main" id="{28287B5A-F830-406B-AE4B-B97A11841BD9}"/>
              </a:ext>
            </a:extLst>
          </p:cNvPr>
          <p:cNvCxnSpPr>
            <a:cxnSpLocks/>
            <a:stCxn id="11" idx="4"/>
            <a:endCxn id="26" idx="0"/>
          </p:cNvCxnSpPr>
          <p:nvPr/>
        </p:nvCxnSpPr>
        <p:spPr>
          <a:xfrm>
            <a:off x="4053713" y="2444363"/>
            <a:ext cx="3225" cy="2813312"/>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A9F2C891-F2A6-6D51-1CDB-1828D3EEF920}"/>
              </a:ext>
            </a:extLst>
          </p:cNvPr>
          <p:cNvCxnSpPr>
            <a:cxnSpLocks/>
            <a:stCxn id="12" idx="4"/>
            <a:endCxn id="25" idx="0"/>
          </p:cNvCxnSpPr>
          <p:nvPr/>
        </p:nvCxnSpPr>
        <p:spPr>
          <a:xfrm>
            <a:off x="6724467" y="2444363"/>
            <a:ext cx="0" cy="2808053"/>
          </a:xfrm>
          <a:prstGeom prst="straightConnector1">
            <a:avLst/>
          </a:prstGeom>
          <a:ln w="28575">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411338C2-D9D8-C503-FF96-21008A71AEFD}"/>
              </a:ext>
            </a:extLst>
          </p:cNvPr>
          <p:cNvSpPr txBox="1"/>
          <p:nvPr/>
        </p:nvSpPr>
        <p:spPr>
          <a:xfrm>
            <a:off x="541420" y="844607"/>
            <a:ext cx="1703607" cy="307777"/>
          </a:xfrm>
          <a:prstGeom prst="rect">
            <a:avLst/>
          </a:prstGeom>
          <a:noFill/>
        </p:spPr>
        <p:txBody>
          <a:bodyPr wrap="square">
            <a:spAutoFit/>
          </a:bodyPr>
          <a:lstStyle/>
          <a:p>
            <a:pPr algn="ctr"/>
            <a:r>
              <a:rPr lang="en-US" sz="1400" b="1"/>
              <a:t>Ownership</a:t>
            </a:r>
          </a:p>
        </p:txBody>
      </p:sp>
      <p:sp>
        <p:nvSpPr>
          <p:cNvPr id="16" name="TextBox 15">
            <a:extLst>
              <a:ext uri="{FF2B5EF4-FFF2-40B4-BE49-F238E27FC236}">
                <a16:creationId xmlns:a16="http://schemas.microsoft.com/office/drawing/2014/main" id="{33C21E7E-E0E2-9357-1FB6-3AA37D380E74}"/>
              </a:ext>
            </a:extLst>
          </p:cNvPr>
          <p:cNvSpPr txBox="1"/>
          <p:nvPr/>
        </p:nvSpPr>
        <p:spPr>
          <a:xfrm>
            <a:off x="3208949" y="813829"/>
            <a:ext cx="1703607" cy="307777"/>
          </a:xfrm>
          <a:prstGeom prst="rect">
            <a:avLst/>
          </a:prstGeom>
          <a:noFill/>
        </p:spPr>
        <p:txBody>
          <a:bodyPr wrap="square">
            <a:spAutoFit/>
          </a:bodyPr>
          <a:lstStyle/>
          <a:p>
            <a:pPr algn="ctr"/>
            <a:r>
              <a:rPr lang="en-US" sz="1400" b="1"/>
              <a:t>Location</a:t>
            </a:r>
            <a:endParaRPr lang="en-US" sz="1600" b="1"/>
          </a:p>
        </p:txBody>
      </p:sp>
      <p:sp>
        <p:nvSpPr>
          <p:cNvPr id="19" name="TextBox 18">
            <a:extLst>
              <a:ext uri="{FF2B5EF4-FFF2-40B4-BE49-F238E27FC236}">
                <a16:creationId xmlns:a16="http://schemas.microsoft.com/office/drawing/2014/main" id="{7C693AD3-873E-A67D-F076-5003BFAE7CA8}"/>
              </a:ext>
            </a:extLst>
          </p:cNvPr>
          <p:cNvSpPr txBox="1"/>
          <p:nvPr/>
        </p:nvSpPr>
        <p:spPr>
          <a:xfrm>
            <a:off x="5502178" y="813829"/>
            <a:ext cx="2444577" cy="307777"/>
          </a:xfrm>
          <a:prstGeom prst="rect">
            <a:avLst/>
          </a:prstGeom>
          <a:noFill/>
        </p:spPr>
        <p:txBody>
          <a:bodyPr wrap="square">
            <a:spAutoFit/>
          </a:bodyPr>
          <a:lstStyle/>
          <a:p>
            <a:pPr algn="ctr"/>
            <a:r>
              <a:rPr lang="en-US" sz="1400" b="1"/>
              <a:t>Internalization</a:t>
            </a:r>
          </a:p>
        </p:txBody>
      </p:sp>
    </p:spTree>
    <p:extLst>
      <p:ext uri="{BB962C8B-B14F-4D97-AF65-F5344CB8AC3E}">
        <p14:creationId xmlns:p14="http://schemas.microsoft.com/office/powerpoint/2010/main" val="7908031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to 5" hidden="1">
            <a:extLst>
              <a:ext uri="{FF2B5EF4-FFF2-40B4-BE49-F238E27FC236}">
                <a16:creationId xmlns:a16="http://schemas.microsoft.com/office/drawing/2014/main" id="{4F9B6947-F70A-1DCF-2728-13E24C98E58C}"/>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3" imgW="317" imgH="318" progId="TCLayout.ActiveDocument.1">
                  <p:embed/>
                </p:oleObj>
              </mc:Choice>
              <mc:Fallback>
                <p:oleObj name="Diapositiva de think-cell" r:id="rId3" imgW="317" imgH="318" progId="TCLayout.ActiveDocument.1">
                  <p:embed/>
                  <p:pic>
                    <p:nvPicPr>
                      <p:cNvPr id="6" name="Objeto 5" hidden="1">
                        <a:extLst>
                          <a:ext uri="{FF2B5EF4-FFF2-40B4-BE49-F238E27FC236}">
                            <a16:creationId xmlns:a16="http://schemas.microsoft.com/office/drawing/2014/main" id="{4F9B6947-F70A-1DCF-2728-13E24C98E58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 name="Text Placeholder 6">
            <a:extLst>
              <a:ext uri="{FF2B5EF4-FFF2-40B4-BE49-F238E27FC236}">
                <a16:creationId xmlns:a16="http://schemas.microsoft.com/office/drawing/2014/main" id="{E39ED274-9DA0-173F-5B37-E081933DF0A6}"/>
              </a:ext>
            </a:extLst>
          </p:cNvPr>
          <p:cNvSpPr txBox="1">
            <a:spLocks/>
          </p:cNvSpPr>
          <p:nvPr/>
        </p:nvSpPr>
        <p:spPr>
          <a:xfrm>
            <a:off x="390731" y="1611160"/>
            <a:ext cx="2340000" cy="398316"/>
          </a:xfrm>
          <a:prstGeom prst="homePlate">
            <a:avLst>
              <a:gd name="adj" fmla="val 22616"/>
            </a:avLst>
          </a:prstGeom>
          <a:solidFill>
            <a:schemeClr val="accent1"/>
          </a:solidFill>
          <a:ln/>
          <a:effectLst/>
        </p:spPr>
        <p:style>
          <a:lnRef idx="0">
            <a:schemeClr val="accent1"/>
          </a:lnRef>
          <a:fillRef idx="3">
            <a:schemeClr val="accent1"/>
          </a:fillRef>
          <a:effectRef idx="3">
            <a:schemeClr val="accent1"/>
          </a:effectRef>
          <a:fontRef idx="minor">
            <a:schemeClr val="lt1"/>
          </a:fontRef>
        </p:style>
        <p:txBody>
          <a:bodyPr lIns="396000" tIns="900000" rIns="0" bIns="0" anchor="t" anchorCtr="0">
            <a:noAutofit/>
          </a:bodyPr>
          <a:lstStyle>
            <a:defPPr>
              <a:defRPr lang="en-US"/>
            </a:defPPr>
            <a:lvl1pPr algn="just">
              <a:buClr>
                <a:srgbClr val="000000"/>
              </a:buClr>
              <a:defRPr sz="1200">
                <a:solidFill>
                  <a:schemeClr val="dk1"/>
                </a:solidFill>
                <a:ea typeface="Lato Light" panose="020F0502020204030203" pitchFamily="34" charset="0"/>
                <a:cs typeface="Lato Light" panose="020F0502020204030203"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en-US" sz="1400">
              <a:solidFill>
                <a:schemeClr val="bg1"/>
              </a:solidFill>
              <a:sym typeface="Verdana" panose="020B0604030504040204" pitchFamily="34" charset="0"/>
            </a:endParaRPr>
          </a:p>
        </p:txBody>
      </p:sp>
      <p:sp>
        <p:nvSpPr>
          <p:cNvPr id="17" name="Text Placeholder 6">
            <a:extLst>
              <a:ext uri="{FF2B5EF4-FFF2-40B4-BE49-F238E27FC236}">
                <a16:creationId xmlns:a16="http://schemas.microsoft.com/office/drawing/2014/main" id="{0C7BD0C9-4147-FF40-8D35-CC35A421991E}"/>
              </a:ext>
            </a:extLst>
          </p:cNvPr>
          <p:cNvSpPr txBox="1">
            <a:spLocks/>
          </p:cNvSpPr>
          <p:nvPr/>
        </p:nvSpPr>
        <p:spPr>
          <a:xfrm>
            <a:off x="2585783" y="1611160"/>
            <a:ext cx="2340000" cy="398316"/>
          </a:xfrm>
          <a:prstGeom prst="chevron">
            <a:avLst>
              <a:gd name="adj" fmla="val 22711"/>
            </a:avLst>
          </a:prstGeom>
          <a:solidFill>
            <a:schemeClr val="tx2"/>
          </a:solidFill>
          <a:ln/>
          <a:effectLst/>
        </p:spPr>
        <p:style>
          <a:lnRef idx="0">
            <a:schemeClr val="accent2"/>
          </a:lnRef>
          <a:fillRef idx="3">
            <a:schemeClr val="accent2"/>
          </a:fillRef>
          <a:effectRef idx="3">
            <a:schemeClr val="accent2"/>
          </a:effectRef>
          <a:fontRef idx="minor">
            <a:schemeClr val="lt1"/>
          </a:fontRef>
        </p:style>
        <p:txBody>
          <a:bodyPr lIns="72000" tIns="900000" rIns="0" bIns="0" anchor="t" anchorCtr="0">
            <a:noAutofit/>
          </a:bodyPr>
          <a:lstStyle>
            <a:defPPr>
              <a:defRPr lang="en-US"/>
            </a:defPPr>
            <a:lvl1pPr algn="just">
              <a:buClr>
                <a:srgbClr val="000000"/>
              </a:buClr>
              <a:defRPr sz="1200">
                <a:solidFill>
                  <a:schemeClr val="dk1"/>
                </a:solidFill>
                <a:ea typeface="Lato Light" panose="020F0502020204030203" pitchFamily="34" charset="0"/>
                <a:cs typeface="Lato Light" panose="020F0502020204030203"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en-US" sz="1400">
              <a:solidFill>
                <a:schemeClr val="bg1"/>
              </a:solidFill>
              <a:sym typeface="Verdana" panose="020B0604030504040204" pitchFamily="34" charset="0"/>
            </a:endParaRPr>
          </a:p>
        </p:txBody>
      </p:sp>
      <p:sp>
        <p:nvSpPr>
          <p:cNvPr id="18" name="Text Placeholder 6">
            <a:extLst>
              <a:ext uri="{FF2B5EF4-FFF2-40B4-BE49-F238E27FC236}">
                <a16:creationId xmlns:a16="http://schemas.microsoft.com/office/drawing/2014/main" id="{0FB429F7-421B-CE64-25FE-7BE88DD2AFCA}"/>
              </a:ext>
            </a:extLst>
          </p:cNvPr>
          <p:cNvSpPr txBox="1">
            <a:spLocks/>
          </p:cNvSpPr>
          <p:nvPr/>
        </p:nvSpPr>
        <p:spPr>
          <a:xfrm>
            <a:off x="4780835" y="1611160"/>
            <a:ext cx="2340000" cy="398316"/>
          </a:xfrm>
          <a:prstGeom prst="chevron">
            <a:avLst>
              <a:gd name="adj" fmla="val 22711"/>
            </a:avLst>
          </a:prstGeom>
          <a:solidFill>
            <a:schemeClr val="accent2"/>
          </a:solidFill>
          <a:ln/>
          <a:effectLst/>
        </p:spPr>
        <p:style>
          <a:lnRef idx="0">
            <a:schemeClr val="accent3"/>
          </a:lnRef>
          <a:fillRef idx="3">
            <a:schemeClr val="accent3"/>
          </a:fillRef>
          <a:effectRef idx="3">
            <a:schemeClr val="accent3"/>
          </a:effectRef>
          <a:fontRef idx="minor">
            <a:schemeClr val="lt1"/>
          </a:fontRef>
        </p:style>
        <p:txBody>
          <a:bodyPr lIns="72000" tIns="900000" rIns="0" bIns="0" anchor="t" anchorCtr="0">
            <a:noAutofit/>
          </a:bodyPr>
          <a:lstStyle>
            <a:defPPr>
              <a:defRPr lang="en-US"/>
            </a:defPPr>
            <a:lvl1pPr algn="just">
              <a:buClr>
                <a:srgbClr val="000000"/>
              </a:buClr>
              <a:defRPr sz="1200">
                <a:solidFill>
                  <a:schemeClr val="dk1"/>
                </a:solidFill>
                <a:ea typeface="Lato Light" panose="020F0502020204030203" pitchFamily="34" charset="0"/>
                <a:cs typeface="Lato Light" panose="020F0502020204030203"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en-US" sz="1400">
              <a:solidFill>
                <a:schemeClr val="bg1"/>
              </a:solidFill>
              <a:sym typeface="Verdana" panose="020B0604030504040204" pitchFamily="34" charset="0"/>
            </a:endParaRPr>
          </a:p>
        </p:txBody>
      </p:sp>
      <p:sp>
        <p:nvSpPr>
          <p:cNvPr id="19" name="Text Placeholder 6">
            <a:extLst>
              <a:ext uri="{FF2B5EF4-FFF2-40B4-BE49-F238E27FC236}">
                <a16:creationId xmlns:a16="http://schemas.microsoft.com/office/drawing/2014/main" id="{BA905C5B-D8FC-8865-1D3D-D254687377C1}"/>
              </a:ext>
            </a:extLst>
          </p:cNvPr>
          <p:cNvSpPr txBox="1">
            <a:spLocks/>
          </p:cNvSpPr>
          <p:nvPr/>
        </p:nvSpPr>
        <p:spPr>
          <a:xfrm>
            <a:off x="6975887" y="1611160"/>
            <a:ext cx="2340000" cy="398316"/>
          </a:xfrm>
          <a:prstGeom prst="chevron">
            <a:avLst>
              <a:gd name="adj" fmla="val 22711"/>
            </a:avLst>
          </a:prstGeom>
          <a:solidFill>
            <a:schemeClr val="accent4"/>
          </a:solidFill>
          <a:ln/>
          <a:effectLst/>
        </p:spPr>
        <p:style>
          <a:lnRef idx="0">
            <a:schemeClr val="accent4"/>
          </a:lnRef>
          <a:fillRef idx="3">
            <a:schemeClr val="accent4"/>
          </a:fillRef>
          <a:effectRef idx="3">
            <a:schemeClr val="accent4"/>
          </a:effectRef>
          <a:fontRef idx="minor">
            <a:schemeClr val="lt1"/>
          </a:fontRef>
        </p:style>
        <p:txBody>
          <a:bodyPr lIns="72000" tIns="900000" rIns="0" bIns="0" anchor="t" anchorCtr="0">
            <a:noAutofit/>
          </a:bodyPr>
          <a:lstStyle>
            <a:defPPr>
              <a:defRPr lang="en-US"/>
            </a:defPPr>
            <a:lvl1pPr algn="just">
              <a:buClr>
                <a:srgbClr val="000000"/>
              </a:buClr>
              <a:defRPr sz="1200">
                <a:solidFill>
                  <a:schemeClr val="dk1"/>
                </a:solidFill>
                <a:ea typeface="Lato Light" panose="020F0502020204030203" pitchFamily="34" charset="0"/>
                <a:cs typeface="Lato Light" panose="020F0502020204030203"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en-US" sz="1400">
              <a:solidFill>
                <a:schemeClr val="bg1"/>
              </a:solidFill>
              <a:sym typeface="Verdana" panose="020B0604030504040204" pitchFamily="34" charset="0"/>
            </a:endParaRPr>
          </a:p>
        </p:txBody>
      </p:sp>
      <p:sp>
        <p:nvSpPr>
          <p:cNvPr id="20" name="Text Placeholder 6">
            <a:extLst>
              <a:ext uri="{FF2B5EF4-FFF2-40B4-BE49-F238E27FC236}">
                <a16:creationId xmlns:a16="http://schemas.microsoft.com/office/drawing/2014/main" id="{8F333E6C-D50A-FFEC-BFAA-FD3D514BB68F}"/>
              </a:ext>
            </a:extLst>
          </p:cNvPr>
          <p:cNvSpPr txBox="1">
            <a:spLocks/>
          </p:cNvSpPr>
          <p:nvPr/>
        </p:nvSpPr>
        <p:spPr>
          <a:xfrm>
            <a:off x="9170940" y="1611160"/>
            <a:ext cx="2340000" cy="398316"/>
          </a:xfrm>
          <a:prstGeom prst="chevron">
            <a:avLst>
              <a:gd name="adj" fmla="val 22711"/>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lIns="72000" tIns="900000" rIns="0" bIns="0" anchor="t" anchorCtr="0">
            <a:noAutofit/>
          </a:bodyPr>
          <a:lstStyle>
            <a:defPPr>
              <a:defRPr lang="en-US"/>
            </a:defPPr>
            <a:lvl1pPr algn="just">
              <a:buClr>
                <a:srgbClr val="000000"/>
              </a:buClr>
              <a:defRPr sz="1200">
                <a:solidFill>
                  <a:schemeClr val="dk1"/>
                </a:solidFill>
                <a:ea typeface="Lato Light" panose="020F0502020204030203" pitchFamily="34" charset="0"/>
                <a:cs typeface="Lato Light" panose="020F0502020204030203"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en-US" sz="1400">
              <a:solidFill>
                <a:schemeClr val="bg1"/>
              </a:solidFill>
              <a:sym typeface="Verdana" panose="020B0604030504040204" pitchFamily="34" charset="0"/>
            </a:endParaRPr>
          </a:p>
        </p:txBody>
      </p:sp>
      <p:sp>
        <p:nvSpPr>
          <p:cNvPr id="3" name="Título 2">
            <a:extLst>
              <a:ext uri="{FF2B5EF4-FFF2-40B4-BE49-F238E27FC236}">
                <a16:creationId xmlns:a16="http://schemas.microsoft.com/office/drawing/2014/main" id="{AA6D0167-C253-9604-CD38-FF63DA8BDE57}"/>
              </a:ext>
            </a:extLst>
          </p:cNvPr>
          <p:cNvSpPr>
            <a:spLocks noGrp="1"/>
          </p:cNvSpPr>
          <p:nvPr>
            <p:ph type="title"/>
          </p:nvPr>
        </p:nvSpPr>
        <p:spPr>
          <a:xfrm>
            <a:off x="384174" y="381000"/>
            <a:ext cx="11420475" cy="485775"/>
          </a:xfrm>
        </p:spPr>
        <p:txBody>
          <a:bodyPr vert="horz"/>
          <a:lstStyle/>
          <a:p>
            <a:r>
              <a:rPr lang="en-GB"/>
              <a:t>Value chain analysis: internalize or outsource</a:t>
            </a:r>
          </a:p>
        </p:txBody>
      </p:sp>
      <p:sp>
        <p:nvSpPr>
          <p:cNvPr id="1035" name="Subtitle 2">
            <a:extLst>
              <a:ext uri="{FF2B5EF4-FFF2-40B4-BE49-F238E27FC236}">
                <a16:creationId xmlns:a16="http://schemas.microsoft.com/office/drawing/2014/main" id="{7A8A7A0F-AAEB-ECFB-D029-EC7E2A4E301E}"/>
              </a:ext>
            </a:extLst>
          </p:cNvPr>
          <p:cNvSpPr txBox="1">
            <a:spLocks/>
          </p:cNvSpPr>
          <p:nvPr/>
        </p:nvSpPr>
        <p:spPr>
          <a:xfrm>
            <a:off x="496606" y="2143528"/>
            <a:ext cx="2061846" cy="1969770"/>
          </a:xfrm>
          <a:prstGeom prst="rect">
            <a:avLst/>
          </a:prstGeom>
          <a:noFill/>
        </p:spPr>
        <p:txBody>
          <a:bodyPr wrap="square" lIns="0" tIns="0" rIns="0" bIns="0" rtlCol="0">
            <a:spAutoFit/>
          </a:bodyPr>
          <a:lstStyle>
            <a:defPPr>
              <a:defRPr lang="en-US"/>
            </a:defPPr>
            <a:lvl1pPr algn="ctr">
              <a:defRPr sz="1200">
                <a:latin typeface="Verdana" panose="020B0604030504040204" pitchFamily="34" charset="0"/>
                <a:ea typeface="Verdana" panose="020B0604030504040204" pitchFamily="34" charset="0"/>
                <a:cs typeface="Verdana" panose="020B0604030504040204" pitchFamily="34" charset="0"/>
              </a:defRPr>
            </a:lvl1pPr>
            <a:lvl2pPr marL="1087636" indent="0" algn="ctr" defTabSz="1087636">
              <a:lnSpc>
                <a:spcPct val="130000"/>
              </a:lnSpc>
              <a:spcBef>
                <a:spcPct val="20000"/>
              </a:spcBef>
              <a:buFont typeface="Arial"/>
              <a:buNone/>
              <a:defRPr sz="3200">
                <a:solidFill>
                  <a:schemeClr val="tx1">
                    <a:tint val="75000"/>
                  </a:schemeClr>
                </a:solidFill>
                <a:latin typeface="Open Sans"/>
                <a:cs typeface="Open Sans"/>
              </a:defRPr>
            </a:lvl2pPr>
            <a:lvl3pPr marL="2175271" indent="0" algn="ctr" defTabSz="1087636">
              <a:lnSpc>
                <a:spcPct val="130000"/>
              </a:lnSpc>
              <a:spcBef>
                <a:spcPct val="20000"/>
              </a:spcBef>
              <a:buFont typeface="Arial"/>
              <a:buNone/>
              <a:defRPr sz="3200">
                <a:solidFill>
                  <a:schemeClr val="tx1">
                    <a:tint val="75000"/>
                  </a:schemeClr>
                </a:solidFill>
                <a:latin typeface="Open Sans"/>
                <a:cs typeface="Open Sans"/>
              </a:defRPr>
            </a:lvl3pPr>
            <a:lvl4pPr marL="3262912" indent="0" algn="ctr" defTabSz="1087636">
              <a:lnSpc>
                <a:spcPct val="130000"/>
              </a:lnSpc>
              <a:spcBef>
                <a:spcPct val="20000"/>
              </a:spcBef>
              <a:buFont typeface="Arial"/>
              <a:buNone/>
              <a:defRPr sz="3200">
                <a:solidFill>
                  <a:schemeClr val="tx1">
                    <a:tint val="75000"/>
                  </a:schemeClr>
                </a:solidFill>
                <a:latin typeface="Open Sans"/>
                <a:cs typeface="Open Sans"/>
              </a:defRPr>
            </a:lvl4pPr>
            <a:lvl5pPr marL="4350546" indent="0" algn="ctr" defTabSz="1087636">
              <a:lnSpc>
                <a:spcPct val="130000"/>
              </a:lnSpc>
              <a:spcBef>
                <a:spcPct val="20000"/>
              </a:spcBef>
              <a:buFont typeface="Arial"/>
              <a:buNone/>
              <a:defRPr sz="3200">
                <a:solidFill>
                  <a:schemeClr val="tx1">
                    <a:tint val="75000"/>
                  </a:schemeClr>
                </a:solidFill>
                <a:latin typeface="Open Sans"/>
                <a:cs typeface="Open Sans"/>
              </a:defRPr>
            </a:lvl5pPr>
            <a:lvl6pPr marL="5438184" indent="0" algn="ctr" defTabSz="1087636">
              <a:spcBef>
                <a:spcPct val="20000"/>
              </a:spcBef>
              <a:buFont typeface="Arial"/>
              <a:buNone/>
              <a:defRPr sz="4800">
                <a:solidFill>
                  <a:schemeClr val="tx1">
                    <a:tint val="75000"/>
                  </a:schemeClr>
                </a:solidFill>
              </a:defRPr>
            </a:lvl6pPr>
            <a:lvl7pPr marL="6525820" indent="0" algn="ctr" defTabSz="1087636">
              <a:spcBef>
                <a:spcPct val="20000"/>
              </a:spcBef>
              <a:buFont typeface="Arial"/>
              <a:buNone/>
              <a:defRPr sz="4800">
                <a:solidFill>
                  <a:schemeClr val="tx1">
                    <a:tint val="75000"/>
                  </a:schemeClr>
                </a:solidFill>
              </a:defRPr>
            </a:lvl7pPr>
            <a:lvl8pPr marL="7613455" indent="0" algn="ctr" defTabSz="1087636">
              <a:spcBef>
                <a:spcPct val="20000"/>
              </a:spcBef>
              <a:buFont typeface="Arial"/>
              <a:buNone/>
              <a:defRPr sz="4800">
                <a:solidFill>
                  <a:schemeClr val="tx1">
                    <a:tint val="75000"/>
                  </a:schemeClr>
                </a:solidFill>
              </a:defRPr>
            </a:lvl8pPr>
            <a:lvl9pPr marL="8701091" indent="0" algn="ctr" defTabSz="1087636">
              <a:spcBef>
                <a:spcPct val="20000"/>
              </a:spcBef>
              <a:buFont typeface="Arial"/>
              <a:buNone/>
              <a:defRPr sz="4800">
                <a:solidFill>
                  <a:schemeClr val="tx1">
                    <a:tint val="75000"/>
                  </a:schemeClr>
                </a:solidFill>
              </a:defRPr>
            </a:lvl9pPr>
          </a:lstStyle>
          <a:p>
            <a:pPr algn="l">
              <a:spcAft>
                <a:spcPts val="600"/>
              </a:spcAft>
            </a:pPr>
            <a:r>
              <a:rPr lang="en-US" b="1">
                <a:latin typeface="+mn-lt"/>
              </a:rPr>
              <a:t>Internalize</a:t>
            </a:r>
            <a:endParaRPr lang="en-US">
              <a:latin typeface="+mn-lt"/>
            </a:endParaRPr>
          </a:p>
          <a:p>
            <a:pPr marL="171450" indent="-171450" algn="l">
              <a:spcAft>
                <a:spcPts val="600"/>
              </a:spcAft>
              <a:buFont typeface="Arial" panose="020B0604020202020204" pitchFamily="34" charset="0"/>
              <a:buChar char="•"/>
            </a:pPr>
            <a:r>
              <a:rPr lang="en-US">
                <a:latin typeface="+mn-lt"/>
              </a:rPr>
              <a:t>Quality and consistency control</a:t>
            </a:r>
          </a:p>
          <a:p>
            <a:pPr marL="171450" indent="-171450" algn="l">
              <a:spcAft>
                <a:spcPts val="600"/>
              </a:spcAft>
              <a:buFont typeface="Arial" panose="020B0604020202020204" pitchFamily="34" charset="0"/>
              <a:buChar char="•"/>
            </a:pPr>
            <a:r>
              <a:rPr lang="en-US">
                <a:latin typeface="+mn-lt"/>
              </a:rPr>
              <a:t>Less vulnerability to others' incentives</a:t>
            </a:r>
          </a:p>
          <a:p>
            <a:pPr marL="171450" indent="-171450" algn="l">
              <a:spcAft>
                <a:spcPts val="600"/>
              </a:spcAft>
              <a:buFont typeface="Arial" panose="020B0604020202020204" pitchFamily="34" charset="0"/>
              <a:buChar char="•"/>
            </a:pPr>
            <a:r>
              <a:rPr lang="en-US">
                <a:latin typeface="+mn-lt"/>
              </a:rPr>
              <a:t>Long-term relationships with suppliers</a:t>
            </a:r>
          </a:p>
          <a:p>
            <a:pPr marL="171450" indent="-171450" algn="l">
              <a:spcAft>
                <a:spcPts val="600"/>
              </a:spcAft>
              <a:buFont typeface="Arial" panose="020B0604020202020204" pitchFamily="34" charset="0"/>
              <a:buChar char="•"/>
            </a:pPr>
            <a:r>
              <a:rPr lang="en-US">
                <a:latin typeface="+mn-lt"/>
              </a:rPr>
              <a:t>Helps further expansion to nearby markets</a:t>
            </a:r>
          </a:p>
        </p:txBody>
      </p:sp>
      <p:sp>
        <p:nvSpPr>
          <p:cNvPr id="1046" name="Subtitle 2">
            <a:extLst>
              <a:ext uri="{FF2B5EF4-FFF2-40B4-BE49-F238E27FC236}">
                <a16:creationId xmlns:a16="http://schemas.microsoft.com/office/drawing/2014/main" id="{68228CD4-8EAC-DF28-0019-46860A2474AC}"/>
              </a:ext>
            </a:extLst>
          </p:cNvPr>
          <p:cNvSpPr txBox="1">
            <a:spLocks/>
          </p:cNvSpPr>
          <p:nvPr/>
        </p:nvSpPr>
        <p:spPr>
          <a:xfrm>
            <a:off x="2691656" y="2143528"/>
            <a:ext cx="2061846" cy="1862048"/>
          </a:xfrm>
          <a:prstGeom prst="rect">
            <a:avLst/>
          </a:prstGeom>
          <a:noFill/>
        </p:spPr>
        <p:txBody>
          <a:bodyPr wrap="square" lIns="0" tIns="0" rIns="0" bIns="0" rtlCol="0">
            <a:spAutoFit/>
          </a:bodyPr>
          <a:lstStyle>
            <a:defPPr>
              <a:defRPr lang="en-US"/>
            </a:defPPr>
            <a:lvl1pPr algn="ctr">
              <a:defRPr sz="1200">
                <a:latin typeface="Verdana" panose="020B0604030504040204" pitchFamily="34" charset="0"/>
                <a:ea typeface="Verdana" panose="020B0604030504040204" pitchFamily="34" charset="0"/>
                <a:cs typeface="Verdana" panose="020B0604030504040204" pitchFamily="34" charset="0"/>
              </a:defRPr>
            </a:lvl1pPr>
            <a:lvl2pPr marL="1087636" indent="0" algn="ctr" defTabSz="1087636">
              <a:lnSpc>
                <a:spcPct val="130000"/>
              </a:lnSpc>
              <a:spcBef>
                <a:spcPct val="20000"/>
              </a:spcBef>
              <a:buFont typeface="Arial"/>
              <a:buNone/>
              <a:defRPr sz="3200">
                <a:solidFill>
                  <a:schemeClr val="tx1">
                    <a:tint val="75000"/>
                  </a:schemeClr>
                </a:solidFill>
                <a:latin typeface="Open Sans"/>
                <a:cs typeface="Open Sans"/>
              </a:defRPr>
            </a:lvl2pPr>
            <a:lvl3pPr marL="2175271" indent="0" algn="ctr" defTabSz="1087636">
              <a:lnSpc>
                <a:spcPct val="130000"/>
              </a:lnSpc>
              <a:spcBef>
                <a:spcPct val="20000"/>
              </a:spcBef>
              <a:buFont typeface="Arial"/>
              <a:buNone/>
              <a:defRPr sz="3200">
                <a:solidFill>
                  <a:schemeClr val="tx1">
                    <a:tint val="75000"/>
                  </a:schemeClr>
                </a:solidFill>
                <a:latin typeface="Open Sans"/>
                <a:cs typeface="Open Sans"/>
              </a:defRPr>
            </a:lvl3pPr>
            <a:lvl4pPr marL="3262912" indent="0" algn="ctr" defTabSz="1087636">
              <a:lnSpc>
                <a:spcPct val="130000"/>
              </a:lnSpc>
              <a:spcBef>
                <a:spcPct val="20000"/>
              </a:spcBef>
              <a:buFont typeface="Arial"/>
              <a:buNone/>
              <a:defRPr sz="3200">
                <a:solidFill>
                  <a:schemeClr val="tx1">
                    <a:tint val="75000"/>
                  </a:schemeClr>
                </a:solidFill>
                <a:latin typeface="Open Sans"/>
                <a:cs typeface="Open Sans"/>
              </a:defRPr>
            </a:lvl4pPr>
            <a:lvl5pPr marL="4350546" indent="0" algn="ctr" defTabSz="1087636">
              <a:lnSpc>
                <a:spcPct val="130000"/>
              </a:lnSpc>
              <a:spcBef>
                <a:spcPct val="20000"/>
              </a:spcBef>
              <a:buFont typeface="Arial"/>
              <a:buNone/>
              <a:defRPr sz="3200">
                <a:solidFill>
                  <a:schemeClr val="tx1">
                    <a:tint val="75000"/>
                  </a:schemeClr>
                </a:solidFill>
                <a:latin typeface="Open Sans"/>
                <a:cs typeface="Open Sans"/>
              </a:defRPr>
            </a:lvl5pPr>
            <a:lvl6pPr marL="5438184" indent="0" algn="ctr" defTabSz="1087636">
              <a:spcBef>
                <a:spcPct val="20000"/>
              </a:spcBef>
              <a:buFont typeface="Arial"/>
              <a:buNone/>
              <a:defRPr sz="4800">
                <a:solidFill>
                  <a:schemeClr val="tx1">
                    <a:tint val="75000"/>
                  </a:schemeClr>
                </a:solidFill>
              </a:defRPr>
            </a:lvl6pPr>
            <a:lvl7pPr marL="6525820" indent="0" algn="ctr" defTabSz="1087636">
              <a:spcBef>
                <a:spcPct val="20000"/>
              </a:spcBef>
              <a:buFont typeface="Arial"/>
              <a:buNone/>
              <a:defRPr sz="4800">
                <a:solidFill>
                  <a:schemeClr val="tx1">
                    <a:tint val="75000"/>
                  </a:schemeClr>
                </a:solidFill>
              </a:defRPr>
            </a:lvl7pPr>
            <a:lvl8pPr marL="7613455" indent="0" algn="ctr" defTabSz="1087636">
              <a:spcBef>
                <a:spcPct val="20000"/>
              </a:spcBef>
              <a:buFont typeface="Arial"/>
              <a:buNone/>
              <a:defRPr sz="4800">
                <a:solidFill>
                  <a:schemeClr val="tx1">
                    <a:tint val="75000"/>
                  </a:schemeClr>
                </a:solidFill>
              </a:defRPr>
            </a:lvl8pPr>
            <a:lvl9pPr marL="8701091" indent="0" algn="ctr" defTabSz="1087636">
              <a:spcBef>
                <a:spcPct val="20000"/>
              </a:spcBef>
              <a:buFont typeface="Arial"/>
              <a:buNone/>
              <a:defRPr sz="4800">
                <a:solidFill>
                  <a:schemeClr val="tx1">
                    <a:tint val="75000"/>
                  </a:schemeClr>
                </a:solidFill>
              </a:defRPr>
            </a:lvl9pPr>
          </a:lstStyle>
          <a:p>
            <a:pPr algn="l">
              <a:spcAft>
                <a:spcPts val="600"/>
              </a:spcAft>
            </a:pPr>
            <a:r>
              <a:rPr lang="en-US" b="1">
                <a:latin typeface="+mn-lt"/>
              </a:rPr>
              <a:t>Internalize</a:t>
            </a:r>
            <a:endParaRPr lang="en-US">
              <a:latin typeface="+mn-lt"/>
            </a:endParaRPr>
          </a:p>
          <a:p>
            <a:pPr marL="171450" indent="-171450" algn="l">
              <a:spcAft>
                <a:spcPts val="600"/>
              </a:spcAft>
              <a:buFont typeface="Arial" panose="020B0604020202020204" pitchFamily="34" charset="0"/>
              <a:buChar char="•"/>
            </a:pPr>
            <a:r>
              <a:rPr lang="en-US">
                <a:latin typeface="+mn-lt"/>
              </a:rPr>
              <a:t>Core of the business</a:t>
            </a:r>
          </a:p>
          <a:p>
            <a:pPr marL="171450" indent="-171450" algn="l">
              <a:spcAft>
                <a:spcPts val="600"/>
              </a:spcAft>
              <a:buFont typeface="Arial" panose="020B0604020202020204" pitchFamily="34" charset="0"/>
              <a:buChar char="•"/>
            </a:pPr>
            <a:r>
              <a:rPr lang="en-US">
                <a:latin typeface="+mn-lt"/>
              </a:rPr>
              <a:t>Quality and consistency control</a:t>
            </a:r>
          </a:p>
          <a:p>
            <a:pPr marL="171450" indent="-171450" algn="l">
              <a:spcAft>
                <a:spcPts val="600"/>
              </a:spcAft>
              <a:buFont typeface="Arial" panose="020B0604020202020204" pitchFamily="34" charset="0"/>
              <a:buChar char="•"/>
            </a:pPr>
            <a:r>
              <a:rPr lang="en-US">
                <a:latin typeface="+mn-lt"/>
              </a:rPr>
              <a:t>Learn from acquired breweries</a:t>
            </a:r>
          </a:p>
          <a:p>
            <a:pPr marL="171450" indent="-171450" algn="l">
              <a:spcAft>
                <a:spcPts val="600"/>
              </a:spcAft>
              <a:buFont typeface="Arial" panose="020B0604020202020204" pitchFamily="34" charset="0"/>
              <a:buChar char="•"/>
            </a:pPr>
            <a:r>
              <a:rPr lang="en-US">
                <a:latin typeface="+mn-lt"/>
              </a:rPr>
              <a:t>R&amp;D</a:t>
            </a:r>
          </a:p>
          <a:p>
            <a:pPr marL="171450" indent="-171450" algn="l">
              <a:spcAft>
                <a:spcPts val="600"/>
              </a:spcAft>
              <a:buFont typeface="Arial" panose="020B0604020202020204" pitchFamily="34" charset="0"/>
              <a:buChar char="•"/>
            </a:pPr>
            <a:endParaRPr lang="en-US">
              <a:latin typeface="+mn-lt"/>
            </a:endParaRPr>
          </a:p>
        </p:txBody>
      </p:sp>
      <p:sp>
        <p:nvSpPr>
          <p:cNvPr id="1047" name="Subtitle 2">
            <a:extLst>
              <a:ext uri="{FF2B5EF4-FFF2-40B4-BE49-F238E27FC236}">
                <a16:creationId xmlns:a16="http://schemas.microsoft.com/office/drawing/2014/main" id="{5989A876-946D-508E-1BBD-CFCF5B11EE92}"/>
              </a:ext>
            </a:extLst>
          </p:cNvPr>
          <p:cNvSpPr txBox="1">
            <a:spLocks/>
          </p:cNvSpPr>
          <p:nvPr/>
        </p:nvSpPr>
        <p:spPr>
          <a:xfrm>
            <a:off x="4886706" y="2143528"/>
            <a:ext cx="2061846" cy="2754600"/>
          </a:xfrm>
          <a:prstGeom prst="rect">
            <a:avLst/>
          </a:prstGeom>
          <a:noFill/>
        </p:spPr>
        <p:txBody>
          <a:bodyPr wrap="square" lIns="0" tIns="0" rIns="0" bIns="0" rtlCol="0">
            <a:spAutoFit/>
          </a:bodyPr>
          <a:lstStyle>
            <a:defPPr>
              <a:defRPr lang="en-US"/>
            </a:defPPr>
            <a:lvl1pPr algn="ctr">
              <a:defRPr sz="1200">
                <a:latin typeface="Verdana" panose="020B0604030504040204" pitchFamily="34" charset="0"/>
                <a:ea typeface="Verdana" panose="020B0604030504040204" pitchFamily="34" charset="0"/>
                <a:cs typeface="Verdana" panose="020B0604030504040204" pitchFamily="34" charset="0"/>
              </a:defRPr>
            </a:lvl1pPr>
            <a:lvl2pPr marL="1087636" indent="0" algn="ctr" defTabSz="1087636">
              <a:lnSpc>
                <a:spcPct val="130000"/>
              </a:lnSpc>
              <a:spcBef>
                <a:spcPct val="20000"/>
              </a:spcBef>
              <a:buFont typeface="Arial"/>
              <a:buNone/>
              <a:defRPr sz="3200">
                <a:solidFill>
                  <a:schemeClr val="tx1">
                    <a:tint val="75000"/>
                  </a:schemeClr>
                </a:solidFill>
                <a:latin typeface="Open Sans"/>
                <a:cs typeface="Open Sans"/>
              </a:defRPr>
            </a:lvl2pPr>
            <a:lvl3pPr marL="2175271" indent="0" algn="ctr" defTabSz="1087636">
              <a:lnSpc>
                <a:spcPct val="130000"/>
              </a:lnSpc>
              <a:spcBef>
                <a:spcPct val="20000"/>
              </a:spcBef>
              <a:buFont typeface="Arial"/>
              <a:buNone/>
              <a:defRPr sz="3200">
                <a:solidFill>
                  <a:schemeClr val="tx1">
                    <a:tint val="75000"/>
                  </a:schemeClr>
                </a:solidFill>
                <a:latin typeface="Open Sans"/>
                <a:cs typeface="Open Sans"/>
              </a:defRPr>
            </a:lvl3pPr>
            <a:lvl4pPr marL="3262912" indent="0" algn="ctr" defTabSz="1087636">
              <a:lnSpc>
                <a:spcPct val="130000"/>
              </a:lnSpc>
              <a:spcBef>
                <a:spcPct val="20000"/>
              </a:spcBef>
              <a:buFont typeface="Arial"/>
              <a:buNone/>
              <a:defRPr sz="3200">
                <a:solidFill>
                  <a:schemeClr val="tx1">
                    <a:tint val="75000"/>
                  </a:schemeClr>
                </a:solidFill>
                <a:latin typeface="Open Sans"/>
                <a:cs typeface="Open Sans"/>
              </a:defRPr>
            </a:lvl4pPr>
            <a:lvl5pPr marL="4350546" indent="0" algn="ctr" defTabSz="1087636">
              <a:lnSpc>
                <a:spcPct val="130000"/>
              </a:lnSpc>
              <a:spcBef>
                <a:spcPct val="20000"/>
              </a:spcBef>
              <a:buFont typeface="Arial"/>
              <a:buNone/>
              <a:defRPr sz="3200">
                <a:solidFill>
                  <a:schemeClr val="tx1">
                    <a:tint val="75000"/>
                  </a:schemeClr>
                </a:solidFill>
                <a:latin typeface="Open Sans"/>
                <a:cs typeface="Open Sans"/>
              </a:defRPr>
            </a:lvl5pPr>
            <a:lvl6pPr marL="5438184" indent="0" algn="ctr" defTabSz="1087636">
              <a:spcBef>
                <a:spcPct val="20000"/>
              </a:spcBef>
              <a:buFont typeface="Arial"/>
              <a:buNone/>
              <a:defRPr sz="4800">
                <a:solidFill>
                  <a:schemeClr val="tx1">
                    <a:tint val="75000"/>
                  </a:schemeClr>
                </a:solidFill>
              </a:defRPr>
            </a:lvl6pPr>
            <a:lvl7pPr marL="6525820" indent="0" algn="ctr" defTabSz="1087636">
              <a:spcBef>
                <a:spcPct val="20000"/>
              </a:spcBef>
              <a:buFont typeface="Arial"/>
              <a:buNone/>
              <a:defRPr sz="4800">
                <a:solidFill>
                  <a:schemeClr val="tx1">
                    <a:tint val="75000"/>
                  </a:schemeClr>
                </a:solidFill>
              </a:defRPr>
            </a:lvl7pPr>
            <a:lvl8pPr marL="7613455" indent="0" algn="ctr" defTabSz="1087636">
              <a:spcBef>
                <a:spcPct val="20000"/>
              </a:spcBef>
              <a:buFont typeface="Arial"/>
              <a:buNone/>
              <a:defRPr sz="4800">
                <a:solidFill>
                  <a:schemeClr val="tx1">
                    <a:tint val="75000"/>
                  </a:schemeClr>
                </a:solidFill>
              </a:defRPr>
            </a:lvl8pPr>
            <a:lvl9pPr marL="8701091" indent="0" algn="ctr" defTabSz="1087636">
              <a:spcBef>
                <a:spcPct val="20000"/>
              </a:spcBef>
              <a:buFont typeface="Arial"/>
              <a:buNone/>
              <a:defRPr sz="4800">
                <a:solidFill>
                  <a:schemeClr val="tx1">
                    <a:tint val="75000"/>
                  </a:schemeClr>
                </a:solidFill>
              </a:defRPr>
            </a:lvl9pPr>
          </a:lstStyle>
          <a:p>
            <a:pPr algn="l">
              <a:spcAft>
                <a:spcPts val="600"/>
              </a:spcAft>
            </a:pPr>
            <a:r>
              <a:rPr lang="en-US" b="1">
                <a:latin typeface="+mn-lt"/>
              </a:rPr>
              <a:t>Internalize</a:t>
            </a:r>
            <a:endParaRPr lang="en-US">
              <a:latin typeface="+mn-lt"/>
            </a:endParaRPr>
          </a:p>
          <a:p>
            <a:pPr marL="171450" indent="-171450" algn="l">
              <a:spcAft>
                <a:spcPts val="600"/>
              </a:spcAft>
              <a:buFont typeface="Arial" panose="020B0604020202020204" pitchFamily="34" charset="0"/>
              <a:buChar char="•"/>
            </a:pPr>
            <a:r>
              <a:rPr lang="en-US">
                <a:latin typeface="+mn-lt"/>
              </a:rPr>
              <a:t>Quality and consistency control</a:t>
            </a:r>
          </a:p>
          <a:p>
            <a:pPr marL="171450" indent="-171450" algn="l">
              <a:spcAft>
                <a:spcPts val="600"/>
              </a:spcAft>
              <a:buFont typeface="Arial" panose="020B0604020202020204" pitchFamily="34" charset="0"/>
              <a:buChar char="•"/>
            </a:pPr>
            <a:r>
              <a:rPr lang="en-US">
                <a:latin typeface="+mn-lt"/>
              </a:rPr>
              <a:t>Agile responses to demand</a:t>
            </a:r>
          </a:p>
          <a:p>
            <a:pPr algn="l">
              <a:spcAft>
                <a:spcPts val="600"/>
              </a:spcAft>
            </a:pPr>
            <a:endParaRPr lang="en-US">
              <a:latin typeface="+mn-lt"/>
            </a:endParaRPr>
          </a:p>
          <a:p>
            <a:pPr algn="l">
              <a:spcAft>
                <a:spcPts val="600"/>
              </a:spcAft>
            </a:pPr>
            <a:r>
              <a:rPr lang="en-US" b="1">
                <a:latin typeface="+mn-lt"/>
              </a:rPr>
              <a:t>OR Outsource</a:t>
            </a:r>
            <a:endParaRPr lang="en-US">
              <a:latin typeface="+mn-lt"/>
            </a:endParaRPr>
          </a:p>
          <a:p>
            <a:pPr marL="171450" indent="-171450" algn="l">
              <a:spcAft>
                <a:spcPts val="600"/>
              </a:spcAft>
              <a:buFont typeface="Arial" panose="020B0604020202020204" pitchFamily="34" charset="0"/>
              <a:buChar char="•"/>
            </a:pPr>
            <a:r>
              <a:rPr lang="en-US">
                <a:latin typeface="+mn-lt"/>
              </a:rPr>
              <a:t>Might be cheaper to outsource</a:t>
            </a:r>
          </a:p>
          <a:p>
            <a:pPr marL="171450" indent="-171450" algn="l">
              <a:spcAft>
                <a:spcPts val="600"/>
              </a:spcAft>
              <a:buFont typeface="Arial" panose="020B0604020202020204" pitchFamily="34" charset="0"/>
              <a:buChar char="•"/>
            </a:pPr>
            <a:r>
              <a:rPr lang="en-US">
                <a:latin typeface="+mn-lt"/>
              </a:rPr>
              <a:t>Established, high quality</a:t>
            </a:r>
          </a:p>
          <a:p>
            <a:pPr marL="171450" indent="-171450" algn="l">
              <a:spcAft>
                <a:spcPts val="600"/>
              </a:spcAft>
              <a:buFont typeface="Arial" panose="020B0604020202020204" pitchFamily="34" charset="0"/>
              <a:buChar char="•"/>
            </a:pPr>
            <a:r>
              <a:rPr lang="en-US">
                <a:latin typeface="+mn-lt"/>
              </a:rPr>
              <a:t>Focus on core competencies</a:t>
            </a:r>
          </a:p>
        </p:txBody>
      </p:sp>
      <p:sp>
        <p:nvSpPr>
          <p:cNvPr id="1048" name="Subtitle 2">
            <a:extLst>
              <a:ext uri="{FF2B5EF4-FFF2-40B4-BE49-F238E27FC236}">
                <a16:creationId xmlns:a16="http://schemas.microsoft.com/office/drawing/2014/main" id="{055DF22A-4DEE-D280-A9F8-026167B32163}"/>
              </a:ext>
            </a:extLst>
          </p:cNvPr>
          <p:cNvSpPr txBox="1">
            <a:spLocks/>
          </p:cNvSpPr>
          <p:nvPr/>
        </p:nvSpPr>
        <p:spPr>
          <a:xfrm>
            <a:off x="7081756" y="2152267"/>
            <a:ext cx="2061846" cy="2046714"/>
          </a:xfrm>
          <a:prstGeom prst="rect">
            <a:avLst/>
          </a:prstGeom>
          <a:noFill/>
        </p:spPr>
        <p:txBody>
          <a:bodyPr wrap="square" lIns="0" tIns="0" rIns="0" bIns="0" rtlCol="0">
            <a:spAutoFit/>
          </a:bodyPr>
          <a:lstStyle>
            <a:defPPr>
              <a:defRPr lang="en-US"/>
            </a:defPPr>
            <a:lvl1pPr algn="ctr">
              <a:defRPr sz="1200">
                <a:latin typeface="Verdana" panose="020B0604030504040204" pitchFamily="34" charset="0"/>
                <a:ea typeface="Verdana" panose="020B0604030504040204" pitchFamily="34" charset="0"/>
                <a:cs typeface="Verdana" panose="020B0604030504040204" pitchFamily="34" charset="0"/>
              </a:defRPr>
            </a:lvl1pPr>
            <a:lvl2pPr marL="1087636" indent="0" algn="ctr" defTabSz="1087636">
              <a:lnSpc>
                <a:spcPct val="130000"/>
              </a:lnSpc>
              <a:spcBef>
                <a:spcPct val="20000"/>
              </a:spcBef>
              <a:buFont typeface="Arial"/>
              <a:buNone/>
              <a:defRPr sz="3200">
                <a:solidFill>
                  <a:schemeClr val="tx1">
                    <a:tint val="75000"/>
                  </a:schemeClr>
                </a:solidFill>
                <a:latin typeface="Open Sans"/>
                <a:cs typeface="Open Sans"/>
              </a:defRPr>
            </a:lvl2pPr>
            <a:lvl3pPr marL="2175271" indent="0" algn="ctr" defTabSz="1087636">
              <a:lnSpc>
                <a:spcPct val="130000"/>
              </a:lnSpc>
              <a:spcBef>
                <a:spcPct val="20000"/>
              </a:spcBef>
              <a:buFont typeface="Arial"/>
              <a:buNone/>
              <a:defRPr sz="3200">
                <a:solidFill>
                  <a:schemeClr val="tx1">
                    <a:tint val="75000"/>
                  </a:schemeClr>
                </a:solidFill>
                <a:latin typeface="Open Sans"/>
                <a:cs typeface="Open Sans"/>
              </a:defRPr>
            </a:lvl3pPr>
            <a:lvl4pPr marL="3262912" indent="0" algn="ctr" defTabSz="1087636">
              <a:lnSpc>
                <a:spcPct val="130000"/>
              </a:lnSpc>
              <a:spcBef>
                <a:spcPct val="20000"/>
              </a:spcBef>
              <a:buFont typeface="Arial"/>
              <a:buNone/>
              <a:defRPr sz="3200">
                <a:solidFill>
                  <a:schemeClr val="tx1">
                    <a:tint val="75000"/>
                  </a:schemeClr>
                </a:solidFill>
                <a:latin typeface="Open Sans"/>
                <a:cs typeface="Open Sans"/>
              </a:defRPr>
            </a:lvl4pPr>
            <a:lvl5pPr marL="4350546" indent="0" algn="ctr" defTabSz="1087636">
              <a:lnSpc>
                <a:spcPct val="130000"/>
              </a:lnSpc>
              <a:spcBef>
                <a:spcPct val="20000"/>
              </a:spcBef>
              <a:buFont typeface="Arial"/>
              <a:buNone/>
              <a:defRPr sz="3200">
                <a:solidFill>
                  <a:schemeClr val="tx1">
                    <a:tint val="75000"/>
                  </a:schemeClr>
                </a:solidFill>
                <a:latin typeface="Open Sans"/>
                <a:cs typeface="Open Sans"/>
              </a:defRPr>
            </a:lvl5pPr>
            <a:lvl6pPr marL="5438184" indent="0" algn="ctr" defTabSz="1087636">
              <a:spcBef>
                <a:spcPct val="20000"/>
              </a:spcBef>
              <a:buFont typeface="Arial"/>
              <a:buNone/>
              <a:defRPr sz="4800">
                <a:solidFill>
                  <a:schemeClr val="tx1">
                    <a:tint val="75000"/>
                  </a:schemeClr>
                </a:solidFill>
              </a:defRPr>
            </a:lvl6pPr>
            <a:lvl7pPr marL="6525820" indent="0" algn="ctr" defTabSz="1087636">
              <a:spcBef>
                <a:spcPct val="20000"/>
              </a:spcBef>
              <a:buFont typeface="Arial"/>
              <a:buNone/>
              <a:defRPr sz="4800">
                <a:solidFill>
                  <a:schemeClr val="tx1">
                    <a:tint val="75000"/>
                  </a:schemeClr>
                </a:solidFill>
              </a:defRPr>
            </a:lvl7pPr>
            <a:lvl8pPr marL="7613455" indent="0" algn="ctr" defTabSz="1087636">
              <a:spcBef>
                <a:spcPct val="20000"/>
              </a:spcBef>
              <a:buFont typeface="Arial"/>
              <a:buNone/>
              <a:defRPr sz="4800">
                <a:solidFill>
                  <a:schemeClr val="tx1">
                    <a:tint val="75000"/>
                  </a:schemeClr>
                </a:solidFill>
              </a:defRPr>
            </a:lvl8pPr>
            <a:lvl9pPr marL="8701091" indent="0" algn="ctr" defTabSz="1087636">
              <a:spcBef>
                <a:spcPct val="20000"/>
              </a:spcBef>
              <a:buFont typeface="Arial"/>
              <a:buNone/>
              <a:defRPr sz="4800">
                <a:solidFill>
                  <a:schemeClr val="tx1">
                    <a:tint val="75000"/>
                  </a:schemeClr>
                </a:solidFill>
              </a:defRPr>
            </a:lvl9pPr>
          </a:lstStyle>
          <a:p>
            <a:pPr algn="l">
              <a:spcAft>
                <a:spcPts val="600"/>
              </a:spcAft>
            </a:pPr>
            <a:r>
              <a:rPr lang="en-US" b="1">
                <a:latin typeface="+mn-lt"/>
              </a:rPr>
              <a:t>Outsource</a:t>
            </a:r>
            <a:endParaRPr lang="en-US">
              <a:latin typeface="+mn-lt"/>
            </a:endParaRPr>
          </a:p>
          <a:p>
            <a:pPr marL="171450" indent="-171450" algn="l">
              <a:spcAft>
                <a:spcPts val="600"/>
              </a:spcAft>
              <a:buFont typeface="Arial" panose="020B0604020202020204" pitchFamily="34" charset="0"/>
              <a:buChar char="•"/>
            </a:pPr>
            <a:r>
              <a:rPr lang="en-US">
                <a:latin typeface="+mn-lt"/>
              </a:rPr>
              <a:t>Resource-intensive and complex</a:t>
            </a:r>
          </a:p>
          <a:p>
            <a:pPr marL="171450" indent="-171450" algn="l">
              <a:spcAft>
                <a:spcPts val="600"/>
              </a:spcAft>
              <a:buFont typeface="Arial" panose="020B0604020202020204" pitchFamily="34" charset="0"/>
              <a:buChar char="•"/>
            </a:pPr>
            <a:r>
              <a:rPr lang="en-US">
                <a:latin typeface="+mn-lt"/>
              </a:rPr>
              <a:t>The core competency of the partner</a:t>
            </a:r>
          </a:p>
          <a:p>
            <a:pPr marL="171450" indent="-171450" algn="l">
              <a:spcAft>
                <a:spcPts val="600"/>
              </a:spcAft>
              <a:buFont typeface="Arial" panose="020B0604020202020204" pitchFamily="34" charset="0"/>
              <a:buChar char="•"/>
            </a:pPr>
            <a:r>
              <a:rPr lang="en-US">
                <a:latin typeface="+mn-lt"/>
              </a:rPr>
              <a:t>Timely delivery</a:t>
            </a:r>
          </a:p>
          <a:p>
            <a:pPr marL="171450" indent="-171450" algn="l">
              <a:spcAft>
                <a:spcPts val="600"/>
              </a:spcAft>
              <a:buFont typeface="Arial" panose="020B0604020202020204" pitchFamily="34" charset="0"/>
              <a:buChar char="•"/>
            </a:pPr>
            <a:r>
              <a:rPr lang="en-US">
                <a:latin typeface="+mn-lt"/>
              </a:rPr>
              <a:t>Efficiency </a:t>
            </a:r>
          </a:p>
          <a:p>
            <a:pPr marL="171450" indent="-171450" algn="l">
              <a:spcAft>
                <a:spcPts val="600"/>
              </a:spcAft>
              <a:buFont typeface="Arial" panose="020B0604020202020204" pitchFamily="34" charset="0"/>
              <a:buChar char="•"/>
            </a:pPr>
            <a:r>
              <a:rPr lang="en-US">
                <a:latin typeface="+mn-lt"/>
              </a:rPr>
              <a:t>Flexibility as demand changes</a:t>
            </a:r>
          </a:p>
        </p:txBody>
      </p:sp>
      <p:sp>
        <p:nvSpPr>
          <p:cNvPr id="1049" name="Subtitle 2">
            <a:extLst>
              <a:ext uri="{FF2B5EF4-FFF2-40B4-BE49-F238E27FC236}">
                <a16:creationId xmlns:a16="http://schemas.microsoft.com/office/drawing/2014/main" id="{0F3214AD-24C7-360B-4636-687A2F33BF64}"/>
              </a:ext>
            </a:extLst>
          </p:cNvPr>
          <p:cNvSpPr txBox="1">
            <a:spLocks/>
          </p:cNvSpPr>
          <p:nvPr/>
        </p:nvSpPr>
        <p:spPr>
          <a:xfrm>
            <a:off x="9276806" y="2152267"/>
            <a:ext cx="2061846" cy="2492990"/>
          </a:xfrm>
          <a:prstGeom prst="rect">
            <a:avLst/>
          </a:prstGeom>
          <a:noFill/>
        </p:spPr>
        <p:txBody>
          <a:bodyPr wrap="square" lIns="0" tIns="0" rIns="0" bIns="0" rtlCol="0">
            <a:spAutoFit/>
          </a:bodyPr>
          <a:lstStyle>
            <a:defPPr>
              <a:defRPr lang="en-US"/>
            </a:defPPr>
            <a:lvl1pPr algn="ctr">
              <a:defRPr sz="1200">
                <a:latin typeface="Verdana" panose="020B0604030504040204" pitchFamily="34" charset="0"/>
                <a:ea typeface="Verdana" panose="020B0604030504040204" pitchFamily="34" charset="0"/>
                <a:cs typeface="Verdana" panose="020B0604030504040204" pitchFamily="34" charset="0"/>
              </a:defRPr>
            </a:lvl1pPr>
            <a:lvl2pPr marL="1087636" indent="0" algn="ctr" defTabSz="1087636">
              <a:lnSpc>
                <a:spcPct val="130000"/>
              </a:lnSpc>
              <a:spcBef>
                <a:spcPct val="20000"/>
              </a:spcBef>
              <a:buFont typeface="Arial"/>
              <a:buNone/>
              <a:defRPr sz="3200">
                <a:solidFill>
                  <a:schemeClr val="tx1">
                    <a:tint val="75000"/>
                  </a:schemeClr>
                </a:solidFill>
                <a:latin typeface="Open Sans"/>
                <a:cs typeface="Open Sans"/>
              </a:defRPr>
            </a:lvl2pPr>
            <a:lvl3pPr marL="2175271" indent="0" algn="ctr" defTabSz="1087636">
              <a:lnSpc>
                <a:spcPct val="130000"/>
              </a:lnSpc>
              <a:spcBef>
                <a:spcPct val="20000"/>
              </a:spcBef>
              <a:buFont typeface="Arial"/>
              <a:buNone/>
              <a:defRPr sz="3200">
                <a:solidFill>
                  <a:schemeClr val="tx1">
                    <a:tint val="75000"/>
                  </a:schemeClr>
                </a:solidFill>
                <a:latin typeface="Open Sans"/>
                <a:cs typeface="Open Sans"/>
              </a:defRPr>
            </a:lvl3pPr>
            <a:lvl4pPr marL="3262912" indent="0" algn="ctr" defTabSz="1087636">
              <a:lnSpc>
                <a:spcPct val="130000"/>
              </a:lnSpc>
              <a:spcBef>
                <a:spcPct val="20000"/>
              </a:spcBef>
              <a:buFont typeface="Arial"/>
              <a:buNone/>
              <a:defRPr sz="3200">
                <a:solidFill>
                  <a:schemeClr val="tx1">
                    <a:tint val="75000"/>
                  </a:schemeClr>
                </a:solidFill>
                <a:latin typeface="Open Sans"/>
                <a:cs typeface="Open Sans"/>
              </a:defRPr>
            </a:lvl4pPr>
            <a:lvl5pPr marL="4350546" indent="0" algn="ctr" defTabSz="1087636">
              <a:lnSpc>
                <a:spcPct val="130000"/>
              </a:lnSpc>
              <a:spcBef>
                <a:spcPct val="20000"/>
              </a:spcBef>
              <a:buFont typeface="Arial"/>
              <a:buNone/>
              <a:defRPr sz="3200">
                <a:solidFill>
                  <a:schemeClr val="tx1">
                    <a:tint val="75000"/>
                  </a:schemeClr>
                </a:solidFill>
                <a:latin typeface="Open Sans"/>
                <a:cs typeface="Open Sans"/>
              </a:defRPr>
            </a:lvl5pPr>
            <a:lvl6pPr marL="5438184" indent="0" algn="ctr" defTabSz="1087636">
              <a:spcBef>
                <a:spcPct val="20000"/>
              </a:spcBef>
              <a:buFont typeface="Arial"/>
              <a:buNone/>
              <a:defRPr sz="4800">
                <a:solidFill>
                  <a:schemeClr val="tx1">
                    <a:tint val="75000"/>
                  </a:schemeClr>
                </a:solidFill>
              </a:defRPr>
            </a:lvl6pPr>
            <a:lvl7pPr marL="6525820" indent="0" algn="ctr" defTabSz="1087636">
              <a:spcBef>
                <a:spcPct val="20000"/>
              </a:spcBef>
              <a:buFont typeface="Arial"/>
              <a:buNone/>
              <a:defRPr sz="4800">
                <a:solidFill>
                  <a:schemeClr val="tx1">
                    <a:tint val="75000"/>
                  </a:schemeClr>
                </a:solidFill>
              </a:defRPr>
            </a:lvl7pPr>
            <a:lvl8pPr marL="7613455" indent="0" algn="ctr" defTabSz="1087636">
              <a:spcBef>
                <a:spcPct val="20000"/>
              </a:spcBef>
              <a:buFont typeface="Arial"/>
              <a:buNone/>
              <a:defRPr sz="4800">
                <a:solidFill>
                  <a:schemeClr val="tx1">
                    <a:tint val="75000"/>
                  </a:schemeClr>
                </a:solidFill>
              </a:defRPr>
            </a:lvl8pPr>
            <a:lvl9pPr marL="8701091" indent="0" algn="ctr" defTabSz="1087636">
              <a:spcBef>
                <a:spcPct val="20000"/>
              </a:spcBef>
              <a:buFont typeface="Arial"/>
              <a:buNone/>
              <a:defRPr sz="4800">
                <a:solidFill>
                  <a:schemeClr val="tx1">
                    <a:tint val="75000"/>
                  </a:schemeClr>
                </a:solidFill>
              </a:defRPr>
            </a:lvl9pPr>
          </a:lstStyle>
          <a:p>
            <a:pPr algn="l">
              <a:spcAft>
                <a:spcPts val="600"/>
              </a:spcAft>
            </a:pPr>
            <a:r>
              <a:rPr lang="en-US" b="1">
                <a:latin typeface="+mn-lt"/>
              </a:rPr>
              <a:t>Internalize</a:t>
            </a:r>
            <a:endParaRPr lang="en-US">
              <a:latin typeface="+mn-lt"/>
            </a:endParaRPr>
          </a:p>
          <a:p>
            <a:pPr marL="171450" indent="-171450" algn="l">
              <a:spcAft>
                <a:spcPts val="600"/>
              </a:spcAft>
              <a:buFont typeface="Arial" panose="020B0604020202020204" pitchFamily="34" charset="0"/>
              <a:buChar char="•"/>
            </a:pPr>
            <a:r>
              <a:rPr lang="en-US">
                <a:latin typeface="+mn-lt"/>
              </a:rPr>
              <a:t>Control over premium products’ placement and presentation</a:t>
            </a:r>
          </a:p>
          <a:p>
            <a:pPr algn="l">
              <a:spcAft>
                <a:spcPts val="600"/>
              </a:spcAft>
            </a:pPr>
            <a:endParaRPr lang="en-US">
              <a:latin typeface="+mn-lt"/>
            </a:endParaRPr>
          </a:p>
          <a:p>
            <a:pPr algn="l">
              <a:spcAft>
                <a:spcPts val="600"/>
              </a:spcAft>
            </a:pPr>
            <a:r>
              <a:rPr lang="en-US" b="1">
                <a:latin typeface="+mn-lt"/>
              </a:rPr>
              <a:t>OR Outsource</a:t>
            </a:r>
            <a:endParaRPr lang="en-US">
              <a:latin typeface="+mn-lt"/>
            </a:endParaRPr>
          </a:p>
          <a:p>
            <a:pPr marL="171450" indent="-171450" algn="l">
              <a:spcAft>
                <a:spcPts val="600"/>
              </a:spcAft>
              <a:buFont typeface="Arial" panose="020B0604020202020204" pitchFamily="34" charset="0"/>
              <a:buChar char="•"/>
            </a:pPr>
            <a:r>
              <a:rPr lang="en-US">
                <a:latin typeface="+mn-lt"/>
              </a:rPr>
              <a:t>Gain established networks and expertise </a:t>
            </a:r>
          </a:p>
          <a:p>
            <a:pPr marL="171450" indent="-171450" algn="l">
              <a:spcAft>
                <a:spcPts val="600"/>
              </a:spcAft>
              <a:buFont typeface="Arial" panose="020B0604020202020204" pitchFamily="34" charset="0"/>
              <a:buChar char="•"/>
            </a:pPr>
            <a:r>
              <a:rPr lang="en-US">
                <a:latin typeface="+mn-lt"/>
              </a:rPr>
              <a:t>Cost-efficiency </a:t>
            </a:r>
          </a:p>
          <a:p>
            <a:pPr marL="171450" indent="-171450" algn="l">
              <a:spcAft>
                <a:spcPts val="600"/>
              </a:spcAft>
              <a:buFont typeface="Arial" panose="020B0604020202020204" pitchFamily="34" charset="0"/>
              <a:buChar char="•"/>
            </a:pPr>
            <a:r>
              <a:rPr lang="en-US">
                <a:latin typeface="+mn-lt"/>
              </a:rPr>
              <a:t>Focus on core competencies </a:t>
            </a:r>
          </a:p>
        </p:txBody>
      </p:sp>
      <p:sp>
        <p:nvSpPr>
          <p:cNvPr id="10" name="TextBox 9">
            <a:extLst>
              <a:ext uri="{FF2B5EF4-FFF2-40B4-BE49-F238E27FC236}">
                <a16:creationId xmlns:a16="http://schemas.microsoft.com/office/drawing/2014/main" id="{1BA78C79-703E-50A3-4D82-C4E7376A14A9}"/>
              </a:ext>
            </a:extLst>
          </p:cNvPr>
          <p:cNvSpPr txBox="1"/>
          <p:nvPr/>
        </p:nvSpPr>
        <p:spPr>
          <a:xfrm>
            <a:off x="9762173" y="1656429"/>
            <a:ext cx="1934767" cy="307777"/>
          </a:xfrm>
          <a:prstGeom prst="rect">
            <a:avLst/>
          </a:prstGeom>
          <a:noFill/>
        </p:spPr>
        <p:txBody>
          <a:bodyPr wrap="square">
            <a:spAutoFit/>
          </a:bodyPr>
          <a:lstStyle/>
          <a:p>
            <a:r>
              <a:rPr lang="en-US" sz="1400" b="1">
                <a:solidFill>
                  <a:schemeClr val="bg1"/>
                </a:solidFill>
                <a:sym typeface="Verdana" panose="020B0604030504040204" pitchFamily="34" charset="0"/>
              </a:rPr>
              <a:t>Distribution</a:t>
            </a:r>
            <a:endParaRPr lang="en-US" sz="1600" b="1">
              <a:solidFill>
                <a:schemeClr val="bg1"/>
              </a:solidFill>
              <a:sym typeface="Verdana" panose="020B0604030504040204" pitchFamily="34" charset="0"/>
            </a:endParaRPr>
          </a:p>
        </p:txBody>
      </p:sp>
      <p:sp>
        <p:nvSpPr>
          <p:cNvPr id="11" name="TextBox 10">
            <a:extLst>
              <a:ext uri="{FF2B5EF4-FFF2-40B4-BE49-F238E27FC236}">
                <a16:creationId xmlns:a16="http://schemas.microsoft.com/office/drawing/2014/main" id="{EDB2C6B6-BFE6-8552-8B1B-186861D7AE41}"/>
              </a:ext>
            </a:extLst>
          </p:cNvPr>
          <p:cNvSpPr txBox="1"/>
          <p:nvPr/>
        </p:nvSpPr>
        <p:spPr>
          <a:xfrm>
            <a:off x="7528755" y="1665485"/>
            <a:ext cx="1934767" cy="307777"/>
          </a:xfrm>
          <a:prstGeom prst="rect">
            <a:avLst/>
          </a:prstGeom>
          <a:noFill/>
        </p:spPr>
        <p:txBody>
          <a:bodyPr wrap="square">
            <a:spAutoFit/>
          </a:bodyPr>
          <a:lstStyle/>
          <a:p>
            <a:r>
              <a:rPr lang="en-US" sz="1400" b="1">
                <a:solidFill>
                  <a:schemeClr val="bg1"/>
                </a:solidFill>
                <a:sym typeface="Verdana" panose="020B0604030504040204" pitchFamily="34" charset="0"/>
              </a:rPr>
              <a:t>Logistics</a:t>
            </a:r>
            <a:endParaRPr lang="en-US" sz="1600" b="1">
              <a:solidFill>
                <a:schemeClr val="bg1"/>
              </a:solidFill>
              <a:sym typeface="Verdana" panose="020B0604030504040204" pitchFamily="34" charset="0"/>
            </a:endParaRPr>
          </a:p>
        </p:txBody>
      </p:sp>
      <p:sp>
        <p:nvSpPr>
          <p:cNvPr id="12" name="TextBox 11">
            <a:extLst>
              <a:ext uri="{FF2B5EF4-FFF2-40B4-BE49-F238E27FC236}">
                <a16:creationId xmlns:a16="http://schemas.microsoft.com/office/drawing/2014/main" id="{5E499D93-BC3F-B513-72AC-211E8C360279}"/>
              </a:ext>
            </a:extLst>
          </p:cNvPr>
          <p:cNvSpPr txBox="1"/>
          <p:nvPr/>
        </p:nvSpPr>
        <p:spPr>
          <a:xfrm>
            <a:off x="928463" y="1651065"/>
            <a:ext cx="1934767" cy="307777"/>
          </a:xfrm>
          <a:prstGeom prst="rect">
            <a:avLst/>
          </a:prstGeom>
          <a:noFill/>
        </p:spPr>
        <p:txBody>
          <a:bodyPr wrap="square">
            <a:spAutoFit/>
          </a:bodyPr>
          <a:lstStyle/>
          <a:p>
            <a:r>
              <a:rPr lang="en-US" sz="1400" b="1">
                <a:solidFill>
                  <a:schemeClr val="bg1"/>
                </a:solidFill>
                <a:sym typeface="Verdana" panose="020B0604030504040204" pitchFamily="34" charset="0"/>
              </a:rPr>
              <a:t>Suppliers</a:t>
            </a:r>
            <a:endParaRPr lang="en-US" sz="1600" b="1">
              <a:solidFill>
                <a:schemeClr val="bg1"/>
              </a:solidFill>
              <a:sym typeface="Verdana" panose="020B0604030504040204" pitchFamily="34" charset="0"/>
            </a:endParaRPr>
          </a:p>
        </p:txBody>
      </p:sp>
      <p:sp>
        <p:nvSpPr>
          <p:cNvPr id="13" name="TextBox 12">
            <a:extLst>
              <a:ext uri="{FF2B5EF4-FFF2-40B4-BE49-F238E27FC236}">
                <a16:creationId xmlns:a16="http://schemas.microsoft.com/office/drawing/2014/main" id="{F557F6A0-92A4-B116-6267-28948CDFC39E}"/>
              </a:ext>
            </a:extLst>
          </p:cNvPr>
          <p:cNvSpPr txBox="1"/>
          <p:nvPr/>
        </p:nvSpPr>
        <p:spPr>
          <a:xfrm>
            <a:off x="5250460" y="1649092"/>
            <a:ext cx="1934767" cy="307777"/>
          </a:xfrm>
          <a:prstGeom prst="rect">
            <a:avLst/>
          </a:prstGeom>
          <a:noFill/>
        </p:spPr>
        <p:txBody>
          <a:bodyPr wrap="square">
            <a:spAutoFit/>
          </a:bodyPr>
          <a:lstStyle/>
          <a:p>
            <a:r>
              <a:rPr lang="en-US" sz="1400" b="1">
                <a:solidFill>
                  <a:schemeClr val="bg1"/>
                </a:solidFill>
                <a:sym typeface="Verdana" panose="020B0604030504040204" pitchFamily="34" charset="0"/>
              </a:rPr>
              <a:t>Packaging</a:t>
            </a:r>
            <a:endParaRPr lang="en-US" sz="1600" b="1">
              <a:solidFill>
                <a:schemeClr val="bg1"/>
              </a:solidFill>
              <a:sym typeface="Verdana" panose="020B0604030504040204" pitchFamily="34" charset="0"/>
            </a:endParaRPr>
          </a:p>
        </p:txBody>
      </p:sp>
      <p:sp>
        <p:nvSpPr>
          <p:cNvPr id="14" name="TextBox 13">
            <a:extLst>
              <a:ext uri="{FF2B5EF4-FFF2-40B4-BE49-F238E27FC236}">
                <a16:creationId xmlns:a16="http://schemas.microsoft.com/office/drawing/2014/main" id="{23107071-5D9B-E689-3ED5-9702D8329E12}"/>
              </a:ext>
            </a:extLst>
          </p:cNvPr>
          <p:cNvSpPr txBox="1"/>
          <p:nvPr/>
        </p:nvSpPr>
        <p:spPr>
          <a:xfrm>
            <a:off x="3052971" y="1660847"/>
            <a:ext cx="1934767" cy="307777"/>
          </a:xfrm>
          <a:prstGeom prst="rect">
            <a:avLst/>
          </a:prstGeom>
          <a:noFill/>
        </p:spPr>
        <p:txBody>
          <a:bodyPr wrap="square">
            <a:spAutoFit/>
          </a:bodyPr>
          <a:lstStyle/>
          <a:p>
            <a:r>
              <a:rPr lang="en-US" sz="1400" b="1">
                <a:solidFill>
                  <a:schemeClr val="bg1"/>
                </a:solidFill>
                <a:sym typeface="Verdana" panose="020B0604030504040204" pitchFamily="34" charset="0"/>
              </a:rPr>
              <a:t>Production</a:t>
            </a:r>
            <a:endParaRPr lang="en-US" sz="1600" b="1">
              <a:solidFill>
                <a:schemeClr val="bg1"/>
              </a:solidFill>
              <a:sym typeface="Verdana" panose="020B0604030504040204" pitchFamily="34" charset="0"/>
            </a:endParaRPr>
          </a:p>
        </p:txBody>
      </p:sp>
      <p:sp>
        <p:nvSpPr>
          <p:cNvPr id="5" name="Rectangle 4">
            <a:extLst>
              <a:ext uri="{FF2B5EF4-FFF2-40B4-BE49-F238E27FC236}">
                <a16:creationId xmlns:a16="http://schemas.microsoft.com/office/drawing/2014/main" id="{C9F1F004-A345-4CF8-8A5E-EDD5CAF92AF9}"/>
              </a:ext>
            </a:extLst>
          </p:cNvPr>
          <p:cNvSpPr/>
          <p:nvPr/>
        </p:nvSpPr>
        <p:spPr>
          <a:xfrm>
            <a:off x="621659" y="5371124"/>
            <a:ext cx="10945504" cy="1038143"/>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US" err="1">
              <a:solidFill>
                <a:schemeClr val="tx2"/>
              </a:solidFill>
            </a:endParaRPr>
          </a:p>
        </p:txBody>
      </p:sp>
      <p:sp>
        <p:nvSpPr>
          <p:cNvPr id="9" name="TextBox 8">
            <a:extLst>
              <a:ext uri="{FF2B5EF4-FFF2-40B4-BE49-F238E27FC236}">
                <a16:creationId xmlns:a16="http://schemas.microsoft.com/office/drawing/2014/main" id="{522082B3-E798-81BC-0A1F-DA19513BC551}"/>
              </a:ext>
            </a:extLst>
          </p:cNvPr>
          <p:cNvSpPr txBox="1"/>
          <p:nvPr/>
        </p:nvSpPr>
        <p:spPr>
          <a:xfrm>
            <a:off x="704701" y="5380180"/>
            <a:ext cx="10779420" cy="1015663"/>
          </a:xfrm>
          <a:prstGeom prst="rect">
            <a:avLst/>
          </a:prstGeom>
          <a:noFill/>
        </p:spPr>
        <p:txBody>
          <a:bodyPr wrap="square">
            <a:spAutoFit/>
          </a:bodyPr>
          <a:lstStyle/>
          <a:p>
            <a:r>
              <a:rPr lang="en-US" sz="1200" b="1">
                <a:solidFill>
                  <a:schemeClr val="accent1"/>
                </a:solidFill>
              </a:rPr>
              <a:t>How to choose: </a:t>
            </a:r>
          </a:p>
          <a:p>
            <a:r>
              <a:rPr lang="en-US" sz="1200" i="0">
                <a:solidFill>
                  <a:srgbClr val="0F0F0F"/>
                </a:solidFill>
                <a:effectLst/>
              </a:rPr>
              <a:t>Carlsberg should internalize the operations where they are able to use their core competencies to create value</a:t>
            </a:r>
            <a:r>
              <a:rPr lang="en-US" sz="1200">
                <a:solidFill>
                  <a:srgbClr val="0F0F0F"/>
                </a:solidFill>
              </a:rPr>
              <a:t>. Even if they had the capabilities of doing support activities, it would distract them from the most critical parts that grant a </a:t>
            </a:r>
            <a:r>
              <a:rPr lang="en-US" sz="1200" i="0">
                <a:solidFill>
                  <a:srgbClr val="0F0F0F"/>
                </a:solidFill>
                <a:effectLst/>
              </a:rPr>
              <a:t>competitive advantage</a:t>
            </a:r>
            <a:r>
              <a:rPr lang="en-US" sz="1200">
                <a:solidFill>
                  <a:srgbClr val="0F0F0F"/>
                </a:solidFill>
              </a:rPr>
              <a:t>. Additionally, a logistics company can use its core competencies regarding logistics and thus create value and efficiency that wouldn’t be possible for Carlsberg. Overall, the quality-to-cost ratio is key. </a:t>
            </a:r>
            <a:endParaRPr lang="en-GB" sz="1200"/>
          </a:p>
        </p:txBody>
      </p:sp>
    </p:spTree>
    <p:extLst>
      <p:ext uri="{BB962C8B-B14F-4D97-AF65-F5344CB8AC3E}">
        <p14:creationId xmlns:p14="http://schemas.microsoft.com/office/powerpoint/2010/main" val="2250703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209C99-0622-DF8B-3B52-489C2FEF5AD7}"/>
              </a:ext>
            </a:extLst>
          </p:cNvPr>
          <p:cNvSpPr>
            <a:spLocks noGrp="1"/>
          </p:cNvSpPr>
          <p:nvPr>
            <p:ph type="title"/>
          </p:nvPr>
        </p:nvSpPr>
        <p:spPr>
          <a:xfrm>
            <a:off x="400050" y="609641"/>
            <a:ext cx="11420475" cy="485775"/>
          </a:xfrm>
        </p:spPr>
        <p:txBody>
          <a:bodyPr/>
          <a:lstStyle/>
          <a:p>
            <a:r>
              <a:rPr lang="en-FI"/>
              <a:t>Table of contents</a:t>
            </a:r>
          </a:p>
        </p:txBody>
      </p:sp>
      <p:sp>
        <p:nvSpPr>
          <p:cNvPr id="5" name="Freeform 66">
            <a:extLst>
              <a:ext uri="{FF2B5EF4-FFF2-40B4-BE49-F238E27FC236}">
                <a16:creationId xmlns:a16="http://schemas.microsoft.com/office/drawing/2014/main" id="{227D469E-247D-C88A-C1AA-669CE8668EBD}"/>
              </a:ext>
            </a:extLst>
          </p:cNvPr>
          <p:cNvSpPr>
            <a:spLocks noChangeArrowheads="1"/>
          </p:cNvSpPr>
          <p:nvPr/>
        </p:nvSpPr>
        <p:spPr bwMode="auto">
          <a:xfrm>
            <a:off x="371475" y="1081728"/>
            <a:ext cx="1252566" cy="1297300"/>
          </a:xfrm>
          <a:custGeom>
            <a:avLst/>
            <a:gdLst>
              <a:gd name="T0" fmla="*/ 1850 w 1851"/>
              <a:gd name="T1" fmla="*/ 1601 h 1602"/>
              <a:gd name="T2" fmla="*/ 0 w 1851"/>
              <a:gd name="T3" fmla="*/ 1601 h 1602"/>
              <a:gd name="T4" fmla="*/ 0 w 1851"/>
              <a:gd name="T5" fmla="*/ 0 h 1602"/>
              <a:gd name="T6" fmla="*/ 1850 w 1851"/>
              <a:gd name="T7" fmla="*/ 0 h 1602"/>
              <a:gd name="T8" fmla="*/ 1850 w 1851"/>
              <a:gd name="T9" fmla="*/ 1601 h 1602"/>
            </a:gdLst>
            <a:ahLst/>
            <a:cxnLst>
              <a:cxn ang="0">
                <a:pos x="T0" y="T1"/>
              </a:cxn>
              <a:cxn ang="0">
                <a:pos x="T2" y="T3"/>
              </a:cxn>
              <a:cxn ang="0">
                <a:pos x="T4" y="T5"/>
              </a:cxn>
              <a:cxn ang="0">
                <a:pos x="T6" y="T7"/>
              </a:cxn>
              <a:cxn ang="0">
                <a:pos x="T8" y="T9"/>
              </a:cxn>
            </a:cxnLst>
            <a:rect l="0" t="0" r="r" b="b"/>
            <a:pathLst>
              <a:path w="1851" h="1602">
                <a:moveTo>
                  <a:pt x="1850" y="1601"/>
                </a:moveTo>
                <a:lnTo>
                  <a:pt x="0" y="1601"/>
                </a:lnTo>
                <a:lnTo>
                  <a:pt x="0" y="0"/>
                </a:lnTo>
                <a:lnTo>
                  <a:pt x="1850" y="0"/>
                </a:lnTo>
                <a:lnTo>
                  <a:pt x="1850" y="1601"/>
                </a:lnTo>
              </a:path>
            </a:pathLst>
          </a:custGeom>
          <a:noFill/>
          <a:ln>
            <a:noFill/>
          </a:ln>
          <a:effectLst/>
        </p:spPr>
        <p:txBody>
          <a:bodyPr wrap="none" anchor="ctr"/>
          <a:lstStyle/>
          <a:p>
            <a:r>
              <a:rPr lang="en-US" sz="5000">
                <a:solidFill>
                  <a:schemeClr val="accent1"/>
                </a:solidFill>
              </a:rPr>
              <a:t>01</a:t>
            </a:r>
          </a:p>
        </p:txBody>
      </p:sp>
      <p:sp>
        <p:nvSpPr>
          <p:cNvPr id="6" name="Freeform 157">
            <a:extLst>
              <a:ext uri="{FF2B5EF4-FFF2-40B4-BE49-F238E27FC236}">
                <a16:creationId xmlns:a16="http://schemas.microsoft.com/office/drawing/2014/main" id="{1FFD5B25-9605-86D9-5966-C386C9BBDE57}"/>
              </a:ext>
            </a:extLst>
          </p:cNvPr>
          <p:cNvSpPr>
            <a:spLocks noChangeArrowheads="1"/>
          </p:cNvSpPr>
          <p:nvPr/>
        </p:nvSpPr>
        <p:spPr bwMode="auto">
          <a:xfrm>
            <a:off x="371475" y="2095515"/>
            <a:ext cx="1252566" cy="1293642"/>
          </a:xfrm>
          <a:custGeom>
            <a:avLst/>
            <a:gdLst>
              <a:gd name="T0" fmla="*/ 1850 w 1851"/>
              <a:gd name="T1" fmla="*/ 1603 h 1604"/>
              <a:gd name="T2" fmla="*/ 0 w 1851"/>
              <a:gd name="T3" fmla="*/ 1603 h 1604"/>
              <a:gd name="T4" fmla="*/ 0 w 1851"/>
              <a:gd name="T5" fmla="*/ 0 h 1604"/>
              <a:gd name="T6" fmla="*/ 1850 w 1851"/>
              <a:gd name="T7" fmla="*/ 0 h 1604"/>
              <a:gd name="T8" fmla="*/ 1850 w 1851"/>
              <a:gd name="T9" fmla="*/ 1603 h 1604"/>
            </a:gdLst>
            <a:ahLst/>
            <a:cxnLst>
              <a:cxn ang="0">
                <a:pos x="T0" y="T1"/>
              </a:cxn>
              <a:cxn ang="0">
                <a:pos x="T2" y="T3"/>
              </a:cxn>
              <a:cxn ang="0">
                <a:pos x="T4" y="T5"/>
              </a:cxn>
              <a:cxn ang="0">
                <a:pos x="T6" y="T7"/>
              </a:cxn>
              <a:cxn ang="0">
                <a:pos x="T8" y="T9"/>
              </a:cxn>
            </a:cxnLst>
            <a:rect l="0" t="0" r="r" b="b"/>
            <a:pathLst>
              <a:path w="1851" h="1604">
                <a:moveTo>
                  <a:pt x="1850" y="1603"/>
                </a:moveTo>
                <a:lnTo>
                  <a:pt x="0" y="1603"/>
                </a:lnTo>
                <a:lnTo>
                  <a:pt x="0" y="0"/>
                </a:lnTo>
                <a:lnTo>
                  <a:pt x="1850" y="0"/>
                </a:lnTo>
                <a:lnTo>
                  <a:pt x="1850" y="1603"/>
                </a:lnTo>
              </a:path>
            </a:pathLst>
          </a:custGeom>
          <a:noFill/>
          <a:ln>
            <a:noFill/>
          </a:ln>
          <a:effectLst/>
        </p:spPr>
        <p:txBody>
          <a:bodyPr wrap="none" anchor="ctr"/>
          <a:lstStyle/>
          <a:p>
            <a:r>
              <a:rPr lang="en-US" sz="5000">
                <a:solidFill>
                  <a:schemeClr val="tx2"/>
                </a:solidFill>
              </a:rPr>
              <a:t>02</a:t>
            </a:r>
          </a:p>
        </p:txBody>
      </p:sp>
      <p:sp>
        <p:nvSpPr>
          <p:cNvPr id="7" name="Freeform 251">
            <a:extLst>
              <a:ext uri="{FF2B5EF4-FFF2-40B4-BE49-F238E27FC236}">
                <a16:creationId xmlns:a16="http://schemas.microsoft.com/office/drawing/2014/main" id="{F06DC8E7-35BE-1211-C8F6-A6D289E60BE5}"/>
              </a:ext>
            </a:extLst>
          </p:cNvPr>
          <p:cNvSpPr>
            <a:spLocks noChangeArrowheads="1"/>
          </p:cNvSpPr>
          <p:nvPr/>
        </p:nvSpPr>
        <p:spPr bwMode="auto">
          <a:xfrm>
            <a:off x="371475" y="3052717"/>
            <a:ext cx="1252566" cy="1291336"/>
          </a:xfrm>
          <a:custGeom>
            <a:avLst/>
            <a:gdLst>
              <a:gd name="T0" fmla="*/ 1850 w 1851"/>
              <a:gd name="T1" fmla="*/ 1601 h 1602"/>
              <a:gd name="T2" fmla="*/ 0 w 1851"/>
              <a:gd name="T3" fmla="*/ 1601 h 1602"/>
              <a:gd name="T4" fmla="*/ 0 w 1851"/>
              <a:gd name="T5" fmla="*/ 0 h 1602"/>
              <a:gd name="T6" fmla="*/ 1850 w 1851"/>
              <a:gd name="T7" fmla="*/ 0 h 1602"/>
              <a:gd name="T8" fmla="*/ 1850 w 1851"/>
              <a:gd name="T9" fmla="*/ 1601 h 1602"/>
            </a:gdLst>
            <a:ahLst/>
            <a:cxnLst>
              <a:cxn ang="0">
                <a:pos x="T0" y="T1"/>
              </a:cxn>
              <a:cxn ang="0">
                <a:pos x="T2" y="T3"/>
              </a:cxn>
              <a:cxn ang="0">
                <a:pos x="T4" y="T5"/>
              </a:cxn>
              <a:cxn ang="0">
                <a:pos x="T6" y="T7"/>
              </a:cxn>
              <a:cxn ang="0">
                <a:pos x="T8" y="T9"/>
              </a:cxn>
            </a:cxnLst>
            <a:rect l="0" t="0" r="r" b="b"/>
            <a:pathLst>
              <a:path w="1851" h="1602">
                <a:moveTo>
                  <a:pt x="1850" y="1601"/>
                </a:moveTo>
                <a:lnTo>
                  <a:pt x="0" y="1601"/>
                </a:lnTo>
                <a:lnTo>
                  <a:pt x="0" y="0"/>
                </a:lnTo>
                <a:lnTo>
                  <a:pt x="1850" y="0"/>
                </a:lnTo>
                <a:lnTo>
                  <a:pt x="1850" y="1601"/>
                </a:lnTo>
              </a:path>
            </a:pathLst>
          </a:custGeom>
          <a:noFill/>
          <a:ln>
            <a:noFill/>
          </a:ln>
          <a:effectLst/>
        </p:spPr>
        <p:txBody>
          <a:bodyPr wrap="none" anchor="ctr"/>
          <a:lstStyle/>
          <a:p>
            <a:r>
              <a:rPr lang="en-US" sz="5000">
                <a:solidFill>
                  <a:schemeClr val="bg2"/>
                </a:solidFill>
              </a:rPr>
              <a:t>03</a:t>
            </a:r>
          </a:p>
        </p:txBody>
      </p:sp>
      <p:sp>
        <p:nvSpPr>
          <p:cNvPr id="9" name="TextBox 8">
            <a:extLst>
              <a:ext uri="{FF2B5EF4-FFF2-40B4-BE49-F238E27FC236}">
                <a16:creationId xmlns:a16="http://schemas.microsoft.com/office/drawing/2014/main" id="{C37769F5-6A01-8160-B9D9-E5B25709F8D3}"/>
              </a:ext>
            </a:extLst>
          </p:cNvPr>
          <p:cNvSpPr txBox="1"/>
          <p:nvPr/>
        </p:nvSpPr>
        <p:spPr>
          <a:xfrm>
            <a:off x="1505243" y="1553797"/>
            <a:ext cx="2574388" cy="379827"/>
          </a:xfrm>
          <a:prstGeom prst="rect">
            <a:avLst/>
          </a:prstGeom>
          <a:noFill/>
        </p:spPr>
        <p:txBody>
          <a:bodyPr wrap="square" lIns="0" tIns="0" rIns="0" bIns="0" rtlCol="0">
            <a:noAutofit/>
          </a:bodyPr>
          <a:lstStyle/>
          <a:p>
            <a:pPr algn="l" defTabSz="228600">
              <a:spcAft>
                <a:spcPts val="1200"/>
              </a:spcAft>
            </a:pPr>
            <a:r>
              <a:rPr lang="en-FI" sz="2000" noProof="0">
                <a:latin typeface="+mj-lt"/>
              </a:rPr>
              <a:t>Executive Summary</a:t>
            </a:r>
          </a:p>
        </p:txBody>
      </p:sp>
      <p:sp>
        <p:nvSpPr>
          <p:cNvPr id="10" name="Freeform 251">
            <a:extLst>
              <a:ext uri="{FF2B5EF4-FFF2-40B4-BE49-F238E27FC236}">
                <a16:creationId xmlns:a16="http://schemas.microsoft.com/office/drawing/2014/main" id="{348413B0-E606-228F-D49E-9549E5A1C81E}"/>
              </a:ext>
            </a:extLst>
          </p:cNvPr>
          <p:cNvSpPr>
            <a:spLocks noChangeArrowheads="1"/>
          </p:cNvSpPr>
          <p:nvPr/>
        </p:nvSpPr>
        <p:spPr bwMode="auto">
          <a:xfrm>
            <a:off x="371475" y="4049851"/>
            <a:ext cx="1252566" cy="1291336"/>
          </a:xfrm>
          <a:custGeom>
            <a:avLst/>
            <a:gdLst>
              <a:gd name="T0" fmla="*/ 1850 w 1851"/>
              <a:gd name="T1" fmla="*/ 1601 h 1602"/>
              <a:gd name="T2" fmla="*/ 0 w 1851"/>
              <a:gd name="T3" fmla="*/ 1601 h 1602"/>
              <a:gd name="T4" fmla="*/ 0 w 1851"/>
              <a:gd name="T5" fmla="*/ 0 h 1602"/>
              <a:gd name="T6" fmla="*/ 1850 w 1851"/>
              <a:gd name="T7" fmla="*/ 0 h 1602"/>
              <a:gd name="T8" fmla="*/ 1850 w 1851"/>
              <a:gd name="T9" fmla="*/ 1601 h 1602"/>
            </a:gdLst>
            <a:ahLst/>
            <a:cxnLst>
              <a:cxn ang="0">
                <a:pos x="T0" y="T1"/>
              </a:cxn>
              <a:cxn ang="0">
                <a:pos x="T2" y="T3"/>
              </a:cxn>
              <a:cxn ang="0">
                <a:pos x="T4" y="T5"/>
              </a:cxn>
              <a:cxn ang="0">
                <a:pos x="T6" y="T7"/>
              </a:cxn>
              <a:cxn ang="0">
                <a:pos x="T8" y="T9"/>
              </a:cxn>
            </a:cxnLst>
            <a:rect l="0" t="0" r="r" b="b"/>
            <a:pathLst>
              <a:path w="1851" h="1602">
                <a:moveTo>
                  <a:pt x="1850" y="1601"/>
                </a:moveTo>
                <a:lnTo>
                  <a:pt x="0" y="1601"/>
                </a:lnTo>
                <a:lnTo>
                  <a:pt x="0" y="0"/>
                </a:lnTo>
                <a:lnTo>
                  <a:pt x="1850" y="0"/>
                </a:lnTo>
                <a:lnTo>
                  <a:pt x="1850" y="1601"/>
                </a:lnTo>
              </a:path>
            </a:pathLst>
          </a:custGeom>
          <a:noFill/>
          <a:ln>
            <a:noFill/>
          </a:ln>
          <a:effectLst/>
        </p:spPr>
        <p:txBody>
          <a:bodyPr wrap="none" anchor="ctr"/>
          <a:lstStyle/>
          <a:p>
            <a:r>
              <a:rPr lang="en-US" sz="5000">
                <a:solidFill>
                  <a:schemeClr val="accent5"/>
                </a:solidFill>
              </a:rPr>
              <a:t>04</a:t>
            </a:r>
          </a:p>
        </p:txBody>
      </p:sp>
      <p:sp>
        <p:nvSpPr>
          <p:cNvPr id="11" name="TextBox 10">
            <a:extLst>
              <a:ext uri="{FF2B5EF4-FFF2-40B4-BE49-F238E27FC236}">
                <a16:creationId xmlns:a16="http://schemas.microsoft.com/office/drawing/2014/main" id="{22C83080-2BE9-A065-71F2-0DE368E10314}"/>
              </a:ext>
            </a:extLst>
          </p:cNvPr>
          <p:cNvSpPr txBox="1"/>
          <p:nvPr/>
        </p:nvSpPr>
        <p:spPr>
          <a:xfrm>
            <a:off x="1505243" y="2553914"/>
            <a:ext cx="2940148" cy="379827"/>
          </a:xfrm>
          <a:prstGeom prst="rect">
            <a:avLst/>
          </a:prstGeom>
          <a:noFill/>
        </p:spPr>
        <p:txBody>
          <a:bodyPr wrap="square" lIns="0" tIns="0" rIns="0" bIns="0" rtlCol="0">
            <a:noAutofit/>
          </a:bodyPr>
          <a:lstStyle/>
          <a:p>
            <a:pPr algn="l" defTabSz="228600">
              <a:spcAft>
                <a:spcPts val="1200"/>
              </a:spcAft>
            </a:pPr>
            <a:r>
              <a:rPr lang="en-GB" sz="2000" noProof="0">
                <a:latin typeface="+mj-lt"/>
              </a:rPr>
              <a:t>Market Identification</a:t>
            </a:r>
            <a:endParaRPr lang="en-FI" sz="2000" noProof="0">
              <a:latin typeface="+mj-lt"/>
            </a:endParaRPr>
          </a:p>
        </p:txBody>
      </p:sp>
      <p:sp>
        <p:nvSpPr>
          <p:cNvPr id="12" name="TextBox 11">
            <a:extLst>
              <a:ext uri="{FF2B5EF4-FFF2-40B4-BE49-F238E27FC236}">
                <a16:creationId xmlns:a16="http://schemas.microsoft.com/office/drawing/2014/main" id="{335B831A-332A-BEB4-E501-C73EA182E6A3}"/>
              </a:ext>
            </a:extLst>
          </p:cNvPr>
          <p:cNvSpPr txBox="1"/>
          <p:nvPr/>
        </p:nvSpPr>
        <p:spPr>
          <a:xfrm>
            <a:off x="1505243" y="3508133"/>
            <a:ext cx="2940148" cy="379827"/>
          </a:xfrm>
          <a:prstGeom prst="rect">
            <a:avLst/>
          </a:prstGeom>
          <a:noFill/>
        </p:spPr>
        <p:txBody>
          <a:bodyPr wrap="square" lIns="0" tIns="0" rIns="0" bIns="0" rtlCol="0">
            <a:noAutofit/>
          </a:bodyPr>
          <a:lstStyle/>
          <a:p>
            <a:pPr algn="l" defTabSz="228600">
              <a:spcAft>
                <a:spcPts val="1200"/>
              </a:spcAft>
            </a:pPr>
            <a:r>
              <a:rPr lang="en-US" sz="2000" b="0">
                <a:latin typeface="+mj-lt"/>
              </a:rPr>
              <a:t>Market Analysis</a:t>
            </a:r>
            <a:endParaRPr lang="en-FI" sz="2000" noProof="0">
              <a:latin typeface="+mj-lt"/>
            </a:endParaRPr>
          </a:p>
        </p:txBody>
      </p:sp>
      <p:sp>
        <p:nvSpPr>
          <p:cNvPr id="13" name="TextBox 12">
            <a:extLst>
              <a:ext uri="{FF2B5EF4-FFF2-40B4-BE49-F238E27FC236}">
                <a16:creationId xmlns:a16="http://schemas.microsoft.com/office/drawing/2014/main" id="{EA7ED546-5694-16E1-1F02-02DA28977BD9}"/>
              </a:ext>
            </a:extLst>
          </p:cNvPr>
          <p:cNvSpPr txBox="1"/>
          <p:nvPr/>
        </p:nvSpPr>
        <p:spPr>
          <a:xfrm>
            <a:off x="1624041" y="4505944"/>
            <a:ext cx="2574388" cy="379827"/>
          </a:xfrm>
          <a:prstGeom prst="rect">
            <a:avLst/>
          </a:prstGeom>
          <a:noFill/>
        </p:spPr>
        <p:txBody>
          <a:bodyPr wrap="square" lIns="0" tIns="0" rIns="0" bIns="0" rtlCol="0">
            <a:noAutofit/>
          </a:bodyPr>
          <a:lstStyle/>
          <a:p>
            <a:pPr algn="l" defTabSz="228600">
              <a:spcAft>
                <a:spcPts val="1200"/>
              </a:spcAft>
            </a:pPr>
            <a:r>
              <a:rPr lang="en-FI" sz="2000" noProof="0">
                <a:latin typeface="+mj-lt"/>
              </a:rPr>
              <a:t>Entry Strategy</a:t>
            </a:r>
          </a:p>
        </p:txBody>
      </p:sp>
    </p:spTree>
    <p:extLst>
      <p:ext uri="{BB962C8B-B14F-4D97-AF65-F5344CB8AC3E}">
        <p14:creationId xmlns:p14="http://schemas.microsoft.com/office/powerpoint/2010/main" val="18010540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57ED2D3-69C6-AABE-8E9E-6881ED59E91E}"/>
              </a:ext>
            </a:extLst>
          </p:cNvPr>
          <p:cNvSpPr>
            <a:spLocks noGrp="1"/>
          </p:cNvSpPr>
          <p:nvPr>
            <p:ph type="title"/>
          </p:nvPr>
        </p:nvSpPr>
        <p:spPr/>
        <p:txBody>
          <a:bodyPr/>
          <a:lstStyle/>
          <a:p>
            <a:r>
              <a:rPr lang="en-US"/>
              <a:t>Mode of Entry: Acquisition</a:t>
            </a:r>
          </a:p>
        </p:txBody>
      </p:sp>
      <p:sp>
        <p:nvSpPr>
          <p:cNvPr id="6" name="TextBox 25">
            <a:extLst>
              <a:ext uri="{FF2B5EF4-FFF2-40B4-BE49-F238E27FC236}">
                <a16:creationId xmlns:a16="http://schemas.microsoft.com/office/drawing/2014/main" id="{4C408759-6EBA-6811-CA2C-F4312E66AD19}"/>
              </a:ext>
            </a:extLst>
          </p:cNvPr>
          <p:cNvSpPr txBox="1"/>
          <p:nvPr/>
        </p:nvSpPr>
        <p:spPr>
          <a:xfrm>
            <a:off x="1068818" y="1812466"/>
            <a:ext cx="4639400" cy="4062651"/>
          </a:xfrm>
          <a:prstGeom prst="rect">
            <a:avLst/>
          </a:prstGeom>
          <a:noFill/>
        </p:spPr>
        <p:txBody>
          <a:bodyPr wrap="square" lIns="0" tIns="0" rIns="0" bIns="0" rtlCol="0">
            <a:spAutoFit/>
          </a:bodyPr>
          <a:lstStyle/>
          <a:p>
            <a:r>
              <a:rPr lang="en-US" sz="1200" b="1" i="0">
                <a:solidFill>
                  <a:srgbClr val="0F0F0F"/>
                </a:solidFill>
                <a:effectLst/>
              </a:rPr>
              <a:t>Historical Success</a:t>
            </a:r>
            <a:endParaRPr lang="en-US" sz="1200" i="0">
              <a:solidFill>
                <a:srgbClr val="0F0F0F"/>
              </a:solidFill>
              <a:effectLst/>
            </a:endParaRPr>
          </a:p>
          <a:p>
            <a:r>
              <a:rPr lang="en-US" sz="1200" b="0" i="0">
                <a:solidFill>
                  <a:srgbClr val="0F0F0F"/>
                </a:solidFill>
                <a:effectLst/>
              </a:rPr>
              <a:t>Carlsberg has a history of successful acquisitions</a:t>
            </a:r>
          </a:p>
          <a:p>
            <a:pPr marL="171450" indent="-171450">
              <a:buFont typeface="Arial" panose="020B0604020202020204" pitchFamily="34" charset="0"/>
              <a:buChar char="•"/>
            </a:pPr>
            <a:endParaRPr lang="en-US" sz="1200">
              <a:solidFill>
                <a:srgbClr val="0F0F0F"/>
              </a:solidFill>
            </a:endParaRPr>
          </a:p>
          <a:p>
            <a:r>
              <a:rPr lang="en-US" sz="1200" b="1">
                <a:solidFill>
                  <a:srgbClr val="0F0F0F"/>
                </a:solidFill>
              </a:rPr>
              <a:t>Rapid Market Access</a:t>
            </a:r>
          </a:p>
          <a:p>
            <a:r>
              <a:rPr lang="en-US" sz="1200">
                <a:solidFill>
                  <a:srgbClr val="0F0F0F"/>
                </a:solidFill>
              </a:rPr>
              <a:t>Instant market presence and customer base</a:t>
            </a:r>
          </a:p>
          <a:p>
            <a:endParaRPr lang="en-US" sz="1200">
              <a:solidFill>
                <a:srgbClr val="0F0F0F"/>
              </a:solidFill>
            </a:endParaRPr>
          </a:p>
          <a:p>
            <a:r>
              <a:rPr lang="en-US" sz="1200" b="1">
                <a:solidFill>
                  <a:srgbClr val="0F0F0F"/>
                </a:solidFill>
              </a:rPr>
              <a:t>Established Distribution Networks</a:t>
            </a:r>
          </a:p>
          <a:p>
            <a:r>
              <a:rPr lang="en-US" sz="1200">
                <a:solidFill>
                  <a:srgbClr val="0F0F0F"/>
                </a:solidFill>
              </a:rPr>
              <a:t>Bypass the challenges of building new distribution channels</a:t>
            </a:r>
          </a:p>
          <a:p>
            <a:endParaRPr lang="en-US" sz="1200" i="0">
              <a:solidFill>
                <a:srgbClr val="0F0F0F"/>
              </a:solidFill>
              <a:effectLst/>
            </a:endParaRPr>
          </a:p>
          <a:p>
            <a:r>
              <a:rPr lang="en-US" sz="1200" b="1">
                <a:solidFill>
                  <a:srgbClr val="0F0F0F"/>
                </a:solidFill>
              </a:rPr>
              <a:t>Brand Leverage</a:t>
            </a:r>
          </a:p>
          <a:p>
            <a:r>
              <a:rPr lang="en-US" sz="1200">
                <a:solidFill>
                  <a:srgbClr val="0F0F0F"/>
                </a:solidFill>
              </a:rPr>
              <a:t>Capitalize on existing brand equity and loyalty</a:t>
            </a:r>
          </a:p>
          <a:p>
            <a:endParaRPr lang="en-US" sz="1200" i="0">
              <a:solidFill>
                <a:srgbClr val="0F0F0F"/>
              </a:solidFill>
              <a:effectLst/>
            </a:endParaRPr>
          </a:p>
          <a:p>
            <a:r>
              <a:rPr lang="en-US" sz="1200" b="1">
                <a:solidFill>
                  <a:srgbClr val="0F0F0F"/>
                </a:solidFill>
              </a:rPr>
              <a:t>Regulatory Navigation</a:t>
            </a:r>
          </a:p>
          <a:p>
            <a:r>
              <a:rPr lang="en-US" sz="1200">
                <a:solidFill>
                  <a:srgbClr val="0F0F0F"/>
                </a:solidFill>
              </a:rPr>
              <a:t>Benefit from the acquired company’s understanding of local regulations</a:t>
            </a:r>
          </a:p>
          <a:p>
            <a:endParaRPr lang="en-US" sz="1200" i="0">
              <a:solidFill>
                <a:srgbClr val="0F0F0F"/>
              </a:solidFill>
              <a:effectLst/>
            </a:endParaRPr>
          </a:p>
          <a:p>
            <a:r>
              <a:rPr lang="en-US" sz="1200" b="1">
                <a:solidFill>
                  <a:srgbClr val="0F0F0F"/>
                </a:solidFill>
              </a:rPr>
              <a:t>Strategic Synergies</a:t>
            </a:r>
          </a:p>
          <a:p>
            <a:r>
              <a:rPr lang="en-US" sz="1200">
                <a:solidFill>
                  <a:srgbClr val="0F0F0F"/>
                </a:solidFill>
              </a:rPr>
              <a:t>Combine strengths in product diversification, operational efficiency, and innovation</a:t>
            </a:r>
          </a:p>
          <a:p>
            <a:endParaRPr lang="en-US" sz="1200">
              <a:solidFill>
                <a:srgbClr val="0F0F0F"/>
              </a:solidFill>
            </a:endParaRPr>
          </a:p>
          <a:p>
            <a:r>
              <a:rPr lang="en-US" sz="1200" b="1">
                <a:solidFill>
                  <a:srgbClr val="0F0F0F"/>
                </a:solidFill>
              </a:rPr>
              <a:t>Intellectual Property Control </a:t>
            </a:r>
            <a:br>
              <a:rPr lang="en-US" sz="1200" b="1">
                <a:solidFill>
                  <a:srgbClr val="0F0F0F"/>
                </a:solidFill>
              </a:rPr>
            </a:br>
            <a:r>
              <a:rPr lang="en-US" sz="1200">
                <a:solidFill>
                  <a:srgbClr val="0F0F0F"/>
                </a:solidFill>
              </a:rPr>
              <a:t>Safeguards key brewing technologies and recipes</a:t>
            </a:r>
          </a:p>
        </p:txBody>
      </p:sp>
      <p:cxnSp>
        <p:nvCxnSpPr>
          <p:cNvPr id="15" name="Straight Connector 14">
            <a:extLst>
              <a:ext uri="{FF2B5EF4-FFF2-40B4-BE49-F238E27FC236}">
                <a16:creationId xmlns:a16="http://schemas.microsoft.com/office/drawing/2014/main" id="{29EAEF2D-08EA-EBDE-352E-55EFDB354362}"/>
              </a:ext>
            </a:extLst>
          </p:cNvPr>
          <p:cNvCxnSpPr>
            <a:cxnSpLocks/>
          </p:cNvCxnSpPr>
          <p:nvPr/>
        </p:nvCxnSpPr>
        <p:spPr>
          <a:xfrm>
            <a:off x="6085840" y="1049420"/>
            <a:ext cx="17142" cy="5311347"/>
          </a:xfrm>
          <a:prstGeom prst="line">
            <a:avLst/>
          </a:prstGeom>
          <a:ln/>
        </p:spPr>
        <p:style>
          <a:lnRef idx="3">
            <a:schemeClr val="accent1"/>
          </a:lnRef>
          <a:fillRef idx="0">
            <a:schemeClr val="accent1"/>
          </a:fillRef>
          <a:effectRef idx="2">
            <a:schemeClr val="accent1"/>
          </a:effectRef>
          <a:fontRef idx="minor">
            <a:schemeClr val="tx1"/>
          </a:fontRef>
        </p:style>
      </p:cxnSp>
      <p:sp>
        <p:nvSpPr>
          <p:cNvPr id="16" name="TextBox 25">
            <a:extLst>
              <a:ext uri="{FF2B5EF4-FFF2-40B4-BE49-F238E27FC236}">
                <a16:creationId xmlns:a16="http://schemas.microsoft.com/office/drawing/2014/main" id="{3D1F837F-9C22-744E-AC12-892C5C273CC3}"/>
              </a:ext>
            </a:extLst>
          </p:cNvPr>
          <p:cNvSpPr txBox="1"/>
          <p:nvPr/>
        </p:nvSpPr>
        <p:spPr>
          <a:xfrm>
            <a:off x="6852108" y="1819848"/>
            <a:ext cx="4639400" cy="4247317"/>
          </a:xfrm>
          <a:prstGeom prst="rect">
            <a:avLst/>
          </a:prstGeom>
          <a:noFill/>
        </p:spPr>
        <p:txBody>
          <a:bodyPr wrap="square" lIns="0" tIns="0" rIns="0" bIns="0" rtlCol="0">
            <a:spAutoFit/>
          </a:bodyPr>
          <a:lstStyle/>
          <a:p>
            <a:r>
              <a:rPr lang="en-US" sz="1200" b="1" i="0">
                <a:solidFill>
                  <a:srgbClr val="0F0F0F"/>
                </a:solidFill>
                <a:effectLst/>
              </a:rPr>
              <a:t>Market Position</a:t>
            </a:r>
            <a:endParaRPr lang="en-US" sz="1200" b="1">
              <a:solidFill>
                <a:srgbClr val="0F0F0F"/>
              </a:solidFill>
            </a:endParaRPr>
          </a:p>
          <a:p>
            <a:r>
              <a:rPr lang="en-US" sz="1200">
                <a:solidFill>
                  <a:srgbClr val="0F0F0F"/>
                </a:solidFill>
              </a:rPr>
              <a:t>A USA beer company with a strong market presence to enhance Carlsberg's market share</a:t>
            </a:r>
          </a:p>
          <a:p>
            <a:endParaRPr lang="en-US" sz="1200">
              <a:solidFill>
                <a:srgbClr val="0F0F0F"/>
              </a:solidFill>
            </a:endParaRPr>
          </a:p>
          <a:p>
            <a:r>
              <a:rPr lang="en-US" sz="1200" b="1" i="0">
                <a:solidFill>
                  <a:srgbClr val="0F0F0F"/>
                </a:solidFill>
                <a:effectLst/>
              </a:rPr>
              <a:t>Brand Portfolio</a:t>
            </a:r>
          </a:p>
          <a:p>
            <a:r>
              <a:rPr lang="en-US" sz="1200">
                <a:solidFill>
                  <a:srgbClr val="0F0F0F"/>
                </a:solidFill>
              </a:rPr>
              <a:t>A company with a diverse, quality product range that aligns with Carlsberg’s offerings</a:t>
            </a:r>
          </a:p>
          <a:p>
            <a:endParaRPr lang="en-US" sz="1200" b="1" i="0">
              <a:solidFill>
                <a:srgbClr val="0F0F0F"/>
              </a:solidFill>
              <a:effectLst/>
            </a:endParaRPr>
          </a:p>
          <a:p>
            <a:r>
              <a:rPr lang="en-US" sz="1200" b="1" i="0">
                <a:solidFill>
                  <a:srgbClr val="0F0F0F"/>
                </a:solidFill>
                <a:effectLst/>
              </a:rPr>
              <a:t>Distribution Networks</a:t>
            </a:r>
          </a:p>
          <a:p>
            <a:r>
              <a:rPr lang="en-US" sz="1200">
                <a:solidFill>
                  <a:srgbClr val="0F0F0F"/>
                </a:solidFill>
              </a:rPr>
              <a:t>A company with established USA distribution channels for wider market access</a:t>
            </a:r>
          </a:p>
          <a:p>
            <a:endParaRPr lang="en-US" sz="1200" b="1" i="0">
              <a:solidFill>
                <a:srgbClr val="0F0F0F"/>
              </a:solidFill>
              <a:effectLst/>
            </a:endParaRPr>
          </a:p>
          <a:p>
            <a:r>
              <a:rPr lang="en-US" sz="1200" b="1" i="0">
                <a:solidFill>
                  <a:srgbClr val="0F0F0F"/>
                </a:solidFill>
                <a:effectLst/>
              </a:rPr>
              <a:t>Financial Health</a:t>
            </a:r>
          </a:p>
          <a:p>
            <a:r>
              <a:rPr lang="en-US" sz="1200">
                <a:solidFill>
                  <a:srgbClr val="0F0F0F"/>
                </a:solidFill>
              </a:rPr>
              <a:t>A financially sound company offering a good investment return</a:t>
            </a:r>
          </a:p>
          <a:p>
            <a:endParaRPr lang="en-US" sz="1200" b="1" i="0">
              <a:solidFill>
                <a:srgbClr val="0F0F0F"/>
              </a:solidFill>
              <a:effectLst/>
            </a:endParaRPr>
          </a:p>
          <a:p>
            <a:r>
              <a:rPr lang="en-US" sz="1200" b="1" i="0">
                <a:solidFill>
                  <a:srgbClr val="0F0F0F"/>
                </a:solidFill>
                <a:effectLst/>
              </a:rPr>
              <a:t>Cultural Fit</a:t>
            </a:r>
          </a:p>
          <a:p>
            <a:r>
              <a:rPr lang="en-US" sz="1200">
                <a:solidFill>
                  <a:srgbClr val="0F0F0F"/>
                </a:solidFill>
              </a:rPr>
              <a:t>Target company's culture aligns with Carlsberg's for seamless integration</a:t>
            </a:r>
          </a:p>
          <a:p>
            <a:endParaRPr lang="en-US" sz="1200" b="1" i="0">
              <a:solidFill>
                <a:srgbClr val="0F0F0F"/>
              </a:solidFill>
              <a:effectLst/>
            </a:endParaRPr>
          </a:p>
          <a:p>
            <a:r>
              <a:rPr lang="en-US" sz="1200" b="1" i="0">
                <a:solidFill>
                  <a:srgbClr val="0F0F0F"/>
                </a:solidFill>
                <a:effectLst/>
              </a:rPr>
              <a:t>Regulatory Feasibility</a:t>
            </a:r>
          </a:p>
          <a:p>
            <a:r>
              <a:rPr lang="en-US" sz="1200">
                <a:solidFill>
                  <a:srgbClr val="0F0F0F"/>
                </a:solidFill>
              </a:rPr>
              <a:t>Considering the ease of regulatory approval in the acquisition process</a:t>
            </a:r>
          </a:p>
        </p:txBody>
      </p:sp>
      <p:grpSp>
        <p:nvGrpSpPr>
          <p:cNvPr id="18" name="Group 17">
            <a:extLst>
              <a:ext uri="{FF2B5EF4-FFF2-40B4-BE49-F238E27FC236}">
                <a16:creationId xmlns:a16="http://schemas.microsoft.com/office/drawing/2014/main" id="{BD50FB22-CBA4-52EA-A997-48CF0C0D790B}"/>
              </a:ext>
            </a:extLst>
          </p:cNvPr>
          <p:cNvGrpSpPr/>
          <p:nvPr/>
        </p:nvGrpSpPr>
        <p:grpSpPr>
          <a:xfrm>
            <a:off x="606073" y="1819848"/>
            <a:ext cx="371476" cy="351158"/>
            <a:chOff x="384174" y="1512637"/>
            <a:chExt cx="371476" cy="351158"/>
          </a:xfrm>
        </p:grpSpPr>
        <p:sp>
          <p:nvSpPr>
            <p:cNvPr id="8" name="Oval 7">
              <a:extLst>
                <a:ext uri="{FF2B5EF4-FFF2-40B4-BE49-F238E27FC236}">
                  <a16:creationId xmlns:a16="http://schemas.microsoft.com/office/drawing/2014/main" id="{B0C85B2B-599C-8217-9B02-75FD9CFA5036}"/>
                </a:ext>
              </a:extLst>
            </p:cNvPr>
            <p:cNvSpPr/>
            <p:nvPr/>
          </p:nvSpPr>
          <p:spPr>
            <a:xfrm>
              <a:off x="384174" y="1512637"/>
              <a:ext cx="371476" cy="35115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US" sz="500" b="1" err="1"/>
            </a:p>
          </p:txBody>
        </p:sp>
        <p:sp>
          <p:nvSpPr>
            <p:cNvPr id="17" name="TextBox 16">
              <a:extLst>
                <a:ext uri="{FF2B5EF4-FFF2-40B4-BE49-F238E27FC236}">
                  <a16:creationId xmlns:a16="http://schemas.microsoft.com/office/drawing/2014/main" id="{37184DE5-9203-3A0E-2F58-720DD786A91A}"/>
                </a:ext>
              </a:extLst>
            </p:cNvPr>
            <p:cNvSpPr txBox="1"/>
            <p:nvPr/>
          </p:nvSpPr>
          <p:spPr>
            <a:xfrm>
              <a:off x="475443" y="1563437"/>
              <a:ext cx="160338" cy="300358"/>
            </a:xfrm>
            <a:prstGeom prst="rect">
              <a:avLst/>
            </a:prstGeom>
            <a:noFill/>
          </p:spPr>
          <p:txBody>
            <a:bodyPr wrap="none" lIns="0" tIns="0" rIns="0" bIns="0" rtlCol="0">
              <a:noAutofit/>
            </a:bodyPr>
            <a:lstStyle/>
            <a:p>
              <a:pPr algn="l" defTabSz="228600">
                <a:spcAft>
                  <a:spcPts val="1200"/>
                </a:spcAft>
              </a:pPr>
              <a:r>
                <a:rPr lang="fi-FI" sz="1400" b="1" noProof="0">
                  <a:solidFill>
                    <a:schemeClr val="bg1"/>
                  </a:solidFill>
                </a:rPr>
                <a:t>1.</a:t>
              </a:r>
              <a:endParaRPr lang="en-US" sz="1400" b="1" noProof="0">
                <a:solidFill>
                  <a:schemeClr val="bg1"/>
                </a:solidFill>
              </a:endParaRPr>
            </a:p>
          </p:txBody>
        </p:sp>
      </p:grpSp>
      <p:grpSp>
        <p:nvGrpSpPr>
          <p:cNvPr id="19" name="Group 18">
            <a:extLst>
              <a:ext uri="{FF2B5EF4-FFF2-40B4-BE49-F238E27FC236}">
                <a16:creationId xmlns:a16="http://schemas.microsoft.com/office/drawing/2014/main" id="{FB4A14E9-0BEB-B954-5B4C-575FC7ABFFBA}"/>
              </a:ext>
            </a:extLst>
          </p:cNvPr>
          <p:cNvGrpSpPr/>
          <p:nvPr/>
        </p:nvGrpSpPr>
        <p:grpSpPr>
          <a:xfrm>
            <a:off x="606073" y="2365948"/>
            <a:ext cx="371476" cy="351158"/>
            <a:chOff x="384174" y="1512637"/>
            <a:chExt cx="371476" cy="351158"/>
          </a:xfrm>
        </p:grpSpPr>
        <p:sp>
          <p:nvSpPr>
            <p:cNvPr id="20" name="Oval 19">
              <a:extLst>
                <a:ext uri="{FF2B5EF4-FFF2-40B4-BE49-F238E27FC236}">
                  <a16:creationId xmlns:a16="http://schemas.microsoft.com/office/drawing/2014/main" id="{9AF6F747-3E2A-8C59-710D-DBA637494400}"/>
                </a:ext>
              </a:extLst>
            </p:cNvPr>
            <p:cNvSpPr/>
            <p:nvPr/>
          </p:nvSpPr>
          <p:spPr>
            <a:xfrm>
              <a:off x="384174" y="1512637"/>
              <a:ext cx="371476" cy="35115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US" sz="500" b="1" err="1"/>
            </a:p>
          </p:txBody>
        </p:sp>
        <p:sp>
          <p:nvSpPr>
            <p:cNvPr id="21" name="TextBox 20">
              <a:extLst>
                <a:ext uri="{FF2B5EF4-FFF2-40B4-BE49-F238E27FC236}">
                  <a16:creationId xmlns:a16="http://schemas.microsoft.com/office/drawing/2014/main" id="{3EA89D0A-C082-2F3F-11AD-D49F0833C095}"/>
                </a:ext>
              </a:extLst>
            </p:cNvPr>
            <p:cNvSpPr txBox="1"/>
            <p:nvPr/>
          </p:nvSpPr>
          <p:spPr>
            <a:xfrm>
              <a:off x="475443" y="1563437"/>
              <a:ext cx="160338" cy="300358"/>
            </a:xfrm>
            <a:prstGeom prst="rect">
              <a:avLst/>
            </a:prstGeom>
            <a:noFill/>
          </p:spPr>
          <p:txBody>
            <a:bodyPr wrap="none" lIns="0" tIns="0" rIns="0" bIns="0" rtlCol="0">
              <a:noAutofit/>
            </a:bodyPr>
            <a:lstStyle/>
            <a:p>
              <a:pPr algn="l" defTabSz="228600">
                <a:spcAft>
                  <a:spcPts val="1200"/>
                </a:spcAft>
              </a:pPr>
              <a:r>
                <a:rPr lang="fi-FI" sz="1400" b="1">
                  <a:solidFill>
                    <a:schemeClr val="bg1"/>
                  </a:solidFill>
                </a:rPr>
                <a:t>2</a:t>
              </a:r>
              <a:r>
                <a:rPr lang="fi-FI" sz="1400" b="1" noProof="0">
                  <a:solidFill>
                    <a:schemeClr val="bg1"/>
                  </a:solidFill>
                </a:rPr>
                <a:t>.</a:t>
              </a:r>
              <a:endParaRPr lang="en-US" sz="1400" b="1" noProof="0">
                <a:solidFill>
                  <a:schemeClr val="bg1"/>
                </a:solidFill>
              </a:endParaRPr>
            </a:p>
          </p:txBody>
        </p:sp>
      </p:grpSp>
      <p:grpSp>
        <p:nvGrpSpPr>
          <p:cNvPr id="22" name="Group 21">
            <a:extLst>
              <a:ext uri="{FF2B5EF4-FFF2-40B4-BE49-F238E27FC236}">
                <a16:creationId xmlns:a16="http://schemas.microsoft.com/office/drawing/2014/main" id="{D9932837-62A3-363F-0EAD-C9A9E80EC5F9}"/>
              </a:ext>
            </a:extLst>
          </p:cNvPr>
          <p:cNvGrpSpPr/>
          <p:nvPr/>
        </p:nvGrpSpPr>
        <p:grpSpPr>
          <a:xfrm>
            <a:off x="606073" y="2912048"/>
            <a:ext cx="371476" cy="351158"/>
            <a:chOff x="384174" y="1512637"/>
            <a:chExt cx="371476" cy="351158"/>
          </a:xfrm>
        </p:grpSpPr>
        <p:sp>
          <p:nvSpPr>
            <p:cNvPr id="23" name="Oval 22">
              <a:extLst>
                <a:ext uri="{FF2B5EF4-FFF2-40B4-BE49-F238E27FC236}">
                  <a16:creationId xmlns:a16="http://schemas.microsoft.com/office/drawing/2014/main" id="{CAD0FA3F-22AB-6F5B-A21D-7EE5CDA2BC40}"/>
                </a:ext>
              </a:extLst>
            </p:cNvPr>
            <p:cNvSpPr/>
            <p:nvPr/>
          </p:nvSpPr>
          <p:spPr>
            <a:xfrm>
              <a:off x="384174" y="1512637"/>
              <a:ext cx="371476" cy="35115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US" sz="500" b="1" err="1"/>
            </a:p>
          </p:txBody>
        </p:sp>
        <p:sp>
          <p:nvSpPr>
            <p:cNvPr id="24" name="TextBox 23">
              <a:extLst>
                <a:ext uri="{FF2B5EF4-FFF2-40B4-BE49-F238E27FC236}">
                  <a16:creationId xmlns:a16="http://schemas.microsoft.com/office/drawing/2014/main" id="{669E99F0-5628-630E-F7C8-6A649969E268}"/>
                </a:ext>
              </a:extLst>
            </p:cNvPr>
            <p:cNvSpPr txBox="1"/>
            <p:nvPr/>
          </p:nvSpPr>
          <p:spPr>
            <a:xfrm>
              <a:off x="475443" y="1563437"/>
              <a:ext cx="160338" cy="300358"/>
            </a:xfrm>
            <a:prstGeom prst="rect">
              <a:avLst/>
            </a:prstGeom>
            <a:noFill/>
          </p:spPr>
          <p:txBody>
            <a:bodyPr wrap="none" lIns="0" tIns="0" rIns="0" bIns="0" rtlCol="0">
              <a:noAutofit/>
            </a:bodyPr>
            <a:lstStyle/>
            <a:p>
              <a:pPr algn="l" defTabSz="228600">
                <a:spcAft>
                  <a:spcPts val="1200"/>
                </a:spcAft>
              </a:pPr>
              <a:r>
                <a:rPr lang="fi-FI" sz="1400" b="1" noProof="0">
                  <a:solidFill>
                    <a:schemeClr val="bg1"/>
                  </a:solidFill>
                </a:rPr>
                <a:t>3.</a:t>
              </a:r>
              <a:endParaRPr lang="en-US" sz="1400" b="1" noProof="0">
                <a:solidFill>
                  <a:schemeClr val="bg1"/>
                </a:solidFill>
              </a:endParaRPr>
            </a:p>
          </p:txBody>
        </p:sp>
      </p:grpSp>
      <p:grpSp>
        <p:nvGrpSpPr>
          <p:cNvPr id="25" name="Group 24">
            <a:extLst>
              <a:ext uri="{FF2B5EF4-FFF2-40B4-BE49-F238E27FC236}">
                <a16:creationId xmlns:a16="http://schemas.microsoft.com/office/drawing/2014/main" id="{91998792-E608-A516-DF36-5BD18988A402}"/>
              </a:ext>
            </a:extLst>
          </p:cNvPr>
          <p:cNvGrpSpPr/>
          <p:nvPr/>
        </p:nvGrpSpPr>
        <p:grpSpPr>
          <a:xfrm>
            <a:off x="606073" y="3458148"/>
            <a:ext cx="371476" cy="351158"/>
            <a:chOff x="384174" y="1512637"/>
            <a:chExt cx="371476" cy="351158"/>
          </a:xfrm>
        </p:grpSpPr>
        <p:sp>
          <p:nvSpPr>
            <p:cNvPr id="26" name="Oval 25">
              <a:extLst>
                <a:ext uri="{FF2B5EF4-FFF2-40B4-BE49-F238E27FC236}">
                  <a16:creationId xmlns:a16="http://schemas.microsoft.com/office/drawing/2014/main" id="{08B03305-4EA4-19C8-FAE0-5F4F07A892C3}"/>
                </a:ext>
              </a:extLst>
            </p:cNvPr>
            <p:cNvSpPr/>
            <p:nvPr/>
          </p:nvSpPr>
          <p:spPr>
            <a:xfrm>
              <a:off x="384174" y="1512637"/>
              <a:ext cx="371476" cy="35115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US" sz="500" b="1" err="1"/>
            </a:p>
          </p:txBody>
        </p:sp>
        <p:sp>
          <p:nvSpPr>
            <p:cNvPr id="27" name="TextBox 26">
              <a:extLst>
                <a:ext uri="{FF2B5EF4-FFF2-40B4-BE49-F238E27FC236}">
                  <a16:creationId xmlns:a16="http://schemas.microsoft.com/office/drawing/2014/main" id="{65B04002-84F4-FBD6-D3B4-943427D0EF76}"/>
                </a:ext>
              </a:extLst>
            </p:cNvPr>
            <p:cNvSpPr txBox="1"/>
            <p:nvPr/>
          </p:nvSpPr>
          <p:spPr>
            <a:xfrm>
              <a:off x="475443" y="1563437"/>
              <a:ext cx="160338" cy="300358"/>
            </a:xfrm>
            <a:prstGeom prst="rect">
              <a:avLst/>
            </a:prstGeom>
            <a:noFill/>
          </p:spPr>
          <p:txBody>
            <a:bodyPr wrap="none" lIns="0" tIns="0" rIns="0" bIns="0" rtlCol="0">
              <a:noAutofit/>
            </a:bodyPr>
            <a:lstStyle/>
            <a:p>
              <a:pPr algn="l" defTabSz="228600">
                <a:spcAft>
                  <a:spcPts val="1200"/>
                </a:spcAft>
              </a:pPr>
              <a:r>
                <a:rPr lang="fi-FI" sz="1400" b="1">
                  <a:solidFill>
                    <a:schemeClr val="bg1"/>
                  </a:solidFill>
                </a:rPr>
                <a:t>4</a:t>
              </a:r>
              <a:r>
                <a:rPr lang="fi-FI" sz="1400" b="1" noProof="0">
                  <a:solidFill>
                    <a:schemeClr val="bg1"/>
                  </a:solidFill>
                </a:rPr>
                <a:t>.</a:t>
              </a:r>
              <a:endParaRPr lang="en-US" sz="1400" b="1" noProof="0">
                <a:solidFill>
                  <a:schemeClr val="bg1"/>
                </a:solidFill>
              </a:endParaRPr>
            </a:p>
          </p:txBody>
        </p:sp>
      </p:grpSp>
      <p:grpSp>
        <p:nvGrpSpPr>
          <p:cNvPr id="28" name="Group 27">
            <a:extLst>
              <a:ext uri="{FF2B5EF4-FFF2-40B4-BE49-F238E27FC236}">
                <a16:creationId xmlns:a16="http://schemas.microsoft.com/office/drawing/2014/main" id="{59250A74-FBA4-2E65-9853-5098948413C8}"/>
              </a:ext>
            </a:extLst>
          </p:cNvPr>
          <p:cNvGrpSpPr/>
          <p:nvPr/>
        </p:nvGrpSpPr>
        <p:grpSpPr>
          <a:xfrm>
            <a:off x="606073" y="4090585"/>
            <a:ext cx="371476" cy="351158"/>
            <a:chOff x="384174" y="1512637"/>
            <a:chExt cx="371476" cy="351158"/>
          </a:xfrm>
        </p:grpSpPr>
        <p:sp>
          <p:nvSpPr>
            <p:cNvPr id="29" name="Oval 28">
              <a:extLst>
                <a:ext uri="{FF2B5EF4-FFF2-40B4-BE49-F238E27FC236}">
                  <a16:creationId xmlns:a16="http://schemas.microsoft.com/office/drawing/2014/main" id="{1E69E994-88FB-5A6B-B2EA-DD1D9DCEEC85}"/>
                </a:ext>
              </a:extLst>
            </p:cNvPr>
            <p:cNvSpPr/>
            <p:nvPr/>
          </p:nvSpPr>
          <p:spPr>
            <a:xfrm>
              <a:off x="384174" y="1512637"/>
              <a:ext cx="371476" cy="35115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US" sz="500" b="1" err="1"/>
            </a:p>
          </p:txBody>
        </p:sp>
        <p:sp>
          <p:nvSpPr>
            <p:cNvPr id="30" name="TextBox 29">
              <a:extLst>
                <a:ext uri="{FF2B5EF4-FFF2-40B4-BE49-F238E27FC236}">
                  <a16:creationId xmlns:a16="http://schemas.microsoft.com/office/drawing/2014/main" id="{C0AC65DE-6B12-9965-FF26-6B930DD27ED7}"/>
                </a:ext>
              </a:extLst>
            </p:cNvPr>
            <p:cNvSpPr txBox="1"/>
            <p:nvPr/>
          </p:nvSpPr>
          <p:spPr>
            <a:xfrm>
              <a:off x="475443" y="1563437"/>
              <a:ext cx="160338" cy="300358"/>
            </a:xfrm>
            <a:prstGeom prst="rect">
              <a:avLst/>
            </a:prstGeom>
            <a:noFill/>
          </p:spPr>
          <p:txBody>
            <a:bodyPr wrap="none" lIns="0" tIns="0" rIns="0" bIns="0" rtlCol="0">
              <a:noAutofit/>
            </a:bodyPr>
            <a:lstStyle/>
            <a:p>
              <a:pPr algn="l" defTabSz="228600">
                <a:spcAft>
                  <a:spcPts val="1200"/>
                </a:spcAft>
              </a:pPr>
              <a:r>
                <a:rPr lang="fi-FI" sz="1400" b="1">
                  <a:solidFill>
                    <a:schemeClr val="bg1"/>
                  </a:solidFill>
                </a:rPr>
                <a:t>5</a:t>
              </a:r>
              <a:r>
                <a:rPr lang="fi-FI" sz="1400" b="1" noProof="0">
                  <a:solidFill>
                    <a:schemeClr val="bg1"/>
                  </a:solidFill>
                </a:rPr>
                <a:t>.</a:t>
              </a:r>
              <a:endParaRPr lang="en-US" sz="1400" b="1" noProof="0">
                <a:solidFill>
                  <a:schemeClr val="bg1"/>
                </a:solidFill>
              </a:endParaRPr>
            </a:p>
          </p:txBody>
        </p:sp>
      </p:grpSp>
      <p:grpSp>
        <p:nvGrpSpPr>
          <p:cNvPr id="31" name="Group 30">
            <a:extLst>
              <a:ext uri="{FF2B5EF4-FFF2-40B4-BE49-F238E27FC236}">
                <a16:creationId xmlns:a16="http://schemas.microsoft.com/office/drawing/2014/main" id="{C9AF0FBD-0D85-B429-D97E-55F594718A77}"/>
              </a:ext>
            </a:extLst>
          </p:cNvPr>
          <p:cNvGrpSpPr/>
          <p:nvPr/>
        </p:nvGrpSpPr>
        <p:grpSpPr>
          <a:xfrm>
            <a:off x="609223" y="4780717"/>
            <a:ext cx="371476" cy="351158"/>
            <a:chOff x="384174" y="1512637"/>
            <a:chExt cx="371476" cy="351158"/>
          </a:xfrm>
        </p:grpSpPr>
        <p:sp>
          <p:nvSpPr>
            <p:cNvPr id="32" name="Oval 31">
              <a:extLst>
                <a:ext uri="{FF2B5EF4-FFF2-40B4-BE49-F238E27FC236}">
                  <a16:creationId xmlns:a16="http://schemas.microsoft.com/office/drawing/2014/main" id="{F2703C25-9C3D-13C7-F783-A5BB88DAF21F}"/>
                </a:ext>
              </a:extLst>
            </p:cNvPr>
            <p:cNvSpPr/>
            <p:nvPr/>
          </p:nvSpPr>
          <p:spPr>
            <a:xfrm>
              <a:off x="384174" y="1512637"/>
              <a:ext cx="371476" cy="35115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US" sz="500" b="1" err="1"/>
            </a:p>
          </p:txBody>
        </p:sp>
        <p:sp>
          <p:nvSpPr>
            <p:cNvPr id="33" name="TextBox 32">
              <a:extLst>
                <a:ext uri="{FF2B5EF4-FFF2-40B4-BE49-F238E27FC236}">
                  <a16:creationId xmlns:a16="http://schemas.microsoft.com/office/drawing/2014/main" id="{D6556242-A11F-8C0B-B203-F0810BB15E74}"/>
                </a:ext>
              </a:extLst>
            </p:cNvPr>
            <p:cNvSpPr txBox="1"/>
            <p:nvPr/>
          </p:nvSpPr>
          <p:spPr>
            <a:xfrm>
              <a:off x="475443" y="1563437"/>
              <a:ext cx="160338" cy="300358"/>
            </a:xfrm>
            <a:prstGeom prst="rect">
              <a:avLst/>
            </a:prstGeom>
            <a:noFill/>
          </p:spPr>
          <p:txBody>
            <a:bodyPr wrap="none" lIns="0" tIns="0" rIns="0" bIns="0" rtlCol="0">
              <a:noAutofit/>
            </a:bodyPr>
            <a:lstStyle/>
            <a:p>
              <a:pPr algn="l" defTabSz="228600">
                <a:spcAft>
                  <a:spcPts val="1200"/>
                </a:spcAft>
              </a:pPr>
              <a:r>
                <a:rPr lang="fi-FI" sz="1400" b="1" noProof="0">
                  <a:solidFill>
                    <a:schemeClr val="bg1"/>
                  </a:solidFill>
                </a:rPr>
                <a:t>6.</a:t>
              </a:r>
              <a:endParaRPr lang="en-US" sz="1400" b="1" noProof="0">
                <a:solidFill>
                  <a:schemeClr val="bg1"/>
                </a:solidFill>
              </a:endParaRPr>
            </a:p>
          </p:txBody>
        </p:sp>
      </p:grpSp>
      <p:grpSp>
        <p:nvGrpSpPr>
          <p:cNvPr id="34" name="Group 33">
            <a:extLst>
              <a:ext uri="{FF2B5EF4-FFF2-40B4-BE49-F238E27FC236}">
                <a16:creationId xmlns:a16="http://schemas.microsoft.com/office/drawing/2014/main" id="{9F2045F2-96F0-6AB1-7D47-021E816A4EF7}"/>
              </a:ext>
            </a:extLst>
          </p:cNvPr>
          <p:cNvGrpSpPr/>
          <p:nvPr/>
        </p:nvGrpSpPr>
        <p:grpSpPr>
          <a:xfrm>
            <a:off x="606073" y="5476995"/>
            <a:ext cx="371476" cy="351158"/>
            <a:chOff x="384174" y="1512637"/>
            <a:chExt cx="371476" cy="351158"/>
          </a:xfrm>
        </p:grpSpPr>
        <p:sp>
          <p:nvSpPr>
            <p:cNvPr id="35" name="Oval 34">
              <a:extLst>
                <a:ext uri="{FF2B5EF4-FFF2-40B4-BE49-F238E27FC236}">
                  <a16:creationId xmlns:a16="http://schemas.microsoft.com/office/drawing/2014/main" id="{1B99ACFA-215F-5923-C129-CF91D084A06D}"/>
                </a:ext>
              </a:extLst>
            </p:cNvPr>
            <p:cNvSpPr/>
            <p:nvPr/>
          </p:nvSpPr>
          <p:spPr>
            <a:xfrm>
              <a:off x="384174" y="1512637"/>
              <a:ext cx="371476" cy="35115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US" sz="500" b="1" err="1"/>
            </a:p>
          </p:txBody>
        </p:sp>
        <p:sp>
          <p:nvSpPr>
            <p:cNvPr id="36" name="TextBox 35">
              <a:extLst>
                <a:ext uri="{FF2B5EF4-FFF2-40B4-BE49-F238E27FC236}">
                  <a16:creationId xmlns:a16="http://schemas.microsoft.com/office/drawing/2014/main" id="{58910C05-66EF-5E9B-33AD-CEE069E63D53}"/>
                </a:ext>
              </a:extLst>
            </p:cNvPr>
            <p:cNvSpPr txBox="1"/>
            <p:nvPr/>
          </p:nvSpPr>
          <p:spPr>
            <a:xfrm>
              <a:off x="475443" y="1563437"/>
              <a:ext cx="160338" cy="300358"/>
            </a:xfrm>
            <a:prstGeom prst="rect">
              <a:avLst/>
            </a:prstGeom>
            <a:noFill/>
          </p:spPr>
          <p:txBody>
            <a:bodyPr wrap="none" lIns="0" tIns="0" rIns="0" bIns="0" rtlCol="0">
              <a:noAutofit/>
            </a:bodyPr>
            <a:lstStyle/>
            <a:p>
              <a:pPr algn="l" defTabSz="228600">
                <a:spcAft>
                  <a:spcPts val="1200"/>
                </a:spcAft>
              </a:pPr>
              <a:r>
                <a:rPr lang="fi-FI" sz="1400" b="1">
                  <a:solidFill>
                    <a:schemeClr val="bg1"/>
                  </a:solidFill>
                </a:rPr>
                <a:t>7</a:t>
              </a:r>
              <a:r>
                <a:rPr lang="fi-FI" sz="1400" b="1" noProof="0">
                  <a:solidFill>
                    <a:schemeClr val="bg1"/>
                  </a:solidFill>
                </a:rPr>
                <a:t>.</a:t>
              </a:r>
              <a:endParaRPr lang="en-US" sz="1400" b="1" noProof="0">
                <a:solidFill>
                  <a:schemeClr val="bg1"/>
                </a:solidFill>
              </a:endParaRPr>
            </a:p>
          </p:txBody>
        </p:sp>
      </p:grpSp>
      <p:sp>
        <p:nvSpPr>
          <p:cNvPr id="37" name="Arrow: Right 36">
            <a:extLst>
              <a:ext uri="{FF2B5EF4-FFF2-40B4-BE49-F238E27FC236}">
                <a16:creationId xmlns:a16="http://schemas.microsoft.com/office/drawing/2014/main" id="{6B5DDF1C-1546-1928-D0AA-9EBBB8E3BCE8}"/>
              </a:ext>
            </a:extLst>
          </p:cNvPr>
          <p:cNvSpPr/>
          <p:nvPr/>
        </p:nvSpPr>
        <p:spPr>
          <a:xfrm>
            <a:off x="6425887" y="2014473"/>
            <a:ext cx="278774" cy="253336"/>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US" err="1"/>
          </a:p>
        </p:txBody>
      </p:sp>
      <p:sp>
        <p:nvSpPr>
          <p:cNvPr id="38" name="Arrow: Right 37">
            <a:extLst>
              <a:ext uri="{FF2B5EF4-FFF2-40B4-BE49-F238E27FC236}">
                <a16:creationId xmlns:a16="http://schemas.microsoft.com/office/drawing/2014/main" id="{E5B6124C-7416-96B7-B578-CA048B237FBC}"/>
              </a:ext>
            </a:extLst>
          </p:cNvPr>
          <p:cNvSpPr/>
          <p:nvPr/>
        </p:nvSpPr>
        <p:spPr>
          <a:xfrm>
            <a:off x="6425887" y="2717017"/>
            <a:ext cx="278774" cy="253336"/>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US" err="1"/>
          </a:p>
        </p:txBody>
      </p:sp>
      <p:sp>
        <p:nvSpPr>
          <p:cNvPr id="39" name="Arrow: Right 38">
            <a:extLst>
              <a:ext uri="{FF2B5EF4-FFF2-40B4-BE49-F238E27FC236}">
                <a16:creationId xmlns:a16="http://schemas.microsoft.com/office/drawing/2014/main" id="{BB5DFFEF-B834-DCD5-6C0D-F1498C5FBA9B}"/>
              </a:ext>
            </a:extLst>
          </p:cNvPr>
          <p:cNvSpPr/>
          <p:nvPr/>
        </p:nvSpPr>
        <p:spPr>
          <a:xfrm>
            <a:off x="6425887" y="3450237"/>
            <a:ext cx="278774" cy="253336"/>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US" err="1"/>
          </a:p>
        </p:txBody>
      </p:sp>
      <p:sp>
        <p:nvSpPr>
          <p:cNvPr id="40" name="Arrow: Right 39">
            <a:extLst>
              <a:ext uri="{FF2B5EF4-FFF2-40B4-BE49-F238E27FC236}">
                <a16:creationId xmlns:a16="http://schemas.microsoft.com/office/drawing/2014/main" id="{0C1C5C88-51A6-37D7-929E-92516CE5DC94}"/>
              </a:ext>
            </a:extLst>
          </p:cNvPr>
          <p:cNvSpPr/>
          <p:nvPr/>
        </p:nvSpPr>
        <p:spPr>
          <a:xfrm>
            <a:off x="6421380" y="4183457"/>
            <a:ext cx="278774" cy="253336"/>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US" err="1"/>
          </a:p>
        </p:txBody>
      </p:sp>
      <p:sp>
        <p:nvSpPr>
          <p:cNvPr id="41" name="Arrow: Right 40">
            <a:extLst>
              <a:ext uri="{FF2B5EF4-FFF2-40B4-BE49-F238E27FC236}">
                <a16:creationId xmlns:a16="http://schemas.microsoft.com/office/drawing/2014/main" id="{F33CF00A-3059-0490-A7AA-8DDCF7274AB4}"/>
              </a:ext>
            </a:extLst>
          </p:cNvPr>
          <p:cNvSpPr/>
          <p:nvPr/>
        </p:nvSpPr>
        <p:spPr>
          <a:xfrm>
            <a:off x="6428278" y="4922985"/>
            <a:ext cx="278774" cy="253336"/>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US" err="1"/>
          </a:p>
        </p:txBody>
      </p:sp>
      <p:sp>
        <p:nvSpPr>
          <p:cNvPr id="42" name="Arrow: Right 41">
            <a:extLst>
              <a:ext uri="{FF2B5EF4-FFF2-40B4-BE49-F238E27FC236}">
                <a16:creationId xmlns:a16="http://schemas.microsoft.com/office/drawing/2014/main" id="{404F65AB-A4E1-17DF-F08A-48B016FD6B73}"/>
              </a:ext>
            </a:extLst>
          </p:cNvPr>
          <p:cNvSpPr/>
          <p:nvPr/>
        </p:nvSpPr>
        <p:spPr>
          <a:xfrm>
            <a:off x="6428278" y="5619263"/>
            <a:ext cx="278774" cy="253336"/>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US" err="1"/>
          </a:p>
        </p:txBody>
      </p:sp>
      <p:sp>
        <p:nvSpPr>
          <p:cNvPr id="2" name="Rectangle 6">
            <a:extLst>
              <a:ext uri="{FF2B5EF4-FFF2-40B4-BE49-F238E27FC236}">
                <a16:creationId xmlns:a16="http://schemas.microsoft.com/office/drawing/2014/main" id="{3A41D000-64FC-0067-68D0-D65B8B2FA691}"/>
              </a:ext>
            </a:extLst>
          </p:cNvPr>
          <p:cNvSpPr/>
          <p:nvPr/>
        </p:nvSpPr>
        <p:spPr>
          <a:xfrm>
            <a:off x="0" y="1049421"/>
            <a:ext cx="6102982" cy="482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4" name="TextBox 11">
            <a:extLst>
              <a:ext uri="{FF2B5EF4-FFF2-40B4-BE49-F238E27FC236}">
                <a16:creationId xmlns:a16="http://schemas.microsoft.com/office/drawing/2014/main" id="{7589F466-826D-5F61-08D4-4601F0D4EC5F}"/>
              </a:ext>
            </a:extLst>
          </p:cNvPr>
          <p:cNvSpPr txBox="1"/>
          <p:nvPr/>
        </p:nvSpPr>
        <p:spPr>
          <a:xfrm>
            <a:off x="1377380" y="1151922"/>
            <a:ext cx="2937617" cy="276999"/>
          </a:xfrm>
          <a:prstGeom prst="rect">
            <a:avLst/>
          </a:prstGeom>
          <a:noFill/>
        </p:spPr>
        <p:txBody>
          <a:bodyPr wrap="square" rtlCol="0" anchor="ctr">
            <a:spAutoFit/>
          </a:bodyPr>
          <a:lstStyle/>
          <a:p>
            <a:r>
              <a:rPr lang="en-US" sz="1200" b="1">
                <a:solidFill>
                  <a:schemeClr val="bg1"/>
                </a:solidFill>
                <a:cs typeface="Poppins" pitchFamily="2" charset="77"/>
              </a:rPr>
              <a:t>REASONS FOR ACQUISITION</a:t>
            </a:r>
          </a:p>
        </p:txBody>
      </p:sp>
      <p:sp>
        <p:nvSpPr>
          <p:cNvPr id="5" name="Rectangle 6">
            <a:extLst>
              <a:ext uri="{FF2B5EF4-FFF2-40B4-BE49-F238E27FC236}">
                <a16:creationId xmlns:a16="http://schemas.microsoft.com/office/drawing/2014/main" id="{3E5DD9A8-DE87-63B3-7341-C27812719F37}"/>
              </a:ext>
            </a:extLst>
          </p:cNvPr>
          <p:cNvSpPr/>
          <p:nvPr/>
        </p:nvSpPr>
        <p:spPr>
          <a:xfrm>
            <a:off x="6085840" y="1049420"/>
            <a:ext cx="6106160" cy="4857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7" name="TextBox 11">
            <a:extLst>
              <a:ext uri="{FF2B5EF4-FFF2-40B4-BE49-F238E27FC236}">
                <a16:creationId xmlns:a16="http://schemas.microsoft.com/office/drawing/2014/main" id="{1F3CBED8-436E-D60F-F27E-E755AED857BA}"/>
              </a:ext>
            </a:extLst>
          </p:cNvPr>
          <p:cNvSpPr txBox="1"/>
          <p:nvPr/>
        </p:nvSpPr>
        <p:spPr>
          <a:xfrm>
            <a:off x="7061683" y="1170136"/>
            <a:ext cx="3752937" cy="276999"/>
          </a:xfrm>
          <a:prstGeom prst="rect">
            <a:avLst/>
          </a:prstGeom>
          <a:noFill/>
        </p:spPr>
        <p:txBody>
          <a:bodyPr wrap="square" rtlCol="0" anchor="ctr">
            <a:spAutoFit/>
          </a:bodyPr>
          <a:lstStyle/>
          <a:p>
            <a:r>
              <a:rPr lang="en-US" sz="1200" b="1">
                <a:solidFill>
                  <a:schemeClr val="bg1"/>
                </a:solidFill>
                <a:cs typeface="Poppins" pitchFamily="2" charset="77"/>
              </a:rPr>
              <a:t>REQUIREMENTS FOR TARGET COMPANY</a:t>
            </a:r>
          </a:p>
        </p:txBody>
      </p:sp>
    </p:spTree>
    <p:extLst>
      <p:ext uri="{BB962C8B-B14F-4D97-AF65-F5344CB8AC3E}">
        <p14:creationId xmlns:p14="http://schemas.microsoft.com/office/powerpoint/2010/main" val="39744797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lose-up of a logo&#10;&#10;Description automatically generated">
            <a:extLst>
              <a:ext uri="{FF2B5EF4-FFF2-40B4-BE49-F238E27FC236}">
                <a16:creationId xmlns:a16="http://schemas.microsoft.com/office/drawing/2014/main" id="{DD63AB85-AAA2-06F8-9D89-8476D50988D9}"/>
              </a:ext>
            </a:extLst>
          </p:cNvPr>
          <p:cNvPicPr>
            <a:picLocks noChangeAspect="1"/>
          </p:cNvPicPr>
          <p:nvPr/>
        </p:nvPicPr>
        <p:blipFill>
          <a:blip r:embed="rId2"/>
          <a:stretch>
            <a:fillRect/>
          </a:stretch>
        </p:blipFill>
        <p:spPr>
          <a:xfrm>
            <a:off x="771903" y="324521"/>
            <a:ext cx="4250569" cy="2226039"/>
          </a:xfrm>
          <a:prstGeom prst="rect">
            <a:avLst/>
          </a:prstGeom>
        </p:spPr>
      </p:pic>
      <p:sp>
        <p:nvSpPr>
          <p:cNvPr id="8" name="TextBox 7">
            <a:extLst>
              <a:ext uri="{FF2B5EF4-FFF2-40B4-BE49-F238E27FC236}">
                <a16:creationId xmlns:a16="http://schemas.microsoft.com/office/drawing/2014/main" id="{882962E2-395E-D153-FEBB-E033630A09E5}"/>
              </a:ext>
            </a:extLst>
          </p:cNvPr>
          <p:cNvSpPr txBox="1"/>
          <p:nvPr/>
        </p:nvSpPr>
        <p:spPr>
          <a:xfrm>
            <a:off x="384175" y="1996236"/>
            <a:ext cx="5026026" cy="3109164"/>
          </a:xfrm>
          <a:prstGeom prst="rect">
            <a:avLst/>
          </a:prstGeom>
          <a:solidFill>
            <a:schemeClr val="accent1"/>
          </a:solidFill>
          <a:ln>
            <a:noFill/>
            <a:prstDash val="dash"/>
          </a:ln>
        </p:spPr>
        <p:txBody>
          <a:bodyPr wrap="square" lIns="90000" tIns="90000" rIns="90000" bIns="90000" rtlCol="0" anchor="ctr">
            <a:noAutofit/>
          </a:bodyPr>
          <a:lstStyle/>
          <a:p>
            <a:r>
              <a:rPr lang="en-US" sz="1200" b="1" i="0">
                <a:solidFill>
                  <a:schemeClr val="bg1"/>
                </a:solidFill>
                <a:effectLst/>
              </a:rPr>
              <a:t>Company Overview</a:t>
            </a:r>
          </a:p>
          <a:p>
            <a:r>
              <a:rPr lang="en-US" sz="1200" i="0">
                <a:solidFill>
                  <a:schemeClr val="bg1"/>
                </a:solidFill>
                <a:effectLst/>
              </a:rPr>
              <a:t>Boston Beer, founded in 1984, is a leading craft brewer in the U</a:t>
            </a:r>
            <a:r>
              <a:rPr lang="en-US" sz="1200">
                <a:solidFill>
                  <a:schemeClr val="bg1"/>
                </a:solidFill>
              </a:rPr>
              <a:t>SA</a:t>
            </a:r>
            <a:r>
              <a:rPr lang="en-US" sz="1200" i="0">
                <a:solidFill>
                  <a:schemeClr val="bg1"/>
                </a:solidFill>
                <a:effectLst/>
              </a:rPr>
              <a:t>, famous for Samuel Adams and a diverse beverage line. Offers a range including craft beers, ciders, and hard seltzers, showcasing innovation in the high-end beer market.</a:t>
            </a:r>
          </a:p>
          <a:p>
            <a:endParaRPr lang="en-US" sz="1200" i="0">
              <a:solidFill>
                <a:schemeClr val="bg1"/>
              </a:solidFill>
              <a:effectLst/>
            </a:endParaRPr>
          </a:p>
          <a:p>
            <a:r>
              <a:rPr lang="en-US" sz="1200" b="1" i="0">
                <a:solidFill>
                  <a:schemeClr val="bg1"/>
                </a:solidFill>
                <a:effectLst/>
              </a:rPr>
              <a:t>Financial Strength</a:t>
            </a:r>
          </a:p>
          <a:p>
            <a:r>
              <a:rPr lang="en-US" sz="1200" i="0">
                <a:solidFill>
                  <a:schemeClr val="bg1"/>
                </a:solidFill>
                <a:effectLst/>
              </a:rPr>
              <a:t>Exhibits consistent revenue growth and strong cash flow, underlining market stability and potential for further expansion. Maintains a low debt-to-equity ratio, indicating financial resilience and capacity for growth investments.</a:t>
            </a:r>
          </a:p>
          <a:p>
            <a:endParaRPr lang="en-US" sz="1200" b="1" i="0">
              <a:solidFill>
                <a:schemeClr val="bg1"/>
              </a:solidFill>
              <a:effectLst/>
            </a:endParaRPr>
          </a:p>
          <a:p>
            <a:r>
              <a:rPr lang="en-US" sz="1200" b="1" i="0">
                <a:solidFill>
                  <a:schemeClr val="bg1"/>
                </a:solidFill>
                <a:effectLst/>
              </a:rPr>
              <a:t>Market Position</a:t>
            </a:r>
          </a:p>
          <a:p>
            <a:r>
              <a:rPr lang="en-US" sz="1200" i="0">
                <a:solidFill>
                  <a:schemeClr val="bg1"/>
                </a:solidFill>
                <a:effectLst/>
              </a:rPr>
              <a:t>Strong presence in the U</a:t>
            </a:r>
            <a:r>
              <a:rPr lang="en-US" sz="1200">
                <a:solidFill>
                  <a:schemeClr val="bg1"/>
                </a:solidFill>
              </a:rPr>
              <a:t>SA</a:t>
            </a:r>
            <a:r>
              <a:rPr lang="en-US" sz="1200" i="0">
                <a:solidFill>
                  <a:schemeClr val="bg1"/>
                </a:solidFill>
                <a:effectLst/>
              </a:rPr>
              <a:t> craft beer segment, aligning with Carlsberg's premium market focus. Offers highly valuable insights for market penetration.</a:t>
            </a:r>
          </a:p>
        </p:txBody>
      </p:sp>
      <p:sp>
        <p:nvSpPr>
          <p:cNvPr id="11" name="Isosceles Triangle 10">
            <a:extLst>
              <a:ext uri="{FF2B5EF4-FFF2-40B4-BE49-F238E27FC236}">
                <a16:creationId xmlns:a16="http://schemas.microsoft.com/office/drawing/2014/main" id="{A7BEEABE-B386-FBF7-804D-C6025101F1A7}"/>
              </a:ext>
            </a:extLst>
          </p:cNvPr>
          <p:cNvSpPr/>
          <p:nvPr/>
        </p:nvSpPr>
        <p:spPr>
          <a:xfrm rot="5400000">
            <a:off x="3958784" y="3211081"/>
            <a:ext cx="4271253" cy="435838"/>
          </a:xfrm>
          <a:prstGeom prst="triangle">
            <a:avLst>
              <a:gd name="adj" fmla="val 49108"/>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tIns="91440" bIns="91440" rtlCol="0" anchor="ctr"/>
          <a:lstStyle/>
          <a:p>
            <a:pPr algn="ctr"/>
            <a:endParaRPr lang="fi-FI" err="1"/>
          </a:p>
        </p:txBody>
      </p:sp>
      <p:sp>
        <p:nvSpPr>
          <p:cNvPr id="3" name="Title 2">
            <a:extLst>
              <a:ext uri="{FF2B5EF4-FFF2-40B4-BE49-F238E27FC236}">
                <a16:creationId xmlns:a16="http://schemas.microsoft.com/office/drawing/2014/main" id="{257ED2D3-69C6-AABE-8E9E-6881ED59E91E}"/>
              </a:ext>
            </a:extLst>
          </p:cNvPr>
          <p:cNvSpPr>
            <a:spLocks noGrp="1"/>
          </p:cNvSpPr>
          <p:nvPr>
            <p:ph type="title"/>
          </p:nvPr>
        </p:nvSpPr>
        <p:spPr/>
        <p:txBody>
          <a:bodyPr/>
          <a:lstStyle/>
          <a:p>
            <a:r>
              <a:rPr lang="en-US"/>
              <a:t>Target Company: Boston Beer</a:t>
            </a:r>
          </a:p>
        </p:txBody>
      </p:sp>
      <p:sp>
        <p:nvSpPr>
          <p:cNvPr id="2" name="TextBox 25">
            <a:extLst>
              <a:ext uri="{FF2B5EF4-FFF2-40B4-BE49-F238E27FC236}">
                <a16:creationId xmlns:a16="http://schemas.microsoft.com/office/drawing/2014/main" id="{8EF46A92-A4AC-9540-540C-61ADB9E212A9}"/>
              </a:ext>
            </a:extLst>
          </p:cNvPr>
          <p:cNvSpPr txBox="1"/>
          <p:nvPr/>
        </p:nvSpPr>
        <p:spPr>
          <a:xfrm>
            <a:off x="6778619" y="1057828"/>
            <a:ext cx="4639400" cy="4985980"/>
          </a:xfrm>
          <a:prstGeom prst="rect">
            <a:avLst/>
          </a:prstGeom>
          <a:noFill/>
        </p:spPr>
        <p:txBody>
          <a:bodyPr wrap="square" lIns="0" tIns="0" rIns="0" bIns="0" rtlCol="0">
            <a:spAutoFit/>
          </a:bodyPr>
          <a:lstStyle/>
          <a:p>
            <a:r>
              <a:rPr lang="en-US" sz="1400" b="1">
                <a:solidFill>
                  <a:schemeClr val="accent1"/>
                </a:solidFill>
              </a:rPr>
              <a:t>Attractive Target Company</a:t>
            </a:r>
            <a:endParaRPr lang="en-US" sz="1400" b="1" i="0">
              <a:solidFill>
                <a:schemeClr val="accent1"/>
              </a:solidFill>
              <a:effectLst/>
            </a:endParaRPr>
          </a:p>
          <a:p>
            <a:endParaRPr lang="en-US" sz="1200" b="1" i="0">
              <a:solidFill>
                <a:srgbClr val="0F0F0F"/>
              </a:solidFill>
              <a:effectLst/>
            </a:endParaRPr>
          </a:p>
          <a:p>
            <a:r>
              <a:rPr lang="en-US" sz="1200" b="1" i="0">
                <a:solidFill>
                  <a:schemeClr val="accent1"/>
                </a:solidFill>
                <a:effectLst/>
              </a:rPr>
              <a:t>Brand Alignment and Market Presence</a:t>
            </a:r>
          </a:p>
          <a:p>
            <a:r>
              <a:rPr lang="en-US" sz="1200" i="0">
                <a:solidFill>
                  <a:srgbClr val="0F0F0F"/>
                </a:solidFill>
                <a:effectLst/>
              </a:rPr>
              <a:t>Boston Beer, known for its Samuel Adams brand, aligns well with Carlsberg’s focus on quality. This acquisition would enhance Carlsberg's presence in the premium beer segment and diversify its product portfolio.</a:t>
            </a:r>
          </a:p>
          <a:p>
            <a:endParaRPr lang="en-US" sz="1200" b="1" i="0">
              <a:solidFill>
                <a:srgbClr val="0F0F0F"/>
              </a:solidFill>
              <a:effectLst/>
            </a:endParaRPr>
          </a:p>
          <a:p>
            <a:r>
              <a:rPr lang="en-US" sz="1200" b="1" i="0">
                <a:solidFill>
                  <a:schemeClr val="accent1"/>
                </a:solidFill>
                <a:effectLst/>
              </a:rPr>
              <a:t>Financial Stability</a:t>
            </a:r>
          </a:p>
          <a:p>
            <a:r>
              <a:rPr lang="en-US" sz="1200" i="0">
                <a:solidFill>
                  <a:srgbClr val="0F0F0F"/>
                </a:solidFill>
                <a:effectLst/>
              </a:rPr>
              <a:t>Boston Beer’s strong financials, marked by steady growth and a solid cash flow, align with Carlsberg’s financial strategy and promise a stable platform for expansion.</a:t>
            </a:r>
          </a:p>
          <a:p>
            <a:endParaRPr lang="en-US" sz="1200" b="1" i="0">
              <a:solidFill>
                <a:srgbClr val="0F0F0F"/>
              </a:solidFill>
              <a:effectLst/>
            </a:endParaRPr>
          </a:p>
          <a:p>
            <a:r>
              <a:rPr lang="en-US" sz="1200" b="1" i="0">
                <a:solidFill>
                  <a:schemeClr val="accent1"/>
                </a:solidFill>
                <a:effectLst/>
              </a:rPr>
              <a:t>Innovation and Product Diversification</a:t>
            </a:r>
          </a:p>
          <a:p>
            <a:r>
              <a:rPr lang="en-US" sz="1200" i="0">
                <a:solidFill>
                  <a:srgbClr val="0F0F0F"/>
                </a:solidFill>
                <a:effectLst/>
              </a:rPr>
              <a:t>Boston Beer’s innovative range, extending beyond craft beers, complements Carlsberg’s aim to offer a diverse product line, catering to a wider consumer base.</a:t>
            </a:r>
          </a:p>
          <a:p>
            <a:endParaRPr lang="en-US" sz="1200" b="1" i="0">
              <a:solidFill>
                <a:srgbClr val="0F0F0F"/>
              </a:solidFill>
              <a:effectLst/>
            </a:endParaRPr>
          </a:p>
          <a:p>
            <a:r>
              <a:rPr lang="en-US" sz="1200" b="1" i="0">
                <a:solidFill>
                  <a:schemeClr val="accent1"/>
                </a:solidFill>
                <a:effectLst/>
              </a:rPr>
              <a:t>Strategic and Cultural Synergy</a:t>
            </a:r>
          </a:p>
          <a:p>
            <a:r>
              <a:rPr lang="en-US" sz="1200" i="0">
                <a:solidFill>
                  <a:srgbClr val="0F0F0F"/>
                </a:solidFill>
                <a:effectLst/>
              </a:rPr>
              <a:t>Both companies share a commitment to quality and innovation, suggesting a seamless cultural and operational integration, enhancing Carlsberg’s market strategy.</a:t>
            </a:r>
          </a:p>
          <a:p>
            <a:endParaRPr lang="en-US" sz="1200" b="1" i="0">
              <a:solidFill>
                <a:srgbClr val="0F0F0F"/>
              </a:solidFill>
              <a:effectLst/>
            </a:endParaRPr>
          </a:p>
          <a:p>
            <a:r>
              <a:rPr lang="en-US" sz="1200" b="1" i="0">
                <a:solidFill>
                  <a:schemeClr val="accent1"/>
                </a:solidFill>
                <a:effectLst/>
              </a:rPr>
              <a:t>Enhanced Distribution Networks</a:t>
            </a:r>
          </a:p>
          <a:p>
            <a:r>
              <a:rPr lang="en-US" sz="1200" i="0">
                <a:solidFill>
                  <a:srgbClr val="0F0F0F"/>
                </a:solidFill>
                <a:effectLst/>
              </a:rPr>
              <a:t>Leveraging Boston Beer’s established distribution channels would facilitate broader market access for Carlsberg’s products across the U</a:t>
            </a:r>
            <a:r>
              <a:rPr lang="en-US" sz="1200">
                <a:solidFill>
                  <a:srgbClr val="0F0F0F"/>
                </a:solidFill>
              </a:rPr>
              <a:t>SA</a:t>
            </a:r>
          </a:p>
        </p:txBody>
      </p:sp>
    </p:spTree>
    <p:extLst>
      <p:ext uri="{BB962C8B-B14F-4D97-AF65-F5344CB8AC3E}">
        <p14:creationId xmlns:p14="http://schemas.microsoft.com/office/powerpoint/2010/main" val="34648824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14C1199-1352-2F95-BEA6-A9D8CB3068CE}"/>
              </a:ext>
            </a:extLst>
          </p:cNvPr>
          <p:cNvSpPr>
            <a:spLocks noGrp="1"/>
          </p:cNvSpPr>
          <p:nvPr>
            <p:ph type="title"/>
          </p:nvPr>
        </p:nvSpPr>
        <p:spPr/>
        <p:txBody>
          <a:bodyPr/>
          <a:lstStyle/>
          <a:p>
            <a:r>
              <a:rPr lang="en-FI"/>
              <a:t>References</a:t>
            </a:r>
          </a:p>
        </p:txBody>
      </p:sp>
      <p:sp>
        <p:nvSpPr>
          <p:cNvPr id="4" name="Text Placeholder 3">
            <a:extLst>
              <a:ext uri="{FF2B5EF4-FFF2-40B4-BE49-F238E27FC236}">
                <a16:creationId xmlns:a16="http://schemas.microsoft.com/office/drawing/2014/main" id="{5867B19D-1FDA-FFEC-177C-F6C30F69C34D}"/>
              </a:ext>
            </a:extLst>
          </p:cNvPr>
          <p:cNvSpPr>
            <a:spLocks noGrp="1"/>
          </p:cNvSpPr>
          <p:nvPr>
            <p:ph type="body" sz="quarter" idx="15"/>
          </p:nvPr>
        </p:nvSpPr>
        <p:spPr>
          <a:xfrm>
            <a:off x="371475" y="866775"/>
            <a:ext cx="11449050" cy="5441950"/>
          </a:xfrm>
        </p:spPr>
        <p:txBody>
          <a:bodyPr/>
          <a:lstStyle/>
          <a:p>
            <a:pPr>
              <a:spcAft>
                <a:spcPts val="1000"/>
              </a:spcAft>
            </a:pPr>
            <a:r>
              <a:rPr lang="en-US" sz="950" b="0" err="1"/>
              <a:t>AbinBev</a:t>
            </a:r>
            <a:r>
              <a:rPr lang="en-US" sz="950" b="0"/>
              <a:t> (n.d.) </a:t>
            </a:r>
            <a:r>
              <a:rPr lang="en-US" sz="950" b="0" i="1"/>
              <a:t>Annual Report 2022</a:t>
            </a:r>
            <a:r>
              <a:rPr lang="en-US" sz="950" b="0"/>
              <a:t>. [online] Available at: &lt;https://www.ab-inbev.com/assets/pressreleases/2023/FY%20Financial%20Report%202022.pdf&gt; [Accessed 17 November 2023].</a:t>
            </a:r>
          </a:p>
          <a:p>
            <a:pPr>
              <a:spcAft>
                <a:spcPts val="1000"/>
              </a:spcAft>
            </a:pPr>
            <a:r>
              <a:rPr lang="en-US" sz="950" b="0"/>
              <a:t>Azizi, J., </a:t>
            </a:r>
            <a:r>
              <a:rPr lang="en-US" sz="950" b="0" err="1"/>
              <a:t>Zarei</a:t>
            </a:r>
            <a:r>
              <a:rPr lang="en-US" sz="950" b="0"/>
              <a:t>, N., &amp; Ali, S. (2022</a:t>
            </a:r>
            <a:r>
              <a:rPr lang="en-US" sz="950" b="0" i="1"/>
              <a:t>). The short-and long-term impacts of climate change on the irrigated barley yield in Iran: an application of dynamic ordinary least squares approach</a:t>
            </a:r>
            <a:r>
              <a:rPr lang="en-US" sz="950" b="0"/>
              <a:t>. Environmental Science and Pollution Research, 29(26), 40169-40177.</a:t>
            </a:r>
          </a:p>
          <a:p>
            <a:pPr>
              <a:spcAft>
                <a:spcPts val="1000"/>
              </a:spcAft>
            </a:pPr>
            <a:r>
              <a:rPr lang="en-US" sz="950" b="0"/>
              <a:t>Carlsberg group (2023). Available at: &lt;</a:t>
            </a:r>
            <a:r>
              <a:rPr lang="en-US" sz="950" b="0">
                <a:hlinkClick r:id="rId2"/>
              </a:rPr>
              <a:t>https://www.carlsberggroup.com</a:t>
            </a:r>
            <a:r>
              <a:rPr lang="en-US" sz="950" b="0"/>
              <a:t>&gt; [Accessed 19 November 2023].</a:t>
            </a:r>
          </a:p>
          <a:p>
            <a:pPr>
              <a:spcAft>
                <a:spcPts val="1000"/>
              </a:spcAft>
            </a:pPr>
            <a:r>
              <a:rPr lang="en-US" sz="950" b="0" err="1"/>
              <a:t>Lykken</a:t>
            </a:r>
            <a:r>
              <a:rPr lang="en-US" sz="950" b="0"/>
              <a:t>, A. (May 14, 2023. </a:t>
            </a:r>
            <a:r>
              <a:rPr lang="en-GB" sz="950" b="0" i="1"/>
              <a:t>Eclectic Paradigm. A three-tiered review framework to determine if a Foreign Direct Investment (FDI) is advantageous. </a:t>
            </a:r>
            <a:r>
              <a:rPr lang="en-GB" sz="950" b="0" err="1"/>
              <a:t>Wallstreetoasis</a:t>
            </a:r>
            <a:r>
              <a:rPr lang="en-GB" sz="950" b="0"/>
              <a:t>. Available at: &lt;</a:t>
            </a:r>
            <a:r>
              <a:rPr lang="en-GB" sz="950" b="0">
                <a:hlinkClick r:id="rId3"/>
              </a:rPr>
              <a:t>https://www.wallstreetoasis.com/resources/skills/strategy/eclectic-paradigm</a:t>
            </a:r>
            <a:r>
              <a:rPr lang="en-GB" sz="950" b="0"/>
              <a:t>&gt; </a:t>
            </a:r>
            <a:r>
              <a:rPr lang="en-US" sz="950" b="0"/>
              <a:t>[Accessed 14 November 2023].</a:t>
            </a:r>
          </a:p>
          <a:p>
            <a:pPr>
              <a:spcAft>
                <a:spcPts val="1000"/>
              </a:spcAft>
            </a:pPr>
            <a:r>
              <a:rPr lang="en-US" sz="950" b="0" i="1" err="1"/>
              <a:t>Mirev</a:t>
            </a:r>
            <a:r>
              <a:rPr lang="en-US" sz="950" b="0" i="1"/>
              <a:t>, N. (N.d.). </a:t>
            </a:r>
          </a:p>
          <a:p>
            <a:pPr>
              <a:spcAft>
                <a:spcPts val="1000"/>
              </a:spcAft>
            </a:pPr>
            <a:r>
              <a:rPr lang="en-US" sz="950" b="0"/>
              <a:t>Molson Coors (2023). </a:t>
            </a:r>
            <a:r>
              <a:rPr lang="en-US" sz="950" b="0" i="1"/>
              <a:t>Molson Coors Beverage Company Reports 2022 Fourth Quarter and Full Year Results. </a:t>
            </a:r>
            <a:r>
              <a:rPr lang="en-US" sz="950" b="0"/>
              <a:t>[online] Available at: &lt;https://ir.molsoncoors.com/news/news-details/2023/Molson-Coors-Beverage-Company-Reports-2022-Fourth-Quarter-and-Full-Year-Results/default.aspx&gt; [Accessed 17 November 2023].</a:t>
            </a:r>
          </a:p>
          <a:p>
            <a:pPr>
              <a:spcAft>
                <a:spcPts val="1000"/>
              </a:spcAft>
            </a:pPr>
            <a:r>
              <a:rPr lang="fi-FI" sz="950" b="0" err="1"/>
              <a:t>Mozny</a:t>
            </a:r>
            <a:r>
              <a:rPr lang="fi-FI" sz="950" b="0"/>
              <a:t>, M., </a:t>
            </a:r>
            <a:r>
              <a:rPr lang="fi-FI" sz="950" b="0" err="1"/>
              <a:t>Trnka</a:t>
            </a:r>
            <a:r>
              <a:rPr lang="fi-FI" sz="950" b="0"/>
              <a:t>, M., </a:t>
            </a:r>
            <a:r>
              <a:rPr lang="fi-FI" sz="950" b="0" err="1"/>
              <a:t>Vlach</a:t>
            </a:r>
            <a:r>
              <a:rPr lang="fi-FI" sz="950" b="0"/>
              <a:t>, V., </a:t>
            </a:r>
            <a:r>
              <a:rPr lang="fi-FI" sz="950" b="0" err="1"/>
              <a:t>Zalud</a:t>
            </a:r>
            <a:r>
              <a:rPr lang="fi-FI" sz="950" b="0"/>
              <a:t>, Z, </a:t>
            </a:r>
            <a:r>
              <a:rPr lang="fi-FI" sz="950" b="0" err="1"/>
              <a:t>Cejka</a:t>
            </a:r>
            <a:r>
              <a:rPr lang="fi-FI" sz="950" b="0"/>
              <a:t>, T., </a:t>
            </a:r>
            <a:r>
              <a:rPr lang="fi-FI" sz="950" b="0" err="1"/>
              <a:t>Hajkova</a:t>
            </a:r>
            <a:r>
              <a:rPr lang="fi-FI" sz="950" b="0"/>
              <a:t>, L., </a:t>
            </a:r>
            <a:r>
              <a:rPr lang="fi-FI" sz="950" b="0" err="1"/>
              <a:t>Potopova</a:t>
            </a:r>
            <a:r>
              <a:rPr lang="fi-FI" sz="950" b="0"/>
              <a:t>, V., </a:t>
            </a:r>
            <a:r>
              <a:rPr lang="fi-FI" sz="950" b="0" err="1"/>
              <a:t>Semenov</a:t>
            </a:r>
            <a:r>
              <a:rPr lang="fi-FI" sz="950" b="0"/>
              <a:t>, M., </a:t>
            </a:r>
            <a:r>
              <a:rPr lang="fi-FI" sz="950" b="0" err="1"/>
              <a:t>Semeradova</a:t>
            </a:r>
            <a:r>
              <a:rPr lang="fi-FI" sz="950" b="0"/>
              <a:t>, D., and </a:t>
            </a:r>
            <a:r>
              <a:rPr lang="fi-FI" sz="950" b="0" err="1"/>
              <a:t>Buntgen</a:t>
            </a:r>
            <a:r>
              <a:rPr lang="fi-FI" sz="950" b="0"/>
              <a:t>, U. . (2023</a:t>
            </a:r>
            <a:r>
              <a:rPr lang="fi-FI" sz="950" b="0" i="1"/>
              <a:t>). </a:t>
            </a:r>
            <a:r>
              <a:rPr lang="fi-FI" sz="950" b="0" i="1" err="1"/>
              <a:t>Climate-induced</a:t>
            </a:r>
            <a:r>
              <a:rPr lang="fi-FI" sz="950" b="0" i="1"/>
              <a:t> </a:t>
            </a:r>
            <a:r>
              <a:rPr lang="fi-FI" sz="950" b="0" i="1" err="1"/>
              <a:t>decline</a:t>
            </a:r>
            <a:r>
              <a:rPr lang="fi-FI" sz="950" b="0" i="1"/>
              <a:t> in </a:t>
            </a:r>
            <a:r>
              <a:rPr lang="fi-FI" sz="950" b="0" i="1" err="1"/>
              <a:t>the</a:t>
            </a:r>
            <a:r>
              <a:rPr lang="fi-FI" sz="950" b="0" i="1"/>
              <a:t> </a:t>
            </a:r>
            <a:r>
              <a:rPr lang="fi-FI" sz="950" b="0" i="1" err="1"/>
              <a:t>quality</a:t>
            </a:r>
            <a:r>
              <a:rPr lang="fi-FI" sz="950" b="0" i="1"/>
              <a:t> and </a:t>
            </a:r>
            <a:r>
              <a:rPr lang="fi-FI" sz="950" b="0" i="1" err="1"/>
              <a:t>quantity</a:t>
            </a:r>
            <a:r>
              <a:rPr lang="fi-FI" sz="950" b="0" i="1"/>
              <a:t> of European hops </a:t>
            </a:r>
            <a:r>
              <a:rPr lang="fi-FI" sz="950" b="0" i="1" err="1"/>
              <a:t>calls</a:t>
            </a:r>
            <a:r>
              <a:rPr lang="fi-FI" sz="950" b="0" i="1"/>
              <a:t> for </a:t>
            </a:r>
            <a:r>
              <a:rPr lang="fi-FI" sz="950" b="0" i="1" err="1"/>
              <a:t>immediate</a:t>
            </a:r>
            <a:r>
              <a:rPr lang="fi-FI" sz="950" b="0" i="1"/>
              <a:t> </a:t>
            </a:r>
            <a:r>
              <a:rPr lang="fi-FI" sz="950" b="0" i="1" err="1"/>
              <a:t>adaptation</a:t>
            </a:r>
            <a:r>
              <a:rPr lang="fi-FI" sz="950" b="0" i="1"/>
              <a:t> </a:t>
            </a:r>
            <a:r>
              <a:rPr lang="fi-FI" sz="950" b="0" i="1" err="1"/>
              <a:t>measures</a:t>
            </a:r>
            <a:endParaRPr lang="en-US" sz="950" b="0" i="1"/>
          </a:p>
          <a:p>
            <a:pPr>
              <a:spcAft>
                <a:spcPts val="1000"/>
              </a:spcAft>
            </a:pPr>
            <a:r>
              <a:rPr lang="en-US" sz="950" b="0"/>
              <a:t>OECD Data. (N.d.) </a:t>
            </a:r>
            <a:r>
              <a:rPr lang="en-US" sz="950" b="0" i="1"/>
              <a:t>Household spending. </a:t>
            </a:r>
            <a:r>
              <a:rPr lang="en-US" sz="950" b="0"/>
              <a:t>[online] Available at &lt;https://data.oecd.org/hha/household-spending.htm&gt; [Accessed 19 November 2023].</a:t>
            </a:r>
          </a:p>
          <a:p>
            <a:pPr marL="0" marR="0" lvl="0" indent="0" algn="l" defTabSz="914400" rtl="0" eaLnBrk="1" fontAlgn="auto" latinLnBrk="0" hangingPunct="1">
              <a:spcBef>
                <a:spcPts val="0"/>
              </a:spcBef>
              <a:spcAft>
                <a:spcPts val="1000"/>
              </a:spcAft>
              <a:buClrTx/>
              <a:buSzTx/>
              <a:buFontTx/>
              <a:buNone/>
              <a:tabLst/>
              <a:defRPr/>
            </a:pPr>
            <a:r>
              <a:rPr lang="en-GB" sz="950" b="0"/>
              <a:t>Our World in Data. (N.d</a:t>
            </a:r>
            <a:r>
              <a:rPr lang="en-GB" sz="950" b="0" i="1"/>
              <a:t>.). Beer consumption per person, 1982-2019</a:t>
            </a:r>
            <a:r>
              <a:rPr lang="en-GB" sz="950" b="0"/>
              <a:t>. [online] Available at:&lt; </a:t>
            </a:r>
            <a:r>
              <a:rPr lang="en-US" sz="950" b="0"/>
              <a:t>https://ourworldindata.org/</a:t>
            </a:r>
            <a:r>
              <a:rPr lang="en-US" sz="950" b="0" err="1"/>
              <a:t>grapher</a:t>
            </a:r>
            <a:r>
              <a:rPr lang="en-US" sz="950" b="0"/>
              <a:t>/</a:t>
            </a:r>
            <a:r>
              <a:rPr lang="en-US" sz="950" b="0" err="1"/>
              <a:t>beer-consumption-per-person?tab</a:t>
            </a:r>
            <a:r>
              <a:rPr lang="en-US" sz="950" b="0"/>
              <a:t>=</a:t>
            </a:r>
            <a:r>
              <a:rPr lang="en-US" sz="950" b="0" err="1"/>
              <a:t>chart&amp;time</a:t>
            </a:r>
            <a:r>
              <a:rPr lang="en-US" sz="950" b="0"/>
              <a:t>=1982..2019&amp;country=ESP~USA~CHN~FIN~THA~CZE&gt; [Accessed 18.11.2023].</a:t>
            </a:r>
          </a:p>
          <a:p>
            <a:pPr marL="0" marR="0" lvl="0" indent="0" algn="l" defTabSz="914400" rtl="0" eaLnBrk="1" fontAlgn="auto" latinLnBrk="0" hangingPunct="1">
              <a:spcBef>
                <a:spcPts val="0"/>
              </a:spcBef>
              <a:spcAft>
                <a:spcPts val="1000"/>
              </a:spcAft>
              <a:buClrTx/>
              <a:buSzTx/>
              <a:buFontTx/>
              <a:buNone/>
              <a:tabLst/>
              <a:defRPr/>
            </a:pPr>
            <a:r>
              <a:rPr lang="en-US" sz="950" b="0" err="1"/>
              <a:t>Shahbandeh</a:t>
            </a:r>
            <a:r>
              <a:rPr lang="en-US" sz="950" b="0"/>
              <a:t>, M. (2023a). </a:t>
            </a:r>
            <a:r>
              <a:rPr lang="en-US" sz="950" b="0" i="1"/>
              <a:t>Distribution share of hop production volume worldwide in 2022, by leading country</a:t>
            </a:r>
            <a:r>
              <a:rPr lang="en-US" sz="950" b="0"/>
              <a:t>. [online] Available at &lt;</a:t>
            </a:r>
            <a:r>
              <a:rPr lang="en-GB" sz="950" b="0">
                <a:hlinkClick r:id="rId4"/>
              </a:rPr>
              <a:t>https://www.statista.com/statistics/757917/share-of-hop-production-worldwide-by-major-producer/</a:t>
            </a:r>
            <a:r>
              <a:rPr lang="en-GB" sz="950" b="0"/>
              <a:t>&gt;</a:t>
            </a:r>
            <a:r>
              <a:rPr lang="en-US" sz="950" b="0"/>
              <a:t>[Accessed 18 November 2023].</a:t>
            </a:r>
            <a:endParaRPr lang="en-GB" sz="950" b="0"/>
          </a:p>
          <a:p>
            <a:pPr defTabSz="914400">
              <a:spcAft>
                <a:spcPts val="1000"/>
              </a:spcAft>
              <a:defRPr/>
            </a:pPr>
            <a:r>
              <a:rPr lang="en-US" sz="950" b="0" err="1"/>
              <a:t>Shahbandeh</a:t>
            </a:r>
            <a:r>
              <a:rPr lang="en-US" sz="950" b="0"/>
              <a:t>, M. (2023b). </a:t>
            </a:r>
            <a:r>
              <a:rPr lang="en-US" sz="950" b="0" i="1"/>
              <a:t>Major barley producers worldwide in 2022/2023, by country* </a:t>
            </a:r>
            <a:r>
              <a:rPr lang="en-US" sz="950" b="0"/>
              <a:t>[online] Available at &lt;</a:t>
            </a:r>
            <a:r>
              <a:rPr lang="en-US" sz="950" b="0">
                <a:hlinkClick r:id="rId5"/>
              </a:rPr>
              <a:t>https://www.statista.com/statistics/272760/barley-harvest-forecast/</a:t>
            </a:r>
            <a:r>
              <a:rPr lang="en-US" sz="950" b="0"/>
              <a:t>&gt; [Accessed 17 November 2023].</a:t>
            </a:r>
          </a:p>
          <a:p>
            <a:pPr defTabSz="914400">
              <a:spcAft>
                <a:spcPts val="1000"/>
              </a:spcAft>
              <a:defRPr/>
            </a:pPr>
            <a:r>
              <a:rPr lang="en-GB" sz="950" b="0"/>
              <a:t>Sridharan, M. (November 18, 2023</a:t>
            </a:r>
            <a:r>
              <a:rPr lang="en-GB" sz="950" b="0" i="1"/>
              <a:t>). OLI – A Framework For International Expansion. </a:t>
            </a:r>
            <a:r>
              <a:rPr lang="en-GB" sz="950" b="0"/>
              <a:t>Think Insights. </a:t>
            </a:r>
            <a:r>
              <a:rPr lang="en-US" sz="950" b="0"/>
              <a:t>Available at &lt;</a:t>
            </a:r>
            <a:r>
              <a:rPr lang="en-GB" sz="950" b="0">
                <a:hlinkClick r:id="rId6"/>
              </a:rPr>
              <a:t>https://thinkinsights.net/strategy/oli-framework/</a:t>
            </a:r>
            <a:r>
              <a:rPr lang="en-GB" sz="950" b="0"/>
              <a:t>&gt;</a:t>
            </a:r>
            <a:r>
              <a:rPr lang="en-US" sz="950" b="0"/>
              <a:t>[Accessed 15 November 2023].</a:t>
            </a:r>
          </a:p>
          <a:p>
            <a:pPr defTabSz="914400">
              <a:spcAft>
                <a:spcPts val="1000"/>
              </a:spcAft>
              <a:defRPr/>
            </a:pPr>
            <a:r>
              <a:rPr lang="en-US" sz="950" b="0"/>
              <a:t>Statista. (n.d.) </a:t>
            </a:r>
            <a:r>
              <a:rPr lang="en-US" sz="950" b="0" i="1"/>
              <a:t>Beer brand rankings in the U.S. </a:t>
            </a:r>
            <a:r>
              <a:rPr lang="en-US" sz="950" b="0"/>
              <a:t>[online] Available at: &lt;https://www.statista.com/insights/consumer/brand-profiles/2/10/beer/united-states/#contentBox1&gt; [Accessed 17 November 2023].</a:t>
            </a:r>
          </a:p>
          <a:p>
            <a:pPr>
              <a:spcAft>
                <a:spcPts val="1000"/>
              </a:spcAft>
            </a:pPr>
            <a:r>
              <a:rPr lang="en-GB" sz="950" b="0"/>
              <a:t>Statista. (n.d.). </a:t>
            </a:r>
            <a:r>
              <a:rPr lang="en-GB" sz="950" b="0" i="1"/>
              <a:t>Alcoholic Drinks – Worldwide</a:t>
            </a:r>
            <a:r>
              <a:rPr lang="en-GB" sz="950" b="0"/>
              <a:t>. [online] Available at: </a:t>
            </a:r>
            <a:r>
              <a:rPr lang="en-GB" sz="950" b="0">
                <a:hlinkClick r:id="rId7"/>
              </a:rPr>
              <a:t>https://www.statista.com/outlook/cmo/alcoholic-drinks/worldwide#volume</a:t>
            </a:r>
            <a:r>
              <a:rPr lang="en-GB" sz="950" b="0"/>
              <a:t> [Accessed: 18.11.2023].</a:t>
            </a:r>
          </a:p>
          <a:p>
            <a:pPr>
              <a:spcAft>
                <a:spcPts val="1000"/>
              </a:spcAft>
            </a:pPr>
            <a:r>
              <a:rPr lang="fi-FI" sz="950" b="0"/>
              <a:t>U.S. </a:t>
            </a:r>
            <a:r>
              <a:rPr lang="fi-FI" sz="950" b="0" err="1"/>
              <a:t>Drought</a:t>
            </a:r>
            <a:r>
              <a:rPr lang="fi-FI" sz="950" b="0"/>
              <a:t> </a:t>
            </a:r>
            <a:r>
              <a:rPr lang="fi-FI" sz="950" b="0" err="1"/>
              <a:t>monitor</a:t>
            </a:r>
            <a:r>
              <a:rPr lang="fi-FI" sz="950" b="0"/>
              <a:t>. (</a:t>
            </a:r>
            <a:r>
              <a:rPr lang="fi-FI" sz="950" b="0" err="1"/>
              <a:t>n.d</a:t>
            </a:r>
            <a:r>
              <a:rPr lang="fi-FI" sz="950" b="0"/>
              <a:t>). </a:t>
            </a:r>
            <a:r>
              <a:rPr lang="LID4096" sz="950" b="0">
                <a:hlinkClick r:id="rId8"/>
              </a:rPr>
              <a:t>https://droughtmonitor.unl.edu/Maps/CompareTwoWeeks.aspx</a:t>
            </a:r>
            <a:endParaRPr lang="fi-FI" sz="950" b="0"/>
          </a:p>
          <a:p>
            <a:pPr>
              <a:spcAft>
                <a:spcPts val="1000"/>
              </a:spcAft>
            </a:pPr>
            <a:r>
              <a:rPr lang="fi-FI" sz="950" b="0" err="1"/>
              <a:t>Walling</a:t>
            </a:r>
            <a:r>
              <a:rPr lang="fi-FI" sz="950" b="0"/>
              <a:t>, M. (2023). </a:t>
            </a:r>
            <a:r>
              <a:rPr lang="fi-FI" sz="950" b="0" i="1" err="1"/>
              <a:t>Climate</a:t>
            </a:r>
            <a:r>
              <a:rPr lang="fi-FI" sz="950" b="0" i="1"/>
              <a:t> </a:t>
            </a:r>
            <a:r>
              <a:rPr lang="fi-FI" sz="950" b="0" i="1" err="1"/>
              <a:t>change</a:t>
            </a:r>
            <a:r>
              <a:rPr lang="fi-FI" sz="950" b="0" i="1"/>
              <a:t> is </a:t>
            </a:r>
            <a:r>
              <a:rPr lang="fi-FI" sz="950" b="0" i="1" err="1"/>
              <a:t>ompacting</a:t>
            </a:r>
            <a:r>
              <a:rPr lang="fi-FI" sz="950" b="0" i="1"/>
              <a:t> hops and </a:t>
            </a:r>
            <a:r>
              <a:rPr lang="fi-FI" sz="950" b="0" i="1" err="1"/>
              <a:t>barley</a:t>
            </a:r>
            <a:r>
              <a:rPr lang="fi-FI" sz="950" b="0" i="1"/>
              <a:t> </a:t>
            </a:r>
            <a:r>
              <a:rPr lang="fi-FI" sz="950" b="0" i="1" err="1"/>
              <a:t>crops</a:t>
            </a:r>
            <a:r>
              <a:rPr lang="fi-FI" sz="950" b="0" i="1"/>
              <a:t>, </a:t>
            </a:r>
            <a:r>
              <a:rPr lang="fi-FI" sz="950" b="0" i="1" err="1"/>
              <a:t>frocig</a:t>
            </a:r>
            <a:r>
              <a:rPr lang="fi-FI" sz="950" b="0" i="1"/>
              <a:t> </a:t>
            </a:r>
            <a:r>
              <a:rPr lang="fi-FI" sz="950" b="0" i="1" err="1"/>
              <a:t>beer</a:t>
            </a:r>
            <a:r>
              <a:rPr lang="fi-FI" sz="950" b="0" i="1"/>
              <a:t> </a:t>
            </a:r>
            <a:r>
              <a:rPr lang="fi-FI" sz="950" b="0" i="1" err="1"/>
              <a:t>industry</a:t>
            </a:r>
            <a:r>
              <a:rPr lang="fi-FI" sz="950" b="0" i="1"/>
              <a:t> to </a:t>
            </a:r>
            <a:r>
              <a:rPr lang="fi-FI" sz="950" b="0" i="1" err="1"/>
              <a:t>adjust</a:t>
            </a:r>
            <a:r>
              <a:rPr lang="fi-FI" sz="950" b="0"/>
              <a:t>. [</a:t>
            </a:r>
            <a:r>
              <a:rPr lang="fi-FI" sz="950" b="0" err="1"/>
              <a:t>online</a:t>
            </a:r>
            <a:r>
              <a:rPr lang="fi-FI" sz="950" b="0"/>
              <a:t>] </a:t>
            </a:r>
            <a:r>
              <a:rPr lang="fi-FI" sz="950" b="0" err="1"/>
              <a:t>Available</a:t>
            </a:r>
            <a:r>
              <a:rPr lang="fi-FI" sz="950" b="0"/>
              <a:t> at: </a:t>
            </a:r>
            <a:r>
              <a:rPr lang="fi-FI" sz="950" b="0">
                <a:hlinkClick r:id="rId9"/>
              </a:rPr>
              <a:t>https://www.nbcphiladelphia.com/news/national-international/changing-climate/climate-change-is-impacting-hops-and-barley-crops-forcing-beer-industry-to-adjust/3693570/ </a:t>
            </a:r>
            <a:r>
              <a:rPr lang="fi-FI" sz="950" b="0"/>
              <a:t> [</a:t>
            </a:r>
            <a:r>
              <a:rPr lang="fi-FI" sz="950" b="0" err="1"/>
              <a:t>Accessed</a:t>
            </a:r>
            <a:r>
              <a:rPr lang="fi-FI" sz="950" b="0"/>
              <a:t> 17, November 2023]</a:t>
            </a:r>
          </a:p>
        </p:txBody>
      </p:sp>
    </p:spTree>
    <p:extLst>
      <p:ext uri="{BB962C8B-B14F-4D97-AF65-F5344CB8AC3E}">
        <p14:creationId xmlns:p14="http://schemas.microsoft.com/office/powerpoint/2010/main" val="19885549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 name="Objeto 29" hidden="1">
            <a:extLst>
              <a:ext uri="{FF2B5EF4-FFF2-40B4-BE49-F238E27FC236}">
                <a16:creationId xmlns:a16="http://schemas.microsoft.com/office/drawing/2014/main" id="{39E36B68-A248-FA7F-BFF8-7BAA431CBB6D}"/>
              </a:ext>
            </a:extLst>
          </p:cNvPr>
          <p:cNvGraphicFramePr>
            <a:graphicFrameLocks noChangeAspect="1"/>
          </p:cNvGraphicFramePr>
          <p:nvPr>
            <p:custDataLst>
              <p:tags r:id="rId1"/>
            </p:custData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Diapositiva de think-cell" r:id="rId4" imgW="7772400" imgH="10058400" progId="TCLayout.ActiveDocument.1">
                  <p:embed/>
                </p:oleObj>
              </mc:Choice>
              <mc:Fallback>
                <p:oleObj name="Diapositiva de think-cell" r:id="rId4" imgW="7772400" imgH="10058400" progId="TCLayout.ActiveDocument.1">
                  <p:embed/>
                  <p:pic>
                    <p:nvPicPr>
                      <p:cNvPr id="30" name="Objeto 29" hidden="1">
                        <a:extLst>
                          <a:ext uri="{FF2B5EF4-FFF2-40B4-BE49-F238E27FC236}">
                            <a16:creationId xmlns:a16="http://schemas.microsoft.com/office/drawing/2014/main" id="{39E36B68-A248-FA7F-BFF8-7BAA431CBB6D}"/>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5" name="Título 4">
            <a:extLst>
              <a:ext uri="{FF2B5EF4-FFF2-40B4-BE49-F238E27FC236}">
                <a16:creationId xmlns:a16="http://schemas.microsoft.com/office/drawing/2014/main" id="{91ECD430-ADF2-C30F-B6D4-C31BB2083886}"/>
              </a:ext>
            </a:extLst>
          </p:cNvPr>
          <p:cNvSpPr>
            <a:spLocks noGrp="1"/>
          </p:cNvSpPr>
          <p:nvPr>
            <p:ph type="title"/>
          </p:nvPr>
        </p:nvSpPr>
        <p:spPr>
          <a:xfrm>
            <a:off x="385762" y="2943225"/>
            <a:ext cx="11420475" cy="2492375"/>
          </a:xfrm>
        </p:spPr>
        <p:txBody>
          <a:bodyPr vert="horz"/>
          <a:lstStyle/>
          <a:p>
            <a:pPr>
              <a:lnSpc>
                <a:spcPct val="150000"/>
              </a:lnSpc>
            </a:pPr>
            <a:r>
              <a:rPr lang="en-US" sz="4000"/>
              <a:t>Appendix</a:t>
            </a:r>
          </a:p>
        </p:txBody>
      </p:sp>
      <p:sp>
        <p:nvSpPr>
          <p:cNvPr id="3" name="TextBox 2">
            <a:extLst>
              <a:ext uri="{FF2B5EF4-FFF2-40B4-BE49-F238E27FC236}">
                <a16:creationId xmlns:a16="http://schemas.microsoft.com/office/drawing/2014/main" id="{A99DE9A2-7FE9-E631-65DD-CA4D7DCF65D2}"/>
              </a:ext>
            </a:extLst>
          </p:cNvPr>
          <p:cNvSpPr txBox="1"/>
          <p:nvPr/>
        </p:nvSpPr>
        <p:spPr>
          <a:xfrm>
            <a:off x="508000" y="6540500"/>
            <a:ext cx="0" cy="0"/>
          </a:xfrm>
          <a:prstGeom prst="rect">
            <a:avLst/>
          </a:prstGeom>
          <a:noFill/>
        </p:spPr>
        <p:txBody>
          <a:bodyPr wrap="none" lIns="0" tIns="0" rIns="0" bIns="0" rtlCol="0">
            <a:noAutofit/>
          </a:bodyPr>
          <a:lstStyle/>
          <a:p>
            <a:pPr algn="l" defTabSz="228600">
              <a:spcAft>
                <a:spcPts val="1200"/>
              </a:spcAft>
            </a:pPr>
            <a:endParaRPr lang="en-US" noProof="0"/>
          </a:p>
        </p:txBody>
      </p:sp>
      <p:sp>
        <p:nvSpPr>
          <p:cNvPr id="4" name="TextBox 3">
            <a:extLst>
              <a:ext uri="{FF2B5EF4-FFF2-40B4-BE49-F238E27FC236}">
                <a16:creationId xmlns:a16="http://schemas.microsoft.com/office/drawing/2014/main" id="{D755958A-8BF7-C529-90C0-96699E74E02D}"/>
              </a:ext>
            </a:extLst>
          </p:cNvPr>
          <p:cNvSpPr txBox="1"/>
          <p:nvPr/>
        </p:nvSpPr>
        <p:spPr>
          <a:xfrm>
            <a:off x="1460500" y="6591300"/>
            <a:ext cx="0" cy="0"/>
          </a:xfrm>
          <a:prstGeom prst="rect">
            <a:avLst/>
          </a:prstGeom>
          <a:noFill/>
        </p:spPr>
        <p:txBody>
          <a:bodyPr wrap="none" lIns="0" tIns="0" rIns="0" bIns="0" rtlCol="0">
            <a:noAutofit/>
          </a:bodyPr>
          <a:lstStyle/>
          <a:p>
            <a:pPr algn="l" defTabSz="228600">
              <a:spcAft>
                <a:spcPts val="1200"/>
              </a:spcAft>
            </a:pPr>
            <a:endParaRPr lang="en-US" noProof="0"/>
          </a:p>
        </p:txBody>
      </p:sp>
    </p:spTree>
    <p:extLst>
      <p:ext uri="{BB962C8B-B14F-4D97-AF65-F5344CB8AC3E}">
        <p14:creationId xmlns:p14="http://schemas.microsoft.com/office/powerpoint/2010/main" val="59367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to 5" hidden="1">
            <a:extLst>
              <a:ext uri="{FF2B5EF4-FFF2-40B4-BE49-F238E27FC236}">
                <a16:creationId xmlns:a16="http://schemas.microsoft.com/office/drawing/2014/main" id="{D7126631-99B4-D77D-62BE-4FAFD24B0DD2}"/>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4" imgW="317" imgH="318" progId="TCLayout.ActiveDocument.1">
                  <p:embed/>
                </p:oleObj>
              </mc:Choice>
              <mc:Fallback>
                <p:oleObj name="Diapositiva de think-cell" r:id="rId4" imgW="317" imgH="318" progId="TCLayout.ActiveDocument.1">
                  <p:embed/>
                  <p:pic>
                    <p:nvPicPr>
                      <p:cNvPr id="6" name="Objeto 5" hidden="1">
                        <a:extLst>
                          <a:ext uri="{FF2B5EF4-FFF2-40B4-BE49-F238E27FC236}">
                            <a16:creationId xmlns:a16="http://schemas.microsoft.com/office/drawing/2014/main" id="{D7126631-99B4-D77D-62BE-4FAFD24B0DD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Título 2">
            <a:extLst>
              <a:ext uri="{FF2B5EF4-FFF2-40B4-BE49-F238E27FC236}">
                <a16:creationId xmlns:a16="http://schemas.microsoft.com/office/drawing/2014/main" id="{80A409BC-A1AA-45B2-3D0C-8E1EFCE4D98A}"/>
              </a:ext>
            </a:extLst>
          </p:cNvPr>
          <p:cNvSpPr>
            <a:spLocks noGrp="1"/>
          </p:cNvSpPr>
          <p:nvPr>
            <p:ph type="title"/>
          </p:nvPr>
        </p:nvSpPr>
        <p:spPr/>
        <p:txBody>
          <a:bodyPr vert="horz"/>
          <a:lstStyle/>
          <a:p>
            <a:r>
              <a:rPr lang="fi-FI"/>
              <a:t>PESTEL: A </a:t>
            </a:r>
            <a:r>
              <a:rPr lang="fi-FI" err="1"/>
              <a:t>description</a:t>
            </a:r>
            <a:r>
              <a:rPr lang="fi-FI"/>
              <a:t> of </a:t>
            </a:r>
            <a:r>
              <a:rPr lang="fi-FI" err="1"/>
              <a:t>the</a:t>
            </a:r>
            <a:r>
              <a:rPr lang="fi-FI"/>
              <a:t> data </a:t>
            </a:r>
            <a:r>
              <a:rPr lang="fi-FI" err="1"/>
              <a:t>analysis</a:t>
            </a:r>
            <a:endParaRPr lang="en-GB"/>
          </a:p>
        </p:txBody>
      </p:sp>
      <p:graphicFrame>
        <p:nvGraphicFramePr>
          <p:cNvPr id="8" name="Tabla 8">
            <a:extLst>
              <a:ext uri="{FF2B5EF4-FFF2-40B4-BE49-F238E27FC236}">
                <a16:creationId xmlns:a16="http://schemas.microsoft.com/office/drawing/2014/main" id="{F373AA08-2BEB-9197-C29C-AD8A81FB9A50}"/>
              </a:ext>
            </a:extLst>
          </p:cNvPr>
          <p:cNvGraphicFramePr>
            <a:graphicFrameLocks noGrp="1"/>
          </p:cNvGraphicFramePr>
          <p:nvPr>
            <p:extLst>
              <p:ext uri="{D42A27DB-BD31-4B8C-83A1-F6EECF244321}">
                <p14:modId xmlns:p14="http://schemas.microsoft.com/office/powerpoint/2010/main" val="1510609591"/>
              </p:ext>
            </p:extLst>
          </p:nvPr>
        </p:nvGraphicFramePr>
        <p:xfrm>
          <a:off x="384174" y="1363888"/>
          <a:ext cx="11418889" cy="4522410"/>
        </p:xfrm>
        <a:graphic>
          <a:graphicData uri="http://schemas.openxmlformats.org/drawingml/2006/table">
            <a:tbl>
              <a:tblPr firstRow="1" bandRow="1">
                <a:tableStyleId>{5C22544A-7EE6-4342-B048-85BDC9FD1C3A}</a:tableStyleId>
              </a:tblPr>
              <a:tblGrid>
                <a:gridCol w="1106882">
                  <a:extLst>
                    <a:ext uri="{9D8B030D-6E8A-4147-A177-3AD203B41FA5}">
                      <a16:colId xmlns:a16="http://schemas.microsoft.com/office/drawing/2014/main" val="1265793115"/>
                    </a:ext>
                  </a:extLst>
                </a:gridCol>
                <a:gridCol w="1371619">
                  <a:extLst>
                    <a:ext uri="{9D8B030D-6E8A-4147-A177-3AD203B41FA5}">
                      <a16:colId xmlns:a16="http://schemas.microsoft.com/office/drawing/2014/main" val="1717126807"/>
                    </a:ext>
                  </a:extLst>
                </a:gridCol>
                <a:gridCol w="1168996">
                  <a:extLst>
                    <a:ext uri="{9D8B030D-6E8A-4147-A177-3AD203B41FA5}">
                      <a16:colId xmlns:a16="http://schemas.microsoft.com/office/drawing/2014/main" val="3292836116"/>
                    </a:ext>
                  </a:extLst>
                </a:gridCol>
                <a:gridCol w="1154232">
                  <a:extLst>
                    <a:ext uri="{9D8B030D-6E8A-4147-A177-3AD203B41FA5}">
                      <a16:colId xmlns:a16="http://schemas.microsoft.com/office/drawing/2014/main" val="4130511795"/>
                    </a:ext>
                  </a:extLst>
                </a:gridCol>
                <a:gridCol w="1702862">
                  <a:extLst>
                    <a:ext uri="{9D8B030D-6E8A-4147-A177-3AD203B41FA5}">
                      <a16:colId xmlns:a16="http://schemas.microsoft.com/office/drawing/2014/main" val="3328929683"/>
                    </a:ext>
                  </a:extLst>
                </a:gridCol>
                <a:gridCol w="1637731">
                  <a:extLst>
                    <a:ext uri="{9D8B030D-6E8A-4147-A177-3AD203B41FA5}">
                      <a16:colId xmlns:a16="http://schemas.microsoft.com/office/drawing/2014/main" val="1060030823"/>
                    </a:ext>
                  </a:extLst>
                </a:gridCol>
                <a:gridCol w="1549284">
                  <a:extLst>
                    <a:ext uri="{9D8B030D-6E8A-4147-A177-3AD203B41FA5}">
                      <a16:colId xmlns:a16="http://schemas.microsoft.com/office/drawing/2014/main" val="3282894858"/>
                    </a:ext>
                  </a:extLst>
                </a:gridCol>
                <a:gridCol w="1727283">
                  <a:extLst>
                    <a:ext uri="{9D8B030D-6E8A-4147-A177-3AD203B41FA5}">
                      <a16:colId xmlns:a16="http://schemas.microsoft.com/office/drawing/2014/main" val="3165305382"/>
                    </a:ext>
                  </a:extLst>
                </a:gridCol>
              </a:tblGrid>
              <a:tr h="250941">
                <a:tc>
                  <a:txBody>
                    <a:bodyPr/>
                    <a:lstStyle/>
                    <a:p>
                      <a:endParaRPr lang="en-GB" sz="1200">
                        <a:solidFill>
                          <a:schemeClr val="tx1"/>
                        </a:solidFill>
                      </a:endParaRPr>
                    </a:p>
                  </a:txBody>
                  <a:tcPr marL="72000" marR="36000" marT="36000" marB="36000" anchor="ctr">
                    <a:lnL w="9525" cap="flat" cmpd="sng" algn="ctr">
                      <a:no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400" b="1">
                        <a:solidFill>
                          <a:schemeClr val="tx1"/>
                        </a:solidFill>
                      </a:endParaRPr>
                    </a:p>
                  </a:txBody>
                  <a:tcPr marL="72000" marR="36000" marT="36000" marB="36000"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a:ln>
                          <a:noFill/>
                        </a:ln>
                        <a:solidFill>
                          <a:srgbClr val="000000"/>
                        </a:solidFill>
                        <a:effectLst/>
                        <a:uLnTx/>
                        <a:uFillTx/>
                        <a:latin typeface="Verdana"/>
                        <a:ea typeface="+mn-ea"/>
                        <a:cs typeface="+mn-cs"/>
                      </a:endParaRPr>
                    </a:p>
                  </a:txBody>
                  <a:tcPr marL="72000" marR="36000" marT="36000" marB="36000"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FI"/>
                    </a:p>
                  </a:txBody>
                  <a:tcPr/>
                </a:tc>
                <a:tc>
                  <a:txBody>
                    <a:bodyP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a:ln>
                          <a:noFill/>
                        </a:ln>
                        <a:solidFill>
                          <a:srgbClr val="000000"/>
                        </a:solidFill>
                        <a:effectLst/>
                        <a:uLnTx/>
                        <a:uFillTx/>
                        <a:latin typeface="Verdana"/>
                        <a:ea typeface="+mn-ea"/>
                        <a:cs typeface="+mn-cs"/>
                      </a:endParaRPr>
                    </a:p>
                  </a:txBody>
                  <a:tcPr marL="72000" marR="36000" marT="36000" marB="36000"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a:ln>
                          <a:noFill/>
                        </a:ln>
                        <a:solidFill>
                          <a:srgbClr val="000000"/>
                        </a:solidFill>
                        <a:effectLst/>
                        <a:uLnTx/>
                        <a:uFillTx/>
                        <a:latin typeface="Verdana"/>
                        <a:ea typeface="+mn-ea"/>
                        <a:cs typeface="+mn-cs"/>
                      </a:endParaRPr>
                    </a:p>
                  </a:txBody>
                  <a:tcPr marL="72000" marR="36000" marT="36000" marB="36000"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a:ln>
                          <a:noFill/>
                        </a:ln>
                        <a:solidFill>
                          <a:srgbClr val="000000"/>
                        </a:solidFill>
                        <a:effectLst/>
                        <a:uLnTx/>
                        <a:uFillTx/>
                        <a:latin typeface="Verdana"/>
                        <a:ea typeface="+mn-ea"/>
                        <a:cs typeface="+mn-cs"/>
                      </a:endParaRPr>
                    </a:p>
                  </a:txBody>
                  <a:tcPr marL="72000" marR="36000" marT="36000" marB="36000"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a:ln>
                          <a:noFill/>
                        </a:ln>
                        <a:solidFill>
                          <a:srgbClr val="000000"/>
                        </a:solidFill>
                        <a:effectLst/>
                        <a:uLnTx/>
                        <a:uFillTx/>
                        <a:latin typeface="Verdana"/>
                        <a:ea typeface="+mn-ea"/>
                        <a:cs typeface="+mn-cs"/>
                      </a:endParaRPr>
                    </a:p>
                  </a:txBody>
                  <a:tcPr marL="72000" marR="36000" marT="36000" marB="36000" anchor="ctr">
                    <a:lnL w="9525" cap="flat" cmpd="sng" algn="ctr">
                      <a:solidFill>
                        <a:schemeClr val="bg2"/>
                      </a:solid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6397791"/>
                  </a:ext>
                </a:extLst>
              </a:tr>
              <a:tr h="551550">
                <a:tc>
                  <a:txBody>
                    <a:bodyPr/>
                    <a:lstStyle/>
                    <a:p>
                      <a:endParaRPr lang="en-GB" sz="1200">
                        <a:solidFill>
                          <a:schemeClr val="tx1"/>
                        </a:solidFill>
                      </a:endParaRPr>
                    </a:p>
                  </a:txBody>
                  <a:tcPr marL="72000" marR="36000" marT="36000" marB="36000" anchor="ctr">
                    <a:lnL w="9525" cap="flat" cmpd="sng" algn="ctr">
                      <a:no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1">
                          <a:solidFill>
                            <a:schemeClr val="tx1"/>
                          </a:solidFill>
                        </a:rPr>
                        <a:t>Political</a:t>
                      </a:r>
                    </a:p>
                  </a:txBody>
                  <a:tcPr marL="72000" marR="36000" marT="36000" marB="36000"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000000"/>
                          </a:solidFill>
                          <a:effectLst/>
                          <a:uLnTx/>
                          <a:uFillTx/>
                          <a:latin typeface="Verdana"/>
                          <a:ea typeface="+mn-ea"/>
                          <a:cs typeface="+mn-cs"/>
                        </a:rPr>
                        <a:t>Economical </a:t>
                      </a:r>
                    </a:p>
                  </a:txBody>
                  <a:tcPr marL="72000" marR="36000" marT="36000" marB="36000"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a:ln>
                          <a:noFill/>
                        </a:ln>
                        <a:solidFill>
                          <a:srgbClr val="000000"/>
                        </a:solidFill>
                        <a:effectLst/>
                        <a:uLnTx/>
                        <a:uFillTx/>
                        <a:latin typeface="Verdana"/>
                        <a:ea typeface="+mn-ea"/>
                        <a:cs typeface="+mn-cs"/>
                      </a:endParaRPr>
                    </a:p>
                  </a:txBody>
                  <a:tcPr marL="72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000000"/>
                          </a:solidFill>
                          <a:effectLst/>
                          <a:uLnTx/>
                          <a:uFillTx/>
                          <a:latin typeface="+mn-lt"/>
                          <a:ea typeface="+mn-ea"/>
                          <a:cs typeface="+mn-cs"/>
                        </a:rPr>
                        <a:t>Social</a:t>
                      </a:r>
                      <a:endParaRPr kumimoji="0" lang="en-GB" sz="1200" b="1" i="0" u="none" strike="noStrike" kern="1200" cap="none" spc="0" normalizeH="0" baseline="0" noProof="0">
                        <a:ln>
                          <a:noFill/>
                        </a:ln>
                        <a:solidFill>
                          <a:srgbClr val="000000"/>
                        </a:solidFill>
                        <a:effectLst/>
                        <a:uLnTx/>
                        <a:uFillTx/>
                        <a:latin typeface="Verdana"/>
                        <a:ea typeface="+mn-ea"/>
                        <a:cs typeface="+mn-cs"/>
                      </a:endParaRPr>
                    </a:p>
                  </a:txBody>
                  <a:tcPr marL="72000" marR="36000" marT="36000" marB="36000"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chemeClr val="tx1"/>
                          </a:solidFill>
                          <a:effectLst/>
                          <a:uLnTx/>
                          <a:uFillTx/>
                          <a:latin typeface="Verdana"/>
                          <a:ea typeface="+mn-ea"/>
                          <a:cs typeface="+mn-cs"/>
                        </a:rPr>
                        <a:t>Technological</a:t>
                      </a:r>
                    </a:p>
                  </a:txBody>
                  <a:tcPr marL="72000" marR="36000" marT="36000" marB="36000"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chemeClr val="tx1"/>
                          </a:solidFill>
                          <a:effectLst/>
                          <a:uLnTx/>
                          <a:uFillTx/>
                          <a:latin typeface="Verdana"/>
                          <a:ea typeface="+mn-ea"/>
                          <a:cs typeface="+mn-cs"/>
                        </a:rPr>
                        <a:t>Environmental</a:t>
                      </a:r>
                    </a:p>
                  </a:txBody>
                  <a:tcPr marL="72000" marR="36000" marT="36000" marB="36000"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chemeClr val="tx1"/>
                          </a:solidFill>
                          <a:effectLst/>
                          <a:uLnTx/>
                          <a:uFillTx/>
                          <a:latin typeface="Verdana"/>
                          <a:ea typeface="+mn-ea"/>
                          <a:cs typeface="+mn-cs"/>
                        </a:rPr>
                        <a:t>Legal</a:t>
                      </a:r>
                    </a:p>
                  </a:txBody>
                  <a:tcPr marL="72000" marR="36000" marT="36000" marB="36000"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2828163"/>
                  </a:ext>
                </a:extLst>
              </a:tr>
              <a:tr h="759017">
                <a:tc>
                  <a:txBody>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000000"/>
                          </a:solidFill>
                          <a:effectLst/>
                          <a:uLnTx/>
                          <a:uFillTx/>
                          <a:latin typeface="Verdana"/>
                          <a:ea typeface="+mn-ea"/>
                          <a:cs typeface="+mn-cs"/>
                        </a:rPr>
                        <a:t>Data source</a:t>
                      </a:r>
                    </a:p>
                  </a:txBody>
                  <a:tcPr marL="72000" marR="36000" marT="36000" marB="36000" anchor="ctr">
                    <a:lnL w="9525" cap="flat" cmpd="sng" algn="ctr">
                      <a:no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latin typeface="+mn-lt"/>
                          <a:ea typeface="+mn-ea"/>
                          <a:cs typeface="+mn-cs"/>
                        </a:rPr>
                        <a:t>The Worldwide Governance Indicators (WGI): </a:t>
                      </a:r>
                      <a:r>
                        <a:rPr lang="en-GB" sz="1000" b="0">
                          <a:solidFill>
                            <a:schemeClr val="tx1"/>
                          </a:solidFill>
                        </a:rPr>
                        <a:t>Political Stability and Absence of Violence/Terrorism</a:t>
                      </a:r>
                    </a:p>
                  </a:txBody>
                  <a:tcPr marL="72000" marR="36000" marT="36000" marB="36000"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latin typeface="+mn-lt"/>
                          <a:ea typeface="+mn-ea"/>
                          <a:cs typeface="+mn-cs"/>
                        </a:rPr>
                        <a:t>Country population</a:t>
                      </a:r>
                    </a:p>
                  </a:txBody>
                  <a:tcPr marL="72000" marR="36000" marT="36000" marB="36000"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latin typeface="+mn-lt"/>
                          <a:ea typeface="+mn-ea"/>
                          <a:cs typeface="+mn-cs"/>
                        </a:rPr>
                        <a:t>GDP per capita</a:t>
                      </a:r>
                    </a:p>
                  </a:txBody>
                  <a:tcPr marL="72000" marR="36000" marT="36000" marB="36000"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latin typeface="+mn-lt"/>
                          <a:ea typeface="+mn-ea"/>
                          <a:cs typeface="+mn-cs"/>
                        </a:rPr>
                        <a:t>Recorded alcohol per capita consumption: Beer consumption</a:t>
                      </a:r>
                      <a:endParaRPr kumimoji="0" lang="en-GB" sz="1000" b="0" i="0" u="none" strike="noStrike" kern="1200" cap="none" spc="0" normalizeH="0" baseline="0" noProof="0">
                        <a:ln>
                          <a:noFill/>
                        </a:ln>
                        <a:solidFill>
                          <a:srgbClr val="000000"/>
                        </a:solidFill>
                        <a:effectLst/>
                        <a:uLnTx/>
                        <a:uFillTx/>
                        <a:latin typeface="Verdana"/>
                        <a:ea typeface="+mn-ea"/>
                        <a:cs typeface="+mn-cs"/>
                      </a:endParaRPr>
                    </a:p>
                  </a:txBody>
                  <a:tcPr marL="72000" marR="36000" marT="36000" marB="36000"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latin typeface="+mn-lt"/>
                          <a:ea typeface="+mn-ea"/>
                          <a:cs typeface="+mn-cs"/>
                        </a:rPr>
                        <a:t>The Cities of the Future Index: ePayments</a:t>
                      </a:r>
                    </a:p>
                  </a:txBody>
                  <a:tcPr marL="72000" marR="36000" marT="36000" marB="36000"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latin typeface="+mn-lt"/>
                          <a:ea typeface="+mn-ea"/>
                          <a:cs typeface="+mn-cs"/>
                        </a:rPr>
                        <a:t>The ND-GAIN Country Index</a:t>
                      </a:r>
                    </a:p>
                  </a:txBody>
                  <a:tcPr marL="72000" marR="36000" marT="36000" marB="36000"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latin typeface="+mn-lt"/>
                          <a:ea typeface="+mn-ea"/>
                          <a:cs typeface="+mn-cs"/>
                        </a:rPr>
                        <a:t>The Worldwide Governance Indicators (WGI): Control of corruption</a:t>
                      </a:r>
                      <a:endParaRPr kumimoji="0" lang="en-GB" sz="1000" b="0" i="0" u="none" strike="noStrike" kern="1200" cap="none" spc="0" normalizeH="0" baseline="0" noProof="0">
                        <a:ln>
                          <a:noFill/>
                        </a:ln>
                        <a:solidFill>
                          <a:srgbClr val="000000"/>
                        </a:solidFill>
                        <a:effectLst/>
                        <a:uLnTx/>
                        <a:uFillTx/>
                        <a:latin typeface="Verdana"/>
                        <a:ea typeface="+mn-ea"/>
                        <a:cs typeface="+mn-cs"/>
                      </a:endParaRPr>
                    </a:p>
                  </a:txBody>
                  <a:tcPr marL="72000" marR="36000" marT="36000" marB="36000"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2389243"/>
                  </a:ext>
                </a:extLst>
              </a:tr>
              <a:tr h="759017">
                <a:tc>
                  <a:txBody>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000000"/>
                          </a:solidFill>
                          <a:effectLst/>
                          <a:uLnTx/>
                          <a:uFillTx/>
                          <a:latin typeface="Verdana"/>
                          <a:ea typeface="+mn-ea"/>
                          <a:cs typeface="+mn-cs"/>
                        </a:rPr>
                        <a:t>Description</a:t>
                      </a:r>
                    </a:p>
                  </a:txBody>
                  <a:tcPr marL="72000" marR="36000" marT="36000" marB="36000" anchor="ctr">
                    <a:lnL w="9525" cap="flat" cmpd="sng" algn="ctr">
                      <a:no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accent6">
                          <a:lumMod val="40000"/>
                          <a:lumOff val="60000"/>
                        </a:schemeClr>
                      </a:solidFill>
                      <a:prstDash val="solid"/>
                      <a:round/>
                      <a:headEnd type="none" w="med" len="med"/>
                      <a:tailEnd type="none" w="med" len="med"/>
                    </a:lnT>
                    <a:lnB w="9525"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a:solidFill>
                            <a:schemeClr val="tx1"/>
                          </a:solidFill>
                        </a:rPr>
                        <a:t>The indicator measures perceptions of the likelihood of political instability and/or politically- motivated violence, including terrorism. </a:t>
                      </a:r>
                    </a:p>
                  </a:txBody>
                  <a:tcPr marL="72000" marR="36000" marT="36000" marB="36000"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accent6">
                          <a:lumMod val="40000"/>
                          <a:lumOff val="60000"/>
                        </a:schemeClr>
                      </a:solidFill>
                      <a:prstDash val="solid"/>
                      <a:round/>
                      <a:headEnd type="none" w="med" len="med"/>
                      <a:tailEnd type="none" w="med" len="med"/>
                    </a:lnT>
                    <a:lnB w="9525"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latin typeface="+mn-lt"/>
                          <a:ea typeface="+mn-ea"/>
                          <a:cs typeface="+mn-cs"/>
                        </a:rPr>
                        <a:t>The indicator calculates the de facto definition of population, which counts all residents regardless of legal status or citizenship. </a:t>
                      </a:r>
                    </a:p>
                  </a:txBody>
                  <a:tcPr marL="72000" marR="36000" marT="36000" marB="36000"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accent6">
                          <a:lumMod val="40000"/>
                          <a:lumOff val="60000"/>
                        </a:schemeClr>
                      </a:solidFill>
                      <a:prstDash val="solid"/>
                      <a:round/>
                      <a:headEnd type="none" w="med" len="med"/>
                      <a:tailEnd type="none" w="med" len="med"/>
                    </a:lnT>
                    <a:lnB w="9525"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latin typeface="+mn-lt"/>
                          <a:ea typeface="+mn-ea"/>
                          <a:cs typeface="+mn-cs"/>
                        </a:rPr>
                        <a:t>The indicator provides per capita values for gross domestic product (GDP) expressed in current international dollars.</a:t>
                      </a:r>
                    </a:p>
                  </a:txBody>
                  <a:tcPr marL="72000" marR="36000" marT="36000" marB="36000"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accent6">
                          <a:lumMod val="40000"/>
                          <a:lumOff val="60000"/>
                        </a:schemeClr>
                      </a:solidFill>
                      <a:prstDash val="solid"/>
                      <a:round/>
                      <a:headEnd type="none" w="med" len="med"/>
                      <a:tailEnd type="none" w="med" len="med"/>
                    </a:lnT>
                    <a:lnB w="9525"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latin typeface="+mn-lt"/>
                          <a:ea typeface="+mn-ea"/>
                          <a:cs typeface="+mn-cs"/>
                        </a:rPr>
                        <a:t>The indicator records the amount of alcohol consumed per capita (15+ years) over a calendar year in a country, in </a:t>
                      </a:r>
                      <a:r>
                        <a:rPr kumimoji="0" lang="en-GB" sz="1000" b="0" i="0" u="none" strike="noStrike" kern="1200" cap="none" spc="0" normalizeH="0" baseline="0" noProof="0" err="1">
                          <a:ln>
                            <a:noFill/>
                          </a:ln>
                          <a:solidFill>
                            <a:srgbClr val="000000"/>
                          </a:solidFill>
                          <a:effectLst/>
                          <a:uLnTx/>
                          <a:uFillTx/>
                          <a:latin typeface="+mn-lt"/>
                          <a:ea typeface="+mn-ea"/>
                          <a:cs typeface="+mn-cs"/>
                        </a:rPr>
                        <a:t>liters</a:t>
                      </a:r>
                      <a:r>
                        <a:rPr kumimoji="0" lang="en-GB" sz="1000" b="0" i="0" u="none" strike="noStrike" kern="1200" cap="none" spc="0" normalizeH="0" baseline="0" noProof="0">
                          <a:ln>
                            <a:noFill/>
                          </a:ln>
                          <a:solidFill>
                            <a:srgbClr val="000000"/>
                          </a:solidFill>
                          <a:effectLst/>
                          <a:uLnTx/>
                          <a:uFillTx/>
                          <a:latin typeface="+mn-lt"/>
                          <a:ea typeface="+mn-ea"/>
                          <a:cs typeface="+mn-cs"/>
                        </a:rPr>
                        <a:t> of pure alcohol recording the consumption from production, import, export, and sales data.</a:t>
                      </a:r>
                      <a:endParaRPr kumimoji="0" lang="en-GB" sz="1000" b="0" i="0" u="none" strike="noStrike" kern="1200" cap="none" spc="0" normalizeH="0" baseline="0" noProof="0">
                        <a:ln>
                          <a:noFill/>
                        </a:ln>
                        <a:solidFill>
                          <a:srgbClr val="000000"/>
                        </a:solidFill>
                        <a:effectLst/>
                        <a:uLnTx/>
                        <a:uFillTx/>
                        <a:latin typeface="Verdana"/>
                        <a:ea typeface="+mn-ea"/>
                        <a:cs typeface="+mn-cs"/>
                      </a:endParaRPr>
                    </a:p>
                  </a:txBody>
                  <a:tcPr marL="72000" marR="36000" marT="36000" marB="36000"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accent6">
                          <a:lumMod val="40000"/>
                          <a:lumOff val="60000"/>
                        </a:schemeClr>
                      </a:solidFill>
                      <a:prstDash val="solid"/>
                      <a:round/>
                      <a:headEnd type="none" w="med" len="med"/>
                      <a:tailEnd type="none" w="med" len="med"/>
                    </a:lnT>
                    <a:lnB w="9525"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latin typeface="+mn-lt"/>
                          <a:ea typeface="+mn-ea"/>
                          <a:cs typeface="+mn-cs"/>
                        </a:rPr>
                        <a:t>The score measures the prevalence of digital payments consisting of e.g. the percentage of the population that paid bills or bought something online in the past year.</a:t>
                      </a:r>
                    </a:p>
                  </a:txBody>
                  <a:tcPr marL="72000" marR="36000" marT="36000" marB="36000"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accent6">
                          <a:lumMod val="40000"/>
                          <a:lumOff val="60000"/>
                        </a:schemeClr>
                      </a:solidFill>
                      <a:prstDash val="solid"/>
                      <a:round/>
                      <a:headEnd type="none" w="med" len="med"/>
                      <a:tailEnd type="none" w="med" len="med"/>
                    </a:lnT>
                    <a:lnB w="9525"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latin typeface="+mn-lt"/>
                          <a:ea typeface="+mn-ea"/>
                          <a:cs typeface="+mn-cs"/>
                        </a:rPr>
                        <a:t>The index summarizes a country's vulnerability to climate change and other global challenges in combination with its readiness to improve resilience.</a:t>
                      </a:r>
                    </a:p>
                  </a:txBody>
                  <a:tcPr marL="72000" marR="36000" marT="36000" marB="36000"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accent6">
                          <a:lumMod val="40000"/>
                          <a:lumOff val="60000"/>
                        </a:schemeClr>
                      </a:solidFill>
                      <a:prstDash val="solid"/>
                      <a:round/>
                      <a:headEnd type="none" w="med" len="med"/>
                      <a:tailEnd type="none" w="med" len="med"/>
                    </a:lnT>
                    <a:lnB w="9525"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latin typeface="+mn-lt"/>
                          <a:ea typeface="+mn-ea"/>
                          <a:cs typeface="+mn-cs"/>
                        </a:rPr>
                        <a:t>The indicator captures perceptions of the extent to which public power is exercised for private gain, including both petty and grand forms of corruption, as well as "capture" of the state by elites and private interests.</a:t>
                      </a:r>
                    </a:p>
                  </a:txBody>
                  <a:tcPr marL="72000" marR="36000" marT="36000" marB="36000"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accent6">
                          <a:lumMod val="40000"/>
                          <a:lumOff val="60000"/>
                        </a:schemeClr>
                      </a:solidFill>
                      <a:prstDash val="solid"/>
                      <a:round/>
                      <a:headEnd type="none" w="med" len="med"/>
                      <a:tailEnd type="none" w="med" len="med"/>
                    </a:lnT>
                    <a:lnB w="9525"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67314499"/>
                  </a:ext>
                </a:extLst>
              </a:tr>
              <a:tr h="551550">
                <a:tc>
                  <a:txBody>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000000"/>
                          </a:solidFill>
                          <a:effectLst/>
                          <a:uLnTx/>
                          <a:uFillTx/>
                          <a:latin typeface="Verdana"/>
                          <a:ea typeface="+mn-ea"/>
                          <a:cs typeface="+mn-cs"/>
                        </a:rPr>
                        <a:t>Data provider</a:t>
                      </a:r>
                    </a:p>
                  </a:txBody>
                  <a:tcPr marL="72000" marR="36000" marT="36000" marB="36000" anchor="ctr">
                    <a:lnL w="9525" cap="flat" cmpd="sng" algn="ctr">
                      <a:no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accent6">
                          <a:lumMod val="40000"/>
                          <a:lumOff val="60000"/>
                        </a:schemeClr>
                      </a:solidFill>
                      <a:prstDash val="solid"/>
                      <a:round/>
                      <a:headEnd type="none" w="med" len="med"/>
                      <a:tailEnd type="none" w="med" len="med"/>
                    </a:lnT>
                    <a:lnB w="9525"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latin typeface="+mn-lt"/>
                          <a:ea typeface="+mn-ea"/>
                          <a:cs typeface="+mn-cs"/>
                        </a:rPr>
                        <a:t>World Bank</a:t>
                      </a:r>
                    </a:p>
                  </a:txBody>
                  <a:tcPr marL="72000" marR="36000" marT="36000" marB="36000"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accent6">
                          <a:lumMod val="40000"/>
                          <a:lumOff val="60000"/>
                        </a:schemeClr>
                      </a:solidFill>
                      <a:prstDash val="solid"/>
                      <a:round/>
                      <a:headEnd type="none" w="med" len="med"/>
                      <a:tailEnd type="none" w="med" len="med"/>
                    </a:lnT>
                    <a:lnB w="9525"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latin typeface="+mn-lt"/>
                          <a:ea typeface="+mn-ea"/>
                          <a:cs typeface="+mn-cs"/>
                        </a:rPr>
                        <a:t>World Bank</a:t>
                      </a:r>
                      <a:endParaRPr kumimoji="0" lang="en-GB" sz="1000" b="0" i="0" u="none" strike="noStrike" kern="1200" cap="none" spc="0" normalizeH="0" baseline="0" noProof="0">
                        <a:ln>
                          <a:noFill/>
                        </a:ln>
                        <a:solidFill>
                          <a:srgbClr val="000000"/>
                        </a:solidFill>
                        <a:effectLst/>
                        <a:uLnTx/>
                        <a:uFillTx/>
                        <a:latin typeface="Verdana"/>
                        <a:ea typeface="+mn-ea"/>
                        <a:cs typeface="+mn-cs"/>
                      </a:endParaRPr>
                    </a:p>
                  </a:txBody>
                  <a:tcPr marL="72000" marR="36000" marT="36000" marB="36000"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accent6">
                          <a:lumMod val="40000"/>
                          <a:lumOff val="60000"/>
                        </a:schemeClr>
                      </a:solidFill>
                      <a:prstDash val="solid"/>
                      <a:round/>
                      <a:headEnd type="none" w="med" len="med"/>
                      <a:tailEnd type="none" w="med" len="med"/>
                    </a:lnT>
                    <a:lnB w="9525"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latin typeface="+mn-lt"/>
                          <a:ea typeface="+mn-ea"/>
                          <a:cs typeface="+mn-cs"/>
                        </a:rPr>
                        <a:t>World Bank</a:t>
                      </a:r>
                      <a:endParaRPr kumimoji="0" lang="en-GB" sz="1000" b="0" i="0" u="none" strike="noStrike" kern="1200" cap="none" spc="0" normalizeH="0" baseline="0" noProof="0">
                        <a:ln>
                          <a:noFill/>
                        </a:ln>
                        <a:solidFill>
                          <a:srgbClr val="000000"/>
                        </a:solidFill>
                        <a:effectLst/>
                        <a:uLnTx/>
                        <a:uFillTx/>
                        <a:latin typeface="Verdana"/>
                        <a:ea typeface="+mn-ea"/>
                        <a:cs typeface="+mn-cs"/>
                      </a:endParaRPr>
                    </a:p>
                  </a:txBody>
                  <a:tcPr marL="72000" marR="36000" marT="36000" marB="36000"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accent6">
                          <a:lumMod val="40000"/>
                          <a:lumOff val="60000"/>
                        </a:schemeClr>
                      </a:solidFill>
                      <a:prstDash val="solid"/>
                      <a:round/>
                      <a:headEnd type="none" w="med" len="med"/>
                      <a:tailEnd type="none" w="med" len="med"/>
                    </a:lnT>
                    <a:lnB w="9525"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latin typeface="Verdana"/>
                          <a:ea typeface="+mn-ea"/>
                          <a:cs typeface="+mn-cs"/>
                        </a:rPr>
                        <a:t>World Health Organization</a:t>
                      </a:r>
                    </a:p>
                  </a:txBody>
                  <a:tcPr marL="72000" marR="36000" marT="36000" marB="36000"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accent6">
                          <a:lumMod val="40000"/>
                          <a:lumOff val="60000"/>
                        </a:schemeClr>
                      </a:solidFill>
                      <a:prstDash val="solid"/>
                      <a:round/>
                      <a:headEnd type="none" w="med" len="med"/>
                      <a:tailEnd type="none" w="med" len="med"/>
                    </a:lnT>
                    <a:lnB w="9525"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latin typeface="+mn-lt"/>
                          <a:ea typeface="+mn-ea"/>
                          <a:cs typeface="+mn-cs"/>
                        </a:rPr>
                        <a:t>Easypark</a:t>
                      </a:r>
                      <a:endParaRPr kumimoji="0" lang="en-GB" sz="1000" b="0" i="0" u="none" strike="noStrike" kern="1200" cap="none" spc="0" normalizeH="0" baseline="0" noProof="0">
                        <a:ln>
                          <a:noFill/>
                        </a:ln>
                        <a:solidFill>
                          <a:srgbClr val="000000"/>
                        </a:solidFill>
                        <a:effectLst/>
                        <a:uLnTx/>
                        <a:uFillTx/>
                        <a:latin typeface="Verdana"/>
                        <a:ea typeface="+mn-ea"/>
                        <a:cs typeface="+mn-cs"/>
                      </a:endParaRPr>
                    </a:p>
                  </a:txBody>
                  <a:tcPr marL="72000" marR="36000" marT="36000" marB="36000"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accent6">
                          <a:lumMod val="40000"/>
                          <a:lumOff val="60000"/>
                        </a:schemeClr>
                      </a:solidFill>
                      <a:prstDash val="solid"/>
                      <a:round/>
                      <a:headEnd type="none" w="med" len="med"/>
                      <a:tailEnd type="none" w="med" len="med"/>
                    </a:lnT>
                    <a:lnB w="9525"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latin typeface="+mn-lt"/>
                          <a:ea typeface="+mn-ea"/>
                          <a:cs typeface="+mn-cs"/>
                        </a:rPr>
                        <a:t>Notre Dame</a:t>
                      </a:r>
                      <a:endParaRPr kumimoji="0" lang="en-GB" sz="1000" b="0" i="0" u="none" strike="noStrike" kern="1200" cap="none" spc="0" normalizeH="0" baseline="0" noProof="0">
                        <a:ln>
                          <a:noFill/>
                        </a:ln>
                        <a:solidFill>
                          <a:srgbClr val="000000"/>
                        </a:solidFill>
                        <a:effectLst/>
                        <a:uLnTx/>
                        <a:uFillTx/>
                        <a:latin typeface="Verdana"/>
                        <a:ea typeface="+mn-ea"/>
                        <a:cs typeface="+mn-cs"/>
                      </a:endParaRPr>
                    </a:p>
                  </a:txBody>
                  <a:tcPr marL="72000" marR="36000" marT="36000" marB="36000"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accent6">
                          <a:lumMod val="40000"/>
                          <a:lumOff val="60000"/>
                        </a:schemeClr>
                      </a:solidFill>
                      <a:prstDash val="solid"/>
                      <a:round/>
                      <a:headEnd type="none" w="med" len="med"/>
                      <a:tailEnd type="none" w="med" len="med"/>
                    </a:lnT>
                    <a:lnB w="9525"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latin typeface="+mn-lt"/>
                          <a:ea typeface="+mn-ea"/>
                          <a:cs typeface="+mn-cs"/>
                        </a:rPr>
                        <a:t>World Bank</a:t>
                      </a:r>
                    </a:p>
                  </a:txBody>
                  <a:tcPr marL="72000" marR="36000" marT="36000" marB="36000"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accent6">
                          <a:lumMod val="40000"/>
                          <a:lumOff val="60000"/>
                        </a:schemeClr>
                      </a:solidFill>
                      <a:prstDash val="solid"/>
                      <a:round/>
                      <a:headEnd type="none" w="med" len="med"/>
                      <a:tailEnd type="none" w="med" len="med"/>
                    </a:lnT>
                    <a:lnB w="9525"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17106122"/>
                  </a:ext>
                </a:extLst>
              </a:tr>
              <a:tr h="551550">
                <a:tc>
                  <a:txBody>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000000"/>
                          </a:solidFill>
                          <a:effectLst/>
                          <a:uLnTx/>
                          <a:uFillTx/>
                          <a:latin typeface="Verdana"/>
                          <a:ea typeface="+mn-ea"/>
                          <a:cs typeface="+mn-cs"/>
                        </a:rPr>
                        <a:t>Weight</a:t>
                      </a:r>
                    </a:p>
                  </a:txBody>
                  <a:tcPr marL="72000" marR="36000" marT="36000" marB="36000" anchor="ctr">
                    <a:lnL w="9525" cap="flat" cmpd="sng" algn="ctr">
                      <a:no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accent6">
                          <a:lumMod val="40000"/>
                          <a:lumOff val="60000"/>
                        </a:schemeClr>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latin typeface="Verdana"/>
                          <a:ea typeface="+mn-ea"/>
                          <a:cs typeface="+mn-cs"/>
                        </a:rPr>
                        <a:t>5%</a:t>
                      </a:r>
                    </a:p>
                  </a:txBody>
                  <a:tcPr marL="72000" marR="36000" marT="36000" marB="36000"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accent6">
                          <a:lumMod val="40000"/>
                          <a:lumOff val="60000"/>
                        </a:schemeClr>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latin typeface="Verdana"/>
                          <a:ea typeface="+mn-ea"/>
                          <a:cs typeface="+mn-cs"/>
                        </a:rPr>
                        <a:t>18%</a:t>
                      </a:r>
                    </a:p>
                  </a:txBody>
                  <a:tcPr marL="72000" marR="36000" marT="36000" marB="36000"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accent6">
                          <a:lumMod val="40000"/>
                          <a:lumOff val="60000"/>
                        </a:schemeClr>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latin typeface="Verdana"/>
                          <a:ea typeface="+mn-ea"/>
                          <a:cs typeface="+mn-cs"/>
                        </a:rPr>
                        <a:t>10%</a:t>
                      </a:r>
                    </a:p>
                  </a:txBody>
                  <a:tcPr marL="72000" marR="36000" marT="36000" marB="36000"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accent6">
                          <a:lumMod val="40000"/>
                          <a:lumOff val="60000"/>
                        </a:schemeClr>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latin typeface="Verdana"/>
                          <a:ea typeface="+mn-ea"/>
                          <a:cs typeface="+mn-cs"/>
                        </a:rPr>
                        <a:t>40%</a:t>
                      </a:r>
                    </a:p>
                  </a:txBody>
                  <a:tcPr marL="72000" marR="36000" marT="36000" marB="36000"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accent6">
                          <a:lumMod val="40000"/>
                          <a:lumOff val="60000"/>
                        </a:schemeClr>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latin typeface="Verdana"/>
                          <a:ea typeface="+mn-ea"/>
                          <a:cs typeface="+mn-cs"/>
                        </a:rPr>
                        <a:t>3%</a:t>
                      </a:r>
                    </a:p>
                  </a:txBody>
                  <a:tcPr marL="72000" marR="36000" marT="36000" marB="36000"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accent6">
                          <a:lumMod val="40000"/>
                          <a:lumOff val="60000"/>
                        </a:schemeClr>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latin typeface="Verdana"/>
                          <a:ea typeface="+mn-ea"/>
                          <a:cs typeface="+mn-cs"/>
                        </a:rPr>
                        <a:t>20%</a:t>
                      </a:r>
                    </a:p>
                  </a:txBody>
                  <a:tcPr marL="72000" marR="36000" marT="36000" marB="36000"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accent6">
                          <a:lumMod val="40000"/>
                          <a:lumOff val="60000"/>
                        </a:schemeClr>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latin typeface="Verdana"/>
                          <a:ea typeface="+mn-ea"/>
                          <a:cs typeface="+mn-cs"/>
                        </a:rPr>
                        <a:t>4%</a:t>
                      </a:r>
                    </a:p>
                  </a:txBody>
                  <a:tcPr marL="72000" marR="36000" marT="36000" marB="36000" anchor="ct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accent6">
                          <a:lumMod val="40000"/>
                          <a:lumOff val="60000"/>
                        </a:schemeClr>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35196295"/>
                  </a:ext>
                </a:extLst>
              </a:tr>
            </a:tbl>
          </a:graphicData>
        </a:graphic>
      </p:graphicFrame>
      <p:sp>
        <p:nvSpPr>
          <p:cNvPr id="10" name="Freeform 985">
            <a:extLst>
              <a:ext uri="{FF2B5EF4-FFF2-40B4-BE49-F238E27FC236}">
                <a16:creationId xmlns:a16="http://schemas.microsoft.com/office/drawing/2014/main" id="{3A24278C-D55B-235A-2E99-23B023B54D8B}"/>
              </a:ext>
            </a:extLst>
          </p:cNvPr>
          <p:cNvSpPr>
            <a:spLocks noChangeAspect="1" noChangeArrowheads="1"/>
          </p:cNvSpPr>
          <p:nvPr/>
        </p:nvSpPr>
        <p:spPr bwMode="auto">
          <a:xfrm>
            <a:off x="3870542" y="1305463"/>
            <a:ext cx="417641" cy="417641"/>
          </a:xfrm>
          <a:custGeom>
            <a:avLst/>
            <a:gdLst>
              <a:gd name="T0" fmla="*/ 22527 w 285390"/>
              <a:gd name="T1" fmla="*/ 213078 h 285738"/>
              <a:gd name="T2" fmla="*/ 258620 w 285390"/>
              <a:gd name="T3" fmla="*/ 203571 h 285738"/>
              <a:gd name="T4" fmla="*/ 202556 w 285390"/>
              <a:gd name="T5" fmla="*/ 229895 h 285738"/>
              <a:gd name="T6" fmla="*/ 256088 w 285390"/>
              <a:gd name="T7" fmla="*/ 215109 h 285738"/>
              <a:gd name="T8" fmla="*/ 45214 w 285390"/>
              <a:gd name="T9" fmla="*/ 194554 h 285738"/>
              <a:gd name="T10" fmla="*/ 278152 w 285390"/>
              <a:gd name="T11" fmla="*/ 222680 h 285738"/>
              <a:gd name="T12" fmla="*/ 188449 w 285390"/>
              <a:gd name="T13" fmla="*/ 245759 h 285738"/>
              <a:gd name="T14" fmla="*/ 115384 w 285390"/>
              <a:gd name="T15" fmla="*/ 242153 h 285738"/>
              <a:gd name="T16" fmla="*/ 185917 w 285390"/>
              <a:gd name="T17" fmla="*/ 237827 h 285738"/>
              <a:gd name="T18" fmla="*/ 182300 w 285390"/>
              <a:gd name="T19" fmla="*/ 214748 h 285738"/>
              <a:gd name="T20" fmla="*/ 8681 w 285390"/>
              <a:gd name="T21" fmla="*/ 194554 h 285738"/>
              <a:gd name="T22" fmla="*/ 36533 w 285390"/>
              <a:gd name="T23" fmla="*/ 194554 h 285738"/>
              <a:gd name="T24" fmla="*/ 153387 w 285390"/>
              <a:gd name="T25" fmla="*/ 179093 h 285738"/>
              <a:gd name="T26" fmla="*/ 140731 w 285390"/>
              <a:gd name="T27" fmla="*/ 185904 h 285738"/>
              <a:gd name="T28" fmla="*/ 183457 w 285390"/>
              <a:gd name="T29" fmla="*/ 167551 h 285738"/>
              <a:gd name="T30" fmla="*/ 179280 w 285390"/>
              <a:gd name="T31" fmla="*/ 181015 h 285738"/>
              <a:gd name="T32" fmla="*/ 175102 w 285390"/>
              <a:gd name="T33" fmla="*/ 173763 h 285738"/>
              <a:gd name="T34" fmla="*/ 118688 w 285390"/>
              <a:gd name="T35" fmla="*/ 159176 h 285738"/>
              <a:gd name="T36" fmla="*/ 122269 w 285390"/>
              <a:gd name="T37" fmla="*/ 174991 h 285738"/>
              <a:gd name="T38" fmla="*/ 112956 w 285390"/>
              <a:gd name="T39" fmla="*/ 157739 h 285738"/>
              <a:gd name="T40" fmla="*/ 203589 w 285390"/>
              <a:gd name="T41" fmla="*/ 151151 h 285738"/>
              <a:gd name="T42" fmla="*/ 195027 w 285390"/>
              <a:gd name="T43" fmla="*/ 149016 h 285738"/>
              <a:gd name="T44" fmla="*/ 110782 w 285390"/>
              <a:gd name="T45" fmla="*/ 122109 h 285738"/>
              <a:gd name="T46" fmla="*/ 108176 w 285390"/>
              <a:gd name="T47" fmla="*/ 143226 h 285738"/>
              <a:gd name="T48" fmla="*/ 110782 w 285390"/>
              <a:gd name="T49" fmla="*/ 122109 h 285738"/>
              <a:gd name="T50" fmla="*/ 158111 w 285390"/>
              <a:gd name="T51" fmla="*/ 112325 h 285738"/>
              <a:gd name="T52" fmla="*/ 160994 w 285390"/>
              <a:gd name="T53" fmla="*/ 124911 h 285738"/>
              <a:gd name="T54" fmla="*/ 153789 w 285390"/>
              <a:gd name="T55" fmla="*/ 133545 h 285738"/>
              <a:gd name="T56" fmla="*/ 158111 w 285390"/>
              <a:gd name="T57" fmla="*/ 165913 h 285738"/>
              <a:gd name="T58" fmla="*/ 149465 w 285390"/>
              <a:gd name="T59" fmla="*/ 163396 h 285738"/>
              <a:gd name="T60" fmla="*/ 146582 w 285390"/>
              <a:gd name="T61" fmla="*/ 151166 h 285738"/>
              <a:gd name="T62" fmla="*/ 153789 w 285390"/>
              <a:gd name="T63" fmla="*/ 142176 h 285738"/>
              <a:gd name="T64" fmla="*/ 149465 w 285390"/>
              <a:gd name="T65" fmla="*/ 110168 h 285738"/>
              <a:gd name="T66" fmla="*/ 189934 w 285390"/>
              <a:gd name="T67" fmla="*/ 102523 h 285738"/>
              <a:gd name="T68" fmla="*/ 194322 w 285390"/>
              <a:gd name="T69" fmla="*/ 119420 h 285738"/>
              <a:gd name="T70" fmla="*/ 183352 w 285390"/>
              <a:gd name="T71" fmla="*/ 102523 h 285738"/>
              <a:gd name="T72" fmla="*/ 132428 w 285390"/>
              <a:gd name="T73" fmla="*/ 101706 h 285738"/>
              <a:gd name="T74" fmla="*/ 118246 w 285390"/>
              <a:gd name="T75" fmla="*/ 108769 h 285738"/>
              <a:gd name="T76" fmla="*/ 153847 w 285390"/>
              <a:gd name="T77" fmla="*/ 88026 h 285738"/>
              <a:gd name="T78" fmla="*/ 169666 w 285390"/>
              <a:gd name="T79" fmla="*/ 95064 h 285738"/>
              <a:gd name="T80" fmla="*/ 154199 w 285390"/>
              <a:gd name="T81" fmla="*/ 96916 h 285738"/>
              <a:gd name="T82" fmla="*/ 125513 w 285390"/>
              <a:gd name="T83" fmla="*/ 61135 h 285738"/>
              <a:gd name="T84" fmla="*/ 127682 w 285390"/>
              <a:gd name="T85" fmla="*/ 198159 h 285738"/>
              <a:gd name="T86" fmla="*/ 199300 w 285390"/>
              <a:gd name="T87" fmla="*/ 215109 h 285738"/>
              <a:gd name="T88" fmla="*/ 240535 w 285390"/>
              <a:gd name="T89" fmla="*/ 171475 h 285738"/>
              <a:gd name="T90" fmla="*/ 125513 w 285390"/>
              <a:gd name="T91" fmla="*/ 61135 h 285738"/>
              <a:gd name="T92" fmla="*/ 115023 w 285390"/>
              <a:gd name="T93" fmla="*/ 16420 h 285738"/>
              <a:gd name="T94" fmla="*/ 137810 w 285390"/>
              <a:gd name="T95" fmla="*/ 35528 h 285738"/>
              <a:gd name="T96" fmla="*/ 150108 w 285390"/>
              <a:gd name="T97" fmla="*/ 61495 h 285738"/>
              <a:gd name="T98" fmla="*/ 163491 w 285390"/>
              <a:gd name="T99" fmla="*/ 34447 h 285738"/>
              <a:gd name="T100" fmla="*/ 168917 w 285390"/>
              <a:gd name="T101" fmla="*/ 59692 h 285738"/>
              <a:gd name="T102" fmla="*/ 193513 w 285390"/>
              <a:gd name="T103" fmla="*/ 9926 h 285738"/>
              <a:gd name="T104" fmla="*/ 141065 w 285390"/>
              <a:gd name="T105" fmla="*/ 15699 h 285738"/>
              <a:gd name="T106" fmla="*/ 143597 w 285390"/>
              <a:gd name="T107" fmla="*/ 7763 h 285738"/>
              <a:gd name="T108" fmla="*/ 200024 w 285390"/>
              <a:gd name="T109" fmla="*/ 4157 h 285738"/>
              <a:gd name="T110" fmla="*/ 249216 w 285390"/>
              <a:gd name="T111" fmla="*/ 171475 h 285738"/>
              <a:gd name="T112" fmla="*/ 269834 w 285390"/>
              <a:gd name="T113" fmla="*/ 206816 h 285738"/>
              <a:gd name="T114" fmla="*/ 286832 w 285390"/>
              <a:gd name="T115" fmla="*/ 223041 h 285738"/>
              <a:gd name="T116" fmla="*/ 40150 w 285390"/>
              <a:gd name="T117" fmla="*/ 272442 h 285738"/>
              <a:gd name="T118" fmla="*/ 0 w 285390"/>
              <a:gd name="T119" fmla="*/ 190227 h 285738"/>
              <a:gd name="T120" fmla="*/ 58234 w 285390"/>
              <a:gd name="T121" fmla="*/ 185901 h 285738"/>
              <a:gd name="T122" fmla="*/ 107066 w 285390"/>
              <a:gd name="T123" fmla="*/ 19304 h 28573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85390" h="285738">
                <a:moveTo>
                  <a:pt x="22415" y="203898"/>
                </a:moveTo>
                <a:cubicBezTo>
                  <a:pt x="24701" y="203898"/>
                  <a:pt x="26606" y="206184"/>
                  <a:pt x="26606" y="208470"/>
                </a:cubicBezTo>
                <a:cubicBezTo>
                  <a:pt x="26606" y="211137"/>
                  <a:pt x="24701" y="213042"/>
                  <a:pt x="22415" y="213042"/>
                </a:cubicBezTo>
                <a:cubicBezTo>
                  <a:pt x="19367" y="213042"/>
                  <a:pt x="17462" y="211137"/>
                  <a:pt x="17462" y="208470"/>
                </a:cubicBezTo>
                <a:cubicBezTo>
                  <a:pt x="17462" y="206184"/>
                  <a:pt x="19367" y="203898"/>
                  <a:pt x="22415" y="203898"/>
                </a:cubicBezTo>
                <a:close/>
                <a:moveTo>
                  <a:pt x="257319" y="203535"/>
                </a:moveTo>
                <a:cubicBezTo>
                  <a:pt x="255160" y="202093"/>
                  <a:pt x="244363" y="206780"/>
                  <a:pt x="236446" y="210025"/>
                </a:cubicBezTo>
                <a:cubicBezTo>
                  <a:pt x="226729" y="214352"/>
                  <a:pt x="214853" y="219039"/>
                  <a:pt x="201177" y="223365"/>
                </a:cubicBezTo>
                <a:cubicBezTo>
                  <a:pt x="201537" y="225528"/>
                  <a:pt x="201537" y="227331"/>
                  <a:pt x="201537" y="229855"/>
                </a:cubicBezTo>
                <a:cubicBezTo>
                  <a:pt x="201177" y="230936"/>
                  <a:pt x="201177" y="232739"/>
                  <a:pt x="200817" y="234181"/>
                </a:cubicBezTo>
                <a:cubicBezTo>
                  <a:pt x="223850" y="228413"/>
                  <a:pt x="240405" y="221202"/>
                  <a:pt x="251921" y="216154"/>
                </a:cubicBezTo>
                <a:cubicBezTo>
                  <a:pt x="253001" y="215794"/>
                  <a:pt x="254080" y="215433"/>
                  <a:pt x="254800" y="215073"/>
                </a:cubicBezTo>
                <a:cubicBezTo>
                  <a:pt x="258039" y="212188"/>
                  <a:pt x="259838" y="208944"/>
                  <a:pt x="259838" y="207141"/>
                </a:cubicBezTo>
                <a:cubicBezTo>
                  <a:pt x="259838" y="206420"/>
                  <a:pt x="259838" y="204978"/>
                  <a:pt x="257319" y="203535"/>
                </a:cubicBezTo>
                <a:close/>
                <a:moveTo>
                  <a:pt x="44986" y="194522"/>
                </a:moveTo>
                <a:lnTo>
                  <a:pt x="44986" y="264827"/>
                </a:lnTo>
                <a:cubicBezTo>
                  <a:pt x="64780" y="270956"/>
                  <a:pt x="181383" y="301963"/>
                  <a:pt x="269555" y="231658"/>
                </a:cubicBezTo>
                <a:cubicBezTo>
                  <a:pt x="271355" y="230576"/>
                  <a:pt x="276753" y="226249"/>
                  <a:pt x="276753" y="222644"/>
                </a:cubicBezTo>
                <a:cubicBezTo>
                  <a:pt x="276753" y="221562"/>
                  <a:pt x="276753" y="220120"/>
                  <a:pt x="274594" y="218318"/>
                </a:cubicBezTo>
                <a:cubicBezTo>
                  <a:pt x="272434" y="216875"/>
                  <a:pt x="264157" y="220481"/>
                  <a:pt x="255160" y="224447"/>
                </a:cubicBezTo>
                <a:cubicBezTo>
                  <a:pt x="241124" y="230215"/>
                  <a:pt x="219171" y="239589"/>
                  <a:pt x="187501" y="245719"/>
                </a:cubicBezTo>
                <a:cubicBezTo>
                  <a:pt x="180303" y="248603"/>
                  <a:pt x="169867" y="250045"/>
                  <a:pt x="157271" y="250045"/>
                </a:cubicBezTo>
                <a:cubicBezTo>
                  <a:pt x="146474" y="250045"/>
                  <a:pt x="133518" y="248963"/>
                  <a:pt x="118763" y="247161"/>
                </a:cubicBezTo>
                <a:cubicBezTo>
                  <a:pt x="116244" y="246800"/>
                  <a:pt x="114444" y="244637"/>
                  <a:pt x="114804" y="242113"/>
                </a:cubicBezTo>
                <a:cubicBezTo>
                  <a:pt x="115164" y="239950"/>
                  <a:pt x="117323" y="238147"/>
                  <a:pt x="119843" y="238508"/>
                </a:cubicBezTo>
                <a:cubicBezTo>
                  <a:pt x="158710" y="243555"/>
                  <a:pt x="176705" y="240671"/>
                  <a:pt x="184622" y="237787"/>
                </a:cubicBezTo>
                <a:lnTo>
                  <a:pt x="184982" y="237787"/>
                </a:lnTo>
                <a:cubicBezTo>
                  <a:pt x="192540" y="234542"/>
                  <a:pt x="192899" y="230576"/>
                  <a:pt x="192899" y="229494"/>
                </a:cubicBezTo>
                <a:cubicBezTo>
                  <a:pt x="193259" y="224086"/>
                  <a:pt x="192180" y="220120"/>
                  <a:pt x="189661" y="217957"/>
                </a:cubicBezTo>
                <a:cubicBezTo>
                  <a:pt x="186422" y="214712"/>
                  <a:pt x="181383" y="214712"/>
                  <a:pt x="181383" y="214712"/>
                </a:cubicBezTo>
                <a:cubicBezTo>
                  <a:pt x="139276" y="215433"/>
                  <a:pt x="131359" y="211107"/>
                  <a:pt x="122362" y="205699"/>
                </a:cubicBezTo>
                <a:cubicBezTo>
                  <a:pt x="113724" y="200651"/>
                  <a:pt x="104007" y="194522"/>
                  <a:pt x="44986" y="194522"/>
                </a:cubicBezTo>
                <a:close/>
                <a:moveTo>
                  <a:pt x="8637" y="194522"/>
                </a:moveTo>
                <a:lnTo>
                  <a:pt x="8637" y="263746"/>
                </a:lnTo>
                <a:lnTo>
                  <a:pt x="36349" y="263746"/>
                </a:lnTo>
                <a:lnTo>
                  <a:pt x="36349" y="194522"/>
                </a:lnTo>
                <a:lnTo>
                  <a:pt x="8637" y="194522"/>
                </a:lnTo>
                <a:close/>
                <a:moveTo>
                  <a:pt x="142122" y="177627"/>
                </a:moveTo>
                <a:cubicBezTo>
                  <a:pt x="145620" y="178344"/>
                  <a:pt x="149117" y="179061"/>
                  <a:pt x="152615" y="179061"/>
                </a:cubicBezTo>
                <a:cubicBezTo>
                  <a:pt x="155064" y="179061"/>
                  <a:pt x="156812" y="180853"/>
                  <a:pt x="156812" y="183363"/>
                </a:cubicBezTo>
                <a:cubicBezTo>
                  <a:pt x="156812" y="185513"/>
                  <a:pt x="155064" y="187664"/>
                  <a:pt x="152615" y="187664"/>
                </a:cubicBezTo>
                <a:cubicBezTo>
                  <a:pt x="148418" y="187664"/>
                  <a:pt x="144220" y="186947"/>
                  <a:pt x="140023" y="185872"/>
                </a:cubicBezTo>
                <a:cubicBezTo>
                  <a:pt x="137924" y="185513"/>
                  <a:pt x="136525" y="183004"/>
                  <a:pt x="136875" y="180853"/>
                </a:cubicBezTo>
                <a:cubicBezTo>
                  <a:pt x="137575" y="178344"/>
                  <a:pt x="140023" y="176910"/>
                  <a:pt x="142122" y="177627"/>
                </a:cubicBezTo>
                <a:close/>
                <a:moveTo>
                  <a:pt x="182534" y="167523"/>
                </a:moveTo>
                <a:cubicBezTo>
                  <a:pt x="184266" y="165798"/>
                  <a:pt x="186690" y="165798"/>
                  <a:pt x="188422" y="167523"/>
                </a:cubicBezTo>
                <a:cubicBezTo>
                  <a:pt x="190154" y="169249"/>
                  <a:pt x="190154" y="171665"/>
                  <a:pt x="188422" y="173390"/>
                </a:cubicBezTo>
                <a:cubicBezTo>
                  <a:pt x="185651" y="176151"/>
                  <a:pt x="182188" y="178912"/>
                  <a:pt x="178378" y="180983"/>
                </a:cubicBezTo>
                <a:cubicBezTo>
                  <a:pt x="178031" y="181328"/>
                  <a:pt x="176992" y="181328"/>
                  <a:pt x="176299" y="181328"/>
                </a:cubicBezTo>
                <a:cubicBezTo>
                  <a:pt x="174914" y="181328"/>
                  <a:pt x="173528" y="180983"/>
                  <a:pt x="172836" y="179602"/>
                </a:cubicBezTo>
                <a:cubicBezTo>
                  <a:pt x="171450" y="177532"/>
                  <a:pt x="172489" y="175116"/>
                  <a:pt x="174221" y="173735"/>
                </a:cubicBezTo>
                <a:cubicBezTo>
                  <a:pt x="177338" y="172010"/>
                  <a:pt x="180109" y="169939"/>
                  <a:pt x="182534" y="167523"/>
                </a:cubicBezTo>
                <a:close/>
                <a:moveTo>
                  <a:pt x="112388" y="157711"/>
                </a:moveTo>
                <a:cubicBezTo>
                  <a:pt x="114527" y="156273"/>
                  <a:pt x="117378" y="156992"/>
                  <a:pt x="118091" y="159148"/>
                </a:cubicBezTo>
                <a:cubicBezTo>
                  <a:pt x="120229" y="162383"/>
                  <a:pt x="122367" y="165259"/>
                  <a:pt x="124862" y="167775"/>
                </a:cubicBezTo>
                <a:cubicBezTo>
                  <a:pt x="126644" y="169572"/>
                  <a:pt x="126644" y="172088"/>
                  <a:pt x="124862" y="173885"/>
                </a:cubicBezTo>
                <a:cubicBezTo>
                  <a:pt x="124149" y="174604"/>
                  <a:pt x="123080" y="174963"/>
                  <a:pt x="121654" y="174963"/>
                </a:cubicBezTo>
                <a:cubicBezTo>
                  <a:pt x="120942" y="174963"/>
                  <a:pt x="119872" y="174604"/>
                  <a:pt x="118803" y="173885"/>
                </a:cubicBezTo>
                <a:cubicBezTo>
                  <a:pt x="115596" y="170650"/>
                  <a:pt x="113101" y="167415"/>
                  <a:pt x="110963" y="163462"/>
                </a:cubicBezTo>
                <a:cubicBezTo>
                  <a:pt x="109537" y="161305"/>
                  <a:pt x="110606" y="158789"/>
                  <a:pt x="112388" y="157711"/>
                </a:cubicBezTo>
                <a:close/>
                <a:moveTo>
                  <a:pt x="200342" y="134048"/>
                </a:moveTo>
                <a:cubicBezTo>
                  <a:pt x="202565" y="134048"/>
                  <a:pt x="204417" y="135827"/>
                  <a:pt x="204417" y="138318"/>
                </a:cubicBezTo>
                <a:cubicBezTo>
                  <a:pt x="204417" y="142943"/>
                  <a:pt x="204046" y="147213"/>
                  <a:pt x="202565" y="151127"/>
                </a:cubicBezTo>
                <a:cubicBezTo>
                  <a:pt x="202194" y="152906"/>
                  <a:pt x="200342" y="154329"/>
                  <a:pt x="198490" y="154329"/>
                </a:cubicBezTo>
                <a:cubicBezTo>
                  <a:pt x="198120" y="154329"/>
                  <a:pt x="197750" y="153973"/>
                  <a:pt x="197379" y="153973"/>
                </a:cubicBezTo>
                <a:cubicBezTo>
                  <a:pt x="194786" y="153262"/>
                  <a:pt x="193675" y="151127"/>
                  <a:pt x="194046" y="148992"/>
                </a:cubicBezTo>
                <a:cubicBezTo>
                  <a:pt x="195157" y="145790"/>
                  <a:pt x="195527" y="142232"/>
                  <a:pt x="195527" y="138673"/>
                </a:cubicBezTo>
                <a:cubicBezTo>
                  <a:pt x="195527" y="136183"/>
                  <a:pt x="197379" y="134048"/>
                  <a:pt x="200342" y="134048"/>
                </a:cubicBezTo>
                <a:close/>
                <a:moveTo>
                  <a:pt x="110225" y="122089"/>
                </a:moveTo>
                <a:cubicBezTo>
                  <a:pt x="112448" y="122830"/>
                  <a:pt x="113930" y="125052"/>
                  <a:pt x="113559" y="127645"/>
                </a:cubicBezTo>
                <a:cubicBezTo>
                  <a:pt x="112448" y="131349"/>
                  <a:pt x="112078" y="135053"/>
                  <a:pt x="112078" y="138757"/>
                </a:cubicBezTo>
                <a:cubicBezTo>
                  <a:pt x="112078" y="140980"/>
                  <a:pt x="109855" y="143202"/>
                  <a:pt x="107632" y="143202"/>
                </a:cubicBezTo>
                <a:cubicBezTo>
                  <a:pt x="105410" y="143202"/>
                  <a:pt x="103187" y="141350"/>
                  <a:pt x="103187" y="138757"/>
                </a:cubicBezTo>
                <a:cubicBezTo>
                  <a:pt x="103187" y="133942"/>
                  <a:pt x="103558" y="129867"/>
                  <a:pt x="104669" y="125422"/>
                </a:cubicBezTo>
                <a:cubicBezTo>
                  <a:pt x="105410" y="123200"/>
                  <a:pt x="107632" y="121348"/>
                  <a:pt x="110225" y="122089"/>
                </a:cubicBezTo>
                <a:close/>
                <a:moveTo>
                  <a:pt x="153015" y="105473"/>
                </a:moveTo>
                <a:cubicBezTo>
                  <a:pt x="155524" y="105473"/>
                  <a:pt x="157316" y="107630"/>
                  <a:pt x="157316" y="110148"/>
                </a:cubicBezTo>
                <a:lnTo>
                  <a:pt x="157316" y="112305"/>
                </a:lnTo>
                <a:cubicBezTo>
                  <a:pt x="162335" y="113384"/>
                  <a:pt x="166636" y="116620"/>
                  <a:pt x="168428" y="121295"/>
                </a:cubicBezTo>
                <a:cubicBezTo>
                  <a:pt x="169145" y="123453"/>
                  <a:pt x="168070" y="125970"/>
                  <a:pt x="165919" y="127049"/>
                </a:cubicBezTo>
                <a:cubicBezTo>
                  <a:pt x="163768" y="127768"/>
                  <a:pt x="161259" y="127049"/>
                  <a:pt x="160184" y="124891"/>
                </a:cubicBezTo>
                <a:cubicBezTo>
                  <a:pt x="159467" y="122014"/>
                  <a:pt x="156241" y="120216"/>
                  <a:pt x="153015" y="120216"/>
                </a:cubicBezTo>
                <a:cubicBezTo>
                  <a:pt x="148713" y="120216"/>
                  <a:pt x="145128" y="123453"/>
                  <a:pt x="145128" y="127049"/>
                </a:cubicBezTo>
                <a:cubicBezTo>
                  <a:pt x="145128" y="131364"/>
                  <a:pt x="147638" y="133521"/>
                  <a:pt x="153015" y="133521"/>
                </a:cubicBezTo>
                <a:cubicBezTo>
                  <a:pt x="163051" y="133521"/>
                  <a:pt x="169504" y="139635"/>
                  <a:pt x="169504" y="148624"/>
                </a:cubicBezTo>
                <a:cubicBezTo>
                  <a:pt x="169504" y="155816"/>
                  <a:pt x="164485" y="161570"/>
                  <a:pt x="157316" y="163368"/>
                </a:cubicBezTo>
                <a:lnTo>
                  <a:pt x="157316" y="165885"/>
                </a:lnTo>
                <a:cubicBezTo>
                  <a:pt x="157316" y="168043"/>
                  <a:pt x="155524" y="170200"/>
                  <a:pt x="153015" y="170200"/>
                </a:cubicBezTo>
                <a:cubicBezTo>
                  <a:pt x="150505" y="170200"/>
                  <a:pt x="148713" y="168043"/>
                  <a:pt x="148713" y="165885"/>
                </a:cubicBezTo>
                <a:lnTo>
                  <a:pt x="148713" y="163368"/>
                </a:lnTo>
                <a:cubicBezTo>
                  <a:pt x="143694" y="162289"/>
                  <a:pt x="139751" y="159053"/>
                  <a:pt x="137959" y="154378"/>
                </a:cubicBezTo>
                <a:cubicBezTo>
                  <a:pt x="136884" y="152220"/>
                  <a:pt x="137959" y="149344"/>
                  <a:pt x="140110" y="148624"/>
                </a:cubicBezTo>
                <a:cubicBezTo>
                  <a:pt x="142261" y="147546"/>
                  <a:pt x="144770" y="148624"/>
                  <a:pt x="145845" y="151142"/>
                </a:cubicBezTo>
                <a:cubicBezTo>
                  <a:pt x="146921" y="153659"/>
                  <a:pt x="149788" y="155457"/>
                  <a:pt x="153015" y="155457"/>
                </a:cubicBezTo>
                <a:cubicBezTo>
                  <a:pt x="157316" y="155457"/>
                  <a:pt x="160901" y="152220"/>
                  <a:pt x="160901" y="148624"/>
                </a:cubicBezTo>
                <a:cubicBezTo>
                  <a:pt x="160901" y="144669"/>
                  <a:pt x="158391" y="142152"/>
                  <a:pt x="153015" y="142152"/>
                </a:cubicBezTo>
                <a:cubicBezTo>
                  <a:pt x="142978" y="142152"/>
                  <a:pt x="136525" y="136398"/>
                  <a:pt x="136525" y="127049"/>
                </a:cubicBezTo>
                <a:cubicBezTo>
                  <a:pt x="136525" y="119857"/>
                  <a:pt x="141902" y="114103"/>
                  <a:pt x="148713" y="112305"/>
                </a:cubicBezTo>
                <a:lnTo>
                  <a:pt x="148713" y="110148"/>
                </a:lnTo>
                <a:cubicBezTo>
                  <a:pt x="148713" y="107630"/>
                  <a:pt x="150505" y="105473"/>
                  <a:pt x="153015" y="105473"/>
                </a:cubicBezTo>
                <a:close/>
                <a:moveTo>
                  <a:pt x="182430" y="102507"/>
                </a:moveTo>
                <a:cubicBezTo>
                  <a:pt x="184249" y="100710"/>
                  <a:pt x="187160" y="100710"/>
                  <a:pt x="188979" y="102507"/>
                </a:cubicBezTo>
                <a:cubicBezTo>
                  <a:pt x="191889" y="105383"/>
                  <a:pt x="194799" y="108977"/>
                  <a:pt x="196982" y="112931"/>
                </a:cubicBezTo>
                <a:cubicBezTo>
                  <a:pt x="198073" y="114728"/>
                  <a:pt x="197710" y="117244"/>
                  <a:pt x="195527" y="118682"/>
                </a:cubicBezTo>
                <a:cubicBezTo>
                  <a:pt x="194799" y="119041"/>
                  <a:pt x="194072" y="119400"/>
                  <a:pt x="193344" y="119400"/>
                </a:cubicBezTo>
                <a:cubicBezTo>
                  <a:pt x="191889" y="119400"/>
                  <a:pt x="190434" y="118682"/>
                  <a:pt x="189342" y="116884"/>
                </a:cubicBezTo>
                <a:cubicBezTo>
                  <a:pt x="187523" y="114009"/>
                  <a:pt x="185341" y="111133"/>
                  <a:pt x="182430" y="108617"/>
                </a:cubicBezTo>
                <a:cubicBezTo>
                  <a:pt x="180975" y="106820"/>
                  <a:pt x="180975" y="104304"/>
                  <a:pt x="182430" y="102507"/>
                </a:cubicBezTo>
                <a:close/>
                <a:moveTo>
                  <a:pt x="127529" y="93887"/>
                </a:moveTo>
                <a:cubicBezTo>
                  <a:pt x="129646" y="92773"/>
                  <a:pt x="132115" y="93516"/>
                  <a:pt x="133526" y="95745"/>
                </a:cubicBezTo>
                <a:cubicBezTo>
                  <a:pt x="134584" y="97974"/>
                  <a:pt x="133879" y="100575"/>
                  <a:pt x="131762" y="101690"/>
                </a:cubicBezTo>
                <a:cubicBezTo>
                  <a:pt x="128940" y="103547"/>
                  <a:pt x="126118" y="105776"/>
                  <a:pt x="123648" y="108749"/>
                </a:cubicBezTo>
                <a:cubicBezTo>
                  <a:pt x="122590" y="109492"/>
                  <a:pt x="121532" y="109863"/>
                  <a:pt x="120473" y="109863"/>
                </a:cubicBezTo>
                <a:cubicBezTo>
                  <a:pt x="119415" y="109863"/>
                  <a:pt x="118357" y="109492"/>
                  <a:pt x="117651" y="108749"/>
                </a:cubicBezTo>
                <a:cubicBezTo>
                  <a:pt x="115887" y="106891"/>
                  <a:pt x="115887" y="104290"/>
                  <a:pt x="117651" y="102433"/>
                </a:cubicBezTo>
                <a:cubicBezTo>
                  <a:pt x="120473" y="99089"/>
                  <a:pt x="124001" y="96488"/>
                  <a:pt x="127529" y="93887"/>
                </a:cubicBezTo>
                <a:close/>
                <a:moveTo>
                  <a:pt x="153073" y="88010"/>
                </a:moveTo>
                <a:lnTo>
                  <a:pt x="153423" y="88010"/>
                </a:lnTo>
                <a:cubicBezTo>
                  <a:pt x="157620" y="88010"/>
                  <a:pt x="161817" y="88380"/>
                  <a:pt x="166015" y="89862"/>
                </a:cubicBezTo>
                <a:cubicBezTo>
                  <a:pt x="168113" y="90232"/>
                  <a:pt x="169512" y="92826"/>
                  <a:pt x="168813" y="95048"/>
                </a:cubicBezTo>
                <a:cubicBezTo>
                  <a:pt x="168463" y="97271"/>
                  <a:pt x="166714" y="98752"/>
                  <a:pt x="164965" y="98752"/>
                </a:cubicBezTo>
                <a:cubicBezTo>
                  <a:pt x="164616" y="98752"/>
                  <a:pt x="163916" y="98752"/>
                  <a:pt x="163566" y="98382"/>
                </a:cubicBezTo>
                <a:cubicBezTo>
                  <a:pt x="160418" y="97641"/>
                  <a:pt x="156920" y="96900"/>
                  <a:pt x="153423" y="96900"/>
                </a:cubicBezTo>
                <a:cubicBezTo>
                  <a:pt x="150974" y="96900"/>
                  <a:pt x="149225" y="95048"/>
                  <a:pt x="149225" y="92455"/>
                </a:cubicBezTo>
                <a:cubicBezTo>
                  <a:pt x="149225" y="90232"/>
                  <a:pt x="150974" y="88010"/>
                  <a:pt x="153073" y="88010"/>
                </a:cubicBezTo>
                <a:close/>
                <a:moveTo>
                  <a:pt x="124881" y="61123"/>
                </a:moveTo>
                <a:cubicBezTo>
                  <a:pt x="113365" y="68333"/>
                  <a:pt x="68019" y="100061"/>
                  <a:pt x="69098" y="171447"/>
                </a:cubicBezTo>
                <a:cubicBezTo>
                  <a:pt x="69098" y="176495"/>
                  <a:pt x="68379" y="181542"/>
                  <a:pt x="66939" y="186229"/>
                </a:cubicBezTo>
                <a:cubicBezTo>
                  <a:pt x="109046" y="188032"/>
                  <a:pt x="118403" y="193080"/>
                  <a:pt x="127040" y="198127"/>
                </a:cubicBezTo>
                <a:cubicBezTo>
                  <a:pt x="134958" y="202814"/>
                  <a:pt x="141436" y="206780"/>
                  <a:pt x="181383" y="206059"/>
                </a:cubicBezTo>
                <a:cubicBezTo>
                  <a:pt x="181383" y="206059"/>
                  <a:pt x="189661" y="205699"/>
                  <a:pt x="195779" y="211467"/>
                </a:cubicBezTo>
                <a:cubicBezTo>
                  <a:pt x="196858" y="212549"/>
                  <a:pt x="197578" y="213631"/>
                  <a:pt x="198298" y="215073"/>
                </a:cubicBezTo>
                <a:cubicBezTo>
                  <a:pt x="211614" y="211107"/>
                  <a:pt x="223490" y="206420"/>
                  <a:pt x="233207" y="202093"/>
                </a:cubicBezTo>
                <a:cubicBezTo>
                  <a:pt x="237885" y="199930"/>
                  <a:pt x="242204" y="198127"/>
                  <a:pt x="245803" y="196685"/>
                </a:cubicBezTo>
                <a:cubicBezTo>
                  <a:pt x="241484" y="188753"/>
                  <a:pt x="238965" y="180100"/>
                  <a:pt x="239325" y="171447"/>
                </a:cubicBezTo>
                <a:cubicBezTo>
                  <a:pt x="240045" y="100782"/>
                  <a:pt x="195059" y="68333"/>
                  <a:pt x="183542" y="61123"/>
                </a:cubicBezTo>
                <a:cubicBezTo>
                  <a:pt x="176705" y="66891"/>
                  <a:pt x="165908" y="70136"/>
                  <a:pt x="154032" y="70136"/>
                </a:cubicBezTo>
                <a:cubicBezTo>
                  <a:pt x="142515" y="70136"/>
                  <a:pt x="131719" y="66891"/>
                  <a:pt x="124881" y="61123"/>
                </a:cubicBezTo>
                <a:close/>
                <a:moveTo>
                  <a:pt x="119483" y="8844"/>
                </a:moveTo>
                <a:cubicBezTo>
                  <a:pt x="117683" y="8123"/>
                  <a:pt x="116244" y="9205"/>
                  <a:pt x="115884" y="9926"/>
                </a:cubicBezTo>
                <a:cubicBezTo>
                  <a:pt x="114444" y="11368"/>
                  <a:pt x="113365" y="13531"/>
                  <a:pt x="114444" y="16416"/>
                </a:cubicBezTo>
                <a:lnTo>
                  <a:pt x="128840" y="53551"/>
                </a:lnTo>
                <a:cubicBezTo>
                  <a:pt x="131719" y="56075"/>
                  <a:pt x="135678" y="58238"/>
                  <a:pt x="140356" y="59680"/>
                </a:cubicBezTo>
                <a:lnTo>
                  <a:pt x="137117" y="35524"/>
                </a:lnTo>
                <a:cubicBezTo>
                  <a:pt x="136757" y="33001"/>
                  <a:pt x="138557" y="30837"/>
                  <a:pt x="140716" y="30477"/>
                </a:cubicBezTo>
                <a:cubicBezTo>
                  <a:pt x="142875" y="30116"/>
                  <a:pt x="145394" y="31919"/>
                  <a:pt x="145394" y="34443"/>
                </a:cubicBezTo>
                <a:lnTo>
                  <a:pt x="149353" y="61483"/>
                </a:lnTo>
                <a:cubicBezTo>
                  <a:pt x="150793" y="61483"/>
                  <a:pt x="152592" y="61844"/>
                  <a:pt x="154032" y="61844"/>
                </a:cubicBezTo>
                <a:cubicBezTo>
                  <a:pt x="155831" y="61844"/>
                  <a:pt x="157271" y="61483"/>
                  <a:pt x="159070" y="61483"/>
                </a:cubicBezTo>
                <a:lnTo>
                  <a:pt x="162669" y="34443"/>
                </a:lnTo>
                <a:cubicBezTo>
                  <a:pt x="163029" y="31919"/>
                  <a:pt x="165188" y="30116"/>
                  <a:pt x="167707" y="30477"/>
                </a:cubicBezTo>
                <a:cubicBezTo>
                  <a:pt x="169867" y="30837"/>
                  <a:pt x="171666" y="33001"/>
                  <a:pt x="171306" y="35524"/>
                </a:cubicBezTo>
                <a:lnTo>
                  <a:pt x="168067" y="59680"/>
                </a:lnTo>
                <a:cubicBezTo>
                  <a:pt x="172746" y="58238"/>
                  <a:pt x="176705" y="56075"/>
                  <a:pt x="179224" y="53551"/>
                </a:cubicBezTo>
                <a:lnTo>
                  <a:pt x="193619" y="16416"/>
                </a:lnTo>
                <a:cubicBezTo>
                  <a:pt x="194699" y="13531"/>
                  <a:pt x="193979" y="11368"/>
                  <a:pt x="192540" y="9926"/>
                </a:cubicBezTo>
                <a:cubicBezTo>
                  <a:pt x="192180" y="9205"/>
                  <a:pt x="190740" y="8123"/>
                  <a:pt x="188581" y="8844"/>
                </a:cubicBezTo>
                <a:lnTo>
                  <a:pt x="168067" y="15695"/>
                </a:lnTo>
                <a:cubicBezTo>
                  <a:pt x="159070" y="18939"/>
                  <a:pt x="149353" y="18939"/>
                  <a:pt x="140356" y="15695"/>
                </a:cubicBezTo>
                <a:lnTo>
                  <a:pt x="119483" y="8844"/>
                </a:lnTo>
                <a:close/>
                <a:moveTo>
                  <a:pt x="122362" y="552"/>
                </a:moveTo>
                <a:lnTo>
                  <a:pt x="142875" y="7763"/>
                </a:lnTo>
                <a:cubicBezTo>
                  <a:pt x="150433" y="10287"/>
                  <a:pt x="157990" y="10287"/>
                  <a:pt x="165548" y="7763"/>
                </a:cubicBezTo>
                <a:lnTo>
                  <a:pt x="186062" y="552"/>
                </a:lnTo>
                <a:cubicBezTo>
                  <a:pt x="190380" y="-890"/>
                  <a:pt x="195419" y="552"/>
                  <a:pt x="199018" y="4157"/>
                </a:cubicBezTo>
                <a:cubicBezTo>
                  <a:pt x="202616" y="8123"/>
                  <a:pt x="204056" y="14252"/>
                  <a:pt x="201897" y="19300"/>
                </a:cubicBezTo>
                <a:lnTo>
                  <a:pt x="188221" y="53912"/>
                </a:lnTo>
                <a:cubicBezTo>
                  <a:pt x="201537" y="62204"/>
                  <a:pt x="248682" y="97537"/>
                  <a:pt x="247962" y="171447"/>
                </a:cubicBezTo>
                <a:cubicBezTo>
                  <a:pt x="247962" y="179379"/>
                  <a:pt x="250121" y="187311"/>
                  <a:pt x="254440" y="194522"/>
                </a:cubicBezTo>
                <a:cubicBezTo>
                  <a:pt x="257679" y="194161"/>
                  <a:pt x="260198" y="194522"/>
                  <a:pt x="262717" y="196325"/>
                </a:cubicBezTo>
                <a:cubicBezTo>
                  <a:pt x="267036" y="199930"/>
                  <a:pt x="268116" y="203896"/>
                  <a:pt x="268476" y="206780"/>
                </a:cubicBezTo>
                <a:cubicBezTo>
                  <a:pt x="268476" y="207862"/>
                  <a:pt x="268116" y="208944"/>
                  <a:pt x="267756" y="210025"/>
                </a:cubicBezTo>
                <a:cubicBezTo>
                  <a:pt x="273154" y="208944"/>
                  <a:pt x="276753" y="208944"/>
                  <a:pt x="279992" y="211828"/>
                </a:cubicBezTo>
                <a:cubicBezTo>
                  <a:pt x="284671" y="215794"/>
                  <a:pt x="285390" y="220120"/>
                  <a:pt x="285390" y="223005"/>
                </a:cubicBezTo>
                <a:cubicBezTo>
                  <a:pt x="285030" y="231658"/>
                  <a:pt x="275673" y="238147"/>
                  <a:pt x="274954" y="238868"/>
                </a:cubicBezTo>
                <a:cubicBezTo>
                  <a:pt x="228528" y="275643"/>
                  <a:pt x="174545" y="285738"/>
                  <a:pt x="129919" y="285738"/>
                </a:cubicBezTo>
                <a:cubicBezTo>
                  <a:pt x="82414" y="285738"/>
                  <a:pt x="45346" y="274201"/>
                  <a:pt x="39948" y="272398"/>
                </a:cubicBezTo>
                <a:lnTo>
                  <a:pt x="4318" y="272398"/>
                </a:lnTo>
                <a:cubicBezTo>
                  <a:pt x="1799" y="272398"/>
                  <a:pt x="0" y="270596"/>
                  <a:pt x="0" y="268072"/>
                </a:cubicBezTo>
                <a:lnTo>
                  <a:pt x="0" y="190195"/>
                </a:lnTo>
                <a:cubicBezTo>
                  <a:pt x="0" y="187672"/>
                  <a:pt x="1799" y="185869"/>
                  <a:pt x="4318" y="185869"/>
                </a:cubicBezTo>
                <a:lnTo>
                  <a:pt x="40667" y="185869"/>
                </a:lnTo>
                <a:cubicBezTo>
                  <a:pt x="46786" y="185869"/>
                  <a:pt x="52544" y="185869"/>
                  <a:pt x="57942" y="185869"/>
                </a:cubicBezTo>
                <a:cubicBezTo>
                  <a:pt x="59382" y="181182"/>
                  <a:pt x="60461" y="176495"/>
                  <a:pt x="60461" y="171447"/>
                </a:cubicBezTo>
                <a:cubicBezTo>
                  <a:pt x="59382" y="97537"/>
                  <a:pt x="106887" y="62204"/>
                  <a:pt x="119843" y="53912"/>
                </a:cubicBezTo>
                <a:lnTo>
                  <a:pt x="106527" y="19300"/>
                </a:lnTo>
                <a:cubicBezTo>
                  <a:pt x="104367" y="14252"/>
                  <a:pt x="105807" y="8123"/>
                  <a:pt x="109406" y="4157"/>
                </a:cubicBezTo>
                <a:cubicBezTo>
                  <a:pt x="112645" y="552"/>
                  <a:pt x="117683" y="-890"/>
                  <a:pt x="122362" y="552"/>
                </a:cubicBezTo>
                <a:close/>
              </a:path>
            </a:pathLst>
          </a:custGeom>
          <a:solidFill>
            <a:schemeClr val="accent1"/>
          </a:solidFill>
          <a:ln>
            <a:noFill/>
          </a:ln>
          <a:effectLst/>
        </p:spPr>
        <p:txBody>
          <a:bodyPr anchor="ctr"/>
          <a:lstStyle/>
          <a:p>
            <a:endParaRPr lang="en-US" sz="1200"/>
          </a:p>
        </p:txBody>
      </p:sp>
      <p:pic>
        <p:nvPicPr>
          <p:cNvPr id="14" name="Graphic 13" descr="Court outline">
            <a:extLst>
              <a:ext uri="{FF2B5EF4-FFF2-40B4-BE49-F238E27FC236}">
                <a16:creationId xmlns:a16="http://schemas.microsoft.com/office/drawing/2014/main" id="{8CEBA657-147D-2F21-A387-994423D7DF5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925687" y="1268005"/>
            <a:ext cx="492558" cy="492558"/>
          </a:xfrm>
          <a:prstGeom prst="rect">
            <a:avLst/>
          </a:prstGeom>
        </p:spPr>
      </p:pic>
      <p:pic>
        <p:nvPicPr>
          <p:cNvPr id="18" name="Graphic 17" descr="Connections outline">
            <a:extLst>
              <a:ext uri="{FF2B5EF4-FFF2-40B4-BE49-F238E27FC236}">
                <a16:creationId xmlns:a16="http://schemas.microsoft.com/office/drawing/2014/main" id="{4C0120E2-2C6D-501B-CFAB-C5E26297C08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824186" y="1305463"/>
            <a:ext cx="492558" cy="492558"/>
          </a:xfrm>
          <a:prstGeom prst="rect">
            <a:avLst/>
          </a:prstGeom>
        </p:spPr>
      </p:pic>
      <p:pic>
        <p:nvPicPr>
          <p:cNvPr id="20" name="Graphic 19" descr="Open hand with plant outline">
            <a:extLst>
              <a:ext uri="{FF2B5EF4-FFF2-40B4-BE49-F238E27FC236}">
                <a16:creationId xmlns:a16="http://schemas.microsoft.com/office/drawing/2014/main" id="{E42AE930-7E65-D895-A5D7-F5A7652FF146}"/>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035392" y="1305463"/>
            <a:ext cx="492558" cy="492558"/>
          </a:xfrm>
          <a:prstGeom prst="rect">
            <a:avLst/>
          </a:prstGeom>
        </p:spPr>
      </p:pic>
      <p:sp>
        <p:nvSpPr>
          <p:cNvPr id="23" name="TextBox 25">
            <a:extLst>
              <a:ext uri="{FF2B5EF4-FFF2-40B4-BE49-F238E27FC236}">
                <a16:creationId xmlns:a16="http://schemas.microsoft.com/office/drawing/2014/main" id="{24A18517-4596-ECF4-6BC4-594711F021BE}"/>
              </a:ext>
            </a:extLst>
          </p:cNvPr>
          <p:cNvSpPr txBox="1"/>
          <p:nvPr/>
        </p:nvSpPr>
        <p:spPr>
          <a:xfrm>
            <a:off x="384174" y="6153779"/>
            <a:ext cx="11047979" cy="307777"/>
          </a:xfrm>
          <a:prstGeom prst="rect">
            <a:avLst/>
          </a:prstGeom>
          <a:noFill/>
        </p:spPr>
        <p:txBody>
          <a:bodyPr wrap="square" lIns="0" tIns="0" rIns="0" bIns="0" rtlCol="0">
            <a:spAutoFit/>
          </a:bodyPr>
          <a:lstStyle/>
          <a:p>
            <a:r>
              <a:rPr lang="en-US" sz="1000">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rPr>
              <a:t>Data regarding all six factors was sought from credible public data banks and was weighed considering its relevance for </a:t>
            </a:r>
            <a:r>
              <a:rPr lang="en-US" sz="1000" err="1">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rPr>
              <a:t>Carslberg</a:t>
            </a:r>
            <a:r>
              <a:rPr lang="en-US" sz="1000">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rPr>
              <a:t> as well as its credibility considering e.g. the prevalence of data gaps. </a:t>
            </a:r>
          </a:p>
        </p:txBody>
      </p:sp>
      <p:pic>
        <p:nvPicPr>
          <p:cNvPr id="29" name="Graphic 28" descr="Single gear outline">
            <a:extLst>
              <a:ext uri="{FF2B5EF4-FFF2-40B4-BE49-F238E27FC236}">
                <a16:creationId xmlns:a16="http://schemas.microsoft.com/office/drawing/2014/main" id="{8206B51D-2DF8-6AA0-86B9-480369BA2B1B}"/>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7471641" y="1305463"/>
            <a:ext cx="492558" cy="492558"/>
          </a:xfrm>
          <a:prstGeom prst="rect">
            <a:avLst/>
          </a:prstGeom>
        </p:spPr>
      </p:pic>
      <p:pic>
        <p:nvPicPr>
          <p:cNvPr id="31" name="Graphic 30" descr="Gavel outline">
            <a:extLst>
              <a:ext uri="{FF2B5EF4-FFF2-40B4-BE49-F238E27FC236}">
                <a16:creationId xmlns:a16="http://schemas.microsoft.com/office/drawing/2014/main" id="{A0183F4F-A53D-55BD-FF31-185181593EA3}"/>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0674060" y="1305463"/>
            <a:ext cx="492559" cy="492559"/>
          </a:xfrm>
          <a:prstGeom prst="rect">
            <a:avLst/>
          </a:prstGeom>
        </p:spPr>
      </p:pic>
    </p:spTree>
    <p:extLst>
      <p:ext uri="{BB962C8B-B14F-4D97-AF65-F5344CB8AC3E}">
        <p14:creationId xmlns:p14="http://schemas.microsoft.com/office/powerpoint/2010/main" val="21496504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867272BF-9196-B986-55A4-541B6FC007CA}"/>
              </a:ext>
            </a:extLst>
          </p:cNvPr>
          <p:cNvSpPr>
            <a:spLocks noGrp="1"/>
          </p:cNvSpPr>
          <p:nvPr>
            <p:ph type="pic" sz="quarter" idx="13"/>
          </p:nvPr>
        </p:nvSpPr>
        <p:spPr/>
        <p:txBody>
          <a:bodyPr/>
          <a:lstStyle/>
          <a:p>
            <a:endParaRPr lang="LID4096"/>
          </a:p>
        </p:txBody>
      </p:sp>
      <p:sp>
        <p:nvSpPr>
          <p:cNvPr id="3" name="Text Placeholder 2">
            <a:extLst>
              <a:ext uri="{FF2B5EF4-FFF2-40B4-BE49-F238E27FC236}">
                <a16:creationId xmlns:a16="http://schemas.microsoft.com/office/drawing/2014/main" id="{442B8CBD-C98B-ED96-BBAD-BF847C3649D6}"/>
              </a:ext>
            </a:extLst>
          </p:cNvPr>
          <p:cNvSpPr>
            <a:spLocks noGrp="1"/>
          </p:cNvSpPr>
          <p:nvPr>
            <p:ph type="body" sz="quarter" idx="14"/>
          </p:nvPr>
        </p:nvSpPr>
        <p:spPr>
          <a:xfrm>
            <a:off x="6364881" y="951668"/>
            <a:ext cx="4595699" cy="1513739"/>
          </a:xfrm>
        </p:spPr>
        <p:txBody>
          <a:bodyPr/>
          <a:lstStyle/>
          <a:p>
            <a:r>
              <a:rPr lang="en-GB" sz="1200"/>
              <a:t>The map on the left shows how the production of Barley is distributed in the USA. It is clear that the production takes place mainly in the North and North-West. Also, USA is the third biggest region to produce barley, while they rank as number one in hops production. Hops is mainly produced in at the West coast, being very fragile to the changing climate and wildfires. </a:t>
            </a:r>
          </a:p>
        </p:txBody>
      </p:sp>
      <p:sp>
        <p:nvSpPr>
          <p:cNvPr id="4" name="Title 3">
            <a:extLst>
              <a:ext uri="{FF2B5EF4-FFF2-40B4-BE49-F238E27FC236}">
                <a16:creationId xmlns:a16="http://schemas.microsoft.com/office/drawing/2014/main" id="{F1A7C8AB-F0D0-23CF-351F-A208156EDA6A}"/>
              </a:ext>
            </a:extLst>
          </p:cNvPr>
          <p:cNvSpPr>
            <a:spLocks noGrp="1"/>
          </p:cNvSpPr>
          <p:nvPr>
            <p:ph type="title"/>
          </p:nvPr>
        </p:nvSpPr>
        <p:spPr/>
        <p:txBody>
          <a:bodyPr/>
          <a:lstStyle/>
          <a:p>
            <a:r>
              <a:rPr lang="fi-FI" err="1"/>
              <a:t>Visualisation</a:t>
            </a:r>
            <a:r>
              <a:rPr lang="fi-FI"/>
              <a:t> on </a:t>
            </a:r>
            <a:r>
              <a:rPr lang="fi-FI" err="1"/>
              <a:t>Barley</a:t>
            </a:r>
            <a:r>
              <a:rPr lang="fi-FI"/>
              <a:t> and Hops </a:t>
            </a:r>
            <a:r>
              <a:rPr lang="fi-FI" err="1"/>
              <a:t>Production</a:t>
            </a:r>
            <a:r>
              <a:rPr lang="fi-FI"/>
              <a:t> in </a:t>
            </a:r>
            <a:r>
              <a:rPr lang="fi-FI" err="1"/>
              <a:t>the</a:t>
            </a:r>
            <a:r>
              <a:rPr lang="fi-FI"/>
              <a:t> USA and in </a:t>
            </a:r>
            <a:r>
              <a:rPr lang="fi-FI" err="1"/>
              <a:t>the</a:t>
            </a:r>
            <a:r>
              <a:rPr lang="fi-FI"/>
              <a:t> </a:t>
            </a:r>
            <a:r>
              <a:rPr lang="fi-FI" err="1"/>
              <a:t>world</a:t>
            </a:r>
            <a:endParaRPr lang="LID4096"/>
          </a:p>
        </p:txBody>
      </p:sp>
      <p:pic>
        <p:nvPicPr>
          <p:cNvPr id="2050" name="Picture 2">
            <a:extLst>
              <a:ext uri="{FF2B5EF4-FFF2-40B4-BE49-F238E27FC236}">
                <a16:creationId xmlns:a16="http://schemas.microsoft.com/office/drawing/2014/main" id="{D65A0258-FC7B-6024-C66B-0A84255979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414" y="1047751"/>
            <a:ext cx="5475229" cy="423054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DED6015A-53FB-5A4E-3ACE-3A72FB201617}"/>
              </a:ext>
            </a:extLst>
          </p:cNvPr>
          <p:cNvPicPr>
            <a:picLocks noChangeAspect="1"/>
          </p:cNvPicPr>
          <p:nvPr/>
        </p:nvPicPr>
        <p:blipFill rotWithShape="1">
          <a:blip r:embed="rId4"/>
          <a:srcRect l="14710" r="11725"/>
          <a:stretch/>
        </p:blipFill>
        <p:spPr>
          <a:xfrm>
            <a:off x="381414" y="4737623"/>
            <a:ext cx="3743662" cy="2120377"/>
          </a:xfrm>
          <a:prstGeom prst="rect">
            <a:avLst/>
          </a:prstGeom>
        </p:spPr>
      </p:pic>
      <p:pic>
        <p:nvPicPr>
          <p:cNvPr id="8" name="Picture 7">
            <a:extLst>
              <a:ext uri="{FF2B5EF4-FFF2-40B4-BE49-F238E27FC236}">
                <a16:creationId xmlns:a16="http://schemas.microsoft.com/office/drawing/2014/main" id="{4540743F-16C5-EEAD-347B-47BC1F56DB13}"/>
              </a:ext>
            </a:extLst>
          </p:cNvPr>
          <p:cNvPicPr>
            <a:picLocks noChangeAspect="1"/>
          </p:cNvPicPr>
          <p:nvPr/>
        </p:nvPicPr>
        <p:blipFill>
          <a:blip r:embed="rId5"/>
          <a:stretch>
            <a:fillRect/>
          </a:stretch>
        </p:blipFill>
        <p:spPr>
          <a:xfrm>
            <a:off x="6094411" y="2896288"/>
            <a:ext cx="5866199" cy="3682670"/>
          </a:xfrm>
          <a:prstGeom prst="rect">
            <a:avLst/>
          </a:prstGeom>
        </p:spPr>
      </p:pic>
      <p:pic>
        <p:nvPicPr>
          <p:cNvPr id="9" name="Picture 2">
            <a:extLst>
              <a:ext uri="{FF2B5EF4-FFF2-40B4-BE49-F238E27FC236}">
                <a16:creationId xmlns:a16="http://schemas.microsoft.com/office/drawing/2014/main" id="{AC442276-1FA9-481F-00A8-CCAA555C399A}"/>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4135" t="9001" r="63099" b="50411"/>
          <a:stretch/>
        </p:blipFill>
        <p:spPr bwMode="auto">
          <a:xfrm>
            <a:off x="9850558" y="4788068"/>
            <a:ext cx="1747275" cy="1118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34390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 name="Objeto 29" hidden="1">
            <a:extLst>
              <a:ext uri="{FF2B5EF4-FFF2-40B4-BE49-F238E27FC236}">
                <a16:creationId xmlns:a16="http://schemas.microsoft.com/office/drawing/2014/main" id="{39E36B68-A248-FA7F-BFF8-7BAA431CBB6D}"/>
              </a:ext>
            </a:extLst>
          </p:cNvPr>
          <p:cNvGraphicFramePr>
            <a:graphicFrameLocks noChangeAspect="1"/>
          </p:cNvGraphicFramePr>
          <p:nvPr>
            <p:custDataLst>
              <p:tags r:id="rId1"/>
            </p:custData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Diapositiva de think-cell" r:id="rId4" imgW="7772400" imgH="10058400" progId="TCLayout.ActiveDocument.1">
                  <p:embed/>
                </p:oleObj>
              </mc:Choice>
              <mc:Fallback>
                <p:oleObj name="Diapositiva de think-cell" r:id="rId4" imgW="7772400" imgH="10058400" progId="TCLayout.ActiveDocument.1">
                  <p:embed/>
                  <p:pic>
                    <p:nvPicPr>
                      <p:cNvPr id="30" name="Objeto 29" hidden="1">
                        <a:extLst>
                          <a:ext uri="{FF2B5EF4-FFF2-40B4-BE49-F238E27FC236}">
                            <a16:creationId xmlns:a16="http://schemas.microsoft.com/office/drawing/2014/main" id="{39E36B68-A248-FA7F-BFF8-7BAA431CBB6D}"/>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5" name="Título 4">
            <a:extLst>
              <a:ext uri="{FF2B5EF4-FFF2-40B4-BE49-F238E27FC236}">
                <a16:creationId xmlns:a16="http://schemas.microsoft.com/office/drawing/2014/main" id="{91ECD430-ADF2-C30F-B6D4-C31BB2083886}"/>
              </a:ext>
            </a:extLst>
          </p:cNvPr>
          <p:cNvSpPr>
            <a:spLocks noGrp="1"/>
          </p:cNvSpPr>
          <p:nvPr>
            <p:ph type="title"/>
          </p:nvPr>
        </p:nvSpPr>
        <p:spPr>
          <a:xfrm>
            <a:off x="385762" y="2943225"/>
            <a:ext cx="11420475" cy="485775"/>
          </a:xfrm>
        </p:spPr>
        <p:txBody>
          <a:bodyPr vert="horz"/>
          <a:lstStyle/>
          <a:p>
            <a:pPr>
              <a:lnSpc>
                <a:spcPct val="150000"/>
              </a:lnSpc>
            </a:pPr>
            <a:r>
              <a:rPr lang="en-US" sz="4000"/>
              <a:t>PIILOTETTUJEN SLIDEJEN VARASTO</a:t>
            </a:r>
          </a:p>
        </p:txBody>
      </p:sp>
      <p:sp>
        <p:nvSpPr>
          <p:cNvPr id="3" name="TextBox 2">
            <a:extLst>
              <a:ext uri="{FF2B5EF4-FFF2-40B4-BE49-F238E27FC236}">
                <a16:creationId xmlns:a16="http://schemas.microsoft.com/office/drawing/2014/main" id="{A99DE9A2-7FE9-E631-65DD-CA4D7DCF65D2}"/>
              </a:ext>
            </a:extLst>
          </p:cNvPr>
          <p:cNvSpPr txBox="1"/>
          <p:nvPr/>
        </p:nvSpPr>
        <p:spPr>
          <a:xfrm>
            <a:off x="508000" y="6540500"/>
            <a:ext cx="0" cy="0"/>
          </a:xfrm>
          <a:prstGeom prst="rect">
            <a:avLst/>
          </a:prstGeom>
          <a:noFill/>
        </p:spPr>
        <p:txBody>
          <a:bodyPr wrap="none" lIns="0" tIns="0" rIns="0" bIns="0" rtlCol="0">
            <a:noAutofit/>
          </a:bodyPr>
          <a:lstStyle/>
          <a:p>
            <a:pPr algn="l" defTabSz="228600">
              <a:spcAft>
                <a:spcPts val="1200"/>
              </a:spcAft>
            </a:pPr>
            <a:endParaRPr lang="en-US" noProof="0"/>
          </a:p>
        </p:txBody>
      </p:sp>
      <p:sp>
        <p:nvSpPr>
          <p:cNvPr id="4" name="TextBox 3">
            <a:extLst>
              <a:ext uri="{FF2B5EF4-FFF2-40B4-BE49-F238E27FC236}">
                <a16:creationId xmlns:a16="http://schemas.microsoft.com/office/drawing/2014/main" id="{D755958A-8BF7-C529-90C0-96699E74E02D}"/>
              </a:ext>
            </a:extLst>
          </p:cNvPr>
          <p:cNvSpPr txBox="1"/>
          <p:nvPr/>
        </p:nvSpPr>
        <p:spPr>
          <a:xfrm>
            <a:off x="1460500" y="6591300"/>
            <a:ext cx="0" cy="0"/>
          </a:xfrm>
          <a:prstGeom prst="rect">
            <a:avLst/>
          </a:prstGeom>
          <a:noFill/>
        </p:spPr>
        <p:txBody>
          <a:bodyPr wrap="none" lIns="0" tIns="0" rIns="0" bIns="0" rtlCol="0">
            <a:noAutofit/>
          </a:bodyPr>
          <a:lstStyle/>
          <a:p>
            <a:pPr algn="l" defTabSz="228600">
              <a:spcAft>
                <a:spcPts val="1200"/>
              </a:spcAft>
            </a:pPr>
            <a:endParaRPr lang="en-US" noProof="0"/>
          </a:p>
        </p:txBody>
      </p:sp>
    </p:spTree>
    <p:extLst>
      <p:ext uri="{BB962C8B-B14F-4D97-AF65-F5344CB8AC3E}">
        <p14:creationId xmlns:p14="http://schemas.microsoft.com/office/powerpoint/2010/main" val="39786577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7C725E22-566D-2F1C-033E-7F99689DD7B7}"/>
              </a:ext>
            </a:extLst>
          </p:cNvPr>
          <p:cNvSpPr>
            <a:spLocks noGrp="1"/>
          </p:cNvSpPr>
          <p:nvPr>
            <p:ph type="pic" sz="quarter" idx="13"/>
          </p:nvPr>
        </p:nvSpPr>
        <p:spPr/>
        <p:txBody>
          <a:bodyPr/>
          <a:lstStyle/>
          <a:p>
            <a:endParaRPr lang="en-GB"/>
          </a:p>
        </p:txBody>
      </p:sp>
      <p:sp>
        <p:nvSpPr>
          <p:cNvPr id="4" name="Title 3">
            <a:extLst>
              <a:ext uri="{FF2B5EF4-FFF2-40B4-BE49-F238E27FC236}">
                <a16:creationId xmlns:a16="http://schemas.microsoft.com/office/drawing/2014/main" id="{96B4455D-08DE-2625-6B71-0183F4FA07B6}"/>
              </a:ext>
            </a:extLst>
          </p:cNvPr>
          <p:cNvSpPr>
            <a:spLocks noGrp="1"/>
          </p:cNvSpPr>
          <p:nvPr>
            <p:ph type="title"/>
          </p:nvPr>
        </p:nvSpPr>
        <p:spPr/>
        <p:txBody>
          <a:bodyPr/>
          <a:lstStyle/>
          <a:p>
            <a:r>
              <a:rPr lang="en-US"/>
              <a:t>Executive summary</a:t>
            </a:r>
            <a:endParaRPr lang="en-GB"/>
          </a:p>
        </p:txBody>
      </p:sp>
      <p:sp>
        <p:nvSpPr>
          <p:cNvPr id="8" name="TextBox 7">
            <a:extLst>
              <a:ext uri="{FF2B5EF4-FFF2-40B4-BE49-F238E27FC236}">
                <a16:creationId xmlns:a16="http://schemas.microsoft.com/office/drawing/2014/main" id="{6ABD5E90-57BC-1FDB-9847-7C72B5C22797}"/>
              </a:ext>
            </a:extLst>
          </p:cNvPr>
          <p:cNvSpPr txBox="1"/>
          <p:nvPr/>
        </p:nvSpPr>
        <p:spPr>
          <a:xfrm>
            <a:off x="283464" y="1337810"/>
            <a:ext cx="6144768" cy="4524315"/>
          </a:xfrm>
          <a:prstGeom prst="rect">
            <a:avLst/>
          </a:prstGeom>
          <a:noFill/>
        </p:spPr>
        <p:txBody>
          <a:bodyPr wrap="square">
            <a:spAutoFit/>
          </a:bodyPr>
          <a:lstStyle/>
          <a:p>
            <a:r>
              <a:rPr lang="en-US" sz="1600">
                <a:solidFill>
                  <a:schemeClr val="bg1"/>
                </a:solidFill>
              </a:rPr>
              <a:t>Purpose: evaluate Carlsberg’s internal </a:t>
            </a:r>
            <a:r>
              <a:rPr lang="en-GB" sz="1600">
                <a:solidFill>
                  <a:schemeClr val="bg1"/>
                </a:solidFill>
              </a:rPr>
              <a:t>capabilities against potential new markets</a:t>
            </a:r>
          </a:p>
          <a:p>
            <a:endParaRPr lang="en-GB" sz="1600">
              <a:solidFill>
                <a:schemeClr val="bg1"/>
              </a:solidFill>
            </a:endParaRPr>
          </a:p>
          <a:p>
            <a:r>
              <a:rPr lang="en-GB" sz="1600">
                <a:solidFill>
                  <a:schemeClr val="bg1"/>
                </a:solidFill>
              </a:rPr>
              <a:t>After market analysis, the USA was identified as most promising, yet it has challenges</a:t>
            </a:r>
          </a:p>
          <a:p>
            <a:pPr marL="285750" indent="-285750">
              <a:buFont typeface="Arial" panose="020B0604020202020204" pitchFamily="34" charset="0"/>
              <a:buChar char="•"/>
            </a:pPr>
            <a:r>
              <a:rPr lang="en-GB" sz="1600">
                <a:solidFill>
                  <a:schemeClr val="bg1"/>
                </a:solidFill>
              </a:rPr>
              <a:t>Opportunities for growth: craft beer, premium brands</a:t>
            </a:r>
          </a:p>
          <a:p>
            <a:pPr marL="285750" indent="-285750">
              <a:buFont typeface="Arial" panose="020B0604020202020204" pitchFamily="34" charset="0"/>
              <a:buChar char="•"/>
            </a:pPr>
            <a:r>
              <a:rPr lang="en-GB" sz="1600">
                <a:solidFill>
                  <a:schemeClr val="bg1"/>
                </a:solidFill>
              </a:rPr>
              <a:t>Big market, beer a part of culture</a:t>
            </a:r>
          </a:p>
          <a:p>
            <a:pPr marL="285750" indent="-285750">
              <a:buFont typeface="Arial" panose="020B0604020202020204" pitchFamily="34" charset="0"/>
              <a:buChar char="•"/>
            </a:pPr>
            <a:r>
              <a:rPr lang="en-GB" sz="1600">
                <a:solidFill>
                  <a:schemeClr val="bg1"/>
                </a:solidFill>
              </a:rPr>
              <a:t>Porter’s Five Forces Analysis: highly competed industry</a:t>
            </a:r>
          </a:p>
          <a:p>
            <a:pPr marL="285750" indent="-285750">
              <a:buFont typeface="Arial" panose="020B0604020202020204" pitchFamily="34" charset="0"/>
              <a:buChar char="•"/>
            </a:pPr>
            <a:r>
              <a:rPr lang="en-GB" sz="1600">
                <a:solidFill>
                  <a:schemeClr val="bg1"/>
                </a:solidFill>
              </a:rPr>
              <a:t>Overcome with brand, R &amp; D, and internatilonal experience</a:t>
            </a:r>
          </a:p>
          <a:p>
            <a:endParaRPr lang="en-GB" sz="1600">
              <a:solidFill>
                <a:schemeClr val="bg1"/>
              </a:solidFill>
            </a:endParaRPr>
          </a:p>
          <a:p>
            <a:r>
              <a:rPr lang="en-GB" sz="1600">
                <a:solidFill>
                  <a:schemeClr val="bg1"/>
                </a:solidFill>
              </a:rPr>
              <a:t>Proposed market entry strategy – Acquisition</a:t>
            </a:r>
          </a:p>
          <a:p>
            <a:pPr marL="285750" indent="-285750">
              <a:buFont typeface="Arial" panose="020B0604020202020204" pitchFamily="34" charset="0"/>
              <a:buChar char="•"/>
            </a:pPr>
            <a:r>
              <a:rPr lang="en-GB" sz="1600">
                <a:solidFill>
                  <a:schemeClr val="bg1"/>
                </a:solidFill>
              </a:rPr>
              <a:t>Firm and country specific advantages point to this being the optimal method </a:t>
            </a:r>
          </a:p>
          <a:p>
            <a:pPr marL="285750" indent="-285750">
              <a:buFont typeface="Arial" panose="020B0604020202020204" pitchFamily="34" charset="0"/>
              <a:buChar char="•"/>
            </a:pPr>
            <a:endParaRPr lang="en-GB" sz="1600">
              <a:solidFill>
                <a:schemeClr val="bg1"/>
              </a:solidFill>
            </a:endParaRPr>
          </a:p>
          <a:p>
            <a:r>
              <a:rPr lang="en-GB" sz="1600">
                <a:solidFill>
                  <a:schemeClr val="bg1"/>
                </a:solidFill>
              </a:rPr>
              <a:t>Value chain analysis:</a:t>
            </a:r>
          </a:p>
          <a:p>
            <a:pPr marL="285750" indent="-285750">
              <a:buFont typeface="Arial" panose="020B0604020202020204" pitchFamily="34" charset="0"/>
              <a:buChar char="•"/>
            </a:pPr>
            <a:r>
              <a:rPr lang="en-GB" sz="1600">
                <a:solidFill>
                  <a:schemeClr val="bg1"/>
                </a:solidFill>
              </a:rPr>
              <a:t>Internalize core competencies that give advantage</a:t>
            </a:r>
          </a:p>
          <a:p>
            <a:pPr marL="285750" indent="-285750">
              <a:buFont typeface="Arial" panose="020B0604020202020204" pitchFamily="34" charset="0"/>
              <a:buChar char="•"/>
            </a:pPr>
            <a:r>
              <a:rPr lang="en-GB" sz="1600">
                <a:solidFill>
                  <a:schemeClr val="bg1"/>
                </a:solidFill>
              </a:rPr>
              <a:t>Outsource support activities to locals with expertise</a:t>
            </a:r>
          </a:p>
        </p:txBody>
      </p:sp>
    </p:spTree>
    <p:extLst>
      <p:ext uri="{BB962C8B-B14F-4D97-AF65-F5344CB8AC3E}">
        <p14:creationId xmlns:p14="http://schemas.microsoft.com/office/powerpoint/2010/main" val="36880850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30" name="Objeto 29" hidden="1">
            <a:extLst>
              <a:ext uri="{FF2B5EF4-FFF2-40B4-BE49-F238E27FC236}">
                <a16:creationId xmlns:a16="http://schemas.microsoft.com/office/drawing/2014/main" id="{39E36B68-A248-FA7F-BFF8-7BAA431CBB6D}"/>
              </a:ext>
            </a:extLst>
          </p:cNvPr>
          <p:cNvGraphicFramePr>
            <a:graphicFrameLocks noChangeAspect="1"/>
          </p:cNvGraphicFramePr>
          <p:nvPr>
            <p:custDataLst>
              <p:tags r:id="rId1"/>
            </p:custData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Diapositiva de think-cell" r:id="rId4" imgW="7772400" imgH="10058400" progId="TCLayout.ActiveDocument.1">
                  <p:embed/>
                </p:oleObj>
              </mc:Choice>
              <mc:Fallback>
                <p:oleObj name="Diapositiva de think-cell" r:id="rId4" imgW="7772400" imgH="10058400" progId="TCLayout.ActiveDocument.1">
                  <p:embed/>
                  <p:pic>
                    <p:nvPicPr>
                      <p:cNvPr id="30" name="Objeto 29" hidden="1">
                        <a:extLst>
                          <a:ext uri="{FF2B5EF4-FFF2-40B4-BE49-F238E27FC236}">
                            <a16:creationId xmlns:a16="http://schemas.microsoft.com/office/drawing/2014/main" id="{39E36B68-A248-FA7F-BFF8-7BAA431CBB6D}"/>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5" name="Título 4">
            <a:extLst>
              <a:ext uri="{FF2B5EF4-FFF2-40B4-BE49-F238E27FC236}">
                <a16:creationId xmlns:a16="http://schemas.microsoft.com/office/drawing/2014/main" id="{91ECD430-ADF2-C30F-B6D4-C31BB2083886}"/>
              </a:ext>
            </a:extLst>
          </p:cNvPr>
          <p:cNvSpPr>
            <a:spLocks noGrp="1"/>
          </p:cNvSpPr>
          <p:nvPr>
            <p:ph type="title"/>
          </p:nvPr>
        </p:nvSpPr>
        <p:spPr>
          <a:xfrm>
            <a:off x="385762" y="451296"/>
            <a:ext cx="11420475" cy="485775"/>
          </a:xfrm>
        </p:spPr>
        <p:txBody>
          <a:bodyPr vert="horz"/>
          <a:lstStyle/>
          <a:p>
            <a:pPr>
              <a:lnSpc>
                <a:spcPct val="150000"/>
              </a:lnSpc>
            </a:pPr>
            <a:r>
              <a:rPr lang="en-US"/>
              <a:t>Introduction</a:t>
            </a:r>
            <a:br>
              <a:rPr lang="en-US"/>
            </a:br>
            <a:r>
              <a:rPr lang="en-US"/>
              <a:t>Market Identification</a:t>
            </a:r>
            <a:br>
              <a:rPr lang="en-US"/>
            </a:br>
            <a:r>
              <a:rPr lang="en-US"/>
              <a:t>Entry Strategies</a:t>
            </a:r>
            <a:br>
              <a:rPr lang="en-US"/>
            </a:br>
            <a:r>
              <a:rPr lang="en-US"/>
              <a:t>Executive Summary</a:t>
            </a:r>
          </a:p>
        </p:txBody>
      </p:sp>
      <p:sp>
        <p:nvSpPr>
          <p:cNvPr id="3" name="TextBox 2">
            <a:extLst>
              <a:ext uri="{FF2B5EF4-FFF2-40B4-BE49-F238E27FC236}">
                <a16:creationId xmlns:a16="http://schemas.microsoft.com/office/drawing/2014/main" id="{A99DE9A2-7FE9-E631-65DD-CA4D7DCF65D2}"/>
              </a:ext>
            </a:extLst>
          </p:cNvPr>
          <p:cNvSpPr txBox="1"/>
          <p:nvPr/>
        </p:nvSpPr>
        <p:spPr>
          <a:xfrm>
            <a:off x="508000" y="6540500"/>
            <a:ext cx="0" cy="0"/>
          </a:xfrm>
          <a:prstGeom prst="rect">
            <a:avLst/>
          </a:prstGeom>
          <a:noFill/>
        </p:spPr>
        <p:txBody>
          <a:bodyPr wrap="none" lIns="0" tIns="0" rIns="0" bIns="0" rtlCol="0">
            <a:noAutofit/>
          </a:bodyPr>
          <a:lstStyle/>
          <a:p>
            <a:pPr algn="l" defTabSz="228600">
              <a:spcAft>
                <a:spcPts val="1200"/>
              </a:spcAft>
            </a:pPr>
            <a:endParaRPr lang="en-US" noProof="0"/>
          </a:p>
        </p:txBody>
      </p:sp>
      <p:sp>
        <p:nvSpPr>
          <p:cNvPr id="4" name="TextBox 3">
            <a:extLst>
              <a:ext uri="{FF2B5EF4-FFF2-40B4-BE49-F238E27FC236}">
                <a16:creationId xmlns:a16="http://schemas.microsoft.com/office/drawing/2014/main" id="{D755958A-8BF7-C529-90C0-96699E74E02D}"/>
              </a:ext>
            </a:extLst>
          </p:cNvPr>
          <p:cNvSpPr txBox="1"/>
          <p:nvPr/>
        </p:nvSpPr>
        <p:spPr>
          <a:xfrm>
            <a:off x="1460500" y="6591300"/>
            <a:ext cx="0" cy="0"/>
          </a:xfrm>
          <a:prstGeom prst="rect">
            <a:avLst/>
          </a:prstGeom>
          <a:noFill/>
        </p:spPr>
        <p:txBody>
          <a:bodyPr wrap="none" lIns="0" tIns="0" rIns="0" bIns="0" rtlCol="0">
            <a:noAutofit/>
          </a:bodyPr>
          <a:lstStyle/>
          <a:p>
            <a:pPr algn="l" defTabSz="228600">
              <a:spcAft>
                <a:spcPts val="1200"/>
              </a:spcAft>
            </a:pPr>
            <a:endParaRPr lang="en-US" noProof="0"/>
          </a:p>
        </p:txBody>
      </p:sp>
      <p:sp>
        <p:nvSpPr>
          <p:cNvPr id="2" name="Rectangle 1">
            <a:extLst>
              <a:ext uri="{FF2B5EF4-FFF2-40B4-BE49-F238E27FC236}">
                <a16:creationId xmlns:a16="http://schemas.microsoft.com/office/drawing/2014/main" id="{889EBBD7-2960-1E09-EA43-14570D4C912E}"/>
              </a:ext>
            </a:extLst>
          </p:cNvPr>
          <p:cNvSpPr/>
          <p:nvPr/>
        </p:nvSpPr>
        <p:spPr>
          <a:xfrm>
            <a:off x="118393" y="1600064"/>
            <a:ext cx="5977606" cy="528992"/>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US" err="1"/>
          </a:p>
        </p:txBody>
      </p:sp>
    </p:spTree>
    <p:extLst>
      <p:ext uri="{BB962C8B-B14F-4D97-AF65-F5344CB8AC3E}">
        <p14:creationId xmlns:p14="http://schemas.microsoft.com/office/powerpoint/2010/main" val="18407756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30" name="Objeto 29" hidden="1">
            <a:extLst>
              <a:ext uri="{FF2B5EF4-FFF2-40B4-BE49-F238E27FC236}">
                <a16:creationId xmlns:a16="http://schemas.microsoft.com/office/drawing/2014/main" id="{39E36B68-A248-FA7F-BFF8-7BAA431CBB6D}"/>
              </a:ext>
            </a:extLst>
          </p:cNvPr>
          <p:cNvGraphicFramePr>
            <a:graphicFrameLocks noChangeAspect="1"/>
          </p:cNvGraphicFramePr>
          <p:nvPr>
            <p:custDataLst>
              <p:tags r:id="rId1"/>
            </p:custData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Diapositiva de think-cell" r:id="rId4" imgW="7772400" imgH="10058400" progId="TCLayout.ActiveDocument.1">
                  <p:embed/>
                </p:oleObj>
              </mc:Choice>
              <mc:Fallback>
                <p:oleObj name="Diapositiva de think-cell" r:id="rId4" imgW="7772400" imgH="10058400" progId="TCLayout.ActiveDocument.1">
                  <p:embed/>
                  <p:pic>
                    <p:nvPicPr>
                      <p:cNvPr id="30" name="Objeto 29" hidden="1">
                        <a:extLst>
                          <a:ext uri="{FF2B5EF4-FFF2-40B4-BE49-F238E27FC236}">
                            <a16:creationId xmlns:a16="http://schemas.microsoft.com/office/drawing/2014/main" id="{39E36B68-A248-FA7F-BFF8-7BAA431CBB6D}"/>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5" name="Título 4">
            <a:extLst>
              <a:ext uri="{FF2B5EF4-FFF2-40B4-BE49-F238E27FC236}">
                <a16:creationId xmlns:a16="http://schemas.microsoft.com/office/drawing/2014/main" id="{91ECD430-ADF2-C30F-B6D4-C31BB2083886}"/>
              </a:ext>
            </a:extLst>
          </p:cNvPr>
          <p:cNvSpPr>
            <a:spLocks noGrp="1"/>
          </p:cNvSpPr>
          <p:nvPr>
            <p:ph type="title"/>
          </p:nvPr>
        </p:nvSpPr>
        <p:spPr>
          <a:xfrm>
            <a:off x="385762" y="451296"/>
            <a:ext cx="11420475" cy="485775"/>
          </a:xfrm>
        </p:spPr>
        <p:txBody>
          <a:bodyPr vert="horz"/>
          <a:lstStyle/>
          <a:p>
            <a:pPr>
              <a:lnSpc>
                <a:spcPct val="150000"/>
              </a:lnSpc>
            </a:pPr>
            <a:r>
              <a:rPr lang="en-US"/>
              <a:t>Introduction</a:t>
            </a:r>
            <a:br>
              <a:rPr lang="en-US"/>
            </a:br>
            <a:r>
              <a:rPr lang="en-US"/>
              <a:t>Market Identification</a:t>
            </a:r>
            <a:br>
              <a:rPr lang="en-US"/>
            </a:br>
            <a:r>
              <a:rPr lang="en-US"/>
              <a:t>Entry Strategies</a:t>
            </a:r>
            <a:br>
              <a:rPr lang="en-US"/>
            </a:br>
            <a:r>
              <a:rPr lang="en-US"/>
              <a:t>Appendix</a:t>
            </a:r>
          </a:p>
        </p:txBody>
      </p:sp>
      <p:sp>
        <p:nvSpPr>
          <p:cNvPr id="3" name="TextBox 2">
            <a:extLst>
              <a:ext uri="{FF2B5EF4-FFF2-40B4-BE49-F238E27FC236}">
                <a16:creationId xmlns:a16="http://schemas.microsoft.com/office/drawing/2014/main" id="{A99DE9A2-7FE9-E631-65DD-CA4D7DCF65D2}"/>
              </a:ext>
            </a:extLst>
          </p:cNvPr>
          <p:cNvSpPr txBox="1"/>
          <p:nvPr/>
        </p:nvSpPr>
        <p:spPr>
          <a:xfrm>
            <a:off x="508000" y="6540500"/>
            <a:ext cx="0" cy="0"/>
          </a:xfrm>
          <a:prstGeom prst="rect">
            <a:avLst/>
          </a:prstGeom>
          <a:noFill/>
        </p:spPr>
        <p:txBody>
          <a:bodyPr wrap="none" lIns="0" tIns="0" rIns="0" bIns="0" rtlCol="0">
            <a:noAutofit/>
          </a:bodyPr>
          <a:lstStyle/>
          <a:p>
            <a:pPr algn="l" defTabSz="228600">
              <a:spcAft>
                <a:spcPts val="1200"/>
              </a:spcAft>
            </a:pPr>
            <a:endParaRPr lang="en-US" noProof="0"/>
          </a:p>
        </p:txBody>
      </p:sp>
      <p:sp>
        <p:nvSpPr>
          <p:cNvPr id="4" name="TextBox 3">
            <a:extLst>
              <a:ext uri="{FF2B5EF4-FFF2-40B4-BE49-F238E27FC236}">
                <a16:creationId xmlns:a16="http://schemas.microsoft.com/office/drawing/2014/main" id="{D755958A-8BF7-C529-90C0-96699E74E02D}"/>
              </a:ext>
            </a:extLst>
          </p:cNvPr>
          <p:cNvSpPr txBox="1"/>
          <p:nvPr/>
        </p:nvSpPr>
        <p:spPr>
          <a:xfrm>
            <a:off x="1460500" y="6591300"/>
            <a:ext cx="0" cy="0"/>
          </a:xfrm>
          <a:prstGeom prst="rect">
            <a:avLst/>
          </a:prstGeom>
          <a:noFill/>
        </p:spPr>
        <p:txBody>
          <a:bodyPr wrap="none" lIns="0" tIns="0" rIns="0" bIns="0" rtlCol="0">
            <a:noAutofit/>
          </a:bodyPr>
          <a:lstStyle/>
          <a:p>
            <a:pPr algn="l" defTabSz="228600">
              <a:spcAft>
                <a:spcPts val="1200"/>
              </a:spcAft>
            </a:pPr>
            <a:endParaRPr lang="en-US" noProof="0"/>
          </a:p>
        </p:txBody>
      </p:sp>
      <p:sp>
        <p:nvSpPr>
          <p:cNvPr id="2" name="Rectangle 1">
            <a:extLst>
              <a:ext uri="{FF2B5EF4-FFF2-40B4-BE49-F238E27FC236}">
                <a16:creationId xmlns:a16="http://schemas.microsoft.com/office/drawing/2014/main" id="{889EBBD7-2960-1E09-EA43-14570D4C912E}"/>
              </a:ext>
            </a:extLst>
          </p:cNvPr>
          <p:cNvSpPr/>
          <p:nvPr/>
        </p:nvSpPr>
        <p:spPr>
          <a:xfrm>
            <a:off x="118393" y="2122578"/>
            <a:ext cx="5977606" cy="528992"/>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US" err="1"/>
          </a:p>
        </p:txBody>
      </p:sp>
    </p:spTree>
    <p:extLst>
      <p:ext uri="{BB962C8B-B14F-4D97-AF65-F5344CB8AC3E}">
        <p14:creationId xmlns:p14="http://schemas.microsoft.com/office/powerpoint/2010/main" val="1658295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ictogram Hop plant.Line vector icon of isolated beer symbol. 14487540  Vector Art at Vecteezy">
            <a:extLst>
              <a:ext uri="{FF2B5EF4-FFF2-40B4-BE49-F238E27FC236}">
                <a16:creationId xmlns:a16="http://schemas.microsoft.com/office/drawing/2014/main" id="{D3A17EDB-88B9-C1FE-AF5D-9FBC5CD93F1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a:stretch/>
        </p:blipFill>
        <p:spPr bwMode="auto">
          <a:xfrm>
            <a:off x="9515293" y="3495154"/>
            <a:ext cx="579237" cy="625760"/>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89">
            <a:extLst>
              <a:ext uri="{FF2B5EF4-FFF2-40B4-BE49-F238E27FC236}">
                <a16:creationId xmlns:a16="http://schemas.microsoft.com/office/drawing/2014/main" id="{37B2778D-F982-F0D6-CF3E-3B67C0298487}"/>
              </a:ext>
            </a:extLst>
          </p:cNvPr>
          <p:cNvSpPr/>
          <p:nvPr/>
        </p:nvSpPr>
        <p:spPr>
          <a:xfrm>
            <a:off x="10241233" y="1505099"/>
            <a:ext cx="1910980" cy="2535736"/>
          </a:xfrm>
          <a:prstGeom prst="rect">
            <a:avLst/>
          </a:prstGeom>
          <a:ln>
            <a:noFill/>
          </a:ln>
        </p:spPr>
        <p:style>
          <a:lnRef idx="2">
            <a:schemeClr val="accent1"/>
          </a:lnRef>
          <a:fillRef idx="1">
            <a:schemeClr val="lt1"/>
          </a:fillRef>
          <a:effectRef idx="0">
            <a:schemeClr val="accent1"/>
          </a:effectRef>
          <a:fontRef idx="minor">
            <a:schemeClr val="dk1"/>
          </a:fontRef>
        </p:style>
        <p:txBody>
          <a:bodyPr tIns="45714" bIns="45714"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A1A49"/>
                </a:solidFill>
                <a:effectLst/>
                <a:uLnTx/>
                <a:uFillTx/>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rPr>
              <a:t>Average beer consumption in the USA</a:t>
            </a: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US" sz="500" b="1" i="0" u="none" strike="noStrike" kern="1200" cap="none" spc="0" normalizeH="0" baseline="0" noProof="0">
              <a:ln>
                <a:noFill/>
              </a:ln>
              <a:solidFill>
                <a:srgbClr val="0A1A49"/>
              </a:solidFill>
              <a:effectLst/>
              <a:uLnTx/>
              <a:uFillTx/>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endParaRPr>
          </a:p>
          <a:p>
            <a:pPr marL="0" marR="0" lvl="0" indent="0" defTabSz="914400" rtl="0" eaLnBrk="1" fontAlgn="auto" latinLnBrk="0" hangingPunct="1">
              <a:lnSpc>
                <a:spcPct val="100000"/>
              </a:lnSpc>
              <a:spcBef>
                <a:spcPts val="0"/>
              </a:spcBef>
              <a:spcAft>
                <a:spcPts val="0"/>
              </a:spcAft>
              <a:buClrTx/>
              <a:buSzTx/>
              <a:buFontTx/>
              <a:buNone/>
              <a:tabLst/>
              <a:defRPr/>
            </a:pPr>
            <a:r>
              <a:rPr lang="en-US" sz="2800" b="1">
                <a:solidFill>
                  <a:srgbClr val="0A1A49"/>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rPr>
              <a:t>1,5l / week</a:t>
            </a:r>
            <a:endParaRPr kumimoji="0" lang="en-US" sz="1400" b="1" i="0" u="none" strike="noStrike" kern="1200" cap="none" spc="0" normalizeH="0" baseline="30000" noProof="0">
              <a:ln>
                <a:noFill/>
              </a:ln>
              <a:solidFill>
                <a:srgbClr val="0A1A49"/>
              </a:solidFill>
              <a:effectLst/>
              <a:uLnTx/>
              <a:uFillTx/>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endParaRP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a:ln>
                <a:noFill/>
              </a:ln>
              <a:solidFill>
                <a:srgbClr val="0A1A49"/>
              </a:solidFill>
              <a:effectLst/>
              <a:uLnTx/>
              <a:uFillTx/>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endParaRP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a:ln>
                <a:noFill/>
              </a:ln>
              <a:solidFill>
                <a:srgbClr val="0A1A49"/>
              </a:solidFill>
              <a:effectLst/>
              <a:uLnTx/>
              <a:uFillTx/>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endParaRP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a:ln>
                <a:noFill/>
              </a:ln>
              <a:solidFill>
                <a:srgbClr val="0A1A49"/>
              </a:solidFill>
              <a:effectLst/>
              <a:uLnTx/>
              <a:uFillTx/>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endParaRPr>
          </a:p>
          <a:p>
            <a:pPr marL="0" marR="0" lvl="0" indent="0" defTabSz="914400" rtl="0" eaLnBrk="1" fontAlgn="auto" latinLnBrk="0" hangingPunct="1">
              <a:lnSpc>
                <a:spcPct val="100000"/>
              </a:lnSpc>
              <a:spcBef>
                <a:spcPts val="0"/>
              </a:spcBef>
              <a:spcAft>
                <a:spcPts val="0"/>
              </a:spcAft>
              <a:buClrTx/>
              <a:buSzTx/>
              <a:buFontTx/>
              <a:buNone/>
              <a:tabLst/>
              <a:defRPr/>
            </a:pPr>
            <a:r>
              <a:rPr lang="en-US" sz="1200" b="1">
                <a:solidFill>
                  <a:srgbClr val="0A1A49"/>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rPr>
              <a:t>Portion of all global hops grown in the USA</a:t>
            </a:r>
            <a:endParaRPr kumimoji="0" lang="en-US" sz="1200" b="1" i="0" u="none" strike="noStrike" kern="1200" cap="none" spc="0" normalizeH="0" baseline="30000" noProof="0">
              <a:ln>
                <a:noFill/>
              </a:ln>
              <a:solidFill>
                <a:srgbClr val="0A1A49"/>
              </a:solidFill>
              <a:effectLst/>
              <a:uLnTx/>
              <a:uFillTx/>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endParaRP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US" sz="500" b="1" i="0" u="none" strike="noStrike" kern="1200" cap="none" spc="0" normalizeH="0" baseline="0" noProof="0">
              <a:ln>
                <a:noFill/>
              </a:ln>
              <a:solidFill>
                <a:srgbClr val="0A1A49"/>
              </a:solidFill>
              <a:effectLst/>
              <a:uLnTx/>
              <a:uFillTx/>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A1A49"/>
                </a:solidFill>
                <a:effectLst/>
                <a:uLnTx/>
                <a:uFillTx/>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rPr>
              <a:t>40%</a:t>
            </a:r>
          </a:p>
        </p:txBody>
      </p:sp>
      <p:graphicFrame>
        <p:nvGraphicFramePr>
          <p:cNvPr id="8" name="Object 7" hidden="1">
            <a:extLst>
              <a:ext uri="{FF2B5EF4-FFF2-40B4-BE49-F238E27FC236}">
                <a16:creationId xmlns:a16="http://schemas.microsoft.com/office/drawing/2014/main" id="{8AA3B3D6-1D8F-D2D2-AC82-6F0AF5E83BA4}"/>
              </a:ext>
            </a:extLst>
          </p:cNvPr>
          <p:cNvGraphicFramePr>
            <a:graphicFrameLocks noChangeAspect="1"/>
          </p:cNvGraphicFramePr>
          <p:nvPr>
            <p:custDataLst>
              <p:tags r:id="rId1"/>
            </p:custData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5" imgW="7772400" imgH="10058400" progId="TCLayout.ActiveDocument.1">
                  <p:embed/>
                </p:oleObj>
              </mc:Choice>
              <mc:Fallback>
                <p:oleObj name="think-cell Slide" r:id="rId5" imgW="7772400" imgH="10058400" progId="TCLayout.ActiveDocument.1">
                  <p:embed/>
                  <p:pic>
                    <p:nvPicPr>
                      <p:cNvPr id="8" name="Object 7" hidden="1">
                        <a:extLst>
                          <a:ext uri="{FF2B5EF4-FFF2-40B4-BE49-F238E27FC236}">
                            <a16:creationId xmlns:a16="http://schemas.microsoft.com/office/drawing/2014/main" id="{8AA3B3D6-1D8F-D2D2-AC82-6F0AF5E83BA4}"/>
                          </a:ext>
                        </a:extLst>
                      </p:cNvPr>
                      <p:cNvPicPr/>
                      <p:nvPr/>
                    </p:nvPicPr>
                    <p:blipFill>
                      <a:blip r:embed="rId6"/>
                      <a:stretch>
                        <a:fillRect/>
                      </a:stretch>
                    </p:blipFill>
                    <p:spPr>
                      <a:xfrm>
                        <a:off x="1588" y="1588"/>
                        <a:ext cx="1227" cy="1588"/>
                      </a:xfrm>
                      <a:prstGeom prst="rect">
                        <a:avLst/>
                      </a:prstGeom>
                    </p:spPr>
                  </p:pic>
                </p:oleObj>
              </mc:Fallback>
            </mc:AlternateContent>
          </a:graphicData>
        </a:graphic>
      </p:graphicFrame>
      <p:sp>
        <p:nvSpPr>
          <p:cNvPr id="4" name="Rectangle 89">
            <a:extLst>
              <a:ext uri="{FF2B5EF4-FFF2-40B4-BE49-F238E27FC236}">
                <a16:creationId xmlns:a16="http://schemas.microsoft.com/office/drawing/2014/main" id="{6A2C76AF-48DD-70B0-C9E4-B5D8A9BAE3E7}"/>
              </a:ext>
            </a:extLst>
          </p:cNvPr>
          <p:cNvSpPr/>
          <p:nvPr/>
        </p:nvSpPr>
        <p:spPr>
          <a:xfrm>
            <a:off x="2764412" y="1040421"/>
            <a:ext cx="6604182" cy="749776"/>
          </a:xfrm>
          <a:prstGeom prst="rect">
            <a:avLst/>
          </a:prstGeom>
          <a:ln/>
        </p:spPr>
        <p:style>
          <a:lnRef idx="2">
            <a:schemeClr val="accent1"/>
          </a:lnRef>
          <a:fillRef idx="1">
            <a:schemeClr val="lt1"/>
          </a:fillRef>
          <a:effectRef idx="0">
            <a:schemeClr val="accent1"/>
          </a:effectRef>
          <a:fontRef idx="minor">
            <a:schemeClr val="dk1"/>
          </a:fontRef>
        </p:style>
        <p:txBody>
          <a:bodyPr tIns="45714" bIns="45714" rtlCol="0" anchor="ctr"/>
          <a:lstStyle/>
          <a:p>
            <a:pPr defTabSz="914263"/>
            <a:r>
              <a:rPr lang="en-GB" sz="1100">
                <a:solidFill>
                  <a:schemeClr val="tx1"/>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rPr>
              <a:t>Identify a potential market with Country Specific Advantages (CSA), which is the USA. Leverage Firm Specific Advantages (FSA) for market entry. Achieve market penetration, ensure access to raw materials, generate financial growth, and create a basis for further expansion to nearby and potentially lucrative markets.</a:t>
            </a:r>
          </a:p>
        </p:txBody>
      </p:sp>
      <p:sp>
        <p:nvSpPr>
          <p:cNvPr id="5" name="Rectangle 8">
            <a:extLst>
              <a:ext uri="{FF2B5EF4-FFF2-40B4-BE49-F238E27FC236}">
                <a16:creationId xmlns:a16="http://schemas.microsoft.com/office/drawing/2014/main" id="{23062713-04D1-67C8-388E-860B5F682D73}"/>
              </a:ext>
            </a:extLst>
          </p:cNvPr>
          <p:cNvSpPr/>
          <p:nvPr/>
        </p:nvSpPr>
        <p:spPr>
          <a:xfrm>
            <a:off x="384174" y="1035051"/>
            <a:ext cx="2268001" cy="744109"/>
          </a:xfrm>
          <a:prstGeom prst="rect">
            <a:avLst/>
          </a:prstGeom>
          <a:solidFill>
            <a:schemeClr val="accent1"/>
          </a:solidFill>
          <a:ln>
            <a:noFill/>
          </a:ln>
          <a:effectLst/>
        </p:spPr>
        <p:txBody>
          <a:bodyPr wrap="none" anchor="ctr"/>
          <a:lstStyle/>
          <a:p>
            <a:pPr algn="ctr"/>
            <a:r>
              <a:rPr lang="en-GB" sz="1600" b="1">
                <a:solidFill>
                  <a:schemeClr val="bg1"/>
                </a:solidFill>
                <a:latin typeface="Verdana" panose="020B0604030504040204" pitchFamily="34" charset="0"/>
                <a:ea typeface="Verdana" panose="020B0604030504040204" pitchFamily="34" charset="0"/>
                <a:sym typeface="Verdana" panose="020B0604030504040204" pitchFamily="34" charset="0"/>
              </a:rPr>
              <a:t>Purpose</a:t>
            </a:r>
          </a:p>
        </p:txBody>
      </p:sp>
      <p:sp>
        <p:nvSpPr>
          <p:cNvPr id="9" name="TextBox 24">
            <a:extLst>
              <a:ext uri="{FF2B5EF4-FFF2-40B4-BE49-F238E27FC236}">
                <a16:creationId xmlns:a16="http://schemas.microsoft.com/office/drawing/2014/main" id="{8230CEEE-EC39-CD44-8F35-F659EEFF8B11}"/>
              </a:ext>
            </a:extLst>
          </p:cNvPr>
          <p:cNvSpPr txBox="1"/>
          <p:nvPr/>
        </p:nvSpPr>
        <p:spPr>
          <a:xfrm>
            <a:off x="10023181" y="781162"/>
            <a:ext cx="2052119" cy="253889"/>
          </a:xfrm>
          <a:prstGeom prst="rect">
            <a:avLst/>
          </a:prstGeom>
          <a:noFill/>
        </p:spPr>
        <p:txBody>
          <a:bodyPr wrap="square" lIns="0" tIns="0" rIns="0" bIns="0" rtlCol="0" anchor="t">
            <a:noAutofit/>
          </a:bodyPr>
          <a:lstStyle/>
          <a:p>
            <a:pPr algn="ctr"/>
            <a:r>
              <a:rPr lang="en-US" b="1">
                <a:solidFill>
                  <a:schemeClr val="accent1"/>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rPr>
              <a:t>Key figures</a:t>
            </a:r>
          </a:p>
          <a:p>
            <a:pPr algn="ctr"/>
            <a:endParaRPr lang="en-US" sz="1400" b="1">
              <a:solidFill>
                <a:schemeClr val="accent1"/>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endParaRPr>
          </a:p>
          <a:p>
            <a:pPr algn="ctr"/>
            <a:endParaRPr lang="en-US" sz="1400" b="1">
              <a:solidFill>
                <a:schemeClr val="accent1"/>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endParaRPr>
          </a:p>
        </p:txBody>
      </p:sp>
      <p:sp>
        <p:nvSpPr>
          <p:cNvPr id="14" name="Rectangle 8">
            <a:extLst>
              <a:ext uri="{FF2B5EF4-FFF2-40B4-BE49-F238E27FC236}">
                <a16:creationId xmlns:a16="http://schemas.microsoft.com/office/drawing/2014/main" id="{2DBB2947-C0CB-284D-52B7-DC23EA342328}"/>
              </a:ext>
            </a:extLst>
          </p:cNvPr>
          <p:cNvSpPr/>
          <p:nvPr/>
        </p:nvSpPr>
        <p:spPr>
          <a:xfrm>
            <a:off x="384174" y="1928909"/>
            <a:ext cx="2268001" cy="744109"/>
          </a:xfrm>
          <a:prstGeom prst="rect">
            <a:avLst/>
          </a:prstGeom>
          <a:ln>
            <a:solidFill>
              <a:schemeClr val="accent1"/>
            </a:solidFill>
          </a:ln>
        </p:spPr>
        <p:style>
          <a:lnRef idx="3">
            <a:schemeClr val="lt1"/>
          </a:lnRef>
          <a:fillRef idx="1">
            <a:schemeClr val="accent1"/>
          </a:fillRef>
          <a:effectRef idx="1">
            <a:schemeClr val="accent1"/>
          </a:effectRef>
          <a:fontRef idx="minor">
            <a:schemeClr val="lt1"/>
          </a:fontRef>
        </p:style>
        <p:txBody>
          <a:bodyPr lIns="216000" tIns="90000" rIns="90000" bIns="90000" anchor="ctr"/>
          <a:lstStyle/>
          <a:p>
            <a:pPr algn="ctr" defTabSz="228554"/>
            <a:r>
              <a:rPr lang="en-GB" sz="1600" b="1">
                <a:solidFill>
                  <a:schemeClr val="bg1"/>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rPr>
              <a:t>Key Assumptions and Trends</a:t>
            </a:r>
            <a:endParaRPr lang="en-GB" sz="1600">
              <a:solidFill>
                <a:schemeClr val="bg1"/>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endParaRPr>
          </a:p>
        </p:txBody>
      </p:sp>
      <p:sp>
        <p:nvSpPr>
          <p:cNvPr id="18" name="Rectangle 8">
            <a:extLst>
              <a:ext uri="{FF2B5EF4-FFF2-40B4-BE49-F238E27FC236}">
                <a16:creationId xmlns:a16="http://schemas.microsoft.com/office/drawing/2014/main" id="{21DC05F9-CB95-1FBB-8261-892AB4387313}"/>
              </a:ext>
            </a:extLst>
          </p:cNvPr>
          <p:cNvSpPr/>
          <p:nvPr/>
        </p:nvSpPr>
        <p:spPr>
          <a:xfrm>
            <a:off x="371470" y="2822767"/>
            <a:ext cx="2268001" cy="759266"/>
          </a:xfrm>
          <a:prstGeom prst="rect">
            <a:avLst/>
          </a:prstGeom>
          <a:ln>
            <a:solidFill>
              <a:schemeClr val="accent1"/>
            </a:solidFill>
          </a:ln>
        </p:spPr>
        <p:style>
          <a:lnRef idx="3">
            <a:schemeClr val="lt1"/>
          </a:lnRef>
          <a:fillRef idx="1">
            <a:schemeClr val="accent1"/>
          </a:fillRef>
          <a:effectRef idx="1">
            <a:schemeClr val="accent1"/>
          </a:effectRef>
          <a:fontRef idx="minor">
            <a:schemeClr val="lt1"/>
          </a:fontRef>
        </p:style>
        <p:txBody>
          <a:bodyPr lIns="216000" tIns="90000" rIns="90000" bIns="90000" anchor="ctr"/>
          <a:lstStyle/>
          <a:p>
            <a:pPr algn="ctr" defTabSz="228554"/>
            <a:r>
              <a:rPr lang="en-GB" sz="1600" b="1">
                <a:solidFill>
                  <a:schemeClr val="bg1"/>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rPr>
              <a:t>Risk</a:t>
            </a:r>
            <a:endParaRPr lang="en-GB" b="1">
              <a:solidFill>
                <a:schemeClr val="bg1"/>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endParaRPr>
          </a:p>
        </p:txBody>
      </p:sp>
      <p:sp>
        <p:nvSpPr>
          <p:cNvPr id="11" name="Título 10">
            <a:extLst>
              <a:ext uri="{FF2B5EF4-FFF2-40B4-BE49-F238E27FC236}">
                <a16:creationId xmlns:a16="http://schemas.microsoft.com/office/drawing/2014/main" id="{B21BF61F-ADF4-413A-47B2-D7C72EB039D7}"/>
              </a:ext>
            </a:extLst>
          </p:cNvPr>
          <p:cNvSpPr>
            <a:spLocks noGrp="1"/>
          </p:cNvSpPr>
          <p:nvPr>
            <p:ph type="title"/>
          </p:nvPr>
        </p:nvSpPr>
        <p:spPr/>
        <p:txBody>
          <a:bodyPr vert="horz"/>
          <a:lstStyle/>
          <a:p>
            <a:r>
              <a:rPr lang="en-US" sz="2000"/>
              <a:t>Executive Summary</a:t>
            </a:r>
            <a:endParaRPr lang="en-GB"/>
          </a:p>
        </p:txBody>
      </p:sp>
      <p:sp>
        <p:nvSpPr>
          <p:cNvPr id="3" name="TextBox 2">
            <a:extLst>
              <a:ext uri="{FF2B5EF4-FFF2-40B4-BE49-F238E27FC236}">
                <a16:creationId xmlns:a16="http://schemas.microsoft.com/office/drawing/2014/main" id="{2E73254B-0DAA-E0C8-A3B6-0A82398BDB23}"/>
              </a:ext>
            </a:extLst>
          </p:cNvPr>
          <p:cNvSpPr txBox="1"/>
          <p:nvPr/>
        </p:nvSpPr>
        <p:spPr>
          <a:xfrm>
            <a:off x="6146800" y="508000"/>
            <a:ext cx="0" cy="0"/>
          </a:xfrm>
          <a:prstGeom prst="rect">
            <a:avLst/>
          </a:prstGeom>
          <a:noFill/>
        </p:spPr>
        <p:txBody>
          <a:bodyPr wrap="none" lIns="0" tIns="0" rIns="0" bIns="0" rtlCol="0">
            <a:noAutofit/>
          </a:bodyPr>
          <a:lstStyle/>
          <a:p>
            <a:pPr algn="l" defTabSz="228600">
              <a:spcAft>
                <a:spcPts val="1200"/>
              </a:spcAft>
            </a:pPr>
            <a:endParaRPr lang="en-US" noProof="0"/>
          </a:p>
        </p:txBody>
      </p:sp>
      <p:sp>
        <p:nvSpPr>
          <p:cNvPr id="20" name="Rectangle 8">
            <a:extLst>
              <a:ext uri="{FF2B5EF4-FFF2-40B4-BE49-F238E27FC236}">
                <a16:creationId xmlns:a16="http://schemas.microsoft.com/office/drawing/2014/main" id="{E40BFFBD-50C8-F0E7-3A5C-B0EEA4910254}"/>
              </a:ext>
            </a:extLst>
          </p:cNvPr>
          <p:cNvSpPr/>
          <p:nvPr/>
        </p:nvSpPr>
        <p:spPr>
          <a:xfrm>
            <a:off x="371469" y="3731782"/>
            <a:ext cx="2268001" cy="748800"/>
          </a:xfrm>
          <a:prstGeom prst="rect">
            <a:avLst/>
          </a:prstGeom>
          <a:ln>
            <a:solidFill>
              <a:schemeClr val="accent1"/>
            </a:solidFill>
          </a:ln>
        </p:spPr>
        <p:style>
          <a:lnRef idx="3">
            <a:schemeClr val="lt1"/>
          </a:lnRef>
          <a:fillRef idx="1">
            <a:schemeClr val="accent1"/>
          </a:fillRef>
          <a:effectRef idx="1">
            <a:schemeClr val="accent1"/>
          </a:effectRef>
          <a:fontRef idx="minor">
            <a:schemeClr val="lt1"/>
          </a:fontRef>
        </p:style>
        <p:txBody>
          <a:bodyPr lIns="216000" tIns="90000" rIns="90000" bIns="90000" anchor="ctr"/>
          <a:lstStyle/>
          <a:p>
            <a:pPr algn="ctr" defTabSz="228554"/>
            <a:r>
              <a:rPr lang="en-GB" sz="1600" b="1">
                <a:solidFill>
                  <a:schemeClr val="bg1"/>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rPr>
              <a:t>Key Actions</a:t>
            </a:r>
          </a:p>
        </p:txBody>
      </p:sp>
      <p:sp>
        <p:nvSpPr>
          <p:cNvPr id="25" name="Rectangle 89">
            <a:extLst>
              <a:ext uri="{FF2B5EF4-FFF2-40B4-BE49-F238E27FC236}">
                <a16:creationId xmlns:a16="http://schemas.microsoft.com/office/drawing/2014/main" id="{A99C95F2-628A-D9A4-29C9-BAF634438876}"/>
              </a:ext>
            </a:extLst>
          </p:cNvPr>
          <p:cNvSpPr/>
          <p:nvPr/>
        </p:nvSpPr>
        <p:spPr>
          <a:xfrm>
            <a:off x="2764411" y="1939981"/>
            <a:ext cx="6604182" cy="748800"/>
          </a:xfrm>
          <a:prstGeom prst="rect">
            <a:avLst/>
          </a:prstGeom>
          <a:ln/>
        </p:spPr>
        <p:style>
          <a:lnRef idx="2">
            <a:schemeClr val="accent1"/>
          </a:lnRef>
          <a:fillRef idx="1">
            <a:schemeClr val="lt1"/>
          </a:fillRef>
          <a:effectRef idx="0">
            <a:schemeClr val="accent1"/>
          </a:effectRef>
          <a:fontRef idx="minor">
            <a:schemeClr val="dk1"/>
          </a:fontRef>
        </p:style>
        <p:txBody>
          <a:bodyPr tIns="45714" bIns="45714" rtlCol="0" anchor="ctr"/>
          <a:lstStyle/>
          <a:p>
            <a:pPr>
              <a:spcBef>
                <a:spcPts val="600"/>
              </a:spcBef>
            </a:pPr>
            <a:r>
              <a:rPr lang="en-US" sz="1100" b="0" i="0">
                <a:solidFill>
                  <a:schemeClr val="tx1"/>
                </a:solidFill>
                <a:effectLst/>
              </a:rPr>
              <a:t>Acknowledge the potential adverse climate effects to agriculture when choosing the location </a:t>
            </a:r>
            <a:r>
              <a:rPr lang="en-US" sz="1100">
                <a:solidFill>
                  <a:schemeClr val="tx1"/>
                </a:solidFill>
              </a:rPr>
              <a:t>for</a:t>
            </a:r>
            <a:r>
              <a:rPr lang="en-US" sz="1100" b="0" i="0">
                <a:solidFill>
                  <a:schemeClr val="tx1"/>
                </a:solidFill>
                <a:effectLst/>
              </a:rPr>
              <a:t> market entry. The overall beer consumption is declining in the USA, but the premium beer segment is growing. We assume that the big population and beer consumption per capita translate into bring profits. </a:t>
            </a:r>
          </a:p>
        </p:txBody>
      </p:sp>
      <p:sp>
        <p:nvSpPr>
          <p:cNvPr id="26" name="Rectangle 89">
            <a:extLst>
              <a:ext uri="{FF2B5EF4-FFF2-40B4-BE49-F238E27FC236}">
                <a16:creationId xmlns:a16="http://schemas.microsoft.com/office/drawing/2014/main" id="{1D16FA46-E04D-F0F0-6169-1170C2F6D344}"/>
              </a:ext>
            </a:extLst>
          </p:cNvPr>
          <p:cNvSpPr/>
          <p:nvPr/>
        </p:nvSpPr>
        <p:spPr>
          <a:xfrm>
            <a:off x="2764412" y="2838565"/>
            <a:ext cx="6604181" cy="743468"/>
          </a:xfrm>
          <a:prstGeom prst="rect">
            <a:avLst/>
          </a:prstGeom>
          <a:ln/>
        </p:spPr>
        <p:style>
          <a:lnRef idx="2">
            <a:schemeClr val="accent1"/>
          </a:lnRef>
          <a:fillRef idx="1">
            <a:schemeClr val="lt1"/>
          </a:fillRef>
          <a:effectRef idx="0">
            <a:schemeClr val="accent1"/>
          </a:effectRef>
          <a:fontRef idx="minor">
            <a:schemeClr val="dk1"/>
          </a:fontRef>
        </p:style>
        <p:txBody>
          <a:bodyPr tIns="45714" bIns="45714" rtlCol="0" anchor="ctr"/>
          <a:lstStyle/>
          <a:p>
            <a:pPr>
              <a:spcBef>
                <a:spcPts val="600"/>
              </a:spcBef>
            </a:pPr>
            <a:r>
              <a:rPr lang="en-US" sz="1100" b="0" i="0">
                <a:solidFill>
                  <a:schemeClr val="tx1"/>
                </a:solidFill>
                <a:effectLst/>
              </a:rPr>
              <a:t>Potential risks include the high competition in all customer segments, not being able to differentiate enough from competitors, droughts and wildfires especially in the Southern and Western USA, and difficulties in integrating local breweries and their practices to Carlsberg’s operations and culture. </a:t>
            </a:r>
            <a:endParaRPr lang="en-GB" sz="1100">
              <a:solidFill>
                <a:schemeClr val="tx1"/>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endParaRPr>
          </a:p>
        </p:txBody>
      </p:sp>
      <p:sp>
        <p:nvSpPr>
          <p:cNvPr id="27" name="Rectangle 89">
            <a:extLst>
              <a:ext uri="{FF2B5EF4-FFF2-40B4-BE49-F238E27FC236}">
                <a16:creationId xmlns:a16="http://schemas.microsoft.com/office/drawing/2014/main" id="{07A8C42E-137D-E920-AF68-9A4CE0F1B2A1}"/>
              </a:ext>
            </a:extLst>
          </p:cNvPr>
          <p:cNvSpPr/>
          <p:nvPr/>
        </p:nvSpPr>
        <p:spPr>
          <a:xfrm>
            <a:off x="2764411" y="3737150"/>
            <a:ext cx="6604181" cy="748800"/>
          </a:xfrm>
          <a:prstGeom prst="rect">
            <a:avLst/>
          </a:prstGeom>
          <a:ln/>
        </p:spPr>
        <p:style>
          <a:lnRef idx="2">
            <a:schemeClr val="accent1"/>
          </a:lnRef>
          <a:fillRef idx="1">
            <a:schemeClr val="lt1"/>
          </a:fillRef>
          <a:effectRef idx="0">
            <a:schemeClr val="accent1"/>
          </a:effectRef>
          <a:fontRef idx="minor">
            <a:schemeClr val="dk1"/>
          </a:fontRef>
        </p:style>
        <p:txBody>
          <a:bodyPr tIns="45714" bIns="45714" rtlCol="0" anchor="ctr"/>
          <a:lstStyle/>
          <a:p>
            <a:pPr defTabSz="914263"/>
            <a:r>
              <a:rPr lang="en-US" sz="1100">
                <a:solidFill>
                  <a:schemeClr val="tx1"/>
                </a:solidFill>
              </a:rPr>
              <a:t>K</a:t>
            </a:r>
            <a:r>
              <a:rPr lang="en-US" sz="1100" b="0" i="0">
                <a:solidFill>
                  <a:schemeClr val="tx1"/>
                </a:solidFill>
                <a:effectLst/>
              </a:rPr>
              <a:t>ey actions involve m</a:t>
            </a:r>
            <a:r>
              <a:rPr lang="en-US" sz="1100">
                <a:solidFill>
                  <a:schemeClr val="tx1"/>
                </a:solidFill>
              </a:rPr>
              <a:t>arket research, </a:t>
            </a:r>
            <a:r>
              <a:rPr lang="en-US" sz="1100" b="0" i="0">
                <a:solidFill>
                  <a:schemeClr val="tx1"/>
                </a:solidFill>
                <a:effectLst/>
              </a:rPr>
              <a:t>identifying </a:t>
            </a:r>
            <a:r>
              <a:rPr lang="en-US" sz="1100">
                <a:solidFill>
                  <a:schemeClr val="tx1"/>
                </a:solidFill>
              </a:rPr>
              <a:t>breweries for acquisition, creating and optimizing value chains, creating mutually beneficial partnerships with companies to outsource operations from, and marketing the products to achieve interest and visibility in the target customer segments. </a:t>
            </a:r>
            <a:endParaRPr lang="en-GB" sz="1100">
              <a:solidFill>
                <a:schemeClr val="tx1"/>
              </a:solidFill>
              <a:ea typeface="Verdana" panose="020B0604030504040204" pitchFamily="34" charset="0"/>
              <a:cs typeface="Verdana" panose="020B0604030504040204" pitchFamily="34" charset="0"/>
              <a:sym typeface="Verdana" panose="020B0604030504040204" pitchFamily="34" charset="0"/>
            </a:endParaRPr>
          </a:p>
        </p:txBody>
      </p:sp>
      <p:sp>
        <p:nvSpPr>
          <p:cNvPr id="29" name="TextBox 24">
            <a:extLst>
              <a:ext uri="{FF2B5EF4-FFF2-40B4-BE49-F238E27FC236}">
                <a16:creationId xmlns:a16="http://schemas.microsoft.com/office/drawing/2014/main" id="{54A63DB2-065F-E2F3-003F-5A2047CE0658}"/>
              </a:ext>
            </a:extLst>
          </p:cNvPr>
          <p:cNvSpPr txBox="1"/>
          <p:nvPr/>
        </p:nvSpPr>
        <p:spPr>
          <a:xfrm>
            <a:off x="399974" y="4743074"/>
            <a:ext cx="2679489" cy="307777"/>
          </a:xfrm>
          <a:prstGeom prst="rect">
            <a:avLst/>
          </a:prstGeom>
          <a:noFill/>
        </p:spPr>
        <p:txBody>
          <a:bodyPr wrap="square" lIns="0" tIns="0" rIns="0" bIns="0" rtlCol="0" anchor="b">
            <a:noAutofit/>
          </a:bodyPr>
          <a:lstStyle/>
          <a:p>
            <a:r>
              <a:rPr lang="en-US" sz="1600" b="1">
                <a:solidFill>
                  <a:schemeClr val="accent1"/>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rPr>
              <a:t>Recommendation</a:t>
            </a:r>
          </a:p>
        </p:txBody>
      </p:sp>
      <p:sp>
        <p:nvSpPr>
          <p:cNvPr id="2" name="Rectangle 89">
            <a:extLst>
              <a:ext uri="{FF2B5EF4-FFF2-40B4-BE49-F238E27FC236}">
                <a16:creationId xmlns:a16="http://schemas.microsoft.com/office/drawing/2014/main" id="{CC6C3105-277B-6A84-478B-3BB665B62BEB}"/>
              </a:ext>
            </a:extLst>
          </p:cNvPr>
          <p:cNvSpPr/>
          <p:nvPr/>
        </p:nvSpPr>
        <p:spPr>
          <a:xfrm>
            <a:off x="377672" y="5124274"/>
            <a:ext cx="11214565" cy="1191387"/>
          </a:xfrm>
          <a:prstGeom prst="rect">
            <a:avLst/>
          </a:prstGeom>
          <a:noFill/>
          <a:ln w="3175">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lIns="180000" tIns="90000" rIns="180000" bIns="90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Verdana"/>
                <a:ea typeface="+mn-ea"/>
                <a:cs typeface="+mn-cs"/>
              </a:rPr>
              <a:t>We recommend Carlsberg to enter the USA market through acquisition. The focus should be in the premium and craft beer segments to differentiate from competitors. The value chain must be carefully built so that the supply of raw materials won’t be endangered even if climate change accelerates in the following 10-20 years. </a:t>
            </a:r>
            <a:r>
              <a:rPr lang="en-US" sz="1400">
                <a:solidFill>
                  <a:srgbClr val="000000"/>
                </a:solidFill>
                <a:latin typeface="Verdana"/>
              </a:rPr>
              <a:t>Expertise of local breweries and corporate partners should be used to learn about the market and to adjust the value proposition accordingly. </a:t>
            </a:r>
            <a:endParaRPr kumimoji="0" lang="en-US" sz="1400" b="0" i="0" u="none" strike="noStrike" kern="1200" cap="none" spc="0" normalizeH="0" baseline="0" noProof="0">
              <a:ln>
                <a:noFill/>
              </a:ln>
              <a:solidFill>
                <a:srgbClr val="000000"/>
              </a:solidFill>
              <a:effectLst/>
              <a:uLnTx/>
              <a:uFillTx/>
              <a:latin typeface="Verdana"/>
              <a:ea typeface="+mn-ea"/>
              <a:cs typeface="+mn-cs"/>
            </a:endParaRPr>
          </a:p>
        </p:txBody>
      </p:sp>
      <p:grpSp>
        <p:nvGrpSpPr>
          <p:cNvPr id="43" name="Group 42">
            <a:extLst>
              <a:ext uri="{FF2B5EF4-FFF2-40B4-BE49-F238E27FC236}">
                <a16:creationId xmlns:a16="http://schemas.microsoft.com/office/drawing/2014/main" id="{1F72F109-440B-89E5-BF0F-CC405A469A68}"/>
              </a:ext>
            </a:extLst>
          </p:cNvPr>
          <p:cNvGrpSpPr/>
          <p:nvPr/>
        </p:nvGrpSpPr>
        <p:grpSpPr>
          <a:xfrm>
            <a:off x="5851843" y="4554006"/>
            <a:ext cx="485136" cy="496845"/>
            <a:chOff x="5541908" y="4566498"/>
            <a:chExt cx="485136" cy="496845"/>
          </a:xfrm>
        </p:grpSpPr>
        <p:sp>
          <p:nvSpPr>
            <p:cNvPr id="39" name="Oval 38">
              <a:extLst>
                <a:ext uri="{FF2B5EF4-FFF2-40B4-BE49-F238E27FC236}">
                  <a16:creationId xmlns:a16="http://schemas.microsoft.com/office/drawing/2014/main" id="{F0C6FCD9-B4CB-F644-3AE1-59E25FDD68C0}"/>
                </a:ext>
              </a:extLst>
            </p:cNvPr>
            <p:cNvSpPr/>
            <p:nvPr/>
          </p:nvSpPr>
          <p:spPr>
            <a:xfrm>
              <a:off x="5541908" y="4566498"/>
              <a:ext cx="485136" cy="496845"/>
            </a:xfrm>
            <a:prstGeom prst="ellipse">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80"/>
            </a:p>
          </p:txBody>
        </p:sp>
        <p:sp>
          <p:nvSpPr>
            <p:cNvPr id="36" name="Chevron 46">
              <a:extLst>
                <a:ext uri="{FF2B5EF4-FFF2-40B4-BE49-F238E27FC236}">
                  <a16:creationId xmlns:a16="http://schemas.microsoft.com/office/drawing/2014/main" id="{BAF93F8E-5DFD-D88C-8E78-569FD9B6611E}"/>
                </a:ext>
              </a:extLst>
            </p:cNvPr>
            <p:cNvSpPr>
              <a:spLocks noChangeAspect="1"/>
            </p:cNvSpPr>
            <p:nvPr/>
          </p:nvSpPr>
          <p:spPr>
            <a:xfrm rot="5400000">
              <a:off x="5695838" y="4632235"/>
              <a:ext cx="180453" cy="246131"/>
            </a:xfrm>
            <a:prstGeom prst="chevron">
              <a:avLst/>
            </a:prstGeom>
            <a:solidFill>
              <a:schemeClr val="accent1"/>
            </a:solidFill>
            <a:ln>
              <a:solidFill>
                <a:schemeClr val="bg1"/>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sz="2880">
                <a:solidFill>
                  <a:schemeClr val="tx1"/>
                </a:solidFill>
              </a:endParaRPr>
            </a:p>
          </p:txBody>
        </p:sp>
        <p:sp>
          <p:nvSpPr>
            <p:cNvPr id="37" name="Chevron 46">
              <a:extLst>
                <a:ext uri="{FF2B5EF4-FFF2-40B4-BE49-F238E27FC236}">
                  <a16:creationId xmlns:a16="http://schemas.microsoft.com/office/drawing/2014/main" id="{2B9B104C-7155-A5EC-534B-5A962304F353}"/>
                </a:ext>
              </a:extLst>
            </p:cNvPr>
            <p:cNvSpPr>
              <a:spLocks noChangeAspect="1"/>
            </p:cNvSpPr>
            <p:nvPr/>
          </p:nvSpPr>
          <p:spPr>
            <a:xfrm rot="5400000">
              <a:off x="5695838" y="4770525"/>
              <a:ext cx="180453" cy="246131"/>
            </a:xfrm>
            <a:prstGeom prst="chevron">
              <a:avLst/>
            </a:prstGeom>
            <a:solidFill>
              <a:schemeClr val="accent1"/>
            </a:solidFill>
            <a:ln>
              <a:solidFill>
                <a:schemeClr val="bg1"/>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sz="2880">
                <a:solidFill>
                  <a:schemeClr val="tx1"/>
                </a:solidFill>
              </a:endParaRPr>
            </a:p>
          </p:txBody>
        </p:sp>
      </p:grpSp>
      <p:pic>
        <p:nvPicPr>
          <p:cNvPr id="1030" name="Picture 6" descr="Beer Icon Graphic by alvianugrah30 · Creative Fabrica">
            <a:extLst>
              <a:ext uri="{FF2B5EF4-FFF2-40B4-BE49-F238E27FC236}">
                <a16:creationId xmlns:a16="http://schemas.microsoft.com/office/drawing/2014/main" id="{1E51130B-C1D0-1B83-F6D1-FCF8E10A069F}"/>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a:stretch/>
        </p:blipFill>
        <p:spPr bwMode="auto">
          <a:xfrm>
            <a:off x="9515293" y="1953682"/>
            <a:ext cx="507888" cy="625760"/>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C2258852-A2A5-720E-7AF6-136900994C0E}"/>
              </a:ext>
            </a:extLst>
          </p:cNvPr>
          <p:cNvSpPr txBox="1"/>
          <p:nvPr/>
        </p:nvSpPr>
        <p:spPr>
          <a:xfrm>
            <a:off x="384174" y="6506358"/>
            <a:ext cx="6096000" cy="24622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000">
                <a:solidFill>
                  <a:srgbClr val="000000"/>
                </a:solidFill>
                <a:latin typeface="Verdana"/>
              </a:rPr>
              <a:t>U.S. </a:t>
            </a:r>
            <a:r>
              <a:rPr lang="fi-FI" sz="1000" err="1">
                <a:solidFill>
                  <a:srgbClr val="000000"/>
                </a:solidFill>
                <a:latin typeface="Verdana"/>
              </a:rPr>
              <a:t>Drought</a:t>
            </a:r>
            <a:r>
              <a:rPr lang="fi-FI" sz="1000">
                <a:solidFill>
                  <a:srgbClr val="000000"/>
                </a:solidFill>
                <a:latin typeface="Verdana"/>
              </a:rPr>
              <a:t> </a:t>
            </a:r>
            <a:r>
              <a:rPr lang="fi-FI" sz="1000" err="1">
                <a:solidFill>
                  <a:srgbClr val="000000"/>
                </a:solidFill>
                <a:latin typeface="Verdana"/>
              </a:rPr>
              <a:t>monitor</a:t>
            </a:r>
            <a:r>
              <a:rPr lang="fi-FI" sz="1000">
                <a:solidFill>
                  <a:srgbClr val="000000"/>
                </a:solidFill>
                <a:latin typeface="Verdana"/>
              </a:rPr>
              <a:t>. (</a:t>
            </a:r>
            <a:r>
              <a:rPr lang="fi-FI" sz="1000" err="1">
                <a:solidFill>
                  <a:srgbClr val="000000"/>
                </a:solidFill>
                <a:latin typeface="Verdana"/>
              </a:rPr>
              <a:t>n.d</a:t>
            </a:r>
            <a:r>
              <a:rPr lang="fi-FI" sz="1000">
                <a:solidFill>
                  <a:srgbClr val="000000"/>
                </a:solidFill>
                <a:latin typeface="Verdana"/>
              </a:rPr>
              <a:t>). &amp; </a:t>
            </a:r>
            <a:r>
              <a:rPr lang="fi-FI" sz="1000" err="1">
                <a:solidFill>
                  <a:srgbClr val="000000"/>
                </a:solidFill>
                <a:latin typeface="Verdana"/>
              </a:rPr>
              <a:t>Mozny</a:t>
            </a:r>
            <a:r>
              <a:rPr lang="fi-FI" sz="1000">
                <a:solidFill>
                  <a:srgbClr val="000000"/>
                </a:solidFill>
                <a:latin typeface="Verdana"/>
              </a:rPr>
              <a:t> et al. (2023). </a:t>
            </a:r>
            <a:endParaRPr lang="LID4096" sz="1000">
              <a:solidFill>
                <a:srgbClr val="000000"/>
              </a:solidFill>
              <a:latin typeface="Verdana"/>
            </a:endParaRPr>
          </a:p>
        </p:txBody>
      </p:sp>
    </p:spTree>
    <p:extLst>
      <p:ext uri="{BB962C8B-B14F-4D97-AF65-F5344CB8AC3E}">
        <p14:creationId xmlns:p14="http://schemas.microsoft.com/office/powerpoint/2010/main" val="20081313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7" name="Objeto 6" hidden="1">
            <a:extLst>
              <a:ext uri="{FF2B5EF4-FFF2-40B4-BE49-F238E27FC236}">
                <a16:creationId xmlns:a16="http://schemas.microsoft.com/office/drawing/2014/main" id="{6976B43A-027D-B184-33DE-36C41D5F9D1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3" imgW="317" imgH="318" progId="TCLayout.ActiveDocument.1">
                  <p:embed/>
                </p:oleObj>
              </mc:Choice>
              <mc:Fallback>
                <p:oleObj name="Diapositiva de think-cell" r:id="rId3" imgW="317" imgH="318" progId="TCLayout.ActiveDocument.1">
                  <p:embed/>
                  <p:pic>
                    <p:nvPicPr>
                      <p:cNvPr id="7" name="Objeto 6" hidden="1">
                        <a:extLst>
                          <a:ext uri="{FF2B5EF4-FFF2-40B4-BE49-F238E27FC236}">
                            <a16:creationId xmlns:a16="http://schemas.microsoft.com/office/drawing/2014/main" id="{6976B43A-027D-B184-33DE-36C41D5F9D1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Título 2">
            <a:extLst>
              <a:ext uri="{FF2B5EF4-FFF2-40B4-BE49-F238E27FC236}">
                <a16:creationId xmlns:a16="http://schemas.microsoft.com/office/drawing/2014/main" id="{7EFD1084-8357-9C90-897D-C486EA7BF2ED}"/>
              </a:ext>
            </a:extLst>
          </p:cNvPr>
          <p:cNvSpPr>
            <a:spLocks noGrp="1"/>
          </p:cNvSpPr>
          <p:nvPr>
            <p:ph type="title"/>
          </p:nvPr>
        </p:nvSpPr>
        <p:spPr>
          <a:xfrm>
            <a:off x="3628099" y="625527"/>
            <a:ext cx="4935800" cy="485775"/>
          </a:xfrm>
        </p:spPr>
        <p:txBody>
          <a:bodyPr vert="horz"/>
          <a:lstStyle/>
          <a:p>
            <a:pPr algn="ctr"/>
            <a:r>
              <a:rPr lang="en-US"/>
              <a:t>Global beer market trends </a:t>
            </a:r>
          </a:p>
        </p:txBody>
      </p:sp>
      <p:sp>
        <p:nvSpPr>
          <p:cNvPr id="4" name="Rectangle 5">
            <a:extLst>
              <a:ext uri="{FF2B5EF4-FFF2-40B4-BE49-F238E27FC236}">
                <a16:creationId xmlns:a16="http://schemas.microsoft.com/office/drawing/2014/main" id="{1AD0DA38-C94B-B806-0CBA-EF68E2669671}"/>
              </a:ext>
            </a:extLst>
          </p:cNvPr>
          <p:cNvSpPr/>
          <p:nvPr/>
        </p:nvSpPr>
        <p:spPr>
          <a:xfrm>
            <a:off x="371474" y="3990667"/>
            <a:ext cx="11449050" cy="2843211"/>
          </a:xfrm>
          <a:prstGeom prst="rect">
            <a:avLst/>
          </a:prstGeom>
          <a:solidFill>
            <a:schemeClr val="bg1">
              <a:lumMod val="95000"/>
            </a:schemeClr>
          </a:solidFill>
          <a:effectLst/>
        </p:spPr>
        <p:txBody>
          <a:bodyPr lIns="108000" tIns="72000" rIns="72000" bIns="72000" anchor="ctr"/>
          <a:lstStyle/>
          <a:p>
            <a:pPr defTabSz="1087636"/>
            <a:endParaRPr lang="en-US" sz="1200">
              <a:solidFill>
                <a:schemeClr val="tx1"/>
              </a:solidFill>
            </a:endParaRPr>
          </a:p>
        </p:txBody>
      </p:sp>
      <p:sp>
        <p:nvSpPr>
          <p:cNvPr id="10" name="TextBox 5">
            <a:extLst>
              <a:ext uri="{FF2B5EF4-FFF2-40B4-BE49-F238E27FC236}">
                <a16:creationId xmlns:a16="http://schemas.microsoft.com/office/drawing/2014/main" id="{8F487EEB-2A49-3075-7AE8-D25538B841CE}"/>
              </a:ext>
            </a:extLst>
          </p:cNvPr>
          <p:cNvSpPr txBox="1"/>
          <p:nvPr/>
        </p:nvSpPr>
        <p:spPr>
          <a:xfrm>
            <a:off x="1088007" y="4225562"/>
            <a:ext cx="2035545" cy="307777"/>
          </a:xfrm>
          <a:prstGeom prst="rect">
            <a:avLst/>
          </a:prstGeom>
          <a:noFill/>
        </p:spPr>
        <p:txBody>
          <a:bodyPr wrap="square" lIns="0" rtlCol="0" anchor="b">
            <a:spAutoFit/>
          </a:bodyPr>
          <a:lstStyle/>
          <a:p>
            <a:r>
              <a:rPr lang="en-US" sz="1400" b="1" spc="-15">
                <a:solidFill>
                  <a:schemeClr val="tx2">
                    <a:lumMod val="60000"/>
                    <a:lumOff val="40000"/>
                  </a:schemeClr>
                </a:solidFill>
                <a:cs typeface="Poppins" pitchFamily="2" charset="77"/>
              </a:rPr>
              <a:t>Sustainability</a:t>
            </a:r>
          </a:p>
        </p:txBody>
      </p:sp>
      <p:sp>
        <p:nvSpPr>
          <p:cNvPr id="11" name="TextBox 6">
            <a:extLst>
              <a:ext uri="{FF2B5EF4-FFF2-40B4-BE49-F238E27FC236}">
                <a16:creationId xmlns:a16="http://schemas.microsoft.com/office/drawing/2014/main" id="{6665DD1D-146C-2DCC-F7EE-2F49E97FE290}"/>
              </a:ext>
            </a:extLst>
          </p:cNvPr>
          <p:cNvSpPr txBox="1"/>
          <p:nvPr/>
        </p:nvSpPr>
        <p:spPr>
          <a:xfrm>
            <a:off x="1085681" y="4750457"/>
            <a:ext cx="1751172" cy="1177907"/>
          </a:xfrm>
          <a:prstGeom prst="rect">
            <a:avLst/>
          </a:prstGeom>
        </p:spPr>
        <p:txBody>
          <a:bodyPr vert="horz" wrap="square" lIns="0" tIns="45720" rIns="0" bIns="45720" rtlCol="0">
            <a:noAutofit/>
          </a:bodyPr>
          <a:lstStyle>
            <a:defPPr>
              <a:defRPr lang="en-US"/>
            </a:defPPr>
            <a:lvl1pPr indent="0" algn="ctr" defTabSz="1087636">
              <a:lnSpc>
                <a:spcPct val="100000"/>
              </a:lnSpc>
              <a:spcBef>
                <a:spcPts val="0"/>
              </a:spcBef>
              <a:buFont typeface="Arial"/>
              <a:buNone/>
              <a:defRPr sz="1200">
                <a:ea typeface="Lato Light" panose="020F0502020204030203" pitchFamily="34" charset="0"/>
                <a:cs typeface="Mukta ExtraLight" panose="020B0000000000000000" pitchFamily="34" charset="77"/>
              </a:defRPr>
            </a:lvl1pPr>
            <a:lvl2pPr marL="1087636" indent="0" algn="ctr" defTabSz="1087636">
              <a:lnSpc>
                <a:spcPct val="130000"/>
              </a:lnSpc>
              <a:spcBef>
                <a:spcPct val="20000"/>
              </a:spcBef>
              <a:buFont typeface="Arial"/>
              <a:buNone/>
              <a:defRPr sz="3200">
                <a:solidFill>
                  <a:schemeClr val="tx1">
                    <a:tint val="75000"/>
                  </a:schemeClr>
                </a:solidFill>
                <a:latin typeface="Open Sans"/>
                <a:cs typeface="Open Sans"/>
              </a:defRPr>
            </a:lvl2pPr>
            <a:lvl3pPr marL="2175271" indent="0" algn="ctr" defTabSz="1087636">
              <a:lnSpc>
                <a:spcPct val="130000"/>
              </a:lnSpc>
              <a:spcBef>
                <a:spcPct val="20000"/>
              </a:spcBef>
              <a:buFont typeface="Arial"/>
              <a:buNone/>
              <a:defRPr sz="3200">
                <a:solidFill>
                  <a:schemeClr val="tx1">
                    <a:tint val="75000"/>
                  </a:schemeClr>
                </a:solidFill>
                <a:latin typeface="Open Sans"/>
                <a:cs typeface="Open Sans"/>
              </a:defRPr>
            </a:lvl3pPr>
            <a:lvl4pPr marL="3262912" indent="0" algn="ctr" defTabSz="1087636">
              <a:lnSpc>
                <a:spcPct val="130000"/>
              </a:lnSpc>
              <a:spcBef>
                <a:spcPct val="20000"/>
              </a:spcBef>
              <a:buFont typeface="Arial"/>
              <a:buNone/>
              <a:defRPr sz="3200">
                <a:solidFill>
                  <a:schemeClr val="tx1">
                    <a:tint val="75000"/>
                  </a:schemeClr>
                </a:solidFill>
                <a:latin typeface="Open Sans"/>
                <a:cs typeface="Open Sans"/>
              </a:defRPr>
            </a:lvl4pPr>
            <a:lvl5pPr marL="4350546" indent="0" algn="ctr" defTabSz="1087636">
              <a:lnSpc>
                <a:spcPct val="130000"/>
              </a:lnSpc>
              <a:spcBef>
                <a:spcPct val="20000"/>
              </a:spcBef>
              <a:buFont typeface="Arial"/>
              <a:buNone/>
              <a:defRPr sz="3200">
                <a:solidFill>
                  <a:schemeClr val="tx1">
                    <a:tint val="75000"/>
                  </a:schemeClr>
                </a:solidFill>
                <a:latin typeface="Open Sans"/>
                <a:cs typeface="Open Sans"/>
              </a:defRPr>
            </a:lvl5pPr>
            <a:lvl6pPr marL="5438184" indent="0" algn="ctr" defTabSz="1087636">
              <a:spcBef>
                <a:spcPct val="20000"/>
              </a:spcBef>
              <a:buFont typeface="Arial"/>
              <a:buNone/>
              <a:defRPr sz="4800">
                <a:solidFill>
                  <a:schemeClr val="tx1">
                    <a:tint val="75000"/>
                  </a:schemeClr>
                </a:solidFill>
              </a:defRPr>
            </a:lvl6pPr>
            <a:lvl7pPr marL="6525820" indent="0" algn="ctr" defTabSz="1087636">
              <a:spcBef>
                <a:spcPct val="20000"/>
              </a:spcBef>
              <a:buFont typeface="Arial"/>
              <a:buNone/>
              <a:defRPr sz="4800">
                <a:solidFill>
                  <a:schemeClr val="tx1">
                    <a:tint val="75000"/>
                  </a:schemeClr>
                </a:solidFill>
              </a:defRPr>
            </a:lvl7pPr>
            <a:lvl8pPr marL="7613455" indent="0" algn="ctr" defTabSz="1087636">
              <a:spcBef>
                <a:spcPct val="20000"/>
              </a:spcBef>
              <a:buFont typeface="Arial"/>
              <a:buNone/>
              <a:defRPr sz="4800">
                <a:solidFill>
                  <a:schemeClr val="tx1">
                    <a:tint val="75000"/>
                  </a:schemeClr>
                </a:solidFill>
              </a:defRPr>
            </a:lvl8pPr>
            <a:lvl9pPr marL="8701091" indent="0" algn="ctr" defTabSz="1087636">
              <a:spcBef>
                <a:spcPct val="20000"/>
              </a:spcBef>
              <a:buFont typeface="Arial"/>
              <a:buNone/>
              <a:defRPr sz="4800">
                <a:solidFill>
                  <a:schemeClr val="tx1">
                    <a:tint val="75000"/>
                  </a:schemeClr>
                </a:solidFill>
              </a:defRPr>
            </a:lvl9pPr>
          </a:lstStyle>
          <a:p>
            <a:pPr algn="l"/>
            <a:r>
              <a:rPr lang="en-US"/>
              <a:t>Stakeholders and legislation call for sustainability actions on all sectors. Sustainability can guide many people's decisions. </a:t>
            </a:r>
          </a:p>
          <a:p>
            <a:pPr algn="l"/>
            <a:endParaRPr lang="en-US"/>
          </a:p>
        </p:txBody>
      </p:sp>
      <p:sp>
        <p:nvSpPr>
          <p:cNvPr id="12" name="TextBox 7">
            <a:extLst>
              <a:ext uri="{FF2B5EF4-FFF2-40B4-BE49-F238E27FC236}">
                <a16:creationId xmlns:a16="http://schemas.microsoft.com/office/drawing/2014/main" id="{A320C6E3-E96E-277E-44B4-87899ED80101}"/>
              </a:ext>
            </a:extLst>
          </p:cNvPr>
          <p:cNvSpPr txBox="1"/>
          <p:nvPr/>
        </p:nvSpPr>
        <p:spPr>
          <a:xfrm>
            <a:off x="3230663" y="4232918"/>
            <a:ext cx="2035545" cy="523220"/>
          </a:xfrm>
          <a:prstGeom prst="rect">
            <a:avLst/>
          </a:prstGeom>
          <a:noFill/>
        </p:spPr>
        <p:txBody>
          <a:bodyPr wrap="square" lIns="0" rtlCol="0" anchor="b">
            <a:spAutoFit/>
          </a:bodyPr>
          <a:lstStyle/>
          <a:p>
            <a:r>
              <a:rPr lang="en-US" sz="1400" b="1" spc="-15">
                <a:solidFill>
                  <a:schemeClr val="tx2"/>
                </a:solidFill>
                <a:cs typeface="Poppins" pitchFamily="2" charset="77"/>
              </a:rPr>
              <a:t>Health and wellness</a:t>
            </a:r>
          </a:p>
        </p:txBody>
      </p:sp>
      <p:sp>
        <p:nvSpPr>
          <p:cNvPr id="13" name="TextBox 8">
            <a:extLst>
              <a:ext uri="{FF2B5EF4-FFF2-40B4-BE49-F238E27FC236}">
                <a16:creationId xmlns:a16="http://schemas.microsoft.com/office/drawing/2014/main" id="{9643A58A-DF34-010F-A65E-03DF91043263}"/>
              </a:ext>
            </a:extLst>
          </p:cNvPr>
          <p:cNvSpPr txBox="1"/>
          <p:nvPr/>
        </p:nvSpPr>
        <p:spPr>
          <a:xfrm>
            <a:off x="3136447" y="4795608"/>
            <a:ext cx="1759056" cy="1431031"/>
          </a:xfrm>
          <a:prstGeom prst="rect">
            <a:avLst/>
          </a:prstGeom>
        </p:spPr>
        <p:txBody>
          <a:bodyPr vert="horz" wrap="square" lIns="0" tIns="45720" rIns="0" bIns="45720" rtlCol="0">
            <a:noAutofit/>
          </a:bodyPr>
          <a:lstStyle>
            <a:defPPr>
              <a:defRPr lang="en-US"/>
            </a:defPPr>
            <a:lvl1pPr indent="0" algn="ctr" defTabSz="1087636">
              <a:lnSpc>
                <a:spcPct val="100000"/>
              </a:lnSpc>
              <a:spcBef>
                <a:spcPts val="0"/>
              </a:spcBef>
              <a:buFont typeface="Arial"/>
              <a:buNone/>
              <a:defRPr sz="1200">
                <a:ea typeface="Lato Light" panose="020F0502020204030203" pitchFamily="34" charset="0"/>
                <a:cs typeface="Mukta ExtraLight" panose="020B0000000000000000" pitchFamily="34" charset="77"/>
              </a:defRPr>
            </a:lvl1pPr>
            <a:lvl2pPr marL="1087636" indent="0" algn="ctr" defTabSz="1087636">
              <a:lnSpc>
                <a:spcPct val="130000"/>
              </a:lnSpc>
              <a:spcBef>
                <a:spcPct val="20000"/>
              </a:spcBef>
              <a:buFont typeface="Arial"/>
              <a:buNone/>
              <a:defRPr sz="3200">
                <a:solidFill>
                  <a:schemeClr val="tx1">
                    <a:tint val="75000"/>
                  </a:schemeClr>
                </a:solidFill>
                <a:latin typeface="Open Sans"/>
                <a:cs typeface="Open Sans"/>
              </a:defRPr>
            </a:lvl2pPr>
            <a:lvl3pPr marL="2175271" indent="0" algn="ctr" defTabSz="1087636">
              <a:lnSpc>
                <a:spcPct val="130000"/>
              </a:lnSpc>
              <a:spcBef>
                <a:spcPct val="20000"/>
              </a:spcBef>
              <a:buFont typeface="Arial"/>
              <a:buNone/>
              <a:defRPr sz="3200">
                <a:solidFill>
                  <a:schemeClr val="tx1">
                    <a:tint val="75000"/>
                  </a:schemeClr>
                </a:solidFill>
                <a:latin typeface="Open Sans"/>
                <a:cs typeface="Open Sans"/>
              </a:defRPr>
            </a:lvl3pPr>
            <a:lvl4pPr marL="3262912" indent="0" algn="ctr" defTabSz="1087636">
              <a:lnSpc>
                <a:spcPct val="130000"/>
              </a:lnSpc>
              <a:spcBef>
                <a:spcPct val="20000"/>
              </a:spcBef>
              <a:buFont typeface="Arial"/>
              <a:buNone/>
              <a:defRPr sz="3200">
                <a:solidFill>
                  <a:schemeClr val="tx1">
                    <a:tint val="75000"/>
                  </a:schemeClr>
                </a:solidFill>
                <a:latin typeface="Open Sans"/>
                <a:cs typeface="Open Sans"/>
              </a:defRPr>
            </a:lvl4pPr>
            <a:lvl5pPr marL="4350546" indent="0" algn="ctr" defTabSz="1087636">
              <a:lnSpc>
                <a:spcPct val="130000"/>
              </a:lnSpc>
              <a:spcBef>
                <a:spcPct val="20000"/>
              </a:spcBef>
              <a:buFont typeface="Arial"/>
              <a:buNone/>
              <a:defRPr sz="3200">
                <a:solidFill>
                  <a:schemeClr val="tx1">
                    <a:tint val="75000"/>
                  </a:schemeClr>
                </a:solidFill>
                <a:latin typeface="Open Sans"/>
                <a:cs typeface="Open Sans"/>
              </a:defRPr>
            </a:lvl5pPr>
            <a:lvl6pPr marL="5438184" indent="0" algn="ctr" defTabSz="1087636">
              <a:spcBef>
                <a:spcPct val="20000"/>
              </a:spcBef>
              <a:buFont typeface="Arial"/>
              <a:buNone/>
              <a:defRPr sz="4800">
                <a:solidFill>
                  <a:schemeClr val="tx1">
                    <a:tint val="75000"/>
                  </a:schemeClr>
                </a:solidFill>
              </a:defRPr>
            </a:lvl6pPr>
            <a:lvl7pPr marL="6525820" indent="0" algn="ctr" defTabSz="1087636">
              <a:spcBef>
                <a:spcPct val="20000"/>
              </a:spcBef>
              <a:buFont typeface="Arial"/>
              <a:buNone/>
              <a:defRPr sz="4800">
                <a:solidFill>
                  <a:schemeClr val="tx1">
                    <a:tint val="75000"/>
                  </a:schemeClr>
                </a:solidFill>
              </a:defRPr>
            </a:lvl7pPr>
            <a:lvl8pPr marL="7613455" indent="0" algn="ctr" defTabSz="1087636">
              <a:spcBef>
                <a:spcPct val="20000"/>
              </a:spcBef>
              <a:buFont typeface="Arial"/>
              <a:buNone/>
              <a:defRPr sz="4800">
                <a:solidFill>
                  <a:schemeClr val="tx1">
                    <a:tint val="75000"/>
                  </a:schemeClr>
                </a:solidFill>
              </a:defRPr>
            </a:lvl8pPr>
            <a:lvl9pPr marL="8701091" indent="0" algn="ctr" defTabSz="1087636">
              <a:spcBef>
                <a:spcPct val="20000"/>
              </a:spcBef>
              <a:buFont typeface="Arial"/>
              <a:buNone/>
              <a:defRPr sz="4800">
                <a:solidFill>
                  <a:schemeClr val="tx1">
                    <a:tint val="75000"/>
                  </a:schemeClr>
                </a:solidFill>
              </a:defRPr>
            </a:lvl9pPr>
          </a:lstStyle>
          <a:p>
            <a:pPr algn="l"/>
            <a:r>
              <a:rPr lang="en-US"/>
              <a:t>Many people are looking for healthier options instead of beer. ´The popularity of non-alcoholic drinks is on the increase.  </a:t>
            </a:r>
          </a:p>
          <a:p>
            <a:pPr algn="l"/>
            <a:endParaRPr lang="en-US"/>
          </a:p>
        </p:txBody>
      </p:sp>
      <p:sp>
        <p:nvSpPr>
          <p:cNvPr id="14" name="TextBox 9">
            <a:extLst>
              <a:ext uri="{FF2B5EF4-FFF2-40B4-BE49-F238E27FC236}">
                <a16:creationId xmlns:a16="http://schemas.microsoft.com/office/drawing/2014/main" id="{58119EBD-A319-4C05-C7CF-ACD584F6E44D}"/>
              </a:ext>
            </a:extLst>
          </p:cNvPr>
          <p:cNvSpPr txBox="1"/>
          <p:nvPr/>
        </p:nvSpPr>
        <p:spPr>
          <a:xfrm>
            <a:off x="5338160" y="4231736"/>
            <a:ext cx="2035545" cy="307777"/>
          </a:xfrm>
          <a:prstGeom prst="rect">
            <a:avLst/>
          </a:prstGeom>
          <a:noFill/>
        </p:spPr>
        <p:txBody>
          <a:bodyPr wrap="square" lIns="0" rtlCol="0" anchor="b">
            <a:spAutoFit/>
          </a:bodyPr>
          <a:lstStyle/>
          <a:p>
            <a:r>
              <a:rPr lang="en-US" sz="1400" b="1" spc="-15">
                <a:solidFill>
                  <a:schemeClr val="accent2"/>
                </a:solidFill>
                <a:cs typeface="Poppins" pitchFamily="2" charset="77"/>
              </a:rPr>
              <a:t>Globalization</a:t>
            </a:r>
          </a:p>
        </p:txBody>
      </p:sp>
      <p:sp>
        <p:nvSpPr>
          <p:cNvPr id="15" name="TextBox 10">
            <a:extLst>
              <a:ext uri="{FF2B5EF4-FFF2-40B4-BE49-F238E27FC236}">
                <a16:creationId xmlns:a16="http://schemas.microsoft.com/office/drawing/2014/main" id="{722532FB-60ED-0FB7-FA11-3025679FEE7C}"/>
              </a:ext>
            </a:extLst>
          </p:cNvPr>
          <p:cNvSpPr txBox="1"/>
          <p:nvPr/>
        </p:nvSpPr>
        <p:spPr>
          <a:xfrm>
            <a:off x="5274620" y="4800659"/>
            <a:ext cx="1769313" cy="1988827"/>
          </a:xfrm>
          <a:prstGeom prst="rect">
            <a:avLst/>
          </a:prstGeom>
        </p:spPr>
        <p:txBody>
          <a:bodyPr vert="horz" wrap="square" lIns="0" tIns="45720" rIns="0" bIns="45720" rtlCol="0">
            <a:noAutofit/>
          </a:bodyPr>
          <a:lstStyle>
            <a:defPPr>
              <a:defRPr lang="en-US"/>
            </a:defPPr>
            <a:lvl1pPr indent="0" algn="ctr" defTabSz="1087636">
              <a:lnSpc>
                <a:spcPct val="100000"/>
              </a:lnSpc>
              <a:spcBef>
                <a:spcPts val="0"/>
              </a:spcBef>
              <a:buFont typeface="Arial"/>
              <a:buNone/>
              <a:defRPr sz="1200">
                <a:ea typeface="Lato Light" panose="020F0502020204030203" pitchFamily="34" charset="0"/>
                <a:cs typeface="Mukta ExtraLight" panose="020B0000000000000000" pitchFamily="34" charset="77"/>
              </a:defRPr>
            </a:lvl1pPr>
            <a:lvl2pPr marL="1087636" indent="0" algn="ctr" defTabSz="1087636">
              <a:lnSpc>
                <a:spcPct val="130000"/>
              </a:lnSpc>
              <a:spcBef>
                <a:spcPct val="20000"/>
              </a:spcBef>
              <a:buFont typeface="Arial"/>
              <a:buNone/>
              <a:defRPr sz="3200">
                <a:solidFill>
                  <a:schemeClr val="tx1">
                    <a:tint val="75000"/>
                  </a:schemeClr>
                </a:solidFill>
                <a:latin typeface="Open Sans"/>
                <a:cs typeface="Open Sans"/>
              </a:defRPr>
            </a:lvl2pPr>
            <a:lvl3pPr marL="2175271" indent="0" algn="ctr" defTabSz="1087636">
              <a:lnSpc>
                <a:spcPct val="130000"/>
              </a:lnSpc>
              <a:spcBef>
                <a:spcPct val="20000"/>
              </a:spcBef>
              <a:buFont typeface="Arial"/>
              <a:buNone/>
              <a:defRPr sz="3200">
                <a:solidFill>
                  <a:schemeClr val="tx1">
                    <a:tint val="75000"/>
                  </a:schemeClr>
                </a:solidFill>
                <a:latin typeface="Open Sans"/>
                <a:cs typeface="Open Sans"/>
              </a:defRPr>
            </a:lvl3pPr>
            <a:lvl4pPr marL="3262912" indent="0" algn="ctr" defTabSz="1087636">
              <a:lnSpc>
                <a:spcPct val="130000"/>
              </a:lnSpc>
              <a:spcBef>
                <a:spcPct val="20000"/>
              </a:spcBef>
              <a:buFont typeface="Arial"/>
              <a:buNone/>
              <a:defRPr sz="3200">
                <a:solidFill>
                  <a:schemeClr val="tx1">
                    <a:tint val="75000"/>
                  </a:schemeClr>
                </a:solidFill>
                <a:latin typeface="Open Sans"/>
                <a:cs typeface="Open Sans"/>
              </a:defRPr>
            </a:lvl4pPr>
            <a:lvl5pPr marL="4350546" indent="0" algn="ctr" defTabSz="1087636">
              <a:lnSpc>
                <a:spcPct val="130000"/>
              </a:lnSpc>
              <a:spcBef>
                <a:spcPct val="20000"/>
              </a:spcBef>
              <a:buFont typeface="Arial"/>
              <a:buNone/>
              <a:defRPr sz="3200">
                <a:solidFill>
                  <a:schemeClr val="tx1">
                    <a:tint val="75000"/>
                  </a:schemeClr>
                </a:solidFill>
                <a:latin typeface="Open Sans"/>
                <a:cs typeface="Open Sans"/>
              </a:defRPr>
            </a:lvl5pPr>
            <a:lvl6pPr marL="5438184" indent="0" algn="ctr" defTabSz="1087636">
              <a:spcBef>
                <a:spcPct val="20000"/>
              </a:spcBef>
              <a:buFont typeface="Arial"/>
              <a:buNone/>
              <a:defRPr sz="4800">
                <a:solidFill>
                  <a:schemeClr val="tx1">
                    <a:tint val="75000"/>
                  </a:schemeClr>
                </a:solidFill>
              </a:defRPr>
            </a:lvl6pPr>
            <a:lvl7pPr marL="6525820" indent="0" algn="ctr" defTabSz="1087636">
              <a:spcBef>
                <a:spcPct val="20000"/>
              </a:spcBef>
              <a:buFont typeface="Arial"/>
              <a:buNone/>
              <a:defRPr sz="4800">
                <a:solidFill>
                  <a:schemeClr val="tx1">
                    <a:tint val="75000"/>
                  </a:schemeClr>
                </a:solidFill>
              </a:defRPr>
            </a:lvl7pPr>
            <a:lvl8pPr marL="7613455" indent="0" algn="ctr" defTabSz="1087636">
              <a:spcBef>
                <a:spcPct val="20000"/>
              </a:spcBef>
              <a:buFont typeface="Arial"/>
              <a:buNone/>
              <a:defRPr sz="4800">
                <a:solidFill>
                  <a:schemeClr val="tx1">
                    <a:tint val="75000"/>
                  </a:schemeClr>
                </a:solidFill>
              </a:defRPr>
            </a:lvl8pPr>
            <a:lvl9pPr marL="8701091" indent="0" algn="ctr" defTabSz="1087636">
              <a:spcBef>
                <a:spcPct val="20000"/>
              </a:spcBef>
              <a:buFont typeface="Arial"/>
              <a:buNone/>
              <a:defRPr sz="4800">
                <a:solidFill>
                  <a:schemeClr val="tx1">
                    <a:tint val="75000"/>
                  </a:schemeClr>
                </a:solidFill>
              </a:defRPr>
            </a:lvl9pPr>
          </a:lstStyle>
          <a:p>
            <a:pPr algn="l"/>
            <a:r>
              <a:rPr lang="en-US"/>
              <a:t>World is becoming smaller through globalization. Going to foreign countries and making diverse products that fit the local preferences alongside to the mass global ones. </a:t>
            </a:r>
          </a:p>
          <a:p>
            <a:pPr algn="l"/>
            <a:endParaRPr lang="en-US"/>
          </a:p>
        </p:txBody>
      </p:sp>
      <p:sp>
        <p:nvSpPr>
          <p:cNvPr id="16" name="TextBox 11">
            <a:extLst>
              <a:ext uri="{FF2B5EF4-FFF2-40B4-BE49-F238E27FC236}">
                <a16:creationId xmlns:a16="http://schemas.microsoft.com/office/drawing/2014/main" id="{B9A0E2F4-5B6A-D727-1ADB-8FF16B5AE38E}"/>
              </a:ext>
            </a:extLst>
          </p:cNvPr>
          <p:cNvSpPr txBox="1"/>
          <p:nvPr/>
        </p:nvSpPr>
        <p:spPr>
          <a:xfrm>
            <a:off x="7422569" y="4194515"/>
            <a:ext cx="2035545" cy="523220"/>
          </a:xfrm>
          <a:prstGeom prst="rect">
            <a:avLst/>
          </a:prstGeom>
          <a:noFill/>
        </p:spPr>
        <p:txBody>
          <a:bodyPr wrap="square" lIns="0" rtlCol="0" anchor="b">
            <a:spAutoFit/>
          </a:bodyPr>
          <a:lstStyle/>
          <a:p>
            <a:r>
              <a:rPr lang="en-US" sz="1400" b="1" spc="-15">
                <a:solidFill>
                  <a:schemeClr val="accent4"/>
                </a:solidFill>
                <a:cs typeface="Poppins" pitchFamily="2" charset="77"/>
              </a:rPr>
              <a:t>Economic/ </a:t>
            </a:r>
          </a:p>
          <a:p>
            <a:r>
              <a:rPr lang="en-US" sz="1400" b="1" spc="-15">
                <a:solidFill>
                  <a:schemeClr val="accent4"/>
                </a:solidFill>
                <a:cs typeface="Poppins" pitchFamily="2" charset="77"/>
              </a:rPr>
              <a:t>Political</a:t>
            </a:r>
          </a:p>
        </p:txBody>
      </p:sp>
      <p:sp>
        <p:nvSpPr>
          <p:cNvPr id="17" name="TextBox 12">
            <a:extLst>
              <a:ext uri="{FF2B5EF4-FFF2-40B4-BE49-F238E27FC236}">
                <a16:creationId xmlns:a16="http://schemas.microsoft.com/office/drawing/2014/main" id="{DE6D40BA-C753-71B7-E2EC-10040E361E67}"/>
              </a:ext>
            </a:extLst>
          </p:cNvPr>
          <p:cNvSpPr txBox="1"/>
          <p:nvPr/>
        </p:nvSpPr>
        <p:spPr>
          <a:xfrm>
            <a:off x="7335932" y="4770803"/>
            <a:ext cx="1769313" cy="1642096"/>
          </a:xfrm>
          <a:prstGeom prst="rect">
            <a:avLst/>
          </a:prstGeom>
        </p:spPr>
        <p:txBody>
          <a:bodyPr vert="horz" wrap="square" lIns="0" tIns="45720" rIns="0" bIns="45720" rtlCol="0">
            <a:noAutofit/>
          </a:bodyPr>
          <a:lstStyle>
            <a:defPPr>
              <a:defRPr lang="en-US"/>
            </a:defPPr>
            <a:lvl1pPr indent="0" algn="ctr" defTabSz="1087636">
              <a:lnSpc>
                <a:spcPct val="100000"/>
              </a:lnSpc>
              <a:spcBef>
                <a:spcPts val="0"/>
              </a:spcBef>
              <a:buFont typeface="Arial"/>
              <a:buNone/>
              <a:defRPr sz="1200">
                <a:ea typeface="Lato Light" panose="020F0502020204030203" pitchFamily="34" charset="0"/>
                <a:cs typeface="Mukta ExtraLight" panose="020B0000000000000000" pitchFamily="34" charset="77"/>
              </a:defRPr>
            </a:lvl1pPr>
            <a:lvl2pPr marL="1087636" indent="0" algn="ctr" defTabSz="1087636">
              <a:lnSpc>
                <a:spcPct val="130000"/>
              </a:lnSpc>
              <a:spcBef>
                <a:spcPct val="20000"/>
              </a:spcBef>
              <a:buFont typeface="Arial"/>
              <a:buNone/>
              <a:defRPr sz="3200">
                <a:solidFill>
                  <a:schemeClr val="tx1">
                    <a:tint val="75000"/>
                  </a:schemeClr>
                </a:solidFill>
                <a:latin typeface="Open Sans"/>
                <a:cs typeface="Open Sans"/>
              </a:defRPr>
            </a:lvl2pPr>
            <a:lvl3pPr marL="2175271" indent="0" algn="ctr" defTabSz="1087636">
              <a:lnSpc>
                <a:spcPct val="130000"/>
              </a:lnSpc>
              <a:spcBef>
                <a:spcPct val="20000"/>
              </a:spcBef>
              <a:buFont typeface="Arial"/>
              <a:buNone/>
              <a:defRPr sz="3200">
                <a:solidFill>
                  <a:schemeClr val="tx1">
                    <a:tint val="75000"/>
                  </a:schemeClr>
                </a:solidFill>
                <a:latin typeface="Open Sans"/>
                <a:cs typeface="Open Sans"/>
              </a:defRPr>
            </a:lvl3pPr>
            <a:lvl4pPr marL="3262912" indent="0" algn="ctr" defTabSz="1087636">
              <a:lnSpc>
                <a:spcPct val="130000"/>
              </a:lnSpc>
              <a:spcBef>
                <a:spcPct val="20000"/>
              </a:spcBef>
              <a:buFont typeface="Arial"/>
              <a:buNone/>
              <a:defRPr sz="3200">
                <a:solidFill>
                  <a:schemeClr val="tx1">
                    <a:tint val="75000"/>
                  </a:schemeClr>
                </a:solidFill>
                <a:latin typeface="Open Sans"/>
                <a:cs typeface="Open Sans"/>
              </a:defRPr>
            </a:lvl4pPr>
            <a:lvl5pPr marL="4350546" indent="0" algn="ctr" defTabSz="1087636">
              <a:lnSpc>
                <a:spcPct val="130000"/>
              </a:lnSpc>
              <a:spcBef>
                <a:spcPct val="20000"/>
              </a:spcBef>
              <a:buFont typeface="Arial"/>
              <a:buNone/>
              <a:defRPr sz="3200">
                <a:solidFill>
                  <a:schemeClr val="tx1">
                    <a:tint val="75000"/>
                  </a:schemeClr>
                </a:solidFill>
                <a:latin typeface="Open Sans"/>
                <a:cs typeface="Open Sans"/>
              </a:defRPr>
            </a:lvl5pPr>
            <a:lvl6pPr marL="5438184" indent="0" algn="ctr" defTabSz="1087636">
              <a:spcBef>
                <a:spcPct val="20000"/>
              </a:spcBef>
              <a:buFont typeface="Arial"/>
              <a:buNone/>
              <a:defRPr sz="4800">
                <a:solidFill>
                  <a:schemeClr val="tx1">
                    <a:tint val="75000"/>
                  </a:schemeClr>
                </a:solidFill>
              </a:defRPr>
            </a:lvl6pPr>
            <a:lvl7pPr marL="6525820" indent="0" algn="ctr" defTabSz="1087636">
              <a:spcBef>
                <a:spcPct val="20000"/>
              </a:spcBef>
              <a:buFont typeface="Arial"/>
              <a:buNone/>
              <a:defRPr sz="4800">
                <a:solidFill>
                  <a:schemeClr val="tx1">
                    <a:tint val="75000"/>
                  </a:schemeClr>
                </a:solidFill>
              </a:defRPr>
            </a:lvl7pPr>
            <a:lvl8pPr marL="7613455" indent="0" algn="ctr" defTabSz="1087636">
              <a:spcBef>
                <a:spcPct val="20000"/>
              </a:spcBef>
              <a:buFont typeface="Arial"/>
              <a:buNone/>
              <a:defRPr sz="4800">
                <a:solidFill>
                  <a:schemeClr val="tx1">
                    <a:tint val="75000"/>
                  </a:schemeClr>
                </a:solidFill>
              </a:defRPr>
            </a:lvl8pPr>
            <a:lvl9pPr marL="8701091" indent="0" algn="ctr" defTabSz="1087636">
              <a:spcBef>
                <a:spcPct val="20000"/>
              </a:spcBef>
              <a:buFont typeface="Arial"/>
              <a:buNone/>
              <a:defRPr sz="4800">
                <a:solidFill>
                  <a:schemeClr val="tx1">
                    <a:tint val="75000"/>
                  </a:schemeClr>
                </a:solidFill>
              </a:defRPr>
            </a:lvl9pPr>
          </a:lstStyle>
          <a:p>
            <a:pPr algn="l"/>
            <a:r>
              <a:rPr lang="en-US"/>
              <a:t>Global economy shifts can have a change in customer spending habits, leading to a possible need to re-evaluate marketing and pricing.</a:t>
            </a:r>
          </a:p>
          <a:p>
            <a:pPr algn="l"/>
            <a:r>
              <a:rPr lang="en-US"/>
              <a:t>Political instabilities hit the alcohol industry heavily and new regulations.</a:t>
            </a:r>
          </a:p>
        </p:txBody>
      </p:sp>
      <p:sp>
        <p:nvSpPr>
          <p:cNvPr id="18" name="TextBox 13">
            <a:extLst>
              <a:ext uri="{FF2B5EF4-FFF2-40B4-BE49-F238E27FC236}">
                <a16:creationId xmlns:a16="http://schemas.microsoft.com/office/drawing/2014/main" id="{1D995A90-F922-CCF6-E427-228BE6D4ED23}"/>
              </a:ext>
            </a:extLst>
          </p:cNvPr>
          <p:cNvSpPr txBox="1"/>
          <p:nvPr/>
        </p:nvSpPr>
        <p:spPr>
          <a:xfrm>
            <a:off x="9484362" y="4191181"/>
            <a:ext cx="2035545" cy="523220"/>
          </a:xfrm>
          <a:prstGeom prst="rect">
            <a:avLst/>
          </a:prstGeom>
          <a:noFill/>
        </p:spPr>
        <p:txBody>
          <a:bodyPr wrap="square" lIns="0" rtlCol="0" anchor="b">
            <a:spAutoFit/>
          </a:bodyPr>
          <a:lstStyle/>
          <a:p>
            <a:r>
              <a:rPr lang="en-US" sz="1400" b="1" spc="-15">
                <a:solidFill>
                  <a:schemeClr val="accent3"/>
                </a:solidFill>
                <a:cs typeface="Poppins" pitchFamily="2" charset="77"/>
              </a:rPr>
              <a:t>Special and craft beer</a:t>
            </a:r>
          </a:p>
        </p:txBody>
      </p:sp>
      <p:sp>
        <p:nvSpPr>
          <p:cNvPr id="19" name="TextBox 14">
            <a:extLst>
              <a:ext uri="{FF2B5EF4-FFF2-40B4-BE49-F238E27FC236}">
                <a16:creationId xmlns:a16="http://schemas.microsoft.com/office/drawing/2014/main" id="{30284FF1-D2E0-7662-0653-C2F3A596C9B7}"/>
              </a:ext>
            </a:extLst>
          </p:cNvPr>
          <p:cNvSpPr txBox="1"/>
          <p:nvPr/>
        </p:nvSpPr>
        <p:spPr>
          <a:xfrm>
            <a:off x="9491093" y="4769148"/>
            <a:ext cx="2035545" cy="1320462"/>
          </a:xfrm>
          <a:prstGeom prst="rect">
            <a:avLst/>
          </a:prstGeom>
        </p:spPr>
        <p:txBody>
          <a:bodyPr vert="horz" wrap="square" lIns="0" tIns="45720" rIns="0" bIns="45720" rtlCol="0">
            <a:noAutofit/>
          </a:bodyPr>
          <a:lstStyle>
            <a:defPPr>
              <a:defRPr lang="en-US"/>
            </a:defPPr>
            <a:lvl1pPr indent="0" algn="ctr" defTabSz="1087636">
              <a:lnSpc>
                <a:spcPct val="100000"/>
              </a:lnSpc>
              <a:spcBef>
                <a:spcPts val="0"/>
              </a:spcBef>
              <a:buFont typeface="Arial"/>
              <a:buNone/>
              <a:defRPr sz="1200">
                <a:ea typeface="Lato Light" panose="020F0502020204030203" pitchFamily="34" charset="0"/>
                <a:cs typeface="Mukta ExtraLight" panose="020B0000000000000000" pitchFamily="34" charset="77"/>
              </a:defRPr>
            </a:lvl1pPr>
            <a:lvl2pPr marL="1087636" indent="0" algn="ctr" defTabSz="1087636">
              <a:lnSpc>
                <a:spcPct val="130000"/>
              </a:lnSpc>
              <a:spcBef>
                <a:spcPct val="20000"/>
              </a:spcBef>
              <a:buFont typeface="Arial"/>
              <a:buNone/>
              <a:defRPr sz="3200">
                <a:solidFill>
                  <a:schemeClr val="tx1">
                    <a:tint val="75000"/>
                  </a:schemeClr>
                </a:solidFill>
                <a:latin typeface="Open Sans"/>
                <a:cs typeface="Open Sans"/>
              </a:defRPr>
            </a:lvl2pPr>
            <a:lvl3pPr marL="2175271" indent="0" algn="ctr" defTabSz="1087636">
              <a:lnSpc>
                <a:spcPct val="130000"/>
              </a:lnSpc>
              <a:spcBef>
                <a:spcPct val="20000"/>
              </a:spcBef>
              <a:buFont typeface="Arial"/>
              <a:buNone/>
              <a:defRPr sz="3200">
                <a:solidFill>
                  <a:schemeClr val="tx1">
                    <a:tint val="75000"/>
                  </a:schemeClr>
                </a:solidFill>
                <a:latin typeface="Open Sans"/>
                <a:cs typeface="Open Sans"/>
              </a:defRPr>
            </a:lvl3pPr>
            <a:lvl4pPr marL="3262912" indent="0" algn="ctr" defTabSz="1087636">
              <a:lnSpc>
                <a:spcPct val="130000"/>
              </a:lnSpc>
              <a:spcBef>
                <a:spcPct val="20000"/>
              </a:spcBef>
              <a:buFont typeface="Arial"/>
              <a:buNone/>
              <a:defRPr sz="3200">
                <a:solidFill>
                  <a:schemeClr val="tx1">
                    <a:tint val="75000"/>
                  </a:schemeClr>
                </a:solidFill>
                <a:latin typeface="Open Sans"/>
                <a:cs typeface="Open Sans"/>
              </a:defRPr>
            </a:lvl4pPr>
            <a:lvl5pPr marL="4350546" indent="0" algn="ctr" defTabSz="1087636">
              <a:lnSpc>
                <a:spcPct val="130000"/>
              </a:lnSpc>
              <a:spcBef>
                <a:spcPct val="20000"/>
              </a:spcBef>
              <a:buFont typeface="Arial"/>
              <a:buNone/>
              <a:defRPr sz="3200">
                <a:solidFill>
                  <a:schemeClr val="tx1">
                    <a:tint val="75000"/>
                  </a:schemeClr>
                </a:solidFill>
                <a:latin typeface="Open Sans"/>
                <a:cs typeface="Open Sans"/>
              </a:defRPr>
            </a:lvl5pPr>
            <a:lvl6pPr marL="5438184" indent="0" algn="ctr" defTabSz="1087636">
              <a:spcBef>
                <a:spcPct val="20000"/>
              </a:spcBef>
              <a:buFont typeface="Arial"/>
              <a:buNone/>
              <a:defRPr sz="4800">
                <a:solidFill>
                  <a:schemeClr val="tx1">
                    <a:tint val="75000"/>
                  </a:schemeClr>
                </a:solidFill>
              </a:defRPr>
            </a:lvl6pPr>
            <a:lvl7pPr marL="6525820" indent="0" algn="ctr" defTabSz="1087636">
              <a:spcBef>
                <a:spcPct val="20000"/>
              </a:spcBef>
              <a:buFont typeface="Arial"/>
              <a:buNone/>
              <a:defRPr sz="4800">
                <a:solidFill>
                  <a:schemeClr val="tx1">
                    <a:tint val="75000"/>
                  </a:schemeClr>
                </a:solidFill>
              </a:defRPr>
            </a:lvl7pPr>
            <a:lvl8pPr marL="7613455" indent="0" algn="ctr" defTabSz="1087636">
              <a:spcBef>
                <a:spcPct val="20000"/>
              </a:spcBef>
              <a:buFont typeface="Arial"/>
              <a:buNone/>
              <a:defRPr sz="4800">
                <a:solidFill>
                  <a:schemeClr val="tx1">
                    <a:tint val="75000"/>
                  </a:schemeClr>
                </a:solidFill>
              </a:defRPr>
            </a:lvl8pPr>
            <a:lvl9pPr marL="8701091" indent="0" algn="ctr" defTabSz="1087636">
              <a:spcBef>
                <a:spcPct val="20000"/>
              </a:spcBef>
              <a:buFont typeface="Arial"/>
              <a:buNone/>
              <a:defRPr sz="4800">
                <a:solidFill>
                  <a:schemeClr val="tx1">
                    <a:tint val="75000"/>
                  </a:schemeClr>
                </a:solidFill>
              </a:defRPr>
            </a:lvl9pPr>
          </a:lstStyle>
          <a:p>
            <a:pPr algn="l"/>
            <a:r>
              <a:rPr lang="en-US"/>
              <a:t>There is an increasing interest and demand towards local special and craft beers around the world. People are willing to pay more for these products. </a:t>
            </a:r>
          </a:p>
          <a:p>
            <a:pPr algn="l"/>
            <a:endParaRPr lang="en-US"/>
          </a:p>
        </p:txBody>
      </p:sp>
      <p:sp>
        <p:nvSpPr>
          <p:cNvPr id="20" name="Freeform 24">
            <a:extLst>
              <a:ext uri="{FF2B5EF4-FFF2-40B4-BE49-F238E27FC236}">
                <a16:creationId xmlns:a16="http://schemas.microsoft.com/office/drawing/2014/main" id="{F91D48F4-0CD8-5CB6-DE60-3069160DFF0E}"/>
              </a:ext>
            </a:extLst>
          </p:cNvPr>
          <p:cNvSpPr>
            <a:spLocks noChangeArrowheads="1"/>
          </p:cNvSpPr>
          <p:nvPr/>
        </p:nvSpPr>
        <p:spPr bwMode="auto">
          <a:xfrm>
            <a:off x="1777092" y="1868204"/>
            <a:ext cx="8637815" cy="436696"/>
          </a:xfrm>
          <a:custGeom>
            <a:avLst/>
            <a:gdLst>
              <a:gd name="T0" fmla="*/ 0 w 13867"/>
              <a:gd name="T1" fmla="*/ 700 h 701"/>
              <a:gd name="T2" fmla="*/ 0 w 13867"/>
              <a:gd name="T3" fmla="*/ 700 h 701"/>
              <a:gd name="T4" fmla="*/ 711 w 13867"/>
              <a:gd name="T5" fmla="*/ 0 h 701"/>
              <a:gd name="T6" fmla="*/ 13154 w 13867"/>
              <a:gd name="T7" fmla="*/ 0 h 701"/>
              <a:gd name="T8" fmla="*/ 13154 w 13867"/>
              <a:gd name="T9" fmla="*/ 0 h 701"/>
              <a:gd name="T10" fmla="*/ 13866 w 13867"/>
              <a:gd name="T11" fmla="*/ 700 h 701"/>
            </a:gdLst>
            <a:ahLst/>
            <a:cxnLst>
              <a:cxn ang="0">
                <a:pos x="T0" y="T1"/>
              </a:cxn>
              <a:cxn ang="0">
                <a:pos x="T2" y="T3"/>
              </a:cxn>
              <a:cxn ang="0">
                <a:pos x="T4" y="T5"/>
              </a:cxn>
              <a:cxn ang="0">
                <a:pos x="T6" y="T7"/>
              </a:cxn>
              <a:cxn ang="0">
                <a:pos x="T8" y="T9"/>
              </a:cxn>
              <a:cxn ang="0">
                <a:pos x="T10" y="T11"/>
              </a:cxn>
            </a:cxnLst>
            <a:rect l="0" t="0" r="r" b="b"/>
            <a:pathLst>
              <a:path w="13867" h="701">
                <a:moveTo>
                  <a:pt x="0" y="700"/>
                </a:moveTo>
                <a:lnTo>
                  <a:pt x="0" y="700"/>
                </a:lnTo>
                <a:cubicBezTo>
                  <a:pt x="0" y="315"/>
                  <a:pt x="320" y="0"/>
                  <a:pt x="711" y="0"/>
                </a:cubicBezTo>
                <a:lnTo>
                  <a:pt x="13154" y="0"/>
                </a:lnTo>
                <a:lnTo>
                  <a:pt x="13154" y="0"/>
                </a:lnTo>
                <a:cubicBezTo>
                  <a:pt x="13546" y="0"/>
                  <a:pt x="13866" y="315"/>
                  <a:pt x="13866" y="700"/>
                </a:cubicBezTo>
              </a:path>
            </a:pathLst>
          </a:custGeom>
          <a:noFill/>
          <a:ln w="12700" cap="flat">
            <a:solidFill>
              <a:schemeClr val="tx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latin typeface="Poppins" pitchFamily="2" charset="77"/>
            </a:endParaRPr>
          </a:p>
        </p:txBody>
      </p:sp>
      <p:sp>
        <p:nvSpPr>
          <p:cNvPr id="21" name="Line 25">
            <a:extLst>
              <a:ext uri="{FF2B5EF4-FFF2-40B4-BE49-F238E27FC236}">
                <a16:creationId xmlns:a16="http://schemas.microsoft.com/office/drawing/2014/main" id="{6BF2F14A-4C73-BCB5-3A2A-DC55D71F871F}"/>
              </a:ext>
            </a:extLst>
          </p:cNvPr>
          <p:cNvSpPr>
            <a:spLocks noChangeShapeType="1"/>
          </p:cNvSpPr>
          <p:nvPr/>
        </p:nvSpPr>
        <p:spPr bwMode="auto">
          <a:xfrm>
            <a:off x="6096000" y="1193618"/>
            <a:ext cx="0" cy="1123327"/>
          </a:xfrm>
          <a:prstGeom prst="line">
            <a:avLst/>
          </a:prstGeom>
          <a:noFill/>
          <a:ln w="12700" cap="flat">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latin typeface="Poppins" pitchFamily="2" charset="77"/>
            </a:endParaRPr>
          </a:p>
        </p:txBody>
      </p:sp>
      <p:sp>
        <p:nvSpPr>
          <p:cNvPr id="22" name="Line 26">
            <a:extLst>
              <a:ext uri="{FF2B5EF4-FFF2-40B4-BE49-F238E27FC236}">
                <a16:creationId xmlns:a16="http://schemas.microsoft.com/office/drawing/2014/main" id="{79608CBC-D2A4-F87C-A119-2C5348D09D68}"/>
              </a:ext>
            </a:extLst>
          </p:cNvPr>
          <p:cNvSpPr>
            <a:spLocks noChangeShapeType="1"/>
          </p:cNvSpPr>
          <p:nvPr/>
        </p:nvSpPr>
        <p:spPr bwMode="auto">
          <a:xfrm>
            <a:off x="3936563" y="1868204"/>
            <a:ext cx="0" cy="480641"/>
          </a:xfrm>
          <a:prstGeom prst="line">
            <a:avLst/>
          </a:prstGeom>
          <a:noFill/>
          <a:ln w="12700" cap="flat">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latin typeface="Poppins" pitchFamily="2" charset="77"/>
            </a:endParaRPr>
          </a:p>
        </p:txBody>
      </p:sp>
      <p:sp>
        <p:nvSpPr>
          <p:cNvPr id="23" name="Line 27">
            <a:extLst>
              <a:ext uri="{FF2B5EF4-FFF2-40B4-BE49-F238E27FC236}">
                <a16:creationId xmlns:a16="http://schemas.microsoft.com/office/drawing/2014/main" id="{0C2301BE-CB86-204D-825F-7AC064C1FB99}"/>
              </a:ext>
            </a:extLst>
          </p:cNvPr>
          <p:cNvSpPr>
            <a:spLocks noChangeShapeType="1"/>
          </p:cNvSpPr>
          <p:nvPr/>
        </p:nvSpPr>
        <p:spPr bwMode="auto">
          <a:xfrm>
            <a:off x="8220589" y="1868204"/>
            <a:ext cx="0" cy="480641"/>
          </a:xfrm>
          <a:prstGeom prst="line">
            <a:avLst/>
          </a:prstGeom>
          <a:noFill/>
          <a:ln w="12700" cap="flat">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latin typeface="Poppins" pitchFamily="2" charset="77"/>
            </a:endParaRPr>
          </a:p>
        </p:txBody>
      </p:sp>
      <p:sp>
        <p:nvSpPr>
          <p:cNvPr id="24" name="Freeform 28">
            <a:extLst>
              <a:ext uri="{FF2B5EF4-FFF2-40B4-BE49-F238E27FC236}">
                <a16:creationId xmlns:a16="http://schemas.microsoft.com/office/drawing/2014/main" id="{BD2BF8C7-0459-57D7-9FF6-3FDDB152441C}"/>
              </a:ext>
            </a:extLst>
          </p:cNvPr>
          <p:cNvSpPr>
            <a:spLocks noChangeArrowheads="1"/>
          </p:cNvSpPr>
          <p:nvPr/>
        </p:nvSpPr>
        <p:spPr bwMode="auto">
          <a:xfrm>
            <a:off x="1088007" y="2307079"/>
            <a:ext cx="1601224" cy="1518826"/>
          </a:xfrm>
          <a:prstGeom prst="rect">
            <a:avLst/>
          </a:prstGeom>
          <a:solidFill>
            <a:schemeClr val="accent1">
              <a:lumMod val="50000"/>
              <a:lumOff val="50000"/>
            </a:schemeClr>
          </a:solidFill>
          <a:ln>
            <a:noFill/>
          </a:ln>
          <a:effectLst/>
        </p:spPr>
        <p:txBody>
          <a:bodyPr wrap="none" anchor="ctr"/>
          <a:lstStyle/>
          <a:p>
            <a:endParaRPr lang="en-US">
              <a:latin typeface="Poppins" pitchFamily="2" charset="77"/>
            </a:endParaRPr>
          </a:p>
        </p:txBody>
      </p:sp>
      <p:sp>
        <p:nvSpPr>
          <p:cNvPr id="26" name="Freeform 92">
            <a:extLst>
              <a:ext uri="{FF2B5EF4-FFF2-40B4-BE49-F238E27FC236}">
                <a16:creationId xmlns:a16="http://schemas.microsoft.com/office/drawing/2014/main" id="{8E3E3C92-7CCF-2C4F-568C-3A98AC85687E}"/>
              </a:ext>
            </a:extLst>
          </p:cNvPr>
          <p:cNvSpPr>
            <a:spLocks noChangeArrowheads="1"/>
          </p:cNvSpPr>
          <p:nvPr/>
        </p:nvSpPr>
        <p:spPr bwMode="auto">
          <a:xfrm>
            <a:off x="3216372" y="2316945"/>
            <a:ext cx="1601222" cy="1518826"/>
          </a:xfrm>
          <a:prstGeom prst="rect">
            <a:avLst/>
          </a:prstGeom>
          <a:solidFill>
            <a:schemeClr val="tx2"/>
          </a:solidFill>
          <a:ln>
            <a:noFill/>
          </a:ln>
          <a:effectLst/>
        </p:spPr>
        <p:txBody>
          <a:bodyPr wrap="none" anchor="ctr"/>
          <a:lstStyle/>
          <a:p>
            <a:endParaRPr lang="en-US">
              <a:latin typeface="Poppins" pitchFamily="2" charset="77"/>
            </a:endParaRPr>
          </a:p>
        </p:txBody>
      </p:sp>
      <p:sp>
        <p:nvSpPr>
          <p:cNvPr id="28" name="Freeform 155">
            <a:extLst>
              <a:ext uri="{FF2B5EF4-FFF2-40B4-BE49-F238E27FC236}">
                <a16:creationId xmlns:a16="http://schemas.microsoft.com/office/drawing/2014/main" id="{E4939639-4AFE-7CC9-4A4F-E7CAF2034376}"/>
              </a:ext>
            </a:extLst>
          </p:cNvPr>
          <p:cNvSpPr>
            <a:spLocks noChangeArrowheads="1"/>
          </p:cNvSpPr>
          <p:nvPr/>
        </p:nvSpPr>
        <p:spPr bwMode="auto">
          <a:xfrm>
            <a:off x="5338160" y="2316945"/>
            <a:ext cx="1598477" cy="1518826"/>
          </a:xfrm>
          <a:prstGeom prst="rect">
            <a:avLst/>
          </a:prstGeom>
          <a:solidFill>
            <a:schemeClr val="accent2"/>
          </a:solidFill>
          <a:ln>
            <a:noFill/>
          </a:ln>
          <a:effectLst/>
        </p:spPr>
        <p:txBody>
          <a:bodyPr wrap="none" anchor="ctr"/>
          <a:lstStyle/>
          <a:p>
            <a:endParaRPr lang="en-US">
              <a:latin typeface="Poppins" pitchFamily="2" charset="77"/>
            </a:endParaRPr>
          </a:p>
        </p:txBody>
      </p:sp>
      <p:sp>
        <p:nvSpPr>
          <p:cNvPr id="30" name="Freeform 228">
            <a:extLst>
              <a:ext uri="{FF2B5EF4-FFF2-40B4-BE49-F238E27FC236}">
                <a16:creationId xmlns:a16="http://schemas.microsoft.com/office/drawing/2014/main" id="{8F52F3E9-E8C4-66C9-0210-91A390FC49BC}"/>
              </a:ext>
            </a:extLst>
          </p:cNvPr>
          <p:cNvSpPr>
            <a:spLocks noChangeArrowheads="1"/>
          </p:cNvSpPr>
          <p:nvPr/>
        </p:nvSpPr>
        <p:spPr bwMode="auto">
          <a:xfrm>
            <a:off x="7422569" y="2298879"/>
            <a:ext cx="1598477" cy="1518826"/>
          </a:xfrm>
          <a:prstGeom prst="rect">
            <a:avLst/>
          </a:prstGeom>
          <a:solidFill>
            <a:schemeClr val="accent4"/>
          </a:solidFill>
          <a:ln>
            <a:noFill/>
          </a:ln>
          <a:effectLst/>
        </p:spPr>
        <p:txBody>
          <a:bodyPr wrap="none" anchor="ctr"/>
          <a:lstStyle/>
          <a:p>
            <a:endParaRPr lang="en-US">
              <a:latin typeface="Poppins" pitchFamily="2" charset="77"/>
            </a:endParaRPr>
          </a:p>
        </p:txBody>
      </p:sp>
      <p:sp>
        <p:nvSpPr>
          <p:cNvPr id="32" name="Freeform 299">
            <a:extLst>
              <a:ext uri="{FF2B5EF4-FFF2-40B4-BE49-F238E27FC236}">
                <a16:creationId xmlns:a16="http://schemas.microsoft.com/office/drawing/2014/main" id="{04E77B74-C350-E43F-9628-4AB058D5C208}"/>
              </a:ext>
            </a:extLst>
          </p:cNvPr>
          <p:cNvSpPr>
            <a:spLocks noChangeArrowheads="1"/>
          </p:cNvSpPr>
          <p:nvPr/>
        </p:nvSpPr>
        <p:spPr bwMode="auto">
          <a:xfrm>
            <a:off x="9484362" y="2307079"/>
            <a:ext cx="1601222" cy="1518826"/>
          </a:xfrm>
          <a:prstGeom prst="rect">
            <a:avLst/>
          </a:prstGeom>
          <a:solidFill>
            <a:schemeClr val="accent3"/>
          </a:solidFill>
          <a:ln>
            <a:noFill/>
          </a:ln>
          <a:effectLst/>
        </p:spPr>
        <p:txBody>
          <a:bodyPr wrap="none" anchor="ctr"/>
          <a:lstStyle/>
          <a:p>
            <a:endParaRPr lang="en-US">
              <a:latin typeface="Poppins" pitchFamily="2" charset="77"/>
            </a:endParaRPr>
          </a:p>
        </p:txBody>
      </p:sp>
      <p:pic>
        <p:nvPicPr>
          <p:cNvPr id="25" name="Graphic 24" descr="Open hand with plant with solid fill">
            <a:extLst>
              <a:ext uri="{FF2B5EF4-FFF2-40B4-BE49-F238E27FC236}">
                <a16:creationId xmlns:a16="http://schemas.microsoft.com/office/drawing/2014/main" id="{FF805F1E-7EFE-C3C2-DE00-D268DBA70E0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431419" y="2607633"/>
            <a:ext cx="914400" cy="914400"/>
          </a:xfrm>
          <a:prstGeom prst="rect">
            <a:avLst/>
          </a:prstGeom>
        </p:spPr>
      </p:pic>
      <p:pic>
        <p:nvPicPr>
          <p:cNvPr id="29" name="Graphic 28" descr="Piggy Bank with solid fill">
            <a:extLst>
              <a:ext uri="{FF2B5EF4-FFF2-40B4-BE49-F238E27FC236}">
                <a16:creationId xmlns:a16="http://schemas.microsoft.com/office/drawing/2014/main" id="{C2B6C07E-3D73-7179-14AD-837634F8173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763389" y="2666144"/>
            <a:ext cx="914400" cy="914400"/>
          </a:xfrm>
          <a:prstGeom prst="rect">
            <a:avLst/>
          </a:prstGeom>
        </p:spPr>
      </p:pic>
      <p:pic>
        <p:nvPicPr>
          <p:cNvPr id="33" name="Graphic 32" descr="Beer with solid fill">
            <a:extLst>
              <a:ext uri="{FF2B5EF4-FFF2-40B4-BE49-F238E27FC236}">
                <a16:creationId xmlns:a16="http://schemas.microsoft.com/office/drawing/2014/main" id="{B9CDCD2D-161F-0BE9-3571-EB46732726E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868544" y="2607633"/>
            <a:ext cx="914400" cy="914400"/>
          </a:xfrm>
          <a:prstGeom prst="rect">
            <a:avLst/>
          </a:prstGeom>
        </p:spPr>
      </p:pic>
      <p:pic>
        <p:nvPicPr>
          <p:cNvPr id="40" name="Graphic 39" descr="Globe with solid fill">
            <a:extLst>
              <a:ext uri="{FF2B5EF4-FFF2-40B4-BE49-F238E27FC236}">
                <a16:creationId xmlns:a16="http://schemas.microsoft.com/office/drawing/2014/main" id="{F3F35D47-3CAA-6834-A8C0-F74AA92F74BC}"/>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702077" y="2626397"/>
            <a:ext cx="914400" cy="914400"/>
          </a:xfrm>
          <a:prstGeom prst="rect">
            <a:avLst/>
          </a:prstGeom>
        </p:spPr>
      </p:pic>
      <p:pic>
        <p:nvPicPr>
          <p:cNvPr id="42" name="Graphic 41" descr="Heartbeat with solid fill">
            <a:extLst>
              <a:ext uri="{FF2B5EF4-FFF2-40B4-BE49-F238E27FC236}">
                <a16:creationId xmlns:a16="http://schemas.microsoft.com/office/drawing/2014/main" id="{C7EECF99-8CE6-B3C0-2283-466E3058A3B8}"/>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3551869" y="2648989"/>
            <a:ext cx="914400" cy="914400"/>
          </a:xfrm>
          <a:prstGeom prst="rect">
            <a:avLst/>
          </a:prstGeom>
        </p:spPr>
      </p:pic>
    </p:spTree>
    <p:extLst>
      <p:ext uri="{BB962C8B-B14F-4D97-AF65-F5344CB8AC3E}">
        <p14:creationId xmlns:p14="http://schemas.microsoft.com/office/powerpoint/2010/main" val="7772179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D26EB5C-BF29-6E37-40F6-CB56B8639355}"/>
              </a:ext>
            </a:extLst>
          </p:cNvPr>
          <p:cNvSpPr>
            <a:spLocks noGrp="1"/>
          </p:cNvSpPr>
          <p:nvPr>
            <p:ph type="body" sz="quarter" idx="14"/>
          </p:nvPr>
        </p:nvSpPr>
        <p:spPr>
          <a:xfrm>
            <a:off x="385762" y="802298"/>
            <a:ext cx="11418888" cy="5898766"/>
          </a:xfrm>
        </p:spPr>
        <p:txBody>
          <a:bodyPr/>
          <a:lstStyle/>
          <a:p>
            <a:r>
              <a:rPr lang="fi-FI" sz="1200">
                <a:solidFill>
                  <a:schemeClr val="tx1"/>
                </a:solidFill>
              </a:rPr>
              <a:t>Health and </a:t>
            </a:r>
            <a:r>
              <a:rPr lang="fi-FI" sz="1200" err="1">
                <a:solidFill>
                  <a:schemeClr val="tx1"/>
                </a:solidFill>
              </a:rPr>
              <a:t>wellness</a:t>
            </a:r>
            <a:endParaRPr lang="fi-FI" sz="1200">
              <a:solidFill>
                <a:schemeClr val="tx1"/>
              </a:solidFill>
            </a:endParaRPr>
          </a:p>
          <a:p>
            <a:r>
              <a:rPr lang="fi-FI" sz="1200">
                <a:solidFill>
                  <a:schemeClr val="tx1"/>
                </a:solidFill>
              </a:rPr>
              <a:t>- One </a:t>
            </a:r>
            <a:r>
              <a:rPr lang="fi-FI" sz="1200" err="1">
                <a:solidFill>
                  <a:schemeClr val="tx1"/>
                </a:solidFill>
              </a:rPr>
              <a:t>reason</a:t>
            </a:r>
            <a:r>
              <a:rPr lang="fi-FI" sz="1200">
                <a:solidFill>
                  <a:schemeClr val="tx1"/>
                </a:solidFill>
              </a:rPr>
              <a:t> </a:t>
            </a:r>
            <a:r>
              <a:rPr lang="fi-FI" sz="1200" err="1">
                <a:solidFill>
                  <a:schemeClr val="tx1"/>
                </a:solidFill>
              </a:rPr>
              <a:t>behind</a:t>
            </a:r>
            <a:r>
              <a:rPr lang="fi-FI" sz="1200">
                <a:solidFill>
                  <a:schemeClr val="tx1"/>
                </a:solidFill>
              </a:rPr>
              <a:t> </a:t>
            </a:r>
            <a:r>
              <a:rPr lang="fi-FI" sz="1200" err="1">
                <a:solidFill>
                  <a:schemeClr val="tx1"/>
                </a:solidFill>
              </a:rPr>
              <a:t>the</a:t>
            </a:r>
            <a:r>
              <a:rPr lang="fi-FI" sz="1200">
                <a:solidFill>
                  <a:schemeClr val="tx1"/>
                </a:solidFill>
              </a:rPr>
              <a:t> </a:t>
            </a:r>
            <a:r>
              <a:rPr lang="fi-FI" sz="1200" err="1">
                <a:solidFill>
                  <a:schemeClr val="tx1"/>
                </a:solidFill>
              </a:rPr>
              <a:t>decrease</a:t>
            </a:r>
            <a:r>
              <a:rPr lang="fi-FI" sz="1200">
                <a:solidFill>
                  <a:schemeClr val="tx1"/>
                </a:solidFill>
              </a:rPr>
              <a:t> in </a:t>
            </a:r>
            <a:r>
              <a:rPr lang="fi-FI" sz="1200" err="1">
                <a:solidFill>
                  <a:schemeClr val="tx1"/>
                </a:solidFill>
              </a:rPr>
              <a:t>drinking</a:t>
            </a:r>
            <a:r>
              <a:rPr lang="fi-FI" sz="1200">
                <a:solidFill>
                  <a:schemeClr val="tx1"/>
                </a:solidFill>
              </a:rPr>
              <a:t> </a:t>
            </a:r>
            <a:r>
              <a:rPr lang="fi-FI" sz="1200" err="1">
                <a:solidFill>
                  <a:schemeClr val="tx1"/>
                </a:solidFill>
              </a:rPr>
              <a:t>can</a:t>
            </a:r>
            <a:r>
              <a:rPr lang="fi-FI" sz="1200">
                <a:solidFill>
                  <a:schemeClr val="tx1"/>
                </a:solidFill>
              </a:rPr>
              <a:t> </a:t>
            </a:r>
            <a:r>
              <a:rPr lang="fi-FI" sz="1200" err="1">
                <a:solidFill>
                  <a:schemeClr val="tx1"/>
                </a:solidFill>
              </a:rPr>
              <a:t>be</a:t>
            </a:r>
            <a:r>
              <a:rPr lang="fi-FI" sz="1200">
                <a:solidFill>
                  <a:schemeClr val="tx1"/>
                </a:solidFill>
              </a:rPr>
              <a:t> </a:t>
            </a:r>
            <a:r>
              <a:rPr lang="fi-FI" sz="1200" err="1">
                <a:solidFill>
                  <a:schemeClr val="tx1"/>
                </a:solidFill>
              </a:rPr>
              <a:t>thought</a:t>
            </a:r>
            <a:r>
              <a:rPr lang="fi-FI" sz="1200">
                <a:solidFill>
                  <a:schemeClr val="tx1"/>
                </a:solidFill>
              </a:rPr>
              <a:t> to </a:t>
            </a:r>
            <a:r>
              <a:rPr lang="fi-FI" sz="1200" err="1">
                <a:solidFill>
                  <a:schemeClr val="tx1"/>
                </a:solidFill>
              </a:rPr>
              <a:t>be</a:t>
            </a:r>
            <a:r>
              <a:rPr lang="fi-FI" sz="1200">
                <a:solidFill>
                  <a:schemeClr val="tx1"/>
                </a:solidFill>
              </a:rPr>
              <a:t> </a:t>
            </a:r>
            <a:r>
              <a:rPr lang="fi-FI" sz="1200" err="1">
                <a:solidFill>
                  <a:schemeClr val="tx1"/>
                </a:solidFill>
              </a:rPr>
              <a:t>because</a:t>
            </a:r>
            <a:r>
              <a:rPr lang="fi-FI" sz="1200">
                <a:solidFill>
                  <a:schemeClr val="tx1"/>
                </a:solidFill>
              </a:rPr>
              <a:t> of a </a:t>
            </a:r>
            <a:r>
              <a:rPr lang="fi-FI" sz="1200" err="1">
                <a:solidFill>
                  <a:schemeClr val="tx1"/>
                </a:solidFill>
              </a:rPr>
              <a:t>wellness</a:t>
            </a:r>
            <a:r>
              <a:rPr lang="fi-FI" sz="1200">
                <a:solidFill>
                  <a:schemeClr val="tx1"/>
                </a:solidFill>
              </a:rPr>
              <a:t> </a:t>
            </a:r>
            <a:r>
              <a:rPr lang="fi-FI" sz="1200" err="1">
                <a:solidFill>
                  <a:schemeClr val="tx1"/>
                </a:solidFill>
              </a:rPr>
              <a:t>boom</a:t>
            </a:r>
            <a:r>
              <a:rPr lang="fi-FI" sz="1200">
                <a:solidFill>
                  <a:schemeClr val="tx1"/>
                </a:solidFill>
              </a:rPr>
              <a:t>. </a:t>
            </a:r>
            <a:r>
              <a:rPr lang="fi-FI" sz="1200" err="1">
                <a:solidFill>
                  <a:schemeClr val="tx1"/>
                </a:solidFill>
              </a:rPr>
              <a:t>Many</a:t>
            </a:r>
            <a:r>
              <a:rPr lang="fi-FI" sz="1200">
                <a:solidFill>
                  <a:schemeClr val="tx1"/>
                </a:solidFill>
              </a:rPr>
              <a:t> look for </a:t>
            </a:r>
            <a:r>
              <a:rPr lang="fi-FI" sz="1200" err="1">
                <a:solidFill>
                  <a:schemeClr val="tx1"/>
                </a:solidFill>
              </a:rPr>
              <a:t>healthier</a:t>
            </a:r>
            <a:r>
              <a:rPr lang="fi-FI" sz="1200">
                <a:solidFill>
                  <a:schemeClr val="tx1"/>
                </a:solidFill>
              </a:rPr>
              <a:t> </a:t>
            </a:r>
            <a:r>
              <a:rPr lang="fi-FI" sz="1200" err="1">
                <a:solidFill>
                  <a:schemeClr val="tx1"/>
                </a:solidFill>
              </a:rPr>
              <a:t>options</a:t>
            </a:r>
            <a:r>
              <a:rPr lang="fi-FI" sz="1200">
                <a:solidFill>
                  <a:schemeClr val="tx1"/>
                </a:solidFill>
              </a:rPr>
              <a:t> </a:t>
            </a:r>
            <a:r>
              <a:rPr lang="fi-FI" sz="1200" err="1">
                <a:solidFill>
                  <a:schemeClr val="tx1"/>
                </a:solidFill>
              </a:rPr>
              <a:t>when</a:t>
            </a:r>
            <a:r>
              <a:rPr lang="fi-FI" sz="1200">
                <a:solidFill>
                  <a:schemeClr val="tx1"/>
                </a:solidFill>
              </a:rPr>
              <a:t> </a:t>
            </a:r>
            <a:r>
              <a:rPr lang="fi-FI" sz="1200" err="1">
                <a:solidFill>
                  <a:schemeClr val="tx1"/>
                </a:solidFill>
              </a:rPr>
              <a:t>thirsty</a:t>
            </a:r>
            <a:r>
              <a:rPr lang="fi-FI" sz="1200">
                <a:solidFill>
                  <a:schemeClr val="tx1"/>
                </a:solidFill>
              </a:rPr>
              <a:t>. </a:t>
            </a:r>
            <a:r>
              <a:rPr lang="fi-FI" sz="1200" err="1">
                <a:solidFill>
                  <a:schemeClr val="tx1"/>
                </a:solidFill>
              </a:rPr>
              <a:t>Therefore</a:t>
            </a:r>
            <a:r>
              <a:rPr lang="fi-FI" sz="1200">
                <a:solidFill>
                  <a:schemeClr val="tx1"/>
                </a:solidFill>
              </a:rPr>
              <a:t>, </a:t>
            </a:r>
            <a:r>
              <a:rPr lang="fi-FI" sz="1200" err="1">
                <a:solidFill>
                  <a:schemeClr val="tx1"/>
                </a:solidFill>
              </a:rPr>
              <a:t>Charlsberg</a:t>
            </a:r>
            <a:r>
              <a:rPr lang="fi-FI" sz="1200">
                <a:solidFill>
                  <a:schemeClr val="tx1"/>
                </a:solidFill>
              </a:rPr>
              <a:t> </a:t>
            </a:r>
            <a:r>
              <a:rPr lang="fi-FI" sz="1200" err="1">
                <a:solidFill>
                  <a:schemeClr val="tx1"/>
                </a:solidFill>
              </a:rPr>
              <a:t>could</a:t>
            </a:r>
            <a:r>
              <a:rPr lang="fi-FI" sz="1200">
                <a:solidFill>
                  <a:schemeClr val="tx1"/>
                </a:solidFill>
              </a:rPr>
              <a:t> </a:t>
            </a:r>
            <a:r>
              <a:rPr lang="fi-FI" sz="1200" err="1">
                <a:solidFill>
                  <a:schemeClr val="tx1"/>
                </a:solidFill>
              </a:rPr>
              <a:t>also</a:t>
            </a:r>
            <a:r>
              <a:rPr lang="fi-FI" sz="1200">
                <a:solidFill>
                  <a:schemeClr val="tx1"/>
                </a:solidFill>
              </a:rPr>
              <a:t> </a:t>
            </a:r>
            <a:r>
              <a:rPr lang="fi-FI" sz="1200" err="1">
                <a:solidFill>
                  <a:schemeClr val="tx1"/>
                </a:solidFill>
              </a:rPr>
              <a:t>want</a:t>
            </a:r>
            <a:r>
              <a:rPr lang="fi-FI" sz="1200">
                <a:solidFill>
                  <a:schemeClr val="tx1"/>
                </a:solidFill>
              </a:rPr>
              <a:t> to </a:t>
            </a:r>
            <a:r>
              <a:rPr lang="fi-FI" sz="1200" err="1">
                <a:solidFill>
                  <a:schemeClr val="tx1"/>
                </a:solidFill>
              </a:rPr>
              <a:t>take</a:t>
            </a:r>
            <a:r>
              <a:rPr lang="fi-FI" sz="1200">
                <a:solidFill>
                  <a:schemeClr val="tx1"/>
                </a:solidFill>
              </a:rPr>
              <a:t> </a:t>
            </a:r>
            <a:r>
              <a:rPr lang="fi-FI" sz="1200" err="1">
                <a:solidFill>
                  <a:schemeClr val="tx1"/>
                </a:solidFill>
              </a:rPr>
              <a:t>part</a:t>
            </a:r>
            <a:r>
              <a:rPr lang="fi-FI" sz="1200">
                <a:solidFill>
                  <a:schemeClr val="tx1"/>
                </a:solidFill>
              </a:rPr>
              <a:t> in </a:t>
            </a:r>
            <a:r>
              <a:rPr lang="fi-FI" sz="1200" err="1">
                <a:solidFill>
                  <a:schemeClr val="tx1"/>
                </a:solidFill>
              </a:rPr>
              <a:t>this</a:t>
            </a:r>
            <a:r>
              <a:rPr lang="fi-FI" sz="1200">
                <a:solidFill>
                  <a:schemeClr val="tx1"/>
                </a:solidFill>
              </a:rPr>
              <a:t> </a:t>
            </a:r>
            <a:r>
              <a:rPr lang="fi-FI" sz="1200" err="1">
                <a:solidFill>
                  <a:schemeClr val="tx1"/>
                </a:solidFill>
              </a:rPr>
              <a:t>by</a:t>
            </a:r>
            <a:r>
              <a:rPr lang="fi-FI" sz="1200">
                <a:solidFill>
                  <a:schemeClr val="tx1"/>
                </a:solidFill>
              </a:rPr>
              <a:t> </a:t>
            </a:r>
            <a:r>
              <a:rPr lang="fi-FI" sz="1200" err="1">
                <a:solidFill>
                  <a:schemeClr val="tx1"/>
                </a:solidFill>
              </a:rPr>
              <a:t>providing</a:t>
            </a:r>
            <a:r>
              <a:rPr lang="fi-FI" sz="1200">
                <a:solidFill>
                  <a:schemeClr val="tx1"/>
                </a:solidFill>
              </a:rPr>
              <a:t> </a:t>
            </a:r>
            <a:r>
              <a:rPr lang="fi-FI" sz="1200" err="1">
                <a:solidFill>
                  <a:schemeClr val="tx1"/>
                </a:solidFill>
              </a:rPr>
              <a:t>more</a:t>
            </a:r>
            <a:r>
              <a:rPr lang="fi-FI" sz="1200">
                <a:solidFill>
                  <a:schemeClr val="tx1"/>
                </a:solidFill>
              </a:rPr>
              <a:t> </a:t>
            </a:r>
            <a:r>
              <a:rPr lang="fi-FI" sz="1200" err="1">
                <a:solidFill>
                  <a:schemeClr val="tx1"/>
                </a:solidFill>
              </a:rPr>
              <a:t>non</a:t>
            </a:r>
            <a:r>
              <a:rPr lang="fi-FI" sz="1200">
                <a:solidFill>
                  <a:schemeClr val="tx1"/>
                </a:solidFill>
              </a:rPr>
              <a:t> </a:t>
            </a:r>
            <a:r>
              <a:rPr lang="fi-FI" sz="1200" err="1">
                <a:solidFill>
                  <a:schemeClr val="tx1"/>
                </a:solidFill>
              </a:rPr>
              <a:t>alcholoic</a:t>
            </a:r>
            <a:r>
              <a:rPr lang="fi-FI" sz="1200">
                <a:solidFill>
                  <a:schemeClr val="tx1"/>
                </a:solidFill>
              </a:rPr>
              <a:t> </a:t>
            </a:r>
            <a:r>
              <a:rPr lang="fi-FI" sz="1200" err="1">
                <a:solidFill>
                  <a:schemeClr val="tx1"/>
                </a:solidFill>
              </a:rPr>
              <a:t>options</a:t>
            </a:r>
            <a:r>
              <a:rPr lang="fi-FI" sz="1200">
                <a:solidFill>
                  <a:schemeClr val="tx1"/>
                </a:solidFill>
              </a:rPr>
              <a:t> </a:t>
            </a:r>
            <a:r>
              <a:rPr lang="fi-FI" sz="1200" err="1">
                <a:solidFill>
                  <a:schemeClr val="tx1"/>
                </a:solidFill>
              </a:rPr>
              <a:t>that</a:t>
            </a:r>
            <a:r>
              <a:rPr lang="fi-FI" sz="1200">
                <a:solidFill>
                  <a:schemeClr val="tx1"/>
                </a:solidFill>
              </a:rPr>
              <a:t> </a:t>
            </a:r>
            <a:r>
              <a:rPr lang="fi-FI" sz="1200" err="1">
                <a:solidFill>
                  <a:schemeClr val="tx1"/>
                </a:solidFill>
              </a:rPr>
              <a:t>they</a:t>
            </a:r>
            <a:r>
              <a:rPr lang="fi-FI" sz="1200">
                <a:solidFill>
                  <a:schemeClr val="tx1"/>
                </a:solidFill>
              </a:rPr>
              <a:t> </a:t>
            </a:r>
            <a:r>
              <a:rPr lang="fi-FI" sz="1200" err="1">
                <a:solidFill>
                  <a:schemeClr val="tx1"/>
                </a:solidFill>
              </a:rPr>
              <a:t>have</a:t>
            </a:r>
            <a:r>
              <a:rPr lang="fi-FI" sz="1200">
                <a:solidFill>
                  <a:schemeClr val="tx1"/>
                </a:solidFill>
              </a:rPr>
              <a:t> </a:t>
            </a:r>
            <a:r>
              <a:rPr lang="fi-FI" sz="1200" err="1">
                <a:solidFill>
                  <a:schemeClr val="tx1"/>
                </a:solidFill>
              </a:rPr>
              <a:t>alreday</a:t>
            </a:r>
            <a:r>
              <a:rPr lang="fi-FI" sz="1200">
                <a:solidFill>
                  <a:schemeClr val="tx1"/>
                </a:solidFill>
              </a:rPr>
              <a:t> </a:t>
            </a:r>
            <a:r>
              <a:rPr lang="fi-FI" sz="1200" err="1">
                <a:solidFill>
                  <a:schemeClr val="tx1"/>
                </a:solidFill>
              </a:rPr>
              <a:t>tested</a:t>
            </a:r>
            <a:r>
              <a:rPr lang="fi-FI" sz="1200">
                <a:solidFill>
                  <a:schemeClr val="tx1"/>
                </a:solidFill>
              </a:rPr>
              <a:t>.</a:t>
            </a:r>
          </a:p>
          <a:p>
            <a:r>
              <a:rPr lang="fi-FI" sz="1200" err="1">
                <a:solidFill>
                  <a:schemeClr val="tx1"/>
                </a:solidFill>
              </a:rPr>
              <a:t>Sustainability</a:t>
            </a:r>
            <a:endParaRPr lang="fi-FI" sz="1200">
              <a:solidFill>
                <a:schemeClr val="tx1"/>
              </a:solidFill>
            </a:endParaRPr>
          </a:p>
          <a:p>
            <a:r>
              <a:rPr lang="fi-FI" sz="1200">
                <a:solidFill>
                  <a:schemeClr val="tx1"/>
                </a:solidFill>
              </a:rPr>
              <a:t>- </a:t>
            </a:r>
            <a:r>
              <a:rPr lang="fi-FI" sz="1200" err="1">
                <a:solidFill>
                  <a:schemeClr val="tx1"/>
                </a:solidFill>
              </a:rPr>
              <a:t>Constant</a:t>
            </a:r>
            <a:r>
              <a:rPr lang="fi-FI" sz="1200">
                <a:solidFill>
                  <a:schemeClr val="tx1"/>
                </a:solidFill>
              </a:rPr>
              <a:t> </a:t>
            </a:r>
            <a:r>
              <a:rPr lang="fi-FI" sz="1200" err="1">
                <a:solidFill>
                  <a:schemeClr val="tx1"/>
                </a:solidFill>
              </a:rPr>
              <a:t>increase</a:t>
            </a:r>
            <a:r>
              <a:rPr lang="fi-FI" sz="1200">
                <a:solidFill>
                  <a:schemeClr val="tx1"/>
                </a:solidFill>
              </a:rPr>
              <a:t> in </a:t>
            </a:r>
            <a:r>
              <a:rPr lang="fi-FI" sz="1200" err="1">
                <a:solidFill>
                  <a:schemeClr val="tx1"/>
                </a:solidFill>
              </a:rPr>
              <a:t>the</a:t>
            </a:r>
            <a:r>
              <a:rPr lang="fi-FI" sz="1200">
                <a:solidFill>
                  <a:schemeClr val="tx1"/>
                </a:solidFill>
              </a:rPr>
              <a:t> </a:t>
            </a:r>
            <a:r>
              <a:rPr lang="fi-FI" sz="1200" err="1">
                <a:solidFill>
                  <a:schemeClr val="tx1"/>
                </a:solidFill>
              </a:rPr>
              <a:t>talks</a:t>
            </a:r>
            <a:r>
              <a:rPr lang="fi-FI" sz="1200">
                <a:solidFill>
                  <a:schemeClr val="tx1"/>
                </a:solidFill>
              </a:rPr>
              <a:t> and </a:t>
            </a:r>
            <a:r>
              <a:rPr lang="fi-FI" sz="1200" err="1">
                <a:solidFill>
                  <a:schemeClr val="tx1"/>
                </a:solidFill>
              </a:rPr>
              <a:t>should</a:t>
            </a:r>
            <a:r>
              <a:rPr lang="fi-FI" sz="1200">
                <a:solidFill>
                  <a:schemeClr val="tx1"/>
                </a:solidFill>
              </a:rPr>
              <a:t> </a:t>
            </a:r>
            <a:r>
              <a:rPr lang="fi-FI" sz="1200" err="1">
                <a:solidFill>
                  <a:schemeClr val="tx1"/>
                </a:solidFill>
              </a:rPr>
              <a:t>be</a:t>
            </a:r>
            <a:r>
              <a:rPr lang="fi-FI" sz="1200">
                <a:solidFill>
                  <a:schemeClr val="tx1"/>
                </a:solidFill>
              </a:rPr>
              <a:t> </a:t>
            </a:r>
            <a:r>
              <a:rPr lang="fi-FI" sz="1200" err="1">
                <a:solidFill>
                  <a:schemeClr val="tx1"/>
                </a:solidFill>
              </a:rPr>
              <a:t>though</a:t>
            </a:r>
            <a:r>
              <a:rPr lang="fi-FI" sz="1200">
                <a:solidFill>
                  <a:schemeClr val="tx1"/>
                </a:solidFill>
              </a:rPr>
              <a:t> </a:t>
            </a:r>
            <a:r>
              <a:rPr lang="fi-FI" sz="1200" err="1">
                <a:solidFill>
                  <a:schemeClr val="tx1"/>
                </a:solidFill>
              </a:rPr>
              <a:t>throughout</a:t>
            </a:r>
            <a:r>
              <a:rPr lang="fi-FI" sz="1200">
                <a:solidFill>
                  <a:schemeClr val="tx1"/>
                </a:solidFill>
              </a:rPr>
              <a:t> </a:t>
            </a:r>
            <a:r>
              <a:rPr lang="fi-FI" sz="1200" err="1">
                <a:solidFill>
                  <a:schemeClr val="tx1"/>
                </a:solidFill>
              </a:rPr>
              <a:t>charlsbergs</a:t>
            </a:r>
            <a:r>
              <a:rPr lang="fi-FI" sz="1200">
                <a:solidFill>
                  <a:schemeClr val="tx1"/>
                </a:solidFill>
              </a:rPr>
              <a:t> </a:t>
            </a:r>
            <a:r>
              <a:rPr lang="fi-FI" sz="1200" err="1">
                <a:solidFill>
                  <a:schemeClr val="tx1"/>
                </a:solidFill>
              </a:rPr>
              <a:t>actions</a:t>
            </a:r>
            <a:r>
              <a:rPr lang="fi-FI" sz="1200">
                <a:solidFill>
                  <a:schemeClr val="tx1"/>
                </a:solidFill>
              </a:rPr>
              <a:t>. </a:t>
            </a:r>
            <a:r>
              <a:rPr lang="fi-FI" sz="1200" err="1">
                <a:solidFill>
                  <a:schemeClr val="tx1"/>
                </a:solidFill>
              </a:rPr>
              <a:t>Legislation</a:t>
            </a:r>
            <a:r>
              <a:rPr lang="fi-FI" sz="1200">
                <a:solidFill>
                  <a:schemeClr val="tx1"/>
                </a:solidFill>
              </a:rPr>
              <a:t> and </a:t>
            </a:r>
            <a:r>
              <a:rPr lang="fi-FI" sz="1200" err="1">
                <a:solidFill>
                  <a:schemeClr val="tx1"/>
                </a:solidFill>
              </a:rPr>
              <a:t>user</a:t>
            </a:r>
            <a:r>
              <a:rPr lang="fi-FI" sz="1200">
                <a:solidFill>
                  <a:schemeClr val="tx1"/>
                </a:solidFill>
              </a:rPr>
              <a:t> </a:t>
            </a:r>
            <a:r>
              <a:rPr lang="fi-FI" sz="1200" err="1">
                <a:solidFill>
                  <a:schemeClr val="tx1"/>
                </a:solidFill>
              </a:rPr>
              <a:t>are</a:t>
            </a:r>
            <a:r>
              <a:rPr lang="fi-FI" sz="1200">
                <a:solidFill>
                  <a:schemeClr val="tx1"/>
                </a:solidFill>
              </a:rPr>
              <a:t> </a:t>
            </a:r>
            <a:r>
              <a:rPr lang="fi-FI" sz="1200" err="1">
                <a:solidFill>
                  <a:schemeClr val="tx1"/>
                </a:solidFill>
              </a:rPr>
              <a:t>calling</a:t>
            </a:r>
            <a:r>
              <a:rPr lang="fi-FI" sz="1200">
                <a:solidFill>
                  <a:schemeClr val="tx1"/>
                </a:solidFill>
              </a:rPr>
              <a:t> for it on </a:t>
            </a:r>
            <a:r>
              <a:rPr lang="fi-FI" sz="1200" err="1">
                <a:solidFill>
                  <a:schemeClr val="tx1"/>
                </a:solidFill>
              </a:rPr>
              <a:t>all</a:t>
            </a:r>
            <a:r>
              <a:rPr lang="fi-FI" sz="1200">
                <a:solidFill>
                  <a:schemeClr val="tx1"/>
                </a:solidFill>
              </a:rPr>
              <a:t> </a:t>
            </a:r>
            <a:r>
              <a:rPr lang="fi-FI" sz="1200" err="1">
                <a:solidFill>
                  <a:schemeClr val="tx1"/>
                </a:solidFill>
              </a:rPr>
              <a:t>areas</a:t>
            </a:r>
            <a:r>
              <a:rPr lang="fi-FI" sz="1200">
                <a:solidFill>
                  <a:schemeClr val="tx1"/>
                </a:solidFill>
              </a:rPr>
              <a:t> of </a:t>
            </a:r>
            <a:r>
              <a:rPr lang="fi-FI" sz="1200" err="1">
                <a:solidFill>
                  <a:schemeClr val="tx1"/>
                </a:solidFill>
              </a:rPr>
              <a:t>production</a:t>
            </a:r>
            <a:r>
              <a:rPr lang="fi-FI" sz="1200">
                <a:solidFill>
                  <a:schemeClr val="tx1"/>
                </a:solidFill>
              </a:rPr>
              <a:t> and transport. </a:t>
            </a:r>
          </a:p>
          <a:p>
            <a:r>
              <a:rPr lang="fi-FI" sz="1200" err="1">
                <a:solidFill>
                  <a:schemeClr val="tx1"/>
                </a:solidFill>
              </a:rPr>
              <a:t>Special</a:t>
            </a:r>
            <a:r>
              <a:rPr lang="fi-FI" sz="1200">
                <a:solidFill>
                  <a:schemeClr val="tx1"/>
                </a:solidFill>
              </a:rPr>
              <a:t> &amp; </a:t>
            </a:r>
            <a:r>
              <a:rPr lang="fi-FI" sz="1200" err="1">
                <a:solidFill>
                  <a:schemeClr val="tx1"/>
                </a:solidFill>
              </a:rPr>
              <a:t>craft</a:t>
            </a:r>
            <a:r>
              <a:rPr lang="fi-FI" sz="1200">
                <a:solidFill>
                  <a:schemeClr val="tx1"/>
                </a:solidFill>
              </a:rPr>
              <a:t> </a:t>
            </a:r>
            <a:r>
              <a:rPr lang="fi-FI" sz="1200" err="1">
                <a:solidFill>
                  <a:schemeClr val="tx1"/>
                </a:solidFill>
              </a:rPr>
              <a:t>beer</a:t>
            </a:r>
            <a:endParaRPr lang="fi-FI" sz="1200">
              <a:solidFill>
                <a:schemeClr val="tx1"/>
              </a:solidFill>
            </a:endParaRPr>
          </a:p>
          <a:p>
            <a:r>
              <a:rPr lang="fi-FI" sz="1200">
                <a:solidFill>
                  <a:schemeClr val="tx1"/>
                </a:solidFill>
              </a:rPr>
              <a:t>- </a:t>
            </a:r>
            <a:r>
              <a:rPr lang="fi-FI" sz="1200" err="1">
                <a:solidFill>
                  <a:schemeClr val="tx1"/>
                </a:solidFill>
              </a:rPr>
              <a:t>Increasing</a:t>
            </a:r>
            <a:r>
              <a:rPr lang="fi-FI" sz="1200">
                <a:solidFill>
                  <a:schemeClr val="tx1"/>
                </a:solidFill>
              </a:rPr>
              <a:t> </a:t>
            </a:r>
            <a:r>
              <a:rPr lang="fi-FI" sz="1200" err="1">
                <a:solidFill>
                  <a:schemeClr val="tx1"/>
                </a:solidFill>
              </a:rPr>
              <a:t>momentum</a:t>
            </a:r>
            <a:r>
              <a:rPr lang="fi-FI" sz="1200">
                <a:solidFill>
                  <a:schemeClr val="tx1"/>
                </a:solidFill>
              </a:rPr>
              <a:t> </a:t>
            </a:r>
            <a:r>
              <a:rPr lang="fi-FI" sz="1200" err="1">
                <a:solidFill>
                  <a:schemeClr val="tx1"/>
                </a:solidFill>
              </a:rPr>
              <a:t>globally</a:t>
            </a:r>
            <a:r>
              <a:rPr lang="fi-FI" sz="1200">
                <a:solidFill>
                  <a:schemeClr val="tx1"/>
                </a:solidFill>
              </a:rPr>
              <a:t> for </a:t>
            </a:r>
            <a:r>
              <a:rPr lang="fi-FI" sz="1200" err="1">
                <a:solidFill>
                  <a:schemeClr val="tx1"/>
                </a:solidFill>
              </a:rPr>
              <a:t>these</a:t>
            </a:r>
            <a:r>
              <a:rPr lang="fi-FI" sz="1200">
                <a:solidFill>
                  <a:schemeClr val="tx1"/>
                </a:solidFill>
              </a:rPr>
              <a:t> </a:t>
            </a:r>
            <a:r>
              <a:rPr lang="fi-FI" sz="1200" err="1">
                <a:solidFill>
                  <a:schemeClr val="tx1"/>
                </a:solidFill>
              </a:rPr>
              <a:t>more</a:t>
            </a:r>
            <a:r>
              <a:rPr lang="fi-FI" sz="1200">
                <a:solidFill>
                  <a:schemeClr val="tx1"/>
                </a:solidFill>
              </a:rPr>
              <a:t> </a:t>
            </a:r>
            <a:r>
              <a:rPr lang="fi-FI" sz="1200" err="1">
                <a:solidFill>
                  <a:schemeClr val="tx1"/>
                </a:solidFill>
              </a:rPr>
              <a:t>unique</a:t>
            </a:r>
            <a:r>
              <a:rPr lang="fi-FI" sz="1200">
                <a:solidFill>
                  <a:schemeClr val="tx1"/>
                </a:solidFill>
              </a:rPr>
              <a:t> and </a:t>
            </a:r>
            <a:r>
              <a:rPr lang="fi-FI" sz="1200" err="1">
                <a:solidFill>
                  <a:schemeClr val="tx1"/>
                </a:solidFill>
              </a:rPr>
              <a:t>locally</a:t>
            </a:r>
            <a:r>
              <a:rPr lang="fi-FI" sz="1200">
                <a:solidFill>
                  <a:schemeClr val="tx1"/>
                </a:solidFill>
              </a:rPr>
              <a:t> </a:t>
            </a:r>
            <a:r>
              <a:rPr lang="fi-FI" sz="1200" err="1">
                <a:solidFill>
                  <a:schemeClr val="tx1"/>
                </a:solidFill>
              </a:rPr>
              <a:t>produced</a:t>
            </a:r>
            <a:r>
              <a:rPr lang="fi-FI" sz="1200">
                <a:solidFill>
                  <a:schemeClr val="tx1"/>
                </a:solidFill>
              </a:rPr>
              <a:t> </a:t>
            </a:r>
            <a:r>
              <a:rPr lang="fi-FI" sz="1200" err="1">
                <a:solidFill>
                  <a:schemeClr val="tx1"/>
                </a:solidFill>
              </a:rPr>
              <a:t>beers</a:t>
            </a:r>
            <a:r>
              <a:rPr lang="fi-FI" sz="1200">
                <a:solidFill>
                  <a:schemeClr val="tx1"/>
                </a:solidFill>
              </a:rPr>
              <a:t>. </a:t>
            </a:r>
            <a:r>
              <a:rPr lang="fi-FI" sz="1200" err="1">
                <a:solidFill>
                  <a:schemeClr val="tx1"/>
                </a:solidFill>
              </a:rPr>
              <a:t>Therefore</a:t>
            </a:r>
            <a:r>
              <a:rPr lang="fi-FI" sz="1200">
                <a:solidFill>
                  <a:schemeClr val="tx1"/>
                </a:solidFill>
              </a:rPr>
              <a:t>, </a:t>
            </a:r>
            <a:r>
              <a:rPr lang="fi-FI" sz="1200" err="1">
                <a:solidFill>
                  <a:schemeClr val="tx1"/>
                </a:solidFill>
              </a:rPr>
              <a:t>partnerships</a:t>
            </a:r>
            <a:r>
              <a:rPr lang="fi-FI" sz="1200">
                <a:solidFill>
                  <a:schemeClr val="tx1"/>
                </a:solidFill>
              </a:rPr>
              <a:t> </a:t>
            </a:r>
            <a:r>
              <a:rPr lang="fi-FI" sz="1200" err="1">
                <a:solidFill>
                  <a:schemeClr val="tx1"/>
                </a:solidFill>
              </a:rPr>
              <a:t>or</a:t>
            </a:r>
            <a:r>
              <a:rPr lang="fi-FI" sz="1200">
                <a:solidFill>
                  <a:schemeClr val="tx1"/>
                </a:solidFill>
              </a:rPr>
              <a:t> </a:t>
            </a:r>
            <a:r>
              <a:rPr lang="fi-FI" sz="1200" err="1">
                <a:solidFill>
                  <a:schemeClr val="tx1"/>
                </a:solidFill>
              </a:rPr>
              <a:t>aquisitions</a:t>
            </a:r>
            <a:r>
              <a:rPr lang="fi-FI" sz="1200">
                <a:solidFill>
                  <a:schemeClr val="tx1"/>
                </a:solidFill>
              </a:rPr>
              <a:t> on </a:t>
            </a:r>
            <a:r>
              <a:rPr lang="fi-FI" sz="1200" err="1">
                <a:solidFill>
                  <a:schemeClr val="tx1"/>
                </a:solidFill>
              </a:rPr>
              <a:t>craft</a:t>
            </a:r>
            <a:r>
              <a:rPr lang="fi-FI" sz="1200">
                <a:solidFill>
                  <a:schemeClr val="tx1"/>
                </a:solidFill>
              </a:rPr>
              <a:t> </a:t>
            </a:r>
            <a:r>
              <a:rPr lang="fi-FI" sz="1200" err="1">
                <a:solidFill>
                  <a:schemeClr val="tx1"/>
                </a:solidFill>
              </a:rPr>
              <a:t>breweries</a:t>
            </a:r>
            <a:r>
              <a:rPr lang="fi-FI" sz="1200">
                <a:solidFill>
                  <a:schemeClr val="tx1"/>
                </a:solidFill>
              </a:rPr>
              <a:t> </a:t>
            </a:r>
            <a:r>
              <a:rPr lang="fi-FI" sz="1200" err="1">
                <a:solidFill>
                  <a:schemeClr val="tx1"/>
                </a:solidFill>
              </a:rPr>
              <a:t>might</a:t>
            </a:r>
            <a:r>
              <a:rPr lang="fi-FI" sz="1200">
                <a:solidFill>
                  <a:schemeClr val="tx1"/>
                </a:solidFill>
              </a:rPr>
              <a:t>  </a:t>
            </a:r>
            <a:r>
              <a:rPr lang="fi-FI" sz="1200" err="1">
                <a:solidFill>
                  <a:schemeClr val="tx1"/>
                </a:solidFill>
              </a:rPr>
              <a:t>not</a:t>
            </a:r>
            <a:r>
              <a:rPr lang="fi-FI" sz="1200">
                <a:solidFill>
                  <a:schemeClr val="tx1"/>
                </a:solidFill>
              </a:rPr>
              <a:t> </a:t>
            </a:r>
            <a:r>
              <a:rPr lang="fi-FI" sz="1200" err="1">
                <a:solidFill>
                  <a:schemeClr val="tx1"/>
                </a:solidFill>
              </a:rPr>
              <a:t>be</a:t>
            </a:r>
            <a:r>
              <a:rPr lang="fi-FI" sz="1200">
                <a:solidFill>
                  <a:schemeClr val="tx1"/>
                </a:solidFill>
              </a:rPr>
              <a:t> a </a:t>
            </a:r>
            <a:r>
              <a:rPr lang="fi-FI" sz="1200" err="1">
                <a:solidFill>
                  <a:schemeClr val="tx1"/>
                </a:solidFill>
              </a:rPr>
              <a:t>bad</a:t>
            </a:r>
            <a:r>
              <a:rPr lang="fi-FI" sz="1200">
                <a:solidFill>
                  <a:schemeClr val="tx1"/>
                </a:solidFill>
              </a:rPr>
              <a:t> option. </a:t>
            </a:r>
            <a:r>
              <a:rPr lang="fi-FI" sz="1200" err="1">
                <a:solidFill>
                  <a:schemeClr val="tx1"/>
                </a:solidFill>
              </a:rPr>
              <a:t>Drinking</a:t>
            </a:r>
            <a:r>
              <a:rPr lang="fi-FI" sz="1200">
                <a:solidFill>
                  <a:schemeClr val="tx1"/>
                </a:solidFill>
              </a:rPr>
              <a:t> </a:t>
            </a:r>
            <a:r>
              <a:rPr lang="fi-FI" sz="1200" err="1">
                <a:solidFill>
                  <a:schemeClr val="tx1"/>
                </a:solidFill>
              </a:rPr>
              <a:t>has</a:t>
            </a:r>
            <a:r>
              <a:rPr lang="fi-FI" sz="1200">
                <a:solidFill>
                  <a:schemeClr val="tx1"/>
                </a:solidFill>
              </a:rPr>
              <a:t> </a:t>
            </a:r>
            <a:r>
              <a:rPr lang="fi-FI" sz="1200" err="1">
                <a:solidFill>
                  <a:schemeClr val="tx1"/>
                </a:solidFill>
              </a:rPr>
              <a:t>been</a:t>
            </a:r>
            <a:r>
              <a:rPr lang="fi-FI" sz="1200">
                <a:solidFill>
                  <a:schemeClr val="tx1"/>
                </a:solidFill>
              </a:rPr>
              <a:t> </a:t>
            </a:r>
            <a:r>
              <a:rPr lang="fi-FI" sz="1200" err="1">
                <a:solidFill>
                  <a:schemeClr val="tx1"/>
                </a:solidFill>
              </a:rPr>
              <a:t>decreasing</a:t>
            </a:r>
            <a:r>
              <a:rPr lang="fi-FI" sz="1200">
                <a:solidFill>
                  <a:schemeClr val="tx1"/>
                </a:solidFill>
              </a:rPr>
              <a:t> </a:t>
            </a:r>
            <a:r>
              <a:rPr lang="fi-FI" sz="1200" err="1">
                <a:solidFill>
                  <a:schemeClr val="tx1"/>
                </a:solidFill>
              </a:rPr>
              <a:t>but</a:t>
            </a:r>
            <a:r>
              <a:rPr lang="fi-FI" sz="1200">
                <a:solidFill>
                  <a:schemeClr val="tx1"/>
                </a:solidFill>
              </a:rPr>
              <a:t> </a:t>
            </a:r>
            <a:r>
              <a:rPr lang="fi-FI" sz="1200" err="1">
                <a:solidFill>
                  <a:schemeClr val="tx1"/>
                </a:solidFill>
              </a:rPr>
              <a:t>more</a:t>
            </a:r>
            <a:r>
              <a:rPr lang="fi-FI" sz="1200">
                <a:solidFill>
                  <a:schemeClr val="tx1"/>
                </a:solidFill>
              </a:rPr>
              <a:t> </a:t>
            </a:r>
            <a:r>
              <a:rPr lang="fi-FI" sz="1200" err="1">
                <a:solidFill>
                  <a:schemeClr val="tx1"/>
                </a:solidFill>
              </a:rPr>
              <a:t>interets</a:t>
            </a:r>
            <a:r>
              <a:rPr lang="fi-FI" sz="1200">
                <a:solidFill>
                  <a:schemeClr val="tx1"/>
                </a:solidFill>
              </a:rPr>
              <a:t> in </a:t>
            </a:r>
            <a:r>
              <a:rPr lang="fi-FI" sz="1200" err="1">
                <a:solidFill>
                  <a:schemeClr val="tx1"/>
                </a:solidFill>
              </a:rPr>
              <a:t>specials</a:t>
            </a:r>
            <a:r>
              <a:rPr lang="fi-FI" sz="1200">
                <a:solidFill>
                  <a:schemeClr val="tx1"/>
                </a:solidFill>
              </a:rPr>
              <a:t> and </a:t>
            </a:r>
            <a:r>
              <a:rPr lang="fi-FI" sz="1200" err="1">
                <a:solidFill>
                  <a:schemeClr val="tx1"/>
                </a:solidFill>
              </a:rPr>
              <a:t>people</a:t>
            </a:r>
            <a:r>
              <a:rPr lang="fi-FI" sz="1200">
                <a:solidFill>
                  <a:schemeClr val="tx1"/>
                </a:solidFill>
              </a:rPr>
              <a:t> </a:t>
            </a:r>
            <a:r>
              <a:rPr lang="fi-FI" sz="1200" err="1">
                <a:solidFill>
                  <a:schemeClr val="tx1"/>
                </a:solidFill>
              </a:rPr>
              <a:t>are</a:t>
            </a:r>
            <a:r>
              <a:rPr lang="fi-FI" sz="1200">
                <a:solidFill>
                  <a:schemeClr val="tx1"/>
                </a:solidFill>
              </a:rPr>
              <a:t> </a:t>
            </a:r>
            <a:r>
              <a:rPr lang="fi-FI" sz="1200" err="1">
                <a:solidFill>
                  <a:schemeClr val="tx1"/>
                </a:solidFill>
              </a:rPr>
              <a:t>willing</a:t>
            </a:r>
            <a:r>
              <a:rPr lang="fi-FI" sz="1200">
                <a:solidFill>
                  <a:schemeClr val="tx1"/>
                </a:solidFill>
              </a:rPr>
              <a:t> to </a:t>
            </a:r>
            <a:r>
              <a:rPr lang="fi-FI" sz="1200" err="1">
                <a:solidFill>
                  <a:schemeClr val="tx1"/>
                </a:solidFill>
              </a:rPr>
              <a:t>pay</a:t>
            </a:r>
            <a:r>
              <a:rPr lang="fi-FI" sz="1200">
                <a:solidFill>
                  <a:schemeClr val="tx1"/>
                </a:solidFill>
              </a:rPr>
              <a:t> for it </a:t>
            </a:r>
            <a:r>
              <a:rPr lang="fi-FI" sz="1200" err="1">
                <a:solidFill>
                  <a:schemeClr val="tx1"/>
                </a:solidFill>
              </a:rPr>
              <a:t>more</a:t>
            </a:r>
            <a:r>
              <a:rPr lang="fi-FI" sz="1200">
                <a:solidFill>
                  <a:schemeClr val="tx1"/>
                </a:solidFill>
              </a:rPr>
              <a:t>.</a:t>
            </a:r>
          </a:p>
          <a:p>
            <a:r>
              <a:rPr lang="fi-FI" sz="1200" err="1">
                <a:solidFill>
                  <a:schemeClr val="tx1"/>
                </a:solidFill>
              </a:rPr>
              <a:t>Globalization</a:t>
            </a:r>
            <a:endParaRPr lang="fi-FI" sz="1200">
              <a:solidFill>
                <a:schemeClr val="tx1"/>
              </a:solidFill>
            </a:endParaRPr>
          </a:p>
          <a:p>
            <a:r>
              <a:rPr lang="fi-FI" sz="1200">
                <a:solidFill>
                  <a:schemeClr val="tx1"/>
                </a:solidFill>
              </a:rPr>
              <a:t>- </a:t>
            </a:r>
            <a:r>
              <a:rPr lang="fi-FI" sz="1200" err="1">
                <a:solidFill>
                  <a:schemeClr val="tx1"/>
                </a:solidFill>
              </a:rPr>
              <a:t>Diverse</a:t>
            </a:r>
            <a:r>
              <a:rPr lang="fi-FI" sz="1200">
                <a:solidFill>
                  <a:schemeClr val="tx1"/>
                </a:solidFill>
              </a:rPr>
              <a:t> </a:t>
            </a:r>
            <a:r>
              <a:rPr lang="fi-FI" sz="1200" err="1">
                <a:solidFill>
                  <a:schemeClr val="tx1"/>
                </a:solidFill>
              </a:rPr>
              <a:t>tastes</a:t>
            </a:r>
            <a:r>
              <a:rPr lang="fi-FI" sz="1200">
                <a:solidFill>
                  <a:schemeClr val="tx1"/>
                </a:solidFill>
              </a:rPr>
              <a:t> and </a:t>
            </a:r>
            <a:r>
              <a:rPr lang="fi-FI" sz="1200" err="1">
                <a:solidFill>
                  <a:schemeClr val="tx1"/>
                </a:solidFill>
              </a:rPr>
              <a:t>interest</a:t>
            </a:r>
            <a:r>
              <a:rPr lang="fi-FI" sz="1200">
                <a:solidFill>
                  <a:schemeClr val="tx1"/>
                </a:solidFill>
              </a:rPr>
              <a:t> </a:t>
            </a:r>
            <a:r>
              <a:rPr lang="fi-FI" sz="1200" err="1">
                <a:solidFill>
                  <a:schemeClr val="tx1"/>
                </a:solidFill>
              </a:rPr>
              <a:t>towards</a:t>
            </a:r>
            <a:r>
              <a:rPr lang="fi-FI" sz="1200">
                <a:solidFill>
                  <a:schemeClr val="tx1"/>
                </a:solidFill>
              </a:rPr>
              <a:t> </a:t>
            </a:r>
            <a:r>
              <a:rPr lang="fi-FI" sz="1200" err="1">
                <a:solidFill>
                  <a:schemeClr val="tx1"/>
                </a:solidFill>
              </a:rPr>
              <a:t>other</a:t>
            </a:r>
            <a:r>
              <a:rPr lang="fi-FI" sz="1200">
                <a:solidFill>
                  <a:schemeClr val="tx1"/>
                </a:solidFill>
              </a:rPr>
              <a:t> </a:t>
            </a:r>
            <a:r>
              <a:rPr lang="fi-FI" sz="1200" err="1">
                <a:solidFill>
                  <a:schemeClr val="tx1"/>
                </a:solidFill>
              </a:rPr>
              <a:t>cultures</a:t>
            </a:r>
            <a:r>
              <a:rPr lang="fi-FI" sz="1200">
                <a:solidFill>
                  <a:schemeClr val="tx1"/>
                </a:solidFill>
              </a:rPr>
              <a:t>, for </a:t>
            </a:r>
            <a:r>
              <a:rPr lang="fi-FI" sz="1200" err="1">
                <a:solidFill>
                  <a:schemeClr val="tx1"/>
                </a:solidFill>
              </a:rPr>
              <a:t>example</a:t>
            </a:r>
            <a:r>
              <a:rPr lang="fi-FI" sz="1200">
                <a:solidFill>
                  <a:schemeClr val="tx1"/>
                </a:solidFill>
              </a:rPr>
              <a:t> </a:t>
            </a:r>
            <a:r>
              <a:rPr lang="fi-FI" sz="1200" err="1">
                <a:solidFill>
                  <a:schemeClr val="tx1"/>
                </a:solidFill>
              </a:rPr>
              <a:t>westernising</a:t>
            </a:r>
            <a:r>
              <a:rPr lang="fi-FI" sz="1200">
                <a:solidFill>
                  <a:schemeClr val="tx1"/>
                </a:solidFill>
              </a:rPr>
              <a:t>. </a:t>
            </a:r>
            <a:r>
              <a:rPr lang="fi-FI" sz="1200" err="1">
                <a:solidFill>
                  <a:schemeClr val="tx1"/>
                </a:solidFill>
              </a:rPr>
              <a:t>Local</a:t>
            </a:r>
            <a:r>
              <a:rPr lang="fi-FI" sz="1200">
                <a:solidFill>
                  <a:schemeClr val="tx1"/>
                </a:solidFill>
              </a:rPr>
              <a:t> </a:t>
            </a:r>
            <a:r>
              <a:rPr lang="fi-FI" sz="1200" err="1">
                <a:solidFill>
                  <a:schemeClr val="tx1"/>
                </a:solidFill>
              </a:rPr>
              <a:t>tastes</a:t>
            </a:r>
            <a:r>
              <a:rPr lang="fi-FI" sz="1200">
                <a:solidFill>
                  <a:schemeClr val="tx1"/>
                </a:solidFill>
              </a:rPr>
              <a:t> in </a:t>
            </a:r>
            <a:r>
              <a:rPr lang="fi-FI" sz="1200" err="1">
                <a:solidFill>
                  <a:schemeClr val="tx1"/>
                </a:solidFill>
              </a:rPr>
              <a:t>international</a:t>
            </a:r>
            <a:r>
              <a:rPr lang="fi-FI" sz="1200">
                <a:solidFill>
                  <a:schemeClr val="tx1"/>
                </a:solidFill>
              </a:rPr>
              <a:t> </a:t>
            </a:r>
            <a:r>
              <a:rPr lang="fi-FI" sz="1200" err="1">
                <a:solidFill>
                  <a:schemeClr val="tx1"/>
                </a:solidFill>
              </a:rPr>
              <a:t>markets</a:t>
            </a:r>
            <a:r>
              <a:rPr lang="fi-FI" sz="1200">
                <a:solidFill>
                  <a:schemeClr val="tx1"/>
                </a:solidFill>
              </a:rPr>
              <a:t>, </a:t>
            </a:r>
            <a:r>
              <a:rPr lang="fi-FI" sz="1200" err="1">
                <a:solidFill>
                  <a:schemeClr val="tx1"/>
                </a:solidFill>
              </a:rPr>
              <a:t>different</a:t>
            </a:r>
            <a:r>
              <a:rPr lang="fi-FI" sz="1200">
                <a:solidFill>
                  <a:schemeClr val="tx1"/>
                </a:solidFill>
              </a:rPr>
              <a:t> </a:t>
            </a:r>
            <a:r>
              <a:rPr lang="fi-FI" sz="1200" err="1">
                <a:solidFill>
                  <a:schemeClr val="tx1"/>
                </a:solidFill>
              </a:rPr>
              <a:t>cultural</a:t>
            </a:r>
            <a:r>
              <a:rPr lang="fi-FI" sz="1200">
                <a:solidFill>
                  <a:schemeClr val="tx1"/>
                </a:solidFill>
              </a:rPr>
              <a:t> </a:t>
            </a:r>
            <a:r>
              <a:rPr lang="fi-FI" sz="1200" err="1">
                <a:solidFill>
                  <a:schemeClr val="tx1"/>
                </a:solidFill>
              </a:rPr>
              <a:t>preferences</a:t>
            </a:r>
            <a:r>
              <a:rPr lang="fi-FI" sz="1200">
                <a:solidFill>
                  <a:schemeClr val="tx1"/>
                </a:solidFill>
              </a:rPr>
              <a:t>.</a:t>
            </a:r>
          </a:p>
          <a:p>
            <a:r>
              <a:rPr lang="fi-FI" sz="1200" err="1">
                <a:solidFill>
                  <a:schemeClr val="tx1"/>
                </a:solidFill>
              </a:rPr>
              <a:t>Political</a:t>
            </a:r>
            <a:endParaRPr lang="fi-FI" sz="1200">
              <a:solidFill>
                <a:schemeClr val="tx1"/>
              </a:solidFill>
            </a:endParaRPr>
          </a:p>
          <a:p>
            <a:pPr defTabSz="228600"/>
            <a:r>
              <a:rPr lang="fi-FI" sz="1200" noProof="0" err="1">
                <a:solidFill>
                  <a:schemeClr val="tx1"/>
                </a:solidFill>
              </a:rPr>
              <a:t>Always</a:t>
            </a:r>
            <a:r>
              <a:rPr lang="fi-FI" sz="1200" noProof="0">
                <a:solidFill>
                  <a:schemeClr val="tx1"/>
                </a:solidFill>
              </a:rPr>
              <a:t> a </a:t>
            </a:r>
            <a:r>
              <a:rPr lang="fi-FI" sz="1200" noProof="0" err="1">
                <a:solidFill>
                  <a:schemeClr val="tx1"/>
                </a:solidFill>
              </a:rPr>
              <a:t>risky</a:t>
            </a:r>
            <a:r>
              <a:rPr lang="fi-FI" sz="1200" noProof="0">
                <a:solidFill>
                  <a:schemeClr val="tx1"/>
                </a:solidFill>
              </a:rPr>
              <a:t> business </a:t>
            </a:r>
            <a:r>
              <a:rPr lang="fi-FI" sz="1200" noProof="0" err="1">
                <a:solidFill>
                  <a:schemeClr val="tx1"/>
                </a:solidFill>
              </a:rPr>
              <a:t>with</a:t>
            </a:r>
            <a:r>
              <a:rPr lang="fi-FI" sz="1200" noProof="0">
                <a:solidFill>
                  <a:schemeClr val="tx1"/>
                </a:solidFill>
              </a:rPr>
              <a:t> </a:t>
            </a:r>
            <a:r>
              <a:rPr lang="fi-FI" sz="1200" noProof="0" err="1">
                <a:solidFill>
                  <a:schemeClr val="tx1"/>
                </a:solidFill>
              </a:rPr>
              <a:t>alchohol</a:t>
            </a:r>
            <a:r>
              <a:rPr lang="fi-FI" sz="1200" noProof="0">
                <a:solidFill>
                  <a:schemeClr val="tx1"/>
                </a:solidFill>
              </a:rPr>
              <a:t> as </a:t>
            </a:r>
            <a:r>
              <a:rPr lang="fi-FI" sz="1200" noProof="0" err="1">
                <a:solidFill>
                  <a:schemeClr val="tx1"/>
                </a:solidFill>
              </a:rPr>
              <a:t>the</a:t>
            </a:r>
            <a:r>
              <a:rPr lang="fi-FI" sz="1200" noProof="0">
                <a:solidFill>
                  <a:schemeClr val="tx1"/>
                </a:solidFill>
              </a:rPr>
              <a:t> </a:t>
            </a:r>
            <a:r>
              <a:rPr lang="fi-FI" sz="1200" noProof="0" err="1">
                <a:solidFill>
                  <a:schemeClr val="tx1"/>
                </a:solidFill>
              </a:rPr>
              <a:t>legislation</a:t>
            </a:r>
            <a:r>
              <a:rPr lang="fi-FI" sz="1200" noProof="0">
                <a:solidFill>
                  <a:schemeClr val="tx1"/>
                </a:solidFill>
              </a:rPr>
              <a:t> </a:t>
            </a:r>
            <a:r>
              <a:rPr lang="fi-FI" sz="1200" noProof="0" err="1">
                <a:solidFill>
                  <a:schemeClr val="tx1"/>
                </a:solidFill>
              </a:rPr>
              <a:t>can</a:t>
            </a:r>
            <a:r>
              <a:rPr lang="fi-FI" sz="1200" noProof="0">
                <a:solidFill>
                  <a:schemeClr val="tx1"/>
                </a:solidFill>
              </a:rPr>
              <a:t> </a:t>
            </a:r>
            <a:r>
              <a:rPr lang="fi-FI" sz="1200" noProof="0" err="1">
                <a:solidFill>
                  <a:schemeClr val="tx1"/>
                </a:solidFill>
              </a:rPr>
              <a:t>change</a:t>
            </a:r>
            <a:r>
              <a:rPr lang="fi-FI" sz="1200" noProof="0">
                <a:solidFill>
                  <a:schemeClr val="tx1"/>
                </a:solidFill>
              </a:rPr>
              <a:t> and </a:t>
            </a:r>
            <a:r>
              <a:rPr lang="fi-FI" sz="1200" noProof="0" err="1">
                <a:solidFill>
                  <a:schemeClr val="tx1"/>
                </a:solidFill>
              </a:rPr>
              <a:t>the</a:t>
            </a:r>
            <a:r>
              <a:rPr lang="fi-FI" sz="1200" noProof="0">
                <a:solidFill>
                  <a:schemeClr val="tx1"/>
                </a:solidFill>
              </a:rPr>
              <a:t> </a:t>
            </a:r>
            <a:r>
              <a:rPr lang="fi-FI" sz="1200" noProof="0" err="1">
                <a:solidFill>
                  <a:schemeClr val="tx1"/>
                </a:solidFill>
              </a:rPr>
              <a:t>firms</a:t>
            </a:r>
            <a:r>
              <a:rPr lang="fi-FI" sz="1200" noProof="0">
                <a:solidFill>
                  <a:schemeClr val="tx1"/>
                </a:solidFill>
              </a:rPr>
              <a:t> </a:t>
            </a:r>
            <a:r>
              <a:rPr lang="fi-FI" sz="1200" noProof="0" err="1">
                <a:solidFill>
                  <a:schemeClr val="tx1"/>
                </a:solidFill>
              </a:rPr>
              <a:t>have</a:t>
            </a:r>
            <a:r>
              <a:rPr lang="fi-FI" sz="1200" noProof="0">
                <a:solidFill>
                  <a:schemeClr val="tx1"/>
                </a:solidFill>
              </a:rPr>
              <a:t> </a:t>
            </a:r>
            <a:r>
              <a:rPr lang="fi-FI" sz="1200" noProof="0" err="1">
                <a:solidFill>
                  <a:schemeClr val="tx1"/>
                </a:solidFill>
              </a:rPr>
              <a:t>nothing</a:t>
            </a:r>
            <a:r>
              <a:rPr lang="fi-FI" sz="1200" noProof="0">
                <a:solidFill>
                  <a:schemeClr val="tx1"/>
                </a:solidFill>
              </a:rPr>
              <a:t> to </a:t>
            </a:r>
            <a:r>
              <a:rPr lang="fi-FI" sz="1200" noProof="0" err="1">
                <a:solidFill>
                  <a:schemeClr val="tx1"/>
                </a:solidFill>
              </a:rPr>
              <a:t>do</a:t>
            </a:r>
            <a:r>
              <a:rPr lang="fi-FI" sz="1200" noProof="0">
                <a:solidFill>
                  <a:schemeClr val="tx1"/>
                </a:solidFill>
              </a:rPr>
              <a:t> </a:t>
            </a:r>
            <a:r>
              <a:rPr lang="fi-FI" sz="1200" noProof="0" err="1">
                <a:solidFill>
                  <a:schemeClr val="tx1"/>
                </a:solidFill>
              </a:rPr>
              <a:t>except</a:t>
            </a:r>
            <a:r>
              <a:rPr lang="fi-FI" sz="1200">
                <a:solidFill>
                  <a:schemeClr val="tx1"/>
                </a:solidFill>
              </a:rPr>
              <a:t> </a:t>
            </a:r>
            <a:r>
              <a:rPr lang="fi-FI" sz="1200" err="1">
                <a:solidFill>
                  <a:schemeClr val="tx1"/>
                </a:solidFill>
              </a:rPr>
              <a:t>follow</a:t>
            </a:r>
            <a:r>
              <a:rPr lang="fi-FI" sz="1200">
                <a:solidFill>
                  <a:schemeClr val="tx1"/>
                </a:solidFill>
              </a:rPr>
              <a:t> </a:t>
            </a:r>
            <a:r>
              <a:rPr lang="fi-FI" sz="1200" err="1">
                <a:solidFill>
                  <a:schemeClr val="tx1"/>
                </a:solidFill>
              </a:rPr>
              <a:t>the</a:t>
            </a:r>
            <a:r>
              <a:rPr lang="fi-FI" sz="1200">
                <a:solidFill>
                  <a:schemeClr val="tx1"/>
                </a:solidFill>
              </a:rPr>
              <a:t> </a:t>
            </a:r>
            <a:r>
              <a:rPr lang="fi-FI" sz="1200" err="1">
                <a:solidFill>
                  <a:schemeClr val="tx1"/>
                </a:solidFill>
              </a:rPr>
              <a:t>new</a:t>
            </a:r>
            <a:r>
              <a:rPr lang="fi-FI" sz="1200">
                <a:solidFill>
                  <a:schemeClr val="tx1"/>
                </a:solidFill>
              </a:rPr>
              <a:t> </a:t>
            </a:r>
            <a:r>
              <a:rPr lang="fi-FI" sz="1200" err="1">
                <a:solidFill>
                  <a:schemeClr val="tx1"/>
                </a:solidFill>
              </a:rPr>
              <a:t>regulations</a:t>
            </a:r>
            <a:r>
              <a:rPr lang="fi-FI" sz="1200">
                <a:solidFill>
                  <a:schemeClr val="tx1"/>
                </a:solidFill>
              </a:rPr>
              <a:t> </a:t>
            </a:r>
            <a:r>
              <a:rPr lang="fi-FI" sz="1200" err="1">
                <a:solidFill>
                  <a:schemeClr val="tx1"/>
                </a:solidFill>
              </a:rPr>
              <a:t>weather</a:t>
            </a:r>
            <a:r>
              <a:rPr lang="fi-FI" sz="1200">
                <a:solidFill>
                  <a:schemeClr val="tx1"/>
                </a:solidFill>
              </a:rPr>
              <a:t> it is on </a:t>
            </a:r>
            <a:r>
              <a:rPr lang="fi-FI" sz="1200" err="1">
                <a:solidFill>
                  <a:schemeClr val="tx1"/>
                </a:solidFill>
              </a:rPr>
              <a:t>marketing</a:t>
            </a:r>
            <a:r>
              <a:rPr lang="fi-FI" sz="1200">
                <a:solidFill>
                  <a:schemeClr val="tx1"/>
                </a:solidFill>
              </a:rPr>
              <a:t>, </a:t>
            </a:r>
            <a:r>
              <a:rPr lang="fi-FI" sz="1200" err="1">
                <a:solidFill>
                  <a:schemeClr val="tx1"/>
                </a:solidFill>
              </a:rPr>
              <a:t>ingrediants</a:t>
            </a:r>
            <a:r>
              <a:rPr lang="fi-FI" sz="1200">
                <a:solidFill>
                  <a:schemeClr val="tx1"/>
                </a:solidFill>
              </a:rPr>
              <a:t>, </a:t>
            </a:r>
            <a:r>
              <a:rPr lang="fi-FI" sz="1200" err="1">
                <a:solidFill>
                  <a:schemeClr val="tx1"/>
                </a:solidFill>
              </a:rPr>
              <a:t>production</a:t>
            </a:r>
            <a:r>
              <a:rPr lang="fi-FI" sz="1200">
                <a:solidFill>
                  <a:schemeClr val="tx1"/>
                </a:solidFill>
              </a:rPr>
              <a:t> </a:t>
            </a:r>
            <a:r>
              <a:rPr lang="fi-FI" sz="1200" err="1">
                <a:solidFill>
                  <a:schemeClr val="tx1"/>
                </a:solidFill>
              </a:rPr>
              <a:t>or</a:t>
            </a:r>
            <a:r>
              <a:rPr lang="fi-FI" sz="1200">
                <a:solidFill>
                  <a:schemeClr val="tx1"/>
                </a:solidFill>
              </a:rPr>
              <a:t> </a:t>
            </a:r>
            <a:r>
              <a:rPr lang="fi-FI" sz="1200" err="1">
                <a:solidFill>
                  <a:schemeClr val="tx1"/>
                </a:solidFill>
              </a:rPr>
              <a:t>taxes</a:t>
            </a:r>
            <a:r>
              <a:rPr lang="fi-FI" sz="1200">
                <a:solidFill>
                  <a:schemeClr val="tx1"/>
                </a:solidFill>
              </a:rPr>
              <a:t>. In </a:t>
            </a:r>
            <a:r>
              <a:rPr lang="fi-FI" sz="1200" err="1">
                <a:solidFill>
                  <a:schemeClr val="tx1"/>
                </a:solidFill>
              </a:rPr>
              <a:t>the</a:t>
            </a:r>
            <a:r>
              <a:rPr lang="fi-FI" sz="1200">
                <a:solidFill>
                  <a:schemeClr val="tx1"/>
                </a:solidFill>
              </a:rPr>
              <a:t> USA </a:t>
            </a:r>
            <a:r>
              <a:rPr lang="fi-FI" sz="1200" err="1">
                <a:solidFill>
                  <a:schemeClr val="tx1"/>
                </a:solidFill>
              </a:rPr>
              <a:t>there</a:t>
            </a:r>
            <a:r>
              <a:rPr lang="fi-FI" sz="1200">
                <a:solidFill>
                  <a:schemeClr val="tx1"/>
                </a:solidFill>
              </a:rPr>
              <a:t> </a:t>
            </a:r>
            <a:r>
              <a:rPr lang="fi-FI" sz="1200" err="1">
                <a:solidFill>
                  <a:schemeClr val="tx1"/>
                </a:solidFill>
              </a:rPr>
              <a:t>seems</a:t>
            </a:r>
            <a:r>
              <a:rPr lang="fi-FI" sz="1200">
                <a:solidFill>
                  <a:schemeClr val="tx1"/>
                </a:solidFill>
              </a:rPr>
              <a:t> </a:t>
            </a:r>
            <a:r>
              <a:rPr lang="fi-FI" sz="1200" err="1">
                <a:solidFill>
                  <a:schemeClr val="tx1"/>
                </a:solidFill>
              </a:rPr>
              <a:t>not</a:t>
            </a:r>
            <a:r>
              <a:rPr lang="fi-FI" sz="1200">
                <a:solidFill>
                  <a:schemeClr val="tx1"/>
                </a:solidFill>
              </a:rPr>
              <a:t> to </a:t>
            </a:r>
            <a:r>
              <a:rPr lang="fi-FI" sz="1200" err="1">
                <a:solidFill>
                  <a:schemeClr val="tx1"/>
                </a:solidFill>
              </a:rPr>
              <a:t>have</a:t>
            </a:r>
            <a:r>
              <a:rPr lang="fi-FI" sz="1200">
                <a:solidFill>
                  <a:schemeClr val="tx1"/>
                </a:solidFill>
              </a:rPr>
              <a:t> </a:t>
            </a:r>
            <a:r>
              <a:rPr lang="fi-FI" sz="1200" err="1">
                <a:solidFill>
                  <a:schemeClr val="tx1"/>
                </a:solidFill>
              </a:rPr>
              <a:t>been</a:t>
            </a:r>
            <a:r>
              <a:rPr lang="fi-FI" sz="1200">
                <a:solidFill>
                  <a:schemeClr val="tx1"/>
                </a:solidFill>
              </a:rPr>
              <a:t> </a:t>
            </a:r>
            <a:r>
              <a:rPr lang="fi-FI" sz="1200" err="1">
                <a:solidFill>
                  <a:schemeClr val="tx1"/>
                </a:solidFill>
              </a:rPr>
              <a:t>any</a:t>
            </a:r>
            <a:r>
              <a:rPr lang="fi-FI" sz="1200">
                <a:solidFill>
                  <a:schemeClr val="tx1"/>
                </a:solidFill>
              </a:rPr>
              <a:t> </a:t>
            </a:r>
            <a:r>
              <a:rPr lang="fi-FI" sz="1200" err="1">
                <a:solidFill>
                  <a:schemeClr val="tx1"/>
                </a:solidFill>
              </a:rPr>
              <a:t>signiificant</a:t>
            </a:r>
            <a:r>
              <a:rPr lang="fi-FI" sz="1200">
                <a:solidFill>
                  <a:schemeClr val="tx1"/>
                </a:solidFill>
              </a:rPr>
              <a:t> </a:t>
            </a:r>
            <a:r>
              <a:rPr lang="fi-FI" sz="1200" err="1">
                <a:solidFill>
                  <a:schemeClr val="tx1"/>
                </a:solidFill>
              </a:rPr>
              <a:t>changes</a:t>
            </a:r>
            <a:r>
              <a:rPr lang="fi-FI" sz="1200">
                <a:solidFill>
                  <a:schemeClr val="tx1"/>
                </a:solidFill>
              </a:rPr>
              <a:t> in </a:t>
            </a:r>
            <a:r>
              <a:rPr lang="fi-FI" sz="1200" err="1">
                <a:solidFill>
                  <a:schemeClr val="tx1"/>
                </a:solidFill>
              </a:rPr>
              <a:t>legisltaion</a:t>
            </a:r>
            <a:r>
              <a:rPr lang="fi-FI" sz="1200">
                <a:solidFill>
                  <a:schemeClr val="tx1"/>
                </a:solidFill>
              </a:rPr>
              <a:t> </a:t>
            </a:r>
            <a:r>
              <a:rPr lang="fi-FI" sz="1200" err="1">
                <a:solidFill>
                  <a:schemeClr val="tx1"/>
                </a:solidFill>
              </a:rPr>
              <a:t>or</a:t>
            </a:r>
            <a:r>
              <a:rPr lang="fi-FI" sz="1200">
                <a:solidFill>
                  <a:schemeClr val="tx1"/>
                </a:solidFill>
              </a:rPr>
              <a:t> </a:t>
            </a:r>
            <a:r>
              <a:rPr lang="fi-FI" sz="1200" err="1">
                <a:solidFill>
                  <a:schemeClr val="tx1"/>
                </a:solidFill>
              </a:rPr>
              <a:t>policy</a:t>
            </a:r>
            <a:r>
              <a:rPr lang="fi-FI" sz="1200">
                <a:solidFill>
                  <a:schemeClr val="tx1"/>
                </a:solidFill>
              </a:rPr>
              <a:t>, </a:t>
            </a:r>
            <a:r>
              <a:rPr lang="fi-FI" sz="1200" err="1">
                <a:solidFill>
                  <a:schemeClr val="tx1"/>
                </a:solidFill>
              </a:rPr>
              <a:t>however</a:t>
            </a:r>
            <a:r>
              <a:rPr lang="fi-FI" sz="1200">
                <a:solidFill>
                  <a:schemeClr val="tx1"/>
                </a:solidFill>
              </a:rPr>
              <a:t> as </a:t>
            </a:r>
            <a:r>
              <a:rPr lang="fi-FI" sz="1200" err="1">
                <a:solidFill>
                  <a:schemeClr val="tx1"/>
                </a:solidFill>
              </a:rPr>
              <a:t>the</a:t>
            </a:r>
            <a:r>
              <a:rPr lang="fi-FI" sz="1200">
                <a:solidFill>
                  <a:schemeClr val="tx1"/>
                </a:solidFill>
              </a:rPr>
              <a:t> </a:t>
            </a:r>
            <a:r>
              <a:rPr lang="fi-FI" sz="1200" err="1">
                <a:solidFill>
                  <a:schemeClr val="tx1"/>
                </a:solidFill>
              </a:rPr>
              <a:t>political</a:t>
            </a:r>
            <a:r>
              <a:rPr lang="fi-FI" sz="1200">
                <a:solidFill>
                  <a:schemeClr val="tx1"/>
                </a:solidFill>
              </a:rPr>
              <a:t> </a:t>
            </a:r>
            <a:r>
              <a:rPr lang="fi-FI" sz="1200" err="1">
                <a:solidFill>
                  <a:schemeClr val="tx1"/>
                </a:solidFill>
              </a:rPr>
              <a:t>power</a:t>
            </a:r>
            <a:r>
              <a:rPr lang="fi-FI" sz="1200">
                <a:solidFill>
                  <a:schemeClr val="tx1"/>
                </a:solidFill>
              </a:rPr>
              <a:t> </a:t>
            </a:r>
            <a:r>
              <a:rPr lang="fi-FI" sz="1200" err="1">
                <a:solidFill>
                  <a:schemeClr val="tx1"/>
                </a:solidFill>
              </a:rPr>
              <a:t>can</a:t>
            </a:r>
            <a:r>
              <a:rPr lang="fi-FI" sz="1200">
                <a:solidFill>
                  <a:schemeClr val="tx1"/>
                </a:solidFill>
              </a:rPr>
              <a:t> </a:t>
            </a:r>
            <a:r>
              <a:rPr lang="fi-FI" sz="1200" err="1">
                <a:solidFill>
                  <a:schemeClr val="tx1"/>
                </a:solidFill>
              </a:rPr>
              <a:t>be</a:t>
            </a:r>
            <a:r>
              <a:rPr lang="fi-FI" sz="1200">
                <a:solidFill>
                  <a:schemeClr val="tx1"/>
                </a:solidFill>
              </a:rPr>
              <a:t> at </a:t>
            </a:r>
            <a:r>
              <a:rPr lang="fi-FI" sz="1200" err="1">
                <a:solidFill>
                  <a:schemeClr val="tx1"/>
                </a:solidFill>
              </a:rPr>
              <a:t>times</a:t>
            </a:r>
            <a:r>
              <a:rPr lang="fi-FI" sz="1200">
                <a:solidFill>
                  <a:schemeClr val="tx1"/>
                </a:solidFill>
              </a:rPr>
              <a:t> </a:t>
            </a:r>
            <a:r>
              <a:rPr lang="fi-FI" sz="1200" err="1">
                <a:solidFill>
                  <a:schemeClr val="tx1"/>
                </a:solidFill>
              </a:rPr>
              <a:t>unpredictaeble</a:t>
            </a:r>
            <a:r>
              <a:rPr lang="fi-FI" sz="1200">
                <a:solidFill>
                  <a:schemeClr val="tx1"/>
                </a:solidFill>
              </a:rPr>
              <a:t> </a:t>
            </a:r>
            <a:r>
              <a:rPr lang="fi-FI" sz="1200" err="1">
                <a:solidFill>
                  <a:schemeClr val="tx1"/>
                </a:solidFill>
              </a:rPr>
              <a:t>you</a:t>
            </a:r>
            <a:r>
              <a:rPr lang="fi-FI" sz="1200">
                <a:solidFill>
                  <a:schemeClr val="tx1"/>
                </a:solidFill>
              </a:rPr>
              <a:t> </a:t>
            </a:r>
            <a:r>
              <a:rPr lang="fi-FI" sz="1200" err="1">
                <a:solidFill>
                  <a:schemeClr val="tx1"/>
                </a:solidFill>
              </a:rPr>
              <a:t>dont</a:t>
            </a:r>
            <a:r>
              <a:rPr lang="fi-FI" sz="1200">
                <a:solidFill>
                  <a:schemeClr val="tx1"/>
                </a:solidFill>
              </a:rPr>
              <a:t> </a:t>
            </a:r>
            <a:r>
              <a:rPr lang="fi-FI" sz="1200" err="1">
                <a:solidFill>
                  <a:schemeClr val="tx1"/>
                </a:solidFill>
              </a:rPr>
              <a:t>know</a:t>
            </a:r>
            <a:r>
              <a:rPr lang="fi-FI" sz="1200">
                <a:solidFill>
                  <a:schemeClr val="tx1"/>
                </a:solidFill>
              </a:rPr>
              <a:t> </a:t>
            </a:r>
            <a:r>
              <a:rPr lang="fi-FI" sz="1200" err="1">
                <a:solidFill>
                  <a:schemeClr val="tx1"/>
                </a:solidFill>
              </a:rPr>
              <a:t>exactly</a:t>
            </a:r>
            <a:r>
              <a:rPr lang="fi-FI" sz="1200">
                <a:solidFill>
                  <a:schemeClr val="tx1"/>
                </a:solidFill>
              </a:rPr>
              <a:t> </a:t>
            </a:r>
            <a:r>
              <a:rPr lang="fi-FI" sz="1200" err="1">
                <a:solidFill>
                  <a:schemeClr val="tx1"/>
                </a:solidFill>
              </a:rPr>
              <a:t>what</a:t>
            </a:r>
            <a:r>
              <a:rPr lang="fi-FI" sz="1200">
                <a:solidFill>
                  <a:schemeClr val="tx1"/>
                </a:solidFill>
              </a:rPr>
              <a:t> is to </a:t>
            </a:r>
            <a:r>
              <a:rPr lang="fi-FI" sz="1200" err="1">
                <a:solidFill>
                  <a:schemeClr val="tx1"/>
                </a:solidFill>
              </a:rPr>
              <a:t>come</a:t>
            </a:r>
            <a:endParaRPr lang="fi-FI" sz="1200">
              <a:solidFill>
                <a:schemeClr val="tx1"/>
              </a:solidFill>
            </a:endParaRPr>
          </a:p>
          <a:p>
            <a:pPr defTabSz="228600"/>
            <a:r>
              <a:rPr lang="fi-FI" sz="1200" err="1">
                <a:solidFill>
                  <a:schemeClr val="tx1"/>
                </a:solidFill>
              </a:rPr>
              <a:t>USA’s</a:t>
            </a:r>
            <a:r>
              <a:rPr lang="fi-FI" sz="1200">
                <a:solidFill>
                  <a:schemeClr val="tx1"/>
                </a:solidFill>
              </a:rPr>
              <a:t> </a:t>
            </a:r>
            <a:r>
              <a:rPr lang="fi-FI" sz="1200" err="1">
                <a:solidFill>
                  <a:schemeClr val="tx1"/>
                </a:solidFill>
              </a:rPr>
              <a:t>national</a:t>
            </a:r>
            <a:r>
              <a:rPr lang="fi-FI" sz="1200">
                <a:solidFill>
                  <a:schemeClr val="tx1"/>
                </a:solidFill>
              </a:rPr>
              <a:t> </a:t>
            </a:r>
            <a:r>
              <a:rPr lang="fi-FI" sz="1200" err="1">
                <a:solidFill>
                  <a:schemeClr val="tx1"/>
                </a:solidFill>
              </a:rPr>
              <a:t>minimum</a:t>
            </a:r>
            <a:r>
              <a:rPr lang="fi-FI" sz="1200">
                <a:solidFill>
                  <a:schemeClr val="tx1"/>
                </a:solidFill>
              </a:rPr>
              <a:t> </a:t>
            </a:r>
            <a:r>
              <a:rPr lang="fi-FI" sz="1200" err="1">
                <a:solidFill>
                  <a:schemeClr val="tx1"/>
                </a:solidFill>
              </a:rPr>
              <a:t>drinking</a:t>
            </a:r>
            <a:r>
              <a:rPr lang="fi-FI" sz="1200">
                <a:solidFill>
                  <a:schemeClr val="tx1"/>
                </a:solidFill>
              </a:rPr>
              <a:t> </a:t>
            </a:r>
            <a:r>
              <a:rPr lang="fi-FI" sz="1200" err="1">
                <a:solidFill>
                  <a:schemeClr val="tx1"/>
                </a:solidFill>
              </a:rPr>
              <a:t>age</a:t>
            </a:r>
            <a:r>
              <a:rPr lang="fi-FI" sz="1200">
                <a:solidFill>
                  <a:schemeClr val="tx1"/>
                </a:solidFill>
              </a:rPr>
              <a:t> act </a:t>
            </a:r>
            <a:r>
              <a:rPr lang="fi-FI" sz="1200" err="1">
                <a:solidFill>
                  <a:schemeClr val="tx1"/>
                </a:solidFill>
              </a:rPr>
              <a:t>already</a:t>
            </a:r>
            <a:r>
              <a:rPr lang="fi-FI" sz="1200">
                <a:solidFill>
                  <a:schemeClr val="tx1"/>
                </a:solidFill>
              </a:rPr>
              <a:t> </a:t>
            </a:r>
            <a:r>
              <a:rPr lang="fi-FI" sz="1200" err="1">
                <a:solidFill>
                  <a:schemeClr val="tx1"/>
                </a:solidFill>
              </a:rPr>
              <a:t>passed</a:t>
            </a:r>
            <a:r>
              <a:rPr lang="fi-FI" sz="1200">
                <a:solidFill>
                  <a:schemeClr val="tx1"/>
                </a:solidFill>
              </a:rPr>
              <a:t> in 1984 and 21 </a:t>
            </a:r>
            <a:r>
              <a:rPr lang="fi-FI" sz="1200" err="1">
                <a:solidFill>
                  <a:schemeClr val="tx1"/>
                </a:solidFill>
              </a:rPr>
              <a:t>years</a:t>
            </a:r>
            <a:r>
              <a:rPr lang="fi-FI" sz="1200">
                <a:solidFill>
                  <a:schemeClr val="tx1"/>
                </a:solidFill>
              </a:rPr>
              <a:t> </a:t>
            </a:r>
            <a:r>
              <a:rPr lang="fi-FI" sz="1200" err="1">
                <a:solidFill>
                  <a:schemeClr val="tx1"/>
                </a:solidFill>
              </a:rPr>
              <a:t>old</a:t>
            </a:r>
            <a:r>
              <a:rPr lang="fi-FI" sz="1200">
                <a:solidFill>
                  <a:schemeClr val="tx1"/>
                </a:solidFill>
              </a:rPr>
              <a:t> </a:t>
            </a:r>
            <a:r>
              <a:rPr lang="fi-FI" sz="1200" err="1">
                <a:solidFill>
                  <a:schemeClr val="tx1"/>
                </a:solidFill>
              </a:rPr>
              <a:t>was</a:t>
            </a:r>
            <a:r>
              <a:rPr lang="fi-FI" sz="1200">
                <a:solidFill>
                  <a:schemeClr val="tx1"/>
                </a:solidFill>
              </a:rPr>
              <a:t> </a:t>
            </a:r>
            <a:r>
              <a:rPr lang="fi-FI" sz="1200" err="1">
                <a:solidFill>
                  <a:schemeClr val="tx1"/>
                </a:solidFill>
              </a:rPr>
              <a:t>decided</a:t>
            </a:r>
            <a:r>
              <a:rPr lang="fi-FI" sz="1200">
                <a:solidFill>
                  <a:schemeClr val="tx1"/>
                </a:solidFill>
              </a:rPr>
              <a:t> on </a:t>
            </a:r>
            <a:r>
              <a:rPr lang="fi-FI" sz="1200" err="1">
                <a:solidFill>
                  <a:schemeClr val="tx1"/>
                </a:solidFill>
              </a:rPr>
              <a:t>the</a:t>
            </a:r>
            <a:r>
              <a:rPr lang="fi-FI" sz="1200">
                <a:solidFill>
                  <a:schemeClr val="tx1"/>
                </a:solidFill>
              </a:rPr>
              <a:t> </a:t>
            </a:r>
            <a:r>
              <a:rPr lang="fi-FI" sz="1200" err="1">
                <a:solidFill>
                  <a:schemeClr val="tx1"/>
                </a:solidFill>
              </a:rPr>
              <a:t>minimum</a:t>
            </a:r>
            <a:r>
              <a:rPr lang="fi-FI" sz="1200">
                <a:solidFill>
                  <a:schemeClr val="tx1"/>
                </a:solidFill>
              </a:rPr>
              <a:t> </a:t>
            </a:r>
            <a:r>
              <a:rPr lang="fi-FI" sz="1200" err="1">
                <a:solidFill>
                  <a:schemeClr val="tx1"/>
                </a:solidFill>
              </a:rPr>
              <a:t>drinking</a:t>
            </a:r>
            <a:r>
              <a:rPr lang="fi-FI" sz="1200">
                <a:solidFill>
                  <a:schemeClr val="tx1"/>
                </a:solidFill>
              </a:rPr>
              <a:t> </a:t>
            </a:r>
            <a:r>
              <a:rPr lang="fi-FI" sz="1200" err="1">
                <a:solidFill>
                  <a:schemeClr val="tx1"/>
                </a:solidFill>
              </a:rPr>
              <a:t>age</a:t>
            </a:r>
            <a:r>
              <a:rPr lang="fi-FI" sz="1200">
                <a:solidFill>
                  <a:schemeClr val="tx1"/>
                </a:solidFill>
              </a:rPr>
              <a:t>. </a:t>
            </a:r>
          </a:p>
          <a:p>
            <a:pPr defTabSz="228600"/>
            <a:r>
              <a:rPr lang="fi-FI" sz="1200" err="1">
                <a:solidFill>
                  <a:schemeClr val="tx1"/>
                </a:solidFill>
              </a:rPr>
              <a:t>Economy</a:t>
            </a:r>
            <a:endParaRPr lang="fi-FI" sz="1200">
              <a:solidFill>
                <a:schemeClr val="tx1"/>
              </a:solidFill>
            </a:endParaRPr>
          </a:p>
          <a:p>
            <a:pPr algn="l" defTabSz="228600">
              <a:spcAft>
                <a:spcPts val="1200"/>
              </a:spcAft>
            </a:pPr>
            <a:r>
              <a:rPr lang="fi-FI" sz="1200" noProof="0">
                <a:solidFill>
                  <a:schemeClr val="tx1"/>
                </a:solidFill>
              </a:rPr>
              <a:t>Global e</a:t>
            </a:r>
            <a:r>
              <a:rPr lang="fi-FI" sz="1200" err="1">
                <a:solidFill>
                  <a:schemeClr val="tx1"/>
                </a:solidFill>
              </a:rPr>
              <a:t>conomy</a:t>
            </a:r>
            <a:r>
              <a:rPr lang="fi-FI" sz="1200">
                <a:solidFill>
                  <a:schemeClr val="tx1"/>
                </a:solidFill>
              </a:rPr>
              <a:t> </a:t>
            </a:r>
            <a:r>
              <a:rPr lang="fi-FI" sz="1200" err="1">
                <a:solidFill>
                  <a:schemeClr val="tx1"/>
                </a:solidFill>
              </a:rPr>
              <a:t>shifts</a:t>
            </a:r>
            <a:r>
              <a:rPr lang="fi-FI" sz="1200">
                <a:solidFill>
                  <a:schemeClr val="tx1"/>
                </a:solidFill>
              </a:rPr>
              <a:t> </a:t>
            </a:r>
            <a:r>
              <a:rPr lang="fi-FI" sz="1200" err="1">
                <a:solidFill>
                  <a:schemeClr val="tx1"/>
                </a:solidFill>
              </a:rPr>
              <a:t>can</a:t>
            </a:r>
            <a:r>
              <a:rPr lang="fi-FI" sz="1200">
                <a:solidFill>
                  <a:schemeClr val="tx1"/>
                </a:solidFill>
              </a:rPr>
              <a:t> </a:t>
            </a:r>
            <a:r>
              <a:rPr lang="fi-FI" sz="1200" err="1">
                <a:solidFill>
                  <a:schemeClr val="tx1"/>
                </a:solidFill>
              </a:rPr>
              <a:t>influence</a:t>
            </a:r>
            <a:r>
              <a:rPr lang="fi-FI" sz="1200">
                <a:solidFill>
                  <a:schemeClr val="tx1"/>
                </a:solidFill>
              </a:rPr>
              <a:t> </a:t>
            </a:r>
            <a:r>
              <a:rPr lang="fi-FI" sz="1200" err="1">
                <a:solidFill>
                  <a:schemeClr val="tx1"/>
                </a:solidFill>
              </a:rPr>
              <a:t>consumer</a:t>
            </a:r>
            <a:r>
              <a:rPr lang="fi-FI" sz="1200">
                <a:solidFill>
                  <a:schemeClr val="tx1"/>
                </a:solidFill>
              </a:rPr>
              <a:t> </a:t>
            </a:r>
            <a:r>
              <a:rPr lang="fi-FI" sz="1200" err="1">
                <a:solidFill>
                  <a:schemeClr val="tx1"/>
                </a:solidFill>
              </a:rPr>
              <a:t>spending</a:t>
            </a:r>
            <a:r>
              <a:rPr lang="fi-FI" sz="1200">
                <a:solidFill>
                  <a:schemeClr val="tx1"/>
                </a:solidFill>
              </a:rPr>
              <a:t> </a:t>
            </a:r>
            <a:r>
              <a:rPr lang="fi-FI" sz="1200" err="1">
                <a:solidFill>
                  <a:schemeClr val="tx1"/>
                </a:solidFill>
              </a:rPr>
              <a:t>habits</a:t>
            </a:r>
            <a:r>
              <a:rPr lang="fi-FI" sz="1200">
                <a:solidFill>
                  <a:schemeClr val="tx1"/>
                </a:solidFill>
              </a:rPr>
              <a:t>, </a:t>
            </a:r>
            <a:r>
              <a:rPr lang="fi-FI" sz="1200" err="1">
                <a:solidFill>
                  <a:schemeClr val="tx1"/>
                </a:solidFill>
              </a:rPr>
              <a:t>adjusting</a:t>
            </a:r>
            <a:r>
              <a:rPr lang="fi-FI" sz="1200">
                <a:solidFill>
                  <a:schemeClr val="tx1"/>
                </a:solidFill>
              </a:rPr>
              <a:t> </a:t>
            </a:r>
            <a:r>
              <a:rPr lang="fi-FI" sz="1200" err="1">
                <a:solidFill>
                  <a:schemeClr val="tx1"/>
                </a:solidFill>
              </a:rPr>
              <a:t>marketing</a:t>
            </a:r>
            <a:r>
              <a:rPr lang="fi-FI" sz="1200">
                <a:solidFill>
                  <a:schemeClr val="tx1"/>
                </a:solidFill>
              </a:rPr>
              <a:t> and </a:t>
            </a:r>
            <a:r>
              <a:rPr lang="fi-FI" sz="1200" err="1">
                <a:solidFill>
                  <a:schemeClr val="tx1"/>
                </a:solidFill>
              </a:rPr>
              <a:t>pricing</a:t>
            </a:r>
            <a:r>
              <a:rPr lang="fi-FI" sz="1200">
                <a:solidFill>
                  <a:schemeClr val="tx1"/>
                </a:solidFill>
              </a:rPr>
              <a:t>. </a:t>
            </a:r>
            <a:endParaRPr lang="fi-FI" sz="1200" noProof="0">
              <a:solidFill>
                <a:schemeClr val="tx1"/>
              </a:solidFill>
            </a:endParaRPr>
          </a:p>
        </p:txBody>
      </p:sp>
      <p:sp>
        <p:nvSpPr>
          <p:cNvPr id="3" name="Title 2">
            <a:extLst>
              <a:ext uri="{FF2B5EF4-FFF2-40B4-BE49-F238E27FC236}">
                <a16:creationId xmlns:a16="http://schemas.microsoft.com/office/drawing/2014/main" id="{70A2E40E-E1BE-3799-ABA7-FC1506C0F4AD}"/>
              </a:ext>
            </a:extLst>
          </p:cNvPr>
          <p:cNvSpPr>
            <a:spLocks noGrp="1"/>
          </p:cNvSpPr>
          <p:nvPr>
            <p:ph type="title"/>
          </p:nvPr>
        </p:nvSpPr>
        <p:spPr/>
        <p:txBody>
          <a:bodyPr/>
          <a:lstStyle/>
          <a:p>
            <a:r>
              <a:rPr lang="fi-FI" err="1"/>
              <a:t>Further</a:t>
            </a:r>
            <a:r>
              <a:rPr lang="fi-FI"/>
              <a:t> </a:t>
            </a:r>
            <a:r>
              <a:rPr lang="fi-FI" err="1"/>
              <a:t>elaboration</a:t>
            </a:r>
            <a:r>
              <a:rPr lang="fi-FI"/>
              <a:t> on </a:t>
            </a:r>
            <a:r>
              <a:rPr lang="fi-FI" err="1"/>
              <a:t>beer</a:t>
            </a:r>
            <a:r>
              <a:rPr lang="fi-FI"/>
              <a:t> </a:t>
            </a:r>
            <a:r>
              <a:rPr lang="fi-FI" err="1"/>
              <a:t>industry</a:t>
            </a:r>
            <a:r>
              <a:rPr lang="fi-FI"/>
              <a:t> </a:t>
            </a:r>
            <a:r>
              <a:rPr lang="fi-FI" err="1"/>
              <a:t>trends</a:t>
            </a:r>
            <a:endParaRPr lang="LID4096"/>
          </a:p>
        </p:txBody>
      </p:sp>
      <p:sp>
        <p:nvSpPr>
          <p:cNvPr id="5" name="Rectangle 4">
            <a:extLst>
              <a:ext uri="{FF2B5EF4-FFF2-40B4-BE49-F238E27FC236}">
                <a16:creationId xmlns:a16="http://schemas.microsoft.com/office/drawing/2014/main" id="{3743BC55-8BE0-1816-F40E-74540041993A}"/>
              </a:ext>
            </a:extLst>
          </p:cNvPr>
          <p:cNvSpPr/>
          <p:nvPr/>
        </p:nvSpPr>
        <p:spPr>
          <a:xfrm>
            <a:off x="8136196" y="-7168"/>
            <a:ext cx="4389120" cy="94104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r>
              <a:rPr lang="fi-FI" err="1"/>
              <a:t>Nää</a:t>
            </a:r>
            <a:r>
              <a:rPr lang="fi-FI"/>
              <a:t> appendix pitää </a:t>
            </a:r>
            <a:r>
              <a:rPr lang="fi-FI" err="1"/>
              <a:t>salee</a:t>
            </a:r>
            <a:r>
              <a:rPr lang="fi-FI"/>
              <a:t> numeroida </a:t>
            </a:r>
            <a:r>
              <a:rPr lang="fi-FI" err="1"/>
              <a:t>jotenki</a:t>
            </a:r>
            <a:r>
              <a:rPr lang="fi-FI"/>
              <a:t> </a:t>
            </a:r>
            <a:r>
              <a:rPr lang="fi-FI" err="1"/>
              <a:t>sit</a:t>
            </a:r>
            <a:r>
              <a:rPr lang="fi-FI"/>
              <a:t> </a:t>
            </a:r>
            <a:r>
              <a:rPr lang="fi-FI" err="1"/>
              <a:t>ku</a:t>
            </a:r>
            <a:r>
              <a:rPr lang="fi-FI"/>
              <a:t> redi</a:t>
            </a:r>
            <a:endParaRPr lang="en-US" err="1"/>
          </a:p>
        </p:txBody>
      </p:sp>
    </p:spTree>
    <p:extLst>
      <p:ext uri="{BB962C8B-B14F-4D97-AF65-F5344CB8AC3E}">
        <p14:creationId xmlns:p14="http://schemas.microsoft.com/office/powerpoint/2010/main" val="8538807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E1CB3E7-25E3-914F-EAF0-33587CE29ECA}"/>
              </a:ext>
            </a:extLst>
          </p:cNvPr>
          <p:cNvSpPr>
            <a:spLocks noGrp="1"/>
          </p:cNvSpPr>
          <p:nvPr>
            <p:ph type="title"/>
          </p:nvPr>
        </p:nvSpPr>
        <p:spPr/>
        <p:txBody>
          <a:bodyPr/>
          <a:lstStyle/>
          <a:p>
            <a:r>
              <a:rPr lang="en-US"/>
              <a:t>Beer consumption around the world</a:t>
            </a:r>
          </a:p>
        </p:txBody>
      </p:sp>
      <p:pic>
        <p:nvPicPr>
          <p:cNvPr id="6" name="Picture 5">
            <a:extLst>
              <a:ext uri="{FF2B5EF4-FFF2-40B4-BE49-F238E27FC236}">
                <a16:creationId xmlns:a16="http://schemas.microsoft.com/office/drawing/2014/main" id="{827945C3-E01E-3A0B-377F-DB6E0140E67C}"/>
              </a:ext>
            </a:extLst>
          </p:cNvPr>
          <p:cNvPicPr>
            <a:picLocks noChangeAspect="1"/>
          </p:cNvPicPr>
          <p:nvPr/>
        </p:nvPicPr>
        <p:blipFill rotWithShape="1">
          <a:blip r:embed="rId3"/>
          <a:srcRect l="1548"/>
          <a:stretch/>
        </p:blipFill>
        <p:spPr>
          <a:xfrm>
            <a:off x="612771" y="1016444"/>
            <a:ext cx="5130882" cy="2826087"/>
          </a:xfrm>
          <a:prstGeom prst="rect">
            <a:avLst/>
          </a:prstGeom>
          <a:ln w="12700">
            <a:solidFill>
              <a:schemeClr val="accent1"/>
            </a:solidFill>
          </a:ln>
        </p:spPr>
      </p:pic>
      <p:sp>
        <p:nvSpPr>
          <p:cNvPr id="7" name="TextBox 6">
            <a:extLst>
              <a:ext uri="{FF2B5EF4-FFF2-40B4-BE49-F238E27FC236}">
                <a16:creationId xmlns:a16="http://schemas.microsoft.com/office/drawing/2014/main" id="{59201DD9-EE38-42F0-42B5-5B86F0A2935F}"/>
              </a:ext>
            </a:extLst>
          </p:cNvPr>
          <p:cNvSpPr txBox="1"/>
          <p:nvPr/>
        </p:nvSpPr>
        <p:spPr>
          <a:xfrm>
            <a:off x="687694" y="4200258"/>
            <a:ext cx="4884727" cy="1683708"/>
          </a:xfrm>
          <a:prstGeom prst="rect">
            <a:avLst/>
          </a:prstGeom>
          <a:noFill/>
        </p:spPr>
        <p:txBody>
          <a:bodyPr wrap="square" lIns="0" tIns="0" rIns="0" bIns="0" rtlCol="0">
            <a:noAutofit/>
          </a:bodyPr>
          <a:lstStyle/>
          <a:p>
            <a:pPr algn="just" defTabSz="228600">
              <a:spcAft>
                <a:spcPts val="600"/>
              </a:spcAft>
            </a:pPr>
            <a:r>
              <a:rPr lang="en-US" sz="1100" b="1"/>
              <a:t>Average alcohol consumption volume per capita</a:t>
            </a:r>
          </a:p>
          <a:p>
            <a:pPr marL="285750" indent="-285750" algn="just" defTabSz="228600">
              <a:spcAft>
                <a:spcPts val="600"/>
              </a:spcAft>
              <a:buFont typeface="Arial" panose="020B0604020202020204" pitchFamily="34" charset="0"/>
              <a:buChar char="•"/>
            </a:pPr>
            <a:r>
              <a:rPr lang="en-US" sz="1100" noProof="0"/>
              <a:t>Despite knowing that alcohol consumption has decreased the diagram shows us that beer still hold a strong market, despite having taken a small hit in 2022 and 2023</a:t>
            </a:r>
            <a:r>
              <a:rPr lang="en-US" sz="1100"/>
              <a:t>.</a:t>
            </a:r>
          </a:p>
          <a:p>
            <a:pPr marL="285750" indent="-285750" algn="just" defTabSz="228600">
              <a:spcAft>
                <a:spcPts val="600"/>
              </a:spcAft>
              <a:buFont typeface="Arial" panose="020B0604020202020204" pitchFamily="34" charset="0"/>
              <a:buChar char="•"/>
            </a:pPr>
            <a:r>
              <a:rPr lang="en-US" sz="1100" noProof="0"/>
              <a:t>In the prediction</a:t>
            </a:r>
            <a:r>
              <a:rPr lang="en-US" sz="1100"/>
              <a:t> for the next years there can even be seen a slight increase in demand for beer. </a:t>
            </a:r>
          </a:p>
          <a:p>
            <a:pPr marL="285750" indent="-285750" algn="just" defTabSz="228600">
              <a:spcAft>
                <a:spcPts val="600"/>
              </a:spcAft>
              <a:buFont typeface="Arial" panose="020B0604020202020204" pitchFamily="34" charset="0"/>
              <a:buChar char="•"/>
            </a:pPr>
            <a:r>
              <a:rPr lang="en-US" sz="1100" noProof="0"/>
              <a:t>The other competitors are still far behind on the prediction - therefore, beer can be seen as a good investment.</a:t>
            </a:r>
            <a:endParaRPr lang="en-US" sz="1600" noProof="0"/>
          </a:p>
        </p:txBody>
      </p:sp>
      <p:pic>
        <p:nvPicPr>
          <p:cNvPr id="8" name="Picture 7">
            <a:extLst>
              <a:ext uri="{FF2B5EF4-FFF2-40B4-BE49-F238E27FC236}">
                <a16:creationId xmlns:a16="http://schemas.microsoft.com/office/drawing/2014/main" id="{71F4FBAB-D912-ABBA-14F8-79F47C6E46B6}"/>
              </a:ext>
            </a:extLst>
          </p:cNvPr>
          <p:cNvPicPr>
            <a:picLocks noChangeAspect="1"/>
          </p:cNvPicPr>
          <p:nvPr/>
        </p:nvPicPr>
        <p:blipFill rotWithShape="1">
          <a:blip r:embed="rId4"/>
          <a:srcRect b="6502"/>
          <a:stretch/>
        </p:blipFill>
        <p:spPr>
          <a:xfrm>
            <a:off x="6411568" y="1016444"/>
            <a:ext cx="5034579" cy="2826087"/>
          </a:xfrm>
          <a:prstGeom prst="rect">
            <a:avLst/>
          </a:prstGeom>
          <a:ln w="12700">
            <a:solidFill>
              <a:schemeClr val="accent1"/>
            </a:solidFill>
          </a:ln>
        </p:spPr>
      </p:pic>
      <p:sp>
        <p:nvSpPr>
          <p:cNvPr id="10" name="TextBox 9">
            <a:extLst>
              <a:ext uri="{FF2B5EF4-FFF2-40B4-BE49-F238E27FC236}">
                <a16:creationId xmlns:a16="http://schemas.microsoft.com/office/drawing/2014/main" id="{F69C5612-A017-3303-ACD1-66341809933E}"/>
              </a:ext>
            </a:extLst>
          </p:cNvPr>
          <p:cNvSpPr txBox="1"/>
          <p:nvPr/>
        </p:nvSpPr>
        <p:spPr>
          <a:xfrm>
            <a:off x="0" y="6657945"/>
            <a:ext cx="6094206" cy="200055"/>
          </a:xfrm>
          <a:prstGeom prst="rect">
            <a:avLst/>
          </a:prstGeom>
          <a:noFill/>
        </p:spPr>
        <p:txBody>
          <a:bodyPr wrap="square">
            <a:spAutoFit/>
          </a:bodyPr>
          <a:lstStyle/>
          <a:p>
            <a:r>
              <a:rPr lang="en-GB" sz="700"/>
              <a:t>https://www.statista.com/outlook/cmo/alcoholic-drinks/worldwide#volume</a:t>
            </a:r>
            <a:endParaRPr lang="LID4096" sz="700"/>
          </a:p>
        </p:txBody>
      </p:sp>
      <p:sp>
        <p:nvSpPr>
          <p:cNvPr id="11" name="TextBox 10">
            <a:extLst>
              <a:ext uri="{FF2B5EF4-FFF2-40B4-BE49-F238E27FC236}">
                <a16:creationId xmlns:a16="http://schemas.microsoft.com/office/drawing/2014/main" id="{F5DDD5D7-D0E8-1EB4-984C-8540CB37CC67}"/>
              </a:ext>
            </a:extLst>
          </p:cNvPr>
          <p:cNvSpPr txBox="1"/>
          <p:nvPr/>
        </p:nvSpPr>
        <p:spPr>
          <a:xfrm>
            <a:off x="6411567" y="4239581"/>
            <a:ext cx="5034579" cy="1644385"/>
          </a:xfrm>
          <a:prstGeom prst="rect">
            <a:avLst/>
          </a:prstGeom>
          <a:noFill/>
        </p:spPr>
        <p:txBody>
          <a:bodyPr wrap="square" lIns="0" tIns="0" rIns="0" bIns="0" rtlCol="0">
            <a:noAutofit/>
          </a:bodyPr>
          <a:lstStyle/>
          <a:p>
            <a:pPr algn="just" defTabSz="228600">
              <a:spcAft>
                <a:spcPts val="600"/>
              </a:spcAft>
            </a:pPr>
            <a:r>
              <a:rPr lang="en-US" sz="1100" b="1"/>
              <a:t>Beer consumption per person, 1980-2019</a:t>
            </a:r>
          </a:p>
          <a:p>
            <a:pPr marL="171450" indent="-171450" algn="just" defTabSz="228600">
              <a:spcAft>
                <a:spcPts val="600"/>
              </a:spcAft>
              <a:buFont typeface="Arial" panose="020B0604020202020204" pitchFamily="34" charset="0"/>
              <a:buChar char="•"/>
            </a:pPr>
            <a:r>
              <a:rPr lang="en-US" sz="1100" noProof="0"/>
              <a:t>Beer consumption has been decreasing in most western markets including Czechia, the leading market in terms of beer consumption per person.</a:t>
            </a:r>
          </a:p>
          <a:p>
            <a:pPr marL="171450" indent="-171450" algn="just" defTabSz="228600">
              <a:spcAft>
                <a:spcPts val="600"/>
              </a:spcAft>
              <a:buFont typeface="Arial" panose="020B0604020202020204" pitchFamily="34" charset="0"/>
              <a:buChar char="•"/>
            </a:pPr>
            <a:r>
              <a:rPr lang="en-US" sz="1100" noProof="0"/>
              <a:t>Alongside Czechia, Spain and the USA are leading the charts (in top 20), w</a:t>
            </a:r>
            <a:r>
              <a:rPr lang="en-US" sz="1100" err="1"/>
              <a:t>hile</a:t>
            </a:r>
            <a:r>
              <a:rPr lang="en-US" sz="1100"/>
              <a:t> for total beer consumption, China and the USA rank the highest.</a:t>
            </a:r>
          </a:p>
          <a:p>
            <a:pPr marL="171450" indent="-171450" algn="just" defTabSz="228600">
              <a:spcAft>
                <a:spcPts val="600"/>
              </a:spcAft>
              <a:buFont typeface="Arial" panose="020B0604020202020204" pitchFamily="34" charset="0"/>
              <a:buChar char="•"/>
            </a:pPr>
            <a:r>
              <a:rPr lang="en-US" sz="1100"/>
              <a:t>The diagram indicates an increase in Asian countries, however that too has slowed down significantly in the past years. </a:t>
            </a:r>
          </a:p>
          <a:p>
            <a:pPr algn="l" defTabSz="228600">
              <a:spcAft>
                <a:spcPts val="1200"/>
              </a:spcAft>
            </a:pPr>
            <a:endParaRPr lang="en-US" sz="1600" noProof="0"/>
          </a:p>
        </p:txBody>
      </p:sp>
      <p:sp>
        <p:nvSpPr>
          <p:cNvPr id="13" name="TextBox 12">
            <a:extLst>
              <a:ext uri="{FF2B5EF4-FFF2-40B4-BE49-F238E27FC236}">
                <a16:creationId xmlns:a16="http://schemas.microsoft.com/office/drawing/2014/main" id="{C212DF1A-40DF-5BD7-3C99-D5A9D2482ACC}"/>
              </a:ext>
            </a:extLst>
          </p:cNvPr>
          <p:cNvSpPr txBox="1"/>
          <p:nvPr/>
        </p:nvSpPr>
        <p:spPr>
          <a:xfrm>
            <a:off x="0" y="6508276"/>
            <a:ext cx="7863121" cy="200055"/>
          </a:xfrm>
          <a:prstGeom prst="rect">
            <a:avLst/>
          </a:prstGeom>
          <a:noFill/>
        </p:spPr>
        <p:txBody>
          <a:bodyPr wrap="square">
            <a:spAutoFit/>
          </a:bodyPr>
          <a:lstStyle/>
          <a:p>
            <a:r>
              <a:rPr lang="en-US" sz="700"/>
              <a:t>https://ourworldindata.org/</a:t>
            </a:r>
            <a:r>
              <a:rPr lang="en-US" sz="700" err="1"/>
              <a:t>grapher</a:t>
            </a:r>
            <a:r>
              <a:rPr lang="en-US" sz="700"/>
              <a:t>/</a:t>
            </a:r>
            <a:r>
              <a:rPr lang="en-US" sz="700" err="1"/>
              <a:t>beer-consumption-per-person?tab</a:t>
            </a:r>
            <a:r>
              <a:rPr lang="en-US" sz="700"/>
              <a:t>=</a:t>
            </a:r>
            <a:r>
              <a:rPr lang="en-US" sz="700" err="1"/>
              <a:t>chart&amp;time</a:t>
            </a:r>
            <a:r>
              <a:rPr lang="en-US" sz="700"/>
              <a:t>=1982..2019&amp;country=ESP~USA~CHN~FIN~THA</a:t>
            </a:r>
          </a:p>
        </p:txBody>
      </p:sp>
      <p:sp>
        <p:nvSpPr>
          <p:cNvPr id="2" name="Isosceles Triangle 1">
            <a:extLst>
              <a:ext uri="{FF2B5EF4-FFF2-40B4-BE49-F238E27FC236}">
                <a16:creationId xmlns:a16="http://schemas.microsoft.com/office/drawing/2014/main" id="{78C95B87-8D9D-A4B0-0508-D98B6B5BE1D9}"/>
              </a:ext>
            </a:extLst>
          </p:cNvPr>
          <p:cNvSpPr/>
          <p:nvPr/>
        </p:nvSpPr>
        <p:spPr>
          <a:xfrm rot="10800000">
            <a:off x="612770" y="3852643"/>
            <a:ext cx="5034578" cy="200056"/>
          </a:xfrm>
          <a:prstGeom prst="triangle">
            <a:avLst>
              <a:gd name="adj" fmla="val 49108"/>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tIns="91440" bIns="91440" rtlCol="0" anchor="ctr"/>
          <a:lstStyle/>
          <a:p>
            <a:pPr algn="ctr"/>
            <a:endParaRPr lang="fi-FI" err="1"/>
          </a:p>
        </p:txBody>
      </p:sp>
      <p:sp>
        <p:nvSpPr>
          <p:cNvPr id="4" name="Isosceles Triangle 3">
            <a:extLst>
              <a:ext uri="{FF2B5EF4-FFF2-40B4-BE49-F238E27FC236}">
                <a16:creationId xmlns:a16="http://schemas.microsoft.com/office/drawing/2014/main" id="{10A0A9EF-A0C8-B329-413D-0618C08C90BF}"/>
              </a:ext>
            </a:extLst>
          </p:cNvPr>
          <p:cNvSpPr/>
          <p:nvPr/>
        </p:nvSpPr>
        <p:spPr>
          <a:xfrm rot="10800000">
            <a:off x="6411568" y="3852643"/>
            <a:ext cx="5034578" cy="200056"/>
          </a:xfrm>
          <a:prstGeom prst="triangle">
            <a:avLst>
              <a:gd name="adj" fmla="val 49108"/>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tIns="91440" bIns="91440" rtlCol="0" anchor="ctr"/>
          <a:lstStyle/>
          <a:p>
            <a:pPr algn="ctr"/>
            <a:endParaRPr lang="fi-FI" err="1"/>
          </a:p>
        </p:txBody>
      </p:sp>
      <p:sp>
        <p:nvSpPr>
          <p:cNvPr id="5" name="Rectangle 4">
            <a:extLst>
              <a:ext uri="{FF2B5EF4-FFF2-40B4-BE49-F238E27FC236}">
                <a16:creationId xmlns:a16="http://schemas.microsoft.com/office/drawing/2014/main" id="{A00A73F2-02FD-7847-4436-FF1A3EDC6805}"/>
              </a:ext>
            </a:extLst>
          </p:cNvPr>
          <p:cNvSpPr/>
          <p:nvPr/>
        </p:nvSpPr>
        <p:spPr>
          <a:xfrm>
            <a:off x="612769" y="4160501"/>
            <a:ext cx="5130882" cy="1723466"/>
          </a:xfrm>
          <a:prstGeom prst="rect">
            <a:avLst/>
          </a:prstGeom>
          <a:noFill/>
          <a:ln>
            <a:solidFill>
              <a:schemeClr val="accent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US" err="1"/>
          </a:p>
        </p:txBody>
      </p:sp>
      <p:sp>
        <p:nvSpPr>
          <p:cNvPr id="9" name="Rectangle 8">
            <a:extLst>
              <a:ext uri="{FF2B5EF4-FFF2-40B4-BE49-F238E27FC236}">
                <a16:creationId xmlns:a16="http://schemas.microsoft.com/office/drawing/2014/main" id="{7B2B2EFA-D786-0671-2931-A727D77E1C82}"/>
              </a:ext>
            </a:extLst>
          </p:cNvPr>
          <p:cNvSpPr/>
          <p:nvPr/>
        </p:nvSpPr>
        <p:spPr>
          <a:xfrm>
            <a:off x="6363415" y="4186326"/>
            <a:ext cx="5130882" cy="1723466"/>
          </a:xfrm>
          <a:prstGeom prst="rect">
            <a:avLst/>
          </a:prstGeom>
          <a:noFill/>
          <a:ln>
            <a:solidFill>
              <a:schemeClr val="accent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US" err="1"/>
          </a:p>
        </p:txBody>
      </p:sp>
    </p:spTree>
    <p:extLst>
      <p:ext uri="{BB962C8B-B14F-4D97-AF65-F5344CB8AC3E}">
        <p14:creationId xmlns:p14="http://schemas.microsoft.com/office/powerpoint/2010/main" val="20963037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E1CB3E7-25E3-914F-EAF0-33587CE29ECA}"/>
              </a:ext>
            </a:extLst>
          </p:cNvPr>
          <p:cNvSpPr>
            <a:spLocks noGrp="1"/>
          </p:cNvSpPr>
          <p:nvPr>
            <p:ph type="title"/>
          </p:nvPr>
        </p:nvSpPr>
        <p:spPr/>
        <p:txBody>
          <a:bodyPr/>
          <a:lstStyle/>
          <a:p>
            <a:r>
              <a:rPr lang="en-US"/>
              <a:t>Beer consumption around the world</a:t>
            </a:r>
          </a:p>
        </p:txBody>
      </p:sp>
      <p:pic>
        <p:nvPicPr>
          <p:cNvPr id="6" name="Picture 5">
            <a:extLst>
              <a:ext uri="{FF2B5EF4-FFF2-40B4-BE49-F238E27FC236}">
                <a16:creationId xmlns:a16="http://schemas.microsoft.com/office/drawing/2014/main" id="{827945C3-E01E-3A0B-377F-DB6E0140E67C}"/>
              </a:ext>
            </a:extLst>
          </p:cNvPr>
          <p:cNvPicPr>
            <a:picLocks noChangeAspect="1"/>
          </p:cNvPicPr>
          <p:nvPr/>
        </p:nvPicPr>
        <p:blipFill rotWithShape="1">
          <a:blip r:embed="rId3"/>
          <a:srcRect l="1548"/>
          <a:stretch/>
        </p:blipFill>
        <p:spPr>
          <a:xfrm>
            <a:off x="384174" y="941004"/>
            <a:ext cx="5130882" cy="2587764"/>
          </a:xfrm>
          <a:prstGeom prst="rect">
            <a:avLst/>
          </a:prstGeom>
          <a:ln w="12700">
            <a:solidFill>
              <a:schemeClr val="accent1"/>
            </a:solidFill>
          </a:ln>
        </p:spPr>
      </p:pic>
      <p:sp>
        <p:nvSpPr>
          <p:cNvPr id="7" name="TextBox 6">
            <a:extLst>
              <a:ext uri="{FF2B5EF4-FFF2-40B4-BE49-F238E27FC236}">
                <a16:creationId xmlns:a16="http://schemas.microsoft.com/office/drawing/2014/main" id="{59201DD9-EE38-42F0-42B5-5B86F0A2935F}"/>
              </a:ext>
            </a:extLst>
          </p:cNvPr>
          <p:cNvSpPr txBox="1"/>
          <p:nvPr/>
        </p:nvSpPr>
        <p:spPr>
          <a:xfrm>
            <a:off x="6029339" y="1394000"/>
            <a:ext cx="4884727" cy="1683708"/>
          </a:xfrm>
          <a:prstGeom prst="rect">
            <a:avLst/>
          </a:prstGeom>
          <a:noFill/>
        </p:spPr>
        <p:txBody>
          <a:bodyPr wrap="square" lIns="0" tIns="0" rIns="0" bIns="0" rtlCol="0">
            <a:noAutofit/>
          </a:bodyPr>
          <a:lstStyle/>
          <a:p>
            <a:pPr algn="just" defTabSz="228600">
              <a:spcAft>
                <a:spcPts val="1200"/>
              </a:spcAft>
            </a:pPr>
            <a:r>
              <a:rPr lang="en-US" sz="1100" b="1"/>
              <a:t>Average alcohol consumption volume per capita</a:t>
            </a:r>
          </a:p>
          <a:p>
            <a:pPr marL="285750" indent="-285750" algn="just" defTabSz="228600">
              <a:spcAft>
                <a:spcPts val="1200"/>
              </a:spcAft>
              <a:buFont typeface="Arial" panose="020B0604020202020204" pitchFamily="34" charset="0"/>
              <a:buChar char="•"/>
            </a:pPr>
            <a:r>
              <a:rPr lang="en-US" sz="1100" noProof="0"/>
              <a:t>Despite knowing that alcohol consumption has decreased the diagram shows us that beer still hold a strong market, despite having taken a small hit in 2022 and 2023</a:t>
            </a:r>
            <a:r>
              <a:rPr lang="en-US" sz="1100"/>
              <a:t>.</a:t>
            </a:r>
          </a:p>
          <a:p>
            <a:pPr marL="285750" indent="-285750" algn="just" defTabSz="228600">
              <a:spcAft>
                <a:spcPts val="1200"/>
              </a:spcAft>
              <a:buFont typeface="Arial" panose="020B0604020202020204" pitchFamily="34" charset="0"/>
              <a:buChar char="•"/>
            </a:pPr>
            <a:r>
              <a:rPr lang="en-US" sz="1100" noProof="0"/>
              <a:t>In the prediction</a:t>
            </a:r>
            <a:r>
              <a:rPr lang="en-US" sz="1100"/>
              <a:t> for the next years there can even be seen a slight increase in demand for beer. </a:t>
            </a:r>
          </a:p>
          <a:p>
            <a:pPr marL="285750" indent="-285750" algn="just" defTabSz="228600">
              <a:spcAft>
                <a:spcPts val="1200"/>
              </a:spcAft>
              <a:buFont typeface="Arial" panose="020B0604020202020204" pitchFamily="34" charset="0"/>
              <a:buChar char="•"/>
            </a:pPr>
            <a:r>
              <a:rPr lang="en-US" sz="1100" noProof="0"/>
              <a:t>The other competitors are still far behind on the prediction - therefore, beer can be seen as a good investment.</a:t>
            </a:r>
            <a:endParaRPr lang="en-US" sz="1600" noProof="0"/>
          </a:p>
        </p:txBody>
      </p:sp>
      <p:pic>
        <p:nvPicPr>
          <p:cNvPr id="8" name="Picture 7">
            <a:extLst>
              <a:ext uri="{FF2B5EF4-FFF2-40B4-BE49-F238E27FC236}">
                <a16:creationId xmlns:a16="http://schemas.microsoft.com/office/drawing/2014/main" id="{71F4FBAB-D912-ABBA-14F8-79F47C6E46B6}"/>
              </a:ext>
            </a:extLst>
          </p:cNvPr>
          <p:cNvPicPr>
            <a:picLocks noChangeAspect="1"/>
          </p:cNvPicPr>
          <p:nvPr/>
        </p:nvPicPr>
        <p:blipFill rotWithShape="1">
          <a:blip r:embed="rId4"/>
          <a:srcRect b="6502"/>
          <a:stretch/>
        </p:blipFill>
        <p:spPr>
          <a:xfrm>
            <a:off x="384174" y="3678437"/>
            <a:ext cx="5130880" cy="2587764"/>
          </a:xfrm>
          <a:prstGeom prst="rect">
            <a:avLst/>
          </a:prstGeom>
          <a:ln w="12700">
            <a:solidFill>
              <a:schemeClr val="accent1"/>
            </a:solidFill>
          </a:ln>
        </p:spPr>
      </p:pic>
      <p:sp>
        <p:nvSpPr>
          <p:cNvPr id="10" name="TextBox 9">
            <a:extLst>
              <a:ext uri="{FF2B5EF4-FFF2-40B4-BE49-F238E27FC236}">
                <a16:creationId xmlns:a16="http://schemas.microsoft.com/office/drawing/2014/main" id="{F69C5612-A017-3303-ACD1-66341809933E}"/>
              </a:ext>
            </a:extLst>
          </p:cNvPr>
          <p:cNvSpPr txBox="1"/>
          <p:nvPr/>
        </p:nvSpPr>
        <p:spPr>
          <a:xfrm>
            <a:off x="0" y="6657945"/>
            <a:ext cx="6094206" cy="200055"/>
          </a:xfrm>
          <a:prstGeom prst="rect">
            <a:avLst/>
          </a:prstGeom>
          <a:noFill/>
        </p:spPr>
        <p:txBody>
          <a:bodyPr wrap="square">
            <a:spAutoFit/>
          </a:bodyPr>
          <a:lstStyle/>
          <a:p>
            <a:r>
              <a:rPr lang="en-GB" sz="700"/>
              <a:t>https://www.statista.com/outlook/cmo/alcoholic-drinks/worldwide#volume</a:t>
            </a:r>
            <a:endParaRPr lang="LID4096" sz="700"/>
          </a:p>
        </p:txBody>
      </p:sp>
      <p:sp>
        <p:nvSpPr>
          <p:cNvPr id="11" name="TextBox 10">
            <a:extLst>
              <a:ext uri="{FF2B5EF4-FFF2-40B4-BE49-F238E27FC236}">
                <a16:creationId xmlns:a16="http://schemas.microsoft.com/office/drawing/2014/main" id="{F5DDD5D7-D0E8-1EB4-984C-8540CB37CC67}"/>
              </a:ext>
            </a:extLst>
          </p:cNvPr>
          <p:cNvSpPr txBox="1"/>
          <p:nvPr/>
        </p:nvSpPr>
        <p:spPr>
          <a:xfrm>
            <a:off x="5954414" y="3994396"/>
            <a:ext cx="5034579" cy="1644385"/>
          </a:xfrm>
          <a:prstGeom prst="rect">
            <a:avLst/>
          </a:prstGeom>
          <a:noFill/>
        </p:spPr>
        <p:txBody>
          <a:bodyPr wrap="square" lIns="0" tIns="0" rIns="0" bIns="0" rtlCol="0">
            <a:noAutofit/>
          </a:bodyPr>
          <a:lstStyle/>
          <a:p>
            <a:pPr algn="just" defTabSz="228600">
              <a:spcAft>
                <a:spcPts val="1200"/>
              </a:spcAft>
            </a:pPr>
            <a:r>
              <a:rPr lang="en-US" sz="1100" b="1"/>
              <a:t>Beer consumption per person, 1980-2019</a:t>
            </a:r>
          </a:p>
          <a:p>
            <a:pPr marL="171450" indent="-171450" algn="just" defTabSz="228600">
              <a:spcAft>
                <a:spcPts val="1200"/>
              </a:spcAft>
              <a:buFont typeface="Arial" panose="020B0604020202020204" pitchFamily="34" charset="0"/>
              <a:buChar char="•"/>
            </a:pPr>
            <a:r>
              <a:rPr lang="en-US" sz="1100" noProof="0"/>
              <a:t>Beer consumption has been decreasing in the USA and it is </a:t>
            </a:r>
            <a:r>
              <a:rPr lang="en-US" sz="1100"/>
              <a:t>20th biggest beer consumer per capita (72.7l). While for total beer consumption they rank 2nd in the world right after China.</a:t>
            </a:r>
          </a:p>
          <a:p>
            <a:pPr marL="171450" indent="-171450" algn="just" defTabSz="228600">
              <a:spcAft>
                <a:spcPts val="1200"/>
              </a:spcAft>
              <a:buFont typeface="Arial" panose="020B0604020202020204" pitchFamily="34" charset="0"/>
              <a:buChar char="•"/>
            </a:pPr>
            <a:r>
              <a:rPr lang="en-US" sz="1100"/>
              <a:t>Same trend in decline can also be seen with Czechia the number 1 drinkers, therefore it is not alarming in the case of the USA. </a:t>
            </a:r>
          </a:p>
          <a:p>
            <a:pPr marL="171450" indent="-171450" algn="just" defTabSz="228600">
              <a:spcAft>
                <a:spcPts val="1200"/>
              </a:spcAft>
              <a:buFont typeface="Arial" panose="020B0604020202020204" pitchFamily="34" charset="0"/>
              <a:buChar char="•"/>
            </a:pPr>
            <a:r>
              <a:rPr lang="en-US" sz="1100"/>
              <a:t>The diagram indicates an increase in Asian countries, however that too has slowed down significantly in the past years. </a:t>
            </a:r>
          </a:p>
          <a:p>
            <a:pPr algn="l" defTabSz="228600">
              <a:spcAft>
                <a:spcPts val="1200"/>
              </a:spcAft>
            </a:pPr>
            <a:endParaRPr lang="en-US" sz="1600" noProof="0"/>
          </a:p>
        </p:txBody>
      </p:sp>
      <p:sp>
        <p:nvSpPr>
          <p:cNvPr id="13" name="TextBox 12">
            <a:extLst>
              <a:ext uri="{FF2B5EF4-FFF2-40B4-BE49-F238E27FC236}">
                <a16:creationId xmlns:a16="http://schemas.microsoft.com/office/drawing/2014/main" id="{C212DF1A-40DF-5BD7-3C99-D5A9D2482ACC}"/>
              </a:ext>
            </a:extLst>
          </p:cNvPr>
          <p:cNvSpPr txBox="1"/>
          <p:nvPr/>
        </p:nvSpPr>
        <p:spPr>
          <a:xfrm>
            <a:off x="0" y="6508276"/>
            <a:ext cx="7863121" cy="200055"/>
          </a:xfrm>
          <a:prstGeom prst="rect">
            <a:avLst/>
          </a:prstGeom>
          <a:noFill/>
        </p:spPr>
        <p:txBody>
          <a:bodyPr wrap="square">
            <a:spAutoFit/>
          </a:bodyPr>
          <a:lstStyle/>
          <a:p>
            <a:r>
              <a:rPr lang="en-US" sz="700"/>
              <a:t>https://ourworldindata.org/</a:t>
            </a:r>
            <a:r>
              <a:rPr lang="en-US" sz="700" err="1"/>
              <a:t>grapher</a:t>
            </a:r>
            <a:r>
              <a:rPr lang="en-US" sz="700"/>
              <a:t>/</a:t>
            </a:r>
            <a:r>
              <a:rPr lang="en-US" sz="700" err="1"/>
              <a:t>beer-consumption-per-person?tab</a:t>
            </a:r>
            <a:r>
              <a:rPr lang="en-US" sz="700"/>
              <a:t>=</a:t>
            </a:r>
            <a:r>
              <a:rPr lang="en-US" sz="700" err="1"/>
              <a:t>chart&amp;time</a:t>
            </a:r>
            <a:r>
              <a:rPr lang="en-US" sz="700"/>
              <a:t>=1982..2019&amp;country=ESP~USA~CHN~FIN~THA</a:t>
            </a:r>
          </a:p>
        </p:txBody>
      </p:sp>
      <p:sp>
        <p:nvSpPr>
          <p:cNvPr id="2" name="Isosceles Triangle 1">
            <a:extLst>
              <a:ext uri="{FF2B5EF4-FFF2-40B4-BE49-F238E27FC236}">
                <a16:creationId xmlns:a16="http://schemas.microsoft.com/office/drawing/2014/main" id="{78C95B87-8D9D-A4B0-0508-D98B6B5BE1D9}"/>
              </a:ext>
            </a:extLst>
          </p:cNvPr>
          <p:cNvSpPr/>
          <p:nvPr/>
        </p:nvSpPr>
        <p:spPr>
          <a:xfrm rot="5400000">
            <a:off x="4316015" y="2138829"/>
            <a:ext cx="2598134" cy="200056"/>
          </a:xfrm>
          <a:prstGeom prst="triangle">
            <a:avLst>
              <a:gd name="adj" fmla="val 49108"/>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tIns="91440" bIns="91440" rtlCol="0" anchor="ctr"/>
          <a:lstStyle/>
          <a:p>
            <a:pPr algn="ctr"/>
            <a:endParaRPr lang="fi-FI" err="1"/>
          </a:p>
        </p:txBody>
      </p:sp>
      <p:sp>
        <p:nvSpPr>
          <p:cNvPr id="12" name="Isosceles Triangle 11">
            <a:extLst>
              <a:ext uri="{FF2B5EF4-FFF2-40B4-BE49-F238E27FC236}">
                <a16:creationId xmlns:a16="http://schemas.microsoft.com/office/drawing/2014/main" id="{4E4EB9E2-63E8-DBF9-3A01-C138D338A465}"/>
              </a:ext>
            </a:extLst>
          </p:cNvPr>
          <p:cNvSpPr/>
          <p:nvPr/>
        </p:nvSpPr>
        <p:spPr>
          <a:xfrm rot="5400000">
            <a:off x="4316015" y="4858603"/>
            <a:ext cx="2598134" cy="200056"/>
          </a:xfrm>
          <a:prstGeom prst="triangle">
            <a:avLst>
              <a:gd name="adj" fmla="val 49108"/>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tIns="91440" bIns="91440" rtlCol="0" anchor="ctr"/>
          <a:lstStyle/>
          <a:p>
            <a:pPr algn="ctr"/>
            <a:endParaRPr lang="fi-FI" err="1"/>
          </a:p>
        </p:txBody>
      </p:sp>
      <p:sp>
        <p:nvSpPr>
          <p:cNvPr id="14" name="Rectangle 13">
            <a:extLst>
              <a:ext uri="{FF2B5EF4-FFF2-40B4-BE49-F238E27FC236}">
                <a16:creationId xmlns:a16="http://schemas.microsoft.com/office/drawing/2014/main" id="{9E7F8149-3DF4-89A0-DD81-E9BEBCCF4BE9}"/>
              </a:ext>
            </a:extLst>
          </p:cNvPr>
          <p:cNvSpPr/>
          <p:nvPr/>
        </p:nvSpPr>
        <p:spPr>
          <a:xfrm rot="21368178">
            <a:off x="6770568" y="301255"/>
            <a:ext cx="4389120" cy="51070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r>
              <a:rPr lang="fi-FI" err="1"/>
              <a:t>Tää</a:t>
            </a:r>
            <a:r>
              <a:rPr lang="fi-FI"/>
              <a:t> </a:t>
            </a:r>
            <a:r>
              <a:rPr lang="fi-FI" err="1"/>
              <a:t>ehk</a:t>
            </a:r>
            <a:r>
              <a:rPr lang="fi-FI"/>
              <a:t> </a:t>
            </a:r>
            <a:r>
              <a:rPr lang="fi-FI" err="1"/>
              <a:t>kivempi</a:t>
            </a:r>
            <a:r>
              <a:rPr lang="fi-FI"/>
              <a:t> </a:t>
            </a:r>
            <a:r>
              <a:rPr lang="fi-FI" err="1"/>
              <a:t>ku</a:t>
            </a:r>
            <a:r>
              <a:rPr lang="fi-FI"/>
              <a:t> edellinen emt saatte valita</a:t>
            </a:r>
            <a:endParaRPr lang="en-US"/>
          </a:p>
        </p:txBody>
      </p:sp>
    </p:spTree>
    <p:extLst>
      <p:ext uri="{BB962C8B-B14F-4D97-AF65-F5344CB8AC3E}">
        <p14:creationId xmlns:p14="http://schemas.microsoft.com/office/powerpoint/2010/main" val="41465528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E1CB3E7-25E3-914F-EAF0-33587CE29ECA}"/>
              </a:ext>
            </a:extLst>
          </p:cNvPr>
          <p:cNvSpPr>
            <a:spLocks noGrp="1"/>
          </p:cNvSpPr>
          <p:nvPr>
            <p:ph type="title"/>
          </p:nvPr>
        </p:nvSpPr>
        <p:spPr/>
        <p:txBody>
          <a:bodyPr/>
          <a:lstStyle/>
          <a:p>
            <a:r>
              <a:rPr lang="fi-FI" err="1"/>
              <a:t>Beer</a:t>
            </a:r>
            <a:r>
              <a:rPr lang="fi-FI"/>
              <a:t> </a:t>
            </a:r>
            <a:r>
              <a:rPr lang="fi-FI" err="1"/>
              <a:t>consumption</a:t>
            </a:r>
            <a:r>
              <a:rPr lang="fi-FI"/>
              <a:t> </a:t>
            </a:r>
            <a:r>
              <a:rPr lang="fi-FI" err="1"/>
              <a:t>around</a:t>
            </a:r>
            <a:r>
              <a:rPr lang="fi-FI"/>
              <a:t> </a:t>
            </a:r>
            <a:r>
              <a:rPr lang="fi-FI" err="1"/>
              <a:t>the</a:t>
            </a:r>
            <a:r>
              <a:rPr lang="fi-FI"/>
              <a:t> </a:t>
            </a:r>
            <a:r>
              <a:rPr lang="fi-FI" err="1"/>
              <a:t>world</a:t>
            </a:r>
            <a:endParaRPr lang="LID4096"/>
          </a:p>
        </p:txBody>
      </p:sp>
      <p:pic>
        <p:nvPicPr>
          <p:cNvPr id="6" name="Picture 5">
            <a:extLst>
              <a:ext uri="{FF2B5EF4-FFF2-40B4-BE49-F238E27FC236}">
                <a16:creationId xmlns:a16="http://schemas.microsoft.com/office/drawing/2014/main" id="{827945C3-E01E-3A0B-377F-DB6E0140E67C}"/>
              </a:ext>
            </a:extLst>
          </p:cNvPr>
          <p:cNvPicPr>
            <a:picLocks noChangeAspect="1"/>
          </p:cNvPicPr>
          <p:nvPr/>
        </p:nvPicPr>
        <p:blipFill>
          <a:blip r:embed="rId3"/>
          <a:stretch>
            <a:fillRect/>
          </a:stretch>
        </p:blipFill>
        <p:spPr>
          <a:xfrm>
            <a:off x="5568578" y="781464"/>
            <a:ext cx="6325496" cy="3000093"/>
          </a:xfrm>
          <a:prstGeom prst="rect">
            <a:avLst/>
          </a:prstGeom>
        </p:spPr>
      </p:pic>
      <p:sp>
        <p:nvSpPr>
          <p:cNvPr id="7" name="TextBox 6">
            <a:extLst>
              <a:ext uri="{FF2B5EF4-FFF2-40B4-BE49-F238E27FC236}">
                <a16:creationId xmlns:a16="http://schemas.microsoft.com/office/drawing/2014/main" id="{59201DD9-EE38-42F0-42B5-5B86F0A2935F}"/>
              </a:ext>
            </a:extLst>
          </p:cNvPr>
          <p:cNvSpPr txBox="1"/>
          <p:nvPr/>
        </p:nvSpPr>
        <p:spPr>
          <a:xfrm>
            <a:off x="459087" y="1191135"/>
            <a:ext cx="5034579" cy="2237866"/>
          </a:xfrm>
          <a:prstGeom prst="rect">
            <a:avLst/>
          </a:prstGeom>
          <a:noFill/>
        </p:spPr>
        <p:txBody>
          <a:bodyPr wrap="square" lIns="0" tIns="0" rIns="0" bIns="0" rtlCol="0">
            <a:noAutofit/>
          </a:bodyPr>
          <a:lstStyle/>
          <a:p>
            <a:pPr algn="just" defTabSz="228600">
              <a:spcAft>
                <a:spcPts val="1200"/>
              </a:spcAft>
            </a:pPr>
            <a:r>
              <a:rPr lang="fi-FI" sz="1200" b="1" err="1"/>
              <a:t>Average</a:t>
            </a:r>
            <a:r>
              <a:rPr lang="fi-FI" sz="1200" b="1"/>
              <a:t> </a:t>
            </a:r>
            <a:r>
              <a:rPr lang="fi-FI" sz="1200" b="1" err="1"/>
              <a:t>alcohol</a:t>
            </a:r>
            <a:r>
              <a:rPr lang="fi-FI" sz="1200" b="1"/>
              <a:t> </a:t>
            </a:r>
            <a:r>
              <a:rPr lang="fi-FI" sz="1200" b="1" err="1"/>
              <a:t>consumtion</a:t>
            </a:r>
            <a:r>
              <a:rPr lang="fi-FI" sz="1200" b="1"/>
              <a:t> </a:t>
            </a:r>
            <a:r>
              <a:rPr lang="fi-FI" sz="1200" b="1" err="1"/>
              <a:t>volume</a:t>
            </a:r>
            <a:r>
              <a:rPr lang="fi-FI" sz="1200" b="1"/>
              <a:t> per </a:t>
            </a:r>
            <a:r>
              <a:rPr lang="fi-FI" sz="1200" b="1" err="1"/>
              <a:t>capita</a:t>
            </a:r>
            <a:r>
              <a:rPr lang="fi-FI" sz="1200" b="1"/>
              <a:t> </a:t>
            </a:r>
            <a:r>
              <a:rPr lang="fi-FI" sz="1200" b="1" err="1"/>
              <a:t>world</a:t>
            </a:r>
            <a:r>
              <a:rPr lang="fi-FI" sz="1200" b="1"/>
              <a:t> </a:t>
            </a:r>
            <a:r>
              <a:rPr lang="fi-FI" sz="1200" b="1" err="1"/>
              <a:t>wide</a:t>
            </a:r>
            <a:endParaRPr lang="fi-FI" sz="1200" b="1"/>
          </a:p>
          <a:p>
            <a:pPr marL="285750" indent="-285750" algn="just" defTabSz="228600">
              <a:spcAft>
                <a:spcPts val="1200"/>
              </a:spcAft>
              <a:buFont typeface="Arial" panose="020B0604020202020204" pitchFamily="34" charset="0"/>
              <a:buChar char="•"/>
            </a:pPr>
            <a:r>
              <a:rPr lang="fi-FI" sz="1200" noProof="0" err="1"/>
              <a:t>Despite</a:t>
            </a:r>
            <a:r>
              <a:rPr lang="fi-FI" sz="1200" noProof="0"/>
              <a:t> </a:t>
            </a:r>
            <a:r>
              <a:rPr lang="fi-FI" sz="1200" noProof="0" err="1"/>
              <a:t>knowing</a:t>
            </a:r>
            <a:r>
              <a:rPr lang="fi-FI" sz="1200" noProof="0"/>
              <a:t> </a:t>
            </a:r>
            <a:r>
              <a:rPr lang="fi-FI" sz="1200" noProof="0" err="1"/>
              <a:t>that</a:t>
            </a:r>
            <a:r>
              <a:rPr lang="fi-FI" sz="1200" noProof="0"/>
              <a:t> </a:t>
            </a:r>
            <a:r>
              <a:rPr lang="fi-FI" sz="1200" noProof="0" err="1"/>
              <a:t>alcohol</a:t>
            </a:r>
            <a:r>
              <a:rPr lang="fi-FI" sz="1200" noProof="0"/>
              <a:t> </a:t>
            </a:r>
            <a:r>
              <a:rPr lang="fi-FI" sz="1200" noProof="0" err="1"/>
              <a:t>concumtion</a:t>
            </a:r>
            <a:r>
              <a:rPr lang="fi-FI" sz="1200" noProof="0"/>
              <a:t> </a:t>
            </a:r>
            <a:r>
              <a:rPr lang="fi-FI" sz="1200" noProof="0" err="1"/>
              <a:t>has</a:t>
            </a:r>
            <a:r>
              <a:rPr lang="fi-FI" sz="1200" noProof="0"/>
              <a:t> </a:t>
            </a:r>
            <a:r>
              <a:rPr lang="fi-FI" sz="1200" noProof="0" err="1"/>
              <a:t>decreased</a:t>
            </a:r>
            <a:r>
              <a:rPr lang="fi-FI" sz="1200" noProof="0"/>
              <a:t> </a:t>
            </a:r>
            <a:r>
              <a:rPr lang="fi-FI" sz="1200" noProof="0" err="1"/>
              <a:t>the</a:t>
            </a:r>
            <a:r>
              <a:rPr lang="fi-FI" sz="1200" noProof="0"/>
              <a:t> </a:t>
            </a:r>
            <a:r>
              <a:rPr lang="fi-FI" sz="1200" noProof="0" err="1"/>
              <a:t>diagram</a:t>
            </a:r>
            <a:r>
              <a:rPr lang="fi-FI" sz="1200" noProof="0"/>
              <a:t> </a:t>
            </a:r>
            <a:r>
              <a:rPr lang="fi-FI" sz="1200" noProof="0" err="1"/>
              <a:t>shows</a:t>
            </a:r>
            <a:r>
              <a:rPr lang="fi-FI" sz="1200" noProof="0"/>
              <a:t> us </a:t>
            </a:r>
            <a:r>
              <a:rPr lang="fi-FI" sz="1200" noProof="0" err="1"/>
              <a:t>that</a:t>
            </a:r>
            <a:r>
              <a:rPr lang="fi-FI" sz="1200" noProof="0"/>
              <a:t> </a:t>
            </a:r>
            <a:r>
              <a:rPr lang="fi-FI" sz="1200" noProof="0" err="1"/>
              <a:t>beer</a:t>
            </a:r>
            <a:r>
              <a:rPr lang="fi-FI" sz="1200" noProof="0"/>
              <a:t> </a:t>
            </a:r>
            <a:r>
              <a:rPr lang="fi-FI" sz="1200" noProof="0" err="1"/>
              <a:t>still</a:t>
            </a:r>
            <a:r>
              <a:rPr lang="fi-FI" sz="1200" noProof="0"/>
              <a:t> </a:t>
            </a:r>
            <a:r>
              <a:rPr lang="fi-FI" sz="1200" noProof="0" err="1"/>
              <a:t>hold</a:t>
            </a:r>
            <a:r>
              <a:rPr lang="fi-FI" sz="1200" noProof="0"/>
              <a:t> a </a:t>
            </a:r>
            <a:r>
              <a:rPr lang="fi-FI" sz="1200" noProof="0" err="1"/>
              <a:t>strong</a:t>
            </a:r>
            <a:r>
              <a:rPr lang="fi-FI" sz="1200" noProof="0"/>
              <a:t> market, </a:t>
            </a:r>
            <a:r>
              <a:rPr lang="fi-FI" sz="1200" noProof="0" err="1"/>
              <a:t>despite</a:t>
            </a:r>
            <a:r>
              <a:rPr lang="fi-FI" sz="1200" noProof="0"/>
              <a:t> </a:t>
            </a:r>
            <a:r>
              <a:rPr lang="fi-FI" sz="1200" noProof="0" err="1"/>
              <a:t>having</a:t>
            </a:r>
            <a:r>
              <a:rPr lang="fi-FI" sz="1200" noProof="0"/>
              <a:t> </a:t>
            </a:r>
            <a:r>
              <a:rPr lang="fi-FI" sz="1200" noProof="0" err="1"/>
              <a:t>taken</a:t>
            </a:r>
            <a:r>
              <a:rPr lang="fi-FI" sz="1200" noProof="0"/>
              <a:t> a </a:t>
            </a:r>
            <a:r>
              <a:rPr lang="fi-FI" sz="1200" noProof="0" err="1"/>
              <a:t>small</a:t>
            </a:r>
            <a:r>
              <a:rPr lang="fi-FI" sz="1200" noProof="0"/>
              <a:t> </a:t>
            </a:r>
            <a:r>
              <a:rPr lang="fi-FI" sz="1200" noProof="0" err="1"/>
              <a:t>hit</a:t>
            </a:r>
            <a:r>
              <a:rPr lang="fi-FI" sz="1200" noProof="0"/>
              <a:t> in 2022 and 2023</a:t>
            </a:r>
            <a:r>
              <a:rPr lang="fi-FI" sz="1200"/>
              <a:t>.</a:t>
            </a:r>
          </a:p>
          <a:p>
            <a:pPr marL="285750" indent="-285750" algn="just" defTabSz="228600">
              <a:spcAft>
                <a:spcPts val="1200"/>
              </a:spcAft>
              <a:buFont typeface="Arial" panose="020B0604020202020204" pitchFamily="34" charset="0"/>
              <a:buChar char="•"/>
            </a:pPr>
            <a:r>
              <a:rPr lang="fi-FI" sz="1200" noProof="0"/>
              <a:t>In </a:t>
            </a:r>
            <a:r>
              <a:rPr lang="fi-FI" sz="1200" noProof="0" err="1"/>
              <a:t>the</a:t>
            </a:r>
            <a:r>
              <a:rPr lang="fi-FI" sz="1200" noProof="0"/>
              <a:t> </a:t>
            </a:r>
            <a:r>
              <a:rPr lang="fi-FI" sz="1200" noProof="0" err="1"/>
              <a:t>pre</a:t>
            </a:r>
            <a:r>
              <a:rPr lang="fi-FI" sz="1200" err="1"/>
              <a:t>iction</a:t>
            </a:r>
            <a:r>
              <a:rPr lang="fi-FI" sz="1200"/>
              <a:t> for </a:t>
            </a:r>
            <a:r>
              <a:rPr lang="fi-FI" sz="1200" err="1"/>
              <a:t>the</a:t>
            </a:r>
            <a:r>
              <a:rPr lang="fi-FI" sz="1200"/>
              <a:t> </a:t>
            </a:r>
            <a:r>
              <a:rPr lang="fi-FI" sz="1200" err="1"/>
              <a:t>next</a:t>
            </a:r>
            <a:r>
              <a:rPr lang="fi-FI" sz="1200"/>
              <a:t> </a:t>
            </a:r>
            <a:r>
              <a:rPr lang="fi-FI" sz="1200" err="1"/>
              <a:t>years</a:t>
            </a:r>
            <a:r>
              <a:rPr lang="fi-FI" sz="1200"/>
              <a:t> </a:t>
            </a:r>
            <a:r>
              <a:rPr lang="fi-FI" sz="1200" err="1"/>
              <a:t>there</a:t>
            </a:r>
            <a:r>
              <a:rPr lang="fi-FI" sz="1200"/>
              <a:t> </a:t>
            </a:r>
            <a:r>
              <a:rPr lang="fi-FI" sz="1200" err="1"/>
              <a:t>can</a:t>
            </a:r>
            <a:r>
              <a:rPr lang="fi-FI" sz="1200"/>
              <a:t> </a:t>
            </a:r>
            <a:r>
              <a:rPr lang="fi-FI" sz="1200" err="1"/>
              <a:t>even</a:t>
            </a:r>
            <a:r>
              <a:rPr lang="fi-FI" sz="1200"/>
              <a:t> </a:t>
            </a:r>
            <a:r>
              <a:rPr lang="fi-FI" sz="1200" err="1"/>
              <a:t>be</a:t>
            </a:r>
            <a:r>
              <a:rPr lang="fi-FI" sz="1200"/>
              <a:t> </a:t>
            </a:r>
            <a:r>
              <a:rPr lang="fi-FI" sz="1200" err="1"/>
              <a:t>seen</a:t>
            </a:r>
            <a:r>
              <a:rPr lang="fi-FI" sz="1200"/>
              <a:t> a </a:t>
            </a:r>
            <a:r>
              <a:rPr lang="fi-FI" sz="1200" err="1"/>
              <a:t>slight</a:t>
            </a:r>
            <a:r>
              <a:rPr lang="fi-FI" sz="1200"/>
              <a:t> </a:t>
            </a:r>
            <a:r>
              <a:rPr lang="fi-FI" sz="1200" err="1"/>
              <a:t>increase</a:t>
            </a:r>
            <a:r>
              <a:rPr lang="fi-FI" sz="1200"/>
              <a:t> in </a:t>
            </a:r>
            <a:r>
              <a:rPr lang="fi-FI" sz="1200" err="1"/>
              <a:t>demand</a:t>
            </a:r>
            <a:r>
              <a:rPr lang="fi-FI" sz="1200"/>
              <a:t> for </a:t>
            </a:r>
            <a:r>
              <a:rPr lang="fi-FI" sz="1200" err="1"/>
              <a:t>beer</a:t>
            </a:r>
            <a:r>
              <a:rPr lang="fi-FI" sz="1200"/>
              <a:t>. </a:t>
            </a:r>
          </a:p>
          <a:p>
            <a:pPr marL="285750" indent="-285750" algn="just" defTabSz="228600">
              <a:spcAft>
                <a:spcPts val="1200"/>
              </a:spcAft>
              <a:buFont typeface="Arial" panose="020B0604020202020204" pitchFamily="34" charset="0"/>
              <a:buChar char="•"/>
            </a:pPr>
            <a:r>
              <a:rPr lang="fi-FI" sz="1200" noProof="0" err="1"/>
              <a:t>The</a:t>
            </a:r>
            <a:r>
              <a:rPr lang="fi-FI" sz="1200" noProof="0"/>
              <a:t> </a:t>
            </a:r>
            <a:r>
              <a:rPr lang="fi-FI" sz="1200" noProof="0" err="1"/>
              <a:t>other</a:t>
            </a:r>
            <a:r>
              <a:rPr lang="fi-FI" sz="1200" noProof="0"/>
              <a:t> </a:t>
            </a:r>
            <a:r>
              <a:rPr lang="fi-FI" sz="1200" noProof="0" err="1"/>
              <a:t>competitors</a:t>
            </a:r>
            <a:r>
              <a:rPr lang="fi-FI" sz="1200" noProof="0"/>
              <a:t> </a:t>
            </a:r>
            <a:r>
              <a:rPr lang="fi-FI" sz="1200" noProof="0" err="1"/>
              <a:t>are</a:t>
            </a:r>
            <a:r>
              <a:rPr lang="fi-FI" sz="1200" noProof="0"/>
              <a:t> </a:t>
            </a:r>
            <a:r>
              <a:rPr lang="fi-FI" sz="1200" noProof="0" err="1"/>
              <a:t>still</a:t>
            </a:r>
            <a:r>
              <a:rPr lang="fi-FI" sz="1200" noProof="0"/>
              <a:t> </a:t>
            </a:r>
            <a:r>
              <a:rPr lang="fi-FI" sz="1200" noProof="0" err="1"/>
              <a:t>far</a:t>
            </a:r>
            <a:r>
              <a:rPr lang="fi-FI" sz="1200" noProof="0"/>
              <a:t> </a:t>
            </a:r>
            <a:r>
              <a:rPr lang="fi-FI" sz="1200" noProof="0" err="1"/>
              <a:t>behind</a:t>
            </a:r>
            <a:r>
              <a:rPr lang="fi-FI" sz="1200" noProof="0"/>
              <a:t> on </a:t>
            </a:r>
            <a:r>
              <a:rPr lang="fi-FI" sz="1200" noProof="0" err="1"/>
              <a:t>the</a:t>
            </a:r>
            <a:r>
              <a:rPr lang="fi-FI" sz="1200" noProof="0"/>
              <a:t> </a:t>
            </a:r>
            <a:r>
              <a:rPr lang="fi-FI" sz="1200" noProof="0" err="1"/>
              <a:t>predictions</a:t>
            </a:r>
            <a:r>
              <a:rPr lang="fi-FI" sz="1200" noProof="0"/>
              <a:t>, </a:t>
            </a:r>
            <a:r>
              <a:rPr lang="fi-FI" sz="1200" noProof="0" err="1"/>
              <a:t>therefore</a:t>
            </a:r>
            <a:r>
              <a:rPr lang="fi-FI" sz="1200" noProof="0"/>
              <a:t> </a:t>
            </a:r>
            <a:r>
              <a:rPr lang="fi-FI" sz="1200" noProof="0" err="1"/>
              <a:t>beer</a:t>
            </a:r>
            <a:r>
              <a:rPr lang="fi-FI" sz="1200" noProof="0"/>
              <a:t> </a:t>
            </a:r>
            <a:r>
              <a:rPr lang="fi-FI" sz="1200" noProof="0" err="1"/>
              <a:t>can</a:t>
            </a:r>
            <a:r>
              <a:rPr lang="fi-FI" sz="1200" noProof="0"/>
              <a:t> </a:t>
            </a:r>
            <a:r>
              <a:rPr lang="fi-FI" sz="1200" noProof="0" err="1"/>
              <a:t>be</a:t>
            </a:r>
            <a:r>
              <a:rPr lang="fi-FI" sz="1200" noProof="0"/>
              <a:t> </a:t>
            </a:r>
            <a:r>
              <a:rPr lang="fi-FI" sz="1200" noProof="0" err="1"/>
              <a:t>seen</a:t>
            </a:r>
            <a:r>
              <a:rPr lang="fi-FI" sz="1200" noProof="0"/>
              <a:t> as a </a:t>
            </a:r>
            <a:r>
              <a:rPr lang="fi-FI" sz="1200" noProof="0" err="1"/>
              <a:t>good</a:t>
            </a:r>
            <a:r>
              <a:rPr lang="fi-FI" sz="1200" noProof="0"/>
              <a:t> </a:t>
            </a:r>
            <a:r>
              <a:rPr lang="fi-FI" sz="1200" noProof="0" err="1"/>
              <a:t>investment</a:t>
            </a:r>
            <a:r>
              <a:rPr lang="fi-FI" sz="1200" noProof="0"/>
              <a:t>. </a:t>
            </a:r>
            <a:endParaRPr lang="fi-FI" noProof="0"/>
          </a:p>
        </p:txBody>
      </p:sp>
      <p:pic>
        <p:nvPicPr>
          <p:cNvPr id="8" name="Picture 7">
            <a:extLst>
              <a:ext uri="{FF2B5EF4-FFF2-40B4-BE49-F238E27FC236}">
                <a16:creationId xmlns:a16="http://schemas.microsoft.com/office/drawing/2014/main" id="{71F4FBAB-D912-ABBA-14F8-79F47C6E46B6}"/>
              </a:ext>
            </a:extLst>
          </p:cNvPr>
          <p:cNvPicPr>
            <a:picLocks noChangeAspect="1"/>
          </p:cNvPicPr>
          <p:nvPr/>
        </p:nvPicPr>
        <p:blipFill>
          <a:blip r:embed="rId4"/>
          <a:stretch>
            <a:fillRect/>
          </a:stretch>
        </p:blipFill>
        <p:spPr>
          <a:xfrm>
            <a:off x="595079" y="3429000"/>
            <a:ext cx="4368444" cy="3087443"/>
          </a:xfrm>
          <a:prstGeom prst="rect">
            <a:avLst/>
          </a:prstGeom>
        </p:spPr>
      </p:pic>
      <p:sp>
        <p:nvSpPr>
          <p:cNvPr id="10" name="TextBox 9">
            <a:extLst>
              <a:ext uri="{FF2B5EF4-FFF2-40B4-BE49-F238E27FC236}">
                <a16:creationId xmlns:a16="http://schemas.microsoft.com/office/drawing/2014/main" id="{F69C5612-A017-3303-ACD1-66341809933E}"/>
              </a:ext>
            </a:extLst>
          </p:cNvPr>
          <p:cNvSpPr txBox="1"/>
          <p:nvPr/>
        </p:nvSpPr>
        <p:spPr>
          <a:xfrm>
            <a:off x="5994699" y="3681530"/>
            <a:ext cx="6094206" cy="200055"/>
          </a:xfrm>
          <a:prstGeom prst="rect">
            <a:avLst/>
          </a:prstGeom>
          <a:noFill/>
        </p:spPr>
        <p:txBody>
          <a:bodyPr wrap="square">
            <a:spAutoFit/>
          </a:bodyPr>
          <a:lstStyle/>
          <a:p>
            <a:r>
              <a:rPr lang="en-GB" sz="700"/>
              <a:t>https://www.statista.com/outlook/cmo/alcoholic-drinks/worldwide#volume</a:t>
            </a:r>
            <a:endParaRPr lang="LID4096" sz="700"/>
          </a:p>
        </p:txBody>
      </p:sp>
      <p:sp>
        <p:nvSpPr>
          <p:cNvPr id="11" name="TextBox 10">
            <a:extLst>
              <a:ext uri="{FF2B5EF4-FFF2-40B4-BE49-F238E27FC236}">
                <a16:creationId xmlns:a16="http://schemas.microsoft.com/office/drawing/2014/main" id="{F5DDD5D7-D0E8-1EB4-984C-8540CB37CC67}"/>
              </a:ext>
            </a:extLst>
          </p:cNvPr>
          <p:cNvSpPr txBox="1"/>
          <p:nvPr/>
        </p:nvSpPr>
        <p:spPr>
          <a:xfrm>
            <a:off x="6094411" y="4100924"/>
            <a:ext cx="5034579" cy="2595415"/>
          </a:xfrm>
          <a:prstGeom prst="rect">
            <a:avLst/>
          </a:prstGeom>
          <a:noFill/>
        </p:spPr>
        <p:txBody>
          <a:bodyPr wrap="square" lIns="0" tIns="0" rIns="0" bIns="0" rtlCol="0">
            <a:noAutofit/>
          </a:bodyPr>
          <a:lstStyle/>
          <a:p>
            <a:pPr algn="just" defTabSz="228600">
              <a:spcAft>
                <a:spcPts val="1200"/>
              </a:spcAft>
            </a:pPr>
            <a:r>
              <a:rPr lang="fi-FI" sz="1200" b="1" err="1"/>
              <a:t>Beer</a:t>
            </a:r>
            <a:r>
              <a:rPr lang="fi-FI" sz="1200" b="1"/>
              <a:t> </a:t>
            </a:r>
            <a:r>
              <a:rPr lang="fi-FI" sz="1200" b="1" err="1"/>
              <a:t>consumtion</a:t>
            </a:r>
            <a:r>
              <a:rPr lang="fi-FI" sz="1200" b="1"/>
              <a:t> per person, 1980-2019</a:t>
            </a:r>
          </a:p>
          <a:p>
            <a:pPr marL="171450" indent="-171450" algn="just" defTabSz="228600">
              <a:spcAft>
                <a:spcPts val="1200"/>
              </a:spcAft>
              <a:buFont typeface="Arial" panose="020B0604020202020204" pitchFamily="34" charset="0"/>
              <a:buChar char="•"/>
            </a:pPr>
            <a:r>
              <a:rPr lang="fi-FI" sz="1200" noProof="0" err="1"/>
              <a:t>Beer</a:t>
            </a:r>
            <a:r>
              <a:rPr lang="fi-FI" sz="1200" noProof="0"/>
              <a:t> </a:t>
            </a:r>
            <a:r>
              <a:rPr lang="fi-FI" sz="1200" noProof="0" err="1"/>
              <a:t>concumption</a:t>
            </a:r>
            <a:r>
              <a:rPr lang="fi-FI" sz="1200" noProof="0"/>
              <a:t> </a:t>
            </a:r>
            <a:r>
              <a:rPr lang="fi-FI" sz="1200" noProof="0" err="1"/>
              <a:t>has</a:t>
            </a:r>
            <a:r>
              <a:rPr lang="fi-FI" sz="1200" noProof="0"/>
              <a:t> </a:t>
            </a:r>
            <a:r>
              <a:rPr lang="fi-FI" sz="1200" noProof="0" err="1"/>
              <a:t>been</a:t>
            </a:r>
            <a:r>
              <a:rPr lang="fi-FI" sz="1200" noProof="0"/>
              <a:t> </a:t>
            </a:r>
            <a:r>
              <a:rPr lang="fi-FI" sz="1200" noProof="0" err="1"/>
              <a:t>decreasing</a:t>
            </a:r>
            <a:r>
              <a:rPr lang="fi-FI" sz="1200" noProof="0"/>
              <a:t> in </a:t>
            </a:r>
            <a:r>
              <a:rPr lang="fi-FI" sz="1200" noProof="0" err="1"/>
              <a:t>the</a:t>
            </a:r>
            <a:r>
              <a:rPr lang="fi-FI" sz="1200" noProof="0"/>
              <a:t> USA and it is </a:t>
            </a:r>
            <a:r>
              <a:rPr lang="fi-FI" sz="1200"/>
              <a:t>20th </a:t>
            </a:r>
            <a:r>
              <a:rPr lang="fi-FI" sz="1200" err="1"/>
              <a:t>biggest</a:t>
            </a:r>
            <a:r>
              <a:rPr lang="fi-FI" sz="1200"/>
              <a:t> </a:t>
            </a:r>
            <a:r>
              <a:rPr lang="fi-FI" sz="1200" err="1"/>
              <a:t>beer</a:t>
            </a:r>
            <a:r>
              <a:rPr lang="fi-FI" sz="1200"/>
              <a:t> </a:t>
            </a:r>
            <a:r>
              <a:rPr lang="fi-FI" sz="1200" err="1"/>
              <a:t>consumer</a:t>
            </a:r>
            <a:r>
              <a:rPr lang="fi-FI" sz="1200"/>
              <a:t> per </a:t>
            </a:r>
            <a:r>
              <a:rPr lang="fi-FI" sz="1200" err="1"/>
              <a:t>capita</a:t>
            </a:r>
            <a:r>
              <a:rPr lang="fi-FI" sz="1200"/>
              <a:t> (72.7l). </a:t>
            </a:r>
            <a:r>
              <a:rPr lang="fi-FI" sz="1200" err="1"/>
              <a:t>While</a:t>
            </a:r>
            <a:r>
              <a:rPr lang="fi-FI" sz="1200"/>
              <a:t> for </a:t>
            </a:r>
            <a:r>
              <a:rPr lang="fi-FI" sz="1200" err="1"/>
              <a:t>total</a:t>
            </a:r>
            <a:r>
              <a:rPr lang="fi-FI" sz="1200"/>
              <a:t> </a:t>
            </a:r>
            <a:r>
              <a:rPr lang="fi-FI" sz="1200" err="1"/>
              <a:t>beer</a:t>
            </a:r>
            <a:r>
              <a:rPr lang="fi-FI" sz="1200"/>
              <a:t> </a:t>
            </a:r>
            <a:r>
              <a:rPr lang="fi-FI" sz="1200" err="1"/>
              <a:t>consumption</a:t>
            </a:r>
            <a:r>
              <a:rPr lang="fi-FI" sz="1200"/>
              <a:t> </a:t>
            </a:r>
            <a:r>
              <a:rPr lang="fi-FI" sz="1200" err="1"/>
              <a:t>they</a:t>
            </a:r>
            <a:r>
              <a:rPr lang="fi-FI" sz="1200"/>
              <a:t> </a:t>
            </a:r>
            <a:r>
              <a:rPr lang="fi-FI" sz="1200" err="1"/>
              <a:t>rank</a:t>
            </a:r>
            <a:r>
              <a:rPr lang="fi-FI" sz="1200"/>
              <a:t> 2nd in </a:t>
            </a:r>
            <a:r>
              <a:rPr lang="fi-FI" sz="1200" err="1"/>
              <a:t>the</a:t>
            </a:r>
            <a:r>
              <a:rPr lang="fi-FI" sz="1200"/>
              <a:t> </a:t>
            </a:r>
            <a:r>
              <a:rPr lang="fi-FI" sz="1200" err="1"/>
              <a:t>world</a:t>
            </a:r>
            <a:r>
              <a:rPr lang="fi-FI" sz="1200"/>
              <a:t> </a:t>
            </a:r>
            <a:r>
              <a:rPr lang="fi-FI" sz="1200" err="1"/>
              <a:t>right</a:t>
            </a:r>
            <a:r>
              <a:rPr lang="fi-FI" sz="1200"/>
              <a:t> </a:t>
            </a:r>
            <a:r>
              <a:rPr lang="fi-FI" sz="1200" err="1"/>
              <a:t>after</a:t>
            </a:r>
            <a:r>
              <a:rPr lang="fi-FI" sz="1200"/>
              <a:t> China (23,929,000,000l). </a:t>
            </a:r>
          </a:p>
          <a:p>
            <a:pPr marL="171450" indent="-171450" algn="just" defTabSz="228600">
              <a:spcAft>
                <a:spcPts val="1200"/>
              </a:spcAft>
              <a:buFont typeface="Arial" panose="020B0604020202020204" pitchFamily="34" charset="0"/>
              <a:buChar char="•"/>
            </a:pPr>
            <a:r>
              <a:rPr lang="fi-FI" sz="1200" err="1"/>
              <a:t>Same</a:t>
            </a:r>
            <a:r>
              <a:rPr lang="fi-FI" sz="1200"/>
              <a:t> </a:t>
            </a:r>
            <a:r>
              <a:rPr lang="fi-FI" sz="1200" err="1"/>
              <a:t>trend</a:t>
            </a:r>
            <a:r>
              <a:rPr lang="fi-FI" sz="1200"/>
              <a:t> in </a:t>
            </a:r>
            <a:r>
              <a:rPr lang="fi-FI" sz="1200" err="1"/>
              <a:t>decline</a:t>
            </a:r>
            <a:r>
              <a:rPr lang="fi-FI" sz="1200"/>
              <a:t> of </a:t>
            </a:r>
            <a:r>
              <a:rPr lang="fi-FI" sz="1200" err="1"/>
              <a:t>beer</a:t>
            </a:r>
            <a:r>
              <a:rPr lang="fi-FI" sz="1200"/>
              <a:t> </a:t>
            </a:r>
            <a:r>
              <a:rPr lang="fi-FI" sz="1200" err="1"/>
              <a:t>drinking</a:t>
            </a:r>
            <a:r>
              <a:rPr lang="fi-FI" sz="1200"/>
              <a:t> </a:t>
            </a:r>
            <a:r>
              <a:rPr lang="fi-FI" sz="1200" err="1"/>
              <a:t>can</a:t>
            </a:r>
            <a:r>
              <a:rPr lang="fi-FI" sz="1200"/>
              <a:t> </a:t>
            </a:r>
            <a:r>
              <a:rPr lang="fi-FI" sz="1200" err="1"/>
              <a:t>also</a:t>
            </a:r>
            <a:r>
              <a:rPr lang="fi-FI" sz="1200"/>
              <a:t> </a:t>
            </a:r>
            <a:r>
              <a:rPr lang="fi-FI" sz="1200" err="1"/>
              <a:t>be</a:t>
            </a:r>
            <a:r>
              <a:rPr lang="fi-FI" sz="1200"/>
              <a:t> </a:t>
            </a:r>
            <a:r>
              <a:rPr lang="fi-FI" sz="1200" err="1"/>
              <a:t>seen</a:t>
            </a:r>
            <a:r>
              <a:rPr lang="fi-FI" sz="1200"/>
              <a:t> </a:t>
            </a:r>
            <a:r>
              <a:rPr lang="fi-FI" sz="1200" err="1"/>
              <a:t>with</a:t>
            </a:r>
            <a:r>
              <a:rPr lang="fi-FI" sz="1200"/>
              <a:t> </a:t>
            </a:r>
            <a:r>
              <a:rPr lang="fi-FI" sz="1200" err="1"/>
              <a:t>Czechia</a:t>
            </a:r>
            <a:r>
              <a:rPr lang="fi-FI" sz="1200"/>
              <a:t> </a:t>
            </a:r>
            <a:r>
              <a:rPr lang="fi-FI" sz="1200" err="1"/>
              <a:t>the</a:t>
            </a:r>
            <a:r>
              <a:rPr lang="fi-FI" sz="1200"/>
              <a:t> </a:t>
            </a:r>
            <a:r>
              <a:rPr lang="fi-FI" sz="1200" err="1"/>
              <a:t>numebr</a:t>
            </a:r>
            <a:r>
              <a:rPr lang="fi-FI" sz="1200"/>
              <a:t> 1 </a:t>
            </a:r>
            <a:r>
              <a:rPr lang="fi-FI" sz="1200" err="1"/>
              <a:t>drinkers</a:t>
            </a:r>
            <a:r>
              <a:rPr lang="fi-FI" sz="1200"/>
              <a:t>, </a:t>
            </a:r>
            <a:r>
              <a:rPr lang="fi-FI" sz="1200" err="1"/>
              <a:t>therefore</a:t>
            </a:r>
            <a:r>
              <a:rPr lang="fi-FI" sz="1200"/>
              <a:t> it is </a:t>
            </a:r>
            <a:r>
              <a:rPr lang="fi-FI" sz="1200" err="1"/>
              <a:t>not</a:t>
            </a:r>
            <a:r>
              <a:rPr lang="fi-FI" sz="1200"/>
              <a:t> </a:t>
            </a:r>
            <a:r>
              <a:rPr lang="fi-FI" sz="1200" err="1"/>
              <a:t>alarming</a:t>
            </a:r>
            <a:r>
              <a:rPr lang="fi-FI" sz="1200"/>
              <a:t> in </a:t>
            </a:r>
            <a:r>
              <a:rPr lang="fi-FI" sz="1200" err="1"/>
              <a:t>the</a:t>
            </a:r>
            <a:r>
              <a:rPr lang="fi-FI" sz="1200"/>
              <a:t> case of </a:t>
            </a:r>
            <a:r>
              <a:rPr lang="fi-FI" sz="1200" err="1"/>
              <a:t>the</a:t>
            </a:r>
            <a:r>
              <a:rPr lang="fi-FI" sz="1200"/>
              <a:t> USA. </a:t>
            </a:r>
          </a:p>
          <a:p>
            <a:pPr marL="171450" indent="-171450" algn="just" defTabSz="228600">
              <a:spcAft>
                <a:spcPts val="1200"/>
              </a:spcAft>
              <a:buFont typeface="Arial" panose="020B0604020202020204" pitchFamily="34" charset="0"/>
              <a:buChar char="•"/>
            </a:pPr>
            <a:r>
              <a:rPr lang="fi-FI" sz="1200" err="1"/>
              <a:t>The</a:t>
            </a:r>
            <a:r>
              <a:rPr lang="fi-FI" sz="1200"/>
              <a:t> </a:t>
            </a:r>
            <a:r>
              <a:rPr lang="fi-FI" sz="1200" err="1"/>
              <a:t>diagram</a:t>
            </a:r>
            <a:r>
              <a:rPr lang="fi-FI" sz="1200"/>
              <a:t> </a:t>
            </a:r>
            <a:r>
              <a:rPr lang="fi-FI" sz="1200" err="1"/>
              <a:t>indicates</a:t>
            </a:r>
            <a:r>
              <a:rPr lang="fi-FI" sz="1200"/>
              <a:t> an </a:t>
            </a:r>
            <a:r>
              <a:rPr lang="fi-FI" sz="1200" err="1"/>
              <a:t>increase</a:t>
            </a:r>
            <a:r>
              <a:rPr lang="fi-FI" sz="1200"/>
              <a:t> in Asian </a:t>
            </a:r>
            <a:r>
              <a:rPr lang="fi-FI" sz="1200" err="1"/>
              <a:t>countries</a:t>
            </a:r>
            <a:r>
              <a:rPr lang="fi-FI" sz="1200"/>
              <a:t>, </a:t>
            </a:r>
            <a:r>
              <a:rPr lang="fi-FI" sz="1200" err="1"/>
              <a:t>however</a:t>
            </a:r>
            <a:r>
              <a:rPr lang="fi-FI" sz="1200"/>
              <a:t> </a:t>
            </a:r>
            <a:r>
              <a:rPr lang="fi-FI" sz="1200" err="1"/>
              <a:t>that</a:t>
            </a:r>
            <a:r>
              <a:rPr lang="fi-FI" sz="1200"/>
              <a:t> </a:t>
            </a:r>
            <a:r>
              <a:rPr lang="fi-FI" sz="1200" err="1"/>
              <a:t>too</a:t>
            </a:r>
            <a:r>
              <a:rPr lang="fi-FI" sz="1200"/>
              <a:t> </a:t>
            </a:r>
            <a:r>
              <a:rPr lang="fi-FI" sz="1200" err="1"/>
              <a:t>has</a:t>
            </a:r>
            <a:r>
              <a:rPr lang="fi-FI" sz="1200"/>
              <a:t> </a:t>
            </a:r>
            <a:r>
              <a:rPr lang="fi-FI" sz="1200" err="1"/>
              <a:t>slowed</a:t>
            </a:r>
            <a:r>
              <a:rPr lang="fi-FI" sz="1200"/>
              <a:t> </a:t>
            </a:r>
            <a:r>
              <a:rPr lang="fi-FI" sz="1200" err="1"/>
              <a:t>down</a:t>
            </a:r>
            <a:r>
              <a:rPr lang="fi-FI" sz="1200"/>
              <a:t> </a:t>
            </a:r>
            <a:r>
              <a:rPr lang="fi-FI" sz="1200" err="1"/>
              <a:t>significantly</a:t>
            </a:r>
            <a:r>
              <a:rPr lang="fi-FI" sz="1200"/>
              <a:t> in </a:t>
            </a:r>
            <a:r>
              <a:rPr lang="fi-FI" sz="1200" err="1"/>
              <a:t>the</a:t>
            </a:r>
            <a:r>
              <a:rPr lang="fi-FI" sz="1200"/>
              <a:t> </a:t>
            </a:r>
            <a:r>
              <a:rPr lang="fi-FI" sz="1200" err="1"/>
              <a:t>past</a:t>
            </a:r>
            <a:r>
              <a:rPr lang="fi-FI" sz="1200"/>
              <a:t> </a:t>
            </a:r>
            <a:r>
              <a:rPr lang="fi-FI" sz="1200" err="1"/>
              <a:t>years</a:t>
            </a:r>
            <a:r>
              <a:rPr lang="fi-FI" sz="1200"/>
              <a:t>. </a:t>
            </a:r>
          </a:p>
          <a:p>
            <a:pPr algn="l" defTabSz="228600">
              <a:spcAft>
                <a:spcPts val="1200"/>
              </a:spcAft>
            </a:pPr>
            <a:endParaRPr lang="fi-FI" noProof="0"/>
          </a:p>
        </p:txBody>
      </p:sp>
      <p:sp>
        <p:nvSpPr>
          <p:cNvPr id="13" name="TextBox 12">
            <a:extLst>
              <a:ext uri="{FF2B5EF4-FFF2-40B4-BE49-F238E27FC236}">
                <a16:creationId xmlns:a16="http://schemas.microsoft.com/office/drawing/2014/main" id="{C212DF1A-40DF-5BD7-3C99-D5A9D2482ACC}"/>
              </a:ext>
            </a:extLst>
          </p:cNvPr>
          <p:cNvSpPr txBox="1"/>
          <p:nvPr/>
        </p:nvSpPr>
        <p:spPr>
          <a:xfrm>
            <a:off x="533999" y="6542451"/>
            <a:ext cx="6094206" cy="307777"/>
          </a:xfrm>
          <a:prstGeom prst="rect">
            <a:avLst/>
          </a:prstGeom>
          <a:noFill/>
        </p:spPr>
        <p:txBody>
          <a:bodyPr wrap="square">
            <a:spAutoFit/>
          </a:bodyPr>
          <a:lstStyle/>
          <a:p>
            <a:r>
              <a:rPr lang="en-US" sz="700"/>
              <a:t>https://ourworldindata.org/</a:t>
            </a:r>
            <a:r>
              <a:rPr lang="en-US" sz="700" err="1"/>
              <a:t>grapher</a:t>
            </a:r>
            <a:r>
              <a:rPr lang="en-US" sz="700"/>
              <a:t>/</a:t>
            </a:r>
            <a:r>
              <a:rPr lang="en-US" sz="700" err="1"/>
              <a:t>beer-consumption-per-person?tab</a:t>
            </a:r>
            <a:r>
              <a:rPr lang="en-US" sz="700"/>
              <a:t>=</a:t>
            </a:r>
            <a:r>
              <a:rPr lang="en-US" sz="700" err="1"/>
              <a:t>chart&amp;time</a:t>
            </a:r>
            <a:r>
              <a:rPr lang="en-US" sz="700"/>
              <a:t>=1982..2019&amp;country=ESP~USA~CHN~FIN~THA</a:t>
            </a:r>
          </a:p>
        </p:txBody>
      </p:sp>
    </p:spTree>
    <p:extLst>
      <p:ext uri="{BB962C8B-B14F-4D97-AF65-F5344CB8AC3E}">
        <p14:creationId xmlns:p14="http://schemas.microsoft.com/office/powerpoint/2010/main" val="42284486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60E8778-39E5-D2E9-D961-075AB5D0D4CC}"/>
              </a:ext>
            </a:extLst>
          </p:cNvPr>
          <p:cNvSpPr>
            <a:spLocks noGrp="1"/>
          </p:cNvSpPr>
          <p:nvPr>
            <p:ph type="title"/>
          </p:nvPr>
        </p:nvSpPr>
        <p:spPr/>
        <p:txBody>
          <a:bodyPr/>
          <a:lstStyle/>
          <a:p>
            <a:r>
              <a:rPr lang="en-US"/>
              <a:t>VRIO-T &amp; Sustainable Competitive Advantages</a:t>
            </a:r>
          </a:p>
        </p:txBody>
      </p:sp>
      <p:graphicFrame>
        <p:nvGraphicFramePr>
          <p:cNvPr id="6" name="Table 5">
            <a:extLst>
              <a:ext uri="{FF2B5EF4-FFF2-40B4-BE49-F238E27FC236}">
                <a16:creationId xmlns:a16="http://schemas.microsoft.com/office/drawing/2014/main" id="{AEBE18FE-0A5A-74A6-C316-17F6FEACCF53}"/>
              </a:ext>
            </a:extLst>
          </p:cNvPr>
          <p:cNvGraphicFramePr>
            <a:graphicFrameLocks noGrp="1"/>
          </p:cNvGraphicFramePr>
          <p:nvPr>
            <p:extLst>
              <p:ext uri="{D42A27DB-BD31-4B8C-83A1-F6EECF244321}">
                <p14:modId xmlns:p14="http://schemas.microsoft.com/office/powerpoint/2010/main" val="3183361590"/>
              </p:ext>
            </p:extLst>
          </p:nvPr>
        </p:nvGraphicFramePr>
        <p:xfrm>
          <a:off x="384171" y="778729"/>
          <a:ext cx="11418889" cy="3429000"/>
        </p:xfrm>
        <a:graphic>
          <a:graphicData uri="http://schemas.openxmlformats.org/drawingml/2006/table">
            <a:tbl>
              <a:tblPr firstRow="1" bandRow="1">
                <a:tableStyleId>{5C22544A-7EE6-4342-B048-85BDC9FD1C3A}</a:tableStyleId>
              </a:tblPr>
              <a:tblGrid>
                <a:gridCol w="1086817">
                  <a:extLst>
                    <a:ext uri="{9D8B030D-6E8A-4147-A177-3AD203B41FA5}">
                      <a16:colId xmlns:a16="http://schemas.microsoft.com/office/drawing/2014/main" val="898436058"/>
                    </a:ext>
                  </a:extLst>
                </a:gridCol>
                <a:gridCol w="1722012">
                  <a:extLst>
                    <a:ext uri="{9D8B030D-6E8A-4147-A177-3AD203B41FA5}">
                      <a16:colId xmlns:a16="http://schemas.microsoft.com/office/drawing/2014/main" val="1447234539"/>
                    </a:ext>
                  </a:extLst>
                </a:gridCol>
                <a:gridCol w="1722012">
                  <a:extLst>
                    <a:ext uri="{9D8B030D-6E8A-4147-A177-3AD203B41FA5}">
                      <a16:colId xmlns:a16="http://schemas.microsoft.com/office/drawing/2014/main" val="1400485190"/>
                    </a:ext>
                  </a:extLst>
                </a:gridCol>
                <a:gridCol w="1722012">
                  <a:extLst>
                    <a:ext uri="{9D8B030D-6E8A-4147-A177-3AD203B41FA5}">
                      <a16:colId xmlns:a16="http://schemas.microsoft.com/office/drawing/2014/main" val="2835238225"/>
                    </a:ext>
                  </a:extLst>
                </a:gridCol>
                <a:gridCol w="1722012">
                  <a:extLst>
                    <a:ext uri="{9D8B030D-6E8A-4147-A177-3AD203B41FA5}">
                      <a16:colId xmlns:a16="http://schemas.microsoft.com/office/drawing/2014/main" val="1104940609"/>
                    </a:ext>
                  </a:extLst>
                </a:gridCol>
                <a:gridCol w="1722012">
                  <a:extLst>
                    <a:ext uri="{9D8B030D-6E8A-4147-A177-3AD203B41FA5}">
                      <a16:colId xmlns:a16="http://schemas.microsoft.com/office/drawing/2014/main" val="1413454555"/>
                    </a:ext>
                  </a:extLst>
                </a:gridCol>
                <a:gridCol w="1722012">
                  <a:extLst>
                    <a:ext uri="{9D8B030D-6E8A-4147-A177-3AD203B41FA5}">
                      <a16:colId xmlns:a16="http://schemas.microsoft.com/office/drawing/2014/main" val="2936223601"/>
                    </a:ext>
                  </a:extLst>
                </a:gridCol>
              </a:tblGrid>
              <a:tr h="188764">
                <a:tc>
                  <a:txBody>
                    <a:bodyPr/>
                    <a:lstStyle/>
                    <a:p>
                      <a:pPr algn="ctr"/>
                      <a:r>
                        <a:rPr lang="en-US" sz="900" noProof="0"/>
                        <a:t>Resources</a:t>
                      </a:r>
                    </a:p>
                  </a:txBody>
                  <a:tcPr anchor="ctr"/>
                </a:tc>
                <a:tc>
                  <a:txBody>
                    <a:bodyPr/>
                    <a:lstStyle/>
                    <a:p>
                      <a:pPr algn="ctr"/>
                      <a:r>
                        <a:rPr lang="en-US" sz="900" noProof="0"/>
                        <a:t>Valuable</a:t>
                      </a:r>
                    </a:p>
                  </a:txBody>
                  <a:tcPr anchor="ctr"/>
                </a:tc>
                <a:tc>
                  <a:txBody>
                    <a:bodyPr/>
                    <a:lstStyle/>
                    <a:p>
                      <a:pPr algn="ctr"/>
                      <a:r>
                        <a:rPr lang="en-US" sz="900" noProof="0"/>
                        <a:t>Rare</a:t>
                      </a:r>
                    </a:p>
                  </a:txBody>
                  <a:tcPr anchor="ctr"/>
                </a:tc>
                <a:tc>
                  <a:txBody>
                    <a:bodyPr/>
                    <a:lstStyle/>
                    <a:p>
                      <a:pPr algn="ctr"/>
                      <a:r>
                        <a:rPr lang="en-US" sz="900" noProof="0"/>
                        <a:t>Imitability</a:t>
                      </a:r>
                    </a:p>
                  </a:txBody>
                  <a:tcPr anchor="ctr"/>
                </a:tc>
                <a:tc>
                  <a:txBody>
                    <a:bodyPr/>
                    <a:lstStyle/>
                    <a:p>
                      <a:pPr algn="ctr"/>
                      <a:r>
                        <a:rPr lang="en-US" sz="900" noProof="0"/>
                        <a:t>Organized</a:t>
                      </a:r>
                    </a:p>
                  </a:txBody>
                  <a:tcPr anchor="ctr"/>
                </a:tc>
                <a:tc>
                  <a:txBody>
                    <a:bodyPr/>
                    <a:lstStyle/>
                    <a:p>
                      <a:pPr algn="ctr"/>
                      <a:r>
                        <a:rPr lang="en-US" sz="900" noProof="0"/>
                        <a:t>Transferability</a:t>
                      </a:r>
                    </a:p>
                  </a:txBody>
                  <a:tcPr anchor="ctr"/>
                </a:tc>
                <a:tc>
                  <a:txBody>
                    <a:bodyPr/>
                    <a:lstStyle/>
                    <a:p>
                      <a:pPr algn="ctr"/>
                      <a:r>
                        <a:rPr lang="en-US" sz="900" noProof="0"/>
                        <a:t>Conclusion</a:t>
                      </a:r>
                    </a:p>
                  </a:txBody>
                  <a:tcPr anchor="ctr"/>
                </a:tc>
                <a:extLst>
                  <a:ext uri="{0D108BD9-81ED-4DB2-BD59-A6C34878D82A}">
                    <a16:rowId xmlns:a16="http://schemas.microsoft.com/office/drawing/2014/main" val="2040057045"/>
                  </a:ext>
                </a:extLst>
              </a:tr>
              <a:tr h="640080">
                <a:tc>
                  <a:txBody>
                    <a:bodyPr/>
                    <a:lstStyle/>
                    <a:p>
                      <a:r>
                        <a:rPr lang="en-US" sz="900" b="1" i="0" kern="1200">
                          <a:solidFill>
                            <a:schemeClr val="dk1"/>
                          </a:solidFill>
                          <a:effectLst/>
                          <a:latin typeface="+mn-lt"/>
                          <a:ea typeface="+mn-ea"/>
                          <a:cs typeface="+mn-cs"/>
                        </a:rPr>
                        <a:t>Global Brand Recognition</a:t>
                      </a:r>
                      <a:endParaRPr lang="en-US" sz="900"/>
                    </a:p>
                  </a:txBody>
                  <a:tcPr anchor="ctr">
                    <a:solidFill>
                      <a:schemeClr val="bg1">
                        <a:lumMod val="95000"/>
                      </a:schemeClr>
                    </a:solidFill>
                  </a:tcPr>
                </a:tc>
                <a:tc>
                  <a:txBody>
                    <a:bodyPr/>
                    <a:lstStyle/>
                    <a:p>
                      <a:pPr algn="l"/>
                      <a:r>
                        <a:rPr lang="en-US" sz="900" b="1" i="0" kern="1200">
                          <a:solidFill>
                            <a:schemeClr val="dk1"/>
                          </a:solidFill>
                          <a:effectLst/>
                          <a:latin typeface="+mn-lt"/>
                          <a:ea typeface="+mn-ea"/>
                          <a:cs typeface="+mn-cs"/>
                        </a:rPr>
                        <a:t>High: </a:t>
                      </a:r>
                      <a:r>
                        <a:rPr lang="en-US" sz="900" b="0" i="0" kern="1200">
                          <a:solidFill>
                            <a:schemeClr val="dk1"/>
                          </a:solidFill>
                          <a:effectLst/>
                          <a:latin typeface="+mn-lt"/>
                          <a:ea typeface="+mn-ea"/>
                          <a:cs typeface="+mn-cs"/>
                        </a:rPr>
                        <a:t>Offers strong customer loyalty and market share.</a:t>
                      </a:r>
                      <a:endParaRPr lang="en-US" sz="900"/>
                    </a:p>
                  </a:txBody>
                  <a:tcPr anchor="ctr">
                    <a:solidFill>
                      <a:schemeClr val="bg1">
                        <a:lumMod val="95000"/>
                      </a:schemeClr>
                    </a:solidFill>
                  </a:tcPr>
                </a:tc>
                <a:tc>
                  <a:txBody>
                    <a:bodyPr/>
                    <a:lstStyle/>
                    <a:p>
                      <a:pPr algn="l"/>
                      <a:r>
                        <a:rPr lang="en-US" sz="900" b="1" i="0" kern="1200">
                          <a:solidFill>
                            <a:schemeClr val="dk1"/>
                          </a:solidFill>
                          <a:effectLst/>
                          <a:latin typeface="+mn-lt"/>
                          <a:ea typeface="+mn-ea"/>
                          <a:cs typeface="+mn-cs"/>
                        </a:rPr>
                        <a:t>High: </a:t>
                      </a:r>
                      <a:r>
                        <a:rPr lang="en-US" sz="900" b="0" i="0" kern="1200">
                          <a:solidFill>
                            <a:schemeClr val="dk1"/>
                          </a:solidFill>
                          <a:effectLst/>
                          <a:latin typeface="+mn-lt"/>
                          <a:ea typeface="+mn-ea"/>
                          <a:cs typeface="+mn-cs"/>
                        </a:rPr>
                        <a:t>Few brands have such widespread recognition.</a:t>
                      </a:r>
                      <a:endParaRPr lang="en-US" sz="900"/>
                    </a:p>
                  </a:txBody>
                  <a:tcPr anchor="ctr">
                    <a:solidFill>
                      <a:schemeClr val="bg1">
                        <a:lumMod val="95000"/>
                      </a:schemeClr>
                    </a:solidFill>
                  </a:tcPr>
                </a:tc>
                <a:tc>
                  <a:txBody>
                    <a:bodyPr/>
                    <a:lstStyle/>
                    <a:p>
                      <a:pPr algn="l"/>
                      <a:r>
                        <a:rPr lang="en-US" sz="900" b="1" i="0" kern="1200">
                          <a:solidFill>
                            <a:schemeClr val="dk1"/>
                          </a:solidFill>
                          <a:effectLst/>
                          <a:latin typeface="+mn-lt"/>
                          <a:ea typeface="+mn-ea"/>
                          <a:cs typeface="+mn-cs"/>
                        </a:rPr>
                        <a:t>Low: </a:t>
                      </a:r>
                      <a:r>
                        <a:rPr lang="en-US" sz="900" b="0" i="0" kern="1200">
                          <a:solidFill>
                            <a:schemeClr val="dk1"/>
                          </a:solidFill>
                          <a:effectLst/>
                          <a:latin typeface="+mn-lt"/>
                          <a:ea typeface="+mn-ea"/>
                          <a:cs typeface="+mn-cs"/>
                        </a:rPr>
                        <a:t>Very difficult to replicate Carlsberg's long-standing brand identity.</a:t>
                      </a:r>
                      <a:endParaRPr lang="en-US" sz="900"/>
                    </a:p>
                  </a:txBody>
                  <a:tcPr anchor="ctr">
                    <a:solidFill>
                      <a:schemeClr val="bg1">
                        <a:lumMod val="95000"/>
                      </a:schemeClr>
                    </a:solidFill>
                  </a:tcPr>
                </a:tc>
                <a:tc>
                  <a:txBody>
                    <a:bodyPr/>
                    <a:lstStyle/>
                    <a:p>
                      <a:pPr algn="l"/>
                      <a:r>
                        <a:rPr lang="en-US" sz="900" b="1" i="0" kern="1200">
                          <a:solidFill>
                            <a:schemeClr val="dk1"/>
                          </a:solidFill>
                          <a:effectLst/>
                          <a:latin typeface="+mn-lt"/>
                          <a:ea typeface="+mn-ea"/>
                          <a:cs typeface="+mn-cs"/>
                        </a:rPr>
                        <a:t>High: </a:t>
                      </a:r>
                      <a:r>
                        <a:rPr lang="en-US" sz="900" b="0" i="0" kern="1200">
                          <a:solidFill>
                            <a:schemeClr val="dk1"/>
                          </a:solidFill>
                          <a:effectLst/>
                          <a:latin typeface="+mn-lt"/>
                          <a:ea typeface="+mn-ea"/>
                          <a:cs typeface="+mn-cs"/>
                        </a:rPr>
                        <a:t>Carlsberg effectively leverages its brand in marketing strategies.</a:t>
                      </a:r>
                      <a:endParaRPr lang="en-US" sz="900"/>
                    </a:p>
                  </a:txBody>
                  <a:tcPr anchor="ctr">
                    <a:solidFill>
                      <a:schemeClr val="bg1">
                        <a:lumMod val="95000"/>
                      </a:schemeClr>
                    </a:solidFill>
                  </a:tcPr>
                </a:tc>
                <a:tc>
                  <a:txBody>
                    <a:bodyPr/>
                    <a:lstStyle/>
                    <a:p>
                      <a:pPr algn="l"/>
                      <a:r>
                        <a:rPr lang="en-US" sz="900" b="1" i="0" kern="1200">
                          <a:solidFill>
                            <a:schemeClr val="dk1"/>
                          </a:solidFill>
                          <a:effectLst/>
                          <a:latin typeface="+mn-lt"/>
                          <a:ea typeface="+mn-ea"/>
                          <a:cs typeface="+mn-cs"/>
                        </a:rPr>
                        <a:t>High: </a:t>
                      </a:r>
                      <a:r>
                        <a:rPr lang="en-US" sz="900" b="0" i="0" kern="1200">
                          <a:solidFill>
                            <a:schemeClr val="dk1"/>
                          </a:solidFill>
                          <a:effectLst/>
                          <a:latin typeface="+mn-lt"/>
                          <a:ea typeface="+mn-ea"/>
                          <a:cs typeface="+mn-cs"/>
                        </a:rPr>
                        <a:t>The brand can be leveraged across markets.</a:t>
                      </a:r>
                      <a:endParaRPr lang="en-US" sz="900"/>
                    </a:p>
                  </a:txBody>
                  <a:tcPr anchor="ctr">
                    <a:solidFill>
                      <a:schemeClr val="bg1">
                        <a:lumMod val="95000"/>
                      </a:schemeClr>
                    </a:solidFill>
                  </a:tcPr>
                </a:tc>
                <a:tc>
                  <a:txBody>
                    <a:bodyPr/>
                    <a:lstStyle/>
                    <a:p>
                      <a:pPr algn="l"/>
                      <a:r>
                        <a:rPr lang="en-US" sz="900" b="0" i="0" kern="1200">
                          <a:solidFill>
                            <a:schemeClr val="dk1"/>
                          </a:solidFill>
                          <a:effectLst/>
                          <a:latin typeface="+mn-lt"/>
                          <a:ea typeface="+mn-ea"/>
                          <a:cs typeface="+mn-cs"/>
                        </a:rPr>
                        <a:t>Sustainable Competitive Advantage</a:t>
                      </a:r>
                      <a:endParaRPr lang="en-US" sz="900"/>
                    </a:p>
                  </a:txBody>
                  <a:tcPr anchor="ctr">
                    <a:solidFill>
                      <a:schemeClr val="bg1">
                        <a:lumMod val="95000"/>
                      </a:schemeClr>
                    </a:solidFill>
                  </a:tcPr>
                </a:tc>
                <a:extLst>
                  <a:ext uri="{0D108BD9-81ED-4DB2-BD59-A6C34878D82A}">
                    <a16:rowId xmlns:a16="http://schemas.microsoft.com/office/drawing/2014/main" val="3493532489"/>
                  </a:ext>
                </a:extLst>
              </a:tr>
              <a:tr h="640080">
                <a:tc>
                  <a:txBody>
                    <a:bodyPr/>
                    <a:lstStyle/>
                    <a:p>
                      <a:r>
                        <a:rPr lang="en-US" sz="900" b="1" i="0" kern="1200">
                          <a:solidFill>
                            <a:schemeClr val="dk1"/>
                          </a:solidFill>
                          <a:effectLst/>
                          <a:latin typeface="+mn-lt"/>
                          <a:ea typeface="+mn-ea"/>
                          <a:cs typeface="+mn-cs"/>
                        </a:rPr>
                        <a:t>Diverse Product Portfolio</a:t>
                      </a:r>
                      <a:endParaRPr lang="en-US" sz="900"/>
                    </a:p>
                  </a:txBody>
                  <a:tcPr anchor="ctr">
                    <a:solidFill>
                      <a:schemeClr val="bg1"/>
                    </a:solidFill>
                  </a:tcPr>
                </a:tc>
                <a:tc>
                  <a:txBody>
                    <a:bodyPr/>
                    <a:lstStyle/>
                    <a:p>
                      <a:pPr algn="l"/>
                      <a:r>
                        <a:rPr lang="en-US" sz="900" b="1" i="0" kern="1200">
                          <a:solidFill>
                            <a:schemeClr val="dk1"/>
                          </a:solidFill>
                          <a:effectLst/>
                          <a:latin typeface="+mn-lt"/>
                          <a:ea typeface="+mn-ea"/>
                          <a:cs typeface="+mn-cs"/>
                        </a:rPr>
                        <a:t>High: </a:t>
                      </a:r>
                      <a:r>
                        <a:rPr lang="en-US" sz="900" b="0" i="0" kern="1200">
                          <a:solidFill>
                            <a:schemeClr val="dk1"/>
                          </a:solidFill>
                          <a:effectLst/>
                          <a:latin typeface="+mn-lt"/>
                          <a:ea typeface="+mn-ea"/>
                          <a:cs typeface="+mn-cs"/>
                        </a:rPr>
                        <a:t>Caters to a wide range of tastes and preferences.</a:t>
                      </a:r>
                      <a:endParaRPr lang="en-US" sz="900"/>
                    </a:p>
                  </a:txBody>
                  <a:tcPr anchor="ctr">
                    <a:solidFill>
                      <a:schemeClr val="bg1"/>
                    </a:solidFill>
                  </a:tcPr>
                </a:tc>
                <a:tc>
                  <a:txBody>
                    <a:bodyPr/>
                    <a:lstStyle/>
                    <a:p>
                      <a:pPr algn="l"/>
                      <a:r>
                        <a:rPr lang="en-US" sz="900" b="1" i="0" kern="1200">
                          <a:solidFill>
                            <a:schemeClr val="dk1"/>
                          </a:solidFill>
                          <a:effectLst/>
                          <a:latin typeface="+mn-lt"/>
                          <a:ea typeface="+mn-ea"/>
                          <a:cs typeface="+mn-cs"/>
                        </a:rPr>
                        <a:t>Medium: </a:t>
                      </a:r>
                      <a:r>
                        <a:rPr lang="en-US" sz="900" b="0" i="0" kern="1200">
                          <a:solidFill>
                            <a:schemeClr val="dk1"/>
                          </a:solidFill>
                          <a:effectLst/>
                          <a:latin typeface="+mn-lt"/>
                          <a:ea typeface="+mn-ea"/>
                          <a:cs typeface="+mn-cs"/>
                        </a:rPr>
                        <a:t>Unique recipes and brews provide some level of rarity.</a:t>
                      </a:r>
                      <a:endParaRPr lang="en-US" sz="900"/>
                    </a:p>
                  </a:txBody>
                  <a:tcPr anchor="ctr">
                    <a:solidFill>
                      <a:schemeClr val="bg1"/>
                    </a:solidFill>
                  </a:tcPr>
                </a:tc>
                <a:tc>
                  <a:txBody>
                    <a:bodyPr/>
                    <a:lstStyle/>
                    <a:p>
                      <a:pPr algn="l"/>
                      <a:r>
                        <a:rPr lang="en-US" sz="900" b="1" i="0" kern="1200">
                          <a:solidFill>
                            <a:schemeClr val="dk1"/>
                          </a:solidFill>
                          <a:effectLst/>
                          <a:latin typeface="+mn-lt"/>
                          <a:ea typeface="+mn-ea"/>
                          <a:cs typeface="+mn-cs"/>
                        </a:rPr>
                        <a:t>Medium: </a:t>
                      </a:r>
                      <a:r>
                        <a:rPr lang="en-US" sz="900" b="0" i="0" kern="1200">
                          <a:solidFill>
                            <a:schemeClr val="dk1"/>
                          </a:solidFill>
                          <a:effectLst/>
                          <a:latin typeface="+mn-lt"/>
                          <a:ea typeface="+mn-ea"/>
                          <a:cs typeface="+mn-cs"/>
                        </a:rPr>
                        <a:t>Complex to imitate but not impossible within the industry.</a:t>
                      </a:r>
                      <a:endParaRPr lang="en-US" sz="900"/>
                    </a:p>
                  </a:txBody>
                  <a:tcPr anchor="ctr">
                    <a:solidFill>
                      <a:schemeClr val="bg1"/>
                    </a:solidFill>
                  </a:tcPr>
                </a:tc>
                <a:tc>
                  <a:txBody>
                    <a:bodyPr/>
                    <a:lstStyle/>
                    <a:p>
                      <a:pPr algn="l"/>
                      <a:r>
                        <a:rPr lang="en-US" sz="900" b="1" i="0" kern="1200">
                          <a:solidFill>
                            <a:schemeClr val="dk1"/>
                          </a:solidFill>
                          <a:effectLst/>
                          <a:latin typeface="+mn-lt"/>
                          <a:ea typeface="+mn-ea"/>
                          <a:cs typeface="+mn-cs"/>
                        </a:rPr>
                        <a:t>High: </a:t>
                      </a:r>
                      <a:r>
                        <a:rPr lang="en-US" sz="900" b="0" i="0" kern="1200">
                          <a:solidFill>
                            <a:schemeClr val="dk1"/>
                          </a:solidFill>
                          <a:effectLst/>
                          <a:latin typeface="+mn-lt"/>
                          <a:ea typeface="+mn-ea"/>
                          <a:cs typeface="+mn-cs"/>
                        </a:rPr>
                        <a:t>Capable of marketing and distributing diverse products.</a:t>
                      </a:r>
                      <a:endParaRPr lang="en-US" sz="900"/>
                    </a:p>
                  </a:txBody>
                  <a:tcPr anchor="ctr">
                    <a:solidFill>
                      <a:schemeClr val="bg1"/>
                    </a:solidFill>
                  </a:tcPr>
                </a:tc>
                <a:tc>
                  <a:txBody>
                    <a:bodyPr/>
                    <a:lstStyle/>
                    <a:p>
                      <a:pPr algn="l"/>
                      <a:r>
                        <a:rPr lang="en-US" sz="900" b="1" i="0" kern="1200">
                          <a:solidFill>
                            <a:schemeClr val="dk1"/>
                          </a:solidFill>
                          <a:effectLst/>
                          <a:latin typeface="+mn-lt"/>
                          <a:ea typeface="+mn-ea"/>
                          <a:cs typeface="+mn-cs"/>
                        </a:rPr>
                        <a:t>High: </a:t>
                      </a:r>
                      <a:r>
                        <a:rPr lang="en-US" sz="900" b="0" i="0" kern="1200">
                          <a:solidFill>
                            <a:schemeClr val="dk1"/>
                          </a:solidFill>
                          <a:effectLst/>
                          <a:latin typeface="+mn-lt"/>
                          <a:ea typeface="+mn-ea"/>
                          <a:cs typeface="+mn-cs"/>
                        </a:rPr>
                        <a:t>Can adapt to different markets.</a:t>
                      </a:r>
                      <a:endParaRPr lang="en-US" sz="900"/>
                    </a:p>
                  </a:txBody>
                  <a:tcPr anchor="ctr">
                    <a:solidFill>
                      <a:schemeClr val="bg1"/>
                    </a:solidFill>
                  </a:tcPr>
                </a:tc>
                <a:tc>
                  <a:txBody>
                    <a:bodyPr/>
                    <a:lstStyle/>
                    <a:p>
                      <a:pPr algn="l"/>
                      <a:r>
                        <a:rPr lang="en-US" sz="900" b="0" i="0" kern="1200">
                          <a:solidFill>
                            <a:schemeClr val="dk1"/>
                          </a:solidFill>
                          <a:effectLst/>
                          <a:latin typeface="+mn-lt"/>
                          <a:ea typeface="+mn-ea"/>
                          <a:cs typeface="+mn-cs"/>
                        </a:rPr>
                        <a:t>Competitive Strength, but not a standalone SCA</a:t>
                      </a:r>
                      <a:endParaRPr lang="en-US" sz="900"/>
                    </a:p>
                  </a:txBody>
                  <a:tcPr anchor="ctr">
                    <a:solidFill>
                      <a:schemeClr val="bg1"/>
                    </a:solidFill>
                  </a:tcPr>
                </a:tc>
                <a:extLst>
                  <a:ext uri="{0D108BD9-81ED-4DB2-BD59-A6C34878D82A}">
                    <a16:rowId xmlns:a16="http://schemas.microsoft.com/office/drawing/2014/main" val="2832985492"/>
                  </a:ext>
                </a:extLst>
              </a:tr>
              <a:tr h="640080">
                <a:tc>
                  <a:txBody>
                    <a:bodyPr/>
                    <a:lstStyle/>
                    <a:p>
                      <a:r>
                        <a:rPr lang="en-US" sz="900" b="1" i="0" kern="1200">
                          <a:solidFill>
                            <a:schemeClr val="dk1"/>
                          </a:solidFill>
                          <a:effectLst/>
                          <a:latin typeface="+mn-lt"/>
                          <a:ea typeface="+mn-ea"/>
                          <a:cs typeface="+mn-cs"/>
                        </a:rPr>
                        <a:t>Sustainable Brewing Practices</a:t>
                      </a:r>
                      <a:endParaRPr lang="en-US" sz="900"/>
                    </a:p>
                  </a:txBody>
                  <a:tcPr anchor="ctr">
                    <a:solidFill>
                      <a:schemeClr val="bg1">
                        <a:lumMod val="95000"/>
                      </a:schemeClr>
                    </a:solidFill>
                  </a:tcPr>
                </a:tc>
                <a:tc>
                  <a:txBody>
                    <a:bodyPr/>
                    <a:lstStyle/>
                    <a:p>
                      <a:pPr algn="l"/>
                      <a:r>
                        <a:rPr lang="en-US" sz="900" b="1" i="0" kern="1200">
                          <a:solidFill>
                            <a:schemeClr val="dk1"/>
                          </a:solidFill>
                          <a:effectLst/>
                          <a:latin typeface="+mn-lt"/>
                          <a:ea typeface="+mn-ea"/>
                          <a:cs typeface="+mn-cs"/>
                        </a:rPr>
                        <a:t>High: </a:t>
                      </a:r>
                      <a:r>
                        <a:rPr lang="en-US" sz="900" b="0" i="0" kern="1200">
                          <a:solidFill>
                            <a:schemeClr val="dk1"/>
                          </a:solidFill>
                          <a:effectLst/>
                          <a:latin typeface="+mn-lt"/>
                          <a:ea typeface="+mn-ea"/>
                          <a:cs typeface="+mn-cs"/>
                        </a:rPr>
                        <a:t>Aligns with consumer values and reduces operational costs.</a:t>
                      </a:r>
                      <a:endParaRPr lang="en-US" sz="900"/>
                    </a:p>
                  </a:txBody>
                  <a:tcPr anchor="ctr">
                    <a:solidFill>
                      <a:schemeClr val="bg1">
                        <a:lumMod val="95000"/>
                      </a:schemeClr>
                    </a:solidFill>
                  </a:tcPr>
                </a:tc>
                <a:tc>
                  <a:txBody>
                    <a:bodyPr/>
                    <a:lstStyle/>
                    <a:p>
                      <a:pPr algn="l"/>
                      <a:r>
                        <a:rPr lang="en-US" sz="900" b="1" i="0" kern="1200">
                          <a:solidFill>
                            <a:schemeClr val="dk1"/>
                          </a:solidFill>
                          <a:effectLst/>
                          <a:latin typeface="+mn-lt"/>
                          <a:ea typeface="+mn-ea"/>
                          <a:cs typeface="+mn-cs"/>
                        </a:rPr>
                        <a:t>Low: </a:t>
                      </a:r>
                      <a:r>
                        <a:rPr lang="en-US" sz="900" b="0" i="0" kern="1200">
                          <a:solidFill>
                            <a:schemeClr val="dk1"/>
                          </a:solidFill>
                          <a:effectLst/>
                          <a:latin typeface="+mn-lt"/>
                          <a:ea typeface="+mn-ea"/>
                          <a:cs typeface="+mn-cs"/>
                        </a:rPr>
                        <a:t>Becoming more common as industry standards evolve.</a:t>
                      </a:r>
                      <a:endParaRPr lang="en-US" sz="900"/>
                    </a:p>
                  </a:txBody>
                  <a:tcPr anchor="ctr">
                    <a:solidFill>
                      <a:schemeClr val="bg1">
                        <a:lumMod val="95000"/>
                      </a:schemeClr>
                    </a:solidFill>
                  </a:tcPr>
                </a:tc>
                <a:tc>
                  <a:txBody>
                    <a:bodyPr/>
                    <a:lstStyle/>
                    <a:p>
                      <a:pPr algn="l"/>
                      <a:r>
                        <a:rPr lang="en-US" sz="900" b="1" i="0" kern="1200">
                          <a:solidFill>
                            <a:schemeClr val="dk1"/>
                          </a:solidFill>
                          <a:effectLst/>
                          <a:latin typeface="+mn-lt"/>
                          <a:ea typeface="+mn-ea"/>
                          <a:cs typeface="+mn-cs"/>
                        </a:rPr>
                        <a:t>Low: </a:t>
                      </a:r>
                      <a:r>
                        <a:rPr lang="en-US" sz="900" b="0" i="0" kern="1200">
                          <a:solidFill>
                            <a:schemeClr val="dk1"/>
                          </a:solidFill>
                          <a:effectLst/>
                          <a:latin typeface="+mn-lt"/>
                          <a:ea typeface="+mn-ea"/>
                          <a:cs typeface="+mn-cs"/>
                        </a:rPr>
                        <a:t>Practices can be adopted by others over time.</a:t>
                      </a:r>
                      <a:endParaRPr lang="en-US" sz="900"/>
                    </a:p>
                  </a:txBody>
                  <a:tcPr anchor="ctr">
                    <a:solidFill>
                      <a:schemeClr val="bg1">
                        <a:lumMod val="95000"/>
                      </a:schemeClr>
                    </a:solidFill>
                  </a:tcPr>
                </a:tc>
                <a:tc>
                  <a:txBody>
                    <a:bodyPr/>
                    <a:lstStyle/>
                    <a:p>
                      <a:pPr algn="l"/>
                      <a:r>
                        <a:rPr lang="en-US" sz="900" b="1" i="0" kern="1200">
                          <a:solidFill>
                            <a:schemeClr val="dk1"/>
                          </a:solidFill>
                          <a:effectLst/>
                          <a:latin typeface="+mn-lt"/>
                          <a:ea typeface="+mn-ea"/>
                          <a:cs typeface="+mn-cs"/>
                        </a:rPr>
                        <a:t>High: </a:t>
                      </a:r>
                      <a:r>
                        <a:rPr lang="en-US" sz="900" b="0" i="0" kern="1200">
                          <a:solidFill>
                            <a:schemeClr val="dk1"/>
                          </a:solidFill>
                          <a:effectLst/>
                          <a:latin typeface="+mn-lt"/>
                          <a:ea typeface="+mn-ea"/>
                          <a:cs typeface="+mn-cs"/>
                        </a:rPr>
                        <a:t>Part of Carlsberg's brand ethos and operational strategy.</a:t>
                      </a:r>
                      <a:endParaRPr lang="en-US" sz="900"/>
                    </a:p>
                  </a:txBody>
                  <a:tcPr anchor="ctr">
                    <a:solidFill>
                      <a:schemeClr val="bg1">
                        <a:lumMod val="95000"/>
                      </a:schemeClr>
                    </a:solidFill>
                  </a:tcPr>
                </a:tc>
                <a:tc>
                  <a:txBody>
                    <a:bodyPr/>
                    <a:lstStyle/>
                    <a:p>
                      <a:pPr algn="l"/>
                      <a:r>
                        <a:rPr lang="en-US" sz="900" b="1" i="0" kern="1200">
                          <a:solidFill>
                            <a:schemeClr val="dk1"/>
                          </a:solidFill>
                          <a:effectLst/>
                          <a:latin typeface="+mn-lt"/>
                          <a:ea typeface="+mn-ea"/>
                          <a:cs typeface="+mn-cs"/>
                        </a:rPr>
                        <a:t>High: </a:t>
                      </a:r>
                      <a:r>
                        <a:rPr lang="en-US" sz="900" b="0" i="0" kern="1200">
                          <a:solidFill>
                            <a:schemeClr val="dk1"/>
                          </a:solidFill>
                          <a:effectLst/>
                          <a:latin typeface="+mn-lt"/>
                          <a:ea typeface="+mn-ea"/>
                          <a:cs typeface="+mn-cs"/>
                        </a:rPr>
                        <a:t>Implementable across markets.</a:t>
                      </a:r>
                      <a:endParaRPr lang="en-US" sz="900"/>
                    </a:p>
                  </a:txBody>
                  <a:tcPr anchor="ctr">
                    <a:solidFill>
                      <a:schemeClr val="bg1">
                        <a:lumMod val="95000"/>
                      </a:schemeClr>
                    </a:solidFill>
                  </a:tcPr>
                </a:tc>
                <a:tc>
                  <a:txBody>
                    <a:bodyPr/>
                    <a:lstStyle/>
                    <a:p>
                      <a:pPr algn="l"/>
                      <a:r>
                        <a:rPr lang="en-US" sz="900" b="0" i="0" kern="1200">
                          <a:solidFill>
                            <a:schemeClr val="dk1"/>
                          </a:solidFill>
                          <a:effectLst/>
                          <a:latin typeface="+mn-lt"/>
                          <a:ea typeface="+mn-ea"/>
                          <a:cs typeface="+mn-cs"/>
                        </a:rPr>
                        <a:t>Necessary Practice, not an SCA</a:t>
                      </a:r>
                      <a:endParaRPr lang="en-US" sz="900"/>
                    </a:p>
                  </a:txBody>
                  <a:tcPr anchor="ctr">
                    <a:solidFill>
                      <a:schemeClr val="bg1">
                        <a:lumMod val="95000"/>
                      </a:schemeClr>
                    </a:solidFill>
                  </a:tcPr>
                </a:tc>
                <a:extLst>
                  <a:ext uri="{0D108BD9-81ED-4DB2-BD59-A6C34878D82A}">
                    <a16:rowId xmlns:a16="http://schemas.microsoft.com/office/drawing/2014/main" val="3923981447"/>
                  </a:ext>
                </a:extLst>
              </a:tr>
              <a:tr h="640080">
                <a:tc>
                  <a:txBody>
                    <a:bodyPr/>
                    <a:lstStyle/>
                    <a:p>
                      <a:r>
                        <a:rPr lang="en-US" sz="900" b="1" i="0" kern="1200">
                          <a:solidFill>
                            <a:schemeClr val="dk1"/>
                          </a:solidFill>
                          <a:effectLst/>
                          <a:latin typeface="+mn-lt"/>
                          <a:ea typeface="+mn-ea"/>
                          <a:cs typeface="+mn-cs"/>
                        </a:rPr>
                        <a:t>Research &amp; Development (R&amp;D)</a:t>
                      </a:r>
                      <a:endParaRPr lang="en-US" sz="900"/>
                    </a:p>
                  </a:txBody>
                  <a:tcPr anchor="ctr">
                    <a:solidFill>
                      <a:schemeClr val="bg1"/>
                    </a:solidFill>
                  </a:tcPr>
                </a:tc>
                <a:tc>
                  <a:txBody>
                    <a:bodyPr/>
                    <a:lstStyle/>
                    <a:p>
                      <a:pPr algn="l"/>
                      <a:r>
                        <a:rPr lang="en-US" sz="900" b="1" i="0" kern="1200">
                          <a:solidFill>
                            <a:schemeClr val="dk1"/>
                          </a:solidFill>
                          <a:effectLst/>
                          <a:latin typeface="+mn-lt"/>
                          <a:ea typeface="+mn-ea"/>
                          <a:cs typeface="+mn-cs"/>
                        </a:rPr>
                        <a:t>High: </a:t>
                      </a:r>
                      <a:r>
                        <a:rPr lang="en-US" sz="900" b="0" i="0" kern="1200">
                          <a:solidFill>
                            <a:schemeClr val="dk1"/>
                          </a:solidFill>
                          <a:effectLst/>
                          <a:latin typeface="+mn-lt"/>
                          <a:ea typeface="+mn-ea"/>
                          <a:cs typeface="+mn-cs"/>
                        </a:rPr>
                        <a:t>Leads to innovative products and brewing efficiencies.</a:t>
                      </a:r>
                      <a:endParaRPr lang="en-US" sz="900"/>
                    </a:p>
                  </a:txBody>
                  <a:tcPr anchor="ctr">
                    <a:solidFill>
                      <a:schemeClr val="bg1"/>
                    </a:solidFill>
                  </a:tcPr>
                </a:tc>
                <a:tc>
                  <a:txBody>
                    <a:bodyPr/>
                    <a:lstStyle/>
                    <a:p>
                      <a:pPr algn="l"/>
                      <a:r>
                        <a:rPr lang="en-US" sz="900" b="1" i="0" kern="1200">
                          <a:solidFill>
                            <a:schemeClr val="dk1"/>
                          </a:solidFill>
                          <a:effectLst/>
                          <a:latin typeface="+mn-lt"/>
                          <a:ea typeface="+mn-ea"/>
                          <a:cs typeface="+mn-cs"/>
                        </a:rPr>
                        <a:t>High: </a:t>
                      </a:r>
                      <a:r>
                        <a:rPr lang="en-US" sz="900" b="0" i="0" kern="1200">
                          <a:solidFill>
                            <a:schemeClr val="dk1"/>
                          </a:solidFill>
                          <a:effectLst/>
                          <a:latin typeface="+mn-lt"/>
                          <a:ea typeface="+mn-ea"/>
                          <a:cs typeface="+mn-cs"/>
                        </a:rPr>
                        <a:t>High investment in R&amp;D is less common in the beer industry.</a:t>
                      </a:r>
                      <a:endParaRPr lang="en-US" sz="900"/>
                    </a:p>
                  </a:txBody>
                  <a:tcPr anchor="ctr">
                    <a:solidFill>
                      <a:schemeClr val="bg1"/>
                    </a:solidFill>
                  </a:tcPr>
                </a:tc>
                <a:tc>
                  <a:txBody>
                    <a:bodyPr/>
                    <a:lstStyle/>
                    <a:p>
                      <a:pPr algn="l"/>
                      <a:r>
                        <a:rPr lang="en-US" sz="900" b="1" i="0" kern="1200">
                          <a:solidFill>
                            <a:schemeClr val="dk1"/>
                          </a:solidFill>
                          <a:effectLst/>
                          <a:latin typeface="+mn-lt"/>
                          <a:ea typeface="+mn-ea"/>
                          <a:cs typeface="+mn-cs"/>
                        </a:rPr>
                        <a:t>Low: </a:t>
                      </a:r>
                      <a:r>
                        <a:rPr lang="en-US" sz="900" b="0" i="0" kern="1200">
                          <a:solidFill>
                            <a:schemeClr val="dk1"/>
                          </a:solidFill>
                          <a:effectLst/>
                          <a:latin typeface="+mn-lt"/>
                          <a:ea typeface="+mn-ea"/>
                          <a:cs typeface="+mn-cs"/>
                        </a:rPr>
                        <a:t>Difficult to imitate due to complexity and innovation.</a:t>
                      </a:r>
                      <a:endParaRPr lang="en-US" sz="900"/>
                    </a:p>
                  </a:txBody>
                  <a:tcPr anchor="ctr">
                    <a:solidFill>
                      <a:schemeClr val="bg1"/>
                    </a:solidFill>
                  </a:tcPr>
                </a:tc>
                <a:tc>
                  <a:txBody>
                    <a:bodyPr/>
                    <a:lstStyle/>
                    <a:p>
                      <a:pPr algn="l"/>
                      <a:r>
                        <a:rPr lang="en-US" sz="900" b="1" i="0" kern="1200">
                          <a:solidFill>
                            <a:schemeClr val="dk1"/>
                          </a:solidFill>
                          <a:effectLst/>
                          <a:latin typeface="+mn-lt"/>
                          <a:ea typeface="+mn-ea"/>
                          <a:cs typeface="+mn-cs"/>
                        </a:rPr>
                        <a:t>High: </a:t>
                      </a:r>
                      <a:r>
                        <a:rPr lang="en-US" sz="900" b="0" i="0" kern="1200">
                          <a:solidFill>
                            <a:schemeClr val="dk1"/>
                          </a:solidFill>
                          <a:effectLst/>
                          <a:latin typeface="+mn-lt"/>
                          <a:ea typeface="+mn-ea"/>
                          <a:cs typeface="+mn-cs"/>
                        </a:rPr>
                        <a:t>Well-structured to support R&amp;D initiatives.</a:t>
                      </a:r>
                      <a:endParaRPr lang="en-US" sz="900"/>
                    </a:p>
                  </a:txBody>
                  <a:tcPr anchor="ctr">
                    <a:solidFill>
                      <a:schemeClr val="bg1"/>
                    </a:solidFill>
                  </a:tcPr>
                </a:tc>
                <a:tc>
                  <a:txBody>
                    <a:bodyPr/>
                    <a:lstStyle/>
                    <a:p>
                      <a:pPr algn="l"/>
                      <a:r>
                        <a:rPr lang="en-US" sz="900" b="1" i="0" kern="1200">
                          <a:solidFill>
                            <a:schemeClr val="dk1"/>
                          </a:solidFill>
                          <a:effectLst/>
                          <a:latin typeface="+mn-lt"/>
                          <a:ea typeface="+mn-ea"/>
                          <a:cs typeface="+mn-cs"/>
                        </a:rPr>
                        <a:t>High: </a:t>
                      </a:r>
                      <a:r>
                        <a:rPr lang="en-US" sz="900" b="0" i="0" kern="1200">
                          <a:solidFill>
                            <a:schemeClr val="dk1"/>
                          </a:solidFill>
                          <a:effectLst/>
                          <a:latin typeface="+mn-lt"/>
                          <a:ea typeface="+mn-ea"/>
                          <a:cs typeface="+mn-cs"/>
                        </a:rPr>
                        <a:t>Applicable and advantageous across markets.</a:t>
                      </a:r>
                      <a:endParaRPr lang="en-US" sz="900"/>
                    </a:p>
                  </a:txBody>
                  <a:tcPr anchor="ctr">
                    <a:solidFill>
                      <a:schemeClr val="bg1"/>
                    </a:solidFill>
                  </a:tcPr>
                </a:tc>
                <a:tc>
                  <a:txBody>
                    <a:bodyPr/>
                    <a:lstStyle/>
                    <a:p>
                      <a:pPr algn="l"/>
                      <a:r>
                        <a:rPr lang="en-US" sz="900" b="0" i="0" kern="1200">
                          <a:solidFill>
                            <a:schemeClr val="dk1"/>
                          </a:solidFill>
                          <a:effectLst/>
                          <a:latin typeface="+mn-lt"/>
                          <a:ea typeface="+mn-ea"/>
                          <a:cs typeface="+mn-cs"/>
                        </a:rPr>
                        <a:t>Sustainable Competitive Advantage</a:t>
                      </a:r>
                      <a:endParaRPr lang="en-US" sz="900"/>
                    </a:p>
                  </a:txBody>
                  <a:tcPr anchor="ctr">
                    <a:solidFill>
                      <a:schemeClr val="bg1"/>
                    </a:solidFill>
                  </a:tcPr>
                </a:tc>
                <a:extLst>
                  <a:ext uri="{0D108BD9-81ED-4DB2-BD59-A6C34878D82A}">
                    <a16:rowId xmlns:a16="http://schemas.microsoft.com/office/drawing/2014/main" val="325684673"/>
                  </a:ext>
                </a:extLst>
              </a:tr>
              <a:tr h="640080">
                <a:tc>
                  <a:txBody>
                    <a:bodyPr/>
                    <a:lstStyle/>
                    <a:p>
                      <a:r>
                        <a:rPr lang="en-US" sz="900" b="1" i="0" kern="1200">
                          <a:solidFill>
                            <a:schemeClr val="dk1"/>
                          </a:solidFill>
                          <a:effectLst/>
                          <a:latin typeface="+mn-lt"/>
                          <a:ea typeface="+mn-ea"/>
                          <a:cs typeface="+mn-cs"/>
                        </a:rPr>
                        <a:t>International Market Experience</a:t>
                      </a:r>
                      <a:endParaRPr lang="en-US" sz="900"/>
                    </a:p>
                  </a:txBody>
                  <a:tcPr anchor="ctr">
                    <a:solidFill>
                      <a:schemeClr val="bg1">
                        <a:lumMod val="95000"/>
                      </a:schemeClr>
                    </a:solidFill>
                  </a:tcPr>
                </a:tc>
                <a:tc>
                  <a:txBody>
                    <a:bodyPr/>
                    <a:lstStyle/>
                    <a:p>
                      <a:pPr algn="l"/>
                      <a:r>
                        <a:rPr lang="en-US" sz="900" b="1" i="0" kern="1200">
                          <a:solidFill>
                            <a:schemeClr val="dk1"/>
                          </a:solidFill>
                          <a:effectLst/>
                          <a:latin typeface="+mn-lt"/>
                          <a:ea typeface="+mn-ea"/>
                          <a:cs typeface="+mn-cs"/>
                        </a:rPr>
                        <a:t>High: </a:t>
                      </a:r>
                      <a:r>
                        <a:rPr lang="en-US" sz="900" b="0" i="0" kern="1200">
                          <a:solidFill>
                            <a:schemeClr val="dk1"/>
                          </a:solidFill>
                          <a:effectLst/>
                          <a:latin typeface="+mn-lt"/>
                          <a:ea typeface="+mn-ea"/>
                          <a:cs typeface="+mn-cs"/>
                        </a:rPr>
                        <a:t>Provides insights into diverse consumer behaviors.</a:t>
                      </a:r>
                      <a:endParaRPr lang="en-US" sz="900"/>
                    </a:p>
                  </a:txBody>
                  <a:tcPr anchor="ctr">
                    <a:solidFill>
                      <a:schemeClr val="bg1">
                        <a:lumMod val="95000"/>
                      </a:schemeClr>
                    </a:solidFill>
                  </a:tcPr>
                </a:tc>
                <a:tc>
                  <a:txBody>
                    <a:bodyPr/>
                    <a:lstStyle/>
                    <a:p>
                      <a:pPr algn="l"/>
                      <a:r>
                        <a:rPr lang="en-US" sz="900" b="1" i="0" kern="1200">
                          <a:solidFill>
                            <a:schemeClr val="dk1"/>
                          </a:solidFill>
                          <a:effectLst/>
                          <a:latin typeface="+mn-lt"/>
                          <a:ea typeface="+mn-ea"/>
                          <a:cs typeface="+mn-cs"/>
                        </a:rPr>
                        <a:t>High: </a:t>
                      </a:r>
                      <a:r>
                        <a:rPr lang="en-US" sz="900" b="0" i="0" kern="1200">
                          <a:solidFill>
                            <a:schemeClr val="dk1"/>
                          </a:solidFill>
                          <a:effectLst/>
                          <a:latin typeface="+mn-lt"/>
                          <a:ea typeface="+mn-ea"/>
                          <a:cs typeface="+mn-cs"/>
                        </a:rPr>
                        <a:t>Not all companies have such a broad international presence.</a:t>
                      </a:r>
                      <a:endParaRPr lang="en-US" sz="900"/>
                    </a:p>
                  </a:txBody>
                  <a:tcPr anchor="ctr">
                    <a:solidFill>
                      <a:schemeClr val="bg1">
                        <a:lumMod val="95000"/>
                      </a:schemeClr>
                    </a:solidFill>
                  </a:tcPr>
                </a:tc>
                <a:tc>
                  <a:txBody>
                    <a:bodyPr/>
                    <a:lstStyle/>
                    <a:p>
                      <a:pPr algn="l"/>
                      <a:r>
                        <a:rPr lang="en-US" sz="900" b="1" i="0" kern="1200">
                          <a:solidFill>
                            <a:schemeClr val="dk1"/>
                          </a:solidFill>
                          <a:effectLst/>
                          <a:latin typeface="+mn-lt"/>
                          <a:ea typeface="+mn-ea"/>
                          <a:cs typeface="+mn-cs"/>
                        </a:rPr>
                        <a:t>Low: </a:t>
                      </a:r>
                      <a:r>
                        <a:rPr lang="en-US" sz="900" b="0" i="0" kern="1200">
                          <a:solidFill>
                            <a:schemeClr val="dk1"/>
                          </a:solidFill>
                          <a:effectLst/>
                          <a:latin typeface="+mn-lt"/>
                          <a:ea typeface="+mn-ea"/>
                          <a:cs typeface="+mn-cs"/>
                        </a:rPr>
                        <a:t>Difficult to gain quickly, based on historical success.</a:t>
                      </a:r>
                      <a:endParaRPr lang="en-US" sz="900"/>
                    </a:p>
                  </a:txBody>
                  <a:tcPr anchor="ctr">
                    <a:solidFill>
                      <a:schemeClr val="bg1">
                        <a:lumMod val="95000"/>
                      </a:schemeClr>
                    </a:solidFill>
                  </a:tcPr>
                </a:tc>
                <a:tc>
                  <a:txBody>
                    <a:bodyPr/>
                    <a:lstStyle/>
                    <a:p>
                      <a:pPr algn="l"/>
                      <a:r>
                        <a:rPr lang="en-US" sz="900" b="1" i="0" kern="1200">
                          <a:solidFill>
                            <a:schemeClr val="dk1"/>
                          </a:solidFill>
                          <a:effectLst/>
                          <a:latin typeface="+mn-lt"/>
                          <a:ea typeface="+mn-ea"/>
                          <a:cs typeface="+mn-cs"/>
                        </a:rPr>
                        <a:t>High: </a:t>
                      </a:r>
                      <a:r>
                        <a:rPr lang="en-US" sz="900" b="0" i="0" kern="1200">
                          <a:solidFill>
                            <a:schemeClr val="dk1"/>
                          </a:solidFill>
                          <a:effectLst/>
                          <a:latin typeface="+mn-lt"/>
                          <a:ea typeface="+mn-ea"/>
                          <a:cs typeface="+mn-cs"/>
                        </a:rPr>
                        <a:t>Utilizes international experience in market strategies.</a:t>
                      </a:r>
                      <a:endParaRPr lang="en-US" sz="900"/>
                    </a:p>
                  </a:txBody>
                  <a:tcPr anchor="ctr">
                    <a:solidFill>
                      <a:schemeClr val="bg1">
                        <a:lumMod val="95000"/>
                      </a:schemeClr>
                    </a:solidFill>
                  </a:tcPr>
                </a:tc>
                <a:tc>
                  <a:txBody>
                    <a:bodyPr/>
                    <a:lstStyle/>
                    <a:p>
                      <a:pPr algn="l"/>
                      <a:r>
                        <a:rPr lang="en-US" sz="900" b="1" i="0" kern="1200">
                          <a:solidFill>
                            <a:schemeClr val="dk1"/>
                          </a:solidFill>
                          <a:effectLst/>
                          <a:latin typeface="+mn-lt"/>
                          <a:ea typeface="+mn-ea"/>
                          <a:cs typeface="+mn-cs"/>
                        </a:rPr>
                        <a:t>High: </a:t>
                      </a:r>
                      <a:r>
                        <a:rPr lang="en-US" sz="900" b="0" i="0" kern="1200">
                          <a:solidFill>
                            <a:schemeClr val="dk1"/>
                          </a:solidFill>
                          <a:effectLst/>
                          <a:latin typeface="+mn-lt"/>
                          <a:ea typeface="+mn-ea"/>
                          <a:cs typeface="+mn-cs"/>
                        </a:rPr>
                        <a:t>Insights are transferable to new markets</a:t>
                      </a:r>
                      <a:endParaRPr lang="en-US" sz="900"/>
                    </a:p>
                  </a:txBody>
                  <a:tcPr anchor="ctr">
                    <a:solidFill>
                      <a:schemeClr val="bg1">
                        <a:lumMod val="95000"/>
                      </a:schemeClr>
                    </a:solidFill>
                  </a:tcPr>
                </a:tc>
                <a:tc>
                  <a:txBody>
                    <a:bodyPr/>
                    <a:lstStyle/>
                    <a:p>
                      <a:pPr algn="l"/>
                      <a:r>
                        <a:rPr lang="en-US" sz="900" b="0" i="0" kern="1200">
                          <a:solidFill>
                            <a:schemeClr val="dk1"/>
                          </a:solidFill>
                          <a:effectLst/>
                          <a:latin typeface="+mn-lt"/>
                          <a:ea typeface="+mn-ea"/>
                          <a:cs typeface="+mn-cs"/>
                        </a:rPr>
                        <a:t>Sustainable Competitive Advantage</a:t>
                      </a:r>
                      <a:endParaRPr lang="en-US" sz="900"/>
                    </a:p>
                  </a:txBody>
                  <a:tcPr anchor="ctr">
                    <a:solidFill>
                      <a:schemeClr val="bg1">
                        <a:lumMod val="95000"/>
                      </a:schemeClr>
                    </a:solidFill>
                  </a:tcPr>
                </a:tc>
                <a:extLst>
                  <a:ext uri="{0D108BD9-81ED-4DB2-BD59-A6C34878D82A}">
                    <a16:rowId xmlns:a16="http://schemas.microsoft.com/office/drawing/2014/main" val="498689330"/>
                  </a:ext>
                </a:extLst>
              </a:tr>
            </a:tbl>
          </a:graphicData>
        </a:graphic>
      </p:graphicFrame>
      <p:sp>
        <p:nvSpPr>
          <p:cNvPr id="11" name="Freeform 363">
            <a:extLst>
              <a:ext uri="{FF2B5EF4-FFF2-40B4-BE49-F238E27FC236}">
                <a16:creationId xmlns:a16="http://schemas.microsoft.com/office/drawing/2014/main" id="{0C69C83D-ED98-CDEB-7EB3-C4610B7BE279}"/>
              </a:ext>
            </a:extLst>
          </p:cNvPr>
          <p:cNvSpPr>
            <a:spLocks noChangeArrowheads="1"/>
          </p:cNvSpPr>
          <p:nvPr/>
        </p:nvSpPr>
        <p:spPr bwMode="auto">
          <a:xfrm>
            <a:off x="384175" y="4280581"/>
            <a:ext cx="11418888" cy="688985"/>
          </a:xfrm>
          <a:custGeom>
            <a:avLst/>
            <a:gdLst>
              <a:gd name="T0" fmla="*/ 5506 w 5507"/>
              <a:gd name="T1" fmla="*/ 1601 h 1602"/>
              <a:gd name="T2" fmla="*/ 0 w 5507"/>
              <a:gd name="T3" fmla="*/ 1601 h 1602"/>
              <a:gd name="T4" fmla="*/ 0 w 5507"/>
              <a:gd name="T5" fmla="*/ 0 h 1602"/>
              <a:gd name="T6" fmla="*/ 5506 w 5507"/>
              <a:gd name="T7" fmla="*/ 0 h 1602"/>
              <a:gd name="T8" fmla="*/ 5506 w 5507"/>
              <a:gd name="T9" fmla="*/ 1601 h 1602"/>
            </a:gdLst>
            <a:ahLst/>
            <a:cxnLst>
              <a:cxn ang="0">
                <a:pos x="T0" y="T1"/>
              </a:cxn>
              <a:cxn ang="0">
                <a:pos x="T2" y="T3"/>
              </a:cxn>
              <a:cxn ang="0">
                <a:pos x="T4" y="T5"/>
              </a:cxn>
              <a:cxn ang="0">
                <a:pos x="T6" y="T7"/>
              </a:cxn>
              <a:cxn ang="0">
                <a:pos x="T8" y="T9"/>
              </a:cxn>
            </a:cxnLst>
            <a:rect l="0" t="0" r="r" b="b"/>
            <a:pathLst>
              <a:path w="5507" h="1602">
                <a:moveTo>
                  <a:pt x="5506" y="1601"/>
                </a:moveTo>
                <a:lnTo>
                  <a:pt x="0" y="1601"/>
                </a:lnTo>
                <a:lnTo>
                  <a:pt x="0" y="0"/>
                </a:lnTo>
                <a:lnTo>
                  <a:pt x="5506" y="0"/>
                </a:lnTo>
                <a:lnTo>
                  <a:pt x="5506" y="1601"/>
                </a:lnTo>
              </a:path>
            </a:pathLst>
          </a:custGeom>
          <a:solidFill>
            <a:schemeClr val="accent1"/>
          </a:solidFill>
          <a:ln>
            <a:solidFill>
              <a:schemeClr val="accent1"/>
            </a:solidFill>
          </a:ln>
          <a:effectLst/>
        </p:spPr>
        <p:txBody>
          <a:bodyPr wrap="none" anchor="ctr"/>
          <a:lstStyle/>
          <a:p>
            <a:endParaRPr lang="en-US" sz="1200"/>
          </a:p>
        </p:txBody>
      </p:sp>
      <p:sp>
        <p:nvSpPr>
          <p:cNvPr id="13" name="TextBox 16">
            <a:extLst>
              <a:ext uri="{FF2B5EF4-FFF2-40B4-BE49-F238E27FC236}">
                <a16:creationId xmlns:a16="http://schemas.microsoft.com/office/drawing/2014/main" id="{05F82BD0-6EA2-98C8-D9F6-A84E78586C3F}"/>
              </a:ext>
            </a:extLst>
          </p:cNvPr>
          <p:cNvSpPr txBox="1"/>
          <p:nvPr/>
        </p:nvSpPr>
        <p:spPr>
          <a:xfrm>
            <a:off x="463100" y="4353433"/>
            <a:ext cx="11261035" cy="507831"/>
          </a:xfrm>
          <a:prstGeom prst="rect">
            <a:avLst/>
          </a:prstGeom>
          <a:noFill/>
          <a:effectLst/>
        </p:spPr>
        <p:txBody>
          <a:bodyPr wrap="square" lIns="0" tIns="0" rIns="0" bIns="0" rtlCol="0">
            <a:spAutoFit/>
          </a:bodyPr>
          <a:lstStyle>
            <a:defPPr>
              <a:defRPr lang="en-US"/>
            </a:defPPr>
            <a:lvl1pPr algn="r">
              <a:defRPr sz="12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1087636" indent="0" algn="ctr" defTabSz="1087636">
              <a:lnSpc>
                <a:spcPct val="130000"/>
              </a:lnSpc>
              <a:spcBef>
                <a:spcPct val="20000"/>
              </a:spcBef>
              <a:buFont typeface="Arial"/>
              <a:buNone/>
              <a:defRPr sz="3200">
                <a:solidFill>
                  <a:schemeClr val="tx1">
                    <a:tint val="75000"/>
                  </a:schemeClr>
                </a:solidFill>
                <a:latin typeface="Open Sans"/>
                <a:cs typeface="Open Sans"/>
              </a:defRPr>
            </a:lvl2pPr>
            <a:lvl3pPr marL="2175271" indent="0" algn="ctr" defTabSz="1087636">
              <a:lnSpc>
                <a:spcPct val="130000"/>
              </a:lnSpc>
              <a:spcBef>
                <a:spcPct val="20000"/>
              </a:spcBef>
              <a:buFont typeface="Arial"/>
              <a:buNone/>
              <a:defRPr sz="3200">
                <a:solidFill>
                  <a:schemeClr val="tx1">
                    <a:tint val="75000"/>
                  </a:schemeClr>
                </a:solidFill>
                <a:latin typeface="Open Sans"/>
                <a:cs typeface="Open Sans"/>
              </a:defRPr>
            </a:lvl3pPr>
            <a:lvl4pPr marL="3262912" indent="0" algn="ctr" defTabSz="1087636">
              <a:lnSpc>
                <a:spcPct val="130000"/>
              </a:lnSpc>
              <a:spcBef>
                <a:spcPct val="20000"/>
              </a:spcBef>
              <a:buFont typeface="Arial"/>
              <a:buNone/>
              <a:defRPr sz="3200">
                <a:solidFill>
                  <a:schemeClr val="tx1">
                    <a:tint val="75000"/>
                  </a:schemeClr>
                </a:solidFill>
                <a:latin typeface="Open Sans"/>
                <a:cs typeface="Open Sans"/>
              </a:defRPr>
            </a:lvl4pPr>
            <a:lvl5pPr marL="4350546" indent="0" algn="ctr" defTabSz="1087636">
              <a:lnSpc>
                <a:spcPct val="130000"/>
              </a:lnSpc>
              <a:spcBef>
                <a:spcPct val="20000"/>
              </a:spcBef>
              <a:buFont typeface="Arial"/>
              <a:buNone/>
              <a:defRPr sz="3200">
                <a:solidFill>
                  <a:schemeClr val="tx1">
                    <a:tint val="75000"/>
                  </a:schemeClr>
                </a:solidFill>
                <a:latin typeface="Open Sans"/>
                <a:cs typeface="Open Sans"/>
              </a:defRPr>
            </a:lvl5pPr>
            <a:lvl6pPr marL="5438184" indent="0" algn="ctr" defTabSz="1087636">
              <a:spcBef>
                <a:spcPct val="20000"/>
              </a:spcBef>
              <a:buFont typeface="Arial"/>
              <a:buNone/>
              <a:defRPr sz="4800">
                <a:solidFill>
                  <a:schemeClr val="tx1">
                    <a:tint val="75000"/>
                  </a:schemeClr>
                </a:solidFill>
              </a:defRPr>
            </a:lvl6pPr>
            <a:lvl7pPr marL="6525820" indent="0" algn="ctr" defTabSz="1087636">
              <a:spcBef>
                <a:spcPct val="20000"/>
              </a:spcBef>
              <a:buFont typeface="Arial"/>
              <a:buNone/>
              <a:defRPr sz="4800">
                <a:solidFill>
                  <a:schemeClr val="tx1">
                    <a:tint val="75000"/>
                  </a:schemeClr>
                </a:solidFill>
              </a:defRPr>
            </a:lvl7pPr>
            <a:lvl8pPr marL="7613455" indent="0" algn="ctr" defTabSz="1087636">
              <a:spcBef>
                <a:spcPct val="20000"/>
              </a:spcBef>
              <a:buFont typeface="Arial"/>
              <a:buNone/>
              <a:defRPr sz="4800">
                <a:solidFill>
                  <a:schemeClr val="tx1">
                    <a:tint val="75000"/>
                  </a:schemeClr>
                </a:solidFill>
              </a:defRPr>
            </a:lvl8pPr>
            <a:lvl9pPr marL="8701091" indent="0" algn="ctr" defTabSz="1087636">
              <a:spcBef>
                <a:spcPct val="20000"/>
              </a:spcBef>
              <a:buFont typeface="Arial"/>
              <a:buNone/>
              <a:defRPr sz="4800">
                <a:solidFill>
                  <a:schemeClr val="tx1">
                    <a:tint val="75000"/>
                  </a:schemeClr>
                </a:solidFill>
              </a:defRPr>
            </a:lvl9pPr>
          </a:lstStyle>
          <a:p>
            <a:pPr algn="just"/>
            <a:r>
              <a:rPr lang="en-US" sz="1100" b="1" spc="-30">
                <a:cs typeface="Poppins" pitchFamily="2" charset="77"/>
              </a:rPr>
              <a:t>SCA 1: GLOBAL BRAND RECOGNITION</a:t>
            </a:r>
            <a:endParaRPr lang="en-US" sz="1100">
              <a:latin typeface="Verdana"/>
              <a:ea typeface="Verdana"/>
              <a:sym typeface="Verdana" panose="020B0604030504040204" pitchFamily="34" charset="0"/>
            </a:endParaRPr>
          </a:p>
          <a:p>
            <a:pPr algn="just"/>
            <a:r>
              <a:rPr lang="en-US" sz="1100">
                <a:latin typeface="Verdana"/>
                <a:ea typeface="Verdana"/>
                <a:sym typeface="Verdana" panose="020B0604030504040204" pitchFamily="34" charset="0"/>
              </a:rPr>
              <a:t>Carlsberg's global brand, with its 170-year legacy, commands significant recognition, making it a formidable asset when entering new markets like the USA This brand equity, steeped in a history of quality, is difficult for competitors to match and positions Carlsberg strongly for market expansion.</a:t>
            </a:r>
            <a:endParaRPr lang="en-US" sz="1100"/>
          </a:p>
        </p:txBody>
      </p:sp>
      <p:sp>
        <p:nvSpPr>
          <p:cNvPr id="18" name="Freeform 363">
            <a:extLst>
              <a:ext uri="{FF2B5EF4-FFF2-40B4-BE49-F238E27FC236}">
                <a16:creationId xmlns:a16="http://schemas.microsoft.com/office/drawing/2014/main" id="{DDD94921-FD91-CF9F-9717-663A052AC29D}"/>
              </a:ext>
            </a:extLst>
          </p:cNvPr>
          <p:cNvSpPr>
            <a:spLocks noChangeArrowheads="1"/>
          </p:cNvSpPr>
          <p:nvPr/>
        </p:nvSpPr>
        <p:spPr bwMode="auto">
          <a:xfrm>
            <a:off x="384174" y="5042418"/>
            <a:ext cx="11418888" cy="688985"/>
          </a:xfrm>
          <a:custGeom>
            <a:avLst/>
            <a:gdLst>
              <a:gd name="T0" fmla="*/ 5506 w 5507"/>
              <a:gd name="T1" fmla="*/ 1601 h 1602"/>
              <a:gd name="T2" fmla="*/ 0 w 5507"/>
              <a:gd name="T3" fmla="*/ 1601 h 1602"/>
              <a:gd name="T4" fmla="*/ 0 w 5507"/>
              <a:gd name="T5" fmla="*/ 0 h 1602"/>
              <a:gd name="T6" fmla="*/ 5506 w 5507"/>
              <a:gd name="T7" fmla="*/ 0 h 1602"/>
              <a:gd name="T8" fmla="*/ 5506 w 5507"/>
              <a:gd name="T9" fmla="*/ 1601 h 1602"/>
            </a:gdLst>
            <a:ahLst/>
            <a:cxnLst>
              <a:cxn ang="0">
                <a:pos x="T0" y="T1"/>
              </a:cxn>
              <a:cxn ang="0">
                <a:pos x="T2" y="T3"/>
              </a:cxn>
              <a:cxn ang="0">
                <a:pos x="T4" y="T5"/>
              </a:cxn>
              <a:cxn ang="0">
                <a:pos x="T6" y="T7"/>
              </a:cxn>
              <a:cxn ang="0">
                <a:pos x="T8" y="T9"/>
              </a:cxn>
            </a:cxnLst>
            <a:rect l="0" t="0" r="r" b="b"/>
            <a:pathLst>
              <a:path w="5507" h="1602">
                <a:moveTo>
                  <a:pt x="5506" y="1601"/>
                </a:moveTo>
                <a:lnTo>
                  <a:pt x="0" y="1601"/>
                </a:lnTo>
                <a:lnTo>
                  <a:pt x="0" y="0"/>
                </a:lnTo>
                <a:lnTo>
                  <a:pt x="5506" y="0"/>
                </a:lnTo>
                <a:lnTo>
                  <a:pt x="5506" y="1601"/>
                </a:lnTo>
              </a:path>
            </a:pathLst>
          </a:custGeom>
          <a:solidFill>
            <a:schemeClr val="tx2"/>
          </a:solidFill>
          <a:ln>
            <a:noFill/>
          </a:ln>
          <a:effectLst/>
        </p:spPr>
        <p:txBody>
          <a:bodyPr wrap="none" anchor="ctr"/>
          <a:lstStyle/>
          <a:p>
            <a:endParaRPr lang="en-US" sz="1200"/>
          </a:p>
        </p:txBody>
      </p:sp>
      <p:sp>
        <p:nvSpPr>
          <p:cNvPr id="19" name="TextBox 16">
            <a:extLst>
              <a:ext uri="{FF2B5EF4-FFF2-40B4-BE49-F238E27FC236}">
                <a16:creationId xmlns:a16="http://schemas.microsoft.com/office/drawing/2014/main" id="{0B097E66-35D5-25B8-A03A-273A1F4AF6F0}"/>
              </a:ext>
            </a:extLst>
          </p:cNvPr>
          <p:cNvSpPr txBox="1"/>
          <p:nvPr/>
        </p:nvSpPr>
        <p:spPr>
          <a:xfrm>
            <a:off x="463099" y="5115270"/>
            <a:ext cx="11261035" cy="507831"/>
          </a:xfrm>
          <a:prstGeom prst="rect">
            <a:avLst/>
          </a:prstGeom>
          <a:noFill/>
          <a:effectLst/>
        </p:spPr>
        <p:txBody>
          <a:bodyPr wrap="square" lIns="0" tIns="0" rIns="0" bIns="0" rtlCol="0">
            <a:spAutoFit/>
          </a:bodyPr>
          <a:lstStyle>
            <a:defPPr>
              <a:defRPr lang="en-US"/>
            </a:defPPr>
            <a:lvl1pPr algn="r">
              <a:defRPr sz="12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1087636" indent="0" algn="ctr" defTabSz="1087636">
              <a:lnSpc>
                <a:spcPct val="130000"/>
              </a:lnSpc>
              <a:spcBef>
                <a:spcPct val="20000"/>
              </a:spcBef>
              <a:buFont typeface="Arial"/>
              <a:buNone/>
              <a:defRPr sz="3200">
                <a:solidFill>
                  <a:schemeClr val="tx1">
                    <a:tint val="75000"/>
                  </a:schemeClr>
                </a:solidFill>
                <a:latin typeface="Open Sans"/>
                <a:cs typeface="Open Sans"/>
              </a:defRPr>
            </a:lvl2pPr>
            <a:lvl3pPr marL="2175271" indent="0" algn="ctr" defTabSz="1087636">
              <a:lnSpc>
                <a:spcPct val="130000"/>
              </a:lnSpc>
              <a:spcBef>
                <a:spcPct val="20000"/>
              </a:spcBef>
              <a:buFont typeface="Arial"/>
              <a:buNone/>
              <a:defRPr sz="3200">
                <a:solidFill>
                  <a:schemeClr val="tx1">
                    <a:tint val="75000"/>
                  </a:schemeClr>
                </a:solidFill>
                <a:latin typeface="Open Sans"/>
                <a:cs typeface="Open Sans"/>
              </a:defRPr>
            </a:lvl3pPr>
            <a:lvl4pPr marL="3262912" indent="0" algn="ctr" defTabSz="1087636">
              <a:lnSpc>
                <a:spcPct val="130000"/>
              </a:lnSpc>
              <a:spcBef>
                <a:spcPct val="20000"/>
              </a:spcBef>
              <a:buFont typeface="Arial"/>
              <a:buNone/>
              <a:defRPr sz="3200">
                <a:solidFill>
                  <a:schemeClr val="tx1">
                    <a:tint val="75000"/>
                  </a:schemeClr>
                </a:solidFill>
                <a:latin typeface="Open Sans"/>
                <a:cs typeface="Open Sans"/>
              </a:defRPr>
            </a:lvl4pPr>
            <a:lvl5pPr marL="4350546" indent="0" algn="ctr" defTabSz="1087636">
              <a:lnSpc>
                <a:spcPct val="130000"/>
              </a:lnSpc>
              <a:spcBef>
                <a:spcPct val="20000"/>
              </a:spcBef>
              <a:buFont typeface="Arial"/>
              <a:buNone/>
              <a:defRPr sz="3200">
                <a:solidFill>
                  <a:schemeClr val="tx1">
                    <a:tint val="75000"/>
                  </a:schemeClr>
                </a:solidFill>
                <a:latin typeface="Open Sans"/>
                <a:cs typeface="Open Sans"/>
              </a:defRPr>
            </a:lvl5pPr>
            <a:lvl6pPr marL="5438184" indent="0" algn="ctr" defTabSz="1087636">
              <a:spcBef>
                <a:spcPct val="20000"/>
              </a:spcBef>
              <a:buFont typeface="Arial"/>
              <a:buNone/>
              <a:defRPr sz="4800">
                <a:solidFill>
                  <a:schemeClr val="tx1">
                    <a:tint val="75000"/>
                  </a:schemeClr>
                </a:solidFill>
              </a:defRPr>
            </a:lvl6pPr>
            <a:lvl7pPr marL="6525820" indent="0" algn="ctr" defTabSz="1087636">
              <a:spcBef>
                <a:spcPct val="20000"/>
              </a:spcBef>
              <a:buFont typeface="Arial"/>
              <a:buNone/>
              <a:defRPr sz="4800">
                <a:solidFill>
                  <a:schemeClr val="tx1">
                    <a:tint val="75000"/>
                  </a:schemeClr>
                </a:solidFill>
              </a:defRPr>
            </a:lvl7pPr>
            <a:lvl8pPr marL="7613455" indent="0" algn="ctr" defTabSz="1087636">
              <a:spcBef>
                <a:spcPct val="20000"/>
              </a:spcBef>
              <a:buFont typeface="Arial"/>
              <a:buNone/>
              <a:defRPr sz="4800">
                <a:solidFill>
                  <a:schemeClr val="tx1">
                    <a:tint val="75000"/>
                  </a:schemeClr>
                </a:solidFill>
              </a:defRPr>
            </a:lvl8pPr>
            <a:lvl9pPr marL="8701091" indent="0" algn="ctr" defTabSz="1087636">
              <a:spcBef>
                <a:spcPct val="20000"/>
              </a:spcBef>
              <a:buFont typeface="Arial"/>
              <a:buNone/>
              <a:defRPr sz="4800">
                <a:solidFill>
                  <a:schemeClr val="tx1">
                    <a:tint val="75000"/>
                  </a:schemeClr>
                </a:solidFill>
              </a:defRPr>
            </a:lvl9pPr>
          </a:lstStyle>
          <a:p>
            <a:pPr algn="just"/>
            <a:r>
              <a:rPr lang="en-US" sz="1100" b="1" spc="-30">
                <a:cs typeface="Poppins" pitchFamily="2" charset="77"/>
              </a:rPr>
              <a:t>SCA 2: RESEARCH &amp; DEVELOPMENT (R&amp;D) CAPABILITIES</a:t>
            </a:r>
            <a:endParaRPr lang="en-US" sz="1100">
              <a:latin typeface="Verdana"/>
              <a:ea typeface="Verdana"/>
              <a:sym typeface="Verdana" panose="020B0604030504040204" pitchFamily="34" charset="0"/>
            </a:endParaRPr>
          </a:p>
          <a:p>
            <a:pPr algn="just"/>
            <a:r>
              <a:rPr lang="en-US" sz="1100">
                <a:latin typeface="Verdana"/>
                <a:ea typeface="Verdana"/>
                <a:sym typeface="Verdana" panose="020B0604030504040204" pitchFamily="34" charset="0"/>
              </a:rPr>
              <a:t>Carlsberg's R&amp;D capabilities, spearheaded by its renowned Research Laboratory, drive innovation in brewing, yielding unique products and sustainable processes. This rare and inimitable strength offers Carlsberg a sustainable competitive edge, particularly in the USA, where the market values innovation.</a:t>
            </a:r>
            <a:endParaRPr lang="en-US" sz="1100"/>
          </a:p>
        </p:txBody>
      </p:sp>
      <p:sp>
        <p:nvSpPr>
          <p:cNvPr id="20" name="Freeform 363">
            <a:extLst>
              <a:ext uri="{FF2B5EF4-FFF2-40B4-BE49-F238E27FC236}">
                <a16:creationId xmlns:a16="http://schemas.microsoft.com/office/drawing/2014/main" id="{02B5D318-DA2A-F888-0A12-B2A59CCC7F46}"/>
              </a:ext>
            </a:extLst>
          </p:cNvPr>
          <p:cNvSpPr>
            <a:spLocks noChangeArrowheads="1"/>
          </p:cNvSpPr>
          <p:nvPr/>
        </p:nvSpPr>
        <p:spPr bwMode="auto">
          <a:xfrm>
            <a:off x="384174" y="5801798"/>
            <a:ext cx="11418888" cy="688985"/>
          </a:xfrm>
          <a:custGeom>
            <a:avLst/>
            <a:gdLst>
              <a:gd name="T0" fmla="*/ 5506 w 5507"/>
              <a:gd name="T1" fmla="*/ 1601 h 1602"/>
              <a:gd name="T2" fmla="*/ 0 w 5507"/>
              <a:gd name="T3" fmla="*/ 1601 h 1602"/>
              <a:gd name="T4" fmla="*/ 0 w 5507"/>
              <a:gd name="T5" fmla="*/ 0 h 1602"/>
              <a:gd name="T6" fmla="*/ 5506 w 5507"/>
              <a:gd name="T7" fmla="*/ 0 h 1602"/>
              <a:gd name="T8" fmla="*/ 5506 w 5507"/>
              <a:gd name="T9" fmla="*/ 1601 h 1602"/>
            </a:gdLst>
            <a:ahLst/>
            <a:cxnLst>
              <a:cxn ang="0">
                <a:pos x="T0" y="T1"/>
              </a:cxn>
              <a:cxn ang="0">
                <a:pos x="T2" y="T3"/>
              </a:cxn>
              <a:cxn ang="0">
                <a:pos x="T4" y="T5"/>
              </a:cxn>
              <a:cxn ang="0">
                <a:pos x="T6" y="T7"/>
              </a:cxn>
              <a:cxn ang="0">
                <a:pos x="T8" y="T9"/>
              </a:cxn>
            </a:cxnLst>
            <a:rect l="0" t="0" r="r" b="b"/>
            <a:pathLst>
              <a:path w="5507" h="1602">
                <a:moveTo>
                  <a:pt x="5506" y="1601"/>
                </a:moveTo>
                <a:lnTo>
                  <a:pt x="0" y="1601"/>
                </a:lnTo>
                <a:lnTo>
                  <a:pt x="0" y="0"/>
                </a:lnTo>
                <a:lnTo>
                  <a:pt x="5506" y="0"/>
                </a:lnTo>
                <a:lnTo>
                  <a:pt x="5506" y="1601"/>
                </a:lnTo>
              </a:path>
            </a:pathLst>
          </a:custGeom>
          <a:solidFill>
            <a:schemeClr val="accent2"/>
          </a:solidFill>
          <a:ln>
            <a:noFill/>
          </a:ln>
          <a:effectLst/>
        </p:spPr>
        <p:txBody>
          <a:bodyPr wrap="none" anchor="ctr"/>
          <a:lstStyle/>
          <a:p>
            <a:endParaRPr lang="en-US" sz="1200"/>
          </a:p>
        </p:txBody>
      </p:sp>
      <p:sp>
        <p:nvSpPr>
          <p:cNvPr id="21" name="TextBox 16">
            <a:extLst>
              <a:ext uri="{FF2B5EF4-FFF2-40B4-BE49-F238E27FC236}">
                <a16:creationId xmlns:a16="http://schemas.microsoft.com/office/drawing/2014/main" id="{8252EB3E-B7EC-DDB1-5B08-DBAA061AA26C}"/>
              </a:ext>
            </a:extLst>
          </p:cNvPr>
          <p:cNvSpPr txBox="1"/>
          <p:nvPr/>
        </p:nvSpPr>
        <p:spPr>
          <a:xfrm>
            <a:off x="463099" y="5874650"/>
            <a:ext cx="11261035" cy="507831"/>
          </a:xfrm>
          <a:prstGeom prst="rect">
            <a:avLst/>
          </a:prstGeom>
          <a:noFill/>
          <a:effectLst/>
        </p:spPr>
        <p:txBody>
          <a:bodyPr wrap="square" lIns="0" tIns="0" rIns="0" bIns="0" rtlCol="0">
            <a:spAutoFit/>
          </a:bodyPr>
          <a:lstStyle>
            <a:defPPr>
              <a:defRPr lang="en-US"/>
            </a:defPPr>
            <a:lvl1pPr algn="r">
              <a:defRPr sz="12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1087636" indent="0" algn="ctr" defTabSz="1087636">
              <a:lnSpc>
                <a:spcPct val="130000"/>
              </a:lnSpc>
              <a:spcBef>
                <a:spcPct val="20000"/>
              </a:spcBef>
              <a:buFont typeface="Arial"/>
              <a:buNone/>
              <a:defRPr sz="3200">
                <a:solidFill>
                  <a:schemeClr val="tx1">
                    <a:tint val="75000"/>
                  </a:schemeClr>
                </a:solidFill>
                <a:latin typeface="Open Sans"/>
                <a:cs typeface="Open Sans"/>
              </a:defRPr>
            </a:lvl2pPr>
            <a:lvl3pPr marL="2175271" indent="0" algn="ctr" defTabSz="1087636">
              <a:lnSpc>
                <a:spcPct val="130000"/>
              </a:lnSpc>
              <a:spcBef>
                <a:spcPct val="20000"/>
              </a:spcBef>
              <a:buFont typeface="Arial"/>
              <a:buNone/>
              <a:defRPr sz="3200">
                <a:solidFill>
                  <a:schemeClr val="tx1">
                    <a:tint val="75000"/>
                  </a:schemeClr>
                </a:solidFill>
                <a:latin typeface="Open Sans"/>
                <a:cs typeface="Open Sans"/>
              </a:defRPr>
            </a:lvl3pPr>
            <a:lvl4pPr marL="3262912" indent="0" algn="ctr" defTabSz="1087636">
              <a:lnSpc>
                <a:spcPct val="130000"/>
              </a:lnSpc>
              <a:spcBef>
                <a:spcPct val="20000"/>
              </a:spcBef>
              <a:buFont typeface="Arial"/>
              <a:buNone/>
              <a:defRPr sz="3200">
                <a:solidFill>
                  <a:schemeClr val="tx1">
                    <a:tint val="75000"/>
                  </a:schemeClr>
                </a:solidFill>
                <a:latin typeface="Open Sans"/>
                <a:cs typeface="Open Sans"/>
              </a:defRPr>
            </a:lvl4pPr>
            <a:lvl5pPr marL="4350546" indent="0" algn="ctr" defTabSz="1087636">
              <a:lnSpc>
                <a:spcPct val="130000"/>
              </a:lnSpc>
              <a:spcBef>
                <a:spcPct val="20000"/>
              </a:spcBef>
              <a:buFont typeface="Arial"/>
              <a:buNone/>
              <a:defRPr sz="3200">
                <a:solidFill>
                  <a:schemeClr val="tx1">
                    <a:tint val="75000"/>
                  </a:schemeClr>
                </a:solidFill>
                <a:latin typeface="Open Sans"/>
                <a:cs typeface="Open Sans"/>
              </a:defRPr>
            </a:lvl5pPr>
            <a:lvl6pPr marL="5438184" indent="0" algn="ctr" defTabSz="1087636">
              <a:spcBef>
                <a:spcPct val="20000"/>
              </a:spcBef>
              <a:buFont typeface="Arial"/>
              <a:buNone/>
              <a:defRPr sz="4800">
                <a:solidFill>
                  <a:schemeClr val="tx1">
                    <a:tint val="75000"/>
                  </a:schemeClr>
                </a:solidFill>
              </a:defRPr>
            </a:lvl6pPr>
            <a:lvl7pPr marL="6525820" indent="0" algn="ctr" defTabSz="1087636">
              <a:spcBef>
                <a:spcPct val="20000"/>
              </a:spcBef>
              <a:buFont typeface="Arial"/>
              <a:buNone/>
              <a:defRPr sz="4800">
                <a:solidFill>
                  <a:schemeClr val="tx1">
                    <a:tint val="75000"/>
                  </a:schemeClr>
                </a:solidFill>
              </a:defRPr>
            </a:lvl7pPr>
            <a:lvl8pPr marL="7613455" indent="0" algn="ctr" defTabSz="1087636">
              <a:spcBef>
                <a:spcPct val="20000"/>
              </a:spcBef>
              <a:buFont typeface="Arial"/>
              <a:buNone/>
              <a:defRPr sz="4800">
                <a:solidFill>
                  <a:schemeClr val="tx1">
                    <a:tint val="75000"/>
                  </a:schemeClr>
                </a:solidFill>
              </a:defRPr>
            </a:lvl8pPr>
            <a:lvl9pPr marL="8701091" indent="0" algn="ctr" defTabSz="1087636">
              <a:spcBef>
                <a:spcPct val="20000"/>
              </a:spcBef>
              <a:buFont typeface="Arial"/>
              <a:buNone/>
              <a:defRPr sz="4800">
                <a:solidFill>
                  <a:schemeClr val="tx1">
                    <a:tint val="75000"/>
                  </a:schemeClr>
                </a:solidFill>
              </a:defRPr>
            </a:lvl9pPr>
          </a:lstStyle>
          <a:p>
            <a:pPr algn="just"/>
            <a:r>
              <a:rPr lang="en-US" sz="1100" b="1" spc="-30">
                <a:cs typeface="Poppins" pitchFamily="2" charset="77"/>
              </a:rPr>
              <a:t>SCA 3: INTERNATIONAL MARKET EXPERIENCE</a:t>
            </a:r>
          </a:p>
          <a:p>
            <a:pPr algn="just"/>
            <a:r>
              <a:rPr lang="en-US" sz="1100">
                <a:latin typeface="Verdana"/>
                <a:ea typeface="Verdana"/>
                <a:sym typeface="Verdana" panose="020B0604030504040204" pitchFamily="34" charset="0"/>
              </a:rPr>
              <a:t>Carlsberg's international experience offers insights crucial for adapting to diverse market conditions, a distinct advantage for entering the varied USA market landscape.</a:t>
            </a:r>
            <a:endParaRPr lang="en-US" sz="1100"/>
          </a:p>
        </p:txBody>
      </p:sp>
    </p:spTree>
    <p:extLst>
      <p:ext uri="{BB962C8B-B14F-4D97-AF65-F5344CB8AC3E}">
        <p14:creationId xmlns:p14="http://schemas.microsoft.com/office/powerpoint/2010/main" val="22793518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ítulo 2">
            <a:extLst>
              <a:ext uri="{FF2B5EF4-FFF2-40B4-BE49-F238E27FC236}">
                <a16:creationId xmlns:a16="http://schemas.microsoft.com/office/drawing/2014/main" id="{BD38F8E2-C208-2558-19C0-CB56ACB4DB5D}"/>
              </a:ext>
            </a:extLst>
          </p:cNvPr>
          <p:cNvSpPr txBox="1">
            <a:spLocks/>
          </p:cNvSpPr>
          <p:nvPr/>
        </p:nvSpPr>
        <p:spPr>
          <a:xfrm>
            <a:off x="385762" y="341357"/>
            <a:ext cx="11420475" cy="485775"/>
          </a:xfrm>
          <a:prstGeom prst="rect">
            <a:avLst/>
          </a:prstGeom>
        </p:spPr>
        <p:txBody>
          <a:bodyPr vert="horz" lIns="0" tIns="0" rIns="0" bIns="0" rtlCol="0" anchor="t">
            <a:noAutofit/>
          </a:bodyPr>
          <a:lstStyle>
            <a:lvl1pPr algn="l" defTabSz="914217" rtl="0" eaLnBrk="1" latinLnBrk="0" hangingPunct="1">
              <a:lnSpc>
                <a:spcPct val="80000"/>
              </a:lnSpc>
              <a:spcBef>
                <a:spcPct val="0"/>
              </a:spcBef>
              <a:buNone/>
              <a:defRPr sz="2400" b="1" kern="1200">
                <a:solidFill>
                  <a:schemeClr val="tx1"/>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1pPr>
          </a:lstStyle>
          <a:p>
            <a:r>
              <a:rPr lang="en-US"/>
              <a:t>Porter’s Five Forces Analysis: Global Beer Industry</a:t>
            </a:r>
          </a:p>
        </p:txBody>
      </p:sp>
      <p:sp>
        <p:nvSpPr>
          <p:cNvPr id="7" name="TextBox 25">
            <a:extLst>
              <a:ext uri="{FF2B5EF4-FFF2-40B4-BE49-F238E27FC236}">
                <a16:creationId xmlns:a16="http://schemas.microsoft.com/office/drawing/2014/main" id="{8ECA4E74-DE73-AA23-0A57-B9D6DD9C67FD}"/>
              </a:ext>
            </a:extLst>
          </p:cNvPr>
          <p:cNvSpPr txBox="1"/>
          <p:nvPr/>
        </p:nvSpPr>
        <p:spPr>
          <a:xfrm>
            <a:off x="3082164" y="855733"/>
            <a:ext cx="2532541" cy="1508105"/>
          </a:xfrm>
          <a:prstGeom prst="rect">
            <a:avLst/>
          </a:prstGeom>
          <a:noFill/>
        </p:spPr>
        <p:txBody>
          <a:bodyPr wrap="square" lIns="0" tIns="0" rIns="0" bIns="0" rtlCol="0">
            <a:spAutoFit/>
          </a:bodyPr>
          <a:lstStyle/>
          <a:p>
            <a:pPr algn="l"/>
            <a:r>
              <a:rPr lang="en-US" sz="1400" b="1">
                <a:solidFill>
                  <a:srgbClr val="0F0F0F"/>
                </a:solidFill>
              </a:rPr>
              <a:t>Bargaining Power of Suppliers: Medium-High</a:t>
            </a:r>
          </a:p>
          <a:p>
            <a:pPr algn="l"/>
            <a:r>
              <a:rPr lang="en-US" sz="1400">
                <a:solidFill>
                  <a:srgbClr val="040C28"/>
                </a:solidFill>
                <a:latin typeface="Calibri" panose="020F0502020204030204" pitchFamily="34" charset="0"/>
                <a:ea typeface="Calibri" panose="020F0502020204030204" pitchFamily="34" charset="0"/>
                <a:cs typeface="Calibri" panose="020F0502020204030204" pitchFamily="34" charset="0"/>
              </a:rPr>
              <a:t>Climate change may cause distribution issues with barley and hop. Established companies can negotiate more favorable contracts. </a:t>
            </a:r>
            <a:endParaRPr lang="en-US" sz="1400" b="1">
              <a:solidFill>
                <a:srgbClr val="0F0F0F"/>
              </a:solidFill>
            </a:endParaRPr>
          </a:p>
        </p:txBody>
      </p:sp>
      <p:sp>
        <p:nvSpPr>
          <p:cNvPr id="8" name="Oval 7">
            <a:extLst>
              <a:ext uri="{FF2B5EF4-FFF2-40B4-BE49-F238E27FC236}">
                <a16:creationId xmlns:a16="http://schemas.microsoft.com/office/drawing/2014/main" id="{B0860B22-D527-D02C-750B-6C503201051F}"/>
              </a:ext>
            </a:extLst>
          </p:cNvPr>
          <p:cNvSpPr/>
          <p:nvPr/>
        </p:nvSpPr>
        <p:spPr>
          <a:xfrm>
            <a:off x="3062568" y="2679948"/>
            <a:ext cx="2557753" cy="211939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US" err="1"/>
          </a:p>
        </p:txBody>
      </p:sp>
      <p:sp>
        <p:nvSpPr>
          <p:cNvPr id="9" name="Arrow: Right 8">
            <a:extLst>
              <a:ext uri="{FF2B5EF4-FFF2-40B4-BE49-F238E27FC236}">
                <a16:creationId xmlns:a16="http://schemas.microsoft.com/office/drawing/2014/main" id="{C589FFB9-F904-DE1C-101F-00AB3415022A}"/>
              </a:ext>
            </a:extLst>
          </p:cNvPr>
          <p:cNvSpPr/>
          <p:nvPr/>
        </p:nvSpPr>
        <p:spPr>
          <a:xfrm rot="5400000">
            <a:off x="3454266" y="338113"/>
            <a:ext cx="1788338" cy="2766377"/>
          </a:xfrm>
          <a:prstGeom prst="rightArrow">
            <a:avLst>
              <a:gd name="adj1" fmla="val 100000"/>
              <a:gd name="adj2" fmla="val 17803"/>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US" err="1"/>
          </a:p>
        </p:txBody>
      </p:sp>
      <p:sp>
        <p:nvSpPr>
          <p:cNvPr id="10" name="Arrow: Right 9">
            <a:extLst>
              <a:ext uri="{FF2B5EF4-FFF2-40B4-BE49-F238E27FC236}">
                <a16:creationId xmlns:a16="http://schemas.microsoft.com/office/drawing/2014/main" id="{C9E38CC4-98DB-6A2C-3F75-2BB94DE68F9C}"/>
              </a:ext>
            </a:extLst>
          </p:cNvPr>
          <p:cNvSpPr/>
          <p:nvPr/>
        </p:nvSpPr>
        <p:spPr>
          <a:xfrm rot="16200000">
            <a:off x="3454266" y="4382924"/>
            <a:ext cx="1788338" cy="2766377"/>
          </a:xfrm>
          <a:prstGeom prst="rightArrow">
            <a:avLst>
              <a:gd name="adj1" fmla="val 100000"/>
              <a:gd name="adj2" fmla="val 17803"/>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US" err="1"/>
          </a:p>
        </p:txBody>
      </p:sp>
      <p:sp>
        <p:nvSpPr>
          <p:cNvPr id="11" name="Arrow: Right 10">
            <a:extLst>
              <a:ext uri="{FF2B5EF4-FFF2-40B4-BE49-F238E27FC236}">
                <a16:creationId xmlns:a16="http://schemas.microsoft.com/office/drawing/2014/main" id="{75E73E10-4EF8-1CA4-95CA-3E47D12D89F8}"/>
              </a:ext>
            </a:extLst>
          </p:cNvPr>
          <p:cNvSpPr/>
          <p:nvPr/>
        </p:nvSpPr>
        <p:spPr>
          <a:xfrm>
            <a:off x="534972" y="2777714"/>
            <a:ext cx="2348204" cy="1889587"/>
          </a:xfrm>
          <a:prstGeom prst="rightArrow">
            <a:avLst>
              <a:gd name="adj1" fmla="val 100000"/>
              <a:gd name="adj2" fmla="val 17803"/>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US" err="1"/>
          </a:p>
        </p:txBody>
      </p:sp>
      <p:sp>
        <p:nvSpPr>
          <p:cNvPr id="12" name="Arrow: Right 11">
            <a:extLst>
              <a:ext uri="{FF2B5EF4-FFF2-40B4-BE49-F238E27FC236}">
                <a16:creationId xmlns:a16="http://schemas.microsoft.com/office/drawing/2014/main" id="{A1C26978-964A-FE2B-645B-26815E264CB6}"/>
              </a:ext>
            </a:extLst>
          </p:cNvPr>
          <p:cNvSpPr/>
          <p:nvPr/>
        </p:nvSpPr>
        <p:spPr>
          <a:xfrm rot="10800000">
            <a:off x="5799715" y="2777714"/>
            <a:ext cx="2348204" cy="1889587"/>
          </a:xfrm>
          <a:prstGeom prst="rightArrow">
            <a:avLst>
              <a:gd name="adj1" fmla="val 100000"/>
              <a:gd name="adj2" fmla="val 17803"/>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US" err="1"/>
          </a:p>
        </p:txBody>
      </p:sp>
      <p:sp>
        <p:nvSpPr>
          <p:cNvPr id="13" name="TextBox 25">
            <a:extLst>
              <a:ext uri="{FF2B5EF4-FFF2-40B4-BE49-F238E27FC236}">
                <a16:creationId xmlns:a16="http://schemas.microsoft.com/office/drawing/2014/main" id="{6C194F3E-F520-8C07-CC0A-2593281B8CB6}"/>
              </a:ext>
            </a:extLst>
          </p:cNvPr>
          <p:cNvSpPr txBox="1"/>
          <p:nvPr/>
        </p:nvSpPr>
        <p:spPr>
          <a:xfrm>
            <a:off x="679944" y="2914214"/>
            <a:ext cx="1815326" cy="1885131"/>
          </a:xfrm>
          <a:prstGeom prst="rect">
            <a:avLst/>
          </a:prstGeom>
          <a:noFill/>
        </p:spPr>
        <p:txBody>
          <a:bodyPr wrap="square" lIns="0" tIns="0" rIns="0" bIns="0" rtlCol="0">
            <a:spAutoFit/>
          </a:bodyPr>
          <a:lstStyle/>
          <a:p>
            <a:r>
              <a:rPr lang="en-US" sz="1400" b="1" i="0">
                <a:solidFill>
                  <a:srgbClr val="0F0F0F"/>
                </a:solidFill>
                <a:effectLst/>
              </a:rPr>
              <a:t>Threat of New Entrants: Medium-Low</a:t>
            </a:r>
          </a:p>
          <a:p>
            <a:r>
              <a:rPr lang="en-US" sz="1400">
                <a:solidFill>
                  <a:srgbClr val="040C28"/>
                </a:solidFill>
                <a:latin typeface="Calibri" panose="020F0502020204030204" pitchFamily="34" charset="0"/>
                <a:ea typeface="Calibri" panose="020F0502020204030204" pitchFamily="34" charset="0"/>
                <a:cs typeface="Calibri" panose="020F0502020204030204" pitchFamily="34" charset="0"/>
                <a:sym typeface="Verdana" panose="020B0604030504040204" pitchFamily="34" charset="0"/>
              </a:rPr>
              <a:t>The beer industry is somewhat easy to enter, but large established brands hold a power stance. </a:t>
            </a:r>
            <a:endParaRPr lang="en-US" sz="1400">
              <a:latin typeface="Calibri" panose="020F0502020204030204" pitchFamily="34" charset="0"/>
              <a:ea typeface="Calibri" panose="020F0502020204030204" pitchFamily="34" charset="0"/>
              <a:cs typeface="Calibri" panose="020F0502020204030204" pitchFamily="34" charset="0"/>
              <a:sym typeface="Verdana" panose="020B0604030504040204" pitchFamily="34" charset="0"/>
            </a:endParaRPr>
          </a:p>
          <a:p>
            <a:endParaRPr lang="en-US" sz="1050" b="1" i="0">
              <a:solidFill>
                <a:srgbClr val="0F0F0F"/>
              </a:solidFill>
              <a:effectLst/>
            </a:endParaRPr>
          </a:p>
        </p:txBody>
      </p:sp>
      <p:sp>
        <p:nvSpPr>
          <p:cNvPr id="14" name="TextBox 25">
            <a:extLst>
              <a:ext uri="{FF2B5EF4-FFF2-40B4-BE49-F238E27FC236}">
                <a16:creationId xmlns:a16="http://schemas.microsoft.com/office/drawing/2014/main" id="{F1C4AF18-1608-63F7-7A3A-A3013FB86C6F}"/>
              </a:ext>
            </a:extLst>
          </p:cNvPr>
          <p:cNvSpPr txBox="1"/>
          <p:nvPr/>
        </p:nvSpPr>
        <p:spPr>
          <a:xfrm>
            <a:off x="6185680" y="2954289"/>
            <a:ext cx="1921582" cy="1885131"/>
          </a:xfrm>
          <a:prstGeom prst="rect">
            <a:avLst/>
          </a:prstGeom>
          <a:noFill/>
        </p:spPr>
        <p:txBody>
          <a:bodyPr wrap="square" lIns="0" tIns="0" rIns="0" bIns="0" rtlCol="0">
            <a:spAutoFit/>
          </a:bodyPr>
          <a:lstStyle/>
          <a:p>
            <a:r>
              <a:rPr lang="en-US" sz="1400" b="1" i="0">
                <a:solidFill>
                  <a:srgbClr val="0F0F0F"/>
                </a:solidFill>
                <a:effectLst/>
              </a:rPr>
              <a:t>Threat of Substitute Products: Medium</a:t>
            </a:r>
          </a:p>
          <a:p>
            <a:r>
              <a:rPr lang="en-US" sz="1400">
                <a:solidFill>
                  <a:srgbClr val="040C28"/>
                </a:solidFill>
                <a:latin typeface="Calibri" panose="020F0502020204030204" pitchFamily="34" charset="0"/>
                <a:ea typeface="Calibri" panose="020F0502020204030204" pitchFamily="34" charset="0"/>
                <a:cs typeface="Calibri" panose="020F0502020204030204" pitchFamily="34" charset="0"/>
              </a:rPr>
              <a:t>Increase in the popularity of o</a:t>
            </a:r>
            <a:r>
              <a:rPr lang="en-US" sz="1400" b="0" i="0">
                <a:solidFill>
                  <a:srgbClr val="040C28"/>
                </a:solidFill>
                <a:effectLst/>
                <a:latin typeface="Calibri" panose="020F0502020204030204" pitchFamily="34" charset="0"/>
                <a:ea typeface="Calibri" panose="020F0502020204030204" pitchFamily="34" charset="0"/>
                <a:cs typeface="Calibri" panose="020F0502020204030204" pitchFamily="34" charset="0"/>
              </a:rPr>
              <a:t>ther alcoholic beverages or other trends</a:t>
            </a:r>
            <a:r>
              <a:rPr lang="en-US" sz="1400">
                <a:solidFill>
                  <a:srgbClr val="040C28"/>
                </a:solidFill>
                <a:latin typeface="Calibri" panose="020F0502020204030204" pitchFamily="34" charset="0"/>
                <a:ea typeface="Calibri" panose="020F0502020204030204" pitchFamily="34" charset="0"/>
                <a:cs typeface="Calibri" panose="020F0502020204030204" pitchFamily="34" charset="0"/>
              </a:rPr>
              <a:t> like non-alcoholic or healthy options. </a:t>
            </a:r>
            <a:endParaRPr lang="en-US" sz="1400" b="0" i="0">
              <a:solidFill>
                <a:srgbClr val="040C28"/>
              </a:solidFill>
              <a:effectLst/>
              <a:latin typeface="Calibri" panose="020F0502020204030204" pitchFamily="34" charset="0"/>
              <a:ea typeface="Calibri" panose="020F0502020204030204" pitchFamily="34" charset="0"/>
              <a:cs typeface="Calibri" panose="020F0502020204030204" pitchFamily="34" charset="0"/>
            </a:endParaRPr>
          </a:p>
          <a:p>
            <a:pPr marL="171450" indent="-171450">
              <a:buFont typeface="Arial" panose="020B0604020202020204" pitchFamily="34" charset="0"/>
              <a:buChar char="•"/>
            </a:pPr>
            <a:endParaRPr lang="en-US" sz="1050" i="0">
              <a:solidFill>
                <a:srgbClr val="0F0F0F"/>
              </a:solidFill>
              <a:effectLst/>
            </a:endParaRPr>
          </a:p>
        </p:txBody>
      </p:sp>
      <p:sp>
        <p:nvSpPr>
          <p:cNvPr id="15" name="TextBox 25">
            <a:extLst>
              <a:ext uri="{FF2B5EF4-FFF2-40B4-BE49-F238E27FC236}">
                <a16:creationId xmlns:a16="http://schemas.microsoft.com/office/drawing/2014/main" id="{EFEF5ECB-045B-0EAA-C264-3BBCDCD6F208}"/>
              </a:ext>
            </a:extLst>
          </p:cNvPr>
          <p:cNvSpPr txBox="1"/>
          <p:nvPr/>
        </p:nvSpPr>
        <p:spPr>
          <a:xfrm>
            <a:off x="3082164" y="5206038"/>
            <a:ext cx="2532541" cy="1454244"/>
          </a:xfrm>
          <a:prstGeom prst="rect">
            <a:avLst/>
          </a:prstGeom>
          <a:noFill/>
        </p:spPr>
        <p:txBody>
          <a:bodyPr wrap="square" lIns="0" tIns="0" rIns="0" bIns="0" rtlCol="0">
            <a:spAutoFit/>
          </a:bodyPr>
          <a:lstStyle/>
          <a:p>
            <a:r>
              <a:rPr lang="en-US" sz="1400" b="1" i="0">
                <a:solidFill>
                  <a:srgbClr val="0F0F0F"/>
                </a:solidFill>
                <a:effectLst/>
              </a:rPr>
              <a:t>Bargaining Power of Buyers: Medium</a:t>
            </a:r>
          </a:p>
          <a:p>
            <a:r>
              <a:rPr lang="en-US" sz="1400" b="0" i="0">
                <a:solidFill>
                  <a:srgbClr val="040C28"/>
                </a:solidFill>
                <a:effectLst/>
                <a:latin typeface="Calibri" panose="020F0502020204030204" pitchFamily="34" charset="0"/>
                <a:ea typeface="Calibri" panose="020F0502020204030204" pitchFamily="34" charset="0"/>
                <a:cs typeface="Calibri" panose="020F0502020204030204" pitchFamily="34" charset="0"/>
              </a:rPr>
              <a:t>Distributors and retailers have a moderate bargaining power as they decide what products they want to sell. </a:t>
            </a:r>
          </a:p>
          <a:p>
            <a:endParaRPr lang="en-US" sz="1050" b="1" i="0">
              <a:solidFill>
                <a:srgbClr val="0F0F0F"/>
              </a:solidFill>
              <a:effectLst/>
            </a:endParaRPr>
          </a:p>
        </p:txBody>
      </p:sp>
      <p:sp>
        <p:nvSpPr>
          <p:cNvPr id="16" name="TextBox 25">
            <a:extLst>
              <a:ext uri="{FF2B5EF4-FFF2-40B4-BE49-F238E27FC236}">
                <a16:creationId xmlns:a16="http://schemas.microsoft.com/office/drawing/2014/main" id="{F86ABD80-4598-A4FA-F8A2-4DB051CE33E0}"/>
              </a:ext>
            </a:extLst>
          </p:cNvPr>
          <p:cNvSpPr txBox="1"/>
          <p:nvPr/>
        </p:nvSpPr>
        <p:spPr>
          <a:xfrm>
            <a:off x="3474240" y="3072143"/>
            <a:ext cx="1968658" cy="1615827"/>
          </a:xfrm>
          <a:prstGeom prst="rect">
            <a:avLst/>
          </a:prstGeom>
          <a:noFill/>
        </p:spPr>
        <p:txBody>
          <a:bodyPr wrap="square" lIns="0" tIns="0" rIns="0" bIns="0" rtlCol="0">
            <a:spAutoFit/>
          </a:bodyPr>
          <a:lstStyle/>
          <a:p>
            <a:r>
              <a:rPr lang="en-US" sz="1400" b="1" i="0">
                <a:solidFill>
                  <a:schemeClr val="bg1"/>
                </a:solidFill>
                <a:effectLst/>
              </a:rPr>
              <a:t>Rivalry Among Existing Competitors: High</a:t>
            </a:r>
          </a:p>
          <a:p>
            <a:r>
              <a:rPr lang="en-US" sz="1400">
                <a:solidFill>
                  <a:schemeClr val="bg1"/>
                </a:solidFill>
                <a:latin typeface="Calibri" panose="020F0502020204030204" pitchFamily="34" charset="0"/>
                <a:ea typeface="Calibri" panose="020F0502020204030204" pitchFamily="34" charset="0"/>
                <a:cs typeface="Calibri" panose="020F0502020204030204" pitchFamily="34" charset="0"/>
              </a:rPr>
              <a:t>Many players major global companies and local breweries.</a:t>
            </a:r>
            <a:endParaRPr lang="en-US" sz="1400" b="0" i="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endParaRPr lang="en-US" sz="1050" b="1" i="0">
              <a:solidFill>
                <a:schemeClr val="bg1"/>
              </a:solidFill>
              <a:effectLst/>
            </a:endParaRPr>
          </a:p>
          <a:p>
            <a:endParaRPr lang="en-US" sz="1050" i="0">
              <a:solidFill>
                <a:schemeClr val="bg1"/>
              </a:solidFill>
              <a:effectLst/>
            </a:endParaRPr>
          </a:p>
        </p:txBody>
      </p:sp>
      <p:cxnSp>
        <p:nvCxnSpPr>
          <p:cNvPr id="17" name="Straight Connector 16">
            <a:extLst>
              <a:ext uri="{FF2B5EF4-FFF2-40B4-BE49-F238E27FC236}">
                <a16:creationId xmlns:a16="http://schemas.microsoft.com/office/drawing/2014/main" id="{E85B12B6-7E6B-4BFA-0F68-2670DD8CBDC6}"/>
              </a:ext>
            </a:extLst>
          </p:cNvPr>
          <p:cNvCxnSpPr>
            <a:cxnSpLocks/>
          </p:cNvCxnSpPr>
          <p:nvPr/>
        </p:nvCxnSpPr>
        <p:spPr>
          <a:xfrm>
            <a:off x="8565971" y="988413"/>
            <a:ext cx="17142" cy="5448944"/>
          </a:xfrm>
          <a:prstGeom prst="line">
            <a:avLst/>
          </a:prstGeom>
          <a:ln/>
        </p:spPr>
        <p:style>
          <a:lnRef idx="3">
            <a:schemeClr val="accent1"/>
          </a:lnRef>
          <a:fillRef idx="0">
            <a:schemeClr val="accent1"/>
          </a:fillRef>
          <a:effectRef idx="2">
            <a:schemeClr val="accent1"/>
          </a:effectRef>
          <a:fontRef idx="minor">
            <a:schemeClr val="tx1"/>
          </a:fontRef>
        </p:style>
      </p:cxnSp>
      <p:sp>
        <p:nvSpPr>
          <p:cNvPr id="18" name="Oval 17">
            <a:extLst>
              <a:ext uri="{FF2B5EF4-FFF2-40B4-BE49-F238E27FC236}">
                <a16:creationId xmlns:a16="http://schemas.microsoft.com/office/drawing/2014/main" id="{041366B1-195F-57A9-8377-3FDD096C1E07}"/>
              </a:ext>
            </a:extLst>
          </p:cNvPr>
          <p:cNvSpPr/>
          <p:nvPr/>
        </p:nvSpPr>
        <p:spPr>
          <a:xfrm>
            <a:off x="8359946" y="3400010"/>
            <a:ext cx="475851" cy="496845"/>
          </a:xfrm>
          <a:prstGeom prst="ellipse">
            <a:avLst/>
          </a:prstGeom>
          <a:solidFill>
            <a:schemeClr val="accent1"/>
          </a:solidFill>
          <a:ln>
            <a:solidFill>
              <a:schemeClr val="accent1"/>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sz="2880"/>
          </a:p>
        </p:txBody>
      </p:sp>
      <p:sp>
        <p:nvSpPr>
          <p:cNvPr id="19" name="Chevron 45">
            <a:extLst>
              <a:ext uri="{FF2B5EF4-FFF2-40B4-BE49-F238E27FC236}">
                <a16:creationId xmlns:a16="http://schemas.microsoft.com/office/drawing/2014/main" id="{EB1E7C60-C9AD-CE72-9519-548B5DD17505}"/>
              </a:ext>
            </a:extLst>
          </p:cNvPr>
          <p:cNvSpPr/>
          <p:nvPr/>
        </p:nvSpPr>
        <p:spPr>
          <a:xfrm>
            <a:off x="8467059" y="3536023"/>
            <a:ext cx="152044" cy="207384"/>
          </a:xfrm>
          <a:prstGeom prst="chevron">
            <a:avLst/>
          </a:prstGeom>
          <a:solidFill>
            <a:schemeClr val="accent1"/>
          </a:solidFill>
          <a:ln>
            <a:solidFill>
              <a:schemeClr val="bg1"/>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sz="2880">
              <a:solidFill>
                <a:schemeClr val="tx1"/>
              </a:solidFill>
            </a:endParaRPr>
          </a:p>
        </p:txBody>
      </p:sp>
      <p:sp>
        <p:nvSpPr>
          <p:cNvPr id="20" name="Chevron 46">
            <a:extLst>
              <a:ext uri="{FF2B5EF4-FFF2-40B4-BE49-F238E27FC236}">
                <a16:creationId xmlns:a16="http://schemas.microsoft.com/office/drawing/2014/main" id="{C7DCB674-D9AE-D8F0-4BE6-D1F16D48BD52}"/>
              </a:ext>
            </a:extLst>
          </p:cNvPr>
          <p:cNvSpPr/>
          <p:nvPr/>
        </p:nvSpPr>
        <p:spPr>
          <a:xfrm>
            <a:off x="8583113" y="3536023"/>
            <a:ext cx="152044" cy="207384"/>
          </a:xfrm>
          <a:prstGeom prst="chevron">
            <a:avLst/>
          </a:prstGeom>
          <a:solidFill>
            <a:schemeClr val="accent1"/>
          </a:solidFill>
          <a:ln>
            <a:solidFill>
              <a:schemeClr val="bg1"/>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sz="2880">
              <a:solidFill>
                <a:schemeClr val="tx1"/>
              </a:solidFill>
            </a:endParaRPr>
          </a:p>
        </p:txBody>
      </p:sp>
      <p:sp>
        <p:nvSpPr>
          <p:cNvPr id="22" name="Rectangle 21">
            <a:extLst>
              <a:ext uri="{FF2B5EF4-FFF2-40B4-BE49-F238E27FC236}">
                <a16:creationId xmlns:a16="http://schemas.microsoft.com/office/drawing/2014/main" id="{BA49B15B-7DC1-ACD5-36F8-52043F557FE5}"/>
              </a:ext>
            </a:extLst>
          </p:cNvPr>
          <p:cNvSpPr/>
          <p:nvPr/>
        </p:nvSpPr>
        <p:spPr>
          <a:xfrm>
            <a:off x="9077812" y="1613088"/>
            <a:ext cx="2510540" cy="4070687"/>
          </a:xfrm>
          <a:prstGeom prst="rect">
            <a:avLst/>
          </a:prstGeom>
          <a:noFill/>
          <a:ln>
            <a:solidFill>
              <a:schemeClr val="accent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r>
              <a:rPr lang="en-US">
                <a:solidFill>
                  <a:schemeClr val="tx1"/>
                </a:solidFill>
              </a:rPr>
              <a:t>The global beer industry poses a moderate risk. It is a very competitive field with big global companies. The big brands have it easier but external factors such as retailers, trends and climate change can pose medium treats. </a:t>
            </a:r>
          </a:p>
        </p:txBody>
      </p:sp>
    </p:spTree>
    <p:extLst>
      <p:ext uri="{BB962C8B-B14F-4D97-AF65-F5344CB8AC3E}">
        <p14:creationId xmlns:p14="http://schemas.microsoft.com/office/powerpoint/2010/main" val="17746258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D3417DD-7E59-AEA3-30EE-9361260EE974}"/>
              </a:ext>
            </a:extLst>
          </p:cNvPr>
          <p:cNvSpPr>
            <a:spLocks noGrp="1"/>
          </p:cNvSpPr>
          <p:nvPr>
            <p:ph type="body" sz="quarter" idx="14"/>
          </p:nvPr>
        </p:nvSpPr>
        <p:spPr/>
        <p:txBody>
          <a:bodyPr/>
          <a:lstStyle/>
          <a:p>
            <a:r>
              <a:rPr lang="fi-FI" err="1"/>
              <a:t>These</a:t>
            </a:r>
            <a:r>
              <a:rPr lang="fi-FI"/>
              <a:t> </a:t>
            </a:r>
            <a:r>
              <a:rPr lang="fi-FI" err="1"/>
              <a:t>megatrend</a:t>
            </a:r>
            <a:r>
              <a:rPr lang="fi-FI"/>
              <a:t> </a:t>
            </a:r>
            <a:r>
              <a:rPr lang="fi-FI" err="1"/>
              <a:t>can</a:t>
            </a:r>
            <a:r>
              <a:rPr lang="fi-FI"/>
              <a:t> </a:t>
            </a:r>
            <a:r>
              <a:rPr lang="fi-FI" err="1"/>
              <a:t>be</a:t>
            </a:r>
            <a:r>
              <a:rPr lang="fi-FI"/>
              <a:t> </a:t>
            </a:r>
            <a:r>
              <a:rPr lang="fi-FI" err="1"/>
              <a:t>aligned</a:t>
            </a:r>
            <a:r>
              <a:rPr lang="fi-FI"/>
              <a:t> </a:t>
            </a:r>
            <a:r>
              <a:rPr lang="fi-FI" err="1"/>
              <a:t>with</a:t>
            </a:r>
            <a:r>
              <a:rPr lang="fi-FI"/>
              <a:t> </a:t>
            </a:r>
            <a:r>
              <a:rPr lang="fi-FI" err="1"/>
              <a:t>our</a:t>
            </a:r>
            <a:r>
              <a:rPr lang="fi-FI"/>
              <a:t> </a:t>
            </a:r>
            <a:r>
              <a:rPr lang="fi-FI" err="1"/>
              <a:t>suggestions</a:t>
            </a:r>
            <a:r>
              <a:rPr lang="fi-FI"/>
              <a:t> for Carlsberg </a:t>
            </a:r>
            <a:endParaRPr lang="LID4096"/>
          </a:p>
        </p:txBody>
      </p:sp>
      <p:sp>
        <p:nvSpPr>
          <p:cNvPr id="3" name="Title 2">
            <a:extLst>
              <a:ext uri="{FF2B5EF4-FFF2-40B4-BE49-F238E27FC236}">
                <a16:creationId xmlns:a16="http://schemas.microsoft.com/office/drawing/2014/main" id="{B379B039-1C8F-1446-7D86-06F6BA7A2BD6}"/>
              </a:ext>
            </a:extLst>
          </p:cNvPr>
          <p:cNvSpPr>
            <a:spLocks noGrp="1"/>
          </p:cNvSpPr>
          <p:nvPr>
            <p:ph type="title"/>
          </p:nvPr>
        </p:nvSpPr>
        <p:spPr/>
        <p:txBody>
          <a:bodyPr/>
          <a:lstStyle/>
          <a:p>
            <a:r>
              <a:rPr lang="fi-FI" err="1"/>
              <a:t>Megatrends</a:t>
            </a:r>
            <a:endParaRPr lang="LID4096"/>
          </a:p>
        </p:txBody>
      </p:sp>
      <p:sp>
        <p:nvSpPr>
          <p:cNvPr id="4" name="Footer Placeholder 3">
            <a:extLst>
              <a:ext uri="{FF2B5EF4-FFF2-40B4-BE49-F238E27FC236}">
                <a16:creationId xmlns:a16="http://schemas.microsoft.com/office/drawing/2014/main" id="{529430D7-27DD-4C76-5E4B-1C212113B8B5}"/>
              </a:ext>
            </a:extLst>
          </p:cNvPr>
          <p:cNvSpPr>
            <a:spLocks noGrp="1"/>
          </p:cNvSpPr>
          <p:nvPr>
            <p:ph type="ftr" sz="quarter" idx="3"/>
          </p:nvPr>
        </p:nvSpPr>
        <p:spPr/>
        <p:txBody>
          <a:bodyPr/>
          <a:lstStyle/>
          <a:p>
            <a:r>
              <a:rPr lang="en-US"/>
              <a:t>Source:_______</a:t>
            </a:r>
          </a:p>
        </p:txBody>
      </p:sp>
      <p:pic>
        <p:nvPicPr>
          <p:cNvPr id="6" name="Picture 5">
            <a:extLst>
              <a:ext uri="{FF2B5EF4-FFF2-40B4-BE49-F238E27FC236}">
                <a16:creationId xmlns:a16="http://schemas.microsoft.com/office/drawing/2014/main" id="{1B927F0D-50F8-0154-C0CD-4B07290F5625}"/>
              </a:ext>
            </a:extLst>
          </p:cNvPr>
          <p:cNvPicPr>
            <a:picLocks noChangeAspect="1"/>
          </p:cNvPicPr>
          <p:nvPr/>
        </p:nvPicPr>
        <p:blipFill>
          <a:blip r:embed="rId3"/>
          <a:stretch>
            <a:fillRect/>
          </a:stretch>
        </p:blipFill>
        <p:spPr>
          <a:xfrm>
            <a:off x="147403" y="2356473"/>
            <a:ext cx="3734124" cy="2781541"/>
          </a:xfrm>
          <a:prstGeom prst="rect">
            <a:avLst/>
          </a:prstGeom>
        </p:spPr>
      </p:pic>
      <p:pic>
        <p:nvPicPr>
          <p:cNvPr id="8" name="Picture 7">
            <a:extLst>
              <a:ext uri="{FF2B5EF4-FFF2-40B4-BE49-F238E27FC236}">
                <a16:creationId xmlns:a16="http://schemas.microsoft.com/office/drawing/2014/main" id="{DEF1B2E5-0561-2760-5CCF-36AC156C480E}"/>
              </a:ext>
            </a:extLst>
          </p:cNvPr>
          <p:cNvPicPr>
            <a:picLocks noChangeAspect="1"/>
          </p:cNvPicPr>
          <p:nvPr/>
        </p:nvPicPr>
        <p:blipFill>
          <a:blip r:embed="rId4"/>
          <a:stretch>
            <a:fillRect/>
          </a:stretch>
        </p:blipFill>
        <p:spPr>
          <a:xfrm>
            <a:off x="8095723" y="1554020"/>
            <a:ext cx="3764606" cy="2537680"/>
          </a:xfrm>
          <a:prstGeom prst="rect">
            <a:avLst/>
          </a:prstGeom>
        </p:spPr>
      </p:pic>
      <p:pic>
        <p:nvPicPr>
          <p:cNvPr id="10" name="Picture 9">
            <a:extLst>
              <a:ext uri="{FF2B5EF4-FFF2-40B4-BE49-F238E27FC236}">
                <a16:creationId xmlns:a16="http://schemas.microsoft.com/office/drawing/2014/main" id="{1AF40A70-EB7E-06B8-62A0-AEB688386DA0}"/>
              </a:ext>
            </a:extLst>
          </p:cNvPr>
          <p:cNvPicPr>
            <a:picLocks noChangeAspect="1"/>
          </p:cNvPicPr>
          <p:nvPr/>
        </p:nvPicPr>
        <p:blipFill>
          <a:blip r:embed="rId5"/>
          <a:stretch>
            <a:fillRect/>
          </a:stretch>
        </p:blipFill>
        <p:spPr>
          <a:xfrm>
            <a:off x="4175985" y="1325401"/>
            <a:ext cx="3696020" cy="5532599"/>
          </a:xfrm>
          <a:prstGeom prst="rect">
            <a:avLst/>
          </a:prstGeom>
        </p:spPr>
      </p:pic>
      <p:pic>
        <p:nvPicPr>
          <p:cNvPr id="12" name="Picture 11">
            <a:extLst>
              <a:ext uri="{FF2B5EF4-FFF2-40B4-BE49-F238E27FC236}">
                <a16:creationId xmlns:a16="http://schemas.microsoft.com/office/drawing/2014/main" id="{3957C8C5-C6A3-39F0-1198-81EB505AA12C}"/>
              </a:ext>
            </a:extLst>
          </p:cNvPr>
          <p:cNvPicPr>
            <a:picLocks noChangeAspect="1"/>
          </p:cNvPicPr>
          <p:nvPr/>
        </p:nvPicPr>
        <p:blipFill>
          <a:blip r:embed="rId6"/>
          <a:stretch>
            <a:fillRect/>
          </a:stretch>
        </p:blipFill>
        <p:spPr>
          <a:xfrm>
            <a:off x="8210033" y="4317387"/>
            <a:ext cx="3650296" cy="2263336"/>
          </a:xfrm>
          <a:prstGeom prst="rect">
            <a:avLst/>
          </a:prstGeom>
        </p:spPr>
      </p:pic>
    </p:spTree>
    <p:extLst>
      <p:ext uri="{BB962C8B-B14F-4D97-AF65-F5344CB8AC3E}">
        <p14:creationId xmlns:p14="http://schemas.microsoft.com/office/powerpoint/2010/main" val="14695811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CE131193-89E6-A7A8-5702-BC2D05A8F6B2}"/>
              </a:ext>
            </a:extLst>
          </p:cNvPr>
          <p:cNvSpPr>
            <a:spLocks noGrp="1"/>
          </p:cNvSpPr>
          <p:nvPr>
            <p:ph type="pic" sz="quarter" idx="13"/>
          </p:nvPr>
        </p:nvSpPr>
        <p:spPr/>
        <p:txBody>
          <a:bodyPr/>
          <a:lstStyle/>
          <a:p>
            <a:endParaRPr lang="en-US"/>
          </a:p>
        </p:txBody>
      </p:sp>
      <p:sp>
        <p:nvSpPr>
          <p:cNvPr id="3" name="Text Placeholder 2">
            <a:extLst>
              <a:ext uri="{FF2B5EF4-FFF2-40B4-BE49-F238E27FC236}">
                <a16:creationId xmlns:a16="http://schemas.microsoft.com/office/drawing/2014/main" id="{06DB4678-B24B-0155-4056-D0228D8FD2F1}"/>
              </a:ext>
            </a:extLst>
          </p:cNvPr>
          <p:cNvSpPr>
            <a:spLocks noGrp="1"/>
          </p:cNvSpPr>
          <p:nvPr>
            <p:ph type="body" sz="quarter" idx="14"/>
          </p:nvPr>
        </p:nvSpPr>
        <p:spPr/>
        <p:txBody>
          <a:bodyPr/>
          <a:lstStyle/>
          <a:p>
            <a:endParaRPr lang="LID4096"/>
          </a:p>
        </p:txBody>
      </p:sp>
      <p:sp>
        <p:nvSpPr>
          <p:cNvPr id="4" name="Title 3">
            <a:extLst>
              <a:ext uri="{FF2B5EF4-FFF2-40B4-BE49-F238E27FC236}">
                <a16:creationId xmlns:a16="http://schemas.microsoft.com/office/drawing/2014/main" id="{2316EF3D-3815-29E8-9892-C0AB7C0FF0DB}"/>
              </a:ext>
            </a:extLst>
          </p:cNvPr>
          <p:cNvSpPr>
            <a:spLocks noGrp="1"/>
          </p:cNvSpPr>
          <p:nvPr>
            <p:ph type="title"/>
          </p:nvPr>
        </p:nvSpPr>
        <p:spPr>
          <a:xfrm rot="16200000">
            <a:off x="2890105" y="3052828"/>
            <a:ext cx="6010034" cy="485775"/>
          </a:xfrm>
        </p:spPr>
        <p:txBody>
          <a:bodyPr/>
          <a:lstStyle/>
          <a:p>
            <a:r>
              <a:rPr lang="fi-FI" err="1"/>
              <a:t>Maps</a:t>
            </a:r>
            <a:r>
              <a:rPr lang="fi-FI"/>
              <a:t> </a:t>
            </a:r>
            <a:r>
              <a:rPr lang="fi-FI" err="1"/>
              <a:t>showcasing</a:t>
            </a:r>
            <a:r>
              <a:rPr lang="fi-FI"/>
              <a:t> </a:t>
            </a:r>
            <a:r>
              <a:rPr lang="fi-FI" err="1"/>
              <a:t>drought</a:t>
            </a:r>
            <a:r>
              <a:rPr lang="fi-FI"/>
              <a:t> </a:t>
            </a:r>
            <a:r>
              <a:rPr lang="fi-FI" err="1"/>
              <a:t>change</a:t>
            </a:r>
            <a:r>
              <a:rPr lang="fi-FI"/>
              <a:t> in </a:t>
            </a:r>
            <a:r>
              <a:rPr lang="fi-FI" err="1"/>
              <a:t>the</a:t>
            </a:r>
            <a:r>
              <a:rPr lang="fi-FI"/>
              <a:t> USA and </a:t>
            </a:r>
            <a:r>
              <a:rPr lang="fi-FI" err="1"/>
              <a:t>wildfires</a:t>
            </a:r>
            <a:endParaRPr lang="LID4096"/>
          </a:p>
        </p:txBody>
      </p:sp>
      <p:pic>
        <p:nvPicPr>
          <p:cNvPr id="6" name="Picture 5">
            <a:extLst>
              <a:ext uri="{FF2B5EF4-FFF2-40B4-BE49-F238E27FC236}">
                <a16:creationId xmlns:a16="http://schemas.microsoft.com/office/drawing/2014/main" id="{875B7E97-ED41-84A3-5344-71BEE5A3E122}"/>
              </a:ext>
            </a:extLst>
          </p:cNvPr>
          <p:cNvPicPr>
            <a:picLocks noChangeAspect="1"/>
          </p:cNvPicPr>
          <p:nvPr/>
        </p:nvPicPr>
        <p:blipFill>
          <a:blip r:embed="rId3"/>
          <a:stretch>
            <a:fillRect/>
          </a:stretch>
        </p:blipFill>
        <p:spPr>
          <a:xfrm>
            <a:off x="6466308" y="497114"/>
            <a:ext cx="5725692" cy="3040234"/>
          </a:xfrm>
          <a:prstGeom prst="rect">
            <a:avLst/>
          </a:prstGeom>
        </p:spPr>
      </p:pic>
      <p:pic>
        <p:nvPicPr>
          <p:cNvPr id="8" name="Picture 7">
            <a:extLst>
              <a:ext uri="{FF2B5EF4-FFF2-40B4-BE49-F238E27FC236}">
                <a16:creationId xmlns:a16="http://schemas.microsoft.com/office/drawing/2014/main" id="{61196A58-3AA9-9169-2AA1-F1AC7AAB2E14}"/>
              </a:ext>
            </a:extLst>
          </p:cNvPr>
          <p:cNvPicPr>
            <a:picLocks noChangeAspect="1"/>
          </p:cNvPicPr>
          <p:nvPr/>
        </p:nvPicPr>
        <p:blipFill>
          <a:blip r:embed="rId4"/>
          <a:stretch>
            <a:fillRect/>
          </a:stretch>
        </p:blipFill>
        <p:spPr>
          <a:xfrm>
            <a:off x="214941" y="116753"/>
            <a:ext cx="4968007" cy="3420595"/>
          </a:xfrm>
          <a:prstGeom prst="rect">
            <a:avLst/>
          </a:prstGeom>
        </p:spPr>
      </p:pic>
      <p:pic>
        <p:nvPicPr>
          <p:cNvPr id="10" name="Picture 9">
            <a:extLst>
              <a:ext uri="{FF2B5EF4-FFF2-40B4-BE49-F238E27FC236}">
                <a16:creationId xmlns:a16="http://schemas.microsoft.com/office/drawing/2014/main" id="{D6F5A679-E3F1-3724-1295-C9DEA1811E7D}"/>
              </a:ext>
            </a:extLst>
          </p:cNvPr>
          <p:cNvPicPr>
            <a:picLocks noChangeAspect="1"/>
          </p:cNvPicPr>
          <p:nvPr/>
        </p:nvPicPr>
        <p:blipFill>
          <a:blip r:embed="rId5"/>
          <a:stretch>
            <a:fillRect/>
          </a:stretch>
        </p:blipFill>
        <p:spPr>
          <a:xfrm>
            <a:off x="214941" y="3537348"/>
            <a:ext cx="4816499" cy="3267199"/>
          </a:xfrm>
          <a:prstGeom prst="rect">
            <a:avLst/>
          </a:prstGeom>
        </p:spPr>
      </p:pic>
      <p:pic>
        <p:nvPicPr>
          <p:cNvPr id="14" name="Picture 13">
            <a:extLst>
              <a:ext uri="{FF2B5EF4-FFF2-40B4-BE49-F238E27FC236}">
                <a16:creationId xmlns:a16="http://schemas.microsoft.com/office/drawing/2014/main" id="{88C89311-034F-5EC1-2D7E-939828CB2DF3}"/>
              </a:ext>
            </a:extLst>
          </p:cNvPr>
          <p:cNvPicPr>
            <a:picLocks noChangeAspect="1"/>
          </p:cNvPicPr>
          <p:nvPr/>
        </p:nvPicPr>
        <p:blipFill>
          <a:blip r:embed="rId6"/>
          <a:stretch>
            <a:fillRect/>
          </a:stretch>
        </p:blipFill>
        <p:spPr>
          <a:xfrm>
            <a:off x="6688563" y="3295716"/>
            <a:ext cx="4493435" cy="3265047"/>
          </a:xfrm>
          <a:prstGeom prst="rect">
            <a:avLst/>
          </a:prstGeom>
        </p:spPr>
      </p:pic>
    </p:spTree>
    <p:extLst>
      <p:ext uri="{BB962C8B-B14F-4D97-AF65-F5344CB8AC3E}">
        <p14:creationId xmlns:p14="http://schemas.microsoft.com/office/powerpoint/2010/main" val="18031563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30" name="Objeto 29" hidden="1">
            <a:extLst>
              <a:ext uri="{FF2B5EF4-FFF2-40B4-BE49-F238E27FC236}">
                <a16:creationId xmlns:a16="http://schemas.microsoft.com/office/drawing/2014/main" id="{39E36B68-A248-FA7F-BFF8-7BAA431CBB6D}"/>
              </a:ext>
            </a:extLst>
          </p:cNvPr>
          <p:cNvGraphicFramePr>
            <a:graphicFrameLocks noChangeAspect="1"/>
          </p:cNvGraphicFramePr>
          <p:nvPr>
            <p:custDataLst>
              <p:tags r:id="rId1"/>
            </p:custData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Diapositiva de think-cell" r:id="rId4" imgW="7772400" imgH="10058400" progId="TCLayout.ActiveDocument.1">
                  <p:embed/>
                </p:oleObj>
              </mc:Choice>
              <mc:Fallback>
                <p:oleObj name="Diapositiva de think-cell" r:id="rId4" imgW="7772400" imgH="10058400" progId="TCLayout.ActiveDocument.1">
                  <p:embed/>
                  <p:pic>
                    <p:nvPicPr>
                      <p:cNvPr id="30" name="Objeto 29" hidden="1">
                        <a:extLst>
                          <a:ext uri="{FF2B5EF4-FFF2-40B4-BE49-F238E27FC236}">
                            <a16:creationId xmlns:a16="http://schemas.microsoft.com/office/drawing/2014/main" id="{39E36B68-A248-FA7F-BFF8-7BAA431CBB6D}"/>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7" name="Title 6">
            <a:extLst>
              <a:ext uri="{FF2B5EF4-FFF2-40B4-BE49-F238E27FC236}">
                <a16:creationId xmlns:a16="http://schemas.microsoft.com/office/drawing/2014/main" id="{A25D7561-ABE1-8DE0-87C6-E854710F9258}"/>
              </a:ext>
            </a:extLst>
          </p:cNvPr>
          <p:cNvSpPr>
            <a:spLocks noGrp="1"/>
          </p:cNvSpPr>
          <p:nvPr>
            <p:ph type="title"/>
          </p:nvPr>
        </p:nvSpPr>
        <p:spPr/>
        <p:txBody>
          <a:bodyPr/>
          <a:lstStyle/>
          <a:p>
            <a:r>
              <a:rPr lang="fi-FI"/>
              <a:t>Hop </a:t>
            </a:r>
            <a:r>
              <a:rPr lang="fi-FI" err="1"/>
              <a:t>production</a:t>
            </a:r>
            <a:r>
              <a:rPr lang="fi-FI"/>
              <a:t> – USA </a:t>
            </a:r>
            <a:r>
              <a:rPr lang="fi-FI" err="1"/>
              <a:t>biggest</a:t>
            </a:r>
            <a:r>
              <a:rPr lang="fi-FI"/>
              <a:t> </a:t>
            </a:r>
            <a:r>
              <a:rPr lang="fi-FI" err="1"/>
              <a:t>producer</a:t>
            </a:r>
            <a:r>
              <a:rPr lang="fi-FI"/>
              <a:t> </a:t>
            </a:r>
            <a:endParaRPr lang="LID4096"/>
          </a:p>
        </p:txBody>
      </p:sp>
      <p:pic>
        <p:nvPicPr>
          <p:cNvPr id="1026" name="Picture 2">
            <a:extLst>
              <a:ext uri="{FF2B5EF4-FFF2-40B4-BE49-F238E27FC236}">
                <a16:creationId xmlns:a16="http://schemas.microsoft.com/office/drawing/2014/main" id="{90DCE1FB-63D5-A889-A729-58DBC13EFAA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4173" y="869235"/>
            <a:ext cx="11425237" cy="59030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8328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2">
            <a:extLst>
              <a:ext uri="{FF2B5EF4-FFF2-40B4-BE49-F238E27FC236}">
                <a16:creationId xmlns:a16="http://schemas.microsoft.com/office/drawing/2014/main" id="{BD38F8E2-C208-2558-19C0-CB56ACB4DB5D}"/>
              </a:ext>
            </a:extLst>
          </p:cNvPr>
          <p:cNvSpPr txBox="1">
            <a:spLocks/>
          </p:cNvSpPr>
          <p:nvPr/>
        </p:nvSpPr>
        <p:spPr>
          <a:xfrm>
            <a:off x="385762" y="341357"/>
            <a:ext cx="11420475" cy="485775"/>
          </a:xfrm>
          <a:prstGeom prst="rect">
            <a:avLst/>
          </a:prstGeom>
        </p:spPr>
        <p:txBody>
          <a:bodyPr vert="horz" lIns="0" tIns="0" rIns="0" bIns="0" rtlCol="0" anchor="t">
            <a:noAutofit/>
          </a:bodyPr>
          <a:lstStyle>
            <a:lvl1pPr algn="l" defTabSz="914217" rtl="0" eaLnBrk="1" latinLnBrk="0" hangingPunct="1">
              <a:lnSpc>
                <a:spcPct val="80000"/>
              </a:lnSpc>
              <a:spcBef>
                <a:spcPct val="0"/>
              </a:spcBef>
              <a:buNone/>
              <a:defRPr sz="2400" b="1" kern="1200">
                <a:solidFill>
                  <a:schemeClr val="tx1"/>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1pPr>
          </a:lstStyle>
          <a:p>
            <a:r>
              <a:rPr lang="en-US"/>
              <a:t>Porter's Five Forces: Strategic Overview of the Global Beer Industry</a:t>
            </a:r>
          </a:p>
        </p:txBody>
      </p:sp>
      <p:sp>
        <p:nvSpPr>
          <p:cNvPr id="7" name="TextBox 25">
            <a:extLst>
              <a:ext uri="{FF2B5EF4-FFF2-40B4-BE49-F238E27FC236}">
                <a16:creationId xmlns:a16="http://schemas.microsoft.com/office/drawing/2014/main" id="{8ECA4E74-DE73-AA23-0A57-B9D6DD9C67FD}"/>
              </a:ext>
            </a:extLst>
          </p:cNvPr>
          <p:cNvSpPr txBox="1"/>
          <p:nvPr/>
        </p:nvSpPr>
        <p:spPr>
          <a:xfrm>
            <a:off x="3185725" y="929329"/>
            <a:ext cx="2325417" cy="1292662"/>
          </a:xfrm>
          <a:prstGeom prst="rect">
            <a:avLst/>
          </a:prstGeom>
          <a:noFill/>
        </p:spPr>
        <p:txBody>
          <a:bodyPr wrap="square" lIns="0" tIns="0" rIns="0" bIns="0" rtlCol="0">
            <a:spAutoFit/>
          </a:bodyPr>
          <a:lstStyle/>
          <a:p>
            <a:pPr algn="l"/>
            <a:r>
              <a:rPr lang="en-US" sz="1200" b="1">
                <a:solidFill>
                  <a:srgbClr val="0F0F0F"/>
                </a:solidFill>
              </a:rPr>
              <a:t>Bargaining Power of Suppliers: Medium-High</a:t>
            </a:r>
          </a:p>
          <a:p>
            <a:pPr algn="l"/>
            <a:r>
              <a:rPr lang="en-US" sz="1200">
                <a:solidFill>
                  <a:srgbClr val="040C28"/>
                </a:solidFill>
                <a:ea typeface="Calibri" panose="020F0502020204030204" pitchFamily="34" charset="0"/>
                <a:cs typeface="Calibri" panose="020F0502020204030204" pitchFamily="34" charset="0"/>
              </a:rPr>
              <a:t>Climate change may cause distribution issues with barley and hop, but established breweries can negotiate favorable terms.</a:t>
            </a:r>
            <a:endParaRPr lang="en-US" sz="1200" b="1">
              <a:solidFill>
                <a:srgbClr val="0F0F0F"/>
              </a:solidFill>
            </a:endParaRPr>
          </a:p>
        </p:txBody>
      </p:sp>
      <p:sp>
        <p:nvSpPr>
          <p:cNvPr id="8" name="Oval 7">
            <a:extLst>
              <a:ext uri="{FF2B5EF4-FFF2-40B4-BE49-F238E27FC236}">
                <a16:creationId xmlns:a16="http://schemas.microsoft.com/office/drawing/2014/main" id="{B0860B22-D527-D02C-750B-6C503201051F}"/>
              </a:ext>
            </a:extLst>
          </p:cNvPr>
          <p:cNvSpPr/>
          <p:nvPr/>
        </p:nvSpPr>
        <p:spPr>
          <a:xfrm>
            <a:off x="3062568" y="2679948"/>
            <a:ext cx="2557753" cy="211939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US" err="1"/>
          </a:p>
        </p:txBody>
      </p:sp>
      <p:sp>
        <p:nvSpPr>
          <p:cNvPr id="9" name="Arrow: Right 8">
            <a:extLst>
              <a:ext uri="{FF2B5EF4-FFF2-40B4-BE49-F238E27FC236}">
                <a16:creationId xmlns:a16="http://schemas.microsoft.com/office/drawing/2014/main" id="{C589FFB9-F904-DE1C-101F-00AB3415022A}"/>
              </a:ext>
            </a:extLst>
          </p:cNvPr>
          <p:cNvSpPr/>
          <p:nvPr/>
        </p:nvSpPr>
        <p:spPr>
          <a:xfrm rot="5400000">
            <a:off x="3454266" y="338113"/>
            <a:ext cx="1788338" cy="2766377"/>
          </a:xfrm>
          <a:prstGeom prst="rightArrow">
            <a:avLst>
              <a:gd name="adj1" fmla="val 100000"/>
              <a:gd name="adj2" fmla="val 17803"/>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US" err="1"/>
          </a:p>
        </p:txBody>
      </p:sp>
      <p:sp>
        <p:nvSpPr>
          <p:cNvPr id="10" name="Arrow: Right 9">
            <a:extLst>
              <a:ext uri="{FF2B5EF4-FFF2-40B4-BE49-F238E27FC236}">
                <a16:creationId xmlns:a16="http://schemas.microsoft.com/office/drawing/2014/main" id="{C9E38CC4-98DB-6A2C-3F75-2BB94DE68F9C}"/>
              </a:ext>
            </a:extLst>
          </p:cNvPr>
          <p:cNvSpPr/>
          <p:nvPr/>
        </p:nvSpPr>
        <p:spPr>
          <a:xfrm rot="16200000">
            <a:off x="3454266" y="4382924"/>
            <a:ext cx="1788338" cy="2766377"/>
          </a:xfrm>
          <a:prstGeom prst="rightArrow">
            <a:avLst>
              <a:gd name="adj1" fmla="val 100000"/>
              <a:gd name="adj2" fmla="val 17803"/>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US" err="1"/>
          </a:p>
        </p:txBody>
      </p:sp>
      <p:sp>
        <p:nvSpPr>
          <p:cNvPr id="11" name="Arrow: Right 10">
            <a:extLst>
              <a:ext uri="{FF2B5EF4-FFF2-40B4-BE49-F238E27FC236}">
                <a16:creationId xmlns:a16="http://schemas.microsoft.com/office/drawing/2014/main" id="{75E73E10-4EF8-1CA4-95CA-3E47D12D89F8}"/>
              </a:ext>
            </a:extLst>
          </p:cNvPr>
          <p:cNvSpPr/>
          <p:nvPr/>
        </p:nvSpPr>
        <p:spPr>
          <a:xfrm>
            <a:off x="534972" y="2777714"/>
            <a:ext cx="2348204" cy="1889587"/>
          </a:xfrm>
          <a:prstGeom prst="rightArrow">
            <a:avLst>
              <a:gd name="adj1" fmla="val 100000"/>
              <a:gd name="adj2" fmla="val 17803"/>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US" err="1"/>
          </a:p>
        </p:txBody>
      </p:sp>
      <p:sp>
        <p:nvSpPr>
          <p:cNvPr id="12" name="Arrow: Right 11">
            <a:extLst>
              <a:ext uri="{FF2B5EF4-FFF2-40B4-BE49-F238E27FC236}">
                <a16:creationId xmlns:a16="http://schemas.microsoft.com/office/drawing/2014/main" id="{A1C26978-964A-FE2B-645B-26815E264CB6}"/>
              </a:ext>
            </a:extLst>
          </p:cNvPr>
          <p:cNvSpPr/>
          <p:nvPr/>
        </p:nvSpPr>
        <p:spPr>
          <a:xfrm rot="10800000">
            <a:off x="5799715" y="2777714"/>
            <a:ext cx="2348204" cy="1889587"/>
          </a:xfrm>
          <a:prstGeom prst="rightArrow">
            <a:avLst>
              <a:gd name="adj1" fmla="val 100000"/>
              <a:gd name="adj2" fmla="val 17803"/>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US" err="1"/>
          </a:p>
        </p:txBody>
      </p:sp>
      <p:sp>
        <p:nvSpPr>
          <p:cNvPr id="13" name="TextBox 25">
            <a:extLst>
              <a:ext uri="{FF2B5EF4-FFF2-40B4-BE49-F238E27FC236}">
                <a16:creationId xmlns:a16="http://schemas.microsoft.com/office/drawing/2014/main" id="{6C194F3E-F520-8C07-CC0A-2593281B8CB6}"/>
              </a:ext>
            </a:extLst>
          </p:cNvPr>
          <p:cNvSpPr txBox="1"/>
          <p:nvPr/>
        </p:nvSpPr>
        <p:spPr>
          <a:xfrm>
            <a:off x="678844" y="3004743"/>
            <a:ext cx="1815326" cy="1477328"/>
          </a:xfrm>
          <a:prstGeom prst="rect">
            <a:avLst/>
          </a:prstGeom>
          <a:noFill/>
        </p:spPr>
        <p:txBody>
          <a:bodyPr wrap="square" lIns="0" tIns="0" rIns="0" bIns="0" rtlCol="0">
            <a:spAutoFit/>
          </a:bodyPr>
          <a:lstStyle/>
          <a:p>
            <a:r>
              <a:rPr lang="en-US" sz="1200" b="1" i="0">
                <a:solidFill>
                  <a:srgbClr val="0F0F0F"/>
                </a:solidFill>
                <a:effectLst/>
              </a:rPr>
              <a:t>Threat of New Entrants: Medium-Low</a:t>
            </a:r>
          </a:p>
          <a:p>
            <a:r>
              <a:rPr lang="en-US" sz="1200">
                <a:solidFill>
                  <a:srgbClr val="040C28"/>
                </a:solidFill>
                <a:ea typeface="Calibri" panose="020F0502020204030204" pitchFamily="34" charset="0"/>
                <a:cs typeface="Calibri" panose="020F0502020204030204" pitchFamily="34" charset="0"/>
                <a:sym typeface="Verdana" panose="020B0604030504040204" pitchFamily="34" charset="0"/>
              </a:rPr>
              <a:t>Entering the beer market is feasible, but dominant brands have a significant competitive edge.</a:t>
            </a:r>
            <a:endParaRPr lang="en-US" sz="1200">
              <a:ea typeface="Calibri" panose="020F0502020204030204" pitchFamily="34" charset="0"/>
              <a:cs typeface="Calibri" panose="020F0502020204030204" pitchFamily="34" charset="0"/>
              <a:sym typeface="Verdana" panose="020B0604030504040204" pitchFamily="34" charset="0"/>
            </a:endParaRPr>
          </a:p>
        </p:txBody>
      </p:sp>
      <p:sp>
        <p:nvSpPr>
          <p:cNvPr id="14" name="TextBox 25">
            <a:extLst>
              <a:ext uri="{FF2B5EF4-FFF2-40B4-BE49-F238E27FC236}">
                <a16:creationId xmlns:a16="http://schemas.microsoft.com/office/drawing/2014/main" id="{F1C4AF18-1608-63F7-7A3A-A3013FB86C6F}"/>
              </a:ext>
            </a:extLst>
          </p:cNvPr>
          <p:cNvSpPr txBox="1"/>
          <p:nvPr/>
        </p:nvSpPr>
        <p:spPr>
          <a:xfrm>
            <a:off x="6265274" y="2908649"/>
            <a:ext cx="1747229" cy="1661993"/>
          </a:xfrm>
          <a:prstGeom prst="rect">
            <a:avLst/>
          </a:prstGeom>
          <a:noFill/>
        </p:spPr>
        <p:txBody>
          <a:bodyPr wrap="square" lIns="0" tIns="0" rIns="0" bIns="0" rtlCol="0">
            <a:spAutoFit/>
          </a:bodyPr>
          <a:lstStyle/>
          <a:p>
            <a:r>
              <a:rPr lang="en-US" sz="1200" b="1" i="0">
                <a:solidFill>
                  <a:srgbClr val="0F0F0F"/>
                </a:solidFill>
                <a:effectLst/>
              </a:rPr>
              <a:t>Threat of Substitute Products: Medium</a:t>
            </a:r>
          </a:p>
          <a:p>
            <a:r>
              <a:rPr lang="en-US" sz="1200">
                <a:solidFill>
                  <a:srgbClr val="040C28"/>
                </a:solidFill>
                <a:ea typeface="Calibri" panose="020F0502020204030204" pitchFamily="34" charset="0"/>
                <a:cs typeface="Calibri" panose="020F0502020204030204" pitchFamily="34" charset="0"/>
              </a:rPr>
              <a:t>Increased popularity among alternative </a:t>
            </a:r>
            <a:r>
              <a:rPr lang="en-US" sz="1200" b="0" i="0">
                <a:solidFill>
                  <a:srgbClr val="040C28"/>
                </a:solidFill>
                <a:effectLst/>
                <a:ea typeface="Calibri" panose="020F0502020204030204" pitchFamily="34" charset="0"/>
                <a:cs typeface="Calibri" panose="020F0502020204030204" pitchFamily="34" charset="0"/>
              </a:rPr>
              <a:t>beverages such as non-alcoholic drinks and health-oriented options presents a challenge.</a:t>
            </a:r>
          </a:p>
        </p:txBody>
      </p:sp>
      <p:sp>
        <p:nvSpPr>
          <p:cNvPr id="15" name="TextBox 25">
            <a:extLst>
              <a:ext uri="{FF2B5EF4-FFF2-40B4-BE49-F238E27FC236}">
                <a16:creationId xmlns:a16="http://schemas.microsoft.com/office/drawing/2014/main" id="{EFEF5ECB-045B-0EAA-C264-3BBCDCD6F208}"/>
              </a:ext>
            </a:extLst>
          </p:cNvPr>
          <p:cNvSpPr txBox="1"/>
          <p:nvPr/>
        </p:nvSpPr>
        <p:spPr>
          <a:xfrm>
            <a:off x="3185067" y="5329361"/>
            <a:ext cx="2428978" cy="1107996"/>
          </a:xfrm>
          <a:prstGeom prst="rect">
            <a:avLst/>
          </a:prstGeom>
          <a:noFill/>
        </p:spPr>
        <p:txBody>
          <a:bodyPr wrap="square" lIns="0" tIns="0" rIns="0" bIns="0" rtlCol="0">
            <a:spAutoFit/>
          </a:bodyPr>
          <a:lstStyle/>
          <a:p>
            <a:r>
              <a:rPr lang="en-US" sz="1200" b="1" i="0">
                <a:solidFill>
                  <a:srgbClr val="0F0F0F"/>
                </a:solidFill>
                <a:effectLst/>
              </a:rPr>
              <a:t>Bargaining Power of Buyers: Medium</a:t>
            </a:r>
          </a:p>
          <a:p>
            <a:r>
              <a:rPr lang="en-US" sz="1200" b="0" i="0">
                <a:solidFill>
                  <a:srgbClr val="040C28"/>
                </a:solidFill>
                <a:effectLst/>
                <a:ea typeface="Calibri" panose="020F0502020204030204" pitchFamily="34" charset="0"/>
                <a:cs typeface="Calibri" panose="020F0502020204030204" pitchFamily="34" charset="0"/>
              </a:rPr>
              <a:t>Distributors and retailers have a moderate bargaining power determining the selection and availability of beer products.</a:t>
            </a:r>
            <a:endParaRPr lang="en-US" sz="1000" b="1" i="0">
              <a:solidFill>
                <a:srgbClr val="0F0F0F"/>
              </a:solidFill>
              <a:effectLst/>
            </a:endParaRPr>
          </a:p>
        </p:txBody>
      </p:sp>
      <p:sp>
        <p:nvSpPr>
          <p:cNvPr id="16" name="TextBox 25">
            <a:extLst>
              <a:ext uri="{FF2B5EF4-FFF2-40B4-BE49-F238E27FC236}">
                <a16:creationId xmlns:a16="http://schemas.microsoft.com/office/drawing/2014/main" id="{F86ABD80-4598-A4FA-F8A2-4DB051CE33E0}"/>
              </a:ext>
            </a:extLst>
          </p:cNvPr>
          <p:cNvSpPr txBox="1"/>
          <p:nvPr/>
        </p:nvSpPr>
        <p:spPr>
          <a:xfrm>
            <a:off x="3357115" y="3185648"/>
            <a:ext cx="1968658" cy="1107996"/>
          </a:xfrm>
          <a:prstGeom prst="rect">
            <a:avLst/>
          </a:prstGeom>
          <a:noFill/>
        </p:spPr>
        <p:txBody>
          <a:bodyPr wrap="square" lIns="0" tIns="0" rIns="0" bIns="0" rtlCol="0">
            <a:spAutoFit/>
          </a:bodyPr>
          <a:lstStyle/>
          <a:p>
            <a:pPr algn="ctr"/>
            <a:r>
              <a:rPr lang="en-US" sz="1200" b="1" i="0">
                <a:solidFill>
                  <a:schemeClr val="bg1"/>
                </a:solidFill>
                <a:effectLst/>
              </a:rPr>
              <a:t>Rivalry Among Existing Competitors: High</a:t>
            </a:r>
          </a:p>
          <a:p>
            <a:pPr algn="ctr"/>
            <a:r>
              <a:rPr lang="en-US" sz="1200">
                <a:solidFill>
                  <a:schemeClr val="bg1"/>
                </a:solidFill>
                <a:ea typeface="Calibri" panose="020F0502020204030204" pitchFamily="34" charset="0"/>
                <a:cs typeface="Calibri" panose="020F0502020204030204" pitchFamily="34" charset="0"/>
              </a:rPr>
              <a:t>Intense competition with global companies and local breweries.</a:t>
            </a:r>
            <a:endParaRPr lang="en-US" sz="1200" i="0">
              <a:solidFill>
                <a:schemeClr val="bg1"/>
              </a:solidFill>
              <a:effectLst/>
            </a:endParaRPr>
          </a:p>
        </p:txBody>
      </p:sp>
      <p:cxnSp>
        <p:nvCxnSpPr>
          <p:cNvPr id="17" name="Straight Connector 16">
            <a:extLst>
              <a:ext uri="{FF2B5EF4-FFF2-40B4-BE49-F238E27FC236}">
                <a16:creationId xmlns:a16="http://schemas.microsoft.com/office/drawing/2014/main" id="{E85B12B6-7E6B-4BFA-0F68-2670DD8CBDC6}"/>
              </a:ext>
            </a:extLst>
          </p:cNvPr>
          <p:cNvCxnSpPr>
            <a:cxnSpLocks/>
          </p:cNvCxnSpPr>
          <p:nvPr/>
        </p:nvCxnSpPr>
        <p:spPr>
          <a:xfrm>
            <a:off x="8565971" y="988413"/>
            <a:ext cx="17142" cy="5448944"/>
          </a:xfrm>
          <a:prstGeom prst="line">
            <a:avLst/>
          </a:prstGeom>
          <a:ln/>
        </p:spPr>
        <p:style>
          <a:lnRef idx="3">
            <a:schemeClr val="accent1"/>
          </a:lnRef>
          <a:fillRef idx="0">
            <a:schemeClr val="accent1"/>
          </a:fillRef>
          <a:effectRef idx="2">
            <a:schemeClr val="accent1"/>
          </a:effectRef>
          <a:fontRef idx="minor">
            <a:schemeClr val="tx1"/>
          </a:fontRef>
        </p:style>
      </p:cxnSp>
      <p:sp>
        <p:nvSpPr>
          <p:cNvPr id="18" name="Oval 17">
            <a:extLst>
              <a:ext uri="{FF2B5EF4-FFF2-40B4-BE49-F238E27FC236}">
                <a16:creationId xmlns:a16="http://schemas.microsoft.com/office/drawing/2014/main" id="{041366B1-195F-57A9-8377-3FDD096C1E07}"/>
              </a:ext>
            </a:extLst>
          </p:cNvPr>
          <p:cNvSpPr/>
          <p:nvPr/>
        </p:nvSpPr>
        <p:spPr>
          <a:xfrm>
            <a:off x="8359946" y="3400010"/>
            <a:ext cx="475851" cy="496845"/>
          </a:xfrm>
          <a:prstGeom prst="ellipse">
            <a:avLst/>
          </a:prstGeom>
          <a:solidFill>
            <a:schemeClr val="accent1"/>
          </a:solidFill>
          <a:ln>
            <a:solidFill>
              <a:schemeClr val="accent1"/>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sz="2880"/>
          </a:p>
        </p:txBody>
      </p:sp>
      <p:sp>
        <p:nvSpPr>
          <p:cNvPr id="19" name="Chevron 45">
            <a:extLst>
              <a:ext uri="{FF2B5EF4-FFF2-40B4-BE49-F238E27FC236}">
                <a16:creationId xmlns:a16="http://schemas.microsoft.com/office/drawing/2014/main" id="{EB1E7C60-C9AD-CE72-9519-548B5DD17505}"/>
              </a:ext>
            </a:extLst>
          </p:cNvPr>
          <p:cNvSpPr/>
          <p:nvPr/>
        </p:nvSpPr>
        <p:spPr>
          <a:xfrm>
            <a:off x="8467059" y="3536023"/>
            <a:ext cx="152044" cy="207384"/>
          </a:xfrm>
          <a:prstGeom prst="chevron">
            <a:avLst/>
          </a:prstGeom>
          <a:solidFill>
            <a:schemeClr val="accent1"/>
          </a:solidFill>
          <a:ln>
            <a:solidFill>
              <a:schemeClr val="bg1"/>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sz="2880">
              <a:solidFill>
                <a:schemeClr val="tx1"/>
              </a:solidFill>
            </a:endParaRPr>
          </a:p>
        </p:txBody>
      </p:sp>
      <p:sp>
        <p:nvSpPr>
          <p:cNvPr id="20" name="Chevron 46">
            <a:extLst>
              <a:ext uri="{FF2B5EF4-FFF2-40B4-BE49-F238E27FC236}">
                <a16:creationId xmlns:a16="http://schemas.microsoft.com/office/drawing/2014/main" id="{C7DCB674-D9AE-D8F0-4BE6-D1F16D48BD52}"/>
              </a:ext>
            </a:extLst>
          </p:cNvPr>
          <p:cNvSpPr/>
          <p:nvPr/>
        </p:nvSpPr>
        <p:spPr>
          <a:xfrm>
            <a:off x="8583113" y="3536023"/>
            <a:ext cx="152044" cy="207384"/>
          </a:xfrm>
          <a:prstGeom prst="chevron">
            <a:avLst/>
          </a:prstGeom>
          <a:solidFill>
            <a:schemeClr val="accent1"/>
          </a:solidFill>
          <a:ln>
            <a:solidFill>
              <a:schemeClr val="bg1"/>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sz="2880">
              <a:solidFill>
                <a:schemeClr val="tx1"/>
              </a:solidFill>
            </a:endParaRPr>
          </a:p>
        </p:txBody>
      </p:sp>
      <p:sp>
        <p:nvSpPr>
          <p:cNvPr id="22" name="Rectangle 21">
            <a:extLst>
              <a:ext uri="{FF2B5EF4-FFF2-40B4-BE49-F238E27FC236}">
                <a16:creationId xmlns:a16="http://schemas.microsoft.com/office/drawing/2014/main" id="{BA49B15B-7DC1-ACD5-36F8-52043F557FE5}"/>
              </a:ext>
            </a:extLst>
          </p:cNvPr>
          <p:cNvSpPr/>
          <p:nvPr/>
        </p:nvSpPr>
        <p:spPr>
          <a:xfrm>
            <a:off x="9037155" y="2259854"/>
            <a:ext cx="2510540" cy="2906061"/>
          </a:xfrm>
          <a:prstGeom prst="rect">
            <a:avLst/>
          </a:prstGeom>
          <a:solidFill>
            <a:schemeClr val="accent1"/>
          </a:solidFill>
          <a:ln w="12700">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r>
              <a:rPr lang="en-US" sz="1200">
                <a:solidFill>
                  <a:schemeClr val="bg1"/>
                </a:solidFill>
              </a:rPr>
              <a:t>The global beer industry poses a moderate risk due to intense competition among established global companies. Moreover, external factors such as retailers, economic turmoil and climate change pose medium risk.</a:t>
            </a:r>
          </a:p>
          <a:p>
            <a:pPr algn="ctr"/>
            <a:endParaRPr lang="en-US" sz="1200">
              <a:solidFill>
                <a:schemeClr val="bg1"/>
              </a:solidFill>
            </a:endParaRPr>
          </a:p>
          <a:p>
            <a:pPr algn="ctr"/>
            <a:r>
              <a:rPr lang="en-US" sz="1200">
                <a:solidFill>
                  <a:schemeClr val="bg1"/>
                </a:solidFill>
              </a:rPr>
              <a:t>However, large and established brands are generally better positioned to navigate these challenges.</a:t>
            </a:r>
          </a:p>
        </p:txBody>
      </p:sp>
    </p:spTree>
    <p:extLst>
      <p:ext uri="{BB962C8B-B14F-4D97-AF65-F5344CB8AC3E}">
        <p14:creationId xmlns:p14="http://schemas.microsoft.com/office/powerpoint/2010/main" val="19498729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4BA45774-E5A3-B572-A48C-5B0126676988}"/>
              </a:ext>
            </a:extLst>
          </p:cNvPr>
          <p:cNvSpPr>
            <a:spLocks noGrp="1"/>
          </p:cNvSpPr>
          <p:nvPr>
            <p:ph type="pic" sz="quarter" idx="13"/>
          </p:nvPr>
        </p:nvSpPr>
        <p:spPr/>
        <p:txBody>
          <a:bodyPr/>
          <a:lstStyle/>
          <a:p>
            <a:endParaRPr lang="LID4096"/>
          </a:p>
        </p:txBody>
      </p:sp>
      <p:sp>
        <p:nvSpPr>
          <p:cNvPr id="3" name="Text Placeholder 2">
            <a:extLst>
              <a:ext uri="{FF2B5EF4-FFF2-40B4-BE49-F238E27FC236}">
                <a16:creationId xmlns:a16="http://schemas.microsoft.com/office/drawing/2014/main" id="{AD4A8DF7-5F77-388E-C50E-41BABA37DA95}"/>
              </a:ext>
            </a:extLst>
          </p:cNvPr>
          <p:cNvSpPr>
            <a:spLocks noGrp="1"/>
          </p:cNvSpPr>
          <p:nvPr>
            <p:ph type="body" sz="quarter" idx="14"/>
          </p:nvPr>
        </p:nvSpPr>
        <p:spPr/>
        <p:txBody>
          <a:bodyPr/>
          <a:lstStyle/>
          <a:p>
            <a:r>
              <a:rPr lang="fi-FI"/>
              <a:t>(</a:t>
            </a:r>
            <a:r>
              <a:rPr lang="fi-FI" err="1"/>
              <a:t>tonnes</a:t>
            </a:r>
            <a:r>
              <a:rPr lang="fi-FI"/>
              <a:t>), 2021 </a:t>
            </a:r>
            <a:r>
              <a:rPr lang="fi-FI" err="1"/>
              <a:t>or</a:t>
            </a:r>
            <a:r>
              <a:rPr lang="fi-FI"/>
              <a:t> </a:t>
            </a:r>
            <a:r>
              <a:rPr lang="fi-FI" err="1"/>
              <a:t>latest</a:t>
            </a:r>
            <a:endParaRPr lang="LID4096"/>
          </a:p>
        </p:txBody>
      </p:sp>
      <p:sp>
        <p:nvSpPr>
          <p:cNvPr id="4" name="Title 3">
            <a:extLst>
              <a:ext uri="{FF2B5EF4-FFF2-40B4-BE49-F238E27FC236}">
                <a16:creationId xmlns:a16="http://schemas.microsoft.com/office/drawing/2014/main" id="{A8BAFEF2-9A60-BBD8-F753-CB3CCC6977C1}"/>
              </a:ext>
            </a:extLst>
          </p:cNvPr>
          <p:cNvSpPr>
            <a:spLocks noGrp="1"/>
          </p:cNvSpPr>
          <p:nvPr>
            <p:ph type="title"/>
          </p:nvPr>
        </p:nvSpPr>
        <p:spPr/>
        <p:txBody>
          <a:bodyPr/>
          <a:lstStyle/>
          <a:p>
            <a:r>
              <a:rPr lang="fi-FI"/>
              <a:t>Hop </a:t>
            </a:r>
            <a:r>
              <a:rPr lang="fi-FI" err="1"/>
              <a:t>production</a:t>
            </a:r>
            <a:r>
              <a:rPr lang="fi-FI"/>
              <a:t> </a:t>
            </a:r>
            <a:endParaRPr lang="LID4096"/>
          </a:p>
        </p:txBody>
      </p:sp>
      <p:pic>
        <p:nvPicPr>
          <p:cNvPr id="6" name="Picture 5">
            <a:extLst>
              <a:ext uri="{FF2B5EF4-FFF2-40B4-BE49-F238E27FC236}">
                <a16:creationId xmlns:a16="http://schemas.microsoft.com/office/drawing/2014/main" id="{9FCEF930-7CDC-DEC7-7243-7D452A0781E5}"/>
              </a:ext>
            </a:extLst>
          </p:cNvPr>
          <p:cNvPicPr>
            <a:picLocks noChangeAspect="1"/>
          </p:cNvPicPr>
          <p:nvPr/>
        </p:nvPicPr>
        <p:blipFill>
          <a:blip r:embed="rId3"/>
          <a:stretch>
            <a:fillRect/>
          </a:stretch>
        </p:blipFill>
        <p:spPr>
          <a:xfrm>
            <a:off x="3688666" y="1146373"/>
            <a:ext cx="7837553" cy="4920242"/>
          </a:xfrm>
          <a:prstGeom prst="rect">
            <a:avLst/>
          </a:prstGeom>
        </p:spPr>
      </p:pic>
      <p:sp>
        <p:nvSpPr>
          <p:cNvPr id="7" name="TextBox 6">
            <a:extLst>
              <a:ext uri="{FF2B5EF4-FFF2-40B4-BE49-F238E27FC236}">
                <a16:creationId xmlns:a16="http://schemas.microsoft.com/office/drawing/2014/main" id="{60506388-985B-D872-8271-8B75EE503FF4}"/>
              </a:ext>
            </a:extLst>
          </p:cNvPr>
          <p:cNvSpPr txBox="1"/>
          <p:nvPr/>
        </p:nvSpPr>
        <p:spPr>
          <a:xfrm>
            <a:off x="384174" y="2043953"/>
            <a:ext cx="2972212" cy="3388659"/>
          </a:xfrm>
          <a:prstGeom prst="rect">
            <a:avLst/>
          </a:prstGeom>
          <a:noFill/>
        </p:spPr>
        <p:txBody>
          <a:bodyPr wrap="square" lIns="0" tIns="0" rIns="0" bIns="0" rtlCol="0">
            <a:noAutofit/>
          </a:bodyPr>
          <a:lstStyle/>
          <a:p>
            <a:pPr algn="l" defTabSz="228600">
              <a:spcAft>
                <a:spcPts val="1200"/>
              </a:spcAft>
            </a:pPr>
            <a:r>
              <a:rPr lang="fi-FI">
                <a:solidFill>
                  <a:schemeClr val="bg1"/>
                </a:solidFill>
              </a:rPr>
              <a:t>- USA a </a:t>
            </a:r>
            <a:r>
              <a:rPr lang="fi-FI" err="1">
                <a:solidFill>
                  <a:schemeClr val="bg1"/>
                </a:solidFill>
              </a:rPr>
              <a:t>significant</a:t>
            </a:r>
            <a:r>
              <a:rPr lang="fi-FI">
                <a:solidFill>
                  <a:schemeClr val="bg1"/>
                </a:solidFill>
              </a:rPr>
              <a:t> </a:t>
            </a:r>
            <a:r>
              <a:rPr lang="fi-FI" err="1">
                <a:solidFill>
                  <a:schemeClr val="bg1"/>
                </a:solidFill>
              </a:rPr>
              <a:t>player</a:t>
            </a:r>
            <a:endParaRPr lang="fi-FI">
              <a:solidFill>
                <a:schemeClr val="bg1"/>
              </a:solidFill>
            </a:endParaRPr>
          </a:p>
          <a:p>
            <a:pPr algn="l" defTabSz="228600">
              <a:spcAft>
                <a:spcPts val="1200"/>
              </a:spcAft>
            </a:pPr>
            <a:r>
              <a:rPr lang="fi-FI">
                <a:solidFill>
                  <a:schemeClr val="bg1"/>
                </a:solidFill>
              </a:rPr>
              <a:t>- </a:t>
            </a:r>
            <a:r>
              <a:rPr lang="fi-FI" err="1">
                <a:solidFill>
                  <a:schemeClr val="bg1"/>
                </a:solidFill>
              </a:rPr>
              <a:t>Predicted</a:t>
            </a:r>
            <a:r>
              <a:rPr lang="fi-FI">
                <a:solidFill>
                  <a:schemeClr val="bg1"/>
                </a:solidFill>
              </a:rPr>
              <a:t> </a:t>
            </a:r>
            <a:r>
              <a:rPr lang="fi-FI" err="1">
                <a:solidFill>
                  <a:schemeClr val="bg1"/>
                </a:solidFill>
              </a:rPr>
              <a:t>decrease</a:t>
            </a:r>
            <a:r>
              <a:rPr lang="fi-FI">
                <a:solidFill>
                  <a:schemeClr val="bg1"/>
                </a:solidFill>
              </a:rPr>
              <a:t> of hop </a:t>
            </a:r>
            <a:r>
              <a:rPr lang="fi-FI" err="1">
                <a:solidFill>
                  <a:schemeClr val="bg1"/>
                </a:solidFill>
              </a:rPr>
              <a:t>production</a:t>
            </a:r>
            <a:r>
              <a:rPr lang="fi-FI">
                <a:solidFill>
                  <a:schemeClr val="bg1"/>
                </a:solidFill>
              </a:rPr>
              <a:t> </a:t>
            </a:r>
            <a:r>
              <a:rPr lang="fi-FI" err="1">
                <a:solidFill>
                  <a:schemeClr val="bg1"/>
                </a:solidFill>
              </a:rPr>
              <a:t>upto</a:t>
            </a:r>
            <a:r>
              <a:rPr lang="fi-FI">
                <a:solidFill>
                  <a:schemeClr val="bg1"/>
                </a:solidFill>
              </a:rPr>
              <a:t> 20% </a:t>
            </a:r>
            <a:r>
              <a:rPr lang="fi-FI" err="1">
                <a:solidFill>
                  <a:schemeClr val="bg1"/>
                </a:solidFill>
              </a:rPr>
              <a:t>by</a:t>
            </a:r>
            <a:r>
              <a:rPr lang="fi-FI">
                <a:solidFill>
                  <a:schemeClr val="bg1"/>
                </a:solidFill>
              </a:rPr>
              <a:t> 2050</a:t>
            </a:r>
          </a:p>
          <a:p>
            <a:pPr algn="l" defTabSz="228600">
              <a:spcAft>
                <a:spcPts val="1200"/>
              </a:spcAft>
            </a:pPr>
            <a:r>
              <a:rPr lang="fi-FI" noProof="0">
                <a:solidFill>
                  <a:schemeClr val="bg1"/>
                </a:solidFill>
              </a:rPr>
              <a:t>- </a:t>
            </a:r>
            <a:endParaRPr lang="LID4096" noProof="0">
              <a:solidFill>
                <a:schemeClr val="bg1"/>
              </a:solidFill>
            </a:endParaRPr>
          </a:p>
        </p:txBody>
      </p:sp>
      <p:pic>
        <p:nvPicPr>
          <p:cNvPr id="9" name="Picture 8">
            <a:extLst>
              <a:ext uri="{FF2B5EF4-FFF2-40B4-BE49-F238E27FC236}">
                <a16:creationId xmlns:a16="http://schemas.microsoft.com/office/drawing/2014/main" id="{EC396190-DEAF-7BCE-89D8-9C719C3EED13}"/>
              </a:ext>
            </a:extLst>
          </p:cNvPr>
          <p:cNvPicPr>
            <a:picLocks noChangeAspect="1"/>
          </p:cNvPicPr>
          <p:nvPr/>
        </p:nvPicPr>
        <p:blipFill rotWithShape="1">
          <a:blip r:embed="rId4"/>
          <a:srcRect l="33671" r="6048"/>
          <a:stretch/>
        </p:blipFill>
        <p:spPr>
          <a:xfrm>
            <a:off x="139849" y="4462083"/>
            <a:ext cx="2972212" cy="2301439"/>
          </a:xfrm>
          <a:prstGeom prst="rect">
            <a:avLst/>
          </a:prstGeom>
        </p:spPr>
      </p:pic>
      <p:pic>
        <p:nvPicPr>
          <p:cNvPr id="11" name="Picture 10">
            <a:extLst>
              <a:ext uri="{FF2B5EF4-FFF2-40B4-BE49-F238E27FC236}">
                <a16:creationId xmlns:a16="http://schemas.microsoft.com/office/drawing/2014/main" id="{2A60510F-AE12-E8DC-4C39-87E4D66E50FD}"/>
              </a:ext>
            </a:extLst>
          </p:cNvPr>
          <p:cNvPicPr>
            <a:picLocks noChangeAspect="1"/>
          </p:cNvPicPr>
          <p:nvPr/>
        </p:nvPicPr>
        <p:blipFill>
          <a:blip r:embed="rId5"/>
          <a:stretch>
            <a:fillRect/>
          </a:stretch>
        </p:blipFill>
        <p:spPr>
          <a:xfrm>
            <a:off x="8165614" y="4777671"/>
            <a:ext cx="3886537" cy="1950889"/>
          </a:xfrm>
          <a:prstGeom prst="rect">
            <a:avLst/>
          </a:prstGeom>
        </p:spPr>
      </p:pic>
    </p:spTree>
    <p:extLst>
      <p:ext uri="{BB962C8B-B14F-4D97-AF65-F5344CB8AC3E}">
        <p14:creationId xmlns:p14="http://schemas.microsoft.com/office/powerpoint/2010/main" val="54501059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6" name="Objeto 5" hidden="1">
            <a:extLst>
              <a:ext uri="{FF2B5EF4-FFF2-40B4-BE49-F238E27FC236}">
                <a16:creationId xmlns:a16="http://schemas.microsoft.com/office/drawing/2014/main" id="{AE957E10-D172-EF07-B3B6-13B028AFB25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4" imgW="317" imgH="318" progId="TCLayout.ActiveDocument.1">
                  <p:embed/>
                </p:oleObj>
              </mc:Choice>
              <mc:Fallback>
                <p:oleObj name="Diapositiva de think-cell" r:id="rId4" imgW="317" imgH="318" progId="TCLayout.ActiveDocument.1">
                  <p:embed/>
                  <p:pic>
                    <p:nvPicPr>
                      <p:cNvPr id="6" name="Objeto 5" hidden="1">
                        <a:extLst>
                          <a:ext uri="{FF2B5EF4-FFF2-40B4-BE49-F238E27FC236}">
                            <a16:creationId xmlns:a16="http://schemas.microsoft.com/office/drawing/2014/main" id="{AE957E10-D172-EF07-B3B6-13B028AFB25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Título 2">
            <a:extLst>
              <a:ext uri="{FF2B5EF4-FFF2-40B4-BE49-F238E27FC236}">
                <a16:creationId xmlns:a16="http://schemas.microsoft.com/office/drawing/2014/main" id="{7E1F0E8B-FDD8-EADB-C98A-EEBC7C21013B}"/>
              </a:ext>
            </a:extLst>
          </p:cNvPr>
          <p:cNvSpPr>
            <a:spLocks noGrp="1"/>
          </p:cNvSpPr>
          <p:nvPr>
            <p:ph type="title"/>
          </p:nvPr>
        </p:nvSpPr>
        <p:spPr/>
        <p:txBody>
          <a:bodyPr vert="horz"/>
          <a:lstStyle/>
          <a:p>
            <a:r>
              <a:rPr lang="fi-FI" err="1"/>
              <a:t>The</a:t>
            </a:r>
            <a:r>
              <a:rPr lang="fi-FI"/>
              <a:t> US market: </a:t>
            </a:r>
            <a:r>
              <a:rPr lang="fi-FI" err="1"/>
              <a:t>Competitor</a:t>
            </a:r>
            <a:r>
              <a:rPr lang="fi-FI"/>
              <a:t> </a:t>
            </a:r>
            <a:r>
              <a:rPr lang="fi-FI" err="1"/>
              <a:t>analysis</a:t>
            </a:r>
            <a:endParaRPr lang="en-GB"/>
          </a:p>
        </p:txBody>
      </p:sp>
      <p:sp>
        <p:nvSpPr>
          <p:cNvPr id="4" name="Marcador de pie de página 3">
            <a:extLst>
              <a:ext uri="{FF2B5EF4-FFF2-40B4-BE49-F238E27FC236}">
                <a16:creationId xmlns:a16="http://schemas.microsoft.com/office/drawing/2014/main" id="{CD796F27-0735-F2B5-ECF1-4938073BDE14}"/>
              </a:ext>
            </a:extLst>
          </p:cNvPr>
          <p:cNvSpPr>
            <a:spLocks noGrp="1"/>
          </p:cNvSpPr>
          <p:nvPr>
            <p:ph type="ftr" sz="quarter" idx="3"/>
          </p:nvPr>
        </p:nvSpPr>
        <p:spPr/>
        <p:txBody>
          <a:bodyPr/>
          <a:lstStyle/>
          <a:p>
            <a:r>
              <a:rPr lang="en-US"/>
              <a:t>Source:_______</a:t>
            </a:r>
          </a:p>
        </p:txBody>
      </p:sp>
      <p:graphicFrame>
        <p:nvGraphicFramePr>
          <p:cNvPr id="18" name="Chart 1">
            <a:extLst>
              <a:ext uri="{FF2B5EF4-FFF2-40B4-BE49-F238E27FC236}">
                <a16:creationId xmlns:a16="http://schemas.microsoft.com/office/drawing/2014/main" id="{4596A98C-4C5A-95EE-AC13-C9AFA468177A}"/>
              </a:ext>
            </a:extLst>
          </p:cNvPr>
          <p:cNvGraphicFramePr/>
          <p:nvPr>
            <p:extLst>
              <p:ext uri="{D42A27DB-BD31-4B8C-83A1-F6EECF244321}">
                <p14:modId xmlns:p14="http://schemas.microsoft.com/office/powerpoint/2010/main" val="2837359601"/>
              </p:ext>
            </p:extLst>
          </p:nvPr>
        </p:nvGraphicFramePr>
        <p:xfrm>
          <a:off x="5269951" y="1618098"/>
          <a:ext cx="5433908" cy="4299671"/>
        </p:xfrm>
        <a:graphic>
          <a:graphicData uri="http://schemas.openxmlformats.org/drawingml/2006/chart">
            <c:chart xmlns:c="http://schemas.openxmlformats.org/drawingml/2006/chart" xmlns:r="http://schemas.openxmlformats.org/officeDocument/2006/relationships" r:id="rId6"/>
          </a:graphicData>
        </a:graphic>
      </p:graphicFrame>
      <p:sp>
        <p:nvSpPr>
          <p:cNvPr id="19" name="TextBox 24">
            <a:extLst>
              <a:ext uri="{FF2B5EF4-FFF2-40B4-BE49-F238E27FC236}">
                <a16:creationId xmlns:a16="http://schemas.microsoft.com/office/drawing/2014/main" id="{239B4582-4450-AEA6-49D7-01C38D86A747}"/>
              </a:ext>
            </a:extLst>
          </p:cNvPr>
          <p:cNvSpPr txBox="1"/>
          <p:nvPr/>
        </p:nvSpPr>
        <p:spPr>
          <a:xfrm>
            <a:off x="5279783" y="1089052"/>
            <a:ext cx="7659329" cy="263884"/>
          </a:xfrm>
          <a:prstGeom prst="rect">
            <a:avLst/>
          </a:prstGeom>
          <a:noFill/>
        </p:spPr>
        <p:txBody>
          <a:bodyPr wrap="square" lIns="0" tIns="0" rIns="0" bIns="0" rtlCol="0" anchor="b">
            <a:noAutofit/>
          </a:bodyPr>
          <a:lstStyle/>
          <a:p>
            <a:r>
              <a:rPr lang="en-US" sz="1400" b="1">
                <a:solidFill>
                  <a:schemeClr val="accent2"/>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rPr>
              <a:t>Market share of major beer brands in the USA in 2023</a:t>
            </a:r>
          </a:p>
        </p:txBody>
      </p:sp>
      <p:cxnSp>
        <p:nvCxnSpPr>
          <p:cNvPr id="20" name="Conector recto 9">
            <a:extLst>
              <a:ext uri="{FF2B5EF4-FFF2-40B4-BE49-F238E27FC236}">
                <a16:creationId xmlns:a16="http://schemas.microsoft.com/office/drawing/2014/main" id="{3BBA8F13-9397-B134-306B-714F9210F162}"/>
              </a:ext>
            </a:extLst>
          </p:cNvPr>
          <p:cNvCxnSpPr>
            <a:cxnSpLocks/>
          </p:cNvCxnSpPr>
          <p:nvPr/>
        </p:nvCxnSpPr>
        <p:spPr>
          <a:xfrm>
            <a:off x="5269950" y="1431498"/>
            <a:ext cx="4993197"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aphicFrame>
        <p:nvGraphicFramePr>
          <p:cNvPr id="12" name="Chart 1">
            <a:extLst>
              <a:ext uri="{FF2B5EF4-FFF2-40B4-BE49-F238E27FC236}">
                <a16:creationId xmlns:a16="http://schemas.microsoft.com/office/drawing/2014/main" id="{2F6EFF06-1F6C-28E7-7F3A-47A7052AF321}"/>
              </a:ext>
            </a:extLst>
          </p:cNvPr>
          <p:cNvGraphicFramePr/>
          <p:nvPr>
            <p:extLst>
              <p:ext uri="{D42A27DB-BD31-4B8C-83A1-F6EECF244321}">
                <p14:modId xmlns:p14="http://schemas.microsoft.com/office/powerpoint/2010/main" val="1216294472"/>
              </p:ext>
            </p:extLst>
          </p:nvPr>
        </p:nvGraphicFramePr>
        <p:xfrm>
          <a:off x="258074" y="1806941"/>
          <a:ext cx="4518582" cy="2353508"/>
        </p:xfrm>
        <a:graphic>
          <a:graphicData uri="http://schemas.openxmlformats.org/drawingml/2006/chart">
            <c:chart xmlns:c="http://schemas.openxmlformats.org/drawingml/2006/chart" xmlns:r="http://schemas.openxmlformats.org/officeDocument/2006/relationships" r:id="rId7"/>
          </a:graphicData>
        </a:graphic>
      </p:graphicFrame>
      <p:sp>
        <p:nvSpPr>
          <p:cNvPr id="22" name="TextBox 24">
            <a:extLst>
              <a:ext uri="{FF2B5EF4-FFF2-40B4-BE49-F238E27FC236}">
                <a16:creationId xmlns:a16="http://schemas.microsoft.com/office/drawing/2014/main" id="{201998D5-98F8-74B8-7EBD-56BE593A9099}"/>
              </a:ext>
            </a:extLst>
          </p:cNvPr>
          <p:cNvSpPr txBox="1"/>
          <p:nvPr/>
        </p:nvSpPr>
        <p:spPr>
          <a:xfrm>
            <a:off x="267908" y="1271750"/>
            <a:ext cx="4518582" cy="263844"/>
          </a:xfrm>
          <a:prstGeom prst="rect">
            <a:avLst/>
          </a:prstGeom>
          <a:noFill/>
        </p:spPr>
        <p:txBody>
          <a:bodyPr wrap="square" lIns="0" tIns="0" rIns="0" bIns="0" rtlCol="0" anchor="b">
            <a:noAutofit/>
          </a:bodyPr>
          <a:lstStyle/>
          <a:p>
            <a:r>
              <a:rPr lang="en-US" sz="1400" b="1">
                <a:solidFill>
                  <a:schemeClr val="tx2"/>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rPr>
              <a:t>Market share of major beer companies in the USA in 2023</a:t>
            </a:r>
          </a:p>
        </p:txBody>
      </p:sp>
    </p:spTree>
    <p:extLst>
      <p:ext uri="{BB962C8B-B14F-4D97-AF65-F5344CB8AC3E}">
        <p14:creationId xmlns:p14="http://schemas.microsoft.com/office/powerpoint/2010/main" val="392098688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410" name="Freeform 641">
            <a:extLst>
              <a:ext uri="{FF2B5EF4-FFF2-40B4-BE49-F238E27FC236}">
                <a16:creationId xmlns:a16="http://schemas.microsoft.com/office/drawing/2014/main" id="{16C2E2F5-CA73-497E-792C-30AAD1FC1410}"/>
              </a:ext>
            </a:extLst>
          </p:cNvPr>
          <p:cNvSpPr>
            <a:spLocks/>
          </p:cNvSpPr>
          <p:nvPr/>
        </p:nvSpPr>
        <p:spPr bwMode="auto">
          <a:xfrm>
            <a:off x="7304882" y="1573527"/>
            <a:ext cx="4436761" cy="2431943"/>
          </a:xfrm>
          <a:custGeom>
            <a:avLst/>
            <a:gdLst>
              <a:gd name="T0" fmla="*/ 84 w 289"/>
              <a:gd name="T1" fmla="*/ 106 h 143"/>
              <a:gd name="T2" fmla="*/ 105 w 289"/>
              <a:gd name="T3" fmla="*/ 119 h 143"/>
              <a:gd name="T4" fmla="*/ 125 w 289"/>
              <a:gd name="T5" fmla="*/ 127 h 143"/>
              <a:gd name="T6" fmla="*/ 137 w 289"/>
              <a:gd name="T7" fmla="*/ 127 h 143"/>
              <a:gd name="T8" fmla="*/ 149 w 289"/>
              <a:gd name="T9" fmla="*/ 119 h 143"/>
              <a:gd name="T10" fmla="*/ 162 w 289"/>
              <a:gd name="T11" fmla="*/ 118 h 143"/>
              <a:gd name="T12" fmla="*/ 177 w 289"/>
              <a:gd name="T13" fmla="*/ 119 h 143"/>
              <a:gd name="T14" fmla="*/ 171 w 289"/>
              <a:gd name="T15" fmla="*/ 113 h 143"/>
              <a:gd name="T16" fmla="*/ 186 w 289"/>
              <a:gd name="T17" fmla="*/ 113 h 143"/>
              <a:gd name="T18" fmla="*/ 209 w 289"/>
              <a:gd name="T19" fmla="*/ 122 h 143"/>
              <a:gd name="T20" fmla="*/ 213 w 289"/>
              <a:gd name="T21" fmla="*/ 133 h 143"/>
              <a:gd name="T22" fmla="*/ 220 w 289"/>
              <a:gd name="T23" fmla="*/ 143 h 143"/>
              <a:gd name="T24" fmla="*/ 215 w 289"/>
              <a:gd name="T25" fmla="*/ 108 h 143"/>
              <a:gd name="T26" fmla="*/ 234 w 289"/>
              <a:gd name="T27" fmla="*/ 92 h 143"/>
              <a:gd name="T28" fmla="*/ 239 w 289"/>
              <a:gd name="T29" fmla="*/ 86 h 143"/>
              <a:gd name="T30" fmla="*/ 244 w 289"/>
              <a:gd name="T31" fmla="*/ 82 h 143"/>
              <a:gd name="T32" fmla="*/ 242 w 289"/>
              <a:gd name="T33" fmla="*/ 78 h 143"/>
              <a:gd name="T34" fmla="*/ 238 w 289"/>
              <a:gd name="T35" fmla="*/ 71 h 143"/>
              <a:gd name="T36" fmla="*/ 239 w 289"/>
              <a:gd name="T37" fmla="*/ 69 h 143"/>
              <a:gd name="T38" fmla="*/ 242 w 289"/>
              <a:gd name="T39" fmla="*/ 75 h 143"/>
              <a:gd name="T40" fmla="*/ 246 w 289"/>
              <a:gd name="T41" fmla="*/ 62 h 143"/>
              <a:gd name="T42" fmla="*/ 253 w 289"/>
              <a:gd name="T43" fmla="*/ 52 h 143"/>
              <a:gd name="T44" fmla="*/ 265 w 289"/>
              <a:gd name="T45" fmla="*/ 48 h 143"/>
              <a:gd name="T46" fmla="*/ 271 w 289"/>
              <a:gd name="T47" fmla="*/ 48 h 143"/>
              <a:gd name="T48" fmla="*/ 274 w 289"/>
              <a:gd name="T49" fmla="*/ 35 h 143"/>
              <a:gd name="T50" fmla="*/ 288 w 289"/>
              <a:gd name="T51" fmla="*/ 28 h 143"/>
              <a:gd name="T52" fmla="*/ 276 w 289"/>
              <a:gd name="T53" fmla="*/ 13 h 143"/>
              <a:gd name="T54" fmla="*/ 264 w 289"/>
              <a:gd name="T55" fmla="*/ 28 h 143"/>
              <a:gd name="T56" fmla="*/ 237 w 289"/>
              <a:gd name="T57" fmla="*/ 39 h 143"/>
              <a:gd name="T58" fmla="*/ 224 w 289"/>
              <a:gd name="T59" fmla="*/ 45 h 143"/>
              <a:gd name="T60" fmla="*/ 208 w 289"/>
              <a:gd name="T61" fmla="*/ 44 h 143"/>
              <a:gd name="T62" fmla="*/ 203 w 289"/>
              <a:gd name="T63" fmla="*/ 36 h 143"/>
              <a:gd name="T64" fmla="*/ 196 w 289"/>
              <a:gd name="T65" fmla="*/ 28 h 143"/>
              <a:gd name="T66" fmla="*/ 185 w 289"/>
              <a:gd name="T67" fmla="*/ 48 h 143"/>
              <a:gd name="T68" fmla="*/ 187 w 289"/>
              <a:gd name="T69" fmla="*/ 25 h 143"/>
              <a:gd name="T70" fmla="*/ 196 w 289"/>
              <a:gd name="T71" fmla="*/ 17 h 143"/>
              <a:gd name="T72" fmla="*/ 184 w 289"/>
              <a:gd name="T73" fmla="*/ 13 h 143"/>
              <a:gd name="T74" fmla="*/ 165 w 289"/>
              <a:gd name="T75" fmla="*/ 15 h 143"/>
              <a:gd name="T76" fmla="*/ 158 w 289"/>
              <a:gd name="T77" fmla="*/ 5 h 143"/>
              <a:gd name="T78" fmla="*/ 147 w 289"/>
              <a:gd name="T79" fmla="*/ 4 h 143"/>
              <a:gd name="T80" fmla="*/ 30 w 289"/>
              <a:gd name="T81" fmla="*/ 4 h 143"/>
              <a:gd name="T82" fmla="*/ 7 w 289"/>
              <a:gd name="T83" fmla="*/ 9 h 143"/>
              <a:gd name="T84" fmla="*/ 8 w 289"/>
              <a:gd name="T85" fmla="*/ 21 h 143"/>
              <a:gd name="T86" fmla="*/ 2 w 289"/>
              <a:gd name="T87" fmla="*/ 40 h 143"/>
              <a:gd name="T88" fmla="*/ 5 w 289"/>
              <a:gd name="T89" fmla="*/ 63 h 143"/>
              <a:gd name="T90" fmla="*/ 12 w 289"/>
              <a:gd name="T91" fmla="*/ 73 h 143"/>
              <a:gd name="T92" fmla="*/ 21 w 289"/>
              <a:gd name="T93" fmla="*/ 88 h 143"/>
              <a:gd name="T94" fmla="*/ 39 w 289"/>
              <a:gd name="T95" fmla="*/ 102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89" h="143">
                <a:moveTo>
                  <a:pt x="68" y="108"/>
                </a:moveTo>
                <a:cubicBezTo>
                  <a:pt x="71" y="108"/>
                  <a:pt x="74" y="108"/>
                  <a:pt x="78" y="108"/>
                </a:cubicBezTo>
                <a:cubicBezTo>
                  <a:pt x="79" y="108"/>
                  <a:pt x="81" y="108"/>
                  <a:pt x="82" y="108"/>
                </a:cubicBezTo>
                <a:cubicBezTo>
                  <a:pt x="83" y="108"/>
                  <a:pt x="83" y="106"/>
                  <a:pt x="84" y="106"/>
                </a:cubicBezTo>
                <a:cubicBezTo>
                  <a:pt x="85" y="105"/>
                  <a:pt x="91" y="105"/>
                  <a:pt x="91" y="106"/>
                </a:cubicBezTo>
                <a:cubicBezTo>
                  <a:pt x="94" y="108"/>
                  <a:pt x="97" y="110"/>
                  <a:pt x="100" y="112"/>
                </a:cubicBezTo>
                <a:cubicBezTo>
                  <a:pt x="100" y="112"/>
                  <a:pt x="101" y="115"/>
                  <a:pt x="101" y="116"/>
                </a:cubicBezTo>
                <a:cubicBezTo>
                  <a:pt x="102" y="118"/>
                  <a:pt x="102" y="118"/>
                  <a:pt x="105" y="119"/>
                </a:cubicBezTo>
                <a:cubicBezTo>
                  <a:pt x="107" y="120"/>
                  <a:pt x="108" y="121"/>
                  <a:pt x="109" y="119"/>
                </a:cubicBezTo>
                <a:cubicBezTo>
                  <a:pt x="110" y="116"/>
                  <a:pt x="111" y="116"/>
                  <a:pt x="114" y="117"/>
                </a:cubicBezTo>
                <a:cubicBezTo>
                  <a:pt x="116" y="117"/>
                  <a:pt x="119" y="118"/>
                  <a:pt x="119" y="120"/>
                </a:cubicBezTo>
                <a:cubicBezTo>
                  <a:pt x="121" y="123"/>
                  <a:pt x="123" y="124"/>
                  <a:pt x="125" y="127"/>
                </a:cubicBezTo>
                <a:cubicBezTo>
                  <a:pt x="127" y="129"/>
                  <a:pt x="126" y="133"/>
                  <a:pt x="129" y="134"/>
                </a:cubicBezTo>
                <a:cubicBezTo>
                  <a:pt x="131" y="136"/>
                  <a:pt x="135" y="136"/>
                  <a:pt x="137" y="137"/>
                </a:cubicBezTo>
                <a:cubicBezTo>
                  <a:pt x="137" y="136"/>
                  <a:pt x="135" y="129"/>
                  <a:pt x="135" y="129"/>
                </a:cubicBezTo>
                <a:cubicBezTo>
                  <a:pt x="137" y="130"/>
                  <a:pt x="136" y="127"/>
                  <a:pt x="137" y="127"/>
                </a:cubicBezTo>
                <a:cubicBezTo>
                  <a:pt x="137" y="126"/>
                  <a:pt x="139" y="126"/>
                  <a:pt x="140" y="125"/>
                </a:cubicBezTo>
                <a:cubicBezTo>
                  <a:pt x="141" y="125"/>
                  <a:pt x="142" y="122"/>
                  <a:pt x="142" y="122"/>
                </a:cubicBezTo>
                <a:cubicBezTo>
                  <a:pt x="143" y="123"/>
                  <a:pt x="144" y="123"/>
                  <a:pt x="145" y="122"/>
                </a:cubicBezTo>
                <a:cubicBezTo>
                  <a:pt x="147" y="121"/>
                  <a:pt x="148" y="121"/>
                  <a:pt x="149" y="119"/>
                </a:cubicBezTo>
                <a:cubicBezTo>
                  <a:pt x="151" y="118"/>
                  <a:pt x="148" y="118"/>
                  <a:pt x="148" y="117"/>
                </a:cubicBezTo>
                <a:cubicBezTo>
                  <a:pt x="148" y="117"/>
                  <a:pt x="151" y="118"/>
                  <a:pt x="152" y="117"/>
                </a:cubicBezTo>
                <a:cubicBezTo>
                  <a:pt x="154" y="116"/>
                  <a:pt x="155" y="116"/>
                  <a:pt x="157" y="116"/>
                </a:cubicBezTo>
                <a:cubicBezTo>
                  <a:pt x="159" y="116"/>
                  <a:pt x="160" y="119"/>
                  <a:pt x="162" y="118"/>
                </a:cubicBezTo>
                <a:cubicBezTo>
                  <a:pt x="165" y="116"/>
                  <a:pt x="166" y="118"/>
                  <a:pt x="168" y="119"/>
                </a:cubicBezTo>
                <a:cubicBezTo>
                  <a:pt x="170" y="120"/>
                  <a:pt x="171" y="118"/>
                  <a:pt x="172" y="118"/>
                </a:cubicBezTo>
                <a:cubicBezTo>
                  <a:pt x="173" y="117"/>
                  <a:pt x="176" y="119"/>
                  <a:pt x="176" y="120"/>
                </a:cubicBezTo>
                <a:cubicBezTo>
                  <a:pt x="177" y="121"/>
                  <a:pt x="178" y="120"/>
                  <a:pt x="177" y="119"/>
                </a:cubicBezTo>
                <a:cubicBezTo>
                  <a:pt x="177" y="119"/>
                  <a:pt x="176" y="118"/>
                  <a:pt x="175" y="118"/>
                </a:cubicBezTo>
                <a:cubicBezTo>
                  <a:pt x="174" y="117"/>
                  <a:pt x="176" y="117"/>
                  <a:pt x="176" y="117"/>
                </a:cubicBezTo>
                <a:cubicBezTo>
                  <a:pt x="175" y="115"/>
                  <a:pt x="175" y="114"/>
                  <a:pt x="173" y="115"/>
                </a:cubicBezTo>
                <a:cubicBezTo>
                  <a:pt x="173" y="115"/>
                  <a:pt x="169" y="115"/>
                  <a:pt x="171" y="113"/>
                </a:cubicBezTo>
                <a:cubicBezTo>
                  <a:pt x="173" y="113"/>
                  <a:pt x="174" y="114"/>
                  <a:pt x="175" y="114"/>
                </a:cubicBezTo>
                <a:cubicBezTo>
                  <a:pt x="178" y="113"/>
                  <a:pt x="180" y="113"/>
                  <a:pt x="183" y="113"/>
                </a:cubicBezTo>
                <a:cubicBezTo>
                  <a:pt x="184" y="113"/>
                  <a:pt x="183" y="113"/>
                  <a:pt x="184" y="114"/>
                </a:cubicBezTo>
                <a:cubicBezTo>
                  <a:pt x="184" y="114"/>
                  <a:pt x="185" y="114"/>
                  <a:pt x="186" y="113"/>
                </a:cubicBezTo>
                <a:cubicBezTo>
                  <a:pt x="188" y="113"/>
                  <a:pt x="190" y="113"/>
                  <a:pt x="192" y="113"/>
                </a:cubicBezTo>
                <a:cubicBezTo>
                  <a:pt x="194" y="113"/>
                  <a:pt x="194" y="115"/>
                  <a:pt x="196" y="116"/>
                </a:cubicBezTo>
                <a:cubicBezTo>
                  <a:pt x="198" y="118"/>
                  <a:pt x="200" y="116"/>
                  <a:pt x="202" y="115"/>
                </a:cubicBezTo>
                <a:cubicBezTo>
                  <a:pt x="203" y="115"/>
                  <a:pt x="209" y="121"/>
                  <a:pt x="209" y="122"/>
                </a:cubicBezTo>
                <a:cubicBezTo>
                  <a:pt x="210" y="123"/>
                  <a:pt x="208" y="125"/>
                  <a:pt x="209" y="126"/>
                </a:cubicBezTo>
                <a:cubicBezTo>
                  <a:pt x="210" y="128"/>
                  <a:pt x="209" y="128"/>
                  <a:pt x="210" y="130"/>
                </a:cubicBezTo>
                <a:cubicBezTo>
                  <a:pt x="210" y="131"/>
                  <a:pt x="211" y="132"/>
                  <a:pt x="211" y="132"/>
                </a:cubicBezTo>
                <a:cubicBezTo>
                  <a:pt x="212" y="132"/>
                  <a:pt x="212" y="133"/>
                  <a:pt x="213" y="133"/>
                </a:cubicBezTo>
                <a:cubicBezTo>
                  <a:pt x="214" y="134"/>
                  <a:pt x="213" y="136"/>
                  <a:pt x="214" y="137"/>
                </a:cubicBezTo>
                <a:cubicBezTo>
                  <a:pt x="215" y="138"/>
                  <a:pt x="216" y="138"/>
                  <a:pt x="217" y="140"/>
                </a:cubicBezTo>
                <a:cubicBezTo>
                  <a:pt x="219" y="143"/>
                  <a:pt x="218" y="140"/>
                  <a:pt x="220" y="141"/>
                </a:cubicBezTo>
                <a:cubicBezTo>
                  <a:pt x="220" y="141"/>
                  <a:pt x="220" y="143"/>
                  <a:pt x="220" y="143"/>
                </a:cubicBezTo>
                <a:cubicBezTo>
                  <a:pt x="221" y="143"/>
                  <a:pt x="222" y="136"/>
                  <a:pt x="222" y="135"/>
                </a:cubicBezTo>
                <a:cubicBezTo>
                  <a:pt x="222" y="132"/>
                  <a:pt x="221" y="130"/>
                  <a:pt x="220" y="126"/>
                </a:cubicBezTo>
                <a:cubicBezTo>
                  <a:pt x="218" y="123"/>
                  <a:pt x="218" y="120"/>
                  <a:pt x="217" y="117"/>
                </a:cubicBezTo>
                <a:cubicBezTo>
                  <a:pt x="215" y="115"/>
                  <a:pt x="214" y="111"/>
                  <a:pt x="215" y="108"/>
                </a:cubicBezTo>
                <a:cubicBezTo>
                  <a:pt x="216" y="105"/>
                  <a:pt x="218" y="103"/>
                  <a:pt x="221" y="101"/>
                </a:cubicBezTo>
                <a:cubicBezTo>
                  <a:pt x="222" y="100"/>
                  <a:pt x="223" y="100"/>
                  <a:pt x="224" y="99"/>
                </a:cubicBezTo>
                <a:cubicBezTo>
                  <a:pt x="225" y="98"/>
                  <a:pt x="226" y="96"/>
                  <a:pt x="227" y="96"/>
                </a:cubicBezTo>
                <a:cubicBezTo>
                  <a:pt x="229" y="94"/>
                  <a:pt x="232" y="94"/>
                  <a:pt x="234" y="92"/>
                </a:cubicBezTo>
                <a:cubicBezTo>
                  <a:pt x="235" y="91"/>
                  <a:pt x="236" y="89"/>
                  <a:pt x="238" y="89"/>
                </a:cubicBezTo>
                <a:cubicBezTo>
                  <a:pt x="238" y="89"/>
                  <a:pt x="242" y="89"/>
                  <a:pt x="241" y="87"/>
                </a:cubicBezTo>
                <a:cubicBezTo>
                  <a:pt x="241" y="87"/>
                  <a:pt x="238" y="88"/>
                  <a:pt x="238" y="88"/>
                </a:cubicBezTo>
                <a:cubicBezTo>
                  <a:pt x="238" y="87"/>
                  <a:pt x="240" y="88"/>
                  <a:pt x="239" y="86"/>
                </a:cubicBezTo>
                <a:cubicBezTo>
                  <a:pt x="239" y="86"/>
                  <a:pt x="238" y="85"/>
                  <a:pt x="239" y="85"/>
                </a:cubicBezTo>
                <a:cubicBezTo>
                  <a:pt x="239" y="84"/>
                  <a:pt x="239" y="85"/>
                  <a:pt x="240" y="84"/>
                </a:cubicBezTo>
                <a:cubicBezTo>
                  <a:pt x="239" y="85"/>
                  <a:pt x="241" y="86"/>
                  <a:pt x="241" y="85"/>
                </a:cubicBezTo>
                <a:cubicBezTo>
                  <a:pt x="242" y="85"/>
                  <a:pt x="245" y="83"/>
                  <a:pt x="244" y="82"/>
                </a:cubicBezTo>
                <a:cubicBezTo>
                  <a:pt x="244" y="83"/>
                  <a:pt x="238" y="82"/>
                  <a:pt x="239" y="81"/>
                </a:cubicBezTo>
                <a:cubicBezTo>
                  <a:pt x="239" y="80"/>
                  <a:pt x="240" y="82"/>
                  <a:pt x="241" y="81"/>
                </a:cubicBezTo>
                <a:cubicBezTo>
                  <a:pt x="241" y="81"/>
                  <a:pt x="243" y="80"/>
                  <a:pt x="243" y="80"/>
                </a:cubicBezTo>
                <a:cubicBezTo>
                  <a:pt x="243" y="80"/>
                  <a:pt x="242" y="79"/>
                  <a:pt x="242" y="78"/>
                </a:cubicBezTo>
                <a:cubicBezTo>
                  <a:pt x="243" y="77"/>
                  <a:pt x="243" y="76"/>
                  <a:pt x="241" y="76"/>
                </a:cubicBezTo>
                <a:cubicBezTo>
                  <a:pt x="241" y="76"/>
                  <a:pt x="237" y="74"/>
                  <a:pt x="237" y="74"/>
                </a:cubicBezTo>
                <a:cubicBezTo>
                  <a:pt x="238" y="73"/>
                  <a:pt x="239" y="74"/>
                  <a:pt x="240" y="74"/>
                </a:cubicBezTo>
                <a:cubicBezTo>
                  <a:pt x="241" y="73"/>
                  <a:pt x="239" y="71"/>
                  <a:pt x="238" y="71"/>
                </a:cubicBezTo>
                <a:cubicBezTo>
                  <a:pt x="237" y="70"/>
                  <a:pt x="236" y="69"/>
                  <a:pt x="236" y="68"/>
                </a:cubicBezTo>
                <a:cubicBezTo>
                  <a:pt x="235" y="67"/>
                  <a:pt x="238" y="65"/>
                  <a:pt x="237" y="64"/>
                </a:cubicBezTo>
                <a:cubicBezTo>
                  <a:pt x="238" y="65"/>
                  <a:pt x="237" y="66"/>
                  <a:pt x="237" y="67"/>
                </a:cubicBezTo>
                <a:cubicBezTo>
                  <a:pt x="237" y="67"/>
                  <a:pt x="239" y="69"/>
                  <a:pt x="239" y="69"/>
                </a:cubicBezTo>
                <a:cubicBezTo>
                  <a:pt x="241" y="67"/>
                  <a:pt x="239" y="62"/>
                  <a:pt x="242" y="61"/>
                </a:cubicBezTo>
                <a:cubicBezTo>
                  <a:pt x="241" y="61"/>
                  <a:pt x="241" y="66"/>
                  <a:pt x="242" y="67"/>
                </a:cubicBezTo>
                <a:cubicBezTo>
                  <a:pt x="242" y="69"/>
                  <a:pt x="244" y="69"/>
                  <a:pt x="244" y="71"/>
                </a:cubicBezTo>
                <a:cubicBezTo>
                  <a:pt x="244" y="72"/>
                  <a:pt x="241" y="74"/>
                  <a:pt x="242" y="75"/>
                </a:cubicBezTo>
                <a:cubicBezTo>
                  <a:pt x="242" y="75"/>
                  <a:pt x="248" y="69"/>
                  <a:pt x="247" y="67"/>
                </a:cubicBezTo>
                <a:cubicBezTo>
                  <a:pt x="247" y="65"/>
                  <a:pt x="245" y="64"/>
                  <a:pt x="245" y="62"/>
                </a:cubicBezTo>
                <a:cubicBezTo>
                  <a:pt x="244" y="61"/>
                  <a:pt x="245" y="58"/>
                  <a:pt x="247" y="59"/>
                </a:cubicBezTo>
                <a:cubicBezTo>
                  <a:pt x="246" y="58"/>
                  <a:pt x="245" y="61"/>
                  <a:pt x="246" y="62"/>
                </a:cubicBezTo>
                <a:cubicBezTo>
                  <a:pt x="248" y="64"/>
                  <a:pt x="248" y="65"/>
                  <a:pt x="250" y="62"/>
                </a:cubicBezTo>
                <a:cubicBezTo>
                  <a:pt x="251" y="61"/>
                  <a:pt x="253" y="58"/>
                  <a:pt x="252" y="56"/>
                </a:cubicBezTo>
                <a:cubicBezTo>
                  <a:pt x="252" y="56"/>
                  <a:pt x="251" y="55"/>
                  <a:pt x="252" y="54"/>
                </a:cubicBezTo>
                <a:cubicBezTo>
                  <a:pt x="252" y="54"/>
                  <a:pt x="253" y="52"/>
                  <a:pt x="253" y="52"/>
                </a:cubicBezTo>
                <a:cubicBezTo>
                  <a:pt x="253" y="52"/>
                  <a:pt x="253" y="54"/>
                  <a:pt x="253" y="54"/>
                </a:cubicBezTo>
                <a:cubicBezTo>
                  <a:pt x="253" y="54"/>
                  <a:pt x="258" y="51"/>
                  <a:pt x="260" y="51"/>
                </a:cubicBezTo>
                <a:cubicBezTo>
                  <a:pt x="261" y="50"/>
                  <a:pt x="263" y="51"/>
                  <a:pt x="264" y="51"/>
                </a:cubicBezTo>
                <a:cubicBezTo>
                  <a:pt x="266" y="50"/>
                  <a:pt x="265" y="49"/>
                  <a:pt x="265" y="48"/>
                </a:cubicBezTo>
                <a:cubicBezTo>
                  <a:pt x="266" y="48"/>
                  <a:pt x="266" y="50"/>
                  <a:pt x="267" y="50"/>
                </a:cubicBezTo>
                <a:cubicBezTo>
                  <a:pt x="267" y="50"/>
                  <a:pt x="269" y="49"/>
                  <a:pt x="269" y="49"/>
                </a:cubicBezTo>
                <a:cubicBezTo>
                  <a:pt x="271" y="51"/>
                  <a:pt x="275" y="46"/>
                  <a:pt x="272" y="46"/>
                </a:cubicBezTo>
                <a:cubicBezTo>
                  <a:pt x="272" y="46"/>
                  <a:pt x="272" y="48"/>
                  <a:pt x="271" y="48"/>
                </a:cubicBezTo>
                <a:cubicBezTo>
                  <a:pt x="270" y="48"/>
                  <a:pt x="268" y="44"/>
                  <a:pt x="268" y="44"/>
                </a:cubicBezTo>
                <a:cubicBezTo>
                  <a:pt x="269" y="43"/>
                  <a:pt x="268" y="42"/>
                  <a:pt x="269" y="41"/>
                </a:cubicBezTo>
                <a:cubicBezTo>
                  <a:pt x="270" y="39"/>
                  <a:pt x="271" y="37"/>
                  <a:pt x="272" y="36"/>
                </a:cubicBezTo>
                <a:cubicBezTo>
                  <a:pt x="273" y="36"/>
                  <a:pt x="274" y="35"/>
                  <a:pt x="274" y="35"/>
                </a:cubicBezTo>
                <a:cubicBezTo>
                  <a:pt x="276" y="36"/>
                  <a:pt x="277" y="33"/>
                  <a:pt x="278" y="32"/>
                </a:cubicBezTo>
                <a:cubicBezTo>
                  <a:pt x="278" y="32"/>
                  <a:pt x="280" y="33"/>
                  <a:pt x="281" y="32"/>
                </a:cubicBezTo>
                <a:cubicBezTo>
                  <a:pt x="283" y="31"/>
                  <a:pt x="285" y="31"/>
                  <a:pt x="286" y="30"/>
                </a:cubicBezTo>
                <a:cubicBezTo>
                  <a:pt x="287" y="30"/>
                  <a:pt x="289" y="29"/>
                  <a:pt x="288" y="28"/>
                </a:cubicBezTo>
                <a:cubicBezTo>
                  <a:pt x="286" y="26"/>
                  <a:pt x="286" y="25"/>
                  <a:pt x="285" y="24"/>
                </a:cubicBezTo>
                <a:cubicBezTo>
                  <a:pt x="281" y="23"/>
                  <a:pt x="287" y="14"/>
                  <a:pt x="281" y="14"/>
                </a:cubicBezTo>
                <a:cubicBezTo>
                  <a:pt x="280" y="13"/>
                  <a:pt x="279" y="15"/>
                  <a:pt x="278" y="14"/>
                </a:cubicBezTo>
                <a:cubicBezTo>
                  <a:pt x="277" y="13"/>
                  <a:pt x="277" y="12"/>
                  <a:pt x="276" y="13"/>
                </a:cubicBezTo>
                <a:cubicBezTo>
                  <a:pt x="275" y="14"/>
                  <a:pt x="274" y="16"/>
                  <a:pt x="273" y="17"/>
                </a:cubicBezTo>
                <a:cubicBezTo>
                  <a:pt x="272" y="18"/>
                  <a:pt x="272" y="20"/>
                  <a:pt x="271" y="21"/>
                </a:cubicBezTo>
                <a:cubicBezTo>
                  <a:pt x="271" y="23"/>
                  <a:pt x="270" y="26"/>
                  <a:pt x="268" y="26"/>
                </a:cubicBezTo>
                <a:cubicBezTo>
                  <a:pt x="266" y="26"/>
                  <a:pt x="266" y="28"/>
                  <a:pt x="264" y="28"/>
                </a:cubicBezTo>
                <a:cubicBezTo>
                  <a:pt x="259" y="28"/>
                  <a:pt x="254" y="28"/>
                  <a:pt x="249" y="28"/>
                </a:cubicBezTo>
                <a:cubicBezTo>
                  <a:pt x="247" y="28"/>
                  <a:pt x="247" y="28"/>
                  <a:pt x="246" y="29"/>
                </a:cubicBezTo>
                <a:cubicBezTo>
                  <a:pt x="245" y="31"/>
                  <a:pt x="241" y="33"/>
                  <a:pt x="241" y="34"/>
                </a:cubicBezTo>
                <a:cubicBezTo>
                  <a:pt x="242" y="37"/>
                  <a:pt x="239" y="39"/>
                  <a:pt x="237" y="39"/>
                </a:cubicBezTo>
                <a:cubicBezTo>
                  <a:pt x="235" y="39"/>
                  <a:pt x="234" y="38"/>
                  <a:pt x="232" y="38"/>
                </a:cubicBezTo>
                <a:cubicBezTo>
                  <a:pt x="230" y="38"/>
                  <a:pt x="228" y="39"/>
                  <a:pt x="227" y="39"/>
                </a:cubicBezTo>
                <a:cubicBezTo>
                  <a:pt x="227" y="39"/>
                  <a:pt x="227" y="42"/>
                  <a:pt x="228" y="42"/>
                </a:cubicBezTo>
                <a:cubicBezTo>
                  <a:pt x="227" y="43"/>
                  <a:pt x="226" y="44"/>
                  <a:pt x="224" y="45"/>
                </a:cubicBezTo>
                <a:cubicBezTo>
                  <a:pt x="222" y="46"/>
                  <a:pt x="219" y="48"/>
                  <a:pt x="216" y="49"/>
                </a:cubicBezTo>
                <a:cubicBezTo>
                  <a:pt x="213" y="50"/>
                  <a:pt x="210" y="50"/>
                  <a:pt x="207" y="49"/>
                </a:cubicBezTo>
                <a:cubicBezTo>
                  <a:pt x="206" y="48"/>
                  <a:pt x="205" y="47"/>
                  <a:pt x="206" y="46"/>
                </a:cubicBezTo>
                <a:cubicBezTo>
                  <a:pt x="206" y="46"/>
                  <a:pt x="207" y="44"/>
                  <a:pt x="208" y="44"/>
                </a:cubicBezTo>
                <a:cubicBezTo>
                  <a:pt x="208" y="44"/>
                  <a:pt x="208" y="45"/>
                  <a:pt x="208" y="46"/>
                </a:cubicBezTo>
                <a:cubicBezTo>
                  <a:pt x="210" y="42"/>
                  <a:pt x="211" y="39"/>
                  <a:pt x="209" y="35"/>
                </a:cubicBezTo>
                <a:cubicBezTo>
                  <a:pt x="208" y="34"/>
                  <a:pt x="206" y="36"/>
                  <a:pt x="205" y="36"/>
                </a:cubicBezTo>
                <a:cubicBezTo>
                  <a:pt x="204" y="37"/>
                  <a:pt x="204" y="36"/>
                  <a:pt x="203" y="36"/>
                </a:cubicBezTo>
                <a:cubicBezTo>
                  <a:pt x="202" y="35"/>
                  <a:pt x="204" y="34"/>
                  <a:pt x="204" y="34"/>
                </a:cubicBezTo>
                <a:cubicBezTo>
                  <a:pt x="208" y="30"/>
                  <a:pt x="205" y="26"/>
                  <a:pt x="201" y="25"/>
                </a:cubicBezTo>
                <a:cubicBezTo>
                  <a:pt x="198" y="24"/>
                  <a:pt x="198" y="25"/>
                  <a:pt x="196" y="26"/>
                </a:cubicBezTo>
                <a:cubicBezTo>
                  <a:pt x="196" y="27"/>
                  <a:pt x="196" y="27"/>
                  <a:pt x="196" y="28"/>
                </a:cubicBezTo>
                <a:cubicBezTo>
                  <a:pt x="196" y="29"/>
                  <a:pt x="194" y="28"/>
                  <a:pt x="193" y="28"/>
                </a:cubicBezTo>
                <a:cubicBezTo>
                  <a:pt x="192" y="28"/>
                  <a:pt x="190" y="36"/>
                  <a:pt x="190" y="37"/>
                </a:cubicBezTo>
                <a:cubicBezTo>
                  <a:pt x="191" y="42"/>
                  <a:pt x="192" y="45"/>
                  <a:pt x="188" y="47"/>
                </a:cubicBezTo>
                <a:cubicBezTo>
                  <a:pt x="188" y="48"/>
                  <a:pt x="185" y="49"/>
                  <a:pt x="185" y="48"/>
                </a:cubicBezTo>
                <a:cubicBezTo>
                  <a:pt x="185" y="46"/>
                  <a:pt x="184" y="44"/>
                  <a:pt x="184" y="42"/>
                </a:cubicBezTo>
                <a:cubicBezTo>
                  <a:pt x="184" y="41"/>
                  <a:pt x="186" y="30"/>
                  <a:pt x="186" y="30"/>
                </a:cubicBezTo>
                <a:cubicBezTo>
                  <a:pt x="185" y="30"/>
                  <a:pt x="183" y="32"/>
                  <a:pt x="183" y="31"/>
                </a:cubicBezTo>
                <a:cubicBezTo>
                  <a:pt x="183" y="30"/>
                  <a:pt x="186" y="26"/>
                  <a:pt x="187" y="25"/>
                </a:cubicBezTo>
                <a:cubicBezTo>
                  <a:pt x="188" y="23"/>
                  <a:pt x="191" y="23"/>
                  <a:pt x="193" y="22"/>
                </a:cubicBezTo>
                <a:cubicBezTo>
                  <a:pt x="196" y="22"/>
                  <a:pt x="199" y="23"/>
                  <a:pt x="202" y="23"/>
                </a:cubicBezTo>
                <a:cubicBezTo>
                  <a:pt x="205" y="23"/>
                  <a:pt x="201" y="20"/>
                  <a:pt x="199" y="20"/>
                </a:cubicBezTo>
                <a:cubicBezTo>
                  <a:pt x="197" y="20"/>
                  <a:pt x="199" y="17"/>
                  <a:pt x="196" y="17"/>
                </a:cubicBezTo>
                <a:cubicBezTo>
                  <a:pt x="194" y="18"/>
                  <a:pt x="192" y="19"/>
                  <a:pt x="189" y="19"/>
                </a:cubicBezTo>
                <a:cubicBezTo>
                  <a:pt x="187" y="19"/>
                  <a:pt x="185" y="17"/>
                  <a:pt x="183" y="16"/>
                </a:cubicBezTo>
                <a:cubicBezTo>
                  <a:pt x="183" y="16"/>
                  <a:pt x="180" y="16"/>
                  <a:pt x="181" y="15"/>
                </a:cubicBezTo>
                <a:cubicBezTo>
                  <a:pt x="182" y="15"/>
                  <a:pt x="184" y="14"/>
                  <a:pt x="184" y="13"/>
                </a:cubicBezTo>
                <a:cubicBezTo>
                  <a:pt x="184" y="13"/>
                  <a:pt x="176" y="16"/>
                  <a:pt x="175" y="16"/>
                </a:cubicBezTo>
                <a:cubicBezTo>
                  <a:pt x="174" y="17"/>
                  <a:pt x="173" y="18"/>
                  <a:pt x="172" y="18"/>
                </a:cubicBezTo>
                <a:cubicBezTo>
                  <a:pt x="170" y="18"/>
                  <a:pt x="170" y="16"/>
                  <a:pt x="168" y="16"/>
                </a:cubicBezTo>
                <a:cubicBezTo>
                  <a:pt x="167" y="16"/>
                  <a:pt x="162" y="18"/>
                  <a:pt x="165" y="15"/>
                </a:cubicBezTo>
                <a:cubicBezTo>
                  <a:pt x="168" y="13"/>
                  <a:pt x="171" y="11"/>
                  <a:pt x="174" y="9"/>
                </a:cubicBezTo>
                <a:cubicBezTo>
                  <a:pt x="172" y="9"/>
                  <a:pt x="170" y="7"/>
                  <a:pt x="168" y="9"/>
                </a:cubicBezTo>
                <a:cubicBezTo>
                  <a:pt x="165" y="10"/>
                  <a:pt x="164" y="8"/>
                  <a:pt x="161" y="7"/>
                </a:cubicBezTo>
                <a:cubicBezTo>
                  <a:pt x="160" y="7"/>
                  <a:pt x="159" y="6"/>
                  <a:pt x="158" y="5"/>
                </a:cubicBezTo>
                <a:cubicBezTo>
                  <a:pt x="156" y="5"/>
                  <a:pt x="155" y="6"/>
                  <a:pt x="153" y="6"/>
                </a:cubicBezTo>
                <a:cubicBezTo>
                  <a:pt x="152" y="5"/>
                  <a:pt x="150" y="5"/>
                  <a:pt x="150" y="3"/>
                </a:cubicBezTo>
                <a:cubicBezTo>
                  <a:pt x="150" y="3"/>
                  <a:pt x="148" y="0"/>
                  <a:pt x="148" y="1"/>
                </a:cubicBezTo>
                <a:cubicBezTo>
                  <a:pt x="147" y="1"/>
                  <a:pt x="148" y="4"/>
                  <a:pt x="147" y="4"/>
                </a:cubicBezTo>
                <a:cubicBezTo>
                  <a:pt x="146" y="4"/>
                  <a:pt x="145" y="4"/>
                  <a:pt x="145" y="4"/>
                </a:cubicBezTo>
                <a:cubicBezTo>
                  <a:pt x="142" y="4"/>
                  <a:pt x="139" y="4"/>
                  <a:pt x="136" y="4"/>
                </a:cubicBezTo>
                <a:cubicBezTo>
                  <a:pt x="125" y="4"/>
                  <a:pt x="115" y="4"/>
                  <a:pt x="105" y="4"/>
                </a:cubicBezTo>
                <a:cubicBezTo>
                  <a:pt x="80" y="4"/>
                  <a:pt x="55" y="4"/>
                  <a:pt x="30" y="4"/>
                </a:cubicBezTo>
                <a:cubicBezTo>
                  <a:pt x="24" y="4"/>
                  <a:pt x="17" y="4"/>
                  <a:pt x="11" y="4"/>
                </a:cubicBezTo>
                <a:cubicBezTo>
                  <a:pt x="12" y="5"/>
                  <a:pt x="14" y="13"/>
                  <a:pt x="11" y="14"/>
                </a:cubicBezTo>
                <a:cubicBezTo>
                  <a:pt x="9" y="14"/>
                  <a:pt x="8" y="14"/>
                  <a:pt x="10" y="12"/>
                </a:cubicBezTo>
                <a:cubicBezTo>
                  <a:pt x="12" y="9"/>
                  <a:pt x="9" y="9"/>
                  <a:pt x="7" y="9"/>
                </a:cubicBezTo>
                <a:cubicBezTo>
                  <a:pt x="5" y="9"/>
                  <a:pt x="2" y="7"/>
                  <a:pt x="1" y="7"/>
                </a:cubicBezTo>
                <a:cubicBezTo>
                  <a:pt x="0" y="8"/>
                  <a:pt x="2" y="12"/>
                  <a:pt x="2" y="12"/>
                </a:cubicBezTo>
                <a:cubicBezTo>
                  <a:pt x="3" y="15"/>
                  <a:pt x="4" y="16"/>
                  <a:pt x="4" y="18"/>
                </a:cubicBezTo>
                <a:cubicBezTo>
                  <a:pt x="4" y="19"/>
                  <a:pt x="7" y="21"/>
                  <a:pt x="8" y="21"/>
                </a:cubicBezTo>
                <a:cubicBezTo>
                  <a:pt x="7" y="21"/>
                  <a:pt x="6" y="21"/>
                  <a:pt x="5" y="22"/>
                </a:cubicBezTo>
                <a:cubicBezTo>
                  <a:pt x="4" y="23"/>
                  <a:pt x="5" y="24"/>
                  <a:pt x="5" y="25"/>
                </a:cubicBezTo>
                <a:cubicBezTo>
                  <a:pt x="5" y="28"/>
                  <a:pt x="5" y="30"/>
                  <a:pt x="4" y="32"/>
                </a:cubicBezTo>
                <a:cubicBezTo>
                  <a:pt x="4" y="35"/>
                  <a:pt x="3" y="37"/>
                  <a:pt x="2" y="40"/>
                </a:cubicBezTo>
                <a:cubicBezTo>
                  <a:pt x="1" y="43"/>
                  <a:pt x="3" y="46"/>
                  <a:pt x="4" y="49"/>
                </a:cubicBezTo>
                <a:cubicBezTo>
                  <a:pt x="4" y="52"/>
                  <a:pt x="3" y="54"/>
                  <a:pt x="3" y="56"/>
                </a:cubicBezTo>
                <a:cubicBezTo>
                  <a:pt x="3" y="57"/>
                  <a:pt x="4" y="58"/>
                  <a:pt x="4" y="59"/>
                </a:cubicBezTo>
                <a:cubicBezTo>
                  <a:pt x="5" y="60"/>
                  <a:pt x="5" y="62"/>
                  <a:pt x="5" y="63"/>
                </a:cubicBezTo>
                <a:cubicBezTo>
                  <a:pt x="6" y="66"/>
                  <a:pt x="9" y="67"/>
                  <a:pt x="10" y="70"/>
                </a:cubicBezTo>
                <a:cubicBezTo>
                  <a:pt x="11" y="72"/>
                  <a:pt x="11" y="71"/>
                  <a:pt x="12" y="70"/>
                </a:cubicBezTo>
                <a:cubicBezTo>
                  <a:pt x="12" y="70"/>
                  <a:pt x="13" y="73"/>
                  <a:pt x="13" y="73"/>
                </a:cubicBezTo>
                <a:cubicBezTo>
                  <a:pt x="13" y="73"/>
                  <a:pt x="12" y="72"/>
                  <a:pt x="12" y="73"/>
                </a:cubicBezTo>
                <a:cubicBezTo>
                  <a:pt x="12" y="74"/>
                  <a:pt x="12" y="75"/>
                  <a:pt x="13" y="76"/>
                </a:cubicBezTo>
                <a:cubicBezTo>
                  <a:pt x="14" y="76"/>
                  <a:pt x="14" y="76"/>
                  <a:pt x="15" y="77"/>
                </a:cubicBezTo>
                <a:cubicBezTo>
                  <a:pt x="16" y="78"/>
                  <a:pt x="14" y="79"/>
                  <a:pt x="15" y="80"/>
                </a:cubicBezTo>
                <a:cubicBezTo>
                  <a:pt x="17" y="83"/>
                  <a:pt x="21" y="85"/>
                  <a:pt x="21" y="88"/>
                </a:cubicBezTo>
                <a:cubicBezTo>
                  <a:pt x="22" y="90"/>
                  <a:pt x="23" y="90"/>
                  <a:pt x="25" y="91"/>
                </a:cubicBezTo>
                <a:cubicBezTo>
                  <a:pt x="27" y="92"/>
                  <a:pt x="29" y="93"/>
                  <a:pt x="31" y="93"/>
                </a:cubicBezTo>
                <a:cubicBezTo>
                  <a:pt x="33" y="93"/>
                  <a:pt x="35" y="95"/>
                  <a:pt x="36" y="96"/>
                </a:cubicBezTo>
                <a:cubicBezTo>
                  <a:pt x="36" y="97"/>
                  <a:pt x="40" y="101"/>
                  <a:pt x="39" y="102"/>
                </a:cubicBezTo>
                <a:cubicBezTo>
                  <a:pt x="43" y="101"/>
                  <a:pt x="48" y="100"/>
                  <a:pt x="52" y="101"/>
                </a:cubicBezTo>
                <a:cubicBezTo>
                  <a:pt x="58" y="103"/>
                  <a:pt x="63" y="106"/>
                  <a:pt x="68" y="108"/>
                </a:cubicBezTo>
                <a:close/>
              </a:path>
            </a:pathLst>
          </a:custGeom>
          <a:solidFill>
            <a:schemeClr val="bg1">
              <a:lumMod val="85000"/>
            </a:schemeClr>
          </a:solidFill>
          <a:ln w="9525"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419" name="Rectangle 418">
            <a:extLst>
              <a:ext uri="{FF2B5EF4-FFF2-40B4-BE49-F238E27FC236}">
                <a16:creationId xmlns:a16="http://schemas.microsoft.com/office/drawing/2014/main" id="{FF3BF06F-98FF-A25F-247A-4D74099F220D}"/>
              </a:ext>
            </a:extLst>
          </p:cNvPr>
          <p:cNvSpPr/>
          <p:nvPr/>
        </p:nvSpPr>
        <p:spPr>
          <a:xfrm>
            <a:off x="384174" y="1448744"/>
            <a:ext cx="5992564" cy="41935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lstStyle/>
          <a:p>
            <a:pPr marL="285750" indent="-285750" algn="just">
              <a:spcAft>
                <a:spcPts val="1800"/>
              </a:spcAft>
              <a:buFont typeface="Arial" panose="020B0604020202020204" pitchFamily="34" charset="0"/>
              <a:buChar char="•"/>
            </a:pPr>
            <a:r>
              <a:rPr lang="en-US" sz="1600">
                <a:solidFill>
                  <a:schemeClr val="tx1"/>
                </a:solidFill>
                <a:latin typeface="Calibri" panose="020F0502020204030204" pitchFamily="34" charset="0"/>
                <a:ea typeface="Calibri" panose="020F0502020204030204" pitchFamily="34" charset="0"/>
                <a:cs typeface="Calibri" panose="020F0502020204030204" pitchFamily="34" charset="0"/>
              </a:rPr>
              <a:t>USA is the largest hop producer (40%). Hop production is located at the west coast in the USA.</a:t>
            </a:r>
          </a:p>
          <a:p>
            <a:pPr marL="285750" indent="-285750" algn="just">
              <a:spcAft>
                <a:spcPts val="1800"/>
              </a:spcAft>
              <a:buFont typeface="Arial" panose="020B0604020202020204" pitchFamily="34" charset="0"/>
              <a:buChar char="•"/>
            </a:pPr>
            <a:r>
              <a:rPr lang="en-US" sz="1600">
                <a:solidFill>
                  <a:schemeClr val="tx1"/>
                </a:solidFill>
                <a:latin typeface="Calibri" panose="020F0502020204030204" pitchFamily="34" charset="0"/>
                <a:ea typeface="Calibri" panose="020F0502020204030204" pitchFamily="34" charset="0"/>
                <a:cs typeface="Calibri" panose="020F0502020204030204" pitchFamily="34" charset="0"/>
              </a:rPr>
              <a:t>In barley production USA is the 8th largest in the world and biggest production states are Idaho (33%), Montana (20%) and North Dakota(26%). </a:t>
            </a:r>
          </a:p>
          <a:p>
            <a:pPr marL="285750" indent="-285750" algn="just">
              <a:spcAft>
                <a:spcPts val="1800"/>
              </a:spcAft>
              <a:buFont typeface="Arial" panose="020B0604020202020204" pitchFamily="34" charset="0"/>
              <a:buChar char="•"/>
            </a:pPr>
            <a:r>
              <a:rPr lang="en-US" sz="1600">
                <a:solidFill>
                  <a:schemeClr val="tx1"/>
                </a:solidFill>
                <a:latin typeface="Calibri" panose="020F0502020204030204" pitchFamily="34" charset="0"/>
                <a:ea typeface="Calibri" panose="020F0502020204030204" pitchFamily="34" charset="0"/>
                <a:cs typeface="Calibri" panose="020F0502020204030204" pitchFamily="34" charset="0"/>
              </a:rPr>
              <a:t>It is good to be geographically close to the source with good connections in order to keep enough hop for production at a decent price. </a:t>
            </a:r>
          </a:p>
          <a:p>
            <a:pPr marL="285750" indent="-285750" algn="just">
              <a:spcAft>
                <a:spcPts val="1800"/>
              </a:spcAft>
              <a:buFont typeface="Arial" panose="020B0604020202020204" pitchFamily="34" charset="0"/>
              <a:buChar char="•"/>
            </a:pPr>
            <a:r>
              <a:rPr lang="en-US" sz="1600">
                <a:solidFill>
                  <a:schemeClr val="tx1"/>
                </a:solidFill>
                <a:latin typeface="Calibri" panose="020F0502020204030204" pitchFamily="34" charset="0"/>
                <a:ea typeface="Calibri" panose="020F0502020204030204" pitchFamily="34" charset="0"/>
                <a:cs typeface="Calibri" panose="020F0502020204030204" pitchFamily="34" charset="0"/>
              </a:rPr>
              <a:t>Having the needed ingredients locally allows the supply chain to be shorter and therefore more sustainable. This can also be beneficial in order to expand to new markets in the area all the way from Canada to Latin America. </a:t>
            </a:r>
          </a:p>
        </p:txBody>
      </p:sp>
      <p:sp>
        <p:nvSpPr>
          <p:cNvPr id="421" name="TextBox 420">
            <a:extLst>
              <a:ext uri="{FF2B5EF4-FFF2-40B4-BE49-F238E27FC236}">
                <a16:creationId xmlns:a16="http://schemas.microsoft.com/office/drawing/2014/main" id="{5C630258-12CE-E2C2-07F8-A92CEF7C941A}"/>
              </a:ext>
            </a:extLst>
          </p:cNvPr>
          <p:cNvSpPr txBox="1"/>
          <p:nvPr/>
        </p:nvSpPr>
        <p:spPr>
          <a:xfrm>
            <a:off x="8259853" y="4394176"/>
            <a:ext cx="2959219" cy="636091"/>
          </a:xfrm>
          <a:prstGeom prst="rect">
            <a:avLst/>
          </a:prstGeom>
          <a:noFill/>
        </p:spPr>
        <p:txBody>
          <a:bodyPr wrap="square" lIns="0" tIns="0" rIns="0" bIns="0" rtlCol="0">
            <a:noAutofit/>
          </a:bodyPr>
          <a:lstStyle/>
          <a:p>
            <a:pPr algn="l" defTabSz="228600">
              <a:spcAft>
                <a:spcPts val="1200"/>
              </a:spcAft>
            </a:pPr>
            <a:r>
              <a:rPr lang="en-US" sz="1600">
                <a:latin typeface="Calibri" panose="020F0502020204030204" pitchFamily="34" charset="0"/>
                <a:cs typeface="Calibri" panose="020F0502020204030204" pitchFamily="34" charset="0"/>
              </a:rPr>
              <a:t>Barley production</a:t>
            </a:r>
          </a:p>
          <a:p>
            <a:pPr algn="l" defTabSz="228600">
              <a:spcAft>
                <a:spcPts val="1200"/>
              </a:spcAft>
            </a:pPr>
            <a:r>
              <a:rPr lang="en-US" sz="1600">
                <a:latin typeface="Calibri" panose="020F0502020204030204" pitchFamily="34" charset="0"/>
                <a:cs typeface="Calibri" panose="020F0502020204030204" pitchFamily="34" charset="0"/>
              </a:rPr>
              <a:t>Hop production</a:t>
            </a:r>
          </a:p>
        </p:txBody>
      </p:sp>
      <p:sp>
        <p:nvSpPr>
          <p:cNvPr id="2" name="Título 2">
            <a:extLst>
              <a:ext uri="{FF2B5EF4-FFF2-40B4-BE49-F238E27FC236}">
                <a16:creationId xmlns:a16="http://schemas.microsoft.com/office/drawing/2014/main" id="{7FB4259A-4CC8-0B30-F505-530F9B278806}"/>
              </a:ext>
            </a:extLst>
          </p:cNvPr>
          <p:cNvSpPr txBox="1">
            <a:spLocks/>
          </p:cNvSpPr>
          <p:nvPr/>
        </p:nvSpPr>
        <p:spPr>
          <a:xfrm>
            <a:off x="384174" y="381000"/>
            <a:ext cx="11420475" cy="485775"/>
          </a:xfrm>
          <a:prstGeom prst="rect">
            <a:avLst/>
          </a:prstGeom>
        </p:spPr>
        <p:txBody>
          <a:bodyPr vert="horz" lIns="0" tIns="0" rIns="0" bIns="0" rtlCol="0" anchor="t">
            <a:noAutofit/>
          </a:bodyPr>
          <a:lstStyle>
            <a:lvl1pPr algn="l" defTabSz="914217" rtl="0" eaLnBrk="1" latinLnBrk="0" hangingPunct="1">
              <a:lnSpc>
                <a:spcPct val="80000"/>
              </a:lnSpc>
              <a:spcBef>
                <a:spcPct val="0"/>
              </a:spcBef>
              <a:buNone/>
              <a:defRPr sz="2400" b="1" kern="1200">
                <a:solidFill>
                  <a:schemeClr val="tx1"/>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1pPr>
          </a:lstStyle>
          <a:p>
            <a:r>
              <a:rPr lang="en-US"/>
              <a:t>Key ingredients and geographical location</a:t>
            </a:r>
            <a:endParaRPr lang="en-GB"/>
          </a:p>
        </p:txBody>
      </p:sp>
      <p:sp>
        <p:nvSpPr>
          <p:cNvPr id="415" name="Freeform 86">
            <a:extLst>
              <a:ext uri="{FF2B5EF4-FFF2-40B4-BE49-F238E27FC236}">
                <a16:creationId xmlns:a16="http://schemas.microsoft.com/office/drawing/2014/main" id="{4DB6BBA6-C8B5-D2E5-A85D-B21F7E65AA76}"/>
              </a:ext>
            </a:extLst>
          </p:cNvPr>
          <p:cNvSpPr>
            <a:spLocks noChangeAspect="1" noChangeArrowheads="1"/>
          </p:cNvSpPr>
          <p:nvPr/>
        </p:nvSpPr>
        <p:spPr bwMode="auto">
          <a:xfrm>
            <a:off x="7173236" y="2209085"/>
            <a:ext cx="785337" cy="785388"/>
          </a:xfrm>
          <a:prstGeom prst="ellipse">
            <a:avLst/>
          </a:prstGeom>
          <a:solidFill>
            <a:srgbClr val="173BA7">
              <a:alpha val="50196"/>
            </a:srgbClr>
          </a:solidFill>
          <a:ln w="57150">
            <a:noFill/>
          </a:ln>
          <a:effectLst/>
        </p:spPr>
        <p:txBody>
          <a:bodyPr wrap="none" anchor="ctr"/>
          <a:lstStyle/>
          <a:p>
            <a:endParaRPr lang="en-US" sz="9950" b="1">
              <a:latin typeface="Roboto Bold" charset="0"/>
            </a:endParaRPr>
          </a:p>
        </p:txBody>
      </p:sp>
      <p:sp>
        <p:nvSpPr>
          <p:cNvPr id="403" name="Freeform 86">
            <a:extLst>
              <a:ext uri="{FF2B5EF4-FFF2-40B4-BE49-F238E27FC236}">
                <a16:creationId xmlns:a16="http://schemas.microsoft.com/office/drawing/2014/main" id="{26B148CD-9696-ECA2-CDF2-65FA3807D5AF}"/>
              </a:ext>
            </a:extLst>
          </p:cNvPr>
          <p:cNvSpPr>
            <a:spLocks noChangeAspect="1" noChangeArrowheads="1"/>
          </p:cNvSpPr>
          <p:nvPr/>
        </p:nvSpPr>
        <p:spPr bwMode="auto">
          <a:xfrm>
            <a:off x="8119934" y="1435268"/>
            <a:ext cx="1012491" cy="1012557"/>
          </a:xfrm>
          <a:prstGeom prst="ellipse">
            <a:avLst/>
          </a:prstGeom>
          <a:solidFill>
            <a:srgbClr val="0A1A49">
              <a:alpha val="50196"/>
            </a:srgbClr>
          </a:solidFill>
          <a:ln w="57150">
            <a:noFill/>
          </a:ln>
          <a:effectLst/>
        </p:spPr>
        <p:txBody>
          <a:bodyPr wrap="none" anchor="ctr"/>
          <a:lstStyle/>
          <a:p>
            <a:endParaRPr lang="en-US" sz="9950" b="1">
              <a:latin typeface="Roboto Bold" charset="0"/>
            </a:endParaRPr>
          </a:p>
        </p:txBody>
      </p:sp>
      <p:sp>
        <p:nvSpPr>
          <p:cNvPr id="404" name="Freeform 86">
            <a:extLst>
              <a:ext uri="{FF2B5EF4-FFF2-40B4-BE49-F238E27FC236}">
                <a16:creationId xmlns:a16="http://schemas.microsoft.com/office/drawing/2014/main" id="{5997EDE8-D613-AD09-E003-DEBBC97BFBF2}"/>
              </a:ext>
            </a:extLst>
          </p:cNvPr>
          <p:cNvSpPr>
            <a:spLocks noChangeAspect="1" noChangeArrowheads="1"/>
          </p:cNvSpPr>
          <p:nvPr/>
        </p:nvSpPr>
        <p:spPr bwMode="auto">
          <a:xfrm>
            <a:off x="8016234" y="4830597"/>
            <a:ext cx="168243" cy="168254"/>
          </a:xfrm>
          <a:prstGeom prst="ellipse">
            <a:avLst/>
          </a:prstGeom>
          <a:solidFill>
            <a:schemeClr val="accent1">
              <a:lumMod val="75000"/>
              <a:lumOff val="25000"/>
            </a:schemeClr>
          </a:solidFill>
          <a:ln w="57150">
            <a:noFill/>
          </a:ln>
          <a:effectLst/>
        </p:spPr>
        <p:txBody>
          <a:bodyPr wrap="none" anchor="ctr"/>
          <a:lstStyle/>
          <a:p>
            <a:endParaRPr lang="en-US" sz="9950" b="1">
              <a:latin typeface="Roboto Bold" charset="0"/>
            </a:endParaRPr>
          </a:p>
        </p:txBody>
      </p:sp>
      <p:sp>
        <p:nvSpPr>
          <p:cNvPr id="406" name="Freeform 86">
            <a:extLst>
              <a:ext uri="{FF2B5EF4-FFF2-40B4-BE49-F238E27FC236}">
                <a16:creationId xmlns:a16="http://schemas.microsoft.com/office/drawing/2014/main" id="{A0093B9C-96EB-543F-AC3B-0FFCAC4E701C}"/>
              </a:ext>
            </a:extLst>
          </p:cNvPr>
          <p:cNvSpPr>
            <a:spLocks noChangeAspect="1" noChangeArrowheads="1"/>
          </p:cNvSpPr>
          <p:nvPr/>
        </p:nvSpPr>
        <p:spPr bwMode="auto">
          <a:xfrm>
            <a:off x="8012940" y="4450056"/>
            <a:ext cx="168243" cy="168254"/>
          </a:xfrm>
          <a:prstGeom prst="ellipse">
            <a:avLst/>
          </a:prstGeom>
          <a:solidFill>
            <a:schemeClr val="accent1"/>
          </a:solidFill>
          <a:ln w="57150">
            <a:noFill/>
          </a:ln>
          <a:effectLst/>
        </p:spPr>
        <p:txBody>
          <a:bodyPr wrap="none" anchor="ctr"/>
          <a:lstStyle/>
          <a:p>
            <a:endParaRPr lang="en-US" sz="9950" b="1">
              <a:latin typeface="Roboto Bold" charset="0"/>
            </a:endParaRPr>
          </a:p>
        </p:txBody>
      </p:sp>
    </p:spTree>
    <p:extLst>
      <p:ext uri="{BB962C8B-B14F-4D97-AF65-F5344CB8AC3E}">
        <p14:creationId xmlns:p14="http://schemas.microsoft.com/office/powerpoint/2010/main" val="270037154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grpSp>
        <p:nvGrpSpPr>
          <p:cNvPr id="7" name="Group 434">
            <a:extLst>
              <a:ext uri="{FF2B5EF4-FFF2-40B4-BE49-F238E27FC236}">
                <a16:creationId xmlns:a16="http://schemas.microsoft.com/office/drawing/2014/main" id="{E2571289-4756-8731-664D-ACBDB51FA77A}"/>
              </a:ext>
            </a:extLst>
          </p:cNvPr>
          <p:cNvGrpSpPr/>
          <p:nvPr/>
        </p:nvGrpSpPr>
        <p:grpSpPr>
          <a:xfrm>
            <a:off x="378823" y="1283815"/>
            <a:ext cx="8943705" cy="5096576"/>
            <a:chOff x="3843499" y="3719582"/>
            <a:chExt cx="16665619" cy="8244192"/>
          </a:xfrm>
          <a:solidFill>
            <a:schemeClr val="bg1">
              <a:lumMod val="85000"/>
            </a:schemeClr>
          </a:solidFill>
        </p:grpSpPr>
        <p:sp>
          <p:nvSpPr>
            <p:cNvPr id="8" name="Freeform 781">
              <a:extLst>
                <a:ext uri="{FF2B5EF4-FFF2-40B4-BE49-F238E27FC236}">
                  <a16:creationId xmlns:a16="http://schemas.microsoft.com/office/drawing/2014/main" id="{29A327F5-C9A1-2670-B8E6-0528E7AAE2AF}"/>
                </a:ext>
              </a:extLst>
            </p:cNvPr>
            <p:cNvSpPr>
              <a:spLocks/>
            </p:cNvSpPr>
            <p:nvPr/>
          </p:nvSpPr>
          <p:spPr bwMode="auto">
            <a:xfrm>
              <a:off x="9818027" y="3757809"/>
              <a:ext cx="85988" cy="38227"/>
            </a:xfrm>
            <a:custGeom>
              <a:avLst/>
              <a:gdLst>
                <a:gd name="T0" fmla="*/ 4 w 9"/>
                <a:gd name="T1" fmla="*/ 3 h 4"/>
                <a:gd name="T2" fmla="*/ 1 w 9"/>
                <a:gd name="T3" fmla="*/ 2 h 4"/>
                <a:gd name="T4" fmla="*/ 5 w 9"/>
                <a:gd name="T5" fmla="*/ 2 h 4"/>
                <a:gd name="T6" fmla="*/ 0 w 9"/>
                <a:gd name="T7" fmla="*/ 0 h 4"/>
                <a:gd name="T8" fmla="*/ 9 w 9"/>
                <a:gd name="T9" fmla="*/ 2 h 4"/>
                <a:gd name="T10" fmla="*/ 5 w 9"/>
                <a:gd name="T11" fmla="*/ 2 h 4"/>
                <a:gd name="T12" fmla="*/ 4 w 9"/>
                <a:gd name="T13" fmla="*/ 3 h 4"/>
                <a:gd name="T14" fmla="*/ 4 w 9"/>
                <a:gd name="T15" fmla="*/ 3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4">
                  <a:moveTo>
                    <a:pt x="4" y="3"/>
                  </a:moveTo>
                  <a:cubicBezTo>
                    <a:pt x="4" y="3"/>
                    <a:pt x="1" y="2"/>
                    <a:pt x="1" y="2"/>
                  </a:cubicBezTo>
                  <a:cubicBezTo>
                    <a:pt x="1" y="2"/>
                    <a:pt x="4" y="2"/>
                    <a:pt x="5" y="2"/>
                  </a:cubicBezTo>
                  <a:cubicBezTo>
                    <a:pt x="3" y="1"/>
                    <a:pt x="1" y="2"/>
                    <a:pt x="0" y="0"/>
                  </a:cubicBezTo>
                  <a:cubicBezTo>
                    <a:pt x="1" y="1"/>
                    <a:pt x="8" y="0"/>
                    <a:pt x="9" y="2"/>
                  </a:cubicBezTo>
                  <a:cubicBezTo>
                    <a:pt x="9" y="2"/>
                    <a:pt x="6" y="2"/>
                    <a:pt x="5" y="2"/>
                  </a:cubicBezTo>
                  <a:cubicBezTo>
                    <a:pt x="5" y="2"/>
                    <a:pt x="7" y="4"/>
                    <a:pt x="4" y="3"/>
                  </a:cubicBezTo>
                  <a:cubicBezTo>
                    <a:pt x="3" y="3"/>
                    <a:pt x="6" y="4"/>
                    <a:pt x="4" y="3"/>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9" name="Freeform 403">
              <a:extLst>
                <a:ext uri="{FF2B5EF4-FFF2-40B4-BE49-F238E27FC236}">
                  <a16:creationId xmlns:a16="http://schemas.microsoft.com/office/drawing/2014/main" id="{4F5139F7-38C5-BDB3-E6BE-9061E1131818}"/>
                </a:ext>
              </a:extLst>
            </p:cNvPr>
            <p:cNvSpPr>
              <a:spLocks/>
            </p:cNvSpPr>
            <p:nvPr/>
          </p:nvSpPr>
          <p:spPr bwMode="auto">
            <a:xfrm>
              <a:off x="16859435" y="9558687"/>
              <a:ext cx="1904460" cy="1423937"/>
            </a:xfrm>
            <a:custGeom>
              <a:avLst/>
              <a:gdLst>
                <a:gd name="T0" fmla="*/ 96 w 204"/>
                <a:gd name="T1" fmla="*/ 3 h 152"/>
                <a:gd name="T2" fmla="*/ 97 w 204"/>
                <a:gd name="T3" fmla="*/ 7 h 152"/>
                <a:gd name="T4" fmla="*/ 86 w 204"/>
                <a:gd name="T5" fmla="*/ 13 h 152"/>
                <a:gd name="T6" fmla="*/ 76 w 204"/>
                <a:gd name="T7" fmla="*/ 24 h 152"/>
                <a:gd name="T8" fmla="*/ 71 w 204"/>
                <a:gd name="T9" fmla="*/ 15 h 152"/>
                <a:gd name="T10" fmla="*/ 65 w 204"/>
                <a:gd name="T11" fmla="*/ 19 h 152"/>
                <a:gd name="T12" fmla="*/ 62 w 204"/>
                <a:gd name="T13" fmla="*/ 22 h 152"/>
                <a:gd name="T14" fmla="*/ 59 w 204"/>
                <a:gd name="T15" fmla="*/ 26 h 152"/>
                <a:gd name="T16" fmla="*/ 55 w 204"/>
                <a:gd name="T17" fmla="*/ 33 h 152"/>
                <a:gd name="T18" fmla="*/ 51 w 204"/>
                <a:gd name="T19" fmla="*/ 30 h 152"/>
                <a:gd name="T20" fmla="*/ 47 w 204"/>
                <a:gd name="T21" fmla="*/ 38 h 152"/>
                <a:gd name="T22" fmla="*/ 24 w 204"/>
                <a:gd name="T23" fmla="*/ 50 h 152"/>
                <a:gd name="T24" fmla="*/ 7 w 204"/>
                <a:gd name="T25" fmla="*/ 60 h 152"/>
                <a:gd name="T26" fmla="*/ 3 w 204"/>
                <a:gd name="T27" fmla="*/ 68 h 152"/>
                <a:gd name="T28" fmla="*/ 4 w 204"/>
                <a:gd name="T29" fmla="*/ 82 h 152"/>
                <a:gd name="T30" fmla="*/ 7 w 204"/>
                <a:gd name="T31" fmla="*/ 91 h 152"/>
                <a:gd name="T32" fmla="*/ 13 w 204"/>
                <a:gd name="T33" fmla="*/ 106 h 152"/>
                <a:gd name="T34" fmla="*/ 11 w 204"/>
                <a:gd name="T35" fmla="*/ 121 h 152"/>
                <a:gd name="T36" fmla="*/ 30 w 204"/>
                <a:gd name="T37" fmla="*/ 125 h 152"/>
                <a:gd name="T38" fmla="*/ 54 w 204"/>
                <a:gd name="T39" fmla="*/ 121 h 152"/>
                <a:gd name="T40" fmla="*/ 73 w 204"/>
                <a:gd name="T41" fmla="*/ 112 h 152"/>
                <a:gd name="T42" fmla="*/ 96 w 204"/>
                <a:gd name="T43" fmla="*/ 111 h 152"/>
                <a:gd name="T44" fmla="*/ 111 w 204"/>
                <a:gd name="T45" fmla="*/ 121 h 152"/>
                <a:gd name="T46" fmla="*/ 116 w 204"/>
                <a:gd name="T47" fmla="*/ 125 h 152"/>
                <a:gd name="T48" fmla="*/ 125 w 204"/>
                <a:gd name="T49" fmla="*/ 120 h 152"/>
                <a:gd name="T50" fmla="*/ 122 w 204"/>
                <a:gd name="T51" fmla="*/ 129 h 152"/>
                <a:gd name="T52" fmla="*/ 131 w 204"/>
                <a:gd name="T53" fmla="*/ 132 h 152"/>
                <a:gd name="T54" fmla="*/ 145 w 204"/>
                <a:gd name="T55" fmla="*/ 147 h 152"/>
                <a:gd name="T56" fmla="*/ 161 w 204"/>
                <a:gd name="T57" fmla="*/ 145 h 152"/>
                <a:gd name="T58" fmla="*/ 165 w 204"/>
                <a:gd name="T59" fmla="*/ 149 h 152"/>
                <a:gd name="T60" fmla="*/ 174 w 204"/>
                <a:gd name="T61" fmla="*/ 145 h 152"/>
                <a:gd name="T62" fmla="*/ 194 w 204"/>
                <a:gd name="T63" fmla="*/ 118 h 152"/>
                <a:gd name="T64" fmla="*/ 200 w 204"/>
                <a:gd name="T65" fmla="*/ 108 h 152"/>
                <a:gd name="T66" fmla="*/ 202 w 204"/>
                <a:gd name="T67" fmla="*/ 96 h 152"/>
                <a:gd name="T68" fmla="*/ 201 w 204"/>
                <a:gd name="T69" fmla="*/ 83 h 152"/>
                <a:gd name="T70" fmla="*/ 196 w 204"/>
                <a:gd name="T71" fmla="*/ 70 h 152"/>
                <a:gd name="T72" fmla="*/ 184 w 204"/>
                <a:gd name="T73" fmla="*/ 59 h 152"/>
                <a:gd name="T74" fmla="*/ 180 w 204"/>
                <a:gd name="T75" fmla="*/ 50 h 152"/>
                <a:gd name="T76" fmla="*/ 166 w 204"/>
                <a:gd name="T77" fmla="*/ 36 h 152"/>
                <a:gd name="T78" fmla="*/ 161 w 204"/>
                <a:gd name="T79" fmla="*/ 20 h 152"/>
                <a:gd name="T80" fmla="*/ 152 w 204"/>
                <a:gd name="T81" fmla="*/ 8 h 152"/>
                <a:gd name="T82" fmla="*/ 145 w 204"/>
                <a:gd name="T83" fmla="*/ 6 h 152"/>
                <a:gd name="T84" fmla="*/ 143 w 204"/>
                <a:gd name="T85" fmla="*/ 16 h 152"/>
                <a:gd name="T86" fmla="*/ 130 w 204"/>
                <a:gd name="T87" fmla="*/ 31 h 152"/>
                <a:gd name="T88" fmla="*/ 115 w 204"/>
                <a:gd name="T89" fmla="*/ 17 h 152"/>
                <a:gd name="T90" fmla="*/ 118 w 204"/>
                <a:gd name="T91" fmla="*/ 11 h 152"/>
                <a:gd name="T92" fmla="*/ 117 w 204"/>
                <a:gd name="T93" fmla="*/ 8 h 152"/>
                <a:gd name="T94" fmla="*/ 109 w 204"/>
                <a:gd name="T95" fmla="*/ 7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04" h="152">
                  <a:moveTo>
                    <a:pt x="101" y="4"/>
                  </a:moveTo>
                  <a:cubicBezTo>
                    <a:pt x="99" y="4"/>
                    <a:pt x="98" y="2"/>
                    <a:pt x="96" y="2"/>
                  </a:cubicBezTo>
                  <a:cubicBezTo>
                    <a:pt x="95" y="1"/>
                    <a:pt x="95" y="2"/>
                    <a:pt x="96" y="3"/>
                  </a:cubicBezTo>
                  <a:cubicBezTo>
                    <a:pt x="96" y="4"/>
                    <a:pt x="98" y="3"/>
                    <a:pt x="98" y="3"/>
                  </a:cubicBezTo>
                  <a:cubicBezTo>
                    <a:pt x="99" y="4"/>
                    <a:pt x="98" y="6"/>
                    <a:pt x="99" y="6"/>
                  </a:cubicBezTo>
                  <a:cubicBezTo>
                    <a:pt x="99" y="7"/>
                    <a:pt x="98" y="7"/>
                    <a:pt x="97" y="7"/>
                  </a:cubicBezTo>
                  <a:cubicBezTo>
                    <a:pt x="96" y="8"/>
                    <a:pt x="95" y="8"/>
                    <a:pt x="94" y="8"/>
                  </a:cubicBezTo>
                  <a:cubicBezTo>
                    <a:pt x="92" y="7"/>
                    <a:pt x="92" y="8"/>
                    <a:pt x="90" y="8"/>
                  </a:cubicBezTo>
                  <a:cubicBezTo>
                    <a:pt x="87" y="9"/>
                    <a:pt x="88" y="12"/>
                    <a:pt x="86" y="13"/>
                  </a:cubicBezTo>
                  <a:cubicBezTo>
                    <a:pt x="84" y="15"/>
                    <a:pt x="83" y="18"/>
                    <a:pt x="84" y="20"/>
                  </a:cubicBezTo>
                  <a:cubicBezTo>
                    <a:pt x="86" y="23"/>
                    <a:pt x="81" y="21"/>
                    <a:pt x="80" y="21"/>
                  </a:cubicBezTo>
                  <a:cubicBezTo>
                    <a:pt x="79" y="21"/>
                    <a:pt x="76" y="24"/>
                    <a:pt x="76" y="24"/>
                  </a:cubicBezTo>
                  <a:cubicBezTo>
                    <a:pt x="76" y="24"/>
                    <a:pt x="75" y="19"/>
                    <a:pt x="74" y="18"/>
                  </a:cubicBezTo>
                  <a:cubicBezTo>
                    <a:pt x="74" y="17"/>
                    <a:pt x="73" y="17"/>
                    <a:pt x="72" y="17"/>
                  </a:cubicBezTo>
                  <a:cubicBezTo>
                    <a:pt x="71" y="16"/>
                    <a:pt x="71" y="16"/>
                    <a:pt x="71" y="15"/>
                  </a:cubicBezTo>
                  <a:cubicBezTo>
                    <a:pt x="70" y="14"/>
                    <a:pt x="70" y="16"/>
                    <a:pt x="70" y="17"/>
                  </a:cubicBezTo>
                  <a:cubicBezTo>
                    <a:pt x="69" y="17"/>
                    <a:pt x="68" y="17"/>
                    <a:pt x="68" y="16"/>
                  </a:cubicBezTo>
                  <a:cubicBezTo>
                    <a:pt x="66" y="16"/>
                    <a:pt x="67" y="20"/>
                    <a:pt x="65" y="19"/>
                  </a:cubicBezTo>
                  <a:cubicBezTo>
                    <a:pt x="65" y="19"/>
                    <a:pt x="64" y="18"/>
                    <a:pt x="64" y="18"/>
                  </a:cubicBezTo>
                  <a:cubicBezTo>
                    <a:pt x="63" y="19"/>
                    <a:pt x="63" y="19"/>
                    <a:pt x="63" y="19"/>
                  </a:cubicBezTo>
                  <a:cubicBezTo>
                    <a:pt x="60" y="18"/>
                    <a:pt x="62" y="22"/>
                    <a:pt x="62" y="22"/>
                  </a:cubicBezTo>
                  <a:cubicBezTo>
                    <a:pt x="62" y="22"/>
                    <a:pt x="60" y="22"/>
                    <a:pt x="60" y="22"/>
                  </a:cubicBezTo>
                  <a:cubicBezTo>
                    <a:pt x="60" y="23"/>
                    <a:pt x="61" y="23"/>
                    <a:pt x="61" y="23"/>
                  </a:cubicBezTo>
                  <a:cubicBezTo>
                    <a:pt x="60" y="25"/>
                    <a:pt x="59" y="23"/>
                    <a:pt x="59" y="26"/>
                  </a:cubicBezTo>
                  <a:cubicBezTo>
                    <a:pt x="59" y="27"/>
                    <a:pt x="60" y="27"/>
                    <a:pt x="60" y="28"/>
                  </a:cubicBezTo>
                  <a:cubicBezTo>
                    <a:pt x="60" y="30"/>
                    <a:pt x="53" y="26"/>
                    <a:pt x="53" y="29"/>
                  </a:cubicBezTo>
                  <a:cubicBezTo>
                    <a:pt x="53" y="30"/>
                    <a:pt x="57" y="32"/>
                    <a:pt x="55" y="33"/>
                  </a:cubicBezTo>
                  <a:cubicBezTo>
                    <a:pt x="54" y="33"/>
                    <a:pt x="54" y="32"/>
                    <a:pt x="54" y="33"/>
                  </a:cubicBezTo>
                  <a:cubicBezTo>
                    <a:pt x="53" y="34"/>
                    <a:pt x="53" y="34"/>
                    <a:pt x="52" y="33"/>
                  </a:cubicBezTo>
                  <a:cubicBezTo>
                    <a:pt x="51" y="33"/>
                    <a:pt x="52" y="31"/>
                    <a:pt x="51" y="30"/>
                  </a:cubicBezTo>
                  <a:cubicBezTo>
                    <a:pt x="50" y="28"/>
                    <a:pt x="48" y="32"/>
                    <a:pt x="47" y="33"/>
                  </a:cubicBezTo>
                  <a:cubicBezTo>
                    <a:pt x="47" y="34"/>
                    <a:pt x="46" y="35"/>
                    <a:pt x="46" y="36"/>
                  </a:cubicBezTo>
                  <a:cubicBezTo>
                    <a:pt x="46" y="36"/>
                    <a:pt x="47" y="37"/>
                    <a:pt x="47" y="38"/>
                  </a:cubicBezTo>
                  <a:cubicBezTo>
                    <a:pt x="47" y="38"/>
                    <a:pt x="45" y="40"/>
                    <a:pt x="44" y="41"/>
                  </a:cubicBezTo>
                  <a:cubicBezTo>
                    <a:pt x="41" y="44"/>
                    <a:pt x="38" y="46"/>
                    <a:pt x="34" y="47"/>
                  </a:cubicBezTo>
                  <a:cubicBezTo>
                    <a:pt x="31" y="47"/>
                    <a:pt x="28" y="49"/>
                    <a:pt x="24" y="50"/>
                  </a:cubicBezTo>
                  <a:cubicBezTo>
                    <a:pt x="21" y="51"/>
                    <a:pt x="18" y="51"/>
                    <a:pt x="15" y="53"/>
                  </a:cubicBezTo>
                  <a:cubicBezTo>
                    <a:pt x="13" y="55"/>
                    <a:pt x="12" y="55"/>
                    <a:pt x="10" y="56"/>
                  </a:cubicBezTo>
                  <a:cubicBezTo>
                    <a:pt x="9" y="57"/>
                    <a:pt x="7" y="60"/>
                    <a:pt x="7" y="60"/>
                  </a:cubicBezTo>
                  <a:cubicBezTo>
                    <a:pt x="6" y="60"/>
                    <a:pt x="7" y="57"/>
                    <a:pt x="7" y="56"/>
                  </a:cubicBezTo>
                  <a:cubicBezTo>
                    <a:pt x="5" y="56"/>
                    <a:pt x="4" y="61"/>
                    <a:pt x="4" y="61"/>
                  </a:cubicBezTo>
                  <a:cubicBezTo>
                    <a:pt x="5" y="64"/>
                    <a:pt x="3" y="65"/>
                    <a:pt x="3" y="68"/>
                  </a:cubicBezTo>
                  <a:cubicBezTo>
                    <a:pt x="3" y="69"/>
                    <a:pt x="8" y="80"/>
                    <a:pt x="6" y="81"/>
                  </a:cubicBezTo>
                  <a:cubicBezTo>
                    <a:pt x="6" y="81"/>
                    <a:pt x="3" y="77"/>
                    <a:pt x="3" y="77"/>
                  </a:cubicBezTo>
                  <a:cubicBezTo>
                    <a:pt x="3" y="78"/>
                    <a:pt x="6" y="81"/>
                    <a:pt x="4" y="82"/>
                  </a:cubicBezTo>
                  <a:cubicBezTo>
                    <a:pt x="2" y="82"/>
                    <a:pt x="2" y="77"/>
                    <a:pt x="0" y="77"/>
                  </a:cubicBezTo>
                  <a:cubicBezTo>
                    <a:pt x="0" y="77"/>
                    <a:pt x="6" y="85"/>
                    <a:pt x="6" y="86"/>
                  </a:cubicBezTo>
                  <a:cubicBezTo>
                    <a:pt x="7" y="87"/>
                    <a:pt x="6" y="89"/>
                    <a:pt x="7" y="91"/>
                  </a:cubicBezTo>
                  <a:cubicBezTo>
                    <a:pt x="8" y="93"/>
                    <a:pt x="9" y="94"/>
                    <a:pt x="10" y="96"/>
                  </a:cubicBezTo>
                  <a:cubicBezTo>
                    <a:pt x="11" y="97"/>
                    <a:pt x="11" y="100"/>
                    <a:pt x="11" y="101"/>
                  </a:cubicBezTo>
                  <a:cubicBezTo>
                    <a:pt x="11" y="103"/>
                    <a:pt x="12" y="105"/>
                    <a:pt x="13" y="106"/>
                  </a:cubicBezTo>
                  <a:cubicBezTo>
                    <a:pt x="14" y="109"/>
                    <a:pt x="14" y="110"/>
                    <a:pt x="14" y="113"/>
                  </a:cubicBezTo>
                  <a:cubicBezTo>
                    <a:pt x="14" y="114"/>
                    <a:pt x="14" y="119"/>
                    <a:pt x="14" y="119"/>
                  </a:cubicBezTo>
                  <a:cubicBezTo>
                    <a:pt x="13" y="120"/>
                    <a:pt x="12" y="120"/>
                    <a:pt x="11" y="121"/>
                  </a:cubicBezTo>
                  <a:cubicBezTo>
                    <a:pt x="10" y="124"/>
                    <a:pt x="12" y="124"/>
                    <a:pt x="13" y="125"/>
                  </a:cubicBezTo>
                  <a:cubicBezTo>
                    <a:pt x="17" y="127"/>
                    <a:pt x="20" y="129"/>
                    <a:pt x="25" y="128"/>
                  </a:cubicBezTo>
                  <a:cubicBezTo>
                    <a:pt x="27" y="127"/>
                    <a:pt x="29" y="126"/>
                    <a:pt x="30" y="125"/>
                  </a:cubicBezTo>
                  <a:cubicBezTo>
                    <a:pt x="33" y="124"/>
                    <a:pt x="32" y="125"/>
                    <a:pt x="33" y="123"/>
                  </a:cubicBezTo>
                  <a:cubicBezTo>
                    <a:pt x="35" y="121"/>
                    <a:pt x="42" y="121"/>
                    <a:pt x="44" y="122"/>
                  </a:cubicBezTo>
                  <a:cubicBezTo>
                    <a:pt x="47" y="122"/>
                    <a:pt x="52" y="124"/>
                    <a:pt x="54" y="121"/>
                  </a:cubicBezTo>
                  <a:cubicBezTo>
                    <a:pt x="55" y="120"/>
                    <a:pt x="55" y="118"/>
                    <a:pt x="57" y="117"/>
                  </a:cubicBezTo>
                  <a:cubicBezTo>
                    <a:pt x="59" y="116"/>
                    <a:pt x="61" y="115"/>
                    <a:pt x="63" y="114"/>
                  </a:cubicBezTo>
                  <a:cubicBezTo>
                    <a:pt x="66" y="112"/>
                    <a:pt x="70" y="114"/>
                    <a:pt x="73" y="112"/>
                  </a:cubicBezTo>
                  <a:cubicBezTo>
                    <a:pt x="78" y="110"/>
                    <a:pt x="82" y="110"/>
                    <a:pt x="88" y="109"/>
                  </a:cubicBezTo>
                  <a:cubicBezTo>
                    <a:pt x="89" y="109"/>
                    <a:pt x="90" y="108"/>
                    <a:pt x="92" y="108"/>
                  </a:cubicBezTo>
                  <a:cubicBezTo>
                    <a:pt x="93" y="109"/>
                    <a:pt x="95" y="110"/>
                    <a:pt x="96" y="111"/>
                  </a:cubicBezTo>
                  <a:cubicBezTo>
                    <a:pt x="97" y="111"/>
                    <a:pt x="107" y="113"/>
                    <a:pt x="107" y="114"/>
                  </a:cubicBezTo>
                  <a:cubicBezTo>
                    <a:pt x="106" y="115"/>
                    <a:pt x="105" y="118"/>
                    <a:pt x="107" y="117"/>
                  </a:cubicBezTo>
                  <a:cubicBezTo>
                    <a:pt x="108" y="117"/>
                    <a:pt x="110" y="120"/>
                    <a:pt x="111" y="121"/>
                  </a:cubicBezTo>
                  <a:cubicBezTo>
                    <a:pt x="112" y="122"/>
                    <a:pt x="112" y="123"/>
                    <a:pt x="112" y="125"/>
                  </a:cubicBezTo>
                  <a:cubicBezTo>
                    <a:pt x="113" y="126"/>
                    <a:pt x="115" y="128"/>
                    <a:pt x="115" y="128"/>
                  </a:cubicBezTo>
                  <a:cubicBezTo>
                    <a:pt x="115" y="127"/>
                    <a:pt x="114" y="126"/>
                    <a:pt x="116" y="125"/>
                  </a:cubicBezTo>
                  <a:cubicBezTo>
                    <a:pt x="117" y="124"/>
                    <a:pt x="118" y="123"/>
                    <a:pt x="120" y="122"/>
                  </a:cubicBezTo>
                  <a:cubicBezTo>
                    <a:pt x="121" y="121"/>
                    <a:pt x="126" y="116"/>
                    <a:pt x="125" y="115"/>
                  </a:cubicBezTo>
                  <a:cubicBezTo>
                    <a:pt x="126" y="117"/>
                    <a:pt x="125" y="118"/>
                    <a:pt x="125" y="120"/>
                  </a:cubicBezTo>
                  <a:cubicBezTo>
                    <a:pt x="126" y="121"/>
                    <a:pt x="124" y="122"/>
                    <a:pt x="124" y="122"/>
                  </a:cubicBezTo>
                  <a:cubicBezTo>
                    <a:pt x="123" y="124"/>
                    <a:pt x="123" y="125"/>
                    <a:pt x="123" y="126"/>
                  </a:cubicBezTo>
                  <a:cubicBezTo>
                    <a:pt x="123" y="128"/>
                    <a:pt x="119" y="129"/>
                    <a:pt x="122" y="129"/>
                  </a:cubicBezTo>
                  <a:cubicBezTo>
                    <a:pt x="126" y="129"/>
                    <a:pt x="124" y="125"/>
                    <a:pt x="125" y="123"/>
                  </a:cubicBezTo>
                  <a:cubicBezTo>
                    <a:pt x="125" y="123"/>
                    <a:pt x="129" y="127"/>
                    <a:pt x="128" y="129"/>
                  </a:cubicBezTo>
                  <a:cubicBezTo>
                    <a:pt x="125" y="133"/>
                    <a:pt x="129" y="130"/>
                    <a:pt x="131" y="132"/>
                  </a:cubicBezTo>
                  <a:cubicBezTo>
                    <a:pt x="134" y="135"/>
                    <a:pt x="134" y="136"/>
                    <a:pt x="134" y="139"/>
                  </a:cubicBezTo>
                  <a:cubicBezTo>
                    <a:pt x="133" y="142"/>
                    <a:pt x="137" y="145"/>
                    <a:pt x="139" y="145"/>
                  </a:cubicBezTo>
                  <a:cubicBezTo>
                    <a:pt x="141" y="146"/>
                    <a:pt x="143" y="147"/>
                    <a:pt x="145" y="147"/>
                  </a:cubicBezTo>
                  <a:cubicBezTo>
                    <a:pt x="147" y="147"/>
                    <a:pt x="151" y="152"/>
                    <a:pt x="153" y="151"/>
                  </a:cubicBezTo>
                  <a:cubicBezTo>
                    <a:pt x="155" y="150"/>
                    <a:pt x="157" y="149"/>
                    <a:pt x="158" y="147"/>
                  </a:cubicBezTo>
                  <a:cubicBezTo>
                    <a:pt x="158" y="147"/>
                    <a:pt x="160" y="144"/>
                    <a:pt x="161" y="145"/>
                  </a:cubicBezTo>
                  <a:cubicBezTo>
                    <a:pt x="161" y="146"/>
                    <a:pt x="159" y="147"/>
                    <a:pt x="160" y="148"/>
                  </a:cubicBezTo>
                  <a:cubicBezTo>
                    <a:pt x="161" y="149"/>
                    <a:pt x="161" y="146"/>
                    <a:pt x="162" y="146"/>
                  </a:cubicBezTo>
                  <a:cubicBezTo>
                    <a:pt x="162" y="146"/>
                    <a:pt x="164" y="149"/>
                    <a:pt x="165" y="149"/>
                  </a:cubicBezTo>
                  <a:cubicBezTo>
                    <a:pt x="165" y="150"/>
                    <a:pt x="167" y="152"/>
                    <a:pt x="168" y="152"/>
                  </a:cubicBezTo>
                  <a:cubicBezTo>
                    <a:pt x="167" y="152"/>
                    <a:pt x="170" y="149"/>
                    <a:pt x="170" y="149"/>
                  </a:cubicBezTo>
                  <a:cubicBezTo>
                    <a:pt x="172" y="148"/>
                    <a:pt x="173" y="146"/>
                    <a:pt x="174" y="145"/>
                  </a:cubicBezTo>
                  <a:cubicBezTo>
                    <a:pt x="177" y="144"/>
                    <a:pt x="185" y="146"/>
                    <a:pt x="185" y="142"/>
                  </a:cubicBezTo>
                  <a:cubicBezTo>
                    <a:pt x="186" y="137"/>
                    <a:pt x="187" y="134"/>
                    <a:pt x="188" y="130"/>
                  </a:cubicBezTo>
                  <a:cubicBezTo>
                    <a:pt x="190" y="126"/>
                    <a:pt x="191" y="122"/>
                    <a:pt x="194" y="118"/>
                  </a:cubicBezTo>
                  <a:cubicBezTo>
                    <a:pt x="195" y="117"/>
                    <a:pt x="197" y="116"/>
                    <a:pt x="198" y="114"/>
                  </a:cubicBezTo>
                  <a:cubicBezTo>
                    <a:pt x="198" y="113"/>
                    <a:pt x="198" y="113"/>
                    <a:pt x="198" y="112"/>
                  </a:cubicBezTo>
                  <a:cubicBezTo>
                    <a:pt x="199" y="111"/>
                    <a:pt x="200" y="110"/>
                    <a:pt x="200" y="108"/>
                  </a:cubicBezTo>
                  <a:cubicBezTo>
                    <a:pt x="201" y="106"/>
                    <a:pt x="200" y="104"/>
                    <a:pt x="201" y="102"/>
                  </a:cubicBezTo>
                  <a:cubicBezTo>
                    <a:pt x="201" y="101"/>
                    <a:pt x="202" y="100"/>
                    <a:pt x="202" y="99"/>
                  </a:cubicBezTo>
                  <a:cubicBezTo>
                    <a:pt x="203" y="98"/>
                    <a:pt x="201" y="97"/>
                    <a:pt x="202" y="96"/>
                  </a:cubicBezTo>
                  <a:cubicBezTo>
                    <a:pt x="203" y="95"/>
                    <a:pt x="204" y="92"/>
                    <a:pt x="203" y="91"/>
                  </a:cubicBezTo>
                  <a:cubicBezTo>
                    <a:pt x="203" y="89"/>
                    <a:pt x="202" y="88"/>
                    <a:pt x="202" y="87"/>
                  </a:cubicBezTo>
                  <a:cubicBezTo>
                    <a:pt x="201" y="86"/>
                    <a:pt x="201" y="84"/>
                    <a:pt x="201" y="83"/>
                  </a:cubicBezTo>
                  <a:cubicBezTo>
                    <a:pt x="200" y="79"/>
                    <a:pt x="203" y="77"/>
                    <a:pt x="202" y="73"/>
                  </a:cubicBezTo>
                  <a:cubicBezTo>
                    <a:pt x="202" y="74"/>
                    <a:pt x="201" y="76"/>
                    <a:pt x="200" y="76"/>
                  </a:cubicBezTo>
                  <a:cubicBezTo>
                    <a:pt x="198" y="76"/>
                    <a:pt x="197" y="72"/>
                    <a:pt x="196" y="70"/>
                  </a:cubicBezTo>
                  <a:cubicBezTo>
                    <a:pt x="194" y="67"/>
                    <a:pt x="190" y="67"/>
                    <a:pt x="190" y="62"/>
                  </a:cubicBezTo>
                  <a:cubicBezTo>
                    <a:pt x="189" y="60"/>
                    <a:pt x="188" y="60"/>
                    <a:pt x="187" y="59"/>
                  </a:cubicBezTo>
                  <a:cubicBezTo>
                    <a:pt x="185" y="58"/>
                    <a:pt x="185" y="61"/>
                    <a:pt x="184" y="59"/>
                  </a:cubicBezTo>
                  <a:cubicBezTo>
                    <a:pt x="184" y="56"/>
                    <a:pt x="183" y="55"/>
                    <a:pt x="181" y="53"/>
                  </a:cubicBezTo>
                  <a:cubicBezTo>
                    <a:pt x="181" y="53"/>
                    <a:pt x="180" y="52"/>
                    <a:pt x="180" y="51"/>
                  </a:cubicBezTo>
                  <a:cubicBezTo>
                    <a:pt x="179" y="51"/>
                    <a:pt x="180" y="49"/>
                    <a:pt x="180" y="50"/>
                  </a:cubicBezTo>
                  <a:cubicBezTo>
                    <a:pt x="178" y="48"/>
                    <a:pt x="176" y="47"/>
                    <a:pt x="174" y="46"/>
                  </a:cubicBezTo>
                  <a:cubicBezTo>
                    <a:pt x="172" y="44"/>
                    <a:pt x="169" y="45"/>
                    <a:pt x="168" y="43"/>
                  </a:cubicBezTo>
                  <a:cubicBezTo>
                    <a:pt x="166" y="41"/>
                    <a:pt x="167" y="37"/>
                    <a:pt x="166" y="36"/>
                  </a:cubicBezTo>
                  <a:cubicBezTo>
                    <a:pt x="166" y="34"/>
                    <a:pt x="166" y="32"/>
                    <a:pt x="165" y="31"/>
                  </a:cubicBezTo>
                  <a:cubicBezTo>
                    <a:pt x="164" y="30"/>
                    <a:pt x="163" y="30"/>
                    <a:pt x="163" y="28"/>
                  </a:cubicBezTo>
                  <a:cubicBezTo>
                    <a:pt x="163" y="26"/>
                    <a:pt x="163" y="23"/>
                    <a:pt x="161" y="20"/>
                  </a:cubicBezTo>
                  <a:cubicBezTo>
                    <a:pt x="160" y="20"/>
                    <a:pt x="158" y="17"/>
                    <a:pt x="158" y="18"/>
                  </a:cubicBezTo>
                  <a:cubicBezTo>
                    <a:pt x="156" y="18"/>
                    <a:pt x="156" y="19"/>
                    <a:pt x="155" y="17"/>
                  </a:cubicBezTo>
                  <a:cubicBezTo>
                    <a:pt x="153" y="15"/>
                    <a:pt x="154" y="11"/>
                    <a:pt x="152" y="8"/>
                  </a:cubicBezTo>
                  <a:cubicBezTo>
                    <a:pt x="152" y="7"/>
                    <a:pt x="148" y="0"/>
                    <a:pt x="148" y="0"/>
                  </a:cubicBezTo>
                  <a:cubicBezTo>
                    <a:pt x="147" y="0"/>
                    <a:pt x="147" y="2"/>
                    <a:pt x="147" y="3"/>
                  </a:cubicBezTo>
                  <a:cubicBezTo>
                    <a:pt x="147" y="4"/>
                    <a:pt x="146" y="5"/>
                    <a:pt x="145" y="6"/>
                  </a:cubicBezTo>
                  <a:cubicBezTo>
                    <a:pt x="145" y="6"/>
                    <a:pt x="143" y="8"/>
                    <a:pt x="144" y="9"/>
                  </a:cubicBezTo>
                  <a:cubicBezTo>
                    <a:pt x="144" y="9"/>
                    <a:pt x="146" y="9"/>
                    <a:pt x="145" y="10"/>
                  </a:cubicBezTo>
                  <a:cubicBezTo>
                    <a:pt x="144" y="10"/>
                    <a:pt x="143" y="15"/>
                    <a:pt x="143" y="16"/>
                  </a:cubicBezTo>
                  <a:cubicBezTo>
                    <a:pt x="144" y="18"/>
                    <a:pt x="144" y="20"/>
                    <a:pt x="144" y="22"/>
                  </a:cubicBezTo>
                  <a:cubicBezTo>
                    <a:pt x="143" y="26"/>
                    <a:pt x="143" y="36"/>
                    <a:pt x="137" y="36"/>
                  </a:cubicBezTo>
                  <a:cubicBezTo>
                    <a:pt x="133" y="36"/>
                    <a:pt x="133" y="32"/>
                    <a:pt x="130" y="31"/>
                  </a:cubicBezTo>
                  <a:cubicBezTo>
                    <a:pt x="128" y="30"/>
                    <a:pt x="126" y="30"/>
                    <a:pt x="124" y="28"/>
                  </a:cubicBezTo>
                  <a:cubicBezTo>
                    <a:pt x="123" y="27"/>
                    <a:pt x="112" y="21"/>
                    <a:pt x="113" y="20"/>
                  </a:cubicBezTo>
                  <a:cubicBezTo>
                    <a:pt x="113" y="19"/>
                    <a:pt x="114" y="18"/>
                    <a:pt x="115" y="17"/>
                  </a:cubicBezTo>
                  <a:cubicBezTo>
                    <a:pt x="115" y="16"/>
                    <a:pt x="117" y="16"/>
                    <a:pt x="117" y="15"/>
                  </a:cubicBezTo>
                  <a:cubicBezTo>
                    <a:pt x="117" y="15"/>
                    <a:pt x="116" y="14"/>
                    <a:pt x="116" y="13"/>
                  </a:cubicBezTo>
                  <a:cubicBezTo>
                    <a:pt x="117" y="12"/>
                    <a:pt x="117" y="12"/>
                    <a:pt x="118" y="11"/>
                  </a:cubicBezTo>
                  <a:cubicBezTo>
                    <a:pt x="118" y="10"/>
                    <a:pt x="120" y="9"/>
                    <a:pt x="121" y="8"/>
                  </a:cubicBezTo>
                  <a:cubicBezTo>
                    <a:pt x="121" y="7"/>
                    <a:pt x="119" y="5"/>
                    <a:pt x="118" y="6"/>
                  </a:cubicBezTo>
                  <a:cubicBezTo>
                    <a:pt x="118" y="6"/>
                    <a:pt x="117" y="8"/>
                    <a:pt x="117" y="8"/>
                  </a:cubicBezTo>
                  <a:cubicBezTo>
                    <a:pt x="116" y="7"/>
                    <a:pt x="116" y="7"/>
                    <a:pt x="115" y="6"/>
                  </a:cubicBezTo>
                  <a:cubicBezTo>
                    <a:pt x="115" y="5"/>
                    <a:pt x="113" y="7"/>
                    <a:pt x="112" y="7"/>
                  </a:cubicBezTo>
                  <a:cubicBezTo>
                    <a:pt x="111" y="8"/>
                    <a:pt x="110" y="7"/>
                    <a:pt x="109" y="7"/>
                  </a:cubicBezTo>
                  <a:cubicBezTo>
                    <a:pt x="107" y="6"/>
                    <a:pt x="104" y="5"/>
                    <a:pt x="101" y="4"/>
                  </a:cubicBezTo>
                  <a:cubicBezTo>
                    <a:pt x="99" y="4"/>
                    <a:pt x="103" y="5"/>
                    <a:pt x="101" y="4"/>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10" name="Freeform 404">
              <a:extLst>
                <a:ext uri="{FF2B5EF4-FFF2-40B4-BE49-F238E27FC236}">
                  <a16:creationId xmlns:a16="http://schemas.microsoft.com/office/drawing/2014/main" id="{8BC33F5D-D1D7-F843-D768-84973F387BC0}"/>
                </a:ext>
              </a:extLst>
            </p:cNvPr>
            <p:cNvSpPr>
              <a:spLocks/>
            </p:cNvSpPr>
            <p:nvPr/>
          </p:nvSpPr>
          <p:spPr bwMode="auto">
            <a:xfrm>
              <a:off x="11416754" y="5927165"/>
              <a:ext cx="372610" cy="563840"/>
            </a:xfrm>
            <a:custGeom>
              <a:avLst/>
              <a:gdLst>
                <a:gd name="T0" fmla="*/ 7 w 40"/>
                <a:gd name="T1" fmla="*/ 0 h 60"/>
                <a:gd name="T2" fmla="*/ 4 w 40"/>
                <a:gd name="T3" fmla="*/ 3 h 60"/>
                <a:gd name="T4" fmla="*/ 2 w 40"/>
                <a:gd name="T5" fmla="*/ 8 h 60"/>
                <a:gd name="T6" fmla="*/ 5 w 40"/>
                <a:gd name="T7" fmla="*/ 14 h 60"/>
                <a:gd name="T8" fmla="*/ 3 w 40"/>
                <a:gd name="T9" fmla="*/ 18 h 60"/>
                <a:gd name="T10" fmla="*/ 3 w 40"/>
                <a:gd name="T11" fmla="*/ 19 h 60"/>
                <a:gd name="T12" fmla="*/ 2 w 40"/>
                <a:gd name="T13" fmla="*/ 23 h 60"/>
                <a:gd name="T14" fmla="*/ 5 w 40"/>
                <a:gd name="T15" fmla="*/ 23 h 60"/>
                <a:gd name="T16" fmla="*/ 7 w 40"/>
                <a:gd name="T17" fmla="*/ 19 h 60"/>
                <a:gd name="T18" fmla="*/ 7 w 40"/>
                <a:gd name="T19" fmla="*/ 23 h 60"/>
                <a:gd name="T20" fmla="*/ 11 w 40"/>
                <a:gd name="T21" fmla="*/ 27 h 60"/>
                <a:gd name="T22" fmla="*/ 14 w 40"/>
                <a:gd name="T23" fmla="*/ 30 h 60"/>
                <a:gd name="T24" fmla="*/ 16 w 40"/>
                <a:gd name="T25" fmla="*/ 36 h 60"/>
                <a:gd name="T26" fmla="*/ 8 w 40"/>
                <a:gd name="T27" fmla="*/ 39 h 60"/>
                <a:gd name="T28" fmla="*/ 9 w 40"/>
                <a:gd name="T29" fmla="*/ 42 h 60"/>
                <a:gd name="T30" fmla="*/ 5 w 40"/>
                <a:gd name="T31" fmla="*/ 47 h 60"/>
                <a:gd name="T32" fmla="*/ 9 w 40"/>
                <a:gd name="T33" fmla="*/ 48 h 60"/>
                <a:gd name="T34" fmla="*/ 18 w 40"/>
                <a:gd name="T35" fmla="*/ 48 h 60"/>
                <a:gd name="T36" fmla="*/ 10 w 40"/>
                <a:gd name="T37" fmla="*/ 52 h 60"/>
                <a:gd name="T38" fmla="*/ 7 w 40"/>
                <a:gd name="T39" fmla="*/ 55 h 60"/>
                <a:gd name="T40" fmla="*/ 3 w 40"/>
                <a:gd name="T41" fmla="*/ 59 h 60"/>
                <a:gd name="T42" fmla="*/ 5 w 40"/>
                <a:gd name="T43" fmla="*/ 60 h 60"/>
                <a:gd name="T44" fmla="*/ 12 w 40"/>
                <a:gd name="T45" fmla="*/ 57 h 60"/>
                <a:gd name="T46" fmla="*/ 19 w 40"/>
                <a:gd name="T47" fmla="*/ 55 h 60"/>
                <a:gd name="T48" fmla="*/ 27 w 40"/>
                <a:gd name="T49" fmla="*/ 54 h 60"/>
                <a:gd name="T50" fmla="*/ 38 w 40"/>
                <a:gd name="T51" fmla="*/ 51 h 60"/>
                <a:gd name="T52" fmla="*/ 38 w 40"/>
                <a:gd name="T53" fmla="*/ 46 h 60"/>
                <a:gd name="T54" fmla="*/ 32 w 40"/>
                <a:gd name="T55" fmla="*/ 41 h 60"/>
                <a:gd name="T56" fmla="*/ 31 w 40"/>
                <a:gd name="T57" fmla="*/ 36 h 60"/>
                <a:gd name="T58" fmla="*/ 30 w 40"/>
                <a:gd name="T59" fmla="*/ 34 h 60"/>
                <a:gd name="T60" fmla="*/ 23 w 40"/>
                <a:gd name="T61" fmla="*/ 25 h 60"/>
                <a:gd name="T62" fmla="*/ 12 w 40"/>
                <a:gd name="T63" fmla="*/ 18 h 60"/>
                <a:gd name="T64" fmla="*/ 14 w 40"/>
                <a:gd name="T65" fmla="*/ 16 h 60"/>
                <a:gd name="T66" fmla="*/ 21 w 40"/>
                <a:gd name="T67" fmla="*/ 8 h 60"/>
                <a:gd name="T68" fmla="*/ 9 w 40"/>
                <a:gd name="T69" fmla="*/ 7 h 60"/>
                <a:gd name="T70" fmla="*/ 9 w 40"/>
                <a:gd name="T71" fmla="*/ 6 h 60"/>
                <a:gd name="T72" fmla="*/ 15 w 40"/>
                <a:gd name="T73"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0" h="60">
                  <a:moveTo>
                    <a:pt x="15" y="0"/>
                  </a:moveTo>
                  <a:cubicBezTo>
                    <a:pt x="12" y="0"/>
                    <a:pt x="10" y="1"/>
                    <a:pt x="7" y="0"/>
                  </a:cubicBezTo>
                  <a:cubicBezTo>
                    <a:pt x="6" y="0"/>
                    <a:pt x="5" y="0"/>
                    <a:pt x="5" y="1"/>
                  </a:cubicBezTo>
                  <a:cubicBezTo>
                    <a:pt x="6" y="3"/>
                    <a:pt x="5" y="2"/>
                    <a:pt x="4" y="3"/>
                  </a:cubicBezTo>
                  <a:cubicBezTo>
                    <a:pt x="5" y="2"/>
                    <a:pt x="5" y="4"/>
                    <a:pt x="5" y="4"/>
                  </a:cubicBezTo>
                  <a:cubicBezTo>
                    <a:pt x="4" y="6"/>
                    <a:pt x="1" y="5"/>
                    <a:pt x="2" y="8"/>
                  </a:cubicBezTo>
                  <a:cubicBezTo>
                    <a:pt x="4" y="10"/>
                    <a:pt x="3" y="11"/>
                    <a:pt x="2" y="13"/>
                  </a:cubicBezTo>
                  <a:cubicBezTo>
                    <a:pt x="2" y="15"/>
                    <a:pt x="4" y="15"/>
                    <a:pt x="5" y="14"/>
                  </a:cubicBezTo>
                  <a:cubicBezTo>
                    <a:pt x="4" y="15"/>
                    <a:pt x="5" y="15"/>
                    <a:pt x="5" y="16"/>
                  </a:cubicBezTo>
                  <a:cubicBezTo>
                    <a:pt x="5" y="15"/>
                    <a:pt x="3" y="18"/>
                    <a:pt x="3" y="18"/>
                  </a:cubicBezTo>
                  <a:cubicBezTo>
                    <a:pt x="2" y="18"/>
                    <a:pt x="0" y="18"/>
                    <a:pt x="0" y="20"/>
                  </a:cubicBezTo>
                  <a:cubicBezTo>
                    <a:pt x="1" y="20"/>
                    <a:pt x="2" y="18"/>
                    <a:pt x="3" y="19"/>
                  </a:cubicBezTo>
                  <a:cubicBezTo>
                    <a:pt x="3" y="20"/>
                    <a:pt x="3" y="21"/>
                    <a:pt x="3" y="21"/>
                  </a:cubicBezTo>
                  <a:cubicBezTo>
                    <a:pt x="2" y="22"/>
                    <a:pt x="2" y="23"/>
                    <a:pt x="2" y="23"/>
                  </a:cubicBezTo>
                  <a:cubicBezTo>
                    <a:pt x="2" y="24"/>
                    <a:pt x="3" y="22"/>
                    <a:pt x="4" y="22"/>
                  </a:cubicBezTo>
                  <a:cubicBezTo>
                    <a:pt x="4" y="21"/>
                    <a:pt x="5" y="23"/>
                    <a:pt x="5" y="23"/>
                  </a:cubicBezTo>
                  <a:cubicBezTo>
                    <a:pt x="6" y="23"/>
                    <a:pt x="5" y="19"/>
                    <a:pt x="4" y="19"/>
                  </a:cubicBezTo>
                  <a:cubicBezTo>
                    <a:pt x="5" y="19"/>
                    <a:pt x="7" y="20"/>
                    <a:pt x="7" y="19"/>
                  </a:cubicBezTo>
                  <a:cubicBezTo>
                    <a:pt x="7" y="19"/>
                    <a:pt x="6" y="20"/>
                    <a:pt x="6" y="20"/>
                  </a:cubicBezTo>
                  <a:cubicBezTo>
                    <a:pt x="6" y="21"/>
                    <a:pt x="7" y="22"/>
                    <a:pt x="7" y="23"/>
                  </a:cubicBezTo>
                  <a:cubicBezTo>
                    <a:pt x="7" y="24"/>
                    <a:pt x="4" y="27"/>
                    <a:pt x="7" y="27"/>
                  </a:cubicBezTo>
                  <a:cubicBezTo>
                    <a:pt x="7" y="27"/>
                    <a:pt x="10" y="27"/>
                    <a:pt x="11" y="27"/>
                  </a:cubicBezTo>
                  <a:cubicBezTo>
                    <a:pt x="12" y="26"/>
                    <a:pt x="15" y="26"/>
                    <a:pt x="15" y="26"/>
                  </a:cubicBezTo>
                  <a:cubicBezTo>
                    <a:pt x="14" y="28"/>
                    <a:pt x="13" y="28"/>
                    <a:pt x="14" y="30"/>
                  </a:cubicBezTo>
                  <a:cubicBezTo>
                    <a:pt x="15" y="33"/>
                    <a:pt x="15" y="31"/>
                    <a:pt x="16" y="32"/>
                  </a:cubicBezTo>
                  <a:cubicBezTo>
                    <a:pt x="16" y="33"/>
                    <a:pt x="15" y="35"/>
                    <a:pt x="16" y="36"/>
                  </a:cubicBezTo>
                  <a:cubicBezTo>
                    <a:pt x="17" y="38"/>
                    <a:pt x="14" y="38"/>
                    <a:pt x="13" y="38"/>
                  </a:cubicBezTo>
                  <a:cubicBezTo>
                    <a:pt x="11" y="39"/>
                    <a:pt x="10" y="37"/>
                    <a:pt x="8" y="39"/>
                  </a:cubicBezTo>
                  <a:cubicBezTo>
                    <a:pt x="7" y="41"/>
                    <a:pt x="12" y="40"/>
                    <a:pt x="11" y="41"/>
                  </a:cubicBezTo>
                  <a:cubicBezTo>
                    <a:pt x="11" y="41"/>
                    <a:pt x="9" y="42"/>
                    <a:pt x="9" y="42"/>
                  </a:cubicBezTo>
                  <a:cubicBezTo>
                    <a:pt x="9" y="43"/>
                    <a:pt x="10" y="43"/>
                    <a:pt x="9" y="44"/>
                  </a:cubicBezTo>
                  <a:cubicBezTo>
                    <a:pt x="8" y="45"/>
                    <a:pt x="7" y="46"/>
                    <a:pt x="5" y="47"/>
                  </a:cubicBezTo>
                  <a:cubicBezTo>
                    <a:pt x="4" y="48"/>
                    <a:pt x="6" y="49"/>
                    <a:pt x="6" y="49"/>
                  </a:cubicBezTo>
                  <a:cubicBezTo>
                    <a:pt x="7" y="49"/>
                    <a:pt x="9" y="48"/>
                    <a:pt x="9" y="48"/>
                  </a:cubicBezTo>
                  <a:cubicBezTo>
                    <a:pt x="9" y="49"/>
                    <a:pt x="12" y="49"/>
                    <a:pt x="13" y="50"/>
                  </a:cubicBezTo>
                  <a:cubicBezTo>
                    <a:pt x="15" y="50"/>
                    <a:pt x="17" y="48"/>
                    <a:pt x="18" y="48"/>
                  </a:cubicBezTo>
                  <a:cubicBezTo>
                    <a:pt x="18" y="48"/>
                    <a:pt x="16" y="53"/>
                    <a:pt x="13" y="52"/>
                  </a:cubicBezTo>
                  <a:cubicBezTo>
                    <a:pt x="12" y="51"/>
                    <a:pt x="11" y="52"/>
                    <a:pt x="10" y="52"/>
                  </a:cubicBezTo>
                  <a:cubicBezTo>
                    <a:pt x="8" y="52"/>
                    <a:pt x="9" y="51"/>
                    <a:pt x="8" y="51"/>
                  </a:cubicBezTo>
                  <a:cubicBezTo>
                    <a:pt x="8" y="51"/>
                    <a:pt x="8" y="54"/>
                    <a:pt x="7" y="55"/>
                  </a:cubicBezTo>
                  <a:cubicBezTo>
                    <a:pt x="7" y="55"/>
                    <a:pt x="6" y="56"/>
                    <a:pt x="5" y="57"/>
                  </a:cubicBezTo>
                  <a:cubicBezTo>
                    <a:pt x="5" y="57"/>
                    <a:pt x="3" y="58"/>
                    <a:pt x="3" y="59"/>
                  </a:cubicBezTo>
                  <a:cubicBezTo>
                    <a:pt x="3" y="59"/>
                    <a:pt x="5" y="59"/>
                    <a:pt x="5" y="59"/>
                  </a:cubicBezTo>
                  <a:cubicBezTo>
                    <a:pt x="5" y="59"/>
                    <a:pt x="4" y="59"/>
                    <a:pt x="5" y="60"/>
                  </a:cubicBezTo>
                  <a:cubicBezTo>
                    <a:pt x="5" y="60"/>
                    <a:pt x="7" y="57"/>
                    <a:pt x="8" y="57"/>
                  </a:cubicBezTo>
                  <a:cubicBezTo>
                    <a:pt x="9" y="57"/>
                    <a:pt x="11" y="58"/>
                    <a:pt x="12" y="57"/>
                  </a:cubicBezTo>
                  <a:cubicBezTo>
                    <a:pt x="14" y="57"/>
                    <a:pt x="13" y="55"/>
                    <a:pt x="15" y="55"/>
                  </a:cubicBezTo>
                  <a:cubicBezTo>
                    <a:pt x="16" y="54"/>
                    <a:pt x="17" y="55"/>
                    <a:pt x="19" y="55"/>
                  </a:cubicBezTo>
                  <a:cubicBezTo>
                    <a:pt x="20" y="56"/>
                    <a:pt x="21" y="54"/>
                    <a:pt x="23" y="55"/>
                  </a:cubicBezTo>
                  <a:cubicBezTo>
                    <a:pt x="24" y="56"/>
                    <a:pt x="26" y="55"/>
                    <a:pt x="27" y="54"/>
                  </a:cubicBezTo>
                  <a:cubicBezTo>
                    <a:pt x="29" y="54"/>
                    <a:pt x="32" y="54"/>
                    <a:pt x="34" y="54"/>
                  </a:cubicBezTo>
                  <a:cubicBezTo>
                    <a:pt x="34" y="54"/>
                    <a:pt x="38" y="51"/>
                    <a:pt x="38" y="51"/>
                  </a:cubicBezTo>
                  <a:cubicBezTo>
                    <a:pt x="37" y="50"/>
                    <a:pt x="33" y="51"/>
                    <a:pt x="33" y="50"/>
                  </a:cubicBezTo>
                  <a:cubicBezTo>
                    <a:pt x="33" y="49"/>
                    <a:pt x="37" y="46"/>
                    <a:pt x="38" y="46"/>
                  </a:cubicBezTo>
                  <a:cubicBezTo>
                    <a:pt x="39" y="44"/>
                    <a:pt x="40" y="40"/>
                    <a:pt x="36" y="40"/>
                  </a:cubicBezTo>
                  <a:cubicBezTo>
                    <a:pt x="35" y="40"/>
                    <a:pt x="33" y="41"/>
                    <a:pt x="32" y="41"/>
                  </a:cubicBezTo>
                  <a:cubicBezTo>
                    <a:pt x="30" y="40"/>
                    <a:pt x="32" y="40"/>
                    <a:pt x="32" y="39"/>
                  </a:cubicBezTo>
                  <a:cubicBezTo>
                    <a:pt x="32" y="38"/>
                    <a:pt x="32" y="37"/>
                    <a:pt x="31" y="36"/>
                  </a:cubicBezTo>
                  <a:cubicBezTo>
                    <a:pt x="31" y="36"/>
                    <a:pt x="27" y="35"/>
                    <a:pt x="28" y="34"/>
                  </a:cubicBezTo>
                  <a:cubicBezTo>
                    <a:pt x="28" y="34"/>
                    <a:pt x="30" y="35"/>
                    <a:pt x="30" y="34"/>
                  </a:cubicBezTo>
                  <a:cubicBezTo>
                    <a:pt x="31" y="33"/>
                    <a:pt x="30" y="32"/>
                    <a:pt x="29" y="31"/>
                  </a:cubicBezTo>
                  <a:cubicBezTo>
                    <a:pt x="26" y="29"/>
                    <a:pt x="25" y="29"/>
                    <a:pt x="23" y="25"/>
                  </a:cubicBezTo>
                  <a:cubicBezTo>
                    <a:pt x="22" y="23"/>
                    <a:pt x="21" y="21"/>
                    <a:pt x="18" y="19"/>
                  </a:cubicBezTo>
                  <a:cubicBezTo>
                    <a:pt x="17" y="18"/>
                    <a:pt x="13" y="20"/>
                    <a:pt x="12" y="18"/>
                  </a:cubicBezTo>
                  <a:cubicBezTo>
                    <a:pt x="12" y="18"/>
                    <a:pt x="18" y="17"/>
                    <a:pt x="17" y="16"/>
                  </a:cubicBezTo>
                  <a:cubicBezTo>
                    <a:pt x="17" y="16"/>
                    <a:pt x="15" y="17"/>
                    <a:pt x="14" y="16"/>
                  </a:cubicBezTo>
                  <a:cubicBezTo>
                    <a:pt x="14" y="16"/>
                    <a:pt x="18" y="15"/>
                    <a:pt x="18" y="15"/>
                  </a:cubicBezTo>
                  <a:cubicBezTo>
                    <a:pt x="19" y="14"/>
                    <a:pt x="22" y="9"/>
                    <a:pt x="21" y="8"/>
                  </a:cubicBezTo>
                  <a:cubicBezTo>
                    <a:pt x="20" y="6"/>
                    <a:pt x="17" y="6"/>
                    <a:pt x="15" y="6"/>
                  </a:cubicBezTo>
                  <a:cubicBezTo>
                    <a:pt x="14" y="7"/>
                    <a:pt x="9" y="7"/>
                    <a:pt x="9" y="7"/>
                  </a:cubicBezTo>
                  <a:cubicBezTo>
                    <a:pt x="9" y="7"/>
                    <a:pt x="11" y="6"/>
                    <a:pt x="11" y="6"/>
                  </a:cubicBezTo>
                  <a:cubicBezTo>
                    <a:pt x="11" y="6"/>
                    <a:pt x="9" y="5"/>
                    <a:pt x="9" y="6"/>
                  </a:cubicBezTo>
                  <a:cubicBezTo>
                    <a:pt x="9" y="5"/>
                    <a:pt x="18" y="1"/>
                    <a:pt x="15" y="0"/>
                  </a:cubicBezTo>
                  <a:cubicBezTo>
                    <a:pt x="14" y="0"/>
                    <a:pt x="17" y="1"/>
                    <a:pt x="15" y="0"/>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11" name="Freeform 405">
              <a:extLst>
                <a:ext uri="{FF2B5EF4-FFF2-40B4-BE49-F238E27FC236}">
                  <a16:creationId xmlns:a16="http://schemas.microsoft.com/office/drawing/2014/main" id="{4782A360-275B-C90C-0833-71A8EF8661AF}"/>
                </a:ext>
              </a:extLst>
            </p:cNvPr>
            <p:cNvSpPr>
              <a:spLocks/>
            </p:cNvSpPr>
            <p:nvPr/>
          </p:nvSpPr>
          <p:spPr bwMode="auto">
            <a:xfrm>
              <a:off x="10566434" y="5337841"/>
              <a:ext cx="503186" cy="245289"/>
            </a:xfrm>
            <a:custGeom>
              <a:avLst/>
              <a:gdLst>
                <a:gd name="T0" fmla="*/ 53 w 54"/>
                <a:gd name="T1" fmla="*/ 10 h 26"/>
                <a:gd name="T2" fmla="*/ 49 w 54"/>
                <a:gd name="T3" fmla="*/ 9 h 26"/>
                <a:gd name="T4" fmla="*/ 50 w 54"/>
                <a:gd name="T5" fmla="*/ 8 h 26"/>
                <a:gd name="T6" fmla="*/ 48 w 54"/>
                <a:gd name="T7" fmla="*/ 7 h 26"/>
                <a:gd name="T8" fmla="*/ 49 w 54"/>
                <a:gd name="T9" fmla="*/ 6 h 26"/>
                <a:gd name="T10" fmla="*/ 46 w 54"/>
                <a:gd name="T11" fmla="*/ 5 h 26"/>
                <a:gd name="T12" fmla="*/ 48 w 54"/>
                <a:gd name="T13" fmla="*/ 3 h 26"/>
                <a:gd name="T14" fmla="*/ 43 w 54"/>
                <a:gd name="T15" fmla="*/ 3 h 26"/>
                <a:gd name="T16" fmla="*/ 39 w 54"/>
                <a:gd name="T17" fmla="*/ 1 h 26"/>
                <a:gd name="T18" fmla="*/ 39 w 54"/>
                <a:gd name="T19" fmla="*/ 4 h 26"/>
                <a:gd name="T20" fmla="*/ 36 w 54"/>
                <a:gd name="T21" fmla="*/ 5 h 26"/>
                <a:gd name="T22" fmla="*/ 32 w 54"/>
                <a:gd name="T23" fmla="*/ 5 h 26"/>
                <a:gd name="T24" fmla="*/ 32 w 54"/>
                <a:gd name="T25" fmla="*/ 9 h 26"/>
                <a:gd name="T26" fmla="*/ 26 w 54"/>
                <a:gd name="T27" fmla="*/ 5 h 26"/>
                <a:gd name="T28" fmla="*/ 25 w 54"/>
                <a:gd name="T29" fmla="*/ 8 h 26"/>
                <a:gd name="T30" fmla="*/ 21 w 54"/>
                <a:gd name="T31" fmla="*/ 5 h 26"/>
                <a:gd name="T32" fmla="*/ 21 w 54"/>
                <a:gd name="T33" fmla="*/ 9 h 26"/>
                <a:gd name="T34" fmla="*/ 19 w 54"/>
                <a:gd name="T35" fmla="*/ 9 h 26"/>
                <a:gd name="T36" fmla="*/ 17 w 54"/>
                <a:gd name="T37" fmla="*/ 12 h 26"/>
                <a:gd name="T38" fmla="*/ 14 w 54"/>
                <a:gd name="T39" fmla="*/ 8 h 26"/>
                <a:gd name="T40" fmla="*/ 16 w 54"/>
                <a:gd name="T41" fmla="*/ 8 h 26"/>
                <a:gd name="T42" fmla="*/ 14 w 54"/>
                <a:gd name="T43" fmla="*/ 5 h 26"/>
                <a:gd name="T44" fmla="*/ 7 w 54"/>
                <a:gd name="T45" fmla="*/ 2 h 26"/>
                <a:gd name="T46" fmla="*/ 9 w 54"/>
                <a:gd name="T47" fmla="*/ 4 h 26"/>
                <a:gd name="T48" fmla="*/ 8 w 54"/>
                <a:gd name="T49" fmla="*/ 4 h 26"/>
                <a:gd name="T50" fmla="*/ 10 w 54"/>
                <a:gd name="T51" fmla="*/ 8 h 26"/>
                <a:gd name="T52" fmla="*/ 5 w 54"/>
                <a:gd name="T53" fmla="*/ 6 h 26"/>
                <a:gd name="T54" fmla="*/ 3 w 54"/>
                <a:gd name="T55" fmla="*/ 6 h 26"/>
                <a:gd name="T56" fmla="*/ 5 w 54"/>
                <a:gd name="T57" fmla="*/ 7 h 26"/>
                <a:gd name="T58" fmla="*/ 5 w 54"/>
                <a:gd name="T59" fmla="*/ 8 h 26"/>
                <a:gd name="T60" fmla="*/ 2 w 54"/>
                <a:gd name="T61" fmla="*/ 7 h 26"/>
                <a:gd name="T62" fmla="*/ 1 w 54"/>
                <a:gd name="T63" fmla="*/ 9 h 26"/>
                <a:gd name="T64" fmla="*/ 8 w 54"/>
                <a:gd name="T65" fmla="*/ 10 h 26"/>
                <a:gd name="T66" fmla="*/ 13 w 54"/>
                <a:gd name="T67" fmla="*/ 11 h 26"/>
                <a:gd name="T68" fmla="*/ 11 w 54"/>
                <a:gd name="T69" fmla="*/ 12 h 26"/>
                <a:gd name="T70" fmla="*/ 12 w 54"/>
                <a:gd name="T71" fmla="*/ 13 h 26"/>
                <a:gd name="T72" fmla="*/ 8 w 54"/>
                <a:gd name="T73" fmla="*/ 14 h 26"/>
                <a:gd name="T74" fmla="*/ 3 w 54"/>
                <a:gd name="T75" fmla="*/ 15 h 26"/>
                <a:gd name="T76" fmla="*/ 10 w 54"/>
                <a:gd name="T77" fmla="*/ 16 h 26"/>
                <a:gd name="T78" fmla="*/ 12 w 54"/>
                <a:gd name="T79" fmla="*/ 18 h 26"/>
                <a:gd name="T80" fmla="*/ 15 w 54"/>
                <a:gd name="T81" fmla="*/ 17 h 26"/>
                <a:gd name="T82" fmla="*/ 13 w 54"/>
                <a:gd name="T83" fmla="*/ 18 h 26"/>
                <a:gd name="T84" fmla="*/ 15 w 54"/>
                <a:gd name="T85" fmla="*/ 18 h 26"/>
                <a:gd name="T86" fmla="*/ 10 w 54"/>
                <a:gd name="T87" fmla="*/ 23 h 26"/>
                <a:gd name="T88" fmla="*/ 15 w 54"/>
                <a:gd name="T89" fmla="*/ 23 h 26"/>
                <a:gd name="T90" fmla="*/ 21 w 54"/>
                <a:gd name="T91" fmla="*/ 24 h 26"/>
                <a:gd name="T92" fmla="*/ 20 w 54"/>
                <a:gd name="T93" fmla="*/ 24 h 26"/>
                <a:gd name="T94" fmla="*/ 22 w 54"/>
                <a:gd name="T95" fmla="*/ 25 h 26"/>
                <a:gd name="T96" fmla="*/ 29 w 54"/>
                <a:gd name="T97" fmla="*/ 26 h 26"/>
                <a:gd name="T98" fmla="*/ 33 w 54"/>
                <a:gd name="T99" fmla="*/ 25 h 26"/>
                <a:gd name="T100" fmla="*/ 39 w 54"/>
                <a:gd name="T101" fmla="*/ 23 h 26"/>
                <a:gd name="T102" fmla="*/ 46 w 54"/>
                <a:gd name="T103" fmla="*/ 19 h 26"/>
                <a:gd name="T104" fmla="*/ 52 w 54"/>
                <a:gd name="T105" fmla="*/ 16 h 26"/>
                <a:gd name="T106" fmla="*/ 52 w 54"/>
                <a:gd name="T107" fmla="*/ 14 h 26"/>
                <a:gd name="T108" fmla="*/ 54 w 54"/>
                <a:gd name="T109" fmla="*/ 13 h 26"/>
                <a:gd name="T110" fmla="*/ 52 w 54"/>
                <a:gd name="T111" fmla="*/ 12 h 26"/>
                <a:gd name="T112" fmla="*/ 53 w 54"/>
                <a:gd name="T113" fmla="*/ 10 h 26"/>
                <a:gd name="T114" fmla="*/ 53 w 54"/>
                <a:gd name="T115" fmla="*/ 1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4" h="26">
                  <a:moveTo>
                    <a:pt x="53" y="10"/>
                  </a:moveTo>
                  <a:cubicBezTo>
                    <a:pt x="53" y="10"/>
                    <a:pt x="49" y="9"/>
                    <a:pt x="49" y="9"/>
                  </a:cubicBezTo>
                  <a:cubicBezTo>
                    <a:pt x="49" y="9"/>
                    <a:pt x="50" y="8"/>
                    <a:pt x="50" y="8"/>
                  </a:cubicBezTo>
                  <a:cubicBezTo>
                    <a:pt x="49" y="8"/>
                    <a:pt x="47" y="8"/>
                    <a:pt x="48" y="7"/>
                  </a:cubicBezTo>
                  <a:cubicBezTo>
                    <a:pt x="48" y="7"/>
                    <a:pt x="49" y="6"/>
                    <a:pt x="49" y="6"/>
                  </a:cubicBezTo>
                  <a:cubicBezTo>
                    <a:pt x="48" y="5"/>
                    <a:pt x="46" y="5"/>
                    <a:pt x="46" y="5"/>
                  </a:cubicBezTo>
                  <a:cubicBezTo>
                    <a:pt x="46" y="4"/>
                    <a:pt x="48" y="3"/>
                    <a:pt x="48" y="3"/>
                  </a:cubicBezTo>
                  <a:cubicBezTo>
                    <a:pt x="48" y="3"/>
                    <a:pt x="44" y="4"/>
                    <a:pt x="43" y="3"/>
                  </a:cubicBezTo>
                  <a:cubicBezTo>
                    <a:pt x="42" y="2"/>
                    <a:pt x="41" y="1"/>
                    <a:pt x="39" y="1"/>
                  </a:cubicBezTo>
                  <a:cubicBezTo>
                    <a:pt x="38" y="1"/>
                    <a:pt x="40" y="3"/>
                    <a:pt x="39" y="4"/>
                  </a:cubicBezTo>
                  <a:cubicBezTo>
                    <a:pt x="38" y="5"/>
                    <a:pt x="37" y="4"/>
                    <a:pt x="36" y="5"/>
                  </a:cubicBezTo>
                  <a:cubicBezTo>
                    <a:pt x="35" y="6"/>
                    <a:pt x="34" y="5"/>
                    <a:pt x="32" y="5"/>
                  </a:cubicBezTo>
                  <a:cubicBezTo>
                    <a:pt x="30" y="4"/>
                    <a:pt x="33" y="8"/>
                    <a:pt x="32" y="9"/>
                  </a:cubicBezTo>
                  <a:cubicBezTo>
                    <a:pt x="32" y="9"/>
                    <a:pt x="28" y="2"/>
                    <a:pt x="26" y="5"/>
                  </a:cubicBezTo>
                  <a:cubicBezTo>
                    <a:pt x="25" y="5"/>
                    <a:pt x="26" y="7"/>
                    <a:pt x="25" y="8"/>
                  </a:cubicBezTo>
                  <a:cubicBezTo>
                    <a:pt x="25" y="9"/>
                    <a:pt x="22" y="5"/>
                    <a:pt x="21" y="5"/>
                  </a:cubicBezTo>
                  <a:cubicBezTo>
                    <a:pt x="20" y="5"/>
                    <a:pt x="23" y="9"/>
                    <a:pt x="21" y="9"/>
                  </a:cubicBezTo>
                  <a:cubicBezTo>
                    <a:pt x="20" y="9"/>
                    <a:pt x="20" y="9"/>
                    <a:pt x="19" y="9"/>
                  </a:cubicBezTo>
                  <a:cubicBezTo>
                    <a:pt x="18" y="9"/>
                    <a:pt x="17" y="11"/>
                    <a:pt x="17" y="12"/>
                  </a:cubicBezTo>
                  <a:cubicBezTo>
                    <a:pt x="17" y="11"/>
                    <a:pt x="14" y="9"/>
                    <a:pt x="14" y="8"/>
                  </a:cubicBezTo>
                  <a:cubicBezTo>
                    <a:pt x="14" y="8"/>
                    <a:pt x="16" y="8"/>
                    <a:pt x="16" y="8"/>
                  </a:cubicBezTo>
                  <a:cubicBezTo>
                    <a:pt x="16" y="7"/>
                    <a:pt x="14" y="5"/>
                    <a:pt x="14" y="5"/>
                  </a:cubicBezTo>
                  <a:cubicBezTo>
                    <a:pt x="13" y="5"/>
                    <a:pt x="8" y="0"/>
                    <a:pt x="7" y="2"/>
                  </a:cubicBezTo>
                  <a:cubicBezTo>
                    <a:pt x="7" y="3"/>
                    <a:pt x="10" y="3"/>
                    <a:pt x="9" y="4"/>
                  </a:cubicBezTo>
                  <a:cubicBezTo>
                    <a:pt x="9" y="4"/>
                    <a:pt x="9" y="4"/>
                    <a:pt x="8" y="4"/>
                  </a:cubicBezTo>
                  <a:cubicBezTo>
                    <a:pt x="10" y="3"/>
                    <a:pt x="11" y="7"/>
                    <a:pt x="10" y="8"/>
                  </a:cubicBezTo>
                  <a:cubicBezTo>
                    <a:pt x="10" y="8"/>
                    <a:pt x="2" y="1"/>
                    <a:pt x="5" y="6"/>
                  </a:cubicBezTo>
                  <a:cubicBezTo>
                    <a:pt x="5" y="6"/>
                    <a:pt x="3" y="6"/>
                    <a:pt x="3" y="6"/>
                  </a:cubicBezTo>
                  <a:cubicBezTo>
                    <a:pt x="3" y="7"/>
                    <a:pt x="5" y="7"/>
                    <a:pt x="5" y="7"/>
                  </a:cubicBezTo>
                  <a:cubicBezTo>
                    <a:pt x="5" y="6"/>
                    <a:pt x="5" y="8"/>
                    <a:pt x="5" y="8"/>
                  </a:cubicBezTo>
                  <a:cubicBezTo>
                    <a:pt x="5" y="8"/>
                    <a:pt x="3" y="7"/>
                    <a:pt x="2" y="7"/>
                  </a:cubicBezTo>
                  <a:cubicBezTo>
                    <a:pt x="3" y="7"/>
                    <a:pt x="0" y="10"/>
                    <a:pt x="1" y="9"/>
                  </a:cubicBezTo>
                  <a:cubicBezTo>
                    <a:pt x="0" y="11"/>
                    <a:pt x="8" y="10"/>
                    <a:pt x="8" y="10"/>
                  </a:cubicBezTo>
                  <a:cubicBezTo>
                    <a:pt x="9" y="10"/>
                    <a:pt x="13" y="11"/>
                    <a:pt x="13" y="11"/>
                  </a:cubicBezTo>
                  <a:cubicBezTo>
                    <a:pt x="12" y="11"/>
                    <a:pt x="11" y="11"/>
                    <a:pt x="11" y="12"/>
                  </a:cubicBezTo>
                  <a:cubicBezTo>
                    <a:pt x="11" y="12"/>
                    <a:pt x="12" y="13"/>
                    <a:pt x="12" y="13"/>
                  </a:cubicBezTo>
                  <a:cubicBezTo>
                    <a:pt x="11" y="14"/>
                    <a:pt x="9" y="14"/>
                    <a:pt x="8" y="14"/>
                  </a:cubicBezTo>
                  <a:cubicBezTo>
                    <a:pt x="8" y="14"/>
                    <a:pt x="2" y="15"/>
                    <a:pt x="3" y="15"/>
                  </a:cubicBezTo>
                  <a:cubicBezTo>
                    <a:pt x="5" y="16"/>
                    <a:pt x="8" y="15"/>
                    <a:pt x="10" y="16"/>
                  </a:cubicBezTo>
                  <a:cubicBezTo>
                    <a:pt x="11" y="17"/>
                    <a:pt x="11" y="18"/>
                    <a:pt x="12" y="18"/>
                  </a:cubicBezTo>
                  <a:cubicBezTo>
                    <a:pt x="12" y="18"/>
                    <a:pt x="14" y="17"/>
                    <a:pt x="15" y="17"/>
                  </a:cubicBezTo>
                  <a:cubicBezTo>
                    <a:pt x="14" y="17"/>
                    <a:pt x="13" y="18"/>
                    <a:pt x="13" y="18"/>
                  </a:cubicBezTo>
                  <a:cubicBezTo>
                    <a:pt x="13" y="19"/>
                    <a:pt x="15" y="18"/>
                    <a:pt x="15" y="18"/>
                  </a:cubicBezTo>
                  <a:cubicBezTo>
                    <a:pt x="16" y="19"/>
                    <a:pt x="8" y="23"/>
                    <a:pt x="10" y="23"/>
                  </a:cubicBezTo>
                  <a:cubicBezTo>
                    <a:pt x="12" y="24"/>
                    <a:pt x="14" y="23"/>
                    <a:pt x="15" y="23"/>
                  </a:cubicBezTo>
                  <a:cubicBezTo>
                    <a:pt x="17" y="23"/>
                    <a:pt x="19" y="23"/>
                    <a:pt x="21" y="24"/>
                  </a:cubicBezTo>
                  <a:cubicBezTo>
                    <a:pt x="20" y="23"/>
                    <a:pt x="20" y="24"/>
                    <a:pt x="20" y="24"/>
                  </a:cubicBezTo>
                  <a:cubicBezTo>
                    <a:pt x="21" y="25"/>
                    <a:pt x="22" y="25"/>
                    <a:pt x="22" y="25"/>
                  </a:cubicBezTo>
                  <a:cubicBezTo>
                    <a:pt x="24" y="26"/>
                    <a:pt x="27" y="26"/>
                    <a:pt x="29" y="26"/>
                  </a:cubicBezTo>
                  <a:cubicBezTo>
                    <a:pt x="31" y="26"/>
                    <a:pt x="31" y="25"/>
                    <a:pt x="33" y="25"/>
                  </a:cubicBezTo>
                  <a:cubicBezTo>
                    <a:pt x="35" y="24"/>
                    <a:pt x="37" y="24"/>
                    <a:pt x="39" y="23"/>
                  </a:cubicBezTo>
                  <a:cubicBezTo>
                    <a:pt x="42" y="21"/>
                    <a:pt x="43" y="20"/>
                    <a:pt x="46" y="19"/>
                  </a:cubicBezTo>
                  <a:cubicBezTo>
                    <a:pt x="48" y="19"/>
                    <a:pt x="49" y="16"/>
                    <a:pt x="52" y="16"/>
                  </a:cubicBezTo>
                  <a:cubicBezTo>
                    <a:pt x="52" y="15"/>
                    <a:pt x="53" y="15"/>
                    <a:pt x="52" y="14"/>
                  </a:cubicBezTo>
                  <a:cubicBezTo>
                    <a:pt x="51" y="13"/>
                    <a:pt x="53" y="13"/>
                    <a:pt x="54" y="13"/>
                  </a:cubicBezTo>
                  <a:cubicBezTo>
                    <a:pt x="54" y="13"/>
                    <a:pt x="52" y="12"/>
                    <a:pt x="52" y="12"/>
                  </a:cubicBezTo>
                  <a:cubicBezTo>
                    <a:pt x="52" y="11"/>
                    <a:pt x="54" y="10"/>
                    <a:pt x="53" y="10"/>
                  </a:cubicBezTo>
                  <a:cubicBezTo>
                    <a:pt x="51" y="9"/>
                    <a:pt x="54" y="10"/>
                    <a:pt x="53" y="10"/>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12" name="Freeform 406">
              <a:extLst>
                <a:ext uri="{FF2B5EF4-FFF2-40B4-BE49-F238E27FC236}">
                  <a16:creationId xmlns:a16="http://schemas.microsoft.com/office/drawing/2014/main" id="{B020F751-7A15-37A6-E830-D1827F1376F0}"/>
                </a:ext>
              </a:extLst>
            </p:cNvPr>
            <p:cNvSpPr>
              <a:spLocks/>
            </p:cNvSpPr>
            <p:nvPr/>
          </p:nvSpPr>
          <p:spPr bwMode="auto">
            <a:xfrm>
              <a:off x="14085545" y="4439516"/>
              <a:ext cx="840765" cy="579771"/>
            </a:xfrm>
            <a:custGeom>
              <a:avLst/>
              <a:gdLst>
                <a:gd name="T0" fmla="*/ 77 w 90"/>
                <a:gd name="T1" fmla="*/ 2 h 62"/>
                <a:gd name="T2" fmla="*/ 66 w 90"/>
                <a:gd name="T3" fmla="*/ 6 h 62"/>
                <a:gd name="T4" fmla="*/ 51 w 90"/>
                <a:gd name="T5" fmla="*/ 8 h 62"/>
                <a:gd name="T6" fmla="*/ 48 w 90"/>
                <a:gd name="T7" fmla="*/ 9 h 62"/>
                <a:gd name="T8" fmla="*/ 39 w 90"/>
                <a:gd name="T9" fmla="*/ 11 h 62"/>
                <a:gd name="T10" fmla="*/ 32 w 90"/>
                <a:gd name="T11" fmla="*/ 14 h 62"/>
                <a:gd name="T12" fmla="*/ 26 w 90"/>
                <a:gd name="T13" fmla="*/ 19 h 62"/>
                <a:gd name="T14" fmla="*/ 26 w 90"/>
                <a:gd name="T15" fmla="*/ 21 h 62"/>
                <a:gd name="T16" fmla="*/ 27 w 90"/>
                <a:gd name="T17" fmla="*/ 23 h 62"/>
                <a:gd name="T18" fmla="*/ 23 w 90"/>
                <a:gd name="T19" fmla="*/ 25 h 62"/>
                <a:gd name="T20" fmla="*/ 21 w 90"/>
                <a:gd name="T21" fmla="*/ 28 h 62"/>
                <a:gd name="T22" fmla="*/ 21 w 90"/>
                <a:gd name="T23" fmla="*/ 29 h 62"/>
                <a:gd name="T24" fmla="*/ 14 w 90"/>
                <a:gd name="T25" fmla="*/ 31 h 62"/>
                <a:gd name="T26" fmla="*/ 19 w 90"/>
                <a:gd name="T27" fmla="*/ 34 h 62"/>
                <a:gd name="T28" fmla="*/ 9 w 90"/>
                <a:gd name="T29" fmla="*/ 38 h 62"/>
                <a:gd name="T30" fmla="*/ 6 w 90"/>
                <a:gd name="T31" fmla="*/ 41 h 62"/>
                <a:gd name="T32" fmla="*/ 5 w 90"/>
                <a:gd name="T33" fmla="*/ 47 h 62"/>
                <a:gd name="T34" fmla="*/ 4 w 90"/>
                <a:gd name="T35" fmla="*/ 53 h 62"/>
                <a:gd name="T36" fmla="*/ 12 w 90"/>
                <a:gd name="T37" fmla="*/ 55 h 62"/>
                <a:gd name="T38" fmla="*/ 12 w 90"/>
                <a:gd name="T39" fmla="*/ 56 h 62"/>
                <a:gd name="T40" fmla="*/ 16 w 90"/>
                <a:gd name="T41" fmla="*/ 62 h 62"/>
                <a:gd name="T42" fmla="*/ 26 w 90"/>
                <a:gd name="T43" fmla="*/ 61 h 62"/>
                <a:gd name="T44" fmla="*/ 26 w 90"/>
                <a:gd name="T45" fmla="*/ 59 h 62"/>
                <a:gd name="T46" fmla="*/ 20 w 90"/>
                <a:gd name="T47" fmla="*/ 48 h 62"/>
                <a:gd name="T48" fmla="*/ 20 w 90"/>
                <a:gd name="T49" fmla="*/ 42 h 62"/>
                <a:gd name="T50" fmla="*/ 22 w 90"/>
                <a:gd name="T51" fmla="*/ 40 h 62"/>
                <a:gd name="T52" fmla="*/ 21 w 90"/>
                <a:gd name="T53" fmla="*/ 36 h 62"/>
                <a:gd name="T54" fmla="*/ 27 w 90"/>
                <a:gd name="T55" fmla="*/ 34 h 62"/>
                <a:gd name="T56" fmla="*/ 27 w 90"/>
                <a:gd name="T57" fmla="*/ 32 h 62"/>
                <a:gd name="T58" fmla="*/ 32 w 90"/>
                <a:gd name="T59" fmla="*/ 31 h 62"/>
                <a:gd name="T60" fmla="*/ 35 w 90"/>
                <a:gd name="T61" fmla="*/ 29 h 62"/>
                <a:gd name="T62" fmla="*/ 35 w 90"/>
                <a:gd name="T63" fmla="*/ 26 h 62"/>
                <a:gd name="T64" fmla="*/ 42 w 90"/>
                <a:gd name="T65" fmla="*/ 24 h 62"/>
                <a:gd name="T66" fmla="*/ 45 w 90"/>
                <a:gd name="T67" fmla="*/ 22 h 62"/>
                <a:gd name="T68" fmla="*/ 58 w 90"/>
                <a:gd name="T69" fmla="*/ 15 h 62"/>
                <a:gd name="T70" fmla="*/ 81 w 90"/>
                <a:gd name="T71" fmla="*/ 8 h 62"/>
                <a:gd name="T72" fmla="*/ 84 w 90"/>
                <a:gd name="T73" fmla="*/ 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0" h="62">
                  <a:moveTo>
                    <a:pt x="84" y="1"/>
                  </a:moveTo>
                  <a:cubicBezTo>
                    <a:pt x="81" y="1"/>
                    <a:pt x="80" y="0"/>
                    <a:pt x="77" y="2"/>
                  </a:cubicBezTo>
                  <a:cubicBezTo>
                    <a:pt x="76" y="2"/>
                    <a:pt x="72" y="3"/>
                    <a:pt x="73" y="4"/>
                  </a:cubicBezTo>
                  <a:cubicBezTo>
                    <a:pt x="72" y="4"/>
                    <a:pt x="68" y="6"/>
                    <a:pt x="66" y="6"/>
                  </a:cubicBezTo>
                  <a:cubicBezTo>
                    <a:pt x="64" y="6"/>
                    <a:pt x="61" y="7"/>
                    <a:pt x="59" y="8"/>
                  </a:cubicBezTo>
                  <a:cubicBezTo>
                    <a:pt x="56" y="8"/>
                    <a:pt x="54" y="8"/>
                    <a:pt x="51" y="8"/>
                  </a:cubicBezTo>
                  <a:cubicBezTo>
                    <a:pt x="51" y="8"/>
                    <a:pt x="45" y="8"/>
                    <a:pt x="46" y="9"/>
                  </a:cubicBezTo>
                  <a:cubicBezTo>
                    <a:pt x="46" y="9"/>
                    <a:pt x="48" y="9"/>
                    <a:pt x="48" y="9"/>
                  </a:cubicBezTo>
                  <a:cubicBezTo>
                    <a:pt x="47" y="10"/>
                    <a:pt x="45" y="10"/>
                    <a:pt x="44" y="11"/>
                  </a:cubicBezTo>
                  <a:cubicBezTo>
                    <a:pt x="43" y="11"/>
                    <a:pt x="41" y="11"/>
                    <a:pt x="39" y="11"/>
                  </a:cubicBezTo>
                  <a:cubicBezTo>
                    <a:pt x="38" y="11"/>
                    <a:pt x="38" y="11"/>
                    <a:pt x="36" y="12"/>
                  </a:cubicBezTo>
                  <a:cubicBezTo>
                    <a:pt x="35" y="15"/>
                    <a:pt x="34" y="14"/>
                    <a:pt x="32" y="14"/>
                  </a:cubicBezTo>
                  <a:cubicBezTo>
                    <a:pt x="30" y="15"/>
                    <a:pt x="31" y="17"/>
                    <a:pt x="28" y="17"/>
                  </a:cubicBezTo>
                  <a:cubicBezTo>
                    <a:pt x="26" y="17"/>
                    <a:pt x="27" y="19"/>
                    <a:pt x="26" y="19"/>
                  </a:cubicBezTo>
                  <a:cubicBezTo>
                    <a:pt x="25" y="20"/>
                    <a:pt x="22" y="18"/>
                    <a:pt x="23" y="19"/>
                  </a:cubicBezTo>
                  <a:cubicBezTo>
                    <a:pt x="23" y="20"/>
                    <a:pt x="26" y="21"/>
                    <a:pt x="26" y="21"/>
                  </a:cubicBezTo>
                  <a:cubicBezTo>
                    <a:pt x="26" y="21"/>
                    <a:pt x="22" y="22"/>
                    <a:pt x="22" y="22"/>
                  </a:cubicBezTo>
                  <a:cubicBezTo>
                    <a:pt x="22" y="23"/>
                    <a:pt x="27" y="23"/>
                    <a:pt x="27" y="23"/>
                  </a:cubicBezTo>
                  <a:cubicBezTo>
                    <a:pt x="27" y="24"/>
                    <a:pt x="20" y="24"/>
                    <a:pt x="21" y="25"/>
                  </a:cubicBezTo>
                  <a:cubicBezTo>
                    <a:pt x="21" y="24"/>
                    <a:pt x="23" y="25"/>
                    <a:pt x="23" y="25"/>
                  </a:cubicBezTo>
                  <a:cubicBezTo>
                    <a:pt x="21" y="26"/>
                    <a:pt x="20" y="25"/>
                    <a:pt x="20" y="26"/>
                  </a:cubicBezTo>
                  <a:cubicBezTo>
                    <a:pt x="19" y="27"/>
                    <a:pt x="21" y="28"/>
                    <a:pt x="21" y="28"/>
                  </a:cubicBezTo>
                  <a:cubicBezTo>
                    <a:pt x="20" y="28"/>
                    <a:pt x="19" y="28"/>
                    <a:pt x="18" y="28"/>
                  </a:cubicBezTo>
                  <a:cubicBezTo>
                    <a:pt x="18" y="28"/>
                    <a:pt x="20" y="29"/>
                    <a:pt x="21" y="29"/>
                  </a:cubicBezTo>
                  <a:cubicBezTo>
                    <a:pt x="19" y="29"/>
                    <a:pt x="18" y="29"/>
                    <a:pt x="17" y="30"/>
                  </a:cubicBezTo>
                  <a:cubicBezTo>
                    <a:pt x="16" y="31"/>
                    <a:pt x="15" y="31"/>
                    <a:pt x="14" y="31"/>
                  </a:cubicBezTo>
                  <a:cubicBezTo>
                    <a:pt x="12" y="32"/>
                    <a:pt x="12" y="33"/>
                    <a:pt x="14" y="33"/>
                  </a:cubicBezTo>
                  <a:cubicBezTo>
                    <a:pt x="15" y="33"/>
                    <a:pt x="18" y="34"/>
                    <a:pt x="19" y="34"/>
                  </a:cubicBezTo>
                  <a:cubicBezTo>
                    <a:pt x="17" y="35"/>
                    <a:pt x="15" y="33"/>
                    <a:pt x="15" y="36"/>
                  </a:cubicBezTo>
                  <a:cubicBezTo>
                    <a:pt x="15" y="37"/>
                    <a:pt x="10" y="37"/>
                    <a:pt x="9" y="38"/>
                  </a:cubicBezTo>
                  <a:cubicBezTo>
                    <a:pt x="8" y="39"/>
                    <a:pt x="9" y="39"/>
                    <a:pt x="9" y="40"/>
                  </a:cubicBezTo>
                  <a:cubicBezTo>
                    <a:pt x="9" y="40"/>
                    <a:pt x="6" y="41"/>
                    <a:pt x="6" y="41"/>
                  </a:cubicBezTo>
                  <a:cubicBezTo>
                    <a:pt x="2" y="42"/>
                    <a:pt x="7" y="42"/>
                    <a:pt x="7" y="43"/>
                  </a:cubicBezTo>
                  <a:cubicBezTo>
                    <a:pt x="8" y="44"/>
                    <a:pt x="5" y="47"/>
                    <a:pt x="5" y="47"/>
                  </a:cubicBezTo>
                  <a:cubicBezTo>
                    <a:pt x="3" y="49"/>
                    <a:pt x="0" y="47"/>
                    <a:pt x="0" y="51"/>
                  </a:cubicBezTo>
                  <a:cubicBezTo>
                    <a:pt x="0" y="55"/>
                    <a:pt x="2" y="53"/>
                    <a:pt x="4" y="53"/>
                  </a:cubicBezTo>
                  <a:cubicBezTo>
                    <a:pt x="6" y="54"/>
                    <a:pt x="7" y="55"/>
                    <a:pt x="9" y="54"/>
                  </a:cubicBezTo>
                  <a:cubicBezTo>
                    <a:pt x="9" y="54"/>
                    <a:pt x="11" y="56"/>
                    <a:pt x="12" y="55"/>
                  </a:cubicBezTo>
                  <a:cubicBezTo>
                    <a:pt x="12" y="55"/>
                    <a:pt x="10" y="55"/>
                    <a:pt x="10" y="56"/>
                  </a:cubicBezTo>
                  <a:cubicBezTo>
                    <a:pt x="11" y="56"/>
                    <a:pt x="12" y="56"/>
                    <a:pt x="12" y="56"/>
                  </a:cubicBezTo>
                  <a:cubicBezTo>
                    <a:pt x="12" y="56"/>
                    <a:pt x="10" y="60"/>
                    <a:pt x="10" y="60"/>
                  </a:cubicBezTo>
                  <a:cubicBezTo>
                    <a:pt x="12" y="61"/>
                    <a:pt x="14" y="61"/>
                    <a:pt x="16" y="62"/>
                  </a:cubicBezTo>
                  <a:cubicBezTo>
                    <a:pt x="19" y="62"/>
                    <a:pt x="20" y="62"/>
                    <a:pt x="23" y="62"/>
                  </a:cubicBezTo>
                  <a:cubicBezTo>
                    <a:pt x="24" y="61"/>
                    <a:pt x="25" y="61"/>
                    <a:pt x="26" y="61"/>
                  </a:cubicBezTo>
                  <a:cubicBezTo>
                    <a:pt x="27" y="62"/>
                    <a:pt x="28" y="62"/>
                    <a:pt x="30" y="62"/>
                  </a:cubicBezTo>
                  <a:cubicBezTo>
                    <a:pt x="31" y="62"/>
                    <a:pt x="27" y="59"/>
                    <a:pt x="26" y="59"/>
                  </a:cubicBezTo>
                  <a:cubicBezTo>
                    <a:pt x="24" y="57"/>
                    <a:pt x="23" y="55"/>
                    <a:pt x="22" y="53"/>
                  </a:cubicBezTo>
                  <a:cubicBezTo>
                    <a:pt x="20" y="51"/>
                    <a:pt x="21" y="50"/>
                    <a:pt x="20" y="48"/>
                  </a:cubicBezTo>
                  <a:cubicBezTo>
                    <a:pt x="19" y="45"/>
                    <a:pt x="18" y="45"/>
                    <a:pt x="20" y="43"/>
                  </a:cubicBezTo>
                  <a:cubicBezTo>
                    <a:pt x="21" y="43"/>
                    <a:pt x="20" y="43"/>
                    <a:pt x="20" y="42"/>
                  </a:cubicBezTo>
                  <a:cubicBezTo>
                    <a:pt x="21" y="41"/>
                    <a:pt x="24" y="42"/>
                    <a:pt x="24" y="41"/>
                  </a:cubicBezTo>
                  <a:cubicBezTo>
                    <a:pt x="24" y="41"/>
                    <a:pt x="22" y="40"/>
                    <a:pt x="22" y="40"/>
                  </a:cubicBezTo>
                  <a:cubicBezTo>
                    <a:pt x="23" y="39"/>
                    <a:pt x="26" y="40"/>
                    <a:pt x="26" y="39"/>
                  </a:cubicBezTo>
                  <a:cubicBezTo>
                    <a:pt x="26" y="38"/>
                    <a:pt x="21" y="37"/>
                    <a:pt x="21" y="36"/>
                  </a:cubicBezTo>
                  <a:cubicBezTo>
                    <a:pt x="21" y="36"/>
                    <a:pt x="29" y="37"/>
                    <a:pt x="29" y="37"/>
                  </a:cubicBezTo>
                  <a:cubicBezTo>
                    <a:pt x="29" y="36"/>
                    <a:pt x="27" y="35"/>
                    <a:pt x="27" y="34"/>
                  </a:cubicBezTo>
                  <a:cubicBezTo>
                    <a:pt x="27" y="33"/>
                    <a:pt x="30" y="35"/>
                    <a:pt x="31" y="34"/>
                  </a:cubicBezTo>
                  <a:cubicBezTo>
                    <a:pt x="31" y="33"/>
                    <a:pt x="27" y="31"/>
                    <a:pt x="27" y="32"/>
                  </a:cubicBezTo>
                  <a:cubicBezTo>
                    <a:pt x="27" y="31"/>
                    <a:pt x="31" y="33"/>
                    <a:pt x="32" y="32"/>
                  </a:cubicBezTo>
                  <a:cubicBezTo>
                    <a:pt x="32" y="32"/>
                    <a:pt x="33" y="31"/>
                    <a:pt x="32" y="31"/>
                  </a:cubicBezTo>
                  <a:cubicBezTo>
                    <a:pt x="32" y="31"/>
                    <a:pt x="30" y="29"/>
                    <a:pt x="30" y="29"/>
                  </a:cubicBezTo>
                  <a:cubicBezTo>
                    <a:pt x="32" y="29"/>
                    <a:pt x="33" y="30"/>
                    <a:pt x="35" y="29"/>
                  </a:cubicBezTo>
                  <a:cubicBezTo>
                    <a:pt x="35" y="28"/>
                    <a:pt x="37" y="27"/>
                    <a:pt x="37" y="27"/>
                  </a:cubicBezTo>
                  <a:cubicBezTo>
                    <a:pt x="37" y="26"/>
                    <a:pt x="35" y="26"/>
                    <a:pt x="35" y="26"/>
                  </a:cubicBezTo>
                  <a:cubicBezTo>
                    <a:pt x="36" y="26"/>
                    <a:pt x="39" y="26"/>
                    <a:pt x="39" y="24"/>
                  </a:cubicBezTo>
                  <a:cubicBezTo>
                    <a:pt x="39" y="22"/>
                    <a:pt x="41" y="25"/>
                    <a:pt x="42" y="24"/>
                  </a:cubicBezTo>
                  <a:cubicBezTo>
                    <a:pt x="42" y="24"/>
                    <a:pt x="41" y="23"/>
                    <a:pt x="41" y="23"/>
                  </a:cubicBezTo>
                  <a:cubicBezTo>
                    <a:pt x="42" y="22"/>
                    <a:pt x="45" y="23"/>
                    <a:pt x="45" y="22"/>
                  </a:cubicBezTo>
                  <a:cubicBezTo>
                    <a:pt x="46" y="21"/>
                    <a:pt x="45" y="20"/>
                    <a:pt x="44" y="20"/>
                  </a:cubicBezTo>
                  <a:cubicBezTo>
                    <a:pt x="49" y="18"/>
                    <a:pt x="53" y="16"/>
                    <a:pt x="58" y="15"/>
                  </a:cubicBezTo>
                  <a:cubicBezTo>
                    <a:pt x="61" y="14"/>
                    <a:pt x="65" y="13"/>
                    <a:pt x="68" y="12"/>
                  </a:cubicBezTo>
                  <a:cubicBezTo>
                    <a:pt x="73" y="11"/>
                    <a:pt x="77" y="10"/>
                    <a:pt x="81" y="8"/>
                  </a:cubicBezTo>
                  <a:cubicBezTo>
                    <a:pt x="83" y="8"/>
                    <a:pt x="86" y="6"/>
                    <a:pt x="88" y="4"/>
                  </a:cubicBezTo>
                  <a:cubicBezTo>
                    <a:pt x="90" y="2"/>
                    <a:pt x="86" y="1"/>
                    <a:pt x="84" y="1"/>
                  </a:cubicBezTo>
                  <a:cubicBezTo>
                    <a:pt x="82" y="1"/>
                    <a:pt x="86" y="1"/>
                    <a:pt x="84" y="1"/>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13" name="Freeform 407">
              <a:extLst>
                <a:ext uri="{FF2B5EF4-FFF2-40B4-BE49-F238E27FC236}">
                  <a16:creationId xmlns:a16="http://schemas.microsoft.com/office/drawing/2014/main" id="{60C13CE8-6184-96B7-31ED-1EE5844C7D3C}"/>
                </a:ext>
              </a:extLst>
            </p:cNvPr>
            <p:cNvSpPr>
              <a:spLocks/>
            </p:cNvSpPr>
            <p:nvPr/>
          </p:nvSpPr>
          <p:spPr bwMode="auto">
            <a:xfrm>
              <a:off x="16241600" y="4197415"/>
              <a:ext cx="299364" cy="149721"/>
            </a:xfrm>
            <a:custGeom>
              <a:avLst/>
              <a:gdLst>
                <a:gd name="T0" fmla="*/ 16 w 32"/>
                <a:gd name="T1" fmla="*/ 6 h 16"/>
                <a:gd name="T2" fmla="*/ 19 w 32"/>
                <a:gd name="T3" fmla="*/ 1 h 16"/>
                <a:gd name="T4" fmla="*/ 16 w 32"/>
                <a:gd name="T5" fmla="*/ 0 h 16"/>
                <a:gd name="T6" fmla="*/ 15 w 32"/>
                <a:gd name="T7" fmla="*/ 2 h 16"/>
                <a:gd name="T8" fmla="*/ 10 w 32"/>
                <a:gd name="T9" fmla="*/ 2 h 16"/>
                <a:gd name="T10" fmla="*/ 9 w 32"/>
                <a:gd name="T11" fmla="*/ 4 h 16"/>
                <a:gd name="T12" fmla="*/ 12 w 32"/>
                <a:gd name="T13" fmla="*/ 4 h 16"/>
                <a:gd name="T14" fmla="*/ 10 w 32"/>
                <a:gd name="T15" fmla="*/ 8 h 16"/>
                <a:gd name="T16" fmla="*/ 5 w 32"/>
                <a:gd name="T17" fmla="*/ 10 h 16"/>
                <a:gd name="T18" fmla="*/ 1 w 32"/>
                <a:gd name="T19" fmla="*/ 15 h 16"/>
                <a:gd name="T20" fmla="*/ 8 w 32"/>
                <a:gd name="T21" fmla="*/ 15 h 16"/>
                <a:gd name="T22" fmla="*/ 17 w 32"/>
                <a:gd name="T23" fmla="*/ 14 h 16"/>
                <a:gd name="T24" fmla="*/ 28 w 32"/>
                <a:gd name="T25" fmla="*/ 12 h 16"/>
                <a:gd name="T26" fmla="*/ 29 w 32"/>
                <a:gd name="T27" fmla="*/ 7 h 16"/>
                <a:gd name="T28" fmla="*/ 22 w 32"/>
                <a:gd name="T29" fmla="*/ 3 h 16"/>
                <a:gd name="T30" fmla="*/ 16 w 32"/>
                <a:gd name="T31" fmla="*/ 6 h 16"/>
                <a:gd name="T32" fmla="*/ 16 w 32"/>
                <a:gd name="T33" fmla="*/ 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16">
                  <a:moveTo>
                    <a:pt x="16" y="6"/>
                  </a:moveTo>
                  <a:cubicBezTo>
                    <a:pt x="16" y="6"/>
                    <a:pt x="19" y="2"/>
                    <a:pt x="19" y="1"/>
                  </a:cubicBezTo>
                  <a:cubicBezTo>
                    <a:pt x="18" y="0"/>
                    <a:pt x="17" y="0"/>
                    <a:pt x="16" y="0"/>
                  </a:cubicBezTo>
                  <a:cubicBezTo>
                    <a:pt x="15" y="0"/>
                    <a:pt x="15" y="2"/>
                    <a:pt x="15" y="2"/>
                  </a:cubicBezTo>
                  <a:cubicBezTo>
                    <a:pt x="13" y="2"/>
                    <a:pt x="12" y="0"/>
                    <a:pt x="10" y="2"/>
                  </a:cubicBezTo>
                  <a:cubicBezTo>
                    <a:pt x="10" y="2"/>
                    <a:pt x="8" y="3"/>
                    <a:pt x="9" y="4"/>
                  </a:cubicBezTo>
                  <a:cubicBezTo>
                    <a:pt x="10" y="4"/>
                    <a:pt x="11" y="5"/>
                    <a:pt x="12" y="4"/>
                  </a:cubicBezTo>
                  <a:cubicBezTo>
                    <a:pt x="10" y="5"/>
                    <a:pt x="5" y="6"/>
                    <a:pt x="10" y="8"/>
                  </a:cubicBezTo>
                  <a:cubicBezTo>
                    <a:pt x="7" y="7"/>
                    <a:pt x="6" y="8"/>
                    <a:pt x="5" y="10"/>
                  </a:cubicBezTo>
                  <a:cubicBezTo>
                    <a:pt x="4" y="11"/>
                    <a:pt x="0" y="15"/>
                    <a:pt x="1" y="15"/>
                  </a:cubicBezTo>
                  <a:cubicBezTo>
                    <a:pt x="3" y="16"/>
                    <a:pt x="6" y="16"/>
                    <a:pt x="8" y="15"/>
                  </a:cubicBezTo>
                  <a:cubicBezTo>
                    <a:pt x="11" y="13"/>
                    <a:pt x="14" y="13"/>
                    <a:pt x="17" y="14"/>
                  </a:cubicBezTo>
                  <a:cubicBezTo>
                    <a:pt x="21" y="14"/>
                    <a:pt x="24" y="13"/>
                    <a:pt x="28" y="12"/>
                  </a:cubicBezTo>
                  <a:cubicBezTo>
                    <a:pt x="30" y="11"/>
                    <a:pt x="32" y="8"/>
                    <a:pt x="29" y="7"/>
                  </a:cubicBezTo>
                  <a:cubicBezTo>
                    <a:pt x="27" y="6"/>
                    <a:pt x="24" y="2"/>
                    <a:pt x="22" y="3"/>
                  </a:cubicBezTo>
                  <a:cubicBezTo>
                    <a:pt x="20" y="3"/>
                    <a:pt x="18" y="6"/>
                    <a:pt x="16" y="6"/>
                  </a:cubicBezTo>
                  <a:cubicBezTo>
                    <a:pt x="15" y="6"/>
                    <a:pt x="17" y="6"/>
                    <a:pt x="16" y="6"/>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14" name="Freeform 408">
              <a:extLst>
                <a:ext uri="{FF2B5EF4-FFF2-40B4-BE49-F238E27FC236}">
                  <a16:creationId xmlns:a16="http://schemas.microsoft.com/office/drawing/2014/main" id="{FB309E2C-8E33-7B8A-102B-F9A429160877}"/>
                </a:ext>
              </a:extLst>
            </p:cNvPr>
            <p:cNvSpPr>
              <a:spLocks/>
            </p:cNvSpPr>
            <p:nvPr/>
          </p:nvSpPr>
          <p:spPr bwMode="auto">
            <a:xfrm>
              <a:off x="15999561" y="4111405"/>
              <a:ext cx="280256" cy="149721"/>
            </a:xfrm>
            <a:custGeom>
              <a:avLst/>
              <a:gdLst>
                <a:gd name="T0" fmla="*/ 26 w 30"/>
                <a:gd name="T1" fmla="*/ 10 h 16"/>
                <a:gd name="T2" fmla="*/ 28 w 30"/>
                <a:gd name="T3" fmla="*/ 7 h 16"/>
                <a:gd name="T4" fmla="*/ 29 w 30"/>
                <a:gd name="T5" fmla="*/ 5 h 16"/>
                <a:gd name="T6" fmla="*/ 26 w 30"/>
                <a:gd name="T7" fmla="*/ 3 h 16"/>
                <a:gd name="T8" fmla="*/ 22 w 30"/>
                <a:gd name="T9" fmla="*/ 3 h 16"/>
                <a:gd name="T10" fmla="*/ 17 w 30"/>
                <a:gd name="T11" fmla="*/ 4 h 16"/>
                <a:gd name="T12" fmla="*/ 18 w 30"/>
                <a:gd name="T13" fmla="*/ 1 h 16"/>
                <a:gd name="T14" fmla="*/ 12 w 30"/>
                <a:gd name="T15" fmla="*/ 1 h 16"/>
                <a:gd name="T16" fmla="*/ 5 w 30"/>
                <a:gd name="T17" fmla="*/ 4 h 16"/>
                <a:gd name="T18" fmla="*/ 7 w 30"/>
                <a:gd name="T19" fmla="*/ 4 h 16"/>
                <a:gd name="T20" fmla="*/ 0 w 30"/>
                <a:gd name="T21" fmla="*/ 8 h 16"/>
                <a:gd name="T22" fmla="*/ 4 w 30"/>
                <a:gd name="T23" fmla="*/ 9 h 16"/>
                <a:gd name="T24" fmla="*/ 7 w 30"/>
                <a:gd name="T25" fmla="*/ 12 h 16"/>
                <a:gd name="T26" fmla="*/ 12 w 30"/>
                <a:gd name="T27" fmla="*/ 13 h 16"/>
                <a:gd name="T28" fmla="*/ 19 w 30"/>
                <a:gd name="T29" fmla="*/ 16 h 16"/>
                <a:gd name="T30" fmla="*/ 28 w 30"/>
                <a:gd name="T31" fmla="*/ 15 h 16"/>
                <a:gd name="T32" fmla="*/ 26 w 30"/>
                <a:gd name="T33" fmla="*/ 10 h 16"/>
                <a:gd name="T34" fmla="*/ 26 w 30"/>
                <a:gd name="T35" fmla="*/ 1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 h="16">
                  <a:moveTo>
                    <a:pt x="26" y="10"/>
                  </a:moveTo>
                  <a:cubicBezTo>
                    <a:pt x="29" y="11"/>
                    <a:pt x="27" y="9"/>
                    <a:pt x="28" y="7"/>
                  </a:cubicBezTo>
                  <a:cubicBezTo>
                    <a:pt x="28" y="6"/>
                    <a:pt x="29" y="6"/>
                    <a:pt x="29" y="5"/>
                  </a:cubicBezTo>
                  <a:cubicBezTo>
                    <a:pt x="29" y="4"/>
                    <a:pt x="27" y="3"/>
                    <a:pt x="26" y="3"/>
                  </a:cubicBezTo>
                  <a:cubicBezTo>
                    <a:pt x="25" y="2"/>
                    <a:pt x="23" y="2"/>
                    <a:pt x="22" y="3"/>
                  </a:cubicBezTo>
                  <a:cubicBezTo>
                    <a:pt x="22" y="3"/>
                    <a:pt x="17" y="4"/>
                    <a:pt x="17" y="4"/>
                  </a:cubicBezTo>
                  <a:cubicBezTo>
                    <a:pt x="17" y="4"/>
                    <a:pt x="21" y="2"/>
                    <a:pt x="18" y="1"/>
                  </a:cubicBezTo>
                  <a:cubicBezTo>
                    <a:pt x="16" y="0"/>
                    <a:pt x="14" y="1"/>
                    <a:pt x="12" y="1"/>
                  </a:cubicBezTo>
                  <a:cubicBezTo>
                    <a:pt x="11" y="1"/>
                    <a:pt x="6" y="2"/>
                    <a:pt x="5" y="4"/>
                  </a:cubicBezTo>
                  <a:cubicBezTo>
                    <a:pt x="5" y="4"/>
                    <a:pt x="7" y="4"/>
                    <a:pt x="7" y="4"/>
                  </a:cubicBezTo>
                  <a:cubicBezTo>
                    <a:pt x="7" y="4"/>
                    <a:pt x="0" y="7"/>
                    <a:pt x="0" y="8"/>
                  </a:cubicBezTo>
                  <a:cubicBezTo>
                    <a:pt x="0" y="8"/>
                    <a:pt x="4" y="9"/>
                    <a:pt x="4" y="9"/>
                  </a:cubicBezTo>
                  <a:cubicBezTo>
                    <a:pt x="5" y="9"/>
                    <a:pt x="6" y="11"/>
                    <a:pt x="7" y="12"/>
                  </a:cubicBezTo>
                  <a:cubicBezTo>
                    <a:pt x="9" y="13"/>
                    <a:pt x="10" y="13"/>
                    <a:pt x="12" y="13"/>
                  </a:cubicBezTo>
                  <a:cubicBezTo>
                    <a:pt x="14" y="14"/>
                    <a:pt x="17" y="16"/>
                    <a:pt x="19" y="16"/>
                  </a:cubicBezTo>
                  <a:cubicBezTo>
                    <a:pt x="22" y="16"/>
                    <a:pt x="25" y="16"/>
                    <a:pt x="28" y="15"/>
                  </a:cubicBezTo>
                  <a:cubicBezTo>
                    <a:pt x="30" y="15"/>
                    <a:pt x="26" y="10"/>
                    <a:pt x="26" y="10"/>
                  </a:cubicBezTo>
                  <a:cubicBezTo>
                    <a:pt x="27" y="10"/>
                    <a:pt x="25" y="10"/>
                    <a:pt x="26" y="10"/>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15" name="Freeform 409">
              <a:extLst>
                <a:ext uri="{FF2B5EF4-FFF2-40B4-BE49-F238E27FC236}">
                  <a16:creationId xmlns:a16="http://schemas.microsoft.com/office/drawing/2014/main" id="{D912EA94-968F-A836-20EB-B2960F21BF9B}"/>
                </a:ext>
              </a:extLst>
            </p:cNvPr>
            <p:cNvSpPr>
              <a:spLocks/>
            </p:cNvSpPr>
            <p:nvPr/>
          </p:nvSpPr>
          <p:spPr bwMode="auto">
            <a:xfrm>
              <a:off x="15916758" y="4120960"/>
              <a:ext cx="140127" cy="47785"/>
            </a:xfrm>
            <a:custGeom>
              <a:avLst/>
              <a:gdLst>
                <a:gd name="T0" fmla="*/ 9 w 15"/>
                <a:gd name="T1" fmla="*/ 1 h 5"/>
                <a:gd name="T2" fmla="*/ 4 w 15"/>
                <a:gd name="T3" fmla="*/ 1 h 5"/>
                <a:gd name="T4" fmla="*/ 0 w 15"/>
                <a:gd name="T5" fmla="*/ 1 h 5"/>
                <a:gd name="T6" fmla="*/ 1 w 15"/>
                <a:gd name="T7" fmla="*/ 3 h 5"/>
                <a:gd name="T8" fmla="*/ 6 w 15"/>
                <a:gd name="T9" fmla="*/ 5 h 5"/>
                <a:gd name="T10" fmla="*/ 9 w 15"/>
                <a:gd name="T11" fmla="*/ 1 h 5"/>
                <a:gd name="T12" fmla="*/ 9 w 15"/>
                <a:gd name="T13" fmla="*/ 1 h 5"/>
              </a:gdLst>
              <a:ahLst/>
              <a:cxnLst>
                <a:cxn ang="0">
                  <a:pos x="T0" y="T1"/>
                </a:cxn>
                <a:cxn ang="0">
                  <a:pos x="T2" y="T3"/>
                </a:cxn>
                <a:cxn ang="0">
                  <a:pos x="T4" y="T5"/>
                </a:cxn>
                <a:cxn ang="0">
                  <a:pos x="T6" y="T7"/>
                </a:cxn>
                <a:cxn ang="0">
                  <a:pos x="T8" y="T9"/>
                </a:cxn>
                <a:cxn ang="0">
                  <a:pos x="T10" y="T11"/>
                </a:cxn>
                <a:cxn ang="0">
                  <a:pos x="T12" y="T13"/>
                </a:cxn>
              </a:cxnLst>
              <a:rect l="0" t="0" r="r" b="b"/>
              <a:pathLst>
                <a:path w="15" h="5">
                  <a:moveTo>
                    <a:pt x="9" y="1"/>
                  </a:moveTo>
                  <a:cubicBezTo>
                    <a:pt x="8" y="1"/>
                    <a:pt x="6" y="1"/>
                    <a:pt x="4" y="1"/>
                  </a:cubicBezTo>
                  <a:cubicBezTo>
                    <a:pt x="3" y="1"/>
                    <a:pt x="1" y="0"/>
                    <a:pt x="0" y="1"/>
                  </a:cubicBezTo>
                  <a:cubicBezTo>
                    <a:pt x="0" y="1"/>
                    <a:pt x="0" y="3"/>
                    <a:pt x="1" y="3"/>
                  </a:cubicBezTo>
                  <a:cubicBezTo>
                    <a:pt x="3" y="4"/>
                    <a:pt x="4" y="5"/>
                    <a:pt x="6" y="5"/>
                  </a:cubicBezTo>
                  <a:cubicBezTo>
                    <a:pt x="8" y="5"/>
                    <a:pt x="15" y="2"/>
                    <a:pt x="9" y="1"/>
                  </a:cubicBezTo>
                  <a:cubicBezTo>
                    <a:pt x="8" y="1"/>
                    <a:pt x="10" y="2"/>
                    <a:pt x="9" y="1"/>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16" name="Freeform 410">
              <a:extLst>
                <a:ext uri="{FF2B5EF4-FFF2-40B4-BE49-F238E27FC236}">
                  <a16:creationId xmlns:a16="http://schemas.microsoft.com/office/drawing/2014/main" id="{822944D4-62EB-2B43-F49F-BE8C7B9778E9}"/>
                </a:ext>
              </a:extLst>
            </p:cNvPr>
            <p:cNvSpPr>
              <a:spLocks/>
            </p:cNvSpPr>
            <p:nvPr/>
          </p:nvSpPr>
          <p:spPr bwMode="auto">
            <a:xfrm>
              <a:off x="15942235" y="3990355"/>
              <a:ext cx="235667" cy="149721"/>
            </a:xfrm>
            <a:custGeom>
              <a:avLst/>
              <a:gdLst>
                <a:gd name="T0" fmla="*/ 7 w 25"/>
                <a:gd name="T1" fmla="*/ 15 h 16"/>
                <a:gd name="T2" fmla="*/ 3 w 25"/>
                <a:gd name="T3" fmla="*/ 13 h 16"/>
                <a:gd name="T4" fmla="*/ 4 w 25"/>
                <a:gd name="T5" fmla="*/ 12 h 16"/>
                <a:gd name="T6" fmla="*/ 0 w 25"/>
                <a:gd name="T7" fmla="*/ 12 h 16"/>
                <a:gd name="T8" fmla="*/ 3 w 25"/>
                <a:gd name="T9" fmla="*/ 11 h 16"/>
                <a:gd name="T10" fmla="*/ 2 w 25"/>
                <a:gd name="T11" fmla="*/ 10 h 16"/>
                <a:gd name="T12" fmla="*/ 6 w 25"/>
                <a:gd name="T13" fmla="*/ 6 h 16"/>
                <a:gd name="T14" fmla="*/ 5 w 25"/>
                <a:gd name="T15" fmla="*/ 6 h 16"/>
                <a:gd name="T16" fmla="*/ 11 w 25"/>
                <a:gd name="T17" fmla="*/ 3 h 16"/>
                <a:gd name="T18" fmla="*/ 18 w 25"/>
                <a:gd name="T19" fmla="*/ 0 h 16"/>
                <a:gd name="T20" fmla="*/ 20 w 25"/>
                <a:gd name="T21" fmla="*/ 4 h 16"/>
                <a:gd name="T22" fmla="*/ 25 w 25"/>
                <a:gd name="T23" fmla="*/ 7 h 16"/>
                <a:gd name="T24" fmla="*/ 21 w 25"/>
                <a:gd name="T25" fmla="*/ 9 h 16"/>
                <a:gd name="T26" fmla="*/ 23 w 25"/>
                <a:gd name="T27" fmla="*/ 12 h 16"/>
                <a:gd name="T28" fmla="*/ 19 w 25"/>
                <a:gd name="T29" fmla="*/ 13 h 16"/>
                <a:gd name="T30" fmla="*/ 7 w 25"/>
                <a:gd name="T31" fmla="*/ 15 h 16"/>
                <a:gd name="T32" fmla="*/ 7 w 25"/>
                <a:gd name="T33" fmla="*/ 1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 h="16">
                  <a:moveTo>
                    <a:pt x="7" y="15"/>
                  </a:moveTo>
                  <a:cubicBezTo>
                    <a:pt x="6" y="14"/>
                    <a:pt x="4" y="14"/>
                    <a:pt x="3" y="13"/>
                  </a:cubicBezTo>
                  <a:cubicBezTo>
                    <a:pt x="2" y="12"/>
                    <a:pt x="4" y="12"/>
                    <a:pt x="4" y="12"/>
                  </a:cubicBezTo>
                  <a:cubicBezTo>
                    <a:pt x="4" y="12"/>
                    <a:pt x="0" y="13"/>
                    <a:pt x="0" y="12"/>
                  </a:cubicBezTo>
                  <a:cubicBezTo>
                    <a:pt x="0" y="10"/>
                    <a:pt x="3" y="11"/>
                    <a:pt x="3" y="11"/>
                  </a:cubicBezTo>
                  <a:cubicBezTo>
                    <a:pt x="3" y="10"/>
                    <a:pt x="2" y="10"/>
                    <a:pt x="2" y="10"/>
                  </a:cubicBezTo>
                  <a:cubicBezTo>
                    <a:pt x="2" y="10"/>
                    <a:pt x="7" y="7"/>
                    <a:pt x="6" y="6"/>
                  </a:cubicBezTo>
                  <a:cubicBezTo>
                    <a:pt x="6" y="6"/>
                    <a:pt x="5" y="6"/>
                    <a:pt x="5" y="6"/>
                  </a:cubicBezTo>
                  <a:cubicBezTo>
                    <a:pt x="6" y="4"/>
                    <a:pt x="9" y="4"/>
                    <a:pt x="11" y="3"/>
                  </a:cubicBezTo>
                  <a:cubicBezTo>
                    <a:pt x="13" y="2"/>
                    <a:pt x="16" y="1"/>
                    <a:pt x="18" y="0"/>
                  </a:cubicBezTo>
                  <a:cubicBezTo>
                    <a:pt x="18" y="0"/>
                    <a:pt x="19" y="3"/>
                    <a:pt x="20" y="4"/>
                  </a:cubicBezTo>
                  <a:cubicBezTo>
                    <a:pt x="20" y="4"/>
                    <a:pt x="25" y="6"/>
                    <a:pt x="25" y="7"/>
                  </a:cubicBezTo>
                  <a:cubicBezTo>
                    <a:pt x="25" y="8"/>
                    <a:pt x="20" y="7"/>
                    <a:pt x="21" y="9"/>
                  </a:cubicBezTo>
                  <a:cubicBezTo>
                    <a:pt x="21" y="9"/>
                    <a:pt x="23" y="10"/>
                    <a:pt x="23" y="12"/>
                  </a:cubicBezTo>
                  <a:cubicBezTo>
                    <a:pt x="22" y="12"/>
                    <a:pt x="20" y="12"/>
                    <a:pt x="19" y="13"/>
                  </a:cubicBezTo>
                  <a:cubicBezTo>
                    <a:pt x="16" y="14"/>
                    <a:pt x="10" y="16"/>
                    <a:pt x="7" y="15"/>
                  </a:cubicBezTo>
                  <a:cubicBezTo>
                    <a:pt x="6" y="14"/>
                    <a:pt x="9" y="16"/>
                    <a:pt x="7" y="15"/>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17" name="Freeform 411">
              <a:extLst>
                <a:ext uri="{FF2B5EF4-FFF2-40B4-BE49-F238E27FC236}">
                  <a16:creationId xmlns:a16="http://schemas.microsoft.com/office/drawing/2014/main" id="{C9827E4D-553D-555C-610D-5DAEABE4EF3D}"/>
                </a:ext>
              </a:extLst>
            </p:cNvPr>
            <p:cNvSpPr>
              <a:spLocks/>
            </p:cNvSpPr>
            <p:nvPr/>
          </p:nvSpPr>
          <p:spPr bwMode="auto">
            <a:xfrm>
              <a:off x="18426316" y="4579679"/>
              <a:ext cx="235667" cy="76452"/>
            </a:xfrm>
            <a:custGeom>
              <a:avLst/>
              <a:gdLst>
                <a:gd name="T0" fmla="*/ 5 w 25"/>
                <a:gd name="T1" fmla="*/ 3 h 8"/>
                <a:gd name="T2" fmla="*/ 3 w 25"/>
                <a:gd name="T3" fmla="*/ 1 h 8"/>
                <a:gd name="T4" fmla="*/ 1 w 25"/>
                <a:gd name="T5" fmla="*/ 2 h 8"/>
                <a:gd name="T6" fmla="*/ 2 w 25"/>
                <a:gd name="T7" fmla="*/ 4 h 8"/>
                <a:gd name="T8" fmla="*/ 5 w 25"/>
                <a:gd name="T9" fmla="*/ 6 h 8"/>
                <a:gd name="T10" fmla="*/ 16 w 25"/>
                <a:gd name="T11" fmla="*/ 8 h 8"/>
                <a:gd name="T12" fmla="*/ 24 w 25"/>
                <a:gd name="T13" fmla="*/ 5 h 8"/>
                <a:gd name="T14" fmla="*/ 23 w 25"/>
                <a:gd name="T15" fmla="*/ 6 h 8"/>
                <a:gd name="T16" fmla="*/ 20 w 25"/>
                <a:gd name="T17" fmla="*/ 4 h 8"/>
                <a:gd name="T18" fmla="*/ 15 w 25"/>
                <a:gd name="T19" fmla="*/ 4 h 8"/>
                <a:gd name="T20" fmla="*/ 10 w 25"/>
                <a:gd name="T21" fmla="*/ 2 h 8"/>
                <a:gd name="T22" fmla="*/ 5 w 25"/>
                <a:gd name="T23" fmla="*/ 3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 h="8">
                  <a:moveTo>
                    <a:pt x="5" y="3"/>
                  </a:moveTo>
                  <a:cubicBezTo>
                    <a:pt x="4" y="3"/>
                    <a:pt x="4" y="1"/>
                    <a:pt x="3" y="1"/>
                  </a:cubicBezTo>
                  <a:cubicBezTo>
                    <a:pt x="3" y="0"/>
                    <a:pt x="1" y="2"/>
                    <a:pt x="1" y="2"/>
                  </a:cubicBezTo>
                  <a:cubicBezTo>
                    <a:pt x="0" y="4"/>
                    <a:pt x="1" y="4"/>
                    <a:pt x="2" y="4"/>
                  </a:cubicBezTo>
                  <a:cubicBezTo>
                    <a:pt x="3" y="4"/>
                    <a:pt x="4" y="6"/>
                    <a:pt x="5" y="6"/>
                  </a:cubicBezTo>
                  <a:cubicBezTo>
                    <a:pt x="9" y="7"/>
                    <a:pt x="12" y="8"/>
                    <a:pt x="16" y="8"/>
                  </a:cubicBezTo>
                  <a:cubicBezTo>
                    <a:pt x="17" y="8"/>
                    <a:pt x="25" y="7"/>
                    <a:pt x="24" y="5"/>
                  </a:cubicBezTo>
                  <a:cubicBezTo>
                    <a:pt x="23" y="5"/>
                    <a:pt x="23" y="6"/>
                    <a:pt x="23" y="6"/>
                  </a:cubicBezTo>
                  <a:cubicBezTo>
                    <a:pt x="22" y="6"/>
                    <a:pt x="21" y="5"/>
                    <a:pt x="20" y="4"/>
                  </a:cubicBezTo>
                  <a:cubicBezTo>
                    <a:pt x="19" y="4"/>
                    <a:pt x="17" y="3"/>
                    <a:pt x="15" y="4"/>
                  </a:cubicBezTo>
                  <a:cubicBezTo>
                    <a:pt x="14" y="4"/>
                    <a:pt x="12" y="2"/>
                    <a:pt x="10" y="2"/>
                  </a:cubicBezTo>
                  <a:cubicBezTo>
                    <a:pt x="8" y="2"/>
                    <a:pt x="7" y="3"/>
                    <a:pt x="5" y="3"/>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18" name="Freeform 412">
              <a:extLst>
                <a:ext uri="{FF2B5EF4-FFF2-40B4-BE49-F238E27FC236}">
                  <a16:creationId xmlns:a16="http://schemas.microsoft.com/office/drawing/2014/main" id="{F0EE5443-B4D9-9533-847B-ECB1F9F5A2A3}"/>
                </a:ext>
              </a:extLst>
            </p:cNvPr>
            <p:cNvSpPr>
              <a:spLocks/>
            </p:cNvSpPr>
            <p:nvPr/>
          </p:nvSpPr>
          <p:spPr bwMode="auto">
            <a:xfrm>
              <a:off x="18126952" y="4729398"/>
              <a:ext cx="197453" cy="76452"/>
            </a:xfrm>
            <a:custGeom>
              <a:avLst/>
              <a:gdLst>
                <a:gd name="T0" fmla="*/ 2 w 21"/>
                <a:gd name="T1" fmla="*/ 6 h 8"/>
                <a:gd name="T2" fmla="*/ 8 w 21"/>
                <a:gd name="T3" fmla="*/ 6 h 8"/>
                <a:gd name="T4" fmla="*/ 14 w 21"/>
                <a:gd name="T5" fmla="*/ 8 h 8"/>
                <a:gd name="T6" fmla="*/ 19 w 21"/>
                <a:gd name="T7" fmla="*/ 7 h 8"/>
                <a:gd name="T8" fmla="*/ 17 w 21"/>
                <a:gd name="T9" fmla="*/ 4 h 8"/>
                <a:gd name="T10" fmla="*/ 7 w 21"/>
                <a:gd name="T11" fmla="*/ 2 h 8"/>
                <a:gd name="T12" fmla="*/ 4 w 21"/>
                <a:gd name="T13" fmla="*/ 5 h 8"/>
                <a:gd name="T14" fmla="*/ 2 w 21"/>
                <a:gd name="T15" fmla="*/ 6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8">
                  <a:moveTo>
                    <a:pt x="2" y="6"/>
                  </a:moveTo>
                  <a:cubicBezTo>
                    <a:pt x="5" y="6"/>
                    <a:pt x="6" y="6"/>
                    <a:pt x="8" y="6"/>
                  </a:cubicBezTo>
                  <a:cubicBezTo>
                    <a:pt x="10" y="7"/>
                    <a:pt x="12" y="7"/>
                    <a:pt x="14" y="8"/>
                  </a:cubicBezTo>
                  <a:cubicBezTo>
                    <a:pt x="16" y="8"/>
                    <a:pt x="18" y="8"/>
                    <a:pt x="19" y="7"/>
                  </a:cubicBezTo>
                  <a:cubicBezTo>
                    <a:pt x="21" y="6"/>
                    <a:pt x="18" y="5"/>
                    <a:pt x="17" y="4"/>
                  </a:cubicBezTo>
                  <a:cubicBezTo>
                    <a:pt x="14" y="2"/>
                    <a:pt x="11" y="0"/>
                    <a:pt x="7" y="2"/>
                  </a:cubicBezTo>
                  <a:cubicBezTo>
                    <a:pt x="5" y="3"/>
                    <a:pt x="5" y="4"/>
                    <a:pt x="4" y="5"/>
                  </a:cubicBezTo>
                  <a:cubicBezTo>
                    <a:pt x="3" y="5"/>
                    <a:pt x="0" y="6"/>
                    <a:pt x="2" y="6"/>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19" name="Freeform 413">
              <a:extLst>
                <a:ext uri="{FF2B5EF4-FFF2-40B4-BE49-F238E27FC236}">
                  <a16:creationId xmlns:a16="http://schemas.microsoft.com/office/drawing/2014/main" id="{52DD6289-6B21-2B71-7F8F-F71BE7C275D0}"/>
                </a:ext>
              </a:extLst>
            </p:cNvPr>
            <p:cNvSpPr>
              <a:spLocks/>
            </p:cNvSpPr>
            <p:nvPr/>
          </p:nvSpPr>
          <p:spPr bwMode="auto">
            <a:xfrm>
              <a:off x="18136507" y="4694361"/>
              <a:ext cx="76432" cy="44598"/>
            </a:xfrm>
            <a:custGeom>
              <a:avLst/>
              <a:gdLst>
                <a:gd name="T0" fmla="*/ 3 w 8"/>
                <a:gd name="T1" fmla="*/ 5 h 5"/>
                <a:gd name="T2" fmla="*/ 4 w 8"/>
                <a:gd name="T3" fmla="*/ 1 h 5"/>
                <a:gd name="T4" fmla="*/ 3 w 8"/>
                <a:gd name="T5" fmla="*/ 5 h 5"/>
                <a:gd name="T6" fmla="*/ 3 w 8"/>
                <a:gd name="T7" fmla="*/ 5 h 5"/>
              </a:gdLst>
              <a:ahLst/>
              <a:cxnLst>
                <a:cxn ang="0">
                  <a:pos x="T0" y="T1"/>
                </a:cxn>
                <a:cxn ang="0">
                  <a:pos x="T2" y="T3"/>
                </a:cxn>
                <a:cxn ang="0">
                  <a:pos x="T4" y="T5"/>
                </a:cxn>
                <a:cxn ang="0">
                  <a:pos x="T6" y="T7"/>
                </a:cxn>
              </a:cxnLst>
              <a:rect l="0" t="0" r="r" b="b"/>
              <a:pathLst>
                <a:path w="8" h="5">
                  <a:moveTo>
                    <a:pt x="3" y="5"/>
                  </a:moveTo>
                  <a:cubicBezTo>
                    <a:pt x="0" y="5"/>
                    <a:pt x="1" y="0"/>
                    <a:pt x="4" y="1"/>
                  </a:cubicBezTo>
                  <a:cubicBezTo>
                    <a:pt x="8" y="2"/>
                    <a:pt x="6" y="4"/>
                    <a:pt x="3" y="5"/>
                  </a:cubicBezTo>
                  <a:cubicBezTo>
                    <a:pt x="1" y="5"/>
                    <a:pt x="5" y="5"/>
                    <a:pt x="3" y="5"/>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20" name="Freeform 414">
              <a:extLst>
                <a:ext uri="{FF2B5EF4-FFF2-40B4-BE49-F238E27FC236}">
                  <a16:creationId xmlns:a16="http://schemas.microsoft.com/office/drawing/2014/main" id="{31A4020E-77E6-5DDB-6686-13A3AFB29057}"/>
                </a:ext>
              </a:extLst>
            </p:cNvPr>
            <p:cNvSpPr>
              <a:spLocks/>
            </p:cNvSpPr>
            <p:nvPr/>
          </p:nvSpPr>
          <p:spPr bwMode="auto">
            <a:xfrm>
              <a:off x="17932683" y="4560566"/>
              <a:ext cx="28662" cy="47785"/>
            </a:xfrm>
            <a:custGeom>
              <a:avLst/>
              <a:gdLst>
                <a:gd name="T0" fmla="*/ 1 w 3"/>
                <a:gd name="T1" fmla="*/ 3 h 5"/>
                <a:gd name="T2" fmla="*/ 3 w 3"/>
                <a:gd name="T3" fmla="*/ 1 h 5"/>
                <a:gd name="T4" fmla="*/ 1 w 3"/>
                <a:gd name="T5" fmla="*/ 5 h 5"/>
                <a:gd name="T6" fmla="*/ 1 w 3"/>
                <a:gd name="T7" fmla="*/ 3 h 5"/>
                <a:gd name="T8" fmla="*/ 1 w 3"/>
                <a:gd name="T9" fmla="*/ 3 h 5"/>
              </a:gdLst>
              <a:ahLst/>
              <a:cxnLst>
                <a:cxn ang="0">
                  <a:pos x="T0" y="T1"/>
                </a:cxn>
                <a:cxn ang="0">
                  <a:pos x="T2" y="T3"/>
                </a:cxn>
                <a:cxn ang="0">
                  <a:pos x="T4" y="T5"/>
                </a:cxn>
                <a:cxn ang="0">
                  <a:pos x="T6" y="T7"/>
                </a:cxn>
                <a:cxn ang="0">
                  <a:pos x="T8" y="T9"/>
                </a:cxn>
              </a:cxnLst>
              <a:rect l="0" t="0" r="r" b="b"/>
              <a:pathLst>
                <a:path w="3" h="5">
                  <a:moveTo>
                    <a:pt x="1" y="3"/>
                  </a:moveTo>
                  <a:cubicBezTo>
                    <a:pt x="0" y="2"/>
                    <a:pt x="2" y="0"/>
                    <a:pt x="3" y="1"/>
                  </a:cubicBezTo>
                  <a:cubicBezTo>
                    <a:pt x="3" y="2"/>
                    <a:pt x="2" y="5"/>
                    <a:pt x="1" y="5"/>
                  </a:cubicBezTo>
                  <a:cubicBezTo>
                    <a:pt x="1" y="5"/>
                    <a:pt x="1" y="3"/>
                    <a:pt x="1" y="3"/>
                  </a:cubicBezTo>
                  <a:cubicBezTo>
                    <a:pt x="0" y="2"/>
                    <a:pt x="1" y="3"/>
                    <a:pt x="1" y="3"/>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21" name="Freeform 415">
              <a:extLst>
                <a:ext uri="{FF2B5EF4-FFF2-40B4-BE49-F238E27FC236}">
                  <a16:creationId xmlns:a16="http://schemas.microsoft.com/office/drawing/2014/main" id="{1A8DDA9B-5B4C-563C-CEC4-3B107087D97D}"/>
                </a:ext>
              </a:extLst>
            </p:cNvPr>
            <p:cNvSpPr>
              <a:spLocks/>
            </p:cNvSpPr>
            <p:nvPr/>
          </p:nvSpPr>
          <p:spPr bwMode="auto">
            <a:xfrm>
              <a:off x="17932683" y="4700729"/>
              <a:ext cx="38217" cy="47785"/>
            </a:xfrm>
            <a:custGeom>
              <a:avLst/>
              <a:gdLst>
                <a:gd name="T0" fmla="*/ 4 w 4"/>
                <a:gd name="T1" fmla="*/ 4 h 5"/>
                <a:gd name="T2" fmla="*/ 0 w 4"/>
                <a:gd name="T3" fmla="*/ 1 h 5"/>
                <a:gd name="T4" fmla="*/ 4 w 4"/>
                <a:gd name="T5" fmla="*/ 4 h 5"/>
              </a:gdLst>
              <a:ahLst/>
              <a:cxnLst>
                <a:cxn ang="0">
                  <a:pos x="T0" y="T1"/>
                </a:cxn>
                <a:cxn ang="0">
                  <a:pos x="T2" y="T3"/>
                </a:cxn>
                <a:cxn ang="0">
                  <a:pos x="T4" y="T5"/>
                </a:cxn>
              </a:cxnLst>
              <a:rect l="0" t="0" r="r" b="b"/>
              <a:pathLst>
                <a:path w="4" h="5">
                  <a:moveTo>
                    <a:pt x="4" y="4"/>
                  </a:moveTo>
                  <a:cubicBezTo>
                    <a:pt x="4" y="3"/>
                    <a:pt x="1" y="0"/>
                    <a:pt x="0" y="1"/>
                  </a:cubicBezTo>
                  <a:cubicBezTo>
                    <a:pt x="0" y="1"/>
                    <a:pt x="3" y="5"/>
                    <a:pt x="4" y="4"/>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22" name="Freeform 416">
              <a:extLst>
                <a:ext uri="{FF2B5EF4-FFF2-40B4-BE49-F238E27FC236}">
                  <a16:creationId xmlns:a16="http://schemas.microsoft.com/office/drawing/2014/main" id="{B6F86C13-A829-FE6D-7B09-F019D16841DB}"/>
                </a:ext>
              </a:extLst>
            </p:cNvPr>
            <p:cNvSpPr>
              <a:spLocks/>
            </p:cNvSpPr>
            <p:nvPr/>
          </p:nvSpPr>
          <p:spPr bwMode="auto">
            <a:xfrm>
              <a:off x="17996378" y="4525526"/>
              <a:ext cx="394905" cy="149721"/>
            </a:xfrm>
            <a:custGeom>
              <a:avLst/>
              <a:gdLst>
                <a:gd name="T0" fmla="*/ 34 w 42"/>
                <a:gd name="T1" fmla="*/ 4 h 16"/>
                <a:gd name="T2" fmla="*/ 29 w 42"/>
                <a:gd name="T3" fmla="*/ 3 h 16"/>
                <a:gd name="T4" fmla="*/ 23 w 42"/>
                <a:gd name="T5" fmla="*/ 0 h 16"/>
                <a:gd name="T6" fmla="*/ 22 w 42"/>
                <a:gd name="T7" fmla="*/ 2 h 16"/>
                <a:gd name="T8" fmla="*/ 20 w 42"/>
                <a:gd name="T9" fmla="*/ 6 h 16"/>
                <a:gd name="T10" fmla="*/ 11 w 42"/>
                <a:gd name="T11" fmla="*/ 1 h 16"/>
                <a:gd name="T12" fmla="*/ 4 w 42"/>
                <a:gd name="T13" fmla="*/ 3 h 16"/>
                <a:gd name="T14" fmla="*/ 2 w 42"/>
                <a:gd name="T15" fmla="*/ 6 h 16"/>
                <a:gd name="T16" fmla="*/ 1 w 42"/>
                <a:gd name="T17" fmla="*/ 10 h 16"/>
                <a:gd name="T18" fmla="*/ 9 w 42"/>
                <a:gd name="T19" fmla="*/ 14 h 16"/>
                <a:gd name="T20" fmla="*/ 13 w 42"/>
                <a:gd name="T21" fmla="*/ 15 h 16"/>
                <a:gd name="T22" fmla="*/ 15 w 42"/>
                <a:gd name="T23" fmla="*/ 13 h 16"/>
                <a:gd name="T24" fmla="*/ 16 w 42"/>
                <a:gd name="T25" fmla="*/ 14 h 16"/>
                <a:gd name="T26" fmla="*/ 18 w 42"/>
                <a:gd name="T27" fmla="*/ 14 h 16"/>
                <a:gd name="T28" fmla="*/ 25 w 42"/>
                <a:gd name="T29" fmla="*/ 12 h 16"/>
                <a:gd name="T30" fmla="*/ 28 w 42"/>
                <a:gd name="T31" fmla="*/ 14 h 16"/>
                <a:gd name="T32" fmla="*/ 34 w 42"/>
                <a:gd name="T33" fmla="*/ 13 h 16"/>
                <a:gd name="T34" fmla="*/ 33 w 42"/>
                <a:gd name="T35" fmla="*/ 12 h 16"/>
                <a:gd name="T36" fmla="*/ 37 w 42"/>
                <a:gd name="T37" fmla="*/ 12 h 16"/>
                <a:gd name="T38" fmla="*/ 39 w 42"/>
                <a:gd name="T39" fmla="*/ 11 h 16"/>
                <a:gd name="T40" fmla="*/ 40 w 42"/>
                <a:gd name="T41" fmla="*/ 9 h 16"/>
                <a:gd name="T42" fmla="*/ 39 w 42"/>
                <a:gd name="T43" fmla="*/ 9 h 16"/>
                <a:gd name="T44" fmla="*/ 42 w 42"/>
                <a:gd name="T45" fmla="*/ 6 h 16"/>
                <a:gd name="T46" fmla="*/ 34 w 42"/>
                <a:gd name="T47" fmla="*/ 4 h 16"/>
                <a:gd name="T48" fmla="*/ 34 w 42"/>
                <a:gd name="T49" fmla="*/ 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 h="16">
                  <a:moveTo>
                    <a:pt x="34" y="4"/>
                  </a:moveTo>
                  <a:cubicBezTo>
                    <a:pt x="32" y="3"/>
                    <a:pt x="31" y="4"/>
                    <a:pt x="29" y="3"/>
                  </a:cubicBezTo>
                  <a:cubicBezTo>
                    <a:pt x="29" y="3"/>
                    <a:pt x="24" y="0"/>
                    <a:pt x="23" y="0"/>
                  </a:cubicBezTo>
                  <a:cubicBezTo>
                    <a:pt x="23" y="0"/>
                    <a:pt x="24" y="1"/>
                    <a:pt x="22" y="2"/>
                  </a:cubicBezTo>
                  <a:cubicBezTo>
                    <a:pt x="20" y="2"/>
                    <a:pt x="22" y="5"/>
                    <a:pt x="20" y="6"/>
                  </a:cubicBezTo>
                  <a:cubicBezTo>
                    <a:pt x="19" y="6"/>
                    <a:pt x="12" y="1"/>
                    <a:pt x="11" y="1"/>
                  </a:cubicBezTo>
                  <a:cubicBezTo>
                    <a:pt x="9" y="0"/>
                    <a:pt x="4" y="1"/>
                    <a:pt x="4" y="3"/>
                  </a:cubicBezTo>
                  <a:cubicBezTo>
                    <a:pt x="4" y="5"/>
                    <a:pt x="0" y="4"/>
                    <a:pt x="2" y="6"/>
                  </a:cubicBezTo>
                  <a:cubicBezTo>
                    <a:pt x="3" y="7"/>
                    <a:pt x="0" y="9"/>
                    <a:pt x="1" y="10"/>
                  </a:cubicBezTo>
                  <a:cubicBezTo>
                    <a:pt x="3" y="12"/>
                    <a:pt x="6" y="13"/>
                    <a:pt x="9" y="14"/>
                  </a:cubicBezTo>
                  <a:cubicBezTo>
                    <a:pt x="10" y="15"/>
                    <a:pt x="12" y="16"/>
                    <a:pt x="13" y="15"/>
                  </a:cubicBezTo>
                  <a:cubicBezTo>
                    <a:pt x="14" y="15"/>
                    <a:pt x="14" y="12"/>
                    <a:pt x="15" y="13"/>
                  </a:cubicBezTo>
                  <a:cubicBezTo>
                    <a:pt x="15" y="13"/>
                    <a:pt x="15" y="14"/>
                    <a:pt x="16" y="14"/>
                  </a:cubicBezTo>
                  <a:cubicBezTo>
                    <a:pt x="17" y="14"/>
                    <a:pt x="18" y="14"/>
                    <a:pt x="18" y="14"/>
                  </a:cubicBezTo>
                  <a:cubicBezTo>
                    <a:pt x="20" y="13"/>
                    <a:pt x="22" y="13"/>
                    <a:pt x="25" y="12"/>
                  </a:cubicBezTo>
                  <a:cubicBezTo>
                    <a:pt x="27" y="12"/>
                    <a:pt x="27" y="14"/>
                    <a:pt x="28" y="14"/>
                  </a:cubicBezTo>
                  <a:cubicBezTo>
                    <a:pt x="29" y="14"/>
                    <a:pt x="34" y="13"/>
                    <a:pt x="34" y="13"/>
                  </a:cubicBezTo>
                  <a:cubicBezTo>
                    <a:pt x="34" y="13"/>
                    <a:pt x="33" y="12"/>
                    <a:pt x="33" y="12"/>
                  </a:cubicBezTo>
                  <a:cubicBezTo>
                    <a:pt x="33" y="11"/>
                    <a:pt x="36" y="12"/>
                    <a:pt x="37" y="12"/>
                  </a:cubicBezTo>
                  <a:cubicBezTo>
                    <a:pt x="37" y="12"/>
                    <a:pt x="39" y="12"/>
                    <a:pt x="39" y="11"/>
                  </a:cubicBezTo>
                  <a:cubicBezTo>
                    <a:pt x="39" y="10"/>
                    <a:pt x="40" y="9"/>
                    <a:pt x="40" y="9"/>
                  </a:cubicBezTo>
                  <a:cubicBezTo>
                    <a:pt x="40" y="9"/>
                    <a:pt x="40" y="9"/>
                    <a:pt x="39" y="9"/>
                  </a:cubicBezTo>
                  <a:cubicBezTo>
                    <a:pt x="39" y="8"/>
                    <a:pt x="42" y="7"/>
                    <a:pt x="42" y="6"/>
                  </a:cubicBezTo>
                  <a:cubicBezTo>
                    <a:pt x="41" y="5"/>
                    <a:pt x="36" y="4"/>
                    <a:pt x="34" y="4"/>
                  </a:cubicBezTo>
                  <a:cubicBezTo>
                    <a:pt x="32" y="3"/>
                    <a:pt x="36" y="4"/>
                    <a:pt x="34" y="4"/>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23" name="Freeform 417">
              <a:extLst>
                <a:ext uri="{FF2B5EF4-FFF2-40B4-BE49-F238E27FC236}">
                  <a16:creationId xmlns:a16="http://schemas.microsoft.com/office/drawing/2014/main" id="{2122A21F-0F50-A205-8796-E5173491E4E2}"/>
                </a:ext>
              </a:extLst>
            </p:cNvPr>
            <p:cNvSpPr>
              <a:spLocks/>
            </p:cNvSpPr>
            <p:nvPr/>
          </p:nvSpPr>
          <p:spPr bwMode="auto">
            <a:xfrm>
              <a:off x="18222495" y="4570124"/>
              <a:ext cx="73248" cy="76452"/>
            </a:xfrm>
            <a:custGeom>
              <a:avLst/>
              <a:gdLst>
                <a:gd name="T0" fmla="*/ 7 w 8"/>
                <a:gd name="T1" fmla="*/ 6 h 8"/>
                <a:gd name="T2" fmla="*/ 4 w 8"/>
                <a:gd name="T3" fmla="*/ 0 h 8"/>
                <a:gd name="T4" fmla="*/ 6 w 8"/>
                <a:gd name="T5" fmla="*/ 2 h 8"/>
                <a:gd name="T6" fmla="*/ 7 w 8"/>
                <a:gd name="T7" fmla="*/ 6 h 8"/>
                <a:gd name="T8" fmla="*/ 7 w 8"/>
                <a:gd name="T9" fmla="*/ 6 h 8"/>
              </a:gdLst>
              <a:ahLst/>
              <a:cxnLst>
                <a:cxn ang="0">
                  <a:pos x="T0" y="T1"/>
                </a:cxn>
                <a:cxn ang="0">
                  <a:pos x="T2" y="T3"/>
                </a:cxn>
                <a:cxn ang="0">
                  <a:pos x="T4" y="T5"/>
                </a:cxn>
                <a:cxn ang="0">
                  <a:pos x="T6" y="T7"/>
                </a:cxn>
                <a:cxn ang="0">
                  <a:pos x="T8" y="T9"/>
                </a:cxn>
              </a:cxnLst>
              <a:rect l="0" t="0" r="r" b="b"/>
              <a:pathLst>
                <a:path w="8" h="8">
                  <a:moveTo>
                    <a:pt x="7" y="6"/>
                  </a:moveTo>
                  <a:cubicBezTo>
                    <a:pt x="6" y="7"/>
                    <a:pt x="0" y="1"/>
                    <a:pt x="4" y="0"/>
                  </a:cubicBezTo>
                  <a:cubicBezTo>
                    <a:pt x="5" y="0"/>
                    <a:pt x="8" y="0"/>
                    <a:pt x="6" y="2"/>
                  </a:cubicBezTo>
                  <a:cubicBezTo>
                    <a:pt x="3" y="4"/>
                    <a:pt x="7" y="4"/>
                    <a:pt x="7" y="6"/>
                  </a:cubicBezTo>
                  <a:cubicBezTo>
                    <a:pt x="6" y="8"/>
                    <a:pt x="7" y="5"/>
                    <a:pt x="7" y="6"/>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24" name="Freeform 418">
              <a:extLst>
                <a:ext uri="{FF2B5EF4-FFF2-40B4-BE49-F238E27FC236}">
                  <a16:creationId xmlns:a16="http://schemas.microsoft.com/office/drawing/2014/main" id="{F081E318-8E31-4F85-7FCC-461C2134B3FE}"/>
                </a:ext>
              </a:extLst>
            </p:cNvPr>
            <p:cNvSpPr>
              <a:spLocks/>
            </p:cNvSpPr>
            <p:nvPr/>
          </p:nvSpPr>
          <p:spPr bwMode="auto">
            <a:xfrm>
              <a:off x="19445425" y="5076623"/>
              <a:ext cx="101909" cy="57338"/>
            </a:xfrm>
            <a:custGeom>
              <a:avLst/>
              <a:gdLst>
                <a:gd name="T0" fmla="*/ 3 w 11"/>
                <a:gd name="T1" fmla="*/ 4 h 6"/>
                <a:gd name="T2" fmla="*/ 1 w 11"/>
                <a:gd name="T3" fmla="*/ 1 h 6"/>
                <a:gd name="T4" fmla="*/ 6 w 11"/>
                <a:gd name="T5" fmla="*/ 1 h 6"/>
                <a:gd name="T6" fmla="*/ 3 w 11"/>
                <a:gd name="T7" fmla="*/ 4 h 6"/>
                <a:gd name="T8" fmla="*/ 3 w 11"/>
                <a:gd name="T9" fmla="*/ 4 h 6"/>
              </a:gdLst>
              <a:ahLst/>
              <a:cxnLst>
                <a:cxn ang="0">
                  <a:pos x="T0" y="T1"/>
                </a:cxn>
                <a:cxn ang="0">
                  <a:pos x="T2" y="T3"/>
                </a:cxn>
                <a:cxn ang="0">
                  <a:pos x="T4" y="T5"/>
                </a:cxn>
                <a:cxn ang="0">
                  <a:pos x="T6" y="T7"/>
                </a:cxn>
                <a:cxn ang="0">
                  <a:pos x="T8" y="T9"/>
                </a:cxn>
              </a:cxnLst>
              <a:rect l="0" t="0" r="r" b="b"/>
              <a:pathLst>
                <a:path w="11" h="6">
                  <a:moveTo>
                    <a:pt x="3" y="4"/>
                  </a:moveTo>
                  <a:cubicBezTo>
                    <a:pt x="1" y="3"/>
                    <a:pt x="0" y="3"/>
                    <a:pt x="1" y="1"/>
                  </a:cubicBezTo>
                  <a:cubicBezTo>
                    <a:pt x="2" y="0"/>
                    <a:pt x="4" y="1"/>
                    <a:pt x="6" y="1"/>
                  </a:cubicBezTo>
                  <a:cubicBezTo>
                    <a:pt x="11" y="2"/>
                    <a:pt x="6" y="6"/>
                    <a:pt x="3" y="4"/>
                  </a:cubicBezTo>
                  <a:cubicBezTo>
                    <a:pt x="2" y="3"/>
                    <a:pt x="4" y="5"/>
                    <a:pt x="3" y="4"/>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25" name="Freeform 419">
              <a:extLst>
                <a:ext uri="{FF2B5EF4-FFF2-40B4-BE49-F238E27FC236}">
                  <a16:creationId xmlns:a16="http://schemas.microsoft.com/office/drawing/2014/main" id="{FB99A80A-65C6-3A41-E166-7F548DEA9B01}"/>
                </a:ext>
              </a:extLst>
            </p:cNvPr>
            <p:cNvSpPr>
              <a:spLocks/>
            </p:cNvSpPr>
            <p:nvPr/>
          </p:nvSpPr>
          <p:spPr bwMode="auto">
            <a:xfrm>
              <a:off x="19247970" y="5898496"/>
              <a:ext cx="57323" cy="47785"/>
            </a:xfrm>
            <a:custGeom>
              <a:avLst/>
              <a:gdLst>
                <a:gd name="T0" fmla="*/ 5 w 6"/>
                <a:gd name="T1" fmla="*/ 2 h 5"/>
                <a:gd name="T2" fmla="*/ 5 w 6"/>
                <a:gd name="T3" fmla="*/ 1 h 5"/>
                <a:gd name="T4" fmla="*/ 2 w 6"/>
                <a:gd name="T5" fmla="*/ 1 h 5"/>
                <a:gd name="T6" fmla="*/ 1 w 6"/>
                <a:gd name="T7" fmla="*/ 3 h 5"/>
                <a:gd name="T8" fmla="*/ 0 w 6"/>
                <a:gd name="T9" fmla="*/ 4 h 5"/>
                <a:gd name="T10" fmla="*/ 5 w 6"/>
                <a:gd name="T11" fmla="*/ 2 h 5"/>
                <a:gd name="T12" fmla="*/ 5 w 6"/>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6" h="5">
                  <a:moveTo>
                    <a:pt x="5" y="2"/>
                  </a:moveTo>
                  <a:cubicBezTo>
                    <a:pt x="6" y="2"/>
                    <a:pt x="5" y="1"/>
                    <a:pt x="5" y="1"/>
                  </a:cubicBezTo>
                  <a:cubicBezTo>
                    <a:pt x="4" y="0"/>
                    <a:pt x="3" y="1"/>
                    <a:pt x="2" y="1"/>
                  </a:cubicBezTo>
                  <a:cubicBezTo>
                    <a:pt x="1" y="1"/>
                    <a:pt x="0" y="2"/>
                    <a:pt x="1" y="3"/>
                  </a:cubicBezTo>
                  <a:cubicBezTo>
                    <a:pt x="1" y="3"/>
                    <a:pt x="0" y="5"/>
                    <a:pt x="0" y="4"/>
                  </a:cubicBezTo>
                  <a:cubicBezTo>
                    <a:pt x="0" y="4"/>
                    <a:pt x="5" y="2"/>
                    <a:pt x="5" y="2"/>
                  </a:cubicBezTo>
                  <a:cubicBezTo>
                    <a:pt x="6" y="2"/>
                    <a:pt x="3" y="3"/>
                    <a:pt x="5" y="2"/>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26" name="Freeform 420">
              <a:extLst>
                <a:ext uri="{FF2B5EF4-FFF2-40B4-BE49-F238E27FC236}">
                  <a16:creationId xmlns:a16="http://schemas.microsoft.com/office/drawing/2014/main" id="{640B8105-DAE6-869F-A5B1-57B6A6AA5A4E}"/>
                </a:ext>
              </a:extLst>
            </p:cNvPr>
            <p:cNvSpPr>
              <a:spLocks/>
            </p:cNvSpPr>
            <p:nvPr/>
          </p:nvSpPr>
          <p:spPr bwMode="auto">
            <a:xfrm>
              <a:off x="18005931" y="6172454"/>
              <a:ext cx="47770" cy="25484"/>
            </a:xfrm>
            <a:custGeom>
              <a:avLst/>
              <a:gdLst>
                <a:gd name="T0" fmla="*/ 3 w 5"/>
                <a:gd name="T1" fmla="*/ 3 h 3"/>
                <a:gd name="T2" fmla="*/ 3 w 5"/>
                <a:gd name="T3" fmla="*/ 0 h 3"/>
                <a:gd name="T4" fmla="*/ 3 w 5"/>
                <a:gd name="T5" fmla="*/ 3 h 3"/>
              </a:gdLst>
              <a:ahLst/>
              <a:cxnLst>
                <a:cxn ang="0">
                  <a:pos x="T0" y="T1"/>
                </a:cxn>
                <a:cxn ang="0">
                  <a:pos x="T2" y="T3"/>
                </a:cxn>
                <a:cxn ang="0">
                  <a:pos x="T4" y="T5"/>
                </a:cxn>
              </a:cxnLst>
              <a:rect l="0" t="0" r="r" b="b"/>
              <a:pathLst>
                <a:path w="5" h="3">
                  <a:moveTo>
                    <a:pt x="3" y="3"/>
                  </a:moveTo>
                  <a:cubicBezTo>
                    <a:pt x="1" y="3"/>
                    <a:pt x="0" y="1"/>
                    <a:pt x="3" y="0"/>
                  </a:cubicBezTo>
                  <a:cubicBezTo>
                    <a:pt x="5" y="0"/>
                    <a:pt x="4" y="3"/>
                    <a:pt x="3" y="3"/>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27" name="Freeform 421">
              <a:extLst>
                <a:ext uri="{FF2B5EF4-FFF2-40B4-BE49-F238E27FC236}">
                  <a16:creationId xmlns:a16="http://schemas.microsoft.com/office/drawing/2014/main" id="{C122E77C-AE7D-CFCA-34AD-98CD1D0DA9F9}"/>
                </a:ext>
              </a:extLst>
            </p:cNvPr>
            <p:cNvSpPr>
              <a:spLocks/>
            </p:cNvSpPr>
            <p:nvPr/>
          </p:nvSpPr>
          <p:spPr bwMode="auto">
            <a:xfrm>
              <a:off x="18846696" y="6452780"/>
              <a:ext cx="47770" cy="44598"/>
            </a:xfrm>
            <a:custGeom>
              <a:avLst/>
              <a:gdLst>
                <a:gd name="T0" fmla="*/ 5 w 5"/>
                <a:gd name="T1" fmla="*/ 1 h 5"/>
                <a:gd name="T2" fmla="*/ 1 w 5"/>
                <a:gd name="T3" fmla="*/ 5 h 5"/>
                <a:gd name="T4" fmla="*/ 4 w 5"/>
                <a:gd name="T5" fmla="*/ 3 h 5"/>
                <a:gd name="T6" fmla="*/ 5 w 5"/>
                <a:gd name="T7" fmla="*/ 1 h 5"/>
              </a:gdLst>
              <a:ahLst/>
              <a:cxnLst>
                <a:cxn ang="0">
                  <a:pos x="T0" y="T1"/>
                </a:cxn>
                <a:cxn ang="0">
                  <a:pos x="T2" y="T3"/>
                </a:cxn>
                <a:cxn ang="0">
                  <a:pos x="T4" y="T5"/>
                </a:cxn>
                <a:cxn ang="0">
                  <a:pos x="T6" y="T7"/>
                </a:cxn>
              </a:cxnLst>
              <a:rect l="0" t="0" r="r" b="b"/>
              <a:pathLst>
                <a:path w="5" h="5">
                  <a:moveTo>
                    <a:pt x="5" y="1"/>
                  </a:moveTo>
                  <a:cubicBezTo>
                    <a:pt x="5" y="1"/>
                    <a:pt x="0" y="5"/>
                    <a:pt x="1" y="5"/>
                  </a:cubicBezTo>
                  <a:cubicBezTo>
                    <a:pt x="2" y="5"/>
                    <a:pt x="4" y="3"/>
                    <a:pt x="4" y="3"/>
                  </a:cubicBezTo>
                  <a:cubicBezTo>
                    <a:pt x="5" y="2"/>
                    <a:pt x="5" y="0"/>
                    <a:pt x="5" y="1"/>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28" name="Freeform 422">
              <a:extLst>
                <a:ext uri="{FF2B5EF4-FFF2-40B4-BE49-F238E27FC236}">
                  <a16:creationId xmlns:a16="http://schemas.microsoft.com/office/drawing/2014/main" id="{50AE67E5-3FBA-FB3E-22B5-6FA08F25983C}"/>
                </a:ext>
              </a:extLst>
            </p:cNvPr>
            <p:cNvSpPr>
              <a:spLocks/>
            </p:cNvSpPr>
            <p:nvPr/>
          </p:nvSpPr>
          <p:spPr bwMode="auto">
            <a:xfrm>
              <a:off x="18818035" y="6526047"/>
              <a:ext cx="19109" cy="9556"/>
            </a:xfrm>
            <a:custGeom>
              <a:avLst/>
              <a:gdLst>
                <a:gd name="T0" fmla="*/ 1 w 2"/>
                <a:gd name="T1" fmla="*/ 0 h 1"/>
                <a:gd name="T2" fmla="*/ 1 w 2"/>
                <a:gd name="T3" fmla="*/ 1 h 1"/>
                <a:gd name="T4" fmla="*/ 1 w 2"/>
                <a:gd name="T5" fmla="*/ 0 h 1"/>
              </a:gdLst>
              <a:ahLst/>
              <a:cxnLst>
                <a:cxn ang="0">
                  <a:pos x="T0" y="T1"/>
                </a:cxn>
                <a:cxn ang="0">
                  <a:pos x="T2" y="T3"/>
                </a:cxn>
                <a:cxn ang="0">
                  <a:pos x="T4" y="T5"/>
                </a:cxn>
              </a:cxnLst>
              <a:rect l="0" t="0" r="r" b="b"/>
              <a:pathLst>
                <a:path w="2" h="1">
                  <a:moveTo>
                    <a:pt x="1" y="0"/>
                  </a:moveTo>
                  <a:cubicBezTo>
                    <a:pt x="1" y="0"/>
                    <a:pt x="0" y="1"/>
                    <a:pt x="1" y="1"/>
                  </a:cubicBezTo>
                  <a:cubicBezTo>
                    <a:pt x="1" y="1"/>
                    <a:pt x="2" y="0"/>
                    <a:pt x="1" y="0"/>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29" name="Freeform 423">
              <a:extLst>
                <a:ext uri="{FF2B5EF4-FFF2-40B4-BE49-F238E27FC236}">
                  <a16:creationId xmlns:a16="http://schemas.microsoft.com/office/drawing/2014/main" id="{CF48D7A6-9D7F-55A9-85C0-2BC99C5C2530}"/>
                </a:ext>
              </a:extLst>
            </p:cNvPr>
            <p:cNvSpPr>
              <a:spLocks/>
            </p:cNvSpPr>
            <p:nvPr/>
          </p:nvSpPr>
          <p:spPr bwMode="auto">
            <a:xfrm>
              <a:off x="18687463" y="6675768"/>
              <a:ext cx="28662" cy="9556"/>
            </a:xfrm>
            <a:custGeom>
              <a:avLst/>
              <a:gdLst>
                <a:gd name="T0" fmla="*/ 2 w 3"/>
                <a:gd name="T1" fmla="*/ 0 h 1"/>
                <a:gd name="T2" fmla="*/ 1 w 3"/>
                <a:gd name="T3" fmla="*/ 1 h 1"/>
                <a:gd name="T4" fmla="*/ 2 w 3"/>
                <a:gd name="T5" fmla="*/ 0 h 1"/>
              </a:gdLst>
              <a:ahLst/>
              <a:cxnLst>
                <a:cxn ang="0">
                  <a:pos x="T0" y="T1"/>
                </a:cxn>
                <a:cxn ang="0">
                  <a:pos x="T2" y="T3"/>
                </a:cxn>
                <a:cxn ang="0">
                  <a:pos x="T4" y="T5"/>
                </a:cxn>
              </a:cxnLst>
              <a:rect l="0" t="0" r="r" b="b"/>
              <a:pathLst>
                <a:path w="3" h="1">
                  <a:moveTo>
                    <a:pt x="2" y="0"/>
                  </a:moveTo>
                  <a:cubicBezTo>
                    <a:pt x="2" y="0"/>
                    <a:pt x="0" y="1"/>
                    <a:pt x="1" y="1"/>
                  </a:cubicBezTo>
                  <a:cubicBezTo>
                    <a:pt x="1" y="1"/>
                    <a:pt x="3" y="0"/>
                    <a:pt x="2" y="0"/>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30" name="Freeform 424">
              <a:extLst>
                <a:ext uri="{FF2B5EF4-FFF2-40B4-BE49-F238E27FC236}">
                  <a16:creationId xmlns:a16="http://schemas.microsoft.com/office/drawing/2014/main" id="{5F27140E-3F4D-16B7-D415-0367AB9FF33B}"/>
                </a:ext>
              </a:extLst>
            </p:cNvPr>
            <p:cNvSpPr>
              <a:spLocks/>
            </p:cNvSpPr>
            <p:nvPr/>
          </p:nvSpPr>
          <p:spPr bwMode="auto">
            <a:xfrm>
              <a:off x="18575996" y="6723551"/>
              <a:ext cx="66879" cy="38227"/>
            </a:xfrm>
            <a:custGeom>
              <a:avLst/>
              <a:gdLst>
                <a:gd name="T0" fmla="*/ 6 w 7"/>
                <a:gd name="T1" fmla="*/ 0 h 4"/>
                <a:gd name="T2" fmla="*/ 1 w 7"/>
                <a:gd name="T3" fmla="*/ 3 h 4"/>
                <a:gd name="T4" fmla="*/ 6 w 7"/>
                <a:gd name="T5" fmla="*/ 0 h 4"/>
              </a:gdLst>
              <a:ahLst/>
              <a:cxnLst>
                <a:cxn ang="0">
                  <a:pos x="T0" y="T1"/>
                </a:cxn>
                <a:cxn ang="0">
                  <a:pos x="T2" y="T3"/>
                </a:cxn>
                <a:cxn ang="0">
                  <a:pos x="T4" y="T5"/>
                </a:cxn>
              </a:cxnLst>
              <a:rect l="0" t="0" r="r" b="b"/>
              <a:pathLst>
                <a:path w="7" h="4">
                  <a:moveTo>
                    <a:pt x="6" y="0"/>
                  </a:moveTo>
                  <a:cubicBezTo>
                    <a:pt x="5" y="0"/>
                    <a:pt x="0" y="2"/>
                    <a:pt x="1" y="3"/>
                  </a:cubicBezTo>
                  <a:cubicBezTo>
                    <a:pt x="2" y="4"/>
                    <a:pt x="7" y="0"/>
                    <a:pt x="6" y="0"/>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31" name="Freeform 425">
              <a:extLst>
                <a:ext uri="{FF2B5EF4-FFF2-40B4-BE49-F238E27FC236}">
                  <a16:creationId xmlns:a16="http://schemas.microsoft.com/office/drawing/2014/main" id="{2F88E633-BFB9-45A1-463F-0715ED40B2DF}"/>
                </a:ext>
              </a:extLst>
            </p:cNvPr>
            <p:cNvSpPr>
              <a:spLocks/>
            </p:cNvSpPr>
            <p:nvPr/>
          </p:nvSpPr>
          <p:spPr bwMode="auto">
            <a:xfrm>
              <a:off x="18502748" y="6761778"/>
              <a:ext cx="54139" cy="35042"/>
            </a:xfrm>
            <a:custGeom>
              <a:avLst/>
              <a:gdLst>
                <a:gd name="T0" fmla="*/ 5 w 6"/>
                <a:gd name="T1" fmla="*/ 0 h 4"/>
                <a:gd name="T2" fmla="*/ 1 w 6"/>
                <a:gd name="T3" fmla="*/ 3 h 4"/>
                <a:gd name="T4" fmla="*/ 5 w 6"/>
                <a:gd name="T5" fmla="*/ 0 h 4"/>
                <a:gd name="T6" fmla="*/ 5 w 6"/>
                <a:gd name="T7" fmla="*/ 0 h 4"/>
              </a:gdLst>
              <a:ahLst/>
              <a:cxnLst>
                <a:cxn ang="0">
                  <a:pos x="T0" y="T1"/>
                </a:cxn>
                <a:cxn ang="0">
                  <a:pos x="T2" y="T3"/>
                </a:cxn>
                <a:cxn ang="0">
                  <a:pos x="T4" y="T5"/>
                </a:cxn>
                <a:cxn ang="0">
                  <a:pos x="T6" y="T7"/>
                </a:cxn>
              </a:cxnLst>
              <a:rect l="0" t="0" r="r" b="b"/>
              <a:pathLst>
                <a:path w="6" h="4">
                  <a:moveTo>
                    <a:pt x="5" y="0"/>
                  </a:moveTo>
                  <a:cubicBezTo>
                    <a:pt x="5" y="0"/>
                    <a:pt x="0" y="2"/>
                    <a:pt x="1" y="3"/>
                  </a:cubicBezTo>
                  <a:cubicBezTo>
                    <a:pt x="2" y="4"/>
                    <a:pt x="5" y="0"/>
                    <a:pt x="5" y="0"/>
                  </a:cubicBezTo>
                  <a:cubicBezTo>
                    <a:pt x="5" y="0"/>
                    <a:pt x="6" y="0"/>
                    <a:pt x="5" y="0"/>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32" name="Freeform 426">
              <a:extLst>
                <a:ext uri="{FF2B5EF4-FFF2-40B4-BE49-F238E27FC236}">
                  <a16:creationId xmlns:a16="http://schemas.microsoft.com/office/drawing/2014/main" id="{B49D3AF8-11D7-A5C0-BEB5-6CAC7562A5BF}"/>
                </a:ext>
              </a:extLst>
            </p:cNvPr>
            <p:cNvSpPr>
              <a:spLocks/>
            </p:cNvSpPr>
            <p:nvPr/>
          </p:nvSpPr>
          <p:spPr bwMode="auto">
            <a:xfrm>
              <a:off x="18454978" y="6790447"/>
              <a:ext cx="47770" cy="44598"/>
            </a:xfrm>
            <a:custGeom>
              <a:avLst/>
              <a:gdLst>
                <a:gd name="T0" fmla="*/ 4 w 5"/>
                <a:gd name="T1" fmla="*/ 0 h 5"/>
                <a:gd name="T2" fmla="*/ 0 w 5"/>
                <a:gd name="T3" fmla="*/ 4 h 5"/>
                <a:gd name="T4" fmla="*/ 4 w 5"/>
                <a:gd name="T5" fmla="*/ 0 h 5"/>
                <a:gd name="T6" fmla="*/ 4 w 5"/>
                <a:gd name="T7" fmla="*/ 0 h 5"/>
              </a:gdLst>
              <a:ahLst/>
              <a:cxnLst>
                <a:cxn ang="0">
                  <a:pos x="T0" y="T1"/>
                </a:cxn>
                <a:cxn ang="0">
                  <a:pos x="T2" y="T3"/>
                </a:cxn>
                <a:cxn ang="0">
                  <a:pos x="T4" y="T5"/>
                </a:cxn>
                <a:cxn ang="0">
                  <a:pos x="T6" y="T7"/>
                </a:cxn>
              </a:cxnLst>
              <a:rect l="0" t="0" r="r" b="b"/>
              <a:pathLst>
                <a:path w="5" h="5">
                  <a:moveTo>
                    <a:pt x="4" y="0"/>
                  </a:moveTo>
                  <a:cubicBezTo>
                    <a:pt x="4" y="0"/>
                    <a:pt x="0" y="4"/>
                    <a:pt x="0" y="4"/>
                  </a:cubicBezTo>
                  <a:cubicBezTo>
                    <a:pt x="2" y="5"/>
                    <a:pt x="4" y="0"/>
                    <a:pt x="4" y="0"/>
                  </a:cubicBezTo>
                  <a:cubicBezTo>
                    <a:pt x="4" y="0"/>
                    <a:pt x="5" y="0"/>
                    <a:pt x="4" y="0"/>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33" name="Freeform 427">
              <a:extLst>
                <a:ext uri="{FF2B5EF4-FFF2-40B4-BE49-F238E27FC236}">
                  <a16:creationId xmlns:a16="http://schemas.microsoft.com/office/drawing/2014/main" id="{2EBA4072-322D-1E8B-A22D-B8103177883D}"/>
                </a:ext>
              </a:extLst>
            </p:cNvPr>
            <p:cNvSpPr>
              <a:spLocks/>
            </p:cNvSpPr>
            <p:nvPr/>
          </p:nvSpPr>
          <p:spPr bwMode="auto">
            <a:xfrm>
              <a:off x="18445422" y="6854158"/>
              <a:ext cx="9553" cy="9556"/>
            </a:xfrm>
            <a:custGeom>
              <a:avLst/>
              <a:gdLst>
                <a:gd name="T0" fmla="*/ 1 w 1"/>
                <a:gd name="T1" fmla="*/ 0 h 1"/>
                <a:gd name="T2" fmla="*/ 1 w 1"/>
                <a:gd name="T3" fmla="*/ 1 h 1"/>
                <a:gd name="T4" fmla="*/ 1 w 1"/>
                <a:gd name="T5" fmla="*/ 0 h 1"/>
              </a:gdLst>
              <a:ahLst/>
              <a:cxnLst>
                <a:cxn ang="0">
                  <a:pos x="T0" y="T1"/>
                </a:cxn>
                <a:cxn ang="0">
                  <a:pos x="T2" y="T3"/>
                </a:cxn>
                <a:cxn ang="0">
                  <a:pos x="T4" y="T5"/>
                </a:cxn>
              </a:cxnLst>
              <a:rect l="0" t="0" r="r" b="b"/>
              <a:pathLst>
                <a:path w="1" h="1">
                  <a:moveTo>
                    <a:pt x="1" y="0"/>
                  </a:moveTo>
                  <a:cubicBezTo>
                    <a:pt x="0" y="0"/>
                    <a:pt x="0" y="1"/>
                    <a:pt x="1" y="1"/>
                  </a:cubicBezTo>
                  <a:cubicBezTo>
                    <a:pt x="1" y="1"/>
                    <a:pt x="1" y="0"/>
                    <a:pt x="1" y="0"/>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34" name="Freeform 428">
              <a:extLst>
                <a:ext uri="{FF2B5EF4-FFF2-40B4-BE49-F238E27FC236}">
                  <a16:creationId xmlns:a16="http://schemas.microsoft.com/office/drawing/2014/main" id="{3195595A-1A9C-2D2C-9AC5-683A6D6BC1FC}"/>
                </a:ext>
              </a:extLst>
            </p:cNvPr>
            <p:cNvSpPr>
              <a:spLocks/>
            </p:cNvSpPr>
            <p:nvPr/>
          </p:nvSpPr>
          <p:spPr bwMode="auto">
            <a:xfrm>
              <a:off x="18397652" y="6815931"/>
              <a:ext cx="47770" cy="38227"/>
            </a:xfrm>
            <a:custGeom>
              <a:avLst/>
              <a:gdLst>
                <a:gd name="T0" fmla="*/ 4 w 5"/>
                <a:gd name="T1" fmla="*/ 1 h 4"/>
                <a:gd name="T2" fmla="*/ 0 w 5"/>
                <a:gd name="T3" fmla="*/ 4 h 4"/>
                <a:gd name="T4" fmla="*/ 4 w 5"/>
                <a:gd name="T5" fmla="*/ 1 h 4"/>
                <a:gd name="T6" fmla="*/ 4 w 5"/>
                <a:gd name="T7" fmla="*/ 1 h 4"/>
              </a:gdLst>
              <a:ahLst/>
              <a:cxnLst>
                <a:cxn ang="0">
                  <a:pos x="T0" y="T1"/>
                </a:cxn>
                <a:cxn ang="0">
                  <a:pos x="T2" y="T3"/>
                </a:cxn>
                <a:cxn ang="0">
                  <a:pos x="T4" y="T5"/>
                </a:cxn>
                <a:cxn ang="0">
                  <a:pos x="T6" y="T7"/>
                </a:cxn>
              </a:cxnLst>
              <a:rect l="0" t="0" r="r" b="b"/>
              <a:pathLst>
                <a:path w="5" h="4">
                  <a:moveTo>
                    <a:pt x="4" y="1"/>
                  </a:moveTo>
                  <a:cubicBezTo>
                    <a:pt x="2" y="2"/>
                    <a:pt x="0" y="3"/>
                    <a:pt x="0" y="4"/>
                  </a:cubicBezTo>
                  <a:cubicBezTo>
                    <a:pt x="0" y="4"/>
                    <a:pt x="4" y="1"/>
                    <a:pt x="4" y="1"/>
                  </a:cubicBezTo>
                  <a:cubicBezTo>
                    <a:pt x="3" y="1"/>
                    <a:pt x="5" y="0"/>
                    <a:pt x="4" y="1"/>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35" name="Freeform 429">
              <a:extLst>
                <a:ext uri="{FF2B5EF4-FFF2-40B4-BE49-F238E27FC236}">
                  <a16:creationId xmlns:a16="http://schemas.microsoft.com/office/drawing/2014/main" id="{8AA7AEA4-630C-1FAA-A005-1B53CD78D58D}"/>
                </a:ext>
              </a:extLst>
            </p:cNvPr>
            <p:cNvSpPr>
              <a:spLocks/>
            </p:cNvSpPr>
            <p:nvPr/>
          </p:nvSpPr>
          <p:spPr bwMode="auto">
            <a:xfrm>
              <a:off x="18053701" y="7163156"/>
              <a:ext cx="19109" cy="28669"/>
            </a:xfrm>
            <a:custGeom>
              <a:avLst/>
              <a:gdLst>
                <a:gd name="T0" fmla="*/ 1 w 2"/>
                <a:gd name="T1" fmla="*/ 0 h 3"/>
                <a:gd name="T2" fmla="*/ 1 w 2"/>
                <a:gd name="T3" fmla="*/ 3 h 3"/>
                <a:gd name="T4" fmla="*/ 1 w 2"/>
                <a:gd name="T5" fmla="*/ 0 h 3"/>
              </a:gdLst>
              <a:ahLst/>
              <a:cxnLst>
                <a:cxn ang="0">
                  <a:pos x="T0" y="T1"/>
                </a:cxn>
                <a:cxn ang="0">
                  <a:pos x="T2" y="T3"/>
                </a:cxn>
                <a:cxn ang="0">
                  <a:pos x="T4" y="T5"/>
                </a:cxn>
              </a:cxnLst>
              <a:rect l="0" t="0" r="r" b="b"/>
              <a:pathLst>
                <a:path w="2" h="3">
                  <a:moveTo>
                    <a:pt x="1" y="0"/>
                  </a:moveTo>
                  <a:cubicBezTo>
                    <a:pt x="1" y="0"/>
                    <a:pt x="0" y="3"/>
                    <a:pt x="1" y="3"/>
                  </a:cubicBezTo>
                  <a:cubicBezTo>
                    <a:pt x="2" y="3"/>
                    <a:pt x="2" y="0"/>
                    <a:pt x="1" y="0"/>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grpSp>
          <p:nvGrpSpPr>
            <p:cNvPr id="36" name="Group 463">
              <a:extLst>
                <a:ext uri="{FF2B5EF4-FFF2-40B4-BE49-F238E27FC236}">
                  <a16:creationId xmlns:a16="http://schemas.microsoft.com/office/drawing/2014/main" id="{68CEB0E3-7DEA-3EFE-055F-71B94D228520}"/>
                </a:ext>
              </a:extLst>
            </p:cNvPr>
            <p:cNvGrpSpPr/>
            <p:nvPr/>
          </p:nvGrpSpPr>
          <p:grpSpPr>
            <a:xfrm>
              <a:off x="17709756" y="6761778"/>
              <a:ext cx="697449" cy="662593"/>
              <a:chOff x="5961121" y="2686387"/>
              <a:chExt cx="288233" cy="273757"/>
            </a:xfrm>
            <a:grpFill/>
          </p:grpSpPr>
          <p:sp>
            <p:nvSpPr>
              <p:cNvPr id="401" name="Freeform 430">
                <a:extLst>
                  <a:ext uri="{FF2B5EF4-FFF2-40B4-BE49-F238E27FC236}">
                    <a16:creationId xmlns:a16="http://schemas.microsoft.com/office/drawing/2014/main" id="{0D7C201A-E1D9-7160-EBDC-C3BF62B460C8}"/>
                  </a:ext>
                </a:extLst>
              </p:cNvPr>
              <p:cNvSpPr>
                <a:spLocks/>
              </p:cNvSpPr>
              <p:nvPr/>
            </p:nvSpPr>
            <p:spPr bwMode="auto">
              <a:xfrm>
                <a:off x="6130902" y="2686387"/>
                <a:ext cx="118452" cy="100026"/>
              </a:xfrm>
              <a:custGeom>
                <a:avLst/>
                <a:gdLst>
                  <a:gd name="T0" fmla="*/ 28 w 31"/>
                  <a:gd name="T1" fmla="*/ 10 h 26"/>
                  <a:gd name="T2" fmla="*/ 29 w 31"/>
                  <a:gd name="T3" fmla="*/ 7 h 26"/>
                  <a:gd name="T4" fmla="*/ 27 w 31"/>
                  <a:gd name="T5" fmla="*/ 10 h 26"/>
                  <a:gd name="T6" fmla="*/ 20 w 31"/>
                  <a:gd name="T7" fmla="*/ 8 h 26"/>
                  <a:gd name="T8" fmla="*/ 11 w 31"/>
                  <a:gd name="T9" fmla="*/ 1 h 26"/>
                  <a:gd name="T10" fmla="*/ 11 w 31"/>
                  <a:gd name="T11" fmla="*/ 5 h 26"/>
                  <a:gd name="T12" fmla="*/ 9 w 31"/>
                  <a:gd name="T13" fmla="*/ 11 h 26"/>
                  <a:gd name="T14" fmla="*/ 7 w 31"/>
                  <a:gd name="T15" fmla="*/ 14 h 26"/>
                  <a:gd name="T16" fmla="*/ 4 w 31"/>
                  <a:gd name="T17" fmla="*/ 14 h 26"/>
                  <a:gd name="T18" fmla="*/ 5 w 31"/>
                  <a:gd name="T19" fmla="*/ 16 h 26"/>
                  <a:gd name="T20" fmla="*/ 1 w 31"/>
                  <a:gd name="T21" fmla="*/ 18 h 26"/>
                  <a:gd name="T22" fmla="*/ 2 w 31"/>
                  <a:gd name="T23" fmla="*/ 23 h 26"/>
                  <a:gd name="T24" fmla="*/ 4 w 31"/>
                  <a:gd name="T25" fmla="*/ 25 h 26"/>
                  <a:gd name="T26" fmla="*/ 6 w 31"/>
                  <a:gd name="T27" fmla="*/ 23 h 26"/>
                  <a:gd name="T28" fmla="*/ 7 w 31"/>
                  <a:gd name="T29" fmla="*/ 23 h 26"/>
                  <a:gd name="T30" fmla="*/ 4 w 31"/>
                  <a:gd name="T31" fmla="*/ 20 h 26"/>
                  <a:gd name="T32" fmla="*/ 7 w 31"/>
                  <a:gd name="T33" fmla="*/ 19 h 26"/>
                  <a:gd name="T34" fmla="*/ 12 w 31"/>
                  <a:gd name="T35" fmla="*/ 18 h 26"/>
                  <a:gd name="T36" fmla="*/ 17 w 31"/>
                  <a:gd name="T37" fmla="*/ 21 h 26"/>
                  <a:gd name="T38" fmla="*/ 21 w 31"/>
                  <a:gd name="T39" fmla="*/ 16 h 26"/>
                  <a:gd name="T40" fmla="*/ 31 w 31"/>
                  <a:gd name="T41" fmla="*/ 14 h 26"/>
                  <a:gd name="T42" fmla="*/ 29 w 31"/>
                  <a:gd name="T43" fmla="*/ 12 h 26"/>
                  <a:gd name="T44" fmla="*/ 28 w 31"/>
                  <a:gd name="T45" fmla="*/ 10 h 26"/>
                  <a:gd name="T46" fmla="*/ 28 w 31"/>
                  <a:gd name="T47" fmla="*/ 1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1" h="26">
                    <a:moveTo>
                      <a:pt x="28" y="10"/>
                    </a:moveTo>
                    <a:cubicBezTo>
                      <a:pt x="28" y="10"/>
                      <a:pt x="29" y="8"/>
                      <a:pt x="29" y="7"/>
                    </a:cubicBezTo>
                    <a:cubicBezTo>
                      <a:pt x="29" y="8"/>
                      <a:pt x="27" y="10"/>
                      <a:pt x="27" y="10"/>
                    </a:cubicBezTo>
                    <a:cubicBezTo>
                      <a:pt x="25" y="10"/>
                      <a:pt x="21" y="9"/>
                      <a:pt x="20" y="8"/>
                    </a:cubicBezTo>
                    <a:cubicBezTo>
                      <a:pt x="17" y="7"/>
                      <a:pt x="15" y="2"/>
                      <a:pt x="11" y="1"/>
                    </a:cubicBezTo>
                    <a:cubicBezTo>
                      <a:pt x="9" y="0"/>
                      <a:pt x="10" y="4"/>
                      <a:pt x="11" y="5"/>
                    </a:cubicBezTo>
                    <a:cubicBezTo>
                      <a:pt x="11" y="7"/>
                      <a:pt x="10" y="9"/>
                      <a:pt x="9" y="11"/>
                    </a:cubicBezTo>
                    <a:cubicBezTo>
                      <a:pt x="8" y="12"/>
                      <a:pt x="10" y="15"/>
                      <a:pt x="7" y="14"/>
                    </a:cubicBezTo>
                    <a:cubicBezTo>
                      <a:pt x="7" y="14"/>
                      <a:pt x="5" y="13"/>
                      <a:pt x="4" y="14"/>
                    </a:cubicBezTo>
                    <a:cubicBezTo>
                      <a:pt x="4" y="15"/>
                      <a:pt x="5" y="16"/>
                      <a:pt x="5" y="16"/>
                    </a:cubicBezTo>
                    <a:cubicBezTo>
                      <a:pt x="5" y="16"/>
                      <a:pt x="2" y="18"/>
                      <a:pt x="1" y="18"/>
                    </a:cubicBezTo>
                    <a:cubicBezTo>
                      <a:pt x="0" y="20"/>
                      <a:pt x="3" y="21"/>
                      <a:pt x="2" y="23"/>
                    </a:cubicBezTo>
                    <a:cubicBezTo>
                      <a:pt x="1" y="24"/>
                      <a:pt x="3" y="26"/>
                      <a:pt x="4" y="25"/>
                    </a:cubicBezTo>
                    <a:cubicBezTo>
                      <a:pt x="5" y="24"/>
                      <a:pt x="5" y="23"/>
                      <a:pt x="6" y="23"/>
                    </a:cubicBezTo>
                    <a:cubicBezTo>
                      <a:pt x="6" y="23"/>
                      <a:pt x="7" y="24"/>
                      <a:pt x="7" y="23"/>
                    </a:cubicBezTo>
                    <a:cubicBezTo>
                      <a:pt x="7" y="22"/>
                      <a:pt x="5" y="21"/>
                      <a:pt x="4" y="20"/>
                    </a:cubicBezTo>
                    <a:cubicBezTo>
                      <a:pt x="3" y="18"/>
                      <a:pt x="7" y="19"/>
                      <a:pt x="7" y="19"/>
                    </a:cubicBezTo>
                    <a:cubicBezTo>
                      <a:pt x="9" y="19"/>
                      <a:pt x="10" y="17"/>
                      <a:pt x="12" y="18"/>
                    </a:cubicBezTo>
                    <a:cubicBezTo>
                      <a:pt x="14" y="19"/>
                      <a:pt x="15" y="20"/>
                      <a:pt x="17" y="21"/>
                    </a:cubicBezTo>
                    <a:cubicBezTo>
                      <a:pt x="20" y="23"/>
                      <a:pt x="19" y="17"/>
                      <a:pt x="21" y="16"/>
                    </a:cubicBezTo>
                    <a:cubicBezTo>
                      <a:pt x="21" y="16"/>
                      <a:pt x="31" y="16"/>
                      <a:pt x="31" y="14"/>
                    </a:cubicBezTo>
                    <a:cubicBezTo>
                      <a:pt x="30" y="13"/>
                      <a:pt x="27" y="15"/>
                      <a:pt x="29" y="12"/>
                    </a:cubicBezTo>
                    <a:cubicBezTo>
                      <a:pt x="30" y="11"/>
                      <a:pt x="27" y="12"/>
                      <a:pt x="28" y="10"/>
                    </a:cubicBezTo>
                    <a:cubicBezTo>
                      <a:pt x="29" y="7"/>
                      <a:pt x="28" y="11"/>
                      <a:pt x="28" y="10"/>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402" name="Freeform 431">
                <a:extLst>
                  <a:ext uri="{FF2B5EF4-FFF2-40B4-BE49-F238E27FC236}">
                    <a16:creationId xmlns:a16="http://schemas.microsoft.com/office/drawing/2014/main" id="{72CAE20A-431D-CF89-881B-814A85A30894}"/>
                  </a:ext>
                </a:extLst>
              </p:cNvPr>
              <p:cNvSpPr>
                <a:spLocks/>
              </p:cNvSpPr>
              <p:nvPr/>
            </p:nvSpPr>
            <p:spPr bwMode="auto">
              <a:xfrm>
                <a:off x="5961121" y="2778517"/>
                <a:ext cx="215847" cy="181627"/>
              </a:xfrm>
              <a:custGeom>
                <a:avLst/>
                <a:gdLst>
                  <a:gd name="T0" fmla="*/ 52 w 56"/>
                  <a:gd name="T1" fmla="*/ 1 h 47"/>
                  <a:gd name="T2" fmla="*/ 51 w 56"/>
                  <a:gd name="T3" fmla="*/ 1 h 47"/>
                  <a:gd name="T4" fmla="*/ 52 w 56"/>
                  <a:gd name="T5" fmla="*/ 3 h 47"/>
                  <a:gd name="T6" fmla="*/ 49 w 56"/>
                  <a:gd name="T7" fmla="*/ 3 h 47"/>
                  <a:gd name="T8" fmla="*/ 47 w 56"/>
                  <a:gd name="T9" fmla="*/ 5 h 47"/>
                  <a:gd name="T10" fmla="*/ 45 w 56"/>
                  <a:gd name="T11" fmla="*/ 6 h 47"/>
                  <a:gd name="T12" fmla="*/ 46 w 56"/>
                  <a:gd name="T13" fmla="*/ 7 h 47"/>
                  <a:gd name="T14" fmla="*/ 46 w 56"/>
                  <a:gd name="T15" fmla="*/ 10 h 47"/>
                  <a:gd name="T16" fmla="*/ 46 w 56"/>
                  <a:gd name="T17" fmla="*/ 13 h 47"/>
                  <a:gd name="T18" fmla="*/ 41 w 56"/>
                  <a:gd name="T19" fmla="*/ 22 h 47"/>
                  <a:gd name="T20" fmla="*/ 36 w 56"/>
                  <a:gd name="T21" fmla="*/ 27 h 47"/>
                  <a:gd name="T22" fmla="*/ 31 w 56"/>
                  <a:gd name="T23" fmla="*/ 27 h 47"/>
                  <a:gd name="T24" fmla="*/ 32 w 56"/>
                  <a:gd name="T25" fmla="*/ 24 h 47"/>
                  <a:gd name="T26" fmla="*/ 30 w 56"/>
                  <a:gd name="T27" fmla="*/ 25 h 47"/>
                  <a:gd name="T28" fmla="*/ 29 w 56"/>
                  <a:gd name="T29" fmla="*/ 27 h 47"/>
                  <a:gd name="T30" fmla="*/ 25 w 56"/>
                  <a:gd name="T31" fmla="*/ 33 h 47"/>
                  <a:gd name="T32" fmla="*/ 25 w 56"/>
                  <a:gd name="T33" fmla="*/ 34 h 47"/>
                  <a:gd name="T34" fmla="*/ 23 w 56"/>
                  <a:gd name="T35" fmla="*/ 36 h 47"/>
                  <a:gd name="T36" fmla="*/ 21 w 56"/>
                  <a:gd name="T37" fmla="*/ 35 h 47"/>
                  <a:gd name="T38" fmla="*/ 17 w 56"/>
                  <a:gd name="T39" fmla="*/ 35 h 47"/>
                  <a:gd name="T40" fmla="*/ 9 w 56"/>
                  <a:gd name="T41" fmla="*/ 36 h 47"/>
                  <a:gd name="T42" fmla="*/ 2 w 56"/>
                  <a:gd name="T43" fmla="*/ 42 h 47"/>
                  <a:gd name="T44" fmla="*/ 1 w 56"/>
                  <a:gd name="T45" fmla="*/ 44 h 47"/>
                  <a:gd name="T46" fmla="*/ 3 w 56"/>
                  <a:gd name="T47" fmla="*/ 43 h 47"/>
                  <a:gd name="T48" fmla="*/ 5 w 56"/>
                  <a:gd name="T49" fmla="*/ 44 h 47"/>
                  <a:gd name="T50" fmla="*/ 22 w 56"/>
                  <a:gd name="T51" fmla="*/ 40 h 47"/>
                  <a:gd name="T52" fmla="*/ 21 w 56"/>
                  <a:gd name="T53" fmla="*/ 43 h 47"/>
                  <a:gd name="T54" fmla="*/ 24 w 56"/>
                  <a:gd name="T55" fmla="*/ 47 h 47"/>
                  <a:gd name="T56" fmla="*/ 27 w 56"/>
                  <a:gd name="T57" fmla="*/ 44 h 47"/>
                  <a:gd name="T58" fmla="*/ 30 w 56"/>
                  <a:gd name="T59" fmla="*/ 43 h 47"/>
                  <a:gd name="T60" fmla="*/ 31 w 56"/>
                  <a:gd name="T61" fmla="*/ 40 h 47"/>
                  <a:gd name="T62" fmla="*/ 38 w 56"/>
                  <a:gd name="T63" fmla="*/ 39 h 47"/>
                  <a:gd name="T64" fmla="*/ 41 w 56"/>
                  <a:gd name="T65" fmla="*/ 40 h 47"/>
                  <a:gd name="T66" fmla="*/ 43 w 56"/>
                  <a:gd name="T67" fmla="*/ 37 h 47"/>
                  <a:gd name="T68" fmla="*/ 45 w 56"/>
                  <a:gd name="T69" fmla="*/ 35 h 47"/>
                  <a:gd name="T70" fmla="*/ 46 w 56"/>
                  <a:gd name="T71" fmla="*/ 38 h 47"/>
                  <a:gd name="T72" fmla="*/ 48 w 56"/>
                  <a:gd name="T73" fmla="*/ 37 h 47"/>
                  <a:gd name="T74" fmla="*/ 49 w 56"/>
                  <a:gd name="T75" fmla="*/ 35 h 47"/>
                  <a:gd name="T76" fmla="*/ 49 w 56"/>
                  <a:gd name="T77" fmla="*/ 32 h 47"/>
                  <a:gd name="T78" fmla="*/ 51 w 56"/>
                  <a:gd name="T79" fmla="*/ 26 h 47"/>
                  <a:gd name="T80" fmla="*/ 51 w 56"/>
                  <a:gd name="T81" fmla="*/ 19 h 47"/>
                  <a:gd name="T82" fmla="*/ 53 w 56"/>
                  <a:gd name="T83" fmla="*/ 19 h 47"/>
                  <a:gd name="T84" fmla="*/ 55 w 56"/>
                  <a:gd name="T85" fmla="*/ 17 h 47"/>
                  <a:gd name="T86" fmla="*/ 55 w 56"/>
                  <a:gd name="T87" fmla="*/ 9 h 47"/>
                  <a:gd name="T88" fmla="*/ 52 w 56"/>
                  <a:gd name="T89" fmla="*/ 1 h 47"/>
                  <a:gd name="T90" fmla="*/ 52 w 56"/>
                  <a:gd name="T91"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6" h="47">
                    <a:moveTo>
                      <a:pt x="52" y="1"/>
                    </a:moveTo>
                    <a:cubicBezTo>
                      <a:pt x="51" y="1"/>
                      <a:pt x="51" y="0"/>
                      <a:pt x="51" y="1"/>
                    </a:cubicBezTo>
                    <a:cubicBezTo>
                      <a:pt x="49" y="2"/>
                      <a:pt x="51" y="2"/>
                      <a:pt x="52" y="3"/>
                    </a:cubicBezTo>
                    <a:cubicBezTo>
                      <a:pt x="53" y="4"/>
                      <a:pt x="50" y="5"/>
                      <a:pt x="49" y="3"/>
                    </a:cubicBezTo>
                    <a:cubicBezTo>
                      <a:pt x="48" y="1"/>
                      <a:pt x="47" y="4"/>
                      <a:pt x="47" y="5"/>
                    </a:cubicBezTo>
                    <a:cubicBezTo>
                      <a:pt x="46" y="5"/>
                      <a:pt x="45" y="6"/>
                      <a:pt x="45" y="6"/>
                    </a:cubicBezTo>
                    <a:cubicBezTo>
                      <a:pt x="45" y="8"/>
                      <a:pt x="46" y="7"/>
                      <a:pt x="46" y="7"/>
                    </a:cubicBezTo>
                    <a:cubicBezTo>
                      <a:pt x="46" y="8"/>
                      <a:pt x="46" y="9"/>
                      <a:pt x="46" y="10"/>
                    </a:cubicBezTo>
                    <a:cubicBezTo>
                      <a:pt x="46" y="11"/>
                      <a:pt x="47" y="11"/>
                      <a:pt x="46" y="13"/>
                    </a:cubicBezTo>
                    <a:cubicBezTo>
                      <a:pt x="44" y="16"/>
                      <a:pt x="43" y="19"/>
                      <a:pt x="41" y="22"/>
                    </a:cubicBezTo>
                    <a:cubicBezTo>
                      <a:pt x="40" y="23"/>
                      <a:pt x="37" y="27"/>
                      <a:pt x="36" y="27"/>
                    </a:cubicBezTo>
                    <a:cubicBezTo>
                      <a:pt x="34" y="27"/>
                      <a:pt x="32" y="28"/>
                      <a:pt x="31" y="27"/>
                    </a:cubicBezTo>
                    <a:cubicBezTo>
                      <a:pt x="30" y="26"/>
                      <a:pt x="32" y="25"/>
                      <a:pt x="32" y="24"/>
                    </a:cubicBezTo>
                    <a:cubicBezTo>
                      <a:pt x="33" y="23"/>
                      <a:pt x="30" y="25"/>
                      <a:pt x="30" y="25"/>
                    </a:cubicBezTo>
                    <a:cubicBezTo>
                      <a:pt x="29" y="26"/>
                      <a:pt x="29" y="26"/>
                      <a:pt x="29" y="27"/>
                    </a:cubicBezTo>
                    <a:cubicBezTo>
                      <a:pt x="29" y="30"/>
                      <a:pt x="26" y="31"/>
                      <a:pt x="25" y="33"/>
                    </a:cubicBezTo>
                    <a:cubicBezTo>
                      <a:pt x="25" y="33"/>
                      <a:pt x="25" y="34"/>
                      <a:pt x="25" y="34"/>
                    </a:cubicBezTo>
                    <a:cubicBezTo>
                      <a:pt x="25" y="35"/>
                      <a:pt x="23" y="36"/>
                      <a:pt x="23" y="36"/>
                    </a:cubicBezTo>
                    <a:cubicBezTo>
                      <a:pt x="22" y="36"/>
                      <a:pt x="23" y="35"/>
                      <a:pt x="21" y="35"/>
                    </a:cubicBezTo>
                    <a:cubicBezTo>
                      <a:pt x="20" y="35"/>
                      <a:pt x="19" y="35"/>
                      <a:pt x="17" y="35"/>
                    </a:cubicBezTo>
                    <a:cubicBezTo>
                      <a:pt x="14" y="36"/>
                      <a:pt x="12" y="35"/>
                      <a:pt x="9" y="36"/>
                    </a:cubicBezTo>
                    <a:cubicBezTo>
                      <a:pt x="7" y="38"/>
                      <a:pt x="4" y="40"/>
                      <a:pt x="2" y="42"/>
                    </a:cubicBezTo>
                    <a:cubicBezTo>
                      <a:pt x="0" y="42"/>
                      <a:pt x="0" y="45"/>
                      <a:pt x="1" y="44"/>
                    </a:cubicBezTo>
                    <a:cubicBezTo>
                      <a:pt x="2" y="44"/>
                      <a:pt x="2" y="43"/>
                      <a:pt x="3" y="43"/>
                    </a:cubicBezTo>
                    <a:cubicBezTo>
                      <a:pt x="4" y="44"/>
                      <a:pt x="5" y="45"/>
                      <a:pt x="5" y="44"/>
                    </a:cubicBezTo>
                    <a:cubicBezTo>
                      <a:pt x="10" y="43"/>
                      <a:pt x="17" y="39"/>
                      <a:pt x="22" y="40"/>
                    </a:cubicBezTo>
                    <a:cubicBezTo>
                      <a:pt x="23" y="41"/>
                      <a:pt x="21" y="43"/>
                      <a:pt x="21" y="43"/>
                    </a:cubicBezTo>
                    <a:cubicBezTo>
                      <a:pt x="22" y="44"/>
                      <a:pt x="23" y="47"/>
                      <a:pt x="24" y="47"/>
                    </a:cubicBezTo>
                    <a:cubicBezTo>
                      <a:pt x="25" y="46"/>
                      <a:pt x="26" y="45"/>
                      <a:pt x="27" y="44"/>
                    </a:cubicBezTo>
                    <a:cubicBezTo>
                      <a:pt x="28" y="42"/>
                      <a:pt x="28" y="43"/>
                      <a:pt x="30" y="43"/>
                    </a:cubicBezTo>
                    <a:cubicBezTo>
                      <a:pt x="29" y="43"/>
                      <a:pt x="28" y="35"/>
                      <a:pt x="31" y="40"/>
                    </a:cubicBezTo>
                    <a:cubicBezTo>
                      <a:pt x="32" y="42"/>
                      <a:pt x="37" y="40"/>
                      <a:pt x="38" y="39"/>
                    </a:cubicBezTo>
                    <a:cubicBezTo>
                      <a:pt x="40" y="36"/>
                      <a:pt x="40" y="42"/>
                      <a:pt x="41" y="40"/>
                    </a:cubicBezTo>
                    <a:cubicBezTo>
                      <a:pt x="41" y="39"/>
                      <a:pt x="42" y="37"/>
                      <a:pt x="43" y="37"/>
                    </a:cubicBezTo>
                    <a:cubicBezTo>
                      <a:pt x="44" y="36"/>
                      <a:pt x="44" y="37"/>
                      <a:pt x="45" y="35"/>
                    </a:cubicBezTo>
                    <a:cubicBezTo>
                      <a:pt x="45" y="35"/>
                      <a:pt x="45" y="39"/>
                      <a:pt x="46" y="38"/>
                    </a:cubicBezTo>
                    <a:cubicBezTo>
                      <a:pt x="46" y="38"/>
                      <a:pt x="47" y="38"/>
                      <a:pt x="48" y="37"/>
                    </a:cubicBezTo>
                    <a:cubicBezTo>
                      <a:pt x="49" y="37"/>
                      <a:pt x="48" y="36"/>
                      <a:pt x="49" y="35"/>
                    </a:cubicBezTo>
                    <a:cubicBezTo>
                      <a:pt x="51" y="34"/>
                      <a:pt x="51" y="34"/>
                      <a:pt x="49" y="32"/>
                    </a:cubicBezTo>
                    <a:cubicBezTo>
                      <a:pt x="48" y="31"/>
                      <a:pt x="51" y="28"/>
                      <a:pt x="51" y="26"/>
                    </a:cubicBezTo>
                    <a:cubicBezTo>
                      <a:pt x="52" y="24"/>
                      <a:pt x="50" y="21"/>
                      <a:pt x="51" y="19"/>
                    </a:cubicBezTo>
                    <a:cubicBezTo>
                      <a:pt x="52" y="18"/>
                      <a:pt x="52" y="19"/>
                      <a:pt x="53" y="19"/>
                    </a:cubicBezTo>
                    <a:cubicBezTo>
                      <a:pt x="54" y="19"/>
                      <a:pt x="55" y="17"/>
                      <a:pt x="55" y="17"/>
                    </a:cubicBezTo>
                    <a:cubicBezTo>
                      <a:pt x="56" y="14"/>
                      <a:pt x="56" y="11"/>
                      <a:pt x="55" y="9"/>
                    </a:cubicBezTo>
                    <a:cubicBezTo>
                      <a:pt x="55" y="8"/>
                      <a:pt x="52" y="1"/>
                      <a:pt x="52" y="1"/>
                    </a:cubicBezTo>
                    <a:cubicBezTo>
                      <a:pt x="52" y="1"/>
                      <a:pt x="52" y="1"/>
                      <a:pt x="52" y="1"/>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grpSp>
        <p:sp>
          <p:nvSpPr>
            <p:cNvPr id="37" name="Freeform 432">
              <a:extLst>
                <a:ext uri="{FF2B5EF4-FFF2-40B4-BE49-F238E27FC236}">
                  <a16:creationId xmlns:a16="http://schemas.microsoft.com/office/drawing/2014/main" id="{9E04FB47-3416-22CF-506F-B7D6E9CE9796}"/>
                </a:ext>
              </a:extLst>
            </p:cNvPr>
            <p:cNvSpPr>
              <a:spLocks/>
            </p:cNvSpPr>
            <p:nvPr/>
          </p:nvSpPr>
          <p:spPr bwMode="auto">
            <a:xfrm>
              <a:off x="17884911" y="7370216"/>
              <a:ext cx="19109" cy="25484"/>
            </a:xfrm>
            <a:custGeom>
              <a:avLst/>
              <a:gdLst>
                <a:gd name="T0" fmla="*/ 2 w 2"/>
                <a:gd name="T1" fmla="*/ 0 h 3"/>
                <a:gd name="T2" fmla="*/ 0 w 2"/>
                <a:gd name="T3" fmla="*/ 1 h 3"/>
                <a:gd name="T4" fmla="*/ 2 w 2"/>
                <a:gd name="T5" fmla="*/ 0 h 3"/>
              </a:gdLst>
              <a:ahLst/>
              <a:cxnLst>
                <a:cxn ang="0">
                  <a:pos x="T0" y="T1"/>
                </a:cxn>
                <a:cxn ang="0">
                  <a:pos x="T2" y="T3"/>
                </a:cxn>
                <a:cxn ang="0">
                  <a:pos x="T4" y="T5"/>
                </a:cxn>
              </a:cxnLst>
              <a:rect l="0" t="0" r="r" b="b"/>
              <a:pathLst>
                <a:path w="2" h="3">
                  <a:moveTo>
                    <a:pt x="2" y="0"/>
                  </a:moveTo>
                  <a:cubicBezTo>
                    <a:pt x="2" y="0"/>
                    <a:pt x="0" y="1"/>
                    <a:pt x="0" y="1"/>
                  </a:cubicBezTo>
                  <a:cubicBezTo>
                    <a:pt x="1" y="3"/>
                    <a:pt x="2" y="1"/>
                    <a:pt x="2" y="0"/>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38" name="Freeform 433">
              <a:extLst>
                <a:ext uri="{FF2B5EF4-FFF2-40B4-BE49-F238E27FC236}">
                  <a16:creationId xmlns:a16="http://schemas.microsoft.com/office/drawing/2014/main" id="{E4C023F1-50D5-B54E-4F43-EDB49759BE0A}"/>
                </a:ext>
              </a:extLst>
            </p:cNvPr>
            <p:cNvSpPr>
              <a:spLocks/>
            </p:cNvSpPr>
            <p:nvPr/>
          </p:nvSpPr>
          <p:spPr bwMode="auto">
            <a:xfrm>
              <a:off x="17773446" y="7370216"/>
              <a:ext cx="121018" cy="92380"/>
            </a:xfrm>
            <a:custGeom>
              <a:avLst/>
              <a:gdLst>
                <a:gd name="T0" fmla="*/ 11 w 13"/>
                <a:gd name="T1" fmla="*/ 2 h 10"/>
                <a:gd name="T2" fmla="*/ 7 w 13"/>
                <a:gd name="T3" fmla="*/ 2 h 10"/>
                <a:gd name="T4" fmla="*/ 5 w 13"/>
                <a:gd name="T5" fmla="*/ 3 h 10"/>
                <a:gd name="T6" fmla="*/ 3 w 13"/>
                <a:gd name="T7" fmla="*/ 4 h 10"/>
                <a:gd name="T8" fmla="*/ 0 w 13"/>
                <a:gd name="T9" fmla="*/ 6 h 10"/>
                <a:gd name="T10" fmla="*/ 3 w 13"/>
                <a:gd name="T11" fmla="*/ 9 h 10"/>
                <a:gd name="T12" fmla="*/ 6 w 13"/>
                <a:gd name="T13" fmla="*/ 6 h 10"/>
                <a:gd name="T14" fmla="*/ 10 w 13"/>
                <a:gd name="T15" fmla="*/ 6 h 10"/>
                <a:gd name="T16" fmla="*/ 11 w 13"/>
                <a:gd name="T17" fmla="*/ 2 h 10"/>
                <a:gd name="T18" fmla="*/ 11 w 13"/>
                <a:gd name="T19"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10">
                  <a:moveTo>
                    <a:pt x="11" y="2"/>
                  </a:moveTo>
                  <a:cubicBezTo>
                    <a:pt x="9" y="2"/>
                    <a:pt x="9" y="0"/>
                    <a:pt x="7" y="2"/>
                  </a:cubicBezTo>
                  <a:cubicBezTo>
                    <a:pt x="6" y="2"/>
                    <a:pt x="5" y="4"/>
                    <a:pt x="5" y="3"/>
                  </a:cubicBezTo>
                  <a:cubicBezTo>
                    <a:pt x="4" y="2"/>
                    <a:pt x="3" y="4"/>
                    <a:pt x="3" y="4"/>
                  </a:cubicBezTo>
                  <a:cubicBezTo>
                    <a:pt x="2" y="6"/>
                    <a:pt x="1" y="5"/>
                    <a:pt x="0" y="6"/>
                  </a:cubicBezTo>
                  <a:cubicBezTo>
                    <a:pt x="0" y="5"/>
                    <a:pt x="2" y="9"/>
                    <a:pt x="3" y="9"/>
                  </a:cubicBezTo>
                  <a:cubicBezTo>
                    <a:pt x="3" y="10"/>
                    <a:pt x="5" y="6"/>
                    <a:pt x="6" y="6"/>
                  </a:cubicBezTo>
                  <a:cubicBezTo>
                    <a:pt x="7" y="6"/>
                    <a:pt x="9" y="7"/>
                    <a:pt x="10" y="6"/>
                  </a:cubicBezTo>
                  <a:cubicBezTo>
                    <a:pt x="11" y="6"/>
                    <a:pt x="13" y="3"/>
                    <a:pt x="11" y="2"/>
                  </a:cubicBezTo>
                  <a:cubicBezTo>
                    <a:pt x="10" y="2"/>
                    <a:pt x="11" y="2"/>
                    <a:pt x="11" y="2"/>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39" name="Freeform 434">
              <a:extLst>
                <a:ext uri="{FF2B5EF4-FFF2-40B4-BE49-F238E27FC236}">
                  <a16:creationId xmlns:a16="http://schemas.microsoft.com/office/drawing/2014/main" id="{714402A3-EA7F-4231-2F4B-7E1D35C94E85}"/>
                </a:ext>
              </a:extLst>
            </p:cNvPr>
            <p:cNvSpPr>
              <a:spLocks/>
            </p:cNvSpPr>
            <p:nvPr/>
          </p:nvSpPr>
          <p:spPr bwMode="auto">
            <a:xfrm>
              <a:off x="17652427" y="7405258"/>
              <a:ext cx="101909" cy="149721"/>
            </a:xfrm>
            <a:custGeom>
              <a:avLst/>
              <a:gdLst>
                <a:gd name="T0" fmla="*/ 7 w 11"/>
                <a:gd name="T1" fmla="*/ 0 h 16"/>
                <a:gd name="T2" fmla="*/ 2 w 11"/>
                <a:gd name="T3" fmla="*/ 2 h 16"/>
                <a:gd name="T4" fmla="*/ 0 w 11"/>
                <a:gd name="T5" fmla="*/ 6 h 16"/>
                <a:gd name="T6" fmla="*/ 2 w 11"/>
                <a:gd name="T7" fmla="*/ 6 h 16"/>
                <a:gd name="T8" fmla="*/ 3 w 11"/>
                <a:gd name="T9" fmla="*/ 4 h 16"/>
                <a:gd name="T10" fmla="*/ 4 w 11"/>
                <a:gd name="T11" fmla="*/ 5 h 16"/>
                <a:gd name="T12" fmla="*/ 3 w 11"/>
                <a:gd name="T13" fmla="*/ 10 h 16"/>
                <a:gd name="T14" fmla="*/ 3 w 11"/>
                <a:gd name="T15" fmla="*/ 11 h 16"/>
                <a:gd name="T16" fmla="*/ 3 w 11"/>
                <a:gd name="T17" fmla="*/ 13 h 16"/>
                <a:gd name="T18" fmla="*/ 5 w 11"/>
                <a:gd name="T19" fmla="*/ 12 h 16"/>
                <a:gd name="T20" fmla="*/ 6 w 11"/>
                <a:gd name="T21" fmla="*/ 15 h 16"/>
                <a:gd name="T22" fmla="*/ 8 w 11"/>
                <a:gd name="T23" fmla="*/ 12 h 16"/>
                <a:gd name="T24" fmla="*/ 11 w 11"/>
                <a:gd name="T25" fmla="*/ 7 h 16"/>
                <a:gd name="T26" fmla="*/ 10 w 11"/>
                <a:gd name="T27" fmla="*/ 2 h 16"/>
                <a:gd name="T28" fmla="*/ 7 w 11"/>
                <a:gd name="T29"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 h="16">
                  <a:moveTo>
                    <a:pt x="7" y="0"/>
                  </a:moveTo>
                  <a:cubicBezTo>
                    <a:pt x="5" y="0"/>
                    <a:pt x="3" y="1"/>
                    <a:pt x="2" y="2"/>
                  </a:cubicBezTo>
                  <a:cubicBezTo>
                    <a:pt x="0" y="3"/>
                    <a:pt x="0" y="4"/>
                    <a:pt x="0" y="6"/>
                  </a:cubicBezTo>
                  <a:cubicBezTo>
                    <a:pt x="0" y="5"/>
                    <a:pt x="3" y="5"/>
                    <a:pt x="2" y="6"/>
                  </a:cubicBezTo>
                  <a:cubicBezTo>
                    <a:pt x="3" y="5"/>
                    <a:pt x="2" y="4"/>
                    <a:pt x="3" y="4"/>
                  </a:cubicBezTo>
                  <a:cubicBezTo>
                    <a:pt x="3" y="4"/>
                    <a:pt x="4" y="4"/>
                    <a:pt x="4" y="5"/>
                  </a:cubicBezTo>
                  <a:cubicBezTo>
                    <a:pt x="4" y="7"/>
                    <a:pt x="4" y="8"/>
                    <a:pt x="3" y="10"/>
                  </a:cubicBezTo>
                  <a:cubicBezTo>
                    <a:pt x="2" y="11"/>
                    <a:pt x="3" y="11"/>
                    <a:pt x="3" y="11"/>
                  </a:cubicBezTo>
                  <a:cubicBezTo>
                    <a:pt x="3" y="12"/>
                    <a:pt x="3" y="13"/>
                    <a:pt x="3" y="13"/>
                  </a:cubicBezTo>
                  <a:cubicBezTo>
                    <a:pt x="3" y="16"/>
                    <a:pt x="5" y="12"/>
                    <a:pt x="5" y="12"/>
                  </a:cubicBezTo>
                  <a:cubicBezTo>
                    <a:pt x="5" y="12"/>
                    <a:pt x="5" y="15"/>
                    <a:pt x="6" y="15"/>
                  </a:cubicBezTo>
                  <a:cubicBezTo>
                    <a:pt x="6" y="16"/>
                    <a:pt x="8" y="13"/>
                    <a:pt x="8" y="12"/>
                  </a:cubicBezTo>
                  <a:cubicBezTo>
                    <a:pt x="10" y="10"/>
                    <a:pt x="10" y="8"/>
                    <a:pt x="11" y="7"/>
                  </a:cubicBezTo>
                  <a:cubicBezTo>
                    <a:pt x="11" y="5"/>
                    <a:pt x="10" y="4"/>
                    <a:pt x="10" y="2"/>
                  </a:cubicBezTo>
                  <a:cubicBezTo>
                    <a:pt x="10" y="0"/>
                    <a:pt x="7" y="2"/>
                    <a:pt x="7" y="0"/>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40" name="Freeform 435">
              <a:extLst>
                <a:ext uri="{FF2B5EF4-FFF2-40B4-BE49-F238E27FC236}">
                  <a16:creationId xmlns:a16="http://schemas.microsoft.com/office/drawing/2014/main" id="{FEF64774-1907-D45B-55AA-591F08AFB719}"/>
                </a:ext>
              </a:extLst>
            </p:cNvPr>
            <p:cNvSpPr>
              <a:spLocks/>
            </p:cNvSpPr>
            <p:nvPr/>
          </p:nvSpPr>
          <p:spPr bwMode="auto">
            <a:xfrm>
              <a:off x="17550518" y="7771599"/>
              <a:ext cx="35033" cy="28669"/>
            </a:xfrm>
            <a:custGeom>
              <a:avLst/>
              <a:gdLst>
                <a:gd name="T0" fmla="*/ 4 w 4"/>
                <a:gd name="T1" fmla="*/ 0 h 3"/>
                <a:gd name="T2" fmla="*/ 1 w 4"/>
                <a:gd name="T3" fmla="*/ 3 h 3"/>
                <a:gd name="T4" fmla="*/ 4 w 4"/>
                <a:gd name="T5" fmla="*/ 0 h 3"/>
              </a:gdLst>
              <a:ahLst/>
              <a:cxnLst>
                <a:cxn ang="0">
                  <a:pos x="T0" y="T1"/>
                </a:cxn>
                <a:cxn ang="0">
                  <a:pos x="T2" y="T3"/>
                </a:cxn>
                <a:cxn ang="0">
                  <a:pos x="T4" y="T5"/>
                </a:cxn>
              </a:cxnLst>
              <a:rect l="0" t="0" r="r" b="b"/>
              <a:pathLst>
                <a:path w="4" h="3">
                  <a:moveTo>
                    <a:pt x="4" y="0"/>
                  </a:moveTo>
                  <a:cubicBezTo>
                    <a:pt x="3" y="0"/>
                    <a:pt x="0" y="1"/>
                    <a:pt x="1" y="3"/>
                  </a:cubicBezTo>
                  <a:cubicBezTo>
                    <a:pt x="1" y="3"/>
                    <a:pt x="4" y="0"/>
                    <a:pt x="4" y="0"/>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41" name="Freeform 436">
              <a:extLst>
                <a:ext uri="{FF2B5EF4-FFF2-40B4-BE49-F238E27FC236}">
                  <a16:creationId xmlns:a16="http://schemas.microsoft.com/office/drawing/2014/main" id="{31924537-7B3A-9928-DE09-0A9ECD65E9E0}"/>
                </a:ext>
              </a:extLst>
            </p:cNvPr>
            <p:cNvSpPr>
              <a:spLocks/>
            </p:cNvSpPr>
            <p:nvPr/>
          </p:nvSpPr>
          <p:spPr bwMode="auto">
            <a:xfrm>
              <a:off x="17633319" y="7679216"/>
              <a:ext cx="19109" cy="15928"/>
            </a:xfrm>
            <a:custGeom>
              <a:avLst/>
              <a:gdLst>
                <a:gd name="T0" fmla="*/ 2 w 2"/>
                <a:gd name="T1" fmla="*/ 0 h 2"/>
                <a:gd name="T2" fmla="*/ 0 w 2"/>
                <a:gd name="T3" fmla="*/ 1 h 2"/>
                <a:gd name="T4" fmla="*/ 2 w 2"/>
                <a:gd name="T5" fmla="*/ 0 h 2"/>
              </a:gdLst>
              <a:ahLst/>
              <a:cxnLst>
                <a:cxn ang="0">
                  <a:pos x="T0" y="T1"/>
                </a:cxn>
                <a:cxn ang="0">
                  <a:pos x="T2" y="T3"/>
                </a:cxn>
                <a:cxn ang="0">
                  <a:pos x="T4" y="T5"/>
                </a:cxn>
              </a:cxnLst>
              <a:rect l="0" t="0" r="r" b="b"/>
              <a:pathLst>
                <a:path w="2" h="2">
                  <a:moveTo>
                    <a:pt x="2" y="0"/>
                  </a:moveTo>
                  <a:cubicBezTo>
                    <a:pt x="1" y="0"/>
                    <a:pt x="0" y="1"/>
                    <a:pt x="0" y="1"/>
                  </a:cubicBezTo>
                  <a:cubicBezTo>
                    <a:pt x="0" y="2"/>
                    <a:pt x="2" y="0"/>
                    <a:pt x="2" y="0"/>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42" name="Freeform 437">
              <a:extLst>
                <a:ext uri="{FF2B5EF4-FFF2-40B4-BE49-F238E27FC236}">
                  <a16:creationId xmlns:a16="http://schemas.microsoft.com/office/drawing/2014/main" id="{147CBE3C-3A54-4855-5D9F-6267D550A85A}"/>
                </a:ext>
              </a:extLst>
            </p:cNvPr>
            <p:cNvSpPr>
              <a:spLocks/>
            </p:cNvSpPr>
            <p:nvPr/>
          </p:nvSpPr>
          <p:spPr bwMode="auto">
            <a:xfrm>
              <a:off x="17381727" y="7873535"/>
              <a:ext cx="19109" cy="9556"/>
            </a:xfrm>
            <a:custGeom>
              <a:avLst/>
              <a:gdLst>
                <a:gd name="T0" fmla="*/ 2 w 2"/>
                <a:gd name="T1" fmla="*/ 0 h 1"/>
                <a:gd name="T2" fmla="*/ 1 w 2"/>
                <a:gd name="T3" fmla="*/ 1 h 1"/>
                <a:gd name="T4" fmla="*/ 2 w 2"/>
                <a:gd name="T5" fmla="*/ 0 h 1"/>
              </a:gdLst>
              <a:ahLst/>
              <a:cxnLst>
                <a:cxn ang="0">
                  <a:pos x="T0" y="T1"/>
                </a:cxn>
                <a:cxn ang="0">
                  <a:pos x="T2" y="T3"/>
                </a:cxn>
                <a:cxn ang="0">
                  <a:pos x="T4" y="T5"/>
                </a:cxn>
              </a:cxnLst>
              <a:rect l="0" t="0" r="r" b="b"/>
              <a:pathLst>
                <a:path w="2" h="1">
                  <a:moveTo>
                    <a:pt x="2" y="0"/>
                  </a:moveTo>
                  <a:cubicBezTo>
                    <a:pt x="1" y="0"/>
                    <a:pt x="0" y="1"/>
                    <a:pt x="1" y="1"/>
                  </a:cubicBezTo>
                  <a:cubicBezTo>
                    <a:pt x="2" y="1"/>
                    <a:pt x="2" y="0"/>
                    <a:pt x="2" y="0"/>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43" name="Freeform 438">
              <a:extLst>
                <a:ext uri="{FF2B5EF4-FFF2-40B4-BE49-F238E27FC236}">
                  <a16:creationId xmlns:a16="http://schemas.microsoft.com/office/drawing/2014/main" id="{40B9B63A-E7C6-A8D7-C9CE-54FEDBBF795B}"/>
                </a:ext>
              </a:extLst>
            </p:cNvPr>
            <p:cNvSpPr>
              <a:spLocks/>
            </p:cNvSpPr>
            <p:nvPr/>
          </p:nvSpPr>
          <p:spPr bwMode="auto">
            <a:xfrm>
              <a:off x="17203386" y="7838493"/>
              <a:ext cx="111465" cy="156092"/>
            </a:xfrm>
            <a:custGeom>
              <a:avLst/>
              <a:gdLst>
                <a:gd name="T0" fmla="*/ 8 w 12"/>
                <a:gd name="T1" fmla="*/ 1 h 17"/>
                <a:gd name="T2" fmla="*/ 0 w 12"/>
                <a:gd name="T3" fmla="*/ 8 h 17"/>
                <a:gd name="T4" fmla="*/ 1 w 12"/>
                <a:gd name="T5" fmla="*/ 14 h 17"/>
                <a:gd name="T6" fmla="*/ 3 w 12"/>
                <a:gd name="T7" fmla="*/ 17 h 17"/>
                <a:gd name="T8" fmla="*/ 8 w 12"/>
                <a:gd name="T9" fmla="*/ 1 h 17"/>
                <a:gd name="T10" fmla="*/ 8 w 12"/>
                <a:gd name="T11" fmla="*/ 1 h 17"/>
              </a:gdLst>
              <a:ahLst/>
              <a:cxnLst>
                <a:cxn ang="0">
                  <a:pos x="T0" y="T1"/>
                </a:cxn>
                <a:cxn ang="0">
                  <a:pos x="T2" y="T3"/>
                </a:cxn>
                <a:cxn ang="0">
                  <a:pos x="T4" y="T5"/>
                </a:cxn>
                <a:cxn ang="0">
                  <a:pos x="T6" y="T7"/>
                </a:cxn>
                <a:cxn ang="0">
                  <a:pos x="T8" y="T9"/>
                </a:cxn>
                <a:cxn ang="0">
                  <a:pos x="T10" y="T11"/>
                </a:cxn>
              </a:cxnLst>
              <a:rect l="0" t="0" r="r" b="b"/>
              <a:pathLst>
                <a:path w="12" h="17">
                  <a:moveTo>
                    <a:pt x="8" y="1"/>
                  </a:moveTo>
                  <a:cubicBezTo>
                    <a:pt x="5" y="0"/>
                    <a:pt x="1" y="6"/>
                    <a:pt x="0" y="8"/>
                  </a:cubicBezTo>
                  <a:cubicBezTo>
                    <a:pt x="0" y="10"/>
                    <a:pt x="0" y="12"/>
                    <a:pt x="1" y="14"/>
                  </a:cubicBezTo>
                  <a:cubicBezTo>
                    <a:pt x="1" y="14"/>
                    <a:pt x="3" y="17"/>
                    <a:pt x="3" y="17"/>
                  </a:cubicBezTo>
                  <a:cubicBezTo>
                    <a:pt x="4" y="15"/>
                    <a:pt x="12" y="2"/>
                    <a:pt x="8" y="1"/>
                  </a:cubicBezTo>
                  <a:cubicBezTo>
                    <a:pt x="7" y="1"/>
                    <a:pt x="9" y="1"/>
                    <a:pt x="8" y="1"/>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44" name="Freeform 439">
              <a:extLst>
                <a:ext uri="{FF2B5EF4-FFF2-40B4-BE49-F238E27FC236}">
                  <a16:creationId xmlns:a16="http://schemas.microsoft.com/office/drawing/2014/main" id="{FEE2B264-5473-F434-69DD-9911A5627B6D}"/>
                </a:ext>
              </a:extLst>
            </p:cNvPr>
            <p:cNvSpPr>
              <a:spLocks/>
            </p:cNvSpPr>
            <p:nvPr/>
          </p:nvSpPr>
          <p:spPr bwMode="auto">
            <a:xfrm>
              <a:off x="16652429" y="8099708"/>
              <a:ext cx="130574" cy="92380"/>
            </a:xfrm>
            <a:custGeom>
              <a:avLst/>
              <a:gdLst>
                <a:gd name="T0" fmla="*/ 13 w 14"/>
                <a:gd name="T1" fmla="*/ 1 h 10"/>
                <a:gd name="T2" fmla="*/ 9 w 14"/>
                <a:gd name="T3" fmla="*/ 0 h 10"/>
                <a:gd name="T4" fmla="*/ 4 w 14"/>
                <a:gd name="T5" fmla="*/ 2 h 10"/>
                <a:gd name="T6" fmla="*/ 4 w 14"/>
                <a:gd name="T7" fmla="*/ 9 h 10"/>
                <a:gd name="T8" fmla="*/ 11 w 14"/>
                <a:gd name="T9" fmla="*/ 6 h 10"/>
                <a:gd name="T10" fmla="*/ 13 w 14"/>
                <a:gd name="T11" fmla="*/ 1 h 10"/>
              </a:gdLst>
              <a:ahLst/>
              <a:cxnLst>
                <a:cxn ang="0">
                  <a:pos x="T0" y="T1"/>
                </a:cxn>
                <a:cxn ang="0">
                  <a:pos x="T2" y="T3"/>
                </a:cxn>
                <a:cxn ang="0">
                  <a:pos x="T4" y="T5"/>
                </a:cxn>
                <a:cxn ang="0">
                  <a:pos x="T6" y="T7"/>
                </a:cxn>
                <a:cxn ang="0">
                  <a:pos x="T8" y="T9"/>
                </a:cxn>
                <a:cxn ang="0">
                  <a:pos x="T10" y="T11"/>
                </a:cxn>
              </a:cxnLst>
              <a:rect l="0" t="0" r="r" b="b"/>
              <a:pathLst>
                <a:path w="14" h="10">
                  <a:moveTo>
                    <a:pt x="13" y="1"/>
                  </a:moveTo>
                  <a:cubicBezTo>
                    <a:pt x="12" y="1"/>
                    <a:pt x="11" y="0"/>
                    <a:pt x="9" y="0"/>
                  </a:cubicBezTo>
                  <a:cubicBezTo>
                    <a:pt x="7" y="0"/>
                    <a:pt x="6" y="1"/>
                    <a:pt x="4" y="2"/>
                  </a:cubicBezTo>
                  <a:cubicBezTo>
                    <a:pt x="2" y="4"/>
                    <a:pt x="0" y="7"/>
                    <a:pt x="4" y="9"/>
                  </a:cubicBezTo>
                  <a:cubicBezTo>
                    <a:pt x="6" y="10"/>
                    <a:pt x="10" y="8"/>
                    <a:pt x="11" y="6"/>
                  </a:cubicBezTo>
                  <a:cubicBezTo>
                    <a:pt x="11" y="5"/>
                    <a:pt x="14" y="1"/>
                    <a:pt x="13" y="1"/>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45" name="Freeform 440">
              <a:extLst>
                <a:ext uri="{FF2B5EF4-FFF2-40B4-BE49-F238E27FC236}">
                  <a16:creationId xmlns:a16="http://schemas.microsoft.com/office/drawing/2014/main" id="{EFEAED42-243E-865F-CAD9-37BB179782B3}"/>
                </a:ext>
              </a:extLst>
            </p:cNvPr>
            <p:cNvSpPr>
              <a:spLocks/>
            </p:cNvSpPr>
            <p:nvPr/>
          </p:nvSpPr>
          <p:spPr bwMode="auto">
            <a:xfrm>
              <a:off x="17184277" y="8163419"/>
              <a:ext cx="187897" cy="264400"/>
            </a:xfrm>
            <a:custGeom>
              <a:avLst/>
              <a:gdLst>
                <a:gd name="T0" fmla="*/ 12 w 20"/>
                <a:gd name="T1" fmla="*/ 2 h 28"/>
                <a:gd name="T2" fmla="*/ 9 w 20"/>
                <a:gd name="T3" fmla="*/ 2 h 28"/>
                <a:gd name="T4" fmla="*/ 4 w 20"/>
                <a:gd name="T5" fmla="*/ 3 h 28"/>
                <a:gd name="T6" fmla="*/ 3 w 20"/>
                <a:gd name="T7" fmla="*/ 11 h 28"/>
                <a:gd name="T8" fmla="*/ 3 w 20"/>
                <a:gd name="T9" fmla="*/ 13 h 28"/>
                <a:gd name="T10" fmla="*/ 0 w 20"/>
                <a:gd name="T11" fmla="*/ 13 h 28"/>
                <a:gd name="T12" fmla="*/ 3 w 20"/>
                <a:gd name="T13" fmla="*/ 22 h 28"/>
                <a:gd name="T14" fmla="*/ 5 w 20"/>
                <a:gd name="T15" fmla="*/ 20 h 28"/>
                <a:gd name="T16" fmla="*/ 7 w 20"/>
                <a:gd name="T17" fmla="*/ 22 h 28"/>
                <a:gd name="T18" fmla="*/ 4 w 20"/>
                <a:gd name="T19" fmla="*/ 23 h 28"/>
                <a:gd name="T20" fmla="*/ 8 w 20"/>
                <a:gd name="T21" fmla="*/ 26 h 28"/>
                <a:gd name="T22" fmla="*/ 11 w 20"/>
                <a:gd name="T23" fmla="*/ 25 h 28"/>
                <a:gd name="T24" fmla="*/ 15 w 20"/>
                <a:gd name="T25" fmla="*/ 28 h 28"/>
                <a:gd name="T26" fmla="*/ 14 w 20"/>
                <a:gd name="T27" fmla="*/ 25 h 28"/>
                <a:gd name="T28" fmla="*/ 17 w 20"/>
                <a:gd name="T29" fmla="*/ 24 h 28"/>
                <a:gd name="T30" fmla="*/ 10 w 20"/>
                <a:gd name="T31" fmla="*/ 22 h 28"/>
                <a:gd name="T32" fmla="*/ 9 w 20"/>
                <a:gd name="T33" fmla="*/ 16 h 28"/>
                <a:gd name="T34" fmla="*/ 12 w 20"/>
                <a:gd name="T35" fmla="*/ 12 h 28"/>
                <a:gd name="T36" fmla="*/ 13 w 20"/>
                <a:gd name="T37" fmla="*/ 7 h 28"/>
                <a:gd name="T38" fmla="*/ 12 w 20"/>
                <a:gd name="T39" fmla="*/ 2 h 28"/>
                <a:gd name="T40" fmla="*/ 12 w 20"/>
                <a:gd name="T41" fmla="*/ 2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 h="28">
                  <a:moveTo>
                    <a:pt x="12" y="2"/>
                  </a:moveTo>
                  <a:cubicBezTo>
                    <a:pt x="10" y="1"/>
                    <a:pt x="11" y="5"/>
                    <a:pt x="9" y="2"/>
                  </a:cubicBezTo>
                  <a:cubicBezTo>
                    <a:pt x="8" y="0"/>
                    <a:pt x="4" y="1"/>
                    <a:pt x="4" y="3"/>
                  </a:cubicBezTo>
                  <a:cubicBezTo>
                    <a:pt x="3" y="6"/>
                    <a:pt x="4" y="8"/>
                    <a:pt x="3" y="11"/>
                  </a:cubicBezTo>
                  <a:cubicBezTo>
                    <a:pt x="3" y="12"/>
                    <a:pt x="3" y="13"/>
                    <a:pt x="3" y="13"/>
                  </a:cubicBezTo>
                  <a:cubicBezTo>
                    <a:pt x="2" y="14"/>
                    <a:pt x="0" y="13"/>
                    <a:pt x="0" y="13"/>
                  </a:cubicBezTo>
                  <a:cubicBezTo>
                    <a:pt x="0" y="13"/>
                    <a:pt x="2" y="22"/>
                    <a:pt x="3" y="22"/>
                  </a:cubicBezTo>
                  <a:cubicBezTo>
                    <a:pt x="3" y="22"/>
                    <a:pt x="4" y="19"/>
                    <a:pt x="5" y="20"/>
                  </a:cubicBezTo>
                  <a:cubicBezTo>
                    <a:pt x="5" y="20"/>
                    <a:pt x="7" y="21"/>
                    <a:pt x="7" y="22"/>
                  </a:cubicBezTo>
                  <a:cubicBezTo>
                    <a:pt x="7" y="23"/>
                    <a:pt x="4" y="21"/>
                    <a:pt x="4" y="23"/>
                  </a:cubicBezTo>
                  <a:cubicBezTo>
                    <a:pt x="4" y="25"/>
                    <a:pt x="6" y="27"/>
                    <a:pt x="8" y="26"/>
                  </a:cubicBezTo>
                  <a:cubicBezTo>
                    <a:pt x="9" y="26"/>
                    <a:pt x="10" y="24"/>
                    <a:pt x="11" y="25"/>
                  </a:cubicBezTo>
                  <a:cubicBezTo>
                    <a:pt x="11" y="25"/>
                    <a:pt x="15" y="28"/>
                    <a:pt x="15" y="28"/>
                  </a:cubicBezTo>
                  <a:cubicBezTo>
                    <a:pt x="16" y="27"/>
                    <a:pt x="13" y="26"/>
                    <a:pt x="14" y="25"/>
                  </a:cubicBezTo>
                  <a:cubicBezTo>
                    <a:pt x="13" y="26"/>
                    <a:pt x="20" y="28"/>
                    <a:pt x="17" y="24"/>
                  </a:cubicBezTo>
                  <a:cubicBezTo>
                    <a:pt x="15" y="22"/>
                    <a:pt x="11" y="25"/>
                    <a:pt x="10" y="22"/>
                  </a:cubicBezTo>
                  <a:cubicBezTo>
                    <a:pt x="9" y="20"/>
                    <a:pt x="9" y="19"/>
                    <a:pt x="9" y="16"/>
                  </a:cubicBezTo>
                  <a:cubicBezTo>
                    <a:pt x="9" y="14"/>
                    <a:pt x="11" y="14"/>
                    <a:pt x="12" y="12"/>
                  </a:cubicBezTo>
                  <a:cubicBezTo>
                    <a:pt x="14" y="10"/>
                    <a:pt x="14" y="9"/>
                    <a:pt x="13" y="7"/>
                  </a:cubicBezTo>
                  <a:cubicBezTo>
                    <a:pt x="13" y="7"/>
                    <a:pt x="13" y="2"/>
                    <a:pt x="12" y="2"/>
                  </a:cubicBezTo>
                  <a:cubicBezTo>
                    <a:pt x="11" y="2"/>
                    <a:pt x="13" y="2"/>
                    <a:pt x="12" y="2"/>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46" name="Freeform 441">
              <a:extLst>
                <a:ext uri="{FF2B5EF4-FFF2-40B4-BE49-F238E27FC236}">
                  <a16:creationId xmlns:a16="http://schemas.microsoft.com/office/drawing/2014/main" id="{BFFE8134-BC98-2C3E-64D4-E7D14AE3F0DA}"/>
                </a:ext>
              </a:extLst>
            </p:cNvPr>
            <p:cNvSpPr>
              <a:spLocks/>
            </p:cNvSpPr>
            <p:nvPr/>
          </p:nvSpPr>
          <p:spPr bwMode="auto">
            <a:xfrm>
              <a:off x="17343512" y="8389592"/>
              <a:ext cx="57323" cy="73269"/>
            </a:xfrm>
            <a:custGeom>
              <a:avLst/>
              <a:gdLst>
                <a:gd name="T0" fmla="*/ 3 w 6"/>
                <a:gd name="T1" fmla="*/ 1 h 8"/>
                <a:gd name="T2" fmla="*/ 1 w 6"/>
                <a:gd name="T3" fmla="*/ 1 h 8"/>
                <a:gd name="T4" fmla="*/ 0 w 6"/>
                <a:gd name="T5" fmla="*/ 3 h 8"/>
                <a:gd name="T6" fmla="*/ 2 w 6"/>
                <a:gd name="T7" fmla="*/ 6 h 8"/>
                <a:gd name="T8" fmla="*/ 5 w 6"/>
                <a:gd name="T9" fmla="*/ 7 h 8"/>
                <a:gd name="T10" fmla="*/ 4 w 6"/>
                <a:gd name="T11" fmla="*/ 4 h 8"/>
                <a:gd name="T12" fmla="*/ 3 w 6"/>
                <a:gd name="T13" fmla="*/ 1 h 8"/>
                <a:gd name="T14" fmla="*/ 3 w 6"/>
                <a:gd name="T15" fmla="*/ 1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8">
                  <a:moveTo>
                    <a:pt x="3" y="1"/>
                  </a:moveTo>
                  <a:cubicBezTo>
                    <a:pt x="3" y="1"/>
                    <a:pt x="2" y="0"/>
                    <a:pt x="1" y="1"/>
                  </a:cubicBezTo>
                  <a:cubicBezTo>
                    <a:pt x="1" y="2"/>
                    <a:pt x="0" y="2"/>
                    <a:pt x="0" y="3"/>
                  </a:cubicBezTo>
                  <a:cubicBezTo>
                    <a:pt x="1" y="4"/>
                    <a:pt x="0" y="5"/>
                    <a:pt x="2" y="6"/>
                  </a:cubicBezTo>
                  <a:cubicBezTo>
                    <a:pt x="2" y="6"/>
                    <a:pt x="6" y="8"/>
                    <a:pt x="5" y="7"/>
                  </a:cubicBezTo>
                  <a:cubicBezTo>
                    <a:pt x="5" y="6"/>
                    <a:pt x="5" y="5"/>
                    <a:pt x="4" y="4"/>
                  </a:cubicBezTo>
                  <a:cubicBezTo>
                    <a:pt x="2" y="4"/>
                    <a:pt x="2" y="1"/>
                    <a:pt x="3" y="1"/>
                  </a:cubicBezTo>
                  <a:cubicBezTo>
                    <a:pt x="2" y="1"/>
                    <a:pt x="4" y="1"/>
                    <a:pt x="3" y="1"/>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47" name="Freeform 442">
              <a:extLst>
                <a:ext uri="{FF2B5EF4-FFF2-40B4-BE49-F238E27FC236}">
                  <a16:creationId xmlns:a16="http://schemas.microsoft.com/office/drawing/2014/main" id="{1B6CF9D3-DEED-0FE9-DA45-9DFECAE71445}"/>
                </a:ext>
              </a:extLst>
            </p:cNvPr>
            <p:cNvSpPr>
              <a:spLocks/>
            </p:cNvSpPr>
            <p:nvPr/>
          </p:nvSpPr>
          <p:spPr bwMode="auto">
            <a:xfrm>
              <a:off x="17381727" y="8453303"/>
              <a:ext cx="92356" cy="124237"/>
            </a:xfrm>
            <a:custGeom>
              <a:avLst/>
              <a:gdLst>
                <a:gd name="T0" fmla="*/ 4 w 10"/>
                <a:gd name="T1" fmla="*/ 0 h 13"/>
                <a:gd name="T2" fmla="*/ 2 w 10"/>
                <a:gd name="T3" fmla="*/ 1 h 13"/>
                <a:gd name="T4" fmla="*/ 4 w 10"/>
                <a:gd name="T5" fmla="*/ 4 h 13"/>
                <a:gd name="T6" fmla="*/ 4 w 10"/>
                <a:gd name="T7" fmla="*/ 9 h 13"/>
                <a:gd name="T8" fmla="*/ 5 w 10"/>
                <a:gd name="T9" fmla="*/ 13 h 13"/>
                <a:gd name="T10" fmla="*/ 5 w 10"/>
                <a:gd name="T11" fmla="*/ 11 h 13"/>
                <a:gd name="T12" fmla="*/ 9 w 10"/>
                <a:gd name="T13" fmla="*/ 8 h 13"/>
                <a:gd name="T14" fmla="*/ 8 w 10"/>
                <a:gd name="T15" fmla="*/ 6 h 13"/>
                <a:gd name="T16" fmla="*/ 9 w 10"/>
                <a:gd name="T17" fmla="*/ 5 h 13"/>
                <a:gd name="T18" fmla="*/ 7 w 10"/>
                <a:gd name="T19" fmla="*/ 1 h 13"/>
                <a:gd name="T20" fmla="*/ 4 w 10"/>
                <a:gd name="T21"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13">
                  <a:moveTo>
                    <a:pt x="4" y="0"/>
                  </a:moveTo>
                  <a:cubicBezTo>
                    <a:pt x="3" y="0"/>
                    <a:pt x="4" y="0"/>
                    <a:pt x="2" y="1"/>
                  </a:cubicBezTo>
                  <a:cubicBezTo>
                    <a:pt x="1" y="2"/>
                    <a:pt x="3" y="3"/>
                    <a:pt x="4" y="4"/>
                  </a:cubicBezTo>
                  <a:cubicBezTo>
                    <a:pt x="5" y="6"/>
                    <a:pt x="0" y="7"/>
                    <a:pt x="4" y="9"/>
                  </a:cubicBezTo>
                  <a:cubicBezTo>
                    <a:pt x="5" y="10"/>
                    <a:pt x="3" y="12"/>
                    <a:pt x="5" y="13"/>
                  </a:cubicBezTo>
                  <a:cubicBezTo>
                    <a:pt x="6" y="13"/>
                    <a:pt x="6" y="12"/>
                    <a:pt x="5" y="11"/>
                  </a:cubicBezTo>
                  <a:cubicBezTo>
                    <a:pt x="3" y="5"/>
                    <a:pt x="9" y="10"/>
                    <a:pt x="9" y="8"/>
                  </a:cubicBezTo>
                  <a:cubicBezTo>
                    <a:pt x="9" y="7"/>
                    <a:pt x="7" y="6"/>
                    <a:pt x="8" y="6"/>
                  </a:cubicBezTo>
                  <a:cubicBezTo>
                    <a:pt x="8" y="5"/>
                    <a:pt x="10" y="6"/>
                    <a:pt x="9" y="5"/>
                  </a:cubicBezTo>
                  <a:cubicBezTo>
                    <a:pt x="8" y="4"/>
                    <a:pt x="6" y="3"/>
                    <a:pt x="7" y="1"/>
                  </a:cubicBezTo>
                  <a:cubicBezTo>
                    <a:pt x="7" y="0"/>
                    <a:pt x="5" y="0"/>
                    <a:pt x="4" y="0"/>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48" name="Freeform 443">
              <a:extLst>
                <a:ext uri="{FF2B5EF4-FFF2-40B4-BE49-F238E27FC236}">
                  <a16:creationId xmlns:a16="http://schemas.microsoft.com/office/drawing/2014/main" id="{4EDCF9AE-3C02-5B6F-DF84-7530F924C6DE}"/>
                </a:ext>
              </a:extLst>
            </p:cNvPr>
            <p:cNvSpPr>
              <a:spLocks/>
            </p:cNvSpPr>
            <p:nvPr/>
          </p:nvSpPr>
          <p:spPr bwMode="auto">
            <a:xfrm>
              <a:off x="17212936" y="8399150"/>
              <a:ext cx="57323" cy="73269"/>
            </a:xfrm>
            <a:custGeom>
              <a:avLst/>
              <a:gdLst>
                <a:gd name="T0" fmla="*/ 6 w 6"/>
                <a:gd name="T1" fmla="*/ 5 h 8"/>
                <a:gd name="T2" fmla="*/ 0 w 6"/>
                <a:gd name="T3" fmla="*/ 2 h 8"/>
                <a:gd name="T4" fmla="*/ 3 w 6"/>
                <a:gd name="T5" fmla="*/ 6 h 8"/>
                <a:gd name="T6" fmla="*/ 6 w 6"/>
                <a:gd name="T7" fmla="*/ 5 h 8"/>
                <a:gd name="T8" fmla="*/ 6 w 6"/>
                <a:gd name="T9" fmla="*/ 5 h 8"/>
              </a:gdLst>
              <a:ahLst/>
              <a:cxnLst>
                <a:cxn ang="0">
                  <a:pos x="T0" y="T1"/>
                </a:cxn>
                <a:cxn ang="0">
                  <a:pos x="T2" y="T3"/>
                </a:cxn>
                <a:cxn ang="0">
                  <a:pos x="T4" y="T5"/>
                </a:cxn>
                <a:cxn ang="0">
                  <a:pos x="T6" y="T7"/>
                </a:cxn>
                <a:cxn ang="0">
                  <a:pos x="T8" y="T9"/>
                </a:cxn>
              </a:cxnLst>
              <a:rect l="0" t="0" r="r" b="b"/>
              <a:pathLst>
                <a:path w="6" h="8">
                  <a:moveTo>
                    <a:pt x="6" y="5"/>
                  </a:moveTo>
                  <a:cubicBezTo>
                    <a:pt x="5" y="4"/>
                    <a:pt x="3" y="0"/>
                    <a:pt x="0" y="2"/>
                  </a:cubicBezTo>
                  <a:cubicBezTo>
                    <a:pt x="0" y="2"/>
                    <a:pt x="3" y="5"/>
                    <a:pt x="3" y="6"/>
                  </a:cubicBezTo>
                  <a:cubicBezTo>
                    <a:pt x="3" y="8"/>
                    <a:pt x="6" y="8"/>
                    <a:pt x="6" y="5"/>
                  </a:cubicBezTo>
                  <a:cubicBezTo>
                    <a:pt x="6" y="5"/>
                    <a:pt x="6" y="6"/>
                    <a:pt x="6" y="5"/>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49" name="Freeform 444">
              <a:extLst>
                <a:ext uri="{FF2B5EF4-FFF2-40B4-BE49-F238E27FC236}">
                  <a16:creationId xmlns:a16="http://schemas.microsoft.com/office/drawing/2014/main" id="{C9AB3B60-DE3C-A6C8-EF41-94294FB9CC32}"/>
                </a:ext>
              </a:extLst>
            </p:cNvPr>
            <p:cNvSpPr>
              <a:spLocks/>
            </p:cNvSpPr>
            <p:nvPr/>
          </p:nvSpPr>
          <p:spPr bwMode="auto">
            <a:xfrm>
              <a:off x="17279818" y="8472417"/>
              <a:ext cx="82803" cy="95566"/>
            </a:xfrm>
            <a:custGeom>
              <a:avLst/>
              <a:gdLst>
                <a:gd name="T0" fmla="*/ 3 w 9"/>
                <a:gd name="T1" fmla="*/ 2 h 10"/>
                <a:gd name="T2" fmla="*/ 0 w 9"/>
                <a:gd name="T3" fmla="*/ 2 h 10"/>
                <a:gd name="T4" fmla="*/ 2 w 9"/>
                <a:gd name="T5" fmla="*/ 4 h 10"/>
                <a:gd name="T6" fmla="*/ 1 w 9"/>
                <a:gd name="T7" fmla="*/ 9 h 10"/>
                <a:gd name="T8" fmla="*/ 6 w 9"/>
                <a:gd name="T9" fmla="*/ 6 h 10"/>
                <a:gd name="T10" fmla="*/ 3 w 9"/>
                <a:gd name="T11" fmla="*/ 2 h 10"/>
                <a:gd name="T12" fmla="*/ 3 w 9"/>
                <a:gd name="T13" fmla="*/ 2 h 10"/>
              </a:gdLst>
              <a:ahLst/>
              <a:cxnLst>
                <a:cxn ang="0">
                  <a:pos x="T0" y="T1"/>
                </a:cxn>
                <a:cxn ang="0">
                  <a:pos x="T2" y="T3"/>
                </a:cxn>
                <a:cxn ang="0">
                  <a:pos x="T4" y="T5"/>
                </a:cxn>
                <a:cxn ang="0">
                  <a:pos x="T6" y="T7"/>
                </a:cxn>
                <a:cxn ang="0">
                  <a:pos x="T8" y="T9"/>
                </a:cxn>
                <a:cxn ang="0">
                  <a:pos x="T10" y="T11"/>
                </a:cxn>
                <a:cxn ang="0">
                  <a:pos x="T12" y="T13"/>
                </a:cxn>
              </a:cxnLst>
              <a:rect l="0" t="0" r="r" b="b"/>
              <a:pathLst>
                <a:path w="9" h="10">
                  <a:moveTo>
                    <a:pt x="3" y="2"/>
                  </a:moveTo>
                  <a:cubicBezTo>
                    <a:pt x="2" y="1"/>
                    <a:pt x="1" y="1"/>
                    <a:pt x="0" y="2"/>
                  </a:cubicBezTo>
                  <a:cubicBezTo>
                    <a:pt x="0" y="3"/>
                    <a:pt x="2" y="3"/>
                    <a:pt x="2" y="4"/>
                  </a:cubicBezTo>
                  <a:cubicBezTo>
                    <a:pt x="3" y="5"/>
                    <a:pt x="0" y="8"/>
                    <a:pt x="1" y="9"/>
                  </a:cubicBezTo>
                  <a:cubicBezTo>
                    <a:pt x="1" y="10"/>
                    <a:pt x="5" y="6"/>
                    <a:pt x="6" y="6"/>
                  </a:cubicBezTo>
                  <a:cubicBezTo>
                    <a:pt x="9" y="6"/>
                    <a:pt x="3" y="2"/>
                    <a:pt x="3" y="2"/>
                  </a:cubicBezTo>
                  <a:cubicBezTo>
                    <a:pt x="1" y="0"/>
                    <a:pt x="3" y="2"/>
                    <a:pt x="3" y="2"/>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50" name="Freeform 445">
              <a:extLst>
                <a:ext uri="{FF2B5EF4-FFF2-40B4-BE49-F238E27FC236}">
                  <a16:creationId xmlns:a16="http://schemas.microsoft.com/office/drawing/2014/main" id="{0816E180-896C-FEA8-46D3-E7D79CD3BB4B}"/>
                </a:ext>
              </a:extLst>
            </p:cNvPr>
            <p:cNvSpPr>
              <a:spLocks/>
            </p:cNvSpPr>
            <p:nvPr/>
          </p:nvSpPr>
          <p:spPr bwMode="auto">
            <a:xfrm>
              <a:off x="17298926" y="8529755"/>
              <a:ext cx="63695" cy="101936"/>
            </a:xfrm>
            <a:custGeom>
              <a:avLst/>
              <a:gdLst>
                <a:gd name="T0" fmla="*/ 6 w 7"/>
                <a:gd name="T1" fmla="*/ 1 h 11"/>
                <a:gd name="T2" fmla="*/ 3 w 7"/>
                <a:gd name="T3" fmla="*/ 5 h 11"/>
                <a:gd name="T4" fmla="*/ 3 w 7"/>
                <a:gd name="T5" fmla="*/ 9 h 11"/>
                <a:gd name="T6" fmla="*/ 5 w 7"/>
                <a:gd name="T7" fmla="*/ 6 h 11"/>
                <a:gd name="T8" fmla="*/ 6 w 7"/>
                <a:gd name="T9" fmla="*/ 1 h 11"/>
                <a:gd name="T10" fmla="*/ 6 w 7"/>
                <a:gd name="T11" fmla="*/ 1 h 11"/>
              </a:gdLst>
              <a:ahLst/>
              <a:cxnLst>
                <a:cxn ang="0">
                  <a:pos x="T0" y="T1"/>
                </a:cxn>
                <a:cxn ang="0">
                  <a:pos x="T2" y="T3"/>
                </a:cxn>
                <a:cxn ang="0">
                  <a:pos x="T4" y="T5"/>
                </a:cxn>
                <a:cxn ang="0">
                  <a:pos x="T6" y="T7"/>
                </a:cxn>
                <a:cxn ang="0">
                  <a:pos x="T8" y="T9"/>
                </a:cxn>
                <a:cxn ang="0">
                  <a:pos x="T10" y="T11"/>
                </a:cxn>
              </a:cxnLst>
              <a:rect l="0" t="0" r="r" b="b"/>
              <a:pathLst>
                <a:path w="7" h="11">
                  <a:moveTo>
                    <a:pt x="6" y="1"/>
                  </a:moveTo>
                  <a:cubicBezTo>
                    <a:pt x="3" y="1"/>
                    <a:pt x="4" y="4"/>
                    <a:pt x="3" y="5"/>
                  </a:cubicBezTo>
                  <a:cubicBezTo>
                    <a:pt x="0" y="7"/>
                    <a:pt x="1" y="7"/>
                    <a:pt x="3" y="9"/>
                  </a:cubicBezTo>
                  <a:cubicBezTo>
                    <a:pt x="6" y="11"/>
                    <a:pt x="4" y="8"/>
                    <a:pt x="5" y="6"/>
                  </a:cubicBezTo>
                  <a:cubicBezTo>
                    <a:pt x="5" y="6"/>
                    <a:pt x="7" y="0"/>
                    <a:pt x="6" y="1"/>
                  </a:cubicBezTo>
                  <a:cubicBezTo>
                    <a:pt x="5" y="1"/>
                    <a:pt x="6" y="0"/>
                    <a:pt x="6" y="1"/>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51" name="Freeform 446">
              <a:extLst>
                <a:ext uri="{FF2B5EF4-FFF2-40B4-BE49-F238E27FC236}">
                  <a16:creationId xmlns:a16="http://schemas.microsoft.com/office/drawing/2014/main" id="{8D308F99-76FB-48DC-8C43-27A22D5A18BD}"/>
                </a:ext>
              </a:extLst>
            </p:cNvPr>
            <p:cNvSpPr>
              <a:spLocks/>
            </p:cNvSpPr>
            <p:nvPr/>
          </p:nvSpPr>
          <p:spPr bwMode="auto">
            <a:xfrm>
              <a:off x="17353063" y="8520200"/>
              <a:ext cx="38217" cy="73269"/>
            </a:xfrm>
            <a:custGeom>
              <a:avLst/>
              <a:gdLst>
                <a:gd name="T0" fmla="*/ 3 w 4"/>
                <a:gd name="T1" fmla="*/ 1 h 8"/>
                <a:gd name="T2" fmla="*/ 0 w 4"/>
                <a:gd name="T3" fmla="*/ 8 h 8"/>
                <a:gd name="T4" fmla="*/ 3 w 4"/>
                <a:gd name="T5" fmla="*/ 5 h 8"/>
                <a:gd name="T6" fmla="*/ 3 w 4"/>
                <a:gd name="T7" fmla="*/ 1 h 8"/>
                <a:gd name="T8" fmla="*/ 3 w 4"/>
                <a:gd name="T9" fmla="*/ 1 h 8"/>
              </a:gdLst>
              <a:ahLst/>
              <a:cxnLst>
                <a:cxn ang="0">
                  <a:pos x="T0" y="T1"/>
                </a:cxn>
                <a:cxn ang="0">
                  <a:pos x="T2" y="T3"/>
                </a:cxn>
                <a:cxn ang="0">
                  <a:pos x="T4" y="T5"/>
                </a:cxn>
                <a:cxn ang="0">
                  <a:pos x="T6" y="T7"/>
                </a:cxn>
                <a:cxn ang="0">
                  <a:pos x="T8" y="T9"/>
                </a:cxn>
              </a:cxnLst>
              <a:rect l="0" t="0" r="r" b="b"/>
              <a:pathLst>
                <a:path w="4" h="8">
                  <a:moveTo>
                    <a:pt x="3" y="1"/>
                  </a:moveTo>
                  <a:cubicBezTo>
                    <a:pt x="2" y="1"/>
                    <a:pt x="0" y="7"/>
                    <a:pt x="0" y="8"/>
                  </a:cubicBezTo>
                  <a:cubicBezTo>
                    <a:pt x="0" y="8"/>
                    <a:pt x="2" y="6"/>
                    <a:pt x="3" y="5"/>
                  </a:cubicBezTo>
                  <a:cubicBezTo>
                    <a:pt x="3" y="5"/>
                    <a:pt x="4" y="0"/>
                    <a:pt x="3" y="1"/>
                  </a:cubicBezTo>
                  <a:cubicBezTo>
                    <a:pt x="2" y="1"/>
                    <a:pt x="3" y="1"/>
                    <a:pt x="3" y="1"/>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52" name="Freeform 447">
              <a:extLst>
                <a:ext uri="{FF2B5EF4-FFF2-40B4-BE49-F238E27FC236}">
                  <a16:creationId xmlns:a16="http://schemas.microsoft.com/office/drawing/2014/main" id="{B4016FF0-3D64-B239-27AA-A1D6A564A383}"/>
                </a:ext>
              </a:extLst>
            </p:cNvPr>
            <p:cNvSpPr>
              <a:spLocks/>
            </p:cNvSpPr>
            <p:nvPr/>
          </p:nvSpPr>
          <p:spPr bwMode="auto">
            <a:xfrm>
              <a:off x="17372174" y="8567983"/>
              <a:ext cx="57323" cy="35042"/>
            </a:xfrm>
            <a:custGeom>
              <a:avLst/>
              <a:gdLst>
                <a:gd name="T0" fmla="*/ 1 w 6"/>
                <a:gd name="T1" fmla="*/ 1 h 4"/>
                <a:gd name="T2" fmla="*/ 3 w 6"/>
                <a:gd name="T3" fmla="*/ 3 h 4"/>
                <a:gd name="T4" fmla="*/ 1 w 6"/>
                <a:gd name="T5" fmla="*/ 1 h 4"/>
                <a:gd name="T6" fmla="*/ 1 w 6"/>
                <a:gd name="T7" fmla="*/ 1 h 4"/>
              </a:gdLst>
              <a:ahLst/>
              <a:cxnLst>
                <a:cxn ang="0">
                  <a:pos x="T0" y="T1"/>
                </a:cxn>
                <a:cxn ang="0">
                  <a:pos x="T2" y="T3"/>
                </a:cxn>
                <a:cxn ang="0">
                  <a:pos x="T4" y="T5"/>
                </a:cxn>
                <a:cxn ang="0">
                  <a:pos x="T6" y="T7"/>
                </a:cxn>
              </a:cxnLst>
              <a:rect l="0" t="0" r="r" b="b"/>
              <a:pathLst>
                <a:path w="6" h="4">
                  <a:moveTo>
                    <a:pt x="1" y="1"/>
                  </a:moveTo>
                  <a:cubicBezTo>
                    <a:pt x="0" y="3"/>
                    <a:pt x="1" y="4"/>
                    <a:pt x="3" y="3"/>
                  </a:cubicBezTo>
                  <a:cubicBezTo>
                    <a:pt x="6" y="3"/>
                    <a:pt x="2" y="0"/>
                    <a:pt x="1" y="1"/>
                  </a:cubicBezTo>
                  <a:cubicBezTo>
                    <a:pt x="1" y="2"/>
                    <a:pt x="2" y="1"/>
                    <a:pt x="1" y="1"/>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53" name="Freeform 448">
              <a:extLst>
                <a:ext uri="{FF2B5EF4-FFF2-40B4-BE49-F238E27FC236}">
                  <a16:creationId xmlns:a16="http://schemas.microsoft.com/office/drawing/2014/main" id="{07D00870-2013-9564-B540-B8D3B8C6185F}"/>
                </a:ext>
              </a:extLst>
            </p:cNvPr>
            <p:cNvSpPr>
              <a:spLocks/>
            </p:cNvSpPr>
            <p:nvPr/>
          </p:nvSpPr>
          <p:spPr bwMode="auto">
            <a:xfrm>
              <a:off x="17372174" y="8593469"/>
              <a:ext cx="130574" cy="197506"/>
            </a:xfrm>
            <a:custGeom>
              <a:avLst/>
              <a:gdLst>
                <a:gd name="T0" fmla="*/ 10 w 14"/>
                <a:gd name="T1" fmla="*/ 0 h 21"/>
                <a:gd name="T2" fmla="*/ 9 w 14"/>
                <a:gd name="T3" fmla="*/ 2 h 21"/>
                <a:gd name="T4" fmla="*/ 7 w 14"/>
                <a:gd name="T5" fmla="*/ 4 h 21"/>
                <a:gd name="T6" fmla="*/ 3 w 14"/>
                <a:gd name="T7" fmla="*/ 6 h 21"/>
                <a:gd name="T8" fmla="*/ 2 w 14"/>
                <a:gd name="T9" fmla="*/ 11 h 21"/>
                <a:gd name="T10" fmla="*/ 2 w 14"/>
                <a:gd name="T11" fmla="*/ 14 h 21"/>
                <a:gd name="T12" fmla="*/ 3 w 14"/>
                <a:gd name="T13" fmla="*/ 18 h 21"/>
                <a:gd name="T14" fmla="*/ 8 w 14"/>
                <a:gd name="T15" fmla="*/ 19 h 21"/>
                <a:gd name="T16" fmla="*/ 8 w 14"/>
                <a:gd name="T17" fmla="*/ 16 h 21"/>
                <a:gd name="T18" fmla="*/ 10 w 14"/>
                <a:gd name="T19" fmla="*/ 12 h 21"/>
                <a:gd name="T20" fmla="*/ 12 w 14"/>
                <a:gd name="T21" fmla="*/ 17 h 21"/>
                <a:gd name="T22" fmla="*/ 13 w 14"/>
                <a:gd name="T23" fmla="*/ 14 h 21"/>
                <a:gd name="T24" fmla="*/ 13 w 14"/>
                <a:gd name="T25" fmla="*/ 10 h 21"/>
                <a:gd name="T26" fmla="*/ 10 w 14"/>
                <a:gd name="T27" fmla="*/ 0 h 21"/>
                <a:gd name="T28" fmla="*/ 10 w 14"/>
                <a:gd name="T2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 h="21">
                  <a:moveTo>
                    <a:pt x="10" y="0"/>
                  </a:moveTo>
                  <a:cubicBezTo>
                    <a:pt x="9" y="0"/>
                    <a:pt x="9" y="1"/>
                    <a:pt x="9" y="2"/>
                  </a:cubicBezTo>
                  <a:cubicBezTo>
                    <a:pt x="9" y="3"/>
                    <a:pt x="9" y="3"/>
                    <a:pt x="7" y="4"/>
                  </a:cubicBezTo>
                  <a:cubicBezTo>
                    <a:pt x="6" y="4"/>
                    <a:pt x="4" y="6"/>
                    <a:pt x="3" y="6"/>
                  </a:cubicBezTo>
                  <a:cubicBezTo>
                    <a:pt x="1" y="9"/>
                    <a:pt x="0" y="9"/>
                    <a:pt x="2" y="11"/>
                  </a:cubicBezTo>
                  <a:cubicBezTo>
                    <a:pt x="3" y="12"/>
                    <a:pt x="2" y="13"/>
                    <a:pt x="2" y="14"/>
                  </a:cubicBezTo>
                  <a:cubicBezTo>
                    <a:pt x="1" y="16"/>
                    <a:pt x="2" y="17"/>
                    <a:pt x="3" y="18"/>
                  </a:cubicBezTo>
                  <a:cubicBezTo>
                    <a:pt x="5" y="19"/>
                    <a:pt x="7" y="19"/>
                    <a:pt x="8" y="19"/>
                  </a:cubicBezTo>
                  <a:cubicBezTo>
                    <a:pt x="11" y="21"/>
                    <a:pt x="9" y="18"/>
                    <a:pt x="8" y="16"/>
                  </a:cubicBezTo>
                  <a:cubicBezTo>
                    <a:pt x="8" y="16"/>
                    <a:pt x="8" y="12"/>
                    <a:pt x="10" y="12"/>
                  </a:cubicBezTo>
                  <a:cubicBezTo>
                    <a:pt x="11" y="12"/>
                    <a:pt x="11" y="17"/>
                    <a:pt x="12" y="17"/>
                  </a:cubicBezTo>
                  <a:cubicBezTo>
                    <a:pt x="12" y="17"/>
                    <a:pt x="13" y="14"/>
                    <a:pt x="13" y="14"/>
                  </a:cubicBezTo>
                  <a:cubicBezTo>
                    <a:pt x="14" y="12"/>
                    <a:pt x="14" y="11"/>
                    <a:pt x="13" y="10"/>
                  </a:cubicBezTo>
                  <a:cubicBezTo>
                    <a:pt x="13" y="7"/>
                    <a:pt x="13" y="1"/>
                    <a:pt x="10" y="0"/>
                  </a:cubicBezTo>
                  <a:cubicBezTo>
                    <a:pt x="9" y="0"/>
                    <a:pt x="10" y="1"/>
                    <a:pt x="10" y="0"/>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54" name="Freeform 449">
              <a:extLst>
                <a:ext uri="{FF2B5EF4-FFF2-40B4-BE49-F238E27FC236}">
                  <a16:creationId xmlns:a16="http://schemas.microsoft.com/office/drawing/2014/main" id="{ABCF2F2A-8392-280C-EAAE-68E535E7CDF1}"/>
                </a:ext>
              </a:extLst>
            </p:cNvPr>
            <p:cNvSpPr>
              <a:spLocks/>
            </p:cNvSpPr>
            <p:nvPr/>
          </p:nvSpPr>
          <p:spPr bwMode="auto">
            <a:xfrm>
              <a:off x="17289371" y="8631694"/>
              <a:ext cx="111465" cy="95566"/>
            </a:xfrm>
            <a:custGeom>
              <a:avLst/>
              <a:gdLst>
                <a:gd name="T0" fmla="*/ 8 w 12"/>
                <a:gd name="T1" fmla="*/ 1 h 10"/>
                <a:gd name="T2" fmla="*/ 2 w 12"/>
                <a:gd name="T3" fmla="*/ 4 h 10"/>
                <a:gd name="T4" fmla="*/ 0 w 12"/>
                <a:gd name="T5" fmla="*/ 10 h 10"/>
                <a:gd name="T6" fmla="*/ 2 w 12"/>
                <a:gd name="T7" fmla="*/ 6 h 10"/>
                <a:gd name="T8" fmla="*/ 4 w 12"/>
                <a:gd name="T9" fmla="*/ 6 h 10"/>
                <a:gd name="T10" fmla="*/ 6 w 12"/>
                <a:gd name="T11" fmla="*/ 7 h 10"/>
                <a:gd name="T12" fmla="*/ 8 w 12"/>
                <a:gd name="T13" fmla="*/ 7 h 10"/>
                <a:gd name="T14" fmla="*/ 8 w 12"/>
                <a:gd name="T15" fmla="*/ 5 h 10"/>
                <a:gd name="T16" fmla="*/ 8 w 12"/>
                <a:gd name="T17" fmla="*/ 1 h 10"/>
                <a:gd name="T18" fmla="*/ 8 w 12"/>
                <a:gd name="T19" fmla="*/ 1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0">
                  <a:moveTo>
                    <a:pt x="8" y="1"/>
                  </a:moveTo>
                  <a:cubicBezTo>
                    <a:pt x="6" y="0"/>
                    <a:pt x="5" y="4"/>
                    <a:pt x="2" y="4"/>
                  </a:cubicBezTo>
                  <a:cubicBezTo>
                    <a:pt x="0" y="5"/>
                    <a:pt x="0" y="9"/>
                    <a:pt x="0" y="10"/>
                  </a:cubicBezTo>
                  <a:cubicBezTo>
                    <a:pt x="1" y="9"/>
                    <a:pt x="1" y="7"/>
                    <a:pt x="2" y="6"/>
                  </a:cubicBezTo>
                  <a:cubicBezTo>
                    <a:pt x="2" y="6"/>
                    <a:pt x="4" y="5"/>
                    <a:pt x="4" y="6"/>
                  </a:cubicBezTo>
                  <a:cubicBezTo>
                    <a:pt x="4" y="7"/>
                    <a:pt x="6" y="7"/>
                    <a:pt x="6" y="7"/>
                  </a:cubicBezTo>
                  <a:cubicBezTo>
                    <a:pt x="7" y="7"/>
                    <a:pt x="7" y="8"/>
                    <a:pt x="8" y="7"/>
                  </a:cubicBezTo>
                  <a:cubicBezTo>
                    <a:pt x="8" y="7"/>
                    <a:pt x="8" y="5"/>
                    <a:pt x="8" y="5"/>
                  </a:cubicBezTo>
                  <a:cubicBezTo>
                    <a:pt x="9" y="3"/>
                    <a:pt x="11" y="2"/>
                    <a:pt x="8" y="1"/>
                  </a:cubicBezTo>
                  <a:cubicBezTo>
                    <a:pt x="7" y="1"/>
                    <a:pt x="12" y="3"/>
                    <a:pt x="8" y="1"/>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55" name="Freeform 450">
              <a:extLst>
                <a:ext uri="{FF2B5EF4-FFF2-40B4-BE49-F238E27FC236}">
                  <a16:creationId xmlns:a16="http://schemas.microsoft.com/office/drawing/2014/main" id="{637BF3E2-995A-0E42-0CB4-59A635810366}"/>
                </a:ext>
              </a:extLst>
            </p:cNvPr>
            <p:cNvSpPr>
              <a:spLocks/>
            </p:cNvSpPr>
            <p:nvPr/>
          </p:nvSpPr>
          <p:spPr bwMode="auto">
            <a:xfrm>
              <a:off x="17063256" y="8539313"/>
              <a:ext cx="111465" cy="111494"/>
            </a:xfrm>
            <a:custGeom>
              <a:avLst/>
              <a:gdLst>
                <a:gd name="T0" fmla="*/ 11 w 12"/>
                <a:gd name="T1" fmla="*/ 0 h 12"/>
                <a:gd name="T2" fmla="*/ 6 w 12"/>
                <a:gd name="T3" fmla="*/ 6 h 12"/>
                <a:gd name="T4" fmla="*/ 0 w 12"/>
                <a:gd name="T5" fmla="*/ 12 h 12"/>
                <a:gd name="T6" fmla="*/ 4 w 12"/>
                <a:gd name="T7" fmla="*/ 10 h 12"/>
                <a:gd name="T8" fmla="*/ 8 w 12"/>
                <a:gd name="T9" fmla="*/ 7 h 12"/>
                <a:gd name="T10" fmla="*/ 10 w 12"/>
                <a:gd name="T11" fmla="*/ 3 h 12"/>
                <a:gd name="T12" fmla="*/ 11 w 12"/>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12" h="12">
                  <a:moveTo>
                    <a:pt x="11" y="0"/>
                  </a:moveTo>
                  <a:cubicBezTo>
                    <a:pt x="9" y="1"/>
                    <a:pt x="7" y="4"/>
                    <a:pt x="6" y="6"/>
                  </a:cubicBezTo>
                  <a:cubicBezTo>
                    <a:pt x="5" y="7"/>
                    <a:pt x="0" y="10"/>
                    <a:pt x="0" y="12"/>
                  </a:cubicBezTo>
                  <a:cubicBezTo>
                    <a:pt x="0" y="12"/>
                    <a:pt x="3" y="11"/>
                    <a:pt x="4" y="10"/>
                  </a:cubicBezTo>
                  <a:cubicBezTo>
                    <a:pt x="5" y="10"/>
                    <a:pt x="7" y="8"/>
                    <a:pt x="8" y="7"/>
                  </a:cubicBezTo>
                  <a:cubicBezTo>
                    <a:pt x="8" y="5"/>
                    <a:pt x="9" y="4"/>
                    <a:pt x="10" y="3"/>
                  </a:cubicBezTo>
                  <a:cubicBezTo>
                    <a:pt x="11" y="3"/>
                    <a:pt x="12" y="0"/>
                    <a:pt x="11" y="0"/>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56" name="Freeform 451">
              <a:extLst>
                <a:ext uri="{FF2B5EF4-FFF2-40B4-BE49-F238E27FC236}">
                  <a16:creationId xmlns:a16="http://schemas.microsoft.com/office/drawing/2014/main" id="{E65FFB54-BDC8-BE5A-1612-1133C3EED7DA}"/>
                </a:ext>
              </a:extLst>
            </p:cNvPr>
            <p:cNvSpPr>
              <a:spLocks/>
            </p:cNvSpPr>
            <p:nvPr/>
          </p:nvSpPr>
          <p:spPr bwMode="auto">
            <a:xfrm>
              <a:off x="17391283" y="8399150"/>
              <a:ext cx="19109" cy="9556"/>
            </a:xfrm>
            <a:custGeom>
              <a:avLst/>
              <a:gdLst>
                <a:gd name="T0" fmla="*/ 0 w 2"/>
                <a:gd name="T1" fmla="*/ 1 h 1"/>
                <a:gd name="T2" fmla="*/ 1 w 2"/>
                <a:gd name="T3" fmla="*/ 0 h 1"/>
                <a:gd name="T4" fmla="*/ 0 w 2"/>
                <a:gd name="T5" fmla="*/ 1 h 1"/>
              </a:gdLst>
              <a:ahLst/>
              <a:cxnLst>
                <a:cxn ang="0">
                  <a:pos x="T0" y="T1"/>
                </a:cxn>
                <a:cxn ang="0">
                  <a:pos x="T2" y="T3"/>
                </a:cxn>
                <a:cxn ang="0">
                  <a:pos x="T4" y="T5"/>
                </a:cxn>
              </a:cxnLst>
              <a:rect l="0" t="0" r="r" b="b"/>
              <a:pathLst>
                <a:path w="2" h="1">
                  <a:moveTo>
                    <a:pt x="0" y="1"/>
                  </a:moveTo>
                  <a:cubicBezTo>
                    <a:pt x="1" y="1"/>
                    <a:pt x="2" y="0"/>
                    <a:pt x="1" y="0"/>
                  </a:cubicBezTo>
                  <a:cubicBezTo>
                    <a:pt x="0" y="0"/>
                    <a:pt x="0" y="1"/>
                    <a:pt x="0" y="1"/>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57" name="Freeform 452">
              <a:extLst>
                <a:ext uri="{FF2B5EF4-FFF2-40B4-BE49-F238E27FC236}">
                  <a16:creationId xmlns:a16="http://schemas.microsoft.com/office/drawing/2014/main" id="{B4860EC7-F7A6-3243-892D-38ADCBC88A27}"/>
                </a:ext>
              </a:extLst>
            </p:cNvPr>
            <p:cNvSpPr>
              <a:spLocks/>
            </p:cNvSpPr>
            <p:nvPr/>
          </p:nvSpPr>
          <p:spPr bwMode="auto">
            <a:xfrm>
              <a:off x="16037776" y="8781415"/>
              <a:ext cx="522294" cy="544729"/>
            </a:xfrm>
            <a:custGeom>
              <a:avLst/>
              <a:gdLst>
                <a:gd name="T0" fmla="*/ 12 w 56"/>
                <a:gd name="T1" fmla="*/ 3 h 58"/>
                <a:gd name="T2" fmla="*/ 4 w 56"/>
                <a:gd name="T3" fmla="*/ 2 h 58"/>
                <a:gd name="T4" fmla="*/ 2 w 56"/>
                <a:gd name="T5" fmla="*/ 3 h 58"/>
                <a:gd name="T6" fmla="*/ 6 w 56"/>
                <a:gd name="T7" fmla="*/ 9 h 58"/>
                <a:gd name="T8" fmla="*/ 11 w 56"/>
                <a:gd name="T9" fmla="*/ 13 h 58"/>
                <a:gd name="T10" fmla="*/ 13 w 56"/>
                <a:gd name="T11" fmla="*/ 17 h 58"/>
                <a:gd name="T12" fmla="*/ 17 w 56"/>
                <a:gd name="T13" fmla="*/ 19 h 58"/>
                <a:gd name="T14" fmla="*/ 20 w 56"/>
                <a:gd name="T15" fmla="*/ 26 h 58"/>
                <a:gd name="T16" fmla="*/ 22 w 56"/>
                <a:gd name="T17" fmla="*/ 28 h 58"/>
                <a:gd name="T18" fmla="*/ 26 w 56"/>
                <a:gd name="T19" fmla="*/ 33 h 58"/>
                <a:gd name="T20" fmla="*/ 30 w 56"/>
                <a:gd name="T21" fmla="*/ 42 h 58"/>
                <a:gd name="T22" fmla="*/ 41 w 56"/>
                <a:gd name="T23" fmla="*/ 52 h 58"/>
                <a:gd name="T24" fmla="*/ 46 w 56"/>
                <a:gd name="T25" fmla="*/ 57 h 58"/>
                <a:gd name="T26" fmla="*/ 54 w 56"/>
                <a:gd name="T27" fmla="*/ 57 h 58"/>
                <a:gd name="T28" fmla="*/ 54 w 56"/>
                <a:gd name="T29" fmla="*/ 46 h 58"/>
                <a:gd name="T30" fmla="*/ 55 w 56"/>
                <a:gd name="T31" fmla="*/ 44 h 58"/>
                <a:gd name="T32" fmla="*/ 52 w 56"/>
                <a:gd name="T33" fmla="*/ 41 h 58"/>
                <a:gd name="T34" fmla="*/ 50 w 56"/>
                <a:gd name="T35" fmla="*/ 40 h 58"/>
                <a:gd name="T36" fmla="*/ 48 w 56"/>
                <a:gd name="T37" fmla="*/ 42 h 58"/>
                <a:gd name="T38" fmla="*/ 48 w 56"/>
                <a:gd name="T39" fmla="*/ 38 h 58"/>
                <a:gd name="T40" fmla="*/ 47 w 56"/>
                <a:gd name="T41" fmla="*/ 36 h 58"/>
                <a:gd name="T42" fmla="*/ 44 w 56"/>
                <a:gd name="T43" fmla="*/ 34 h 58"/>
                <a:gd name="T44" fmla="*/ 42 w 56"/>
                <a:gd name="T45" fmla="*/ 30 h 58"/>
                <a:gd name="T46" fmla="*/ 42 w 56"/>
                <a:gd name="T47" fmla="*/ 29 h 58"/>
                <a:gd name="T48" fmla="*/ 43 w 56"/>
                <a:gd name="T49" fmla="*/ 28 h 58"/>
                <a:gd name="T50" fmla="*/ 38 w 56"/>
                <a:gd name="T51" fmla="*/ 27 h 58"/>
                <a:gd name="T52" fmla="*/ 38 w 56"/>
                <a:gd name="T53" fmla="*/ 25 h 58"/>
                <a:gd name="T54" fmla="*/ 36 w 56"/>
                <a:gd name="T55" fmla="*/ 24 h 58"/>
                <a:gd name="T56" fmla="*/ 37 w 56"/>
                <a:gd name="T57" fmla="*/ 23 h 58"/>
                <a:gd name="T58" fmla="*/ 35 w 56"/>
                <a:gd name="T59" fmla="*/ 22 h 58"/>
                <a:gd name="T60" fmla="*/ 34 w 56"/>
                <a:gd name="T61" fmla="*/ 21 h 58"/>
                <a:gd name="T62" fmla="*/ 31 w 56"/>
                <a:gd name="T63" fmla="*/ 19 h 58"/>
                <a:gd name="T64" fmla="*/ 30 w 56"/>
                <a:gd name="T65" fmla="*/ 19 h 58"/>
                <a:gd name="T66" fmla="*/ 25 w 56"/>
                <a:gd name="T67" fmla="*/ 16 h 58"/>
                <a:gd name="T68" fmla="*/ 21 w 56"/>
                <a:gd name="T69" fmla="*/ 11 h 58"/>
                <a:gd name="T70" fmla="*/ 16 w 56"/>
                <a:gd name="T71" fmla="*/ 7 h 58"/>
                <a:gd name="T72" fmla="*/ 12 w 56"/>
                <a:gd name="T73" fmla="*/ 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6" h="58">
                  <a:moveTo>
                    <a:pt x="12" y="3"/>
                  </a:moveTo>
                  <a:cubicBezTo>
                    <a:pt x="9" y="3"/>
                    <a:pt x="7" y="3"/>
                    <a:pt x="4" y="2"/>
                  </a:cubicBezTo>
                  <a:cubicBezTo>
                    <a:pt x="2" y="1"/>
                    <a:pt x="0" y="0"/>
                    <a:pt x="2" y="3"/>
                  </a:cubicBezTo>
                  <a:cubicBezTo>
                    <a:pt x="3" y="5"/>
                    <a:pt x="4" y="8"/>
                    <a:pt x="6" y="9"/>
                  </a:cubicBezTo>
                  <a:cubicBezTo>
                    <a:pt x="8" y="10"/>
                    <a:pt x="10" y="11"/>
                    <a:pt x="11" y="13"/>
                  </a:cubicBezTo>
                  <a:cubicBezTo>
                    <a:pt x="12" y="14"/>
                    <a:pt x="12" y="16"/>
                    <a:pt x="13" y="17"/>
                  </a:cubicBezTo>
                  <a:cubicBezTo>
                    <a:pt x="15" y="18"/>
                    <a:pt x="16" y="18"/>
                    <a:pt x="17" y="19"/>
                  </a:cubicBezTo>
                  <a:cubicBezTo>
                    <a:pt x="19" y="21"/>
                    <a:pt x="19" y="24"/>
                    <a:pt x="20" y="26"/>
                  </a:cubicBezTo>
                  <a:cubicBezTo>
                    <a:pt x="21" y="27"/>
                    <a:pt x="22" y="28"/>
                    <a:pt x="22" y="28"/>
                  </a:cubicBezTo>
                  <a:cubicBezTo>
                    <a:pt x="24" y="30"/>
                    <a:pt x="25" y="31"/>
                    <a:pt x="26" y="33"/>
                  </a:cubicBezTo>
                  <a:cubicBezTo>
                    <a:pt x="28" y="36"/>
                    <a:pt x="28" y="39"/>
                    <a:pt x="30" y="42"/>
                  </a:cubicBezTo>
                  <a:cubicBezTo>
                    <a:pt x="34" y="45"/>
                    <a:pt x="37" y="49"/>
                    <a:pt x="41" y="52"/>
                  </a:cubicBezTo>
                  <a:cubicBezTo>
                    <a:pt x="43" y="54"/>
                    <a:pt x="44" y="55"/>
                    <a:pt x="46" y="57"/>
                  </a:cubicBezTo>
                  <a:cubicBezTo>
                    <a:pt x="47" y="57"/>
                    <a:pt x="53" y="58"/>
                    <a:pt x="54" y="57"/>
                  </a:cubicBezTo>
                  <a:cubicBezTo>
                    <a:pt x="55" y="56"/>
                    <a:pt x="53" y="48"/>
                    <a:pt x="54" y="46"/>
                  </a:cubicBezTo>
                  <a:cubicBezTo>
                    <a:pt x="54" y="45"/>
                    <a:pt x="56" y="45"/>
                    <a:pt x="55" y="44"/>
                  </a:cubicBezTo>
                  <a:cubicBezTo>
                    <a:pt x="54" y="43"/>
                    <a:pt x="53" y="42"/>
                    <a:pt x="52" y="41"/>
                  </a:cubicBezTo>
                  <a:cubicBezTo>
                    <a:pt x="52" y="41"/>
                    <a:pt x="51" y="40"/>
                    <a:pt x="50" y="40"/>
                  </a:cubicBezTo>
                  <a:cubicBezTo>
                    <a:pt x="49" y="40"/>
                    <a:pt x="49" y="42"/>
                    <a:pt x="48" y="42"/>
                  </a:cubicBezTo>
                  <a:cubicBezTo>
                    <a:pt x="49" y="42"/>
                    <a:pt x="48" y="38"/>
                    <a:pt x="48" y="38"/>
                  </a:cubicBezTo>
                  <a:cubicBezTo>
                    <a:pt x="47" y="37"/>
                    <a:pt x="47" y="37"/>
                    <a:pt x="47" y="36"/>
                  </a:cubicBezTo>
                  <a:cubicBezTo>
                    <a:pt x="47" y="35"/>
                    <a:pt x="45" y="34"/>
                    <a:pt x="44" y="34"/>
                  </a:cubicBezTo>
                  <a:cubicBezTo>
                    <a:pt x="43" y="33"/>
                    <a:pt x="41" y="32"/>
                    <a:pt x="42" y="30"/>
                  </a:cubicBezTo>
                  <a:cubicBezTo>
                    <a:pt x="42" y="30"/>
                    <a:pt x="41" y="29"/>
                    <a:pt x="42" y="29"/>
                  </a:cubicBezTo>
                  <a:cubicBezTo>
                    <a:pt x="42" y="28"/>
                    <a:pt x="43" y="29"/>
                    <a:pt x="43" y="28"/>
                  </a:cubicBezTo>
                  <a:cubicBezTo>
                    <a:pt x="44" y="26"/>
                    <a:pt x="38" y="26"/>
                    <a:pt x="38" y="27"/>
                  </a:cubicBezTo>
                  <a:cubicBezTo>
                    <a:pt x="38" y="26"/>
                    <a:pt x="42" y="25"/>
                    <a:pt x="38" y="25"/>
                  </a:cubicBezTo>
                  <a:cubicBezTo>
                    <a:pt x="37" y="25"/>
                    <a:pt x="36" y="24"/>
                    <a:pt x="36" y="24"/>
                  </a:cubicBezTo>
                  <a:cubicBezTo>
                    <a:pt x="36" y="23"/>
                    <a:pt x="37" y="23"/>
                    <a:pt x="37" y="23"/>
                  </a:cubicBezTo>
                  <a:cubicBezTo>
                    <a:pt x="37" y="22"/>
                    <a:pt x="35" y="22"/>
                    <a:pt x="35" y="22"/>
                  </a:cubicBezTo>
                  <a:cubicBezTo>
                    <a:pt x="35" y="22"/>
                    <a:pt x="36" y="21"/>
                    <a:pt x="34" y="21"/>
                  </a:cubicBezTo>
                  <a:cubicBezTo>
                    <a:pt x="33" y="20"/>
                    <a:pt x="32" y="20"/>
                    <a:pt x="31" y="19"/>
                  </a:cubicBezTo>
                  <a:cubicBezTo>
                    <a:pt x="28" y="15"/>
                    <a:pt x="30" y="19"/>
                    <a:pt x="30" y="19"/>
                  </a:cubicBezTo>
                  <a:cubicBezTo>
                    <a:pt x="29" y="19"/>
                    <a:pt x="26" y="16"/>
                    <a:pt x="25" y="16"/>
                  </a:cubicBezTo>
                  <a:cubicBezTo>
                    <a:pt x="24" y="14"/>
                    <a:pt x="23" y="12"/>
                    <a:pt x="21" y="11"/>
                  </a:cubicBezTo>
                  <a:cubicBezTo>
                    <a:pt x="19" y="10"/>
                    <a:pt x="18" y="9"/>
                    <a:pt x="16" y="7"/>
                  </a:cubicBezTo>
                  <a:cubicBezTo>
                    <a:pt x="15" y="6"/>
                    <a:pt x="14" y="3"/>
                    <a:pt x="12" y="3"/>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58" name="Freeform 453">
              <a:extLst>
                <a:ext uri="{FF2B5EF4-FFF2-40B4-BE49-F238E27FC236}">
                  <a16:creationId xmlns:a16="http://schemas.microsoft.com/office/drawing/2014/main" id="{4A189E7D-74A6-0303-9B5A-DD7D864875AB}"/>
                </a:ext>
              </a:extLst>
            </p:cNvPr>
            <p:cNvSpPr>
              <a:spLocks/>
            </p:cNvSpPr>
            <p:nvPr/>
          </p:nvSpPr>
          <p:spPr bwMode="auto">
            <a:xfrm>
              <a:off x="16130132" y="8978921"/>
              <a:ext cx="47770" cy="47785"/>
            </a:xfrm>
            <a:custGeom>
              <a:avLst/>
              <a:gdLst>
                <a:gd name="T0" fmla="*/ 4 w 5"/>
                <a:gd name="T1" fmla="*/ 4 h 5"/>
                <a:gd name="T2" fmla="*/ 1 w 5"/>
                <a:gd name="T3" fmla="*/ 0 h 5"/>
                <a:gd name="T4" fmla="*/ 4 w 5"/>
                <a:gd name="T5" fmla="*/ 4 h 5"/>
              </a:gdLst>
              <a:ahLst/>
              <a:cxnLst>
                <a:cxn ang="0">
                  <a:pos x="T0" y="T1"/>
                </a:cxn>
                <a:cxn ang="0">
                  <a:pos x="T2" y="T3"/>
                </a:cxn>
                <a:cxn ang="0">
                  <a:pos x="T4" y="T5"/>
                </a:cxn>
              </a:cxnLst>
              <a:rect l="0" t="0" r="r" b="b"/>
              <a:pathLst>
                <a:path w="5" h="5">
                  <a:moveTo>
                    <a:pt x="4" y="4"/>
                  </a:moveTo>
                  <a:cubicBezTo>
                    <a:pt x="5" y="3"/>
                    <a:pt x="2" y="0"/>
                    <a:pt x="1" y="0"/>
                  </a:cubicBezTo>
                  <a:cubicBezTo>
                    <a:pt x="0" y="1"/>
                    <a:pt x="3" y="5"/>
                    <a:pt x="4" y="4"/>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59" name="Freeform 454">
              <a:extLst>
                <a:ext uri="{FF2B5EF4-FFF2-40B4-BE49-F238E27FC236}">
                  <a16:creationId xmlns:a16="http://schemas.microsoft.com/office/drawing/2014/main" id="{444EA490-53B8-FBD5-A0EE-05A613CBECF2}"/>
                </a:ext>
              </a:extLst>
            </p:cNvPr>
            <p:cNvSpPr>
              <a:spLocks/>
            </p:cNvSpPr>
            <p:nvPr/>
          </p:nvSpPr>
          <p:spPr bwMode="auto">
            <a:xfrm>
              <a:off x="16197014" y="9090415"/>
              <a:ext cx="44586" cy="47785"/>
            </a:xfrm>
            <a:custGeom>
              <a:avLst/>
              <a:gdLst>
                <a:gd name="T0" fmla="*/ 4 w 5"/>
                <a:gd name="T1" fmla="*/ 4 h 5"/>
                <a:gd name="T2" fmla="*/ 1 w 5"/>
                <a:gd name="T3" fmla="*/ 0 h 5"/>
                <a:gd name="T4" fmla="*/ 4 w 5"/>
                <a:gd name="T5" fmla="*/ 4 h 5"/>
              </a:gdLst>
              <a:ahLst/>
              <a:cxnLst>
                <a:cxn ang="0">
                  <a:pos x="T0" y="T1"/>
                </a:cxn>
                <a:cxn ang="0">
                  <a:pos x="T2" y="T3"/>
                </a:cxn>
                <a:cxn ang="0">
                  <a:pos x="T4" y="T5"/>
                </a:cxn>
              </a:cxnLst>
              <a:rect l="0" t="0" r="r" b="b"/>
              <a:pathLst>
                <a:path w="5" h="5">
                  <a:moveTo>
                    <a:pt x="4" y="4"/>
                  </a:moveTo>
                  <a:cubicBezTo>
                    <a:pt x="5" y="3"/>
                    <a:pt x="2" y="0"/>
                    <a:pt x="1" y="0"/>
                  </a:cubicBezTo>
                  <a:cubicBezTo>
                    <a:pt x="0" y="1"/>
                    <a:pt x="3" y="5"/>
                    <a:pt x="4" y="4"/>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60" name="Freeform 455">
              <a:extLst>
                <a:ext uri="{FF2B5EF4-FFF2-40B4-BE49-F238E27FC236}">
                  <a16:creationId xmlns:a16="http://schemas.microsoft.com/office/drawing/2014/main" id="{8C0AF664-8632-0A58-0C9D-B16C70C2ABA4}"/>
                </a:ext>
              </a:extLst>
            </p:cNvPr>
            <p:cNvSpPr>
              <a:spLocks/>
            </p:cNvSpPr>
            <p:nvPr/>
          </p:nvSpPr>
          <p:spPr bwMode="auto">
            <a:xfrm>
              <a:off x="16512300" y="9119082"/>
              <a:ext cx="66879" cy="66896"/>
            </a:xfrm>
            <a:custGeom>
              <a:avLst/>
              <a:gdLst>
                <a:gd name="T0" fmla="*/ 7 w 7"/>
                <a:gd name="T1" fmla="*/ 7 h 7"/>
                <a:gd name="T2" fmla="*/ 5 w 7"/>
                <a:gd name="T3" fmla="*/ 3 h 7"/>
                <a:gd name="T4" fmla="*/ 0 w 7"/>
                <a:gd name="T5" fmla="*/ 1 h 7"/>
                <a:gd name="T6" fmla="*/ 1 w 7"/>
                <a:gd name="T7" fmla="*/ 3 h 7"/>
                <a:gd name="T8" fmla="*/ 3 w 7"/>
                <a:gd name="T9" fmla="*/ 5 h 7"/>
                <a:gd name="T10" fmla="*/ 7 w 7"/>
                <a:gd name="T11" fmla="*/ 7 h 7"/>
              </a:gdLst>
              <a:ahLst/>
              <a:cxnLst>
                <a:cxn ang="0">
                  <a:pos x="T0" y="T1"/>
                </a:cxn>
                <a:cxn ang="0">
                  <a:pos x="T2" y="T3"/>
                </a:cxn>
                <a:cxn ang="0">
                  <a:pos x="T4" y="T5"/>
                </a:cxn>
                <a:cxn ang="0">
                  <a:pos x="T6" y="T7"/>
                </a:cxn>
                <a:cxn ang="0">
                  <a:pos x="T8" y="T9"/>
                </a:cxn>
                <a:cxn ang="0">
                  <a:pos x="T10" y="T11"/>
                </a:cxn>
              </a:cxnLst>
              <a:rect l="0" t="0" r="r" b="b"/>
              <a:pathLst>
                <a:path w="7" h="7">
                  <a:moveTo>
                    <a:pt x="7" y="7"/>
                  </a:moveTo>
                  <a:cubicBezTo>
                    <a:pt x="7" y="5"/>
                    <a:pt x="5" y="5"/>
                    <a:pt x="5" y="3"/>
                  </a:cubicBezTo>
                  <a:cubicBezTo>
                    <a:pt x="5" y="1"/>
                    <a:pt x="2" y="0"/>
                    <a:pt x="0" y="1"/>
                  </a:cubicBezTo>
                  <a:cubicBezTo>
                    <a:pt x="0" y="2"/>
                    <a:pt x="0" y="3"/>
                    <a:pt x="1" y="3"/>
                  </a:cubicBezTo>
                  <a:cubicBezTo>
                    <a:pt x="3" y="3"/>
                    <a:pt x="2" y="4"/>
                    <a:pt x="3" y="5"/>
                  </a:cubicBezTo>
                  <a:cubicBezTo>
                    <a:pt x="3" y="6"/>
                    <a:pt x="7" y="7"/>
                    <a:pt x="7" y="7"/>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61" name="Freeform 456">
              <a:extLst>
                <a:ext uri="{FF2B5EF4-FFF2-40B4-BE49-F238E27FC236}">
                  <a16:creationId xmlns:a16="http://schemas.microsoft.com/office/drawing/2014/main" id="{9A7D396D-FB81-D49B-1DD8-A3792479D793}"/>
                </a:ext>
              </a:extLst>
            </p:cNvPr>
            <p:cNvSpPr>
              <a:spLocks/>
            </p:cNvSpPr>
            <p:nvPr/>
          </p:nvSpPr>
          <p:spPr bwMode="auto">
            <a:xfrm>
              <a:off x="16617396" y="9166867"/>
              <a:ext cx="35033" cy="35042"/>
            </a:xfrm>
            <a:custGeom>
              <a:avLst/>
              <a:gdLst>
                <a:gd name="T0" fmla="*/ 2 w 4"/>
                <a:gd name="T1" fmla="*/ 3 h 4"/>
                <a:gd name="T2" fmla="*/ 2 w 4"/>
                <a:gd name="T3" fmla="*/ 0 h 4"/>
                <a:gd name="T4" fmla="*/ 2 w 4"/>
                <a:gd name="T5" fmla="*/ 3 h 4"/>
                <a:gd name="T6" fmla="*/ 2 w 4"/>
                <a:gd name="T7" fmla="*/ 3 h 4"/>
              </a:gdLst>
              <a:ahLst/>
              <a:cxnLst>
                <a:cxn ang="0">
                  <a:pos x="T0" y="T1"/>
                </a:cxn>
                <a:cxn ang="0">
                  <a:pos x="T2" y="T3"/>
                </a:cxn>
                <a:cxn ang="0">
                  <a:pos x="T4" y="T5"/>
                </a:cxn>
                <a:cxn ang="0">
                  <a:pos x="T6" y="T7"/>
                </a:cxn>
              </a:cxnLst>
              <a:rect l="0" t="0" r="r" b="b"/>
              <a:pathLst>
                <a:path w="4" h="4">
                  <a:moveTo>
                    <a:pt x="2" y="3"/>
                  </a:moveTo>
                  <a:cubicBezTo>
                    <a:pt x="0" y="4"/>
                    <a:pt x="0" y="1"/>
                    <a:pt x="2" y="0"/>
                  </a:cubicBezTo>
                  <a:cubicBezTo>
                    <a:pt x="4" y="0"/>
                    <a:pt x="4" y="3"/>
                    <a:pt x="2" y="3"/>
                  </a:cubicBezTo>
                  <a:cubicBezTo>
                    <a:pt x="1" y="4"/>
                    <a:pt x="3" y="3"/>
                    <a:pt x="2" y="3"/>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62" name="Freeform 457">
              <a:extLst>
                <a:ext uri="{FF2B5EF4-FFF2-40B4-BE49-F238E27FC236}">
                  <a16:creationId xmlns:a16="http://schemas.microsoft.com/office/drawing/2014/main" id="{0F4CCB4B-ED26-272F-3E9D-EE7BAF34860F}"/>
                </a:ext>
              </a:extLst>
            </p:cNvPr>
            <p:cNvSpPr>
              <a:spLocks/>
            </p:cNvSpPr>
            <p:nvPr/>
          </p:nvSpPr>
          <p:spPr bwMode="auto">
            <a:xfrm>
              <a:off x="16521853" y="9326144"/>
              <a:ext cx="429938" cy="140163"/>
            </a:xfrm>
            <a:custGeom>
              <a:avLst/>
              <a:gdLst>
                <a:gd name="T0" fmla="*/ 9 w 46"/>
                <a:gd name="T1" fmla="*/ 0 h 15"/>
                <a:gd name="T2" fmla="*/ 3 w 46"/>
                <a:gd name="T3" fmla="*/ 0 h 15"/>
                <a:gd name="T4" fmla="*/ 0 w 46"/>
                <a:gd name="T5" fmla="*/ 4 h 15"/>
                <a:gd name="T6" fmla="*/ 5 w 46"/>
                <a:gd name="T7" fmla="*/ 6 h 15"/>
                <a:gd name="T8" fmla="*/ 11 w 46"/>
                <a:gd name="T9" fmla="*/ 9 h 15"/>
                <a:gd name="T10" fmla="*/ 15 w 46"/>
                <a:gd name="T11" fmla="*/ 9 h 15"/>
                <a:gd name="T12" fmla="*/ 24 w 46"/>
                <a:gd name="T13" fmla="*/ 11 h 15"/>
                <a:gd name="T14" fmla="*/ 40 w 46"/>
                <a:gd name="T15" fmla="*/ 13 h 15"/>
                <a:gd name="T16" fmla="*/ 45 w 46"/>
                <a:gd name="T17" fmla="*/ 13 h 15"/>
                <a:gd name="T18" fmla="*/ 43 w 46"/>
                <a:gd name="T19" fmla="*/ 9 h 15"/>
                <a:gd name="T20" fmla="*/ 41 w 46"/>
                <a:gd name="T21" fmla="*/ 9 h 15"/>
                <a:gd name="T22" fmla="*/ 37 w 46"/>
                <a:gd name="T23" fmla="*/ 9 h 15"/>
                <a:gd name="T24" fmla="*/ 35 w 46"/>
                <a:gd name="T25" fmla="*/ 6 h 15"/>
                <a:gd name="T26" fmla="*/ 32 w 46"/>
                <a:gd name="T27" fmla="*/ 4 h 15"/>
                <a:gd name="T28" fmla="*/ 27 w 46"/>
                <a:gd name="T29" fmla="*/ 3 h 15"/>
                <a:gd name="T30" fmla="*/ 25 w 46"/>
                <a:gd name="T31" fmla="*/ 4 h 15"/>
                <a:gd name="T32" fmla="*/ 21 w 46"/>
                <a:gd name="T33" fmla="*/ 5 h 15"/>
                <a:gd name="T34" fmla="*/ 15 w 46"/>
                <a:gd name="T35" fmla="*/ 3 h 15"/>
                <a:gd name="T36" fmla="*/ 11 w 46"/>
                <a:gd name="T37" fmla="*/ 2 h 15"/>
                <a:gd name="T38" fmla="*/ 9 w 46"/>
                <a:gd name="T39" fmla="*/ 0 h 15"/>
                <a:gd name="T40" fmla="*/ 9 w 46"/>
                <a:gd name="T41"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6" h="15">
                  <a:moveTo>
                    <a:pt x="9" y="0"/>
                  </a:moveTo>
                  <a:cubicBezTo>
                    <a:pt x="7" y="1"/>
                    <a:pt x="6" y="0"/>
                    <a:pt x="3" y="0"/>
                  </a:cubicBezTo>
                  <a:cubicBezTo>
                    <a:pt x="3" y="0"/>
                    <a:pt x="0" y="3"/>
                    <a:pt x="0" y="4"/>
                  </a:cubicBezTo>
                  <a:cubicBezTo>
                    <a:pt x="0" y="5"/>
                    <a:pt x="4" y="4"/>
                    <a:pt x="5" y="6"/>
                  </a:cubicBezTo>
                  <a:cubicBezTo>
                    <a:pt x="6" y="8"/>
                    <a:pt x="9" y="8"/>
                    <a:pt x="11" y="9"/>
                  </a:cubicBezTo>
                  <a:cubicBezTo>
                    <a:pt x="13" y="9"/>
                    <a:pt x="14" y="9"/>
                    <a:pt x="15" y="9"/>
                  </a:cubicBezTo>
                  <a:cubicBezTo>
                    <a:pt x="18" y="9"/>
                    <a:pt x="21" y="10"/>
                    <a:pt x="24" y="11"/>
                  </a:cubicBezTo>
                  <a:cubicBezTo>
                    <a:pt x="29" y="12"/>
                    <a:pt x="35" y="11"/>
                    <a:pt x="40" y="13"/>
                  </a:cubicBezTo>
                  <a:cubicBezTo>
                    <a:pt x="41" y="13"/>
                    <a:pt x="44" y="15"/>
                    <a:pt x="45" y="13"/>
                  </a:cubicBezTo>
                  <a:cubicBezTo>
                    <a:pt x="46" y="13"/>
                    <a:pt x="44" y="9"/>
                    <a:pt x="43" y="9"/>
                  </a:cubicBezTo>
                  <a:cubicBezTo>
                    <a:pt x="42" y="8"/>
                    <a:pt x="42" y="9"/>
                    <a:pt x="41" y="9"/>
                  </a:cubicBezTo>
                  <a:cubicBezTo>
                    <a:pt x="39" y="10"/>
                    <a:pt x="38" y="9"/>
                    <a:pt x="37" y="9"/>
                  </a:cubicBezTo>
                  <a:cubicBezTo>
                    <a:pt x="36" y="8"/>
                    <a:pt x="36" y="7"/>
                    <a:pt x="35" y="6"/>
                  </a:cubicBezTo>
                  <a:cubicBezTo>
                    <a:pt x="35" y="5"/>
                    <a:pt x="33" y="5"/>
                    <a:pt x="32" y="4"/>
                  </a:cubicBezTo>
                  <a:cubicBezTo>
                    <a:pt x="31" y="4"/>
                    <a:pt x="28" y="3"/>
                    <a:pt x="27" y="3"/>
                  </a:cubicBezTo>
                  <a:cubicBezTo>
                    <a:pt x="26" y="3"/>
                    <a:pt x="25" y="4"/>
                    <a:pt x="25" y="4"/>
                  </a:cubicBezTo>
                  <a:cubicBezTo>
                    <a:pt x="24" y="5"/>
                    <a:pt x="23" y="5"/>
                    <a:pt x="21" y="5"/>
                  </a:cubicBezTo>
                  <a:cubicBezTo>
                    <a:pt x="19" y="5"/>
                    <a:pt x="17" y="4"/>
                    <a:pt x="15" y="3"/>
                  </a:cubicBezTo>
                  <a:cubicBezTo>
                    <a:pt x="14" y="2"/>
                    <a:pt x="12" y="2"/>
                    <a:pt x="11" y="2"/>
                  </a:cubicBezTo>
                  <a:cubicBezTo>
                    <a:pt x="11" y="2"/>
                    <a:pt x="10" y="0"/>
                    <a:pt x="9" y="0"/>
                  </a:cubicBezTo>
                  <a:cubicBezTo>
                    <a:pt x="8" y="1"/>
                    <a:pt x="10" y="0"/>
                    <a:pt x="9" y="0"/>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63" name="Freeform 458">
              <a:extLst>
                <a:ext uri="{FF2B5EF4-FFF2-40B4-BE49-F238E27FC236}">
                  <a16:creationId xmlns:a16="http://schemas.microsoft.com/office/drawing/2014/main" id="{C628D56C-5086-A089-F870-8614A1F26CC2}"/>
                </a:ext>
              </a:extLst>
            </p:cNvPr>
            <p:cNvSpPr>
              <a:spLocks/>
            </p:cNvSpPr>
            <p:nvPr/>
          </p:nvSpPr>
          <p:spPr bwMode="auto">
            <a:xfrm>
              <a:off x="16840326" y="9361183"/>
              <a:ext cx="73248" cy="28669"/>
            </a:xfrm>
            <a:custGeom>
              <a:avLst/>
              <a:gdLst>
                <a:gd name="T0" fmla="*/ 3 w 8"/>
                <a:gd name="T1" fmla="*/ 3 h 3"/>
                <a:gd name="T2" fmla="*/ 8 w 8"/>
                <a:gd name="T3" fmla="*/ 1 h 3"/>
                <a:gd name="T4" fmla="*/ 3 w 8"/>
                <a:gd name="T5" fmla="*/ 3 h 3"/>
                <a:gd name="T6" fmla="*/ 3 w 8"/>
                <a:gd name="T7" fmla="*/ 3 h 3"/>
              </a:gdLst>
              <a:ahLst/>
              <a:cxnLst>
                <a:cxn ang="0">
                  <a:pos x="T0" y="T1"/>
                </a:cxn>
                <a:cxn ang="0">
                  <a:pos x="T2" y="T3"/>
                </a:cxn>
                <a:cxn ang="0">
                  <a:pos x="T4" y="T5"/>
                </a:cxn>
                <a:cxn ang="0">
                  <a:pos x="T6" y="T7"/>
                </a:cxn>
              </a:cxnLst>
              <a:rect l="0" t="0" r="r" b="b"/>
              <a:pathLst>
                <a:path w="8" h="3">
                  <a:moveTo>
                    <a:pt x="3" y="3"/>
                  </a:moveTo>
                  <a:cubicBezTo>
                    <a:pt x="0" y="2"/>
                    <a:pt x="7" y="0"/>
                    <a:pt x="8" y="1"/>
                  </a:cubicBezTo>
                  <a:cubicBezTo>
                    <a:pt x="8" y="2"/>
                    <a:pt x="4" y="3"/>
                    <a:pt x="3" y="3"/>
                  </a:cubicBezTo>
                  <a:cubicBezTo>
                    <a:pt x="2" y="3"/>
                    <a:pt x="4" y="3"/>
                    <a:pt x="3" y="3"/>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64" name="Freeform 459">
              <a:extLst>
                <a:ext uri="{FF2B5EF4-FFF2-40B4-BE49-F238E27FC236}">
                  <a16:creationId xmlns:a16="http://schemas.microsoft.com/office/drawing/2014/main" id="{9481AF9C-78F9-82F0-8FE1-C244D91B206A}"/>
                </a:ext>
              </a:extLst>
            </p:cNvPr>
            <p:cNvSpPr>
              <a:spLocks/>
            </p:cNvSpPr>
            <p:nvPr/>
          </p:nvSpPr>
          <p:spPr bwMode="auto">
            <a:xfrm>
              <a:off x="16942236" y="9428080"/>
              <a:ext cx="57323" cy="38227"/>
            </a:xfrm>
            <a:custGeom>
              <a:avLst/>
              <a:gdLst>
                <a:gd name="T0" fmla="*/ 3 w 6"/>
                <a:gd name="T1" fmla="*/ 0 h 4"/>
                <a:gd name="T2" fmla="*/ 1 w 6"/>
                <a:gd name="T3" fmla="*/ 1 h 4"/>
                <a:gd name="T4" fmla="*/ 3 w 6"/>
                <a:gd name="T5" fmla="*/ 4 h 4"/>
                <a:gd name="T6" fmla="*/ 3 w 6"/>
                <a:gd name="T7" fmla="*/ 0 h 4"/>
              </a:gdLst>
              <a:ahLst/>
              <a:cxnLst>
                <a:cxn ang="0">
                  <a:pos x="T0" y="T1"/>
                </a:cxn>
                <a:cxn ang="0">
                  <a:pos x="T2" y="T3"/>
                </a:cxn>
                <a:cxn ang="0">
                  <a:pos x="T4" y="T5"/>
                </a:cxn>
                <a:cxn ang="0">
                  <a:pos x="T6" y="T7"/>
                </a:cxn>
              </a:cxnLst>
              <a:rect l="0" t="0" r="r" b="b"/>
              <a:pathLst>
                <a:path w="6" h="4">
                  <a:moveTo>
                    <a:pt x="3" y="0"/>
                  </a:moveTo>
                  <a:cubicBezTo>
                    <a:pt x="2" y="0"/>
                    <a:pt x="0" y="0"/>
                    <a:pt x="1" y="1"/>
                  </a:cubicBezTo>
                  <a:cubicBezTo>
                    <a:pt x="1" y="1"/>
                    <a:pt x="3" y="4"/>
                    <a:pt x="3" y="4"/>
                  </a:cubicBezTo>
                  <a:cubicBezTo>
                    <a:pt x="5" y="4"/>
                    <a:pt x="6" y="0"/>
                    <a:pt x="3" y="0"/>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65" name="Freeform 460">
              <a:extLst>
                <a:ext uri="{FF2B5EF4-FFF2-40B4-BE49-F238E27FC236}">
                  <a16:creationId xmlns:a16="http://schemas.microsoft.com/office/drawing/2014/main" id="{F6174A59-FE9B-1364-BEC3-2E39AB4447FF}"/>
                </a:ext>
              </a:extLst>
            </p:cNvPr>
            <p:cNvSpPr>
              <a:spLocks/>
            </p:cNvSpPr>
            <p:nvPr/>
          </p:nvSpPr>
          <p:spPr bwMode="auto">
            <a:xfrm>
              <a:off x="16999562" y="9437635"/>
              <a:ext cx="44586" cy="28669"/>
            </a:xfrm>
            <a:custGeom>
              <a:avLst/>
              <a:gdLst>
                <a:gd name="T0" fmla="*/ 4 w 5"/>
                <a:gd name="T1" fmla="*/ 1 h 3"/>
                <a:gd name="T2" fmla="*/ 2 w 5"/>
                <a:gd name="T3" fmla="*/ 0 h 3"/>
                <a:gd name="T4" fmla="*/ 1 w 5"/>
                <a:gd name="T5" fmla="*/ 2 h 3"/>
                <a:gd name="T6" fmla="*/ 2 w 5"/>
                <a:gd name="T7" fmla="*/ 2 h 3"/>
                <a:gd name="T8" fmla="*/ 4 w 5"/>
                <a:gd name="T9" fmla="*/ 1 h 3"/>
                <a:gd name="T10" fmla="*/ 4 w 5"/>
                <a:gd name="T11" fmla="*/ 1 h 3"/>
              </a:gdLst>
              <a:ahLst/>
              <a:cxnLst>
                <a:cxn ang="0">
                  <a:pos x="T0" y="T1"/>
                </a:cxn>
                <a:cxn ang="0">
                  <a:pos x="T2" y="T3"/>
                </a:cxn>
                <a:cxn ang="0">
                  <a:pos x="T4" y="T5"/>
                </a:cxn>
                <a:cxn ang="0">
                  <a:pos x="T6" y="T7"/>
                </a:cxn>
                <a:cxn ang="0">
                  <a:pos x="T8" y="T9"/>
                </a:cxn>
                <a:cxn ang="0">
                  <a:pos x="T10" y="T11"/>
                </a:cxn>
              </a:cxnLst>
              <a:rect l="0" t="0" r="r" b="b"/>
              <a:pathLst>
                <a:path w="5" h="3">
                  <a:moveTo>
                    <a:pt x="4" y="1"/>
                  </a:moveTo>
                  <a:cubicBezTo>
                    <a:pt x="4" y="1"/>
                    <a:pt x="3" y="0"/>
                    <a:pt x="2" y="0"/>
                  </a:cubicBezTo>
                  <a:cubicBezTo>
                    <a:pt x="2" y="1"/>
                    <a:pt x="0" y="2"/>
                    <a:pt x="1" y="2"/>
                  </a:cubicBezTo>
                  <a:cubicBezTo>
                    <a:pt x="1" y="2"/>
                    <a:pt x="2" y="3"/>
                    <a:pt x="2" y="2"/>
                  </a:cubicBezTo>
                  <a:cubicBezTo>
                    <a:pt x="3" y="2"/>
                    <a:pt x="5" y="2"/>
                    <a:pt x="4" y="1"/>
                  </a:cubicBezTo>
                  <a:cubicBezTo>
                    <a:pt x="4" y="1"/>
                    <a:pt x="5" y="2"/>
                    <a:pt x="4" y="1"/>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66" name="Freeform 461">
              <a:extLst>
                <a:ext uri="{FF2B5EF4-FFF2-40B4-BE49-F238E27FC236}">
                  <a16:creationId xmlns:a16="http://schemas.microsoft.com/office/drawing/2014/main" id="{34F581A6-1BF7-7237-D0E2-5627328B899E}"/>
                </a:ext>
              </a:extLst>
            </p:cNvPr>
            <p:cNvSpPr>
              <a:spLocks/>
            </p:cNvSpPr>
            <p:nvPr/>
          </p:nvSpPr>
          <p:spPr bwMode="auto">
            <a:xfrm>
              <a:off x="17034592" y="9437635"/>
              <a:ext cx="66879" cy="38227"/>
            </a:xfrm>
            <a:custGeom>
              <a:avLst/>
              <a:gdLst>
                <a:gd name="T0" fmla="*/ 2 w 7"/>
                <a:gd name="T1" fmla="*/ 1 h 4"/>
                <a:gd name="T2" fmla="*/ 2 w 7"/>
                <a:gd name="T3" fmla="*/ 4 h 4"/>
                <a:gd name="T4" fmla="*/ 6 w 7"/>
                <a:gd name="T5" fmla="*/ 3 h 4"/>
                <a:gd name="T6" fmla="*/ 5 w 7"/>
                <a:gd name="T7" fmla="*/ 1 h 4"/>
                <a:gd name="T8" fmla="*/ 2 w 7"/>
                <a:gd name="T9" fmla="*/ 1 h 4"/>
              </a:gdLst>
              <a:ahLst/>
              <a:cxnLst>
                <a:cxn ang="0">
                  <a:pos x="T0" y="T1"/>
                </a:cxn>
                <a:cxn ang="0">
                  <a:pos x="T2" y="T3"/>
                </a:cxn>
                <a:cxn ang="0">
                  <a:pos x="T4" y="T5"/>
                </a:cxn>
                <a:cxn ang="0">
                  <a:pos x="T6" y="T7"/>
                </a:cxn>
                <a:cxn ang="0">
                  <a:pos x="T8" y="T9"/>
                </a:cxn>
              </a:cxnLst>
              <a:rect l="0" t="0" r="r" b="b"/>
              <a:pathLst>
                <a:path w="7" h="4">
                  <a:moveTo>
                    <a:pt x="2" y="1"/>
                  </a:moveTo>
                  <a:cubicBezTo>
                    <a:pt x="1" y="2"/>
                    <a:pt x="0" y="4"/>
                    <a:pt x="2" y="4"/>
                  </a:cubicBezTo>
                  <a:cubicBezTo>
                    <a:pt x="4" y="4"/>
                    <a:pt x="5" y="4"/>
                    <a:pt x="6" y="3"/>
                  </a:cubicBezTo>
                  <a:cubicBezTo>
                    <a:pt x="7" y="3"/>
                    <a:pt x="5" y="2"/>
                    <a:pt x="5" y="1"/>
                  </a:cubicBezTo>
                  <a:cubicBezTo>
                    <a:pt x="4" y="0"/>
                    <a:pt x="3" y="0"/>
                    <a:pt x="2" y="1"/>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67" name="Freeform 462">
              <a:extLst>
                <a:ext uri="{FF2B5EF4-FFF2-40B4-BE49-F238E27FC236}">
                  <a16:creationId xmlns:a16="http://schemas.microsoft.com/office/drawing/2014/main" id="{D5AAC044-ECCC-5B99-2ACC-A8C2DF5D3811}"/>
                </a:ext>
              </a:extLst>
            </p:cNvPr>
            <p:cNvSpPr>
              <a:spLocks/>
            </p:cNvSpPr>
            <p:nvPr/>
          </p:nvSpPr>
          <p:spPr bwMode="auto">
            <a:xfrm>
              <a:off x="17082363" y="9428080"/>
              <a:ext cx="76432" cy="47785"/>
            </a:xfrm>
            <a:custGeom>
              <a:avLst/>
              <a:gdLst>
                <a:gd name="T0" fmla="*/ 1 w 8"/>
                <a:gd name="T1" fmla="*/ 0 h 5"/>
                <a:gd name="T2" fmla="*/ 0 w 8"/>
                <a:gd name="T3" fmla="*/ 1 h 5"/>
                <a:gd name="T4" fmla="*/ 2 w 8"/>
                <a:gd name="T5" fmla="*/ 2 h 5"/>
                <a:gd name="T6" fmla="*/ 2 w 8"/>
                <a:gd name="T7" fmla="*/ 3 h 5"/>
                <a:gd name="T8" fmla="*/ 7 w 8"/>
                <a:gd name="T9" fmla="*/ 4 h 5"/>
                <a:gd name="T10" fmla="*/ 7 w 8"/>
                <a:gd name="T11" fmla="*/ 1 h 5"/>
                <a:gd name="T12" fmla="*/ 1 w 8"/>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8" h="5">
                  <a:moveTo>
                    <a:pt x="1" y="0"/>
                  </a:moveTo>
                  <a:cubicBezTo>
                    <a:pt x="0" y="0"/>
                    <a:pt x="0" y="0"/>
                    <a:pt x="0" y="1"/>
                  </a:cubicBezTo>
                  <a:cubicBezTo>
                    <a:pt x="0" y="1"/>
                    <a:pt x="2" y="1"/>
                    <a:pt x="2" y="2"/>
                  </a:cubicBezTo>
                  <a:cubicBezTo>
                    <a:pt x="2" y="2"/>
                    <a:pt x="2" y="3"/>
                    <a:pt x="2" y="3"/>
                  </a:cubicBezTo>
                  <a:cubicBezTo>
                    <a:pt x="2" y="4"/>
                    <a:pt x="6" y="5"/>
                    <a:pt x="7" y="4"/>
                  </a:cubicBezTo>
                  <a:cubicBezTo>
                    <a:pt x="8" y="3"/>
                    <a:pt x="8" y="2"/>
                    <a:pt x="7" y="1"/>
                  </a:cubicBezTo>
                  <a:cubicBezTo>
                    <a:pt x="5" y="1"/>
                    <a:pt x="3" y="1"/>
                    <a:pt x="1" y="0"/>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68" name="Freeform 463">
              <a:extLst>
                <a:ext uri="{FF2B5EF4-FFF2-40B4-BE49-F238E27FC236}">
                  <a16:creationId xmlns:a16="http://schemas.microsoft.com/office/drawing/2014/main" id="{97151E9F-1D91-ED15-8DEE-25F81704D005}"/>
                </a:ext>
              </a:extLst>
            </p:cNvPr>
            <p:cNvSpPr>
              <a:spLocks/>
            </p:cNvSpPr>
            <p:nvPr/>
          </p:nvSpPr>
          <p:spPr bwMode="auto">
            <a:xfrm>
              <a:off x="17184277" y="9437635"/>
              <a:ext cx="114649" cy="38227"/>
            </a:xfrm>
            <a:custGeom>
              <a:avLst/>
              <a:gdLst>
                <a:gd name="T0" fmla="*/ 2 w 12"/>
                <a:gd name="T1" fmla="*/ 0 h 4"/>
                <a:gd name="T2" fmla="*/ 0 w 12"/>
                <a:gd name="T3" fmla="*/ 2 h 4"/>
                <a:gd name="T4" fmla="*/ 12 w 12"/>
                <a:gd name="T5" fmla="*/ 2 h 4"/>
                <a:gd name="T6" fmla="*/ 9 w 12"/>
                <a:gd name="T7" fmla="*/ 2 h 4"/>
                <a:gd name="T8" fmla="*/ 2 w 12"/>
                <a:gd name="T9" fmla="*/ 0 h 4"/>
                <a:gd name="T10" fmla="*/ 2 w 12"/>
                <a:gd name="T11" fmla="*/ 0 h 4"/>
              </a:gdLst>
              <a:ahLst/>
              <a:cxnLst>
                <a:cxn ang="0">
                  <a:pos x="T0" y="T1"/>
                </a:cxn>
                <a:cxn ang="0">
                  <a:pos x="T2" y="T3"/>
                </a:cxn>
                <a:cxn ang="0">
                  <a:pos x="T4" y="T5"/>
                </a:cxn>
                <a:cxn ang="0">
                  <a:pos x="T6" y="T7"/>
                </a:cxn>
                <a:cxn ang="0">
                  <a:pos x="T8" y="T9"/>
                </a:cxn>
                <a:cxn ang="0">
                  <a:pos x="T10" y="T11"/>
                </a:cxn>
              </a:cxnLst>
              <a:rect l="0" t="0" r="r" b="b"/>
              <a:pathLst>
                <a:path w="12" h="4">
                  <a:moveTo>
                    <a:pt x="2" y="0"/>
                  </a:moveTo>
                  <a:cubicBezTo>
                    <a:pt x="2" y="0"/>
                    <a:pt x="0" y="1"/>
                    <a:pt x="0" y="2"/>
                  </a:cubicBezTo>
                  <a:cubicBezTo>
                    <a:pt x="0" y="2"/>
                    <a:pt x="11" y="4"/>
                    <a:pt x="12" y="2"/>
                  </a:cubicBezTo>
                  <a:cubicBezTo>
                    <a:pt x="12" y="1"/>
                    <a:pt x="9" y="2"/>
                    <a:pt x="9" y="2"/>
                  </a:cubicBezTo>
                  <a:cubicBezTo>
                    <a:pt x="7" y="2"/>
                    <a:pt x="4" y="1"/>
                    <a:pt x="2" y="0"/>
                  </a:cubicBezTo>
                  <a:cubicBezTo>
                    <a:pt x="2" y="0"/>
                    <a:pt x="3" y="0"/>
                    <a:pt x="2" y="0"/>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69" name="Freeform 464">
              <a:extLst>
                <a:ext uri="{FF2B5EF4-FFF2-40B4-BE49-F238E27FC236}">
                  <a16:creationId xmlns:a16="http://schemas.microsoft.com/office/drawing/2014/main" id="{48AE197B-F0D7-793F-E51F-38FAB1D2533D}"/>
                </a:ext>
              </a:extLst>
            </p:cNvPr>
            <p:cNvSpPr>
              <a:spLocks/>
            </p:cNvSpPr>
            <p:nvPr/>
          </p:nvSpPr>
          <p:spPr bwMode="auto">
            <a:xfrm>
              <a:off x="17149244" y="9491791"/>
              <a:ext cx="101909" cy="57338"/>
            </a:xfrm>
            <a:custGeom>
              <a:avLst/>
              <a:gdLst>
                <a:gd name="T0" fmla="*/ 0 w 11"/>
                <a:gd name="T1" fmla="*/ 0 h 6"/>
                <a:gd name="T2" fmla="*/ 8 w 11"/>
                <a:gd name="T3" fmla="*/ 4 h 6"/>
                <a:gd name="T4" fmla="*/ 0 w 11"/>
                <a:gd name="T5" fmla="*/ 0 h 6"/>
              </a:gdLst>
              <a:ahLst/>
              <a:cxnLst>
                <a:cxn ang="0">
                  <a:pos x="T0" y="T1"/>
                </a:cxn>
                <a:cxn ang="0">
                  <a:pos x="T2" y="T3"/>
                </a:cxn>
                <a:cxn ang="0">
                  <a:pos x="T4" y="T5"/>
                </a:cxn>
              </a:cxnLst>
              <a:rect l="0" t="0" r="r" b="b"/>
              <a:pathLst>
                <a:path w="11" h="6">
                  <a:moveTo>
                    <a:pt x="0" y="0"/>
                  </a:moveTo>
                  <a:cubicBezTo>
                    <a:pt x="1" y="0"/>
                    <a:pt x="7" y="6"/>
                    <a:pt x="8" y="4"/>
                  </a:cubicBezTo>
                  <a:cubicBezTo>
                    <a:pt x="11" y="1"/>
                    <a:pt x="1" y="0"/>
                    <a:pt x="0" y="0"/>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70" name="Freeform 465">
              <a:extLst>
                <a:ext uri="{FF2B5EF4-FFF2-40B4-BE49-F238E27FC236}">
                  <a16:creationId xmlns:a16="http://schemas.microsoft.com/office/drawing/2014/main" id="{90BBEB35-D5A1-5247-6F2A-AFD653ED621C}"/>
                </a:ext>
              </a:extLst>
            </p:cNvPr>
            <p:cNvSpPr>
              <a:spLocks/>
            </p:cNvSpPr>
            <p:nvPr/>
          </p:nvSpPr>
          <p:spPr bwMode="auto">
            <a:xfrm>
              <a:off x="17474083" y="9192351"/>
              <a:ext cx="57323" cy="38227"/>
            </a:xfrm>
            <a:custGeom>
              <a:avLst/>
              <a:gdLst>
                <a:gd name="T0" fmla="*/ 3 w 6"/>
                <a:gd name="T1" fmla="*/ 3 h 4"/>
                <a:gd name="T2" fmla="*/ 4 w 6"/>
                <a:gd name="T3" fmla="*/ 0 h 4"/>
                <a:gd name="T4" fmla="*/ 3 w 6"/>
                <a:gd name="T5" fmla="*/ 3 h 4"/>
                <a:gd name="T6" fmla="*/ 3 w 6"/>
                <a:gd name="T7" fmla="*/ 3 h 4"/>
              </a:gdLst>
              <a:ahLst/>
              <a:cxnLst>
                <a:cxn ang="0">
                  <a:pos x="T0" y="T1"/>
                </a:cxn>
                <a:cxn ang="0">
                  <a:pos x="T2" y="T3"/>
                </a:cxn>
                <a:cxn ang="0">
                  <a:pos x="T4" y="T5"/>
                </a:cxn>
                <a:cxn ang="0">
                  <a:pos x="T6" y="T7"/>
                </a:cxn>
              </a:cxnLst>
              <a:rect l="0" t="0" r="r" b="b"/>
              <a:pathLst>
                <a:path w="6" h="4">
                  <a:moveTo>
                    <a:pt x="3" y="3"/>
                  </a:moveTo>
                  <a:cubicBezTo>
                    <a:pt x="0" y="4"/>
                    <a:pt x="1" y="0"/>
                    <a:pt x="4" y="0"/>
                  </a:cubicBezTo>
                  <a:cubicBezTo>
                    <a:pt x="6" y="0"/>
                    <a:pt x="5" y="3"/>
                    <a:pt x="3" y="3"/>
                  </a:cubicBezTo>
                  <a:cubicBezTo>
                    <a:pt x="2" y="4"/>
                    <a:pt x="5" y="3"/>
                    <a:pt x="3" y="3"/>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71" name="Freeform 466">
              <a:extLst>
                <a:ext uri="{FF2B5EF4-FFF2-40B4-BE49-F238E27FC236}">
                  <a16:creationId xmlns:a16="http://schemas.microsoft.com/office/drawing/2014/main" id="{725D2858-07A6-6DD5-652B-2E095C2F2C71}"/>
                </a:ext>
              </a:extLst>
            </p:cNvPr>
            <p:cNvSpPr>
              <a:spLocks/>
            </p:cNvSpPr>
            <p:nvPr/>
          </p:nvSpPr>
          <p:spPr bwMode="auto">
            <a:xfrm>
              <a:off x="17569627" y="9185981"/>
              <a:ext cx="140127" cy="44598"/>
            </a:xfrm>
            <a:custGeom>
              <a:avLst/>
              <a:gdLst>
                <a:gd name="T0" fmla="*/ 2 w 15"/>
                <a:gd name="T1" fmla="*/ 3 h 5"/>
                <a:gd name="T2" fmla="*/ 1 w 15"/>
                <a:gd name="T3" fmla="*/ 1 h 5"/>
                <a:gd name="T4" fmla="*/ 5 w 15"/>
                <a:gd name="T5" fmla="*/ 0 h 5"/>
                <a:gd name="T6" fmla="*/ 13 w 15"/>
                <a:gd name="T7" fmla="*/ 2 h 5"/>
                <a:gd name="T8" fmla="*/ 15 w 15"/>
                <a:gd name="T9" fmla="*/ 5 h 5"/>
                <a:gd name="T10" fmla="*/ 11 w 15"/>
                <a:gd name="T11" fmla="*/ 3 h 5"/>
                <a:gd name="T12" fmla="*/ 2 w 15"/>
                <a:gd name="T13" fmla="*/ 3 h 5"/>
                <a:gd name="T14" fmla="*/ 2 w 15"/>
                <a:gd name="T15" fmla="*/ 3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5">
                  <a:moveTo>
                    <a:pt x="2" y="3"/>
                  </a:moveTo>
                  <a:cubicBezTo>
                    <a:pt x="1" y="3"/>
                    <a:pt x="0" y="2"/>
                    <a:pt x="1" y="1"/>
                  </a:cubicBezTo>
                  <a:cubicBezTo>
                    <a:pt x="2" y="0"/>
                    <a:pt x="3" y="0"/>
                    <a:pt x="5" y="0"/>
                  </a:cubicBezTo>
                  <a:cubicBezTo>
                    <a:pt x="8" y="0"/>
                    <a:pt x="10" y="0"/>
                    <a:pt x="13" y="2"/>
                  </a:cubicBezTo>
                  <a:cubicBezTo>
                    <a:pt x="14" y="3"/>
                    <a:pt x="15" y="4"/>
                    <a:pt x="15" y="5"/>
                  </a:cubicBezTo>
                  <a:cubicBezTo>
                    <a:pt x="14" y="5"/>
                    <a:pt x="11" y="3"/>
                    <a:pt x="11" y="3"/>
                  </a:cubicBezTo>
                  <a:cubicBezTo>
                    <a:pt x="8" y="2"/>
                    <a:pt x="5" y="3"/>
                    <a:pt x="2" y="3"/>
                  </a:cubicBezTo>
                  <a:cubicBezTo>
                    <a:pt x="1" y="3"/>
                    <a:pt x="3" y="3"/>
                    <a:pt x="2" y="3"/>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72" name="Freeform 467">
              <a:extLst>
                <a:ext uri="{FF2B5EF4-FFF2-40B4-BE49-F238E27FC236}">
                  <a16:creationId xmlns:a16="http://schemas.microsoft.com/office/drawing/2014/main" id="{7850F4FD-0905-7414-793F-48F6902DE62F}"/>
                </a:ext>
              </a:extLst>
            </p:cNvPr>
            <p:cNvSpPr>
              <a:spLocks/>
            </p:cNvSpPr>
            <p:nvPr/>
          </p:nvSpPr>
          <p:spPr bwMode="auto">
            <a:xfrm>
              <a:off x="17139689" y="8969361"/>
              <a:ext cx="299364" cy="337667"/>
            </a:xfrm>
            <a:custGeom>
              <a:avLst/>
              <a:gdLst>
                <a:gd name="T0" fmla="*/ 13 w 32"/>
                <a:gd name="T1" fmla="*/ 32 h 36"/>
                <a:gd name="T2" fmla="*/ 14 w 32"/>
                <a:gd name="T3" fmla="*/ 30 h 36"/>
                <a:gd name="T4" fmla="*/ 11 w 32"/>
                <a:gd name="T5" fmla="*/ 28 h 36"/>
                <a:gd name="T6" fmla="*/ 12 w 32"/>
                <a:gd name="T7" fmla="*/ 23 h 36"/>
                <a:gd name="T8" fmla="*/ 8 w 32"/>
                <a:gd name="T9" fmla="*/ 23 h 36"/>
                <a:gd name="T10" fmla="*/ 8 w 32"/>
                <a:gd name="T11" fmla="*/ 29 h 36"/>
                <a:gd name="T12" fmla="*/ 8 w 32"/>
                <a:gd name="T13" fmla="*/ 30 h 36"/>
                <a:gd name="T14" fmla="*/ 7 w 32"/>
                <a:gd name="T15" fmla="*/ 34 h 36"/>
                <a:gd name="T16" fmla="*/ 4 w 32"/>
                <a:gd name="T17" fmla="*/ 36 h 36"/>
                <a:gd name="T18" fmla="*/ 4 w 32"/>
                <a:gd name="T19" fmla="*/ 31 h 36"/>
                <a:gd name="T20" fmla="*/ 2 w 32"/>
                <a:gd name="T21" fmla="*/ 26 h 36"/>
                <a:gd name="T22" fmla="*/ 1 w 32"/>
                <a:gd name="T23" fmla="*/ 21 h 36"/>
                <a:gd name="T24" fmla="*/ 3 w 32"/>
                <a:gd name="T25" fmla="*/ 14 h 36"/>
                <a:gd name="T26" fmla="*/ 9 w 32"/>
                <a:gd name="T27" fmla="*/ 5 h 36"/>
                <a:gd name="T28" fmla="*/ 11 w 32"/>
                <a:gd name="T29" fmla="*/ 2 h 36"/>
                <a:gd name="T30" fmla="*/ 18 w 32"/>
                <a:gd name="T31" fmla="*/ 4 h 36"/>
                <a:gd name="T32" fmla="*/ 25 w 32"/>
                <a:gd name="T33" fmla="*/ 4 h 36"/>
                <a:gd name="T34" fmla="*/ 32 w 32"/>
                <a:gd name="T35" fmla="*/ 1 h 36"/>
                <a:gd name="T36" fmla="*/ 29 w 32"/>
                <a:gd name="T37" fmla="*/ 6 h 36"/>
                <a:gd name="T38" fmla="*/ 23 w 32"/>
                <a:gd name="T39" fmla="*/ 7 h 36"/>
                <a:gd name="T40" fmla="*/ 10 w 32"/>
                <a:gd name="T41" fmla="*/ 7 h 36"/>
                <a:gd name="T42" fmla="*/ 6 w 32"/>
                <a:gd name="T43" fmla="*/ 10 h 36"/>
                <a:gd name="T44" fmla="*/ 10 w 32"/>
                <a:gd name="T45" fmla="*/ 15 h 36"/>
                <a:gd name="T46" fmla="*/ 13 w 32"/>
                <a:gd name="T47" fmla="*/ 14 h 36"/>
                <a:gd name="T48" fmla="*/ 20 w 32"/>
                <a:gd name="T49" fmla="*/ 13 h 36"/>
                <a:gd name="T50" fmla="*/ 17 w 32"/>
                <a:gd name="T51" fmla="*/ 16 h 36"/>
                <a:gd name="T52" fmla="*/ 13 w 32"/>
                <a:gd name="T53" fmla="*/ 17 h 36"/>
                <a:gd name="T54" fmla="*/ 14 w 32"/>
                <a:gd name="T55" fmla="*/ 20 h 36"/>
                <a:gd name="T56" fmla="*/ 18 w 32"/>
                <a:gd name="T57" fmla="*/ 25 h 36"/>
                <a:gd name="T58" fmla="*/ 19 w 32"/>
                <a:gd name="T59" fmla="*/ 28 h 36"/>
                <a:gd name="T60" fmla="*/ 22 w 32"/>
                <a:gd name="T61" fmla="*/ 30 h 36"/>
                <a:gd name="T62" fmla="*/ 13 w 32"/>
                <a:gd name="T63" fmla="*/ 32 h 36"/>
                <a:gd name="T64" fmla="*/ 13 w 32"/>
                <a:gd name="T65" fmla="*/ 3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 h="36">
                  <a:moveTo>
                    <a:pt x="13" y="32"/>
                  </a:moveTo>
                  <a:cubicBezTo>
                    <a:pt x="13" y="31"/>
                    <a:pt x="14" y="31"/>
                    <a:pt x="14" y="30"/>
                  </a:cubicBezTo>
                  <a:cubicBezTo>
                    <a:pt x="14" y="29"/>
                    <a:pt x="12" y="28"/>
                    <a:pt x="11" y="28"/>
                  </a:cubicBezTo>
                  <a:cubicBezTo>
                    <a:pt x="10" y="26"/>
                    <a:pt x="12" y="25"/>
                    <a:pt x="12" y="23"/>
                  </a:cubicBezTo>
                  <a:cubicBezTo>
                    <a:pt x="12" y="22"/>
                    <a:pt x="8" y="22"/>
                    <a:pt x="8" y="23"/>
                  </a:cubicBezTo>
                  <a:cubicBezTo>
                    <a:pt x="7" y="25"/>
                    <a:pt x="8" y="27"/>
                    <a:pt x="8" y="29"/>
                  </a:cubicBezTo>
                  <a:cubicBezTo>
                    <a:pt x="7" y="29"/>
                    <a:pt x="8" y="30"/>
                    <a:pt x="8" y="30"/>
                  </a:cubicBezTo>
                  <a:cubicBezTo>
                    <a:pt x="8" y="32"/>
                    <a:pt x="7" y="33"/>
                    <a:pt x="7" y="34"/>
                  </a:cubicBezTo>
                  <a:cubicBezTo>
                    <a:pt x="6" y="36"/>
                    <a:pt x="7" y="36"/>
                    <a:pt x="4" y="36"/>
                  </a:cubicBezTo>
                  <a:cubicBezTo>
                    <a:pt x="1" y="36"/>
                    <a:pt x="4" y="32"/>
                    <a:pt x="4" y="31"/>
                  </a:cubicBezTo>
                  <a:cubicBezTo>
                    <a:pt x="5" y="30"/>
                    <a:pt x="4" y="27"/>
                    <a:pt x="2" y="26"/>
                  </a:cubicBezTo>
                  <a:cubicBezTo>
                    <a:pt x="0" y="25"/>
                    <a:pt x="0" y="23"/>
                    <a:pt x="1" y="21"/>
                  </a:cubicBezTo>
                  <a:cubicBezTo>
                    <a:pt x="2" y="19"/>
                    <a:pt x="2" y="16"/>
                    <a:pt x="3" y="14"/>
                  </a:cubicBezTo>
                  <a:cubicBezTo>
                    <a:pt x="5" y="11"/>
                    <a:pt x="4" y="5"/>
                    <a:pt x="9" y="5"/>
                  </a:cubicBezTo>
                  <a:cubicBezTo>
                    <a:pt x="10" y="5"/>
                    <a:pt x="9" y="2"/>
                    <a:pt x="11" y="2"/>
                  </a:cubicBezTo>
                  <a:cubicBezTo>
                    <a:pt x="14" y="3"/>
                    <a:pt x="16" y="4"/>
                    <a:pt x="18" y="4"/>
                  </a:cubicBezTo>
                  <a:cubicBezTo>
                    <a:pt x="20" y="4"/>
                    <a:pt x="23" y="5"/>
                    <a:pt x="25" y="4"/>
                  </a:cubicBezTo>
                  <a:cubicBezTo>
                    <a:pt x="26" y="4"/>
                    <a:pt x="32" y="0"/>
                    <a:pt x="32" y="1"/>
                  </a:cubicBezTo>
                  <a:cubicBezTo>
                    <a:pt x="32" y="2"/>
                    <a:pt x="29" y="5"/>
                    <a:pt x="29" y="6"/>
                  </a:cubicBezTo>
                  <a:cubicBezTo>
                    <a:pt x="27" y="7"/>
                    <a:pt x="25" y="7"/>
                    <a:pt x="23" y="7"/>
                  </a:cubicBezTo>
                  <a:cubicBezTo>
                    <a:pt x="18" y="6"/>
                    <a:pt x="14" y="7"/>
                    <a:pt x="10" y="7"/>
                  </a:cubicBezTo>
                  <a:cubicBezTo>
                    <a:pt x="7" y="6"/>
                    <a:pt x="6" y="7"/>
                    <a:pt x="6" y="10"/>
                  </a:cubicBezTo>
                  <a:cubicBezTo>
                    <a:pt x="6" y="13"/>
                    <a:pt x="9" y="13"/>
                    <a:pt x="10" y="15"/>
                  </a:cubicBezTo>
                  <a:cubicBezTo>
                    <a:pt x="11" y="17"/>
                    <a:pt x="12" y="15"/>
                    <a:pt x="13" y="14"/>
                  </a:cubicBezTo>
                  <a:cubicBezTo>
                    <a:pt x="13" y="13"/>
                    <a:pt x="20" y="12"/>
                    <a:pt x="20" y="13"/>
                  </a:cubicBezTo>
                  <a:cubicBezTo>
                    <a:pt x="21" y="13"/>
                    <a:pt x="18" y="16"/>
                    <a:pt x="17" y="16"/>
                  </a:cubicBezTo>
                  <a:cubicBezTo>
                    <a:pt x="15" y="18"/>
                    <a:pt x="15" y="18"/>
                    <a:pt x="13" y="17"/>
                  </a:cubicBezTo>
                  <a:cubicBezTo>
                    <a:pt x="13" y="17"/>
                    <a:pt x="14" y="20"/>
                    <a:pt x="14" y="20"/>
                  </a:cubicBezTo>
                  <a:cubicBezTo>
                    <a:pt x="15" y="21"/>
                    <a:pt x="18" y="23"/>
                    <a:pt x="18" y="25"/>
                  </a:cubicBezTo>
                  <a:cubicBezTo>
                    <a:pt x="18" y="26"/>
                    <a:pt x="18" y="27"/>
                    <a:pt x="19" y="28"/>
                  </a:cubicBezTo>
                  <a:cubicBezTo>
                    <a:pt x="19" y="28"/>
                    <a:pt x="21" y="30"/>
                    <a:pt x="22" y="30"/>
                  </a:cubicBezTo>
                  <a:cubicBezTo>
                    <a:pt x="20" y="31"/>
                    <a:pt x="15" y="33"/>
                    <a:pt x="13" y="32"/>
                  </a:cubicBezTo>
                  <a:cubicBezTo>
                    <a:pt x="13" y="31"/>
                    <a:pt x="14" y="33"/>
                    <a:pt x="13" y="32"/>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73" name="Freeform 468">
              <a:extLst>
                <a:ext uri="{FF2B5EF4-FFF2-40B4-BE49-F238E27FC236}">
                  <a16:creationId xmlns:a16="http://schemas.microsoft.com/office/drawing/2014/main" id="{C8CB174E-34E3-EB48-8A39-D8F5795FA2A7}"/>
                </a:ext>
              </a:extLst>
            </p:cNvPr>
            <p:cNvSpPr>
              <a:spLocks/>
            </p:cNvSpPr>
            <p:nvPr/>
          </p:nvSpPr>
          <p:spPr bwMode="auto">
            <a:xfrm>
              <a:off x="17540962" y="8950247"/>
              <a:ext cx="73248" cy="140163"/>
            </a:xfrm>
            <a:custGeom>
              <a:avLst/>
              <a:gdLst>
                <a:gd name="T0" fmla="*/ 3 w 8"/>
                <a:gd name="T1" fmla="*/ 2 h 15"/>
                <a:gd name="T2" fmla="*/ 3 w 8"/>
                <a:gd name="T3" fmla="*/ 0 h 15"/>
                <a:gd name="T4" fmla="*/ 0 w 8"/>
                <a:gd name="T5" fmla="*/ 4 h 15"/>
                <a:gd name="T6" fmla="*/ 1 w 8"/>
                <a:gd name="T7" fmla="*/ 8 h 15"/>
                <a:gd name="T8" fmla="*/ 2 w 8"/>
                <a:gd name="T9" fmla="*/ 12 h 15"/>
                <a:gd name="T10" fmla="*/ 5 w 8"/>
                <a:gd name="T11" fmla="*/ 15 h 15"/>
                <a:gd name="T12" fmla="*/ 4 w 8"/>
                <a:gd name="T13" fmla="*/ 13 h 15"/>
                <a:gd name="T14" fmla="*/ 3 w 8"/>
                <a:gd name="T15" fmla="*/ 9 h 15"/>
                <a:gd name="T16" fmla="*/ 7 w 8"/>
                <a:gd name="T17" fmla="*/ 9 h 15"/>
                <a:gd name="T18" fmla="*/ 5 w 8"/>
                <a:gd name="T19" fmla="*/ 7 h 15"/>
                <a:gd name="T20" fmla="*/ 6 w 8"/>
                <a:gd name="T21" fmla="*/ 5 h 15"/>
                <a:gd name="T22" fmla="*/ 2 w 8"/>
                <a:gd name="T23" fmla="*/ 6 h 15"/>
                <a:gd name="T24" fmla="*/ 3 w 8"/>
                <a:gd name="T25" fmla="*/ 2 h 15"/>
                <a:gd name="T26" fmla="*/ 3 w 8"/>
                <a:gd name="T27" fmla="*/ 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 h="15">
                  <a:moveTo>
                    <a:pt x="3" y="2"/>
                  </a:moveTo>
                  <a:cubicBezTo>
                    <a:pt x="3" y="1"/>
                    <a:pt x="3" y="1"/>
                    <a:pt x="3" y="0"/>
                  </a:cubicBezTo>
                  <a:cubicBezTo>
                    <a:pt x="2" y="0"/>
                    <a:pt x="0" y="3"/>
                    <a:pt x="0" y="4"/>
                  </a:cubicBezTo>
                  <a:cubicBezTo>
                    <a:pt x="0" y="5"/>
                    <a:pt x="1" y="6"/>
                    <a:pt x="1" y="8"/>
                  </a:cubicBezTo>
                  <a:cubicBezTo>
                    <a:pt x="1" y="9"/>
                    <a:pt x="1" y="11"/>
                    <a:pt x="2" y="12"/>
                  </a:cubicBezTo>
                  <a:cubicBezTo>
                    <a:pt x="2" y="12"/>
                    <a:pt x="5" y="15"/>
                    <a:pt x="5" y="15"/>
                  </a:cubicBezTo>
                  <a:cubicBezTo>
                    <a:pt x="5" y="15"/>
                    <a:pt x="4" y="13"/>
                    <a:pt x="4" y="13"/>
                  </a:cubicBezTo>
                  <a:cubicBezTo>
                    <a:pt x="3" y="12"/>
                    <a:pt x="3" y="10"/>
                    <a:pt x="3" y="9"/>
                  </a:cubicBezTo>
                  <a:cubicBezTo>
                    <a:pt x="3" y="8"/>
                    <a:pt x="7" y="9"/>
                    <a:pt x="7" y="9"/>
                  </a:cubicBezTo>
                  <a:cubicBezTo>
                    <a:pt x="8" y="9"/>
                    <a:pt x="6" y="8"/>
                    <a:pt x="5" y="7"/>
                  </a:cubicBezTo>
                  <a:cubicBezTo>
                    <a:pt x="5" y="7"/>
                    <a:pt x="6" y="6"/>
                    <a:pt x="6" y="5"/>
                  </a:cubicBezTo>
                  <a:cubicBezTo>
                    <a:pt x="7" y="1"/>
                    <a:pt x="3" y="6"/>
                    <a:pt x="2" y="6"/>
                  </a:cubicBezTo>
                  <a:cubicBezTo>
                    <a:pt x="2" y="6"/>
                    <a:pt x="4" y="3"/>
                    <a:pt x="3" y="2"/>
                  </a:cubicBezTo>
                  <a:cubicBezTo>
                    <a:pt x="3" y="1"/>
                    <a:pt x="4" y="3"/>
                    <a:pt x="3" y="2"/>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74" name="Freeform 469">
              <a:extLst>
                <a:ext uri="{FF2B5EF4-FFF2-40B4-BE49-F238E27FC236}">
                  <a16:creationId xmlns:a16="http://schemas.microsoft.com/office/drawing/2014/main" id="{B7CA1D4A-2A70-B5CF-8F08-29F5B895F992}"/>
                </a:ext>
              </a:extLst>
            </p:cNvPr>
            <p:cNvSpPr>
              <a:spLocks/>
            </p:cNvSpPr>
            <p:nvPr/>
          </p:nvSpPr>
          <p:spPr bwMode="auto">
            <a:xfrm>
              <a:off x="17579182" y="8931136"/>
              <a:ext cx="25477" cy="19114"/>
            </a:xfrm>
            <a:custGeom>
              <a:avLst/>
              <a:gdLst>
                <a:gd name="T0" fmla="*/ 1 w 3"/>
                <a:gd name="T1" fmla="*/ 2 h 2"/>
                <a:gd name="T2" fmla="*/ 2 w 3"/>
                <a:gd name="T3" fmla="*/ 0 h 2"/>
                <a:gd name="T4" fmla="*/ 1 w 3"/>
                <a:gd name="T5" fmla="*/ 2 h 2"/>
              </a:gdLst>
              <a:ahLst/>
              <a:cxnLst>
                <a:cxn ang="0">
                  <a:pos x="T0" y="T1"/>
                </a:cxn>
                <a:cxn ang="0">
                  <a:pos x="T2" y="T3"/>
                </a:cxn>
                <a:cxn ang="0">
                  <a:pos x="T4" y="T5"/>
                </a:cxn>
              </a:cxnLst>
              <a:rect l="0" t="0" r="r" b="b"/>
              <a:pathLst>
                <a:path w="3" h="2">
                  <a:moveTo>
                    <a:pt x="1" y="2"/>
                  </a:moveTo>
                  <a:cubicBezTo>
                    <a:pt x="0" y="2"/>
                    <a:pt x="1" y="0"/>
                    <a:pt x="2" y="0"/>
                  </a:cubicBezTo>
                  <a:cubicBezTo>
                    <a:pt x="3" y="0"/>
                    <a:pt x="2" y="2"/>
                    <a:pt x="1" y="2"/>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75" name="Freeform 470">
              <a:extLst>
                <a:ext uri="{FF2B5EF4-FFF2-40B4-BE49-F238E27FC236}">
                  <a16:creationId xmlns:a16="http://schemas.microsoft.com/office/drawing/2014/main" id="{D6B22979-7417-23D0-90EA-37F194651A70}"/>
                </a:ext>
              </a:extLst>
            </p:cNvPr>
            <p:cNvSpPr>
              <a:spLocks/>
            </p:cNvSpPr>
            <p:nvPr/>
          </p:nvSpPr>
          <p:spPr bwMode="auto">
            <a:xfrm>
              <a:off x="17681092" y="9052186"/>
              <a:ext cx="44586" cy="19114"/>
            </a:xfrm>
            <a:custGeom>
              <a:avLst/>
              <a:gdLst>
                <a:gd name="T0" fmla="*/ 5 w 5"/>
                <a:gd name="T1" fmla="*/ 1 h 2"/>
                <a:gd name="T2" fmla="*/ 0 w 5"/>
                <a:gd name="T3" fmla="*/ 1 h 2"/>
                <a:gd name="T4" fmla="*/ 5 w 5"/>
                <a:gd name="T5" fmla="*/ 1 h 2"/>
              </a:gdLst>
              <a:ahLst/>
              <a:cxnLst>
                <a:cxn ang="0">
                  <a:pos x="T0" y="T1"/>
                </a:cxn>
                <a:cxn ang="0">
                  <a:pos x="T2" y="T3"/>
                </a:cxn>
                <a:cxn ang="0">
                  <a:pos x="T4" y="T5"/>
                </a:cxn>
              </a:cxnLst>
              <a:rect l="0" t="0" r="r" b="b"/>
              <a:pathLst>
                <a:path w="5" h="2">
                  <a:moveTo>
                    <a:pt x="5" y="1"/>
                  </a:moveTo>
                  <a:cubicBezTo>
                    <a:pt x="5" y="0"/>
                    <a:pt x="0" y="0"/>
                    <a:pt x="0" y="1"/>
                  </a:cubicBezTo>
                  <a:cubicBezTo>
                    <a:pt x="0" y="1"/>
                    <a:pt x="5" y="2"/>
                    <a:pt x="5" y="1"/>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76" name="Freeform 471">
              <a:extLst>
                <a:ext uri="{FF2B5EF4-FFF2-40B4-BE49-F238E27FC236}">
                  <a16:creationId xmlns:a16="http://schemas.microsoft.com/office/drawing/2014/main" id="{83C2C5F2-5055-E3F6-D4FC-E41232072911}"/>
                </a:ext>
              </a:extLst>
            </p:cNvPr>
            <p:cNvSpPr>
              <a:spLocks/>
            </p:cNvSpPr>
            <p:nvPr/>
          </p:nvSpPr>
          <p:spPr bwMode="auto">
            <a:xfrm>
              <a:off x="17690647" y="9061741"/>
              <a:ext cx="175160" cy="105124"/>
            </a:xfrm>
            <a:custGeom>
              <a:avLst/>
              <a:gdLst>
                <a:gd name="T0" fmla="*/ 10 w 19"/>
                <a:gd name="T1" fmla="*/ 1 h 11"/>
                <a:gd name="T2" fmla="*/ 4 w 19"/>
                <a:gd name="T3" fmla="*/ 3 h 11"/>
                <a:gd name="T4" fmla="*/ 3 w 19"/>
                <a:gd name="T5" fmla="*/ 4 h 11"/>
                <a:gd name="T6" fmla="*/ 1 w 19"/>
                <a:gd name="T7" fmla="*/ 3 h 11"/>
                <a:gd name="T8" fmla="*/ 3 w 19"/>
                <a:gd name="T9" fmla="*/ 6 h 11"/>
                <a:gd name="T10" fmla="*/ 6 w 19"/>
                <a:gd name="T11" fmla="*/ 7 h 11"/>
                <a:gd name="T12" fmla="*/ 9 w 19"/>
                <a:gd name="T13" fmla="*/ 10 h 11"/>
                <a:gd name="T14" fmla="*/ 14 w 19"/>
                <a:gd name="T15" fmla="*/ 10 h 11"/>
                <a:gd name="T16" fmla="*/ 18 w 19"/>
                <a:gd name="T17" fmla="*/ 5 h 11"/>
                <a:gd name="T18" fmla="*/ 15 w 19"/>
                <a:gd name="T19" fmla="*/ 2 h 11"/>
                <a:gd name="T20" fmla="*/ 10 w 19"/>
                <a:gd name="T21" fmla="*/ 1 h 11"/>
                <a:gd name="T22" fmla="*/ 10 w 19"/>
                <a:gd name="T23"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 h="11">
                  <a:moveTo>
                    <a:pt x="10" y="1"/>
                  </a:moveTo>
                  <a:cubicBezTo>
                    <a:pt x="9" y="0"/>
                    <a:pt x="5" y="2"/>
                    <a:pt x="4" y="3"/>
                  </a:cubicBezTo>
                  <a:cubicBezTo>
                    <a:pt x="3" y="3"/>
                    <a:pt x="4" y="3"/>
                    <a:pt x="3" y="4"/>
                  </a:cubicBezTo>
                  <a:cubicBezTo>
                    <a:pt x="3" y="5"/>
                    <a:pt x="2" y="3"/>
                    <a:pt x="1" y="3"/>
                  </a:cubicBezTo>
                  <a:cubicBezTo>
                    <a:pt x="0" y="3"/>
                    <a:pt x="2" y="6"/>
                    <a:pt x="3" y="6"/>
                  </a:cubicBezTo>
                  <a:cubicBezTo>
                    <a:pt x="3" y="7"/>
                    <a:pt x="5" y="7"/>
                    <a:pt x="6" y="7"/>
                  </a:cubicBezTo>
                  <a:cubicBezTo>
                    <a:pt x="8" y="7"/>
                    <a:pt x="8" y="9"/>
                    <a:pt x="9" y="10"/>
                  </a:cubicBezTo>
                  <a:cubicBezTo>
                    <a:pt x="10" y="11"/>
                    <a:pt x="13" y="10"/>
                    <a:pt x="14" y="10"/>
                  </a:cubicBezTo>
                  <a:cubicBezTo>
                    <a:pt x="18" y="10"/>
                    <a:pt x="19" y="8"/>
                    <a:pt x="18" y="5"/>
                  </a:cubicBezTo>
                  <a:cubicBezTo>
                    <a:pt x="18" y="3"/>
                    <a:pt x="17" y="2"/>
                    <a:pt x="15" y="2"/>
                  </a:cubicBezTo>
                  <a:cubicBezTo>
                    <a:pt x="14" y="2"/>
                    <a:pt x="12" y="1"/>
                    <a:pt x="10" y="1"/>
                  </a:cubicBezTo>
                  <a:cubicBezTo>
                    <a:pt x="10" y="1"/>
                    <a:pt x="11" y="1"/>
                    <a:pt x="10" y="1"/>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77" name="Freeform 472">
              <a:extLst>
                <a:ext uri="{FF2B5EF4-FFF2-40B4-BE49-F238E27FC236}">
                  <a16:creationId xmlns:a16="http://schemas.microsoft.com/office/drawing/2014/main" id="{6958E616-554F-B7BC-E67E-9AE329E9F0F5}"/>
                </a:ext>
              </a:extLst>
            </p:cNvPr>
            <p:cNvSpPr>
              <a:spLocks/>
            </p:cNvSpPr>
            <p:nvPr/>
          </p:nvSpPr>
          <p:spPr bwMode="auto">
            <a:xfrm>
              <a:off x="18521857" y="9240134"/>
              <a:ext cx="194268" cy="111494"/>
            </a:xfrm>
            <a:custGeom>
              <a:avLst/>
              <a:gdLst>
                <a:gd name="T0" fmla="*/ 0 w 21"/>
                <a:gd name="T1" fmla="*/ 8 h 12"/>
                <a:gd name="T2" fmla="*/ 6 w 21"/>
                <a:gd name="T3" fmla="*/ 8 h 12"/>
                <a:gd name="T4" fmla="*/ 9 w 21"/>
                <a:gd name="T5" fmla="*/ 7 h 12"/>
                <a:gd name="T6" fmla="*/ 13 w 21"/>
                <a:gd name="T7" fmla="*/ 7 h 12"/>
                <a:gd name="T8" fmla="*/ 14 w 21"/>
                <a:gd name="T9" fmla="*/ 5 h 12"/>
                <a:gd name="T10" fmla="*/ 17 w 21"/>
                <a:gd name="T11" fmla="*/ 3 h 12"/>
                <a:gd name="T12" fmla="*/ 20 w 21"/>
                <a:gd name="T13" fmla="*/ 4 h 12"/>
                <a:gd name="T14" fmla="*/ 18 w 21"/>
                <a:gd name="T15" fmla="*/ 7 h 12"/>
                <a:gd name="T16" fmla="*/ 11 w 21"/>
                <a:gd name="T17" fmla="*/ 11 h 12"/>
                <a:gd name="T18" fmla="*/ 0 w 21"/>
                <a:gd name="T19" fmla="*/ 8 h 12"/>
                <a:gd name="T20" fmla="*/ 0 w 21"/>
                <a:gd name="T21"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2">
                  <a:moveTo>
                    <a:pt x="0" y="8"/>
                  </a:moveTo>
                  <a:cubicBezTo>
                    <a:pt x="1" y="7"/>
                    <a:pt x="5" y="8"/>
                    <a:pt x="6" y="8"/>
                  </a:cubicBezTo>
                  <a:cubicBezTo>
                    <a:pt x="7" y="8"/>
                    <a:pt x="8" y="6"/>
                    <a:pt x="9" y="7"/>
                  </a:cubicBezTo>
                  <a:cubicBezTo>
                    <a:pt x="10" y="8"/>
                    <a:pt x="12" y="8"/>
                    <a:pt x="13" y="7"/>
                  </a:cubicBezTo>
                  <a:cubicBezTo>
                    <a:pt x="13" y="6"/>
                    <a:pt x="14" y="5"/>
                    <a:pt x="14" y="5"/>
                  </a:cubicBezTo>
                  <a:cubicBezTo>
                    <a:pt x="15" y="5"/>
                    <a:pt x="17" y="5"/>
                    <a:pt x="17" y="3"/>
                  </a:cubicBezTo>
                  <a:cubicBezTo>
                    <a:pt x="17" y="0"/>
                    <a:pt x="21" y="2"/>
                    <a:pt x="20" y="4"/>
                  </a:cubicBezTo>
                  <a:cubicBezTo>
                    <a:pt x="19" y="5"/>
                    <a:pt x="18" y="7"/>
                    <a:pt x="18" y="7"/>
                  </a:cubicBezTo>
                  <a:cubicBezTo>
                    <a:pt x="15" y="8"/>
                    <a:pt x="14" y="10"/>
                    <a:pt x="11" y="11"/>
                  </a:cubicBezTo>
                  <a:cubicBezTo>
                    <a:pt x="9" y="12"/>
                    <a:pt x="0" y="11"/>
                    <a:pt x="0" y="8"/>
                  </a:cubicBezTo>
                  <a:cubicBezTo>
                    <a:pt x="0" y="7"/>
                    <a:pt x="0" y="10"/>
                    <a:pt x="0" y="8"/>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78" name="Freeform 473">
              <a:extLst>
                <a:ext uri="{FF2B5EF4-FFF2-40B4-BE49-F238E27FC236}">
                  <a16:creationId xmlns:a16="http://schemas.microsoft.com/office/drawing/2014/main" id="{515C7607-6B8A-49A6-DF96-C46F35FBE9F1}"/>
                </a:ext>
              </a:extLst>
            </p:cNvPr>
            <p:cNvSpPr>
              <a:spLocks/>
            </p:cNvSpPr>
            <p:nvPr/>
          </p:nvSpPr>
          <p:spPr bwMode="auto">
            <a:xfrm>
              <a:off x="18802113" y="9297472"/>
              <a:ext cx="82803" cy="101936"/>
            </a:xfrm>
            <a:custGeom>
              <a:avLst/>
              <a:gdLst>
                <a:gd name="T0" fmla="*/ 1 w 9"/>
                <a:gd name="T1" fmla="*/ 0 h 11"/>
                <a:gd name="T2" fmla="*/ 8 w 9"/>
                <a:gd name="T3" fmla="*/ 8 h 11"/>
                <a:gd name="T4" fmla="*/ 5 w 9"/>
                <a:gd name="T5" fmla="*/ 4 h 11"/>
                <a:gd name="T6" fmla="*/ 1 w 9"/>
                <a:gd name="T7" fmla="*/ 0 h 11"/>
                <a:gd name="T8" fmla="*/ 1 w 9"/>
                <a:gd name="T9" fmla="*/ 0 h 11"/>
              </a:gdLst>
              <a:ahLst/>
              <a:cxnLst>
                <a:cxn ang="0">
                  <a:pos x="T0" y="T1"/>
                </a:cxn>
                <a:cxn ang="0">
                  <a:pos x="T2" y="T3"/>
                </a:cxn>
                <a:cxn ang="0">
                  <a:pos x="T4" y="T5"/>
                </a:cxn>
                <a:cxn ang="0">
                  <a:pos x="T6" y="T7"/>
                </a:cxn>
                <a:cxn ang="0">
                  <a:pos x="T8" y="T9"/>
                </a:cxn>
              </a:cxnLst>
              <a:rect l="0" t="0" r="r" b="b"/>
              <a:pathLst>
                <a:path w="9" h="11">
                  <a:moveTo>
                    <a:pt x="1" y="0"/>
                  </a:moveTo>
                  <a:cubicBezTo>
                    <a:pt x="0" y="1"/>
                    <a:pt x="5" y="11"/>
                    <a:pt x="8" y="8"/>
                  </a:cubicBezTo>
                  <a:cubicBezTo>
                    <a:pt x="9" y="6"/>
                    <a:pt x="6" y="4"/>
                    <a:pt x="5" y="4"/>
                  </a:cubicBezTo>
                  <a:cubicBezTo>
                    <a:pt x="4" y="3"/>
                    <a:pt x="1" y="0"/>
                    <a:pt x="1" y="0"/>
                  </a:cubicBezTo>
                  <a:cubicBezTo>
                    <a:pt x="0" y="1"/>
                    <a:pt x="2" y="0"/>
                    <a:pt x="1" y="0"/>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79" name="Freeform 474">
              <a:extLst>
                <a:ext uri="{FF2B5EF4-FFF2-40B4-BE49-F238E27FC236}">
                  <a16:creationId xmlns:a16="http://schemas.microsoft.com/office/drawing/2014/main" id="{440B8EC1-D9D1-4CBE-9108-4D6B7794EC9E}"/>
                </a:ext>
              </a:extLst>
            </p:cNvPr>
            <p:cNvSpPr>
              <a:spLocks/>
            </p:cNvSpPr>
            <p:nvPr/>
          </p:nvSpPr>
          <p:spPr bwMode="auto">
            <a:xfrm>
              <a:off x="19044149" y="9485423"/>
              <a:ext cx="54139" cy="54153"/>
            </a:xfrm>
            <a:custGeom>
              <a:avLst/>
              <a:gdLst>
                <a:gd name="T0" fmla="*/ 6 w 6"/>
                <a:gd name="T1" fmla="*/ 4 h 6"/>
                <a:gd name="T2" fmla="*/ 1 w 6"/>
                <a:gd name="T3" fmla="*/ 2 h 6"/>
                <a:gd name="T4" fmla="*/ 6 w 6"/>
                <a:gd name="T5" fmla="*/ 4 h 6"/>
                <a:gd name="T6" fmla="*/ 6 w 6"/>
                <a:gd name="T7" fmla="*/ 4 h 6"/>
              </a:gdLst>
              <a:ahLst/>
              <a:cxnLst>
                <a:cxn ang="0">
                  <a:pos x="T0" y="T1"/>
                </a:cxn>
                <a:cxn ang="0">
                  <a:pos x="T2" y="T3"/>
                </a:cxn>
                <a:cxn ang="0">
                  <a:pos x="T4" y="T5"/>
                </a:cxn>
                <a:cxn ang="0">
                  <a:pos x="T6" y="T7"/>
                </a:cxn>
              </a:cxnLst>
              <a:rect l="0" t="0" r="r" b="b"/>
              <a:pathLst>
                <a:path w="6" h="6">
                  <a:moveTo>
                    <a:pt x="6" y="4"/>
                  </a:moveTo>
                  <a:cubicBezTo>
                    <a:pt x="6" y="2"/>
                    <a:pt x="0" y="0"/>
                    <a:pt x="1" y="2"/>
                  </a:cubicBezTo>
                  <a:cubicBezTo>
                    <a:pt x="1" y="3"/>
                    <a:pt x="6" y="5"/>
                    <a:pt x="6" y="4"/>
                  </a:cubicBezTo>
                  <a:cubicBezTo>
                    <a:pt x="6" y="3"/>
                    <a:pt x="6" y="6"/>
                    <a:pt x="6" y="4"/>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80" name="Freeform 475">
              <a:extLst>
                <a:ext uri="{FF2B5EF4-FFF2-40B4-BE49-F238E27FC236}">
                  <a16:creationId xmlns:a16="http://schemas.microsoft.com/office/drawing/2014/main" id="{CBDDACCB-80B8-69A7-60B2-1F26D7CA90C7}"/>
                </a:ext>
              </a:extLst>
            </p:cNvPr>
            <p:cNvSpPr>
              <a:spLocks/>
            </p:cNvSpPr>
            <p:nvPr/>
          </p:nvSpPr>
          <p:spPr bwMode="auto">
            <a:xfrm>
              <a:off x="18986825" y="9399411"/>
              <a:ext cx="85988" cy="57338"/>
            </a:xfrm>
            <a:custGeom>
              <a:avLst/>
              <a:gdLst>
                <a:gd name="T0" fmla="*/ 8 w 9"/>
                <a:gd name="T1" fmla="*/ 6 h 6"/>
                <a:gd name="T2" fmla="*/ 0 w 9"/>
                <a:gd name="T3" fmla="*/ 1 h 6"/>
                <a:gd name="T4" fmla="*/ 3 w 9"/>
                <a:gd name="T5" fmla="*/ 4 h 6"/>
                <a:gd name="T6" fmla="*/ 8 w 9"/>
                <a:gd name="T7" fmla="*/ 6 h 6"/>
                <a:gd name="T8" fmla="*/ 8 w 9"/>
                <a:gd name="T9" fmla="*/ 6 h 6"/>
              </a:gdLst>
              <a:ahLst/>
              <a:cxnLst>
                <a:cxn ang="0">
                  <a:pos x="T0" y="T1"/>
                </a:cxn>
                <a:cxn ang="0">
                  <a:pos x="T2" y="T3"/>
                </a:cxn>
                <a:cxn ang="0">
                  <a:pos x="T4" y="T5"/>
                </a:cxn>
                <a:cxn ang="0">
                  <a:pos x="T6" y="T7"/>
                </a:cxn>
                <a:cxn ang="0">
                  <a:pos x="T8" y="T9"/>
                </a:cxn>
              </a:cxnLst>
              <a:rect l="0" t="0" r="r" b="b"/>
              <a:pathLst>
                <a:path w="9" h="6">
                  <a:moveTo>
                    <a:pt x="8" y="6"/>
                  </a:moveTo>
                  <a:cubicBezTo>
                    <a:pt x="6" y="5"/>
                    <a:pt x="3" y="0"/>
                    <a:pt x="0" y="1"/>
                  </a:cubicBezTo>
                  <a:cubicBezTo>
                    <a:pt x="0" y="2"/>
                    <a:pt x="3" y="3"/>
                    <a:pt x="3" y="4"/>
                  </a:cubicBezTo>
                  <a:cubicBezTo>
                    <a:pt x="5" y="4"/>
                    <a:pt x="6" y="5"/>
                    <a:pt x="8" y="6"/>
                  </a:cubicBezTo>
                  <a:cubicBezTo>
                    <a:pt x="9" y="6"/>
                    <a:pt x="6" y="5"/>
                    <a:pt x="8" y="6"/>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81" name="Freeform 476">
              <a:extLst>
                <a:ext uri="{FF2B5EF4-FFF2-40B4-BE49-F238E27FC236}">
                  <a16:creationId xmlns:a16="http://schemas.microsoft.com/office/drawing/2014/main" id="{15FD7AF0-B77B-840D-334D-3CF448813E73}"/>
                </a:ext>
              </a:extLst>
            </p:cNvPr>
            <p:cNvSpPr>
              <a:spLocks/>
            </p:cNvSpPr>
            <p:nvPr/>
          </p:nvSpPr>
          <p:spPr bwMode="auto">
            <a:xfrm>
              <a:off x="18904022" y="9361183"/>
              <a:ext cx="38217" cy="47785"/>
            </a:xfrm>
            <a:custGeom>
              <a:avLst/>
              <a:gdLst>
                <a:gd name="T0" fmla="*/ 4 w 4"/>
                <a:gd name="T1" fmla="*/ 4 h 5"/>
                <a:gd name="T2" fmla="*/ 0 w 4"/>
                <a:gd name="T3" fmla="*/ 0 h 5"/>
                <a:gd name="T4" fmla="*/ 4 w 4"/>
                <a:gd name="T5" fmla="*/ 4 h 5"/>
              </a:gdLst>
              <a:ahLst/>
              <a:cxnLst>
                <a:cxn ang="0">
                  <a:pos x="T0" y="T1"/>
                </a:cxn>
                <a:cxn ang="0">
                  <a:pos x="T2" y="T3"/>
                </a:cxn>
                <a:cxn ang="0">
                  <a:pos x="T4" y="T5"/>
                </a:cxn>
              </a:cxnLst>
              <a:rect l="0" t="0" r="r" b="b"/>
              <a:pathLst>
                <a:path w="4" h="5">
                  <a:moveTo>
                    <a:pt x="4" y="4"/>
                  </a:moveTo>
                  <a:cubicBezTo>
                    <a:pt x="4" y="2"/>
                    <a:pt x="0" y="0"/>
                    <a:pt x="0" y="0"/>
                  </a:cubicBezTo>
                  <a:cubicBezTo>
                    <a:pt x="0" y="1"/>
                    <a:pt x="4" y="5"/>
                    <a:pt x="4" y="4"/>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82" name="Freeform 477">
              <a:extLst>
                <a:ext uri="{FF2B5EF4-FFF2-40B4-BE49-F238E27FC236}">
                  <a16:creationId xmlns:a16="http://schemas.microsoft.com/office/drawing/2014/main" id="{02C520F6-FC6A-25C0-1402-0CA7530A97F3}"/>
                </a:ext>
              </a:extLst>
            </p:cNvPr>
            <p:cNvSpPr>
              <a:spLocks/>
            </p:cNvSpPr>
            <p:nvPr/>
          </p:nvSpPr>
          <p:spPr bwMode="auto">
            <a:xfrm>
              <a:off x="19247970" y="10017406"/>
              <a:ext cx="149680" cy="111494"/>
            </a:xfrm>
            <a:custGeom>
              <a:avLst/>
              <a:gdLst>
                <a:gd name="T0" fmla="*/ 15 w 16"/>
                <a:gd name="T1" fmla="*/ 11 h 12"/>
                <a:gd name="T2" fmla="*/ 2 w 16"/>
                <a:gd name="T3" fmla="*/ 0 h 12"/>
                <a:gd name="T4" fmla="*/ 15 w 16"/>
                <a:gd name="T5" fmla="*/ 11 h 12"/>
              </a:gdLst>
              <a:ahLst/>
              <a:cxnLst>
                <a:cxn ang="0">
                  <a:pos x="T0" y="T1"/>
                </a:cxn>
                <a:cxn ang="0">
                  <a:pos x="T2" y="T3"/>
                </a:cxn>
                <a:cxn ang="0">
                  <a:pos x="T4" y="T5"/>
                </a:cxn>
              </a:cxnLst>
              <a:rect l="0" t="0" r="r" b="b"/>
              <a:pathLst>
                <a:path w="16" h="12">
                  <a:moveTo>
                    <a:pt x="15" y="11"/>
                  </a:moveTo>
                  <a:cubicBezTo>
                    <a:pt x="16" y="12"/>
                    <a:pt x="3" y="0"/>
                    <a:pt x="2" y="0"/>
                  </a:cubicBezTo>
                  <a:cubicBezTo>
                    <a:pt x="0" y="0"/>
                    <a:pt x="7" y="9"/>
                    <a:pt x="15" y="11"/>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83" name="Freeform 478">
              <a:extLst>
                <a:ext uri="{FF2B5EF4-FFF2-40B4-BE49-F238E27FC236}">
                  <a16:creationId xmlns:a16="http://schemas.microsoft.com/office/drawing/2014/main" id="{69D28551-A7FA-DBD6-1239-2AF0D6073B2C}"/>
                </a:ext>
              </a:extLst>
            </p:cNvPr>
            <p:cNvSpPr>
              <a:spLocks/>
            </p:cNvSpPr>
            <p:nvPr/>
          </p:nvSpPr>
          <p:spPr bwMode="auto">
            <a:xfrm>
              <a:off x="19649244" y="10727782"/>
              <a:ext cx="105096" cy="130608"/>
            </a:xfrm>
            <a:custGeom>
              <a:avLst/>
              <a:gdLst>
                <a:gd name="T0" fmla="*/ 11 w 11"/>
                <a:gd name="T1" fmla="*/ 14 h 14"/>
                <a:gd name="T2" fmla="*/ 9 w 11"/>
                <a:gd name="T3" fmla="*/ 10 h 14"/>
                <a:gd name="T4" fmla="*/ 9 w 11"/>
                <a:gd name="T5" fmla="*/ 7 h 14"/>
                <a:gd name="T6" fmla="*/ 0 w 11"/>
                <a:gd name="T7" fmla="*/ 0 h 14"/>
                <a:gd name="T8" fmla="*/ 3 w 11"/>
                <a:gd name="T9" fmla="*/ 4 h 14"/>
                <a:gd name="T10" fmla="*/ 5 w 11"/>
                <a:gd name="T11" fmla="*/ 8 h 14"/>
                <a:gd name="T12" fmla="*/ 8 w 11"/>
                <a:gd name="T13" fmla="*/ 11 h 14"/>
                <a:gd name="T14" fmla="*/ 11 w 11"/>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14">
                  <a:moveTo>
                    <a:pt x="11" y="14"/>
                  </a:moveTo>
                  <a:cubicBezTo>
                    <a:pt x="10" y="12"/>
                    <a:pt x="11" y="11"/>
                    <a:pt x="9" y="10"/>
                  </a:cubicBezTo>
                  <a:cubicBezTo>
                    <a:pt x="8" y="8"/>
                    <a:pt x="9" y="8"/>
                    <a:pt x="9" y="7"/>
                  </a:cubicBezTo>
                  <a:cubicBezTo>
                    <a:pt x="8" y="5"/>
                    <a:pt x="0" y="1"/>
                    <a:pt x="0" y="0"/>
                  </a:cubicBezTo>
                  <a:cubicBezTo>
                    <a:pt x="0" y="1"/>
                    <a:pt x="3" y="3"/>
                    <a:pt x="3" y="4"/>
                  </a:cubicBezTo>
                  <a:cubicBezTo>
                    <a:pt x="4" y="6"/>
                    <a:pt x="4" y="7"/>
                    <a:pt x="5" y="8"/>
                  </a:cubicBezTo>
                  <a:cubicBezTo>
                    <a:pt x="6" y="9"/>
                    <a:pt x="9" y="10"/>
                    <a:pt x="8" y="11"/>
                  </a:cubicBezTo>
                  <a:cubicBezTo>
                    <a:pt x="8" y="13"/>
                    <a:pt x="9" y="13"/>
                    <a:pt x="11" y="14"/>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84" name="Freeform 479">
              <a:extLst>
                <a:ext uri="{FF2B5EF4-FFF2-40B4-BE49-F238E27FC236}">
                  <a16:creationId xmlns:a16="http://schemas.microsoft.com/office/drawing/2014/main" id="{262E19B3-2065-58EA-24B5-002A0F146DBB}"/>
                </a:ext>
              </a:extLst>
            </p:cNvPr>
            <p:cNvSpPr>
              <a:spLocks/>
            </p:cNvSpPr>
            <p:nvPr/>
          </p:nvSpPr>
          <p:spPr bwMode="auto">
            <a:xfrm>
              <a:off x="19677908" y="10848834"/>
              <a:ext cx="242036" cy="283514"/>
            </a:xfrm>
            <a:custGeom>
              <a:avLst/>
              <a:gdLst>
                <a:gd name="T0" fmla="*/ 8 w 26"/>
                <a:gd name="T1" fmla="*/ 2 h 30"/>
                <a:gd name="T2" fmla="*/ 7 w 26"/>
                <a:gd name="T3" fmla="*/ 11 h 30"/>
                <a:gd name="T4" fmla="*/ 5 w 26"/>
                <a:gd name="T5" fmla="*/ 18 h 30"/>
                <a:gd name="T6" fmla="*/ 9 w 26"/>
                <a:gd name="T7" fmla="*/ 25 h 30"/>
                <a:gd name="T8" fmla="*/ 14 w 26"/>
                <a:gd name="T9" fmla="*/ 26 h 30"/>
                <a:gd name="T10" fmla="*/ 17 w 26"/>
                <a:gd name="T11" fmla="*/ 22 h 30"/>
                <a:gd name="T12" fmla="*/ 18 w 26"/>
                <a:gd name="T13" fmla="*/ 16 h 30"/>
                <a:gd name="T14" fmla="*/ 22 w 26"/>
                <a:gd name="T15" fmla="*/ 14 h 30"/>
                <a:gd name="T16" fmla="*/ 26 w 26"/>
                <a:gd name="T17" fmla="*/ 10 h 30"/>
                <a:gd name="T18" fmla="*/ 25 w 26"/>
                <a:gd name="T19" fmla="*/ 6 h 30"/>
                <a:gd name="T20" fmla="*/ 20 w 26"/>
                <a:gd name="T21" fmla="*/ 8 h 30"/>
                <a:gd name="T22" fmla="*/ 14 w 26"/>
                <a:gd name="T23" fmla="*/ 5 h 30"/>
                <a:gd name="T24" fmla="*/ 11 w 26"/>
                <a:gd name="T25" fmla="*/ 0 h 30"/>
                <a:gd name="T26" fmla="*/ 11 w 26"/>
                <a:gd name="T27" fmla="*/ 3 h 30"/>
                <a:gd name="T28" fmla="*/ 8 w 26"/>
                <a:gd name="T29" fmla="*/ 2 h 30"/>
                <a:gd name="T30" fmla="*/ 8 w 26"/>
                <a:gd name="T31" fmla="*/ 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 h="30">
                  <a:moveTo>
                    <a:pt x="8" y="2"/>
                  </a:moveTo>
                  <a:cubicBezTo>
                    <a:pt x="7" y="2"/>
                    <a:pt x="7" y="9"/>
                    <a:pt x="7" y="11"/>
                  </a:cubicBezTo>
                  <a:cubicBezTo>
                    <a:pt x="6" y="13"/>
                    <a:pt x="0" y="16"/>
                    <a:pt x="5" y="18"/>
                  </a:cubicBezTo>
                  <a:cubicBezTo>
                    <a:pt x="8" y="19"/>
                    <a:pt x="11" y="21"/>
                    <a:pt x="9" y="25"/>
                  </a:cubicBezTo>
                  <a:cubicBezTo>
                    <a:pt x="6" y="30"/>
                    <a:pt x="11" y="29"/>
                    <a:pt x="14" y="26"/>
                  </a:cubicBezTo>
                  <a:cubicBezTo>
                    <a:pt x="15" y="25"/>
                    <a:pt x="16" y="23"/>
                    <a:pt x="17" y="22"/>
                  </a:cubicBezTo>
                  <a:cubicBezTo>
                    <a:pt x="19" y="19"/>
                    <a:pt x="18" y="19"/>
                    <a:pt x="18" y="16"/>
                  </a:cubicBezTo>
                  <a:cubicBezTo>
                    <a:pt x="19" y="14"/>
                    <a:pt x="21" y="14"/>
                    <a:pt x="22" y="14"/>
                  </a:cubicBezTo>
                  <a:cubicBezTo>
                    <a:pt x="23" y="15"/>
                    <a:pt x="25" y="11"/>
                    <a:pt x="26" y="10"/>
                  </a:cubicBezTo>
                  <a:cubicBezTo>
                    <a:pt x="26" y="9"/>
                    <a:pt x="26" y="6"/>
                    <a:pt x="25" y="6"/>
                  </a:cubicBezTo>
                  <a:cubicBezTo>
                    <a:pt x="23" y="6"/>
                    <a:pt x="21" y="8"/>
                    <a:pt x="20" y="8"/>
                  </a:cubicBezTo>
                  <a:cubicBezTo>
                    <a:pt x="18" y="8"/>
                    <a:pt x="15" y="7"/>
                    <a:pt x="14" y="5"/>
                  </a:cubicBezTo>
                  <a:cubicBezTo>
                    <a:pt x="13" y="4"/>
                    <a:pt x="13" y="0"/>
                    <a:pt x="11" y="0"/>
                  </a:cubicBezTo>
                  <a:cubicBezTo>
                    <a:pt x="11" y="0"/>
                    <a:pt x="11" y="3"/>
                    <a:pt x="11" y="3"/>
                  </a:cubicBezTo>
                  <a:cubicBezTo>
                    <a:pt x="10" y="3"/>
                    <a:pt x="9" y="1"/>
                    <a:pt x="8" y="2"/>
                  </a:cubicBezTo>
                  <a:cubicBezTo>
                    <a:pt x="7" y="2"/>
                    <a:pt x="9" y="1"/>
                    <a:pt x="8" y="2"/>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85" name="Freeform 480">
              <a:extLst>
                <a:ext uri="{FF2B5EF4-FFF2-40B4-BE49-F238E27FC236}">
                  <a16:creationId xmlns:a16="http://schemas.microsoft.com/office/drawing/2014/main" id="{AE104F80-2C90-BEC3-FCE1-4C520118C515}"/>
                </a:ext>
              </a:extLst>
            </p:cNvPr>
            <p:cNvSpPr>
              <a:spLocks/>
            </p:cNvSpPr>
            <p:nvPr/>
          </p:nvSpPr>
          <p:spPr bwMode="auto">
            <a:xfrm>
              <a:off x="19359438" y="11055894"/>
              <a:ext cx="366243" cy="356781"/>
            </a:xfrm>
            <a:custGeom>
              <a:avLst/>
              <a:gdLst>
                <a:gd name="T0" fmla="*/ 33 w 39"/>
                <a:gd name="T1" fmla="*/ 4 h 38"/>
                <a:gd name="T2" fmla="*/ 30 w 39"/>
                <a:gd name="T3" fmla="*/ 1 h 38"/>
                <a:gd name="T4" fmla="*/ 26 w 39"/>
                <a:gd name="T5" fmla="*/ 8 h 38"/>
                <a:gd name="T6" fmla="*/ 22 w 39"/>
                <a:gd name="T7" fmla="*/ 13 h 38"/>
                <a:gd name="T8" fmla="*/ 15 w 39"/>
                <a:gd name="T9" fmla="*/ 18 h 38"/>
                <a:gd name="T10" fmla="*/ 9 w 39"/>
                <a:gd name="T11" fmla="*/ 22 h 38"/>
                <a:gd name="T12" fmla="*/ 4 w 39"/>
                <a:gd name="T13" fmla="*/ 27 h 38"/>
                <a:gd name="T14" fmla="*/ 2 w 39"/>
                <a:gd name="T15" fmla="*/ 33 h 38"/>
                <a:gd name="T16" fmla="*/ 1 w 39"/>
                <a:gd name="T17" fmla="*/ 34 h 38"/>
                <a:gd name="T18" fmla="*/ 3 w 39"/>
                <a:gd name="T19" fmla="*/ 35 h 38"/>
                <a:gd name="T20" fmla="*/ 10 w 39"/>
                <a:gd name="T21" fmla="*/ 37 h 38"/>
                <a:gd name="T22" fmla="*/ 19 w 39"/>
                <a:gd name="T23" fmla="*/ 34 h 38"/>
                <a:gd name="T24" fmla="*/ 22 w 39"/>
                <a:gd name="T25" fmla="*/ 27 h 38"/>
                <a:gd name="T26" fmla="*/ 27 w 39"/>
                <a:gd name="T27" fmla="*/ 22 h 38"/>
                <a:gd name="T28" fmla="*/ 29 w 39"/>
                <a:gd name="T29" fmla="*/ 21 h 38"/>
                <a:gd name="T30" fmla="*/ 33 w 39"/>
                <a:gd name="T31" fmla="*/ 21 h 38"/>
                <a:gd name="T32" fmla="*/ 32 w 39"/>
                <a:gd name="T33" fmla="*/ 19 h 38"/>
                <a:gd name="T34" fmla="*/ 32 w 39"/>
                <a:gd name="T35" fmla="*/ 17 h 38"/>
                <a:gd name="T36" fmla="*/ 38 w 39"/>
                <a:gd name="T37" fmla="*/ 9 h 38"/>
                <a:gd name="T38" fmla="*/ 38 w 39"/>
                <a:gd name="T39" fmla="*/ 6 h 38"/>
                <a:gd name="T40" fmla="*/ 38 w 39"/>
                <a:gd name="T41" fmla="*/ 4 h 38"/>
                <a:gd name="T42" fmla="*/ 37 w 39"/>
                <a:gd name="T43" fmla="*/ 4 h 38"/>
                <a:gd name="T44" fmla="*/ 37 w 39"/>
                <a:gd name="T45" fmla="*/ 2 h 38"/>
                <a:gd name="T46" fmla="*/ 33 w 39"/>
                <a:gd name="T47" fmla="*/ 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9" h="38">
                  <a:moveTo>
                    <a:pt x="33" y="4"/>
                  </a:moveTo>
                  <a:cubicBezTo>
                    <a:pt x="33" y="4"/>
                    <a:pt x="32" y="0"/>
                    <a:pt x="30" y="1"/>
                  </a:cubicBezTo>
                  <a:cubicBezTo>
                    <a:pt x="27" y="3"/>
                    <a:pt x="28" y="5"/>
                    <a:pt x="26" y="8"/>
                  </a:cubicBezTo>
                  <a:cubicBezTo>
                    <a:pt x="25" y="9"/>
                    <a:pt x="24" y="12"/>
                    <a:pt x="22" y="13"/>
                  </a:cubicBezTo>
                  <a:cubicBezTo>
                    <a:pt x="20" y="16"/>
                    <a:pt x="18" y="17"/>
                    <a:pt x="15" y="18"/>
                  </a:cubicBezTo>
                  <a:cubicBezTo>
                    <a:pt x="13" y="19"/>
                    <a:pt x="12" y="21"/>
                    <a:pt x="9" y="22"/>
                  </a:cubicBezTo>
                  <a:cubicBezTo>
                    <a:pt x="7" y="23"/>
                    <a:pt x="7" y="27"/>
                    <a:pt x="4" y="27"/>
                  </a:cubicBezTo>
                  <a:cubicBezTo>
                    <a:pt x="0" y="28"/>
                    <a:pt x="4" y="31"/>
                    <a:pt x="2" y="33"/>
                  </a:cubicBezTo>
                  <a:cubicBezTo>
                    <a:pt x="1" y="33"/>
                    <a:pt x="0" y="33"/>
                    <a:pt x="1" y="34"/>
                  </a:cubicBezTo>
                  <a:cubicBezTo>
                    <a:pt x="1" y="35"/>
                    <a:pt x="1" y="35"/>
                    <a:pt x="3" y="35"/>
                  </a:cubicBezTo>
                  <a:cubicBezTo>
                    <a:pt x="5" y="35"/>
                    <a:pt x="8" y="37"/>
                    <a:pt x="10" y="37"/>
                  </a:cubicBezTo>
                  <a:cubicBezTo>
                    <a:pt x="14" y="38"/>
                    <a:pt x="16" y="36"/>
                    <a:pt x="19" y="34"/>
                  </a:cubicBezTo>
                  <a:cubicBezTo>
                    <a:pt x="21" y="32"/>
                    <a:pt x="22" y="30"/>
                    <a:pt x="22" y="27"/>
                  </a:cubicBezTo>
                  <a:cubicBezTo>
                    <a:pt x="23" y="24"/>
                    <a:pt x="24" y="24"/>
                    <a:pt x="27" y="22"/>
                  </a:cubicBezTo>
                  <a:cubicBezTo>
                    <a:pt x="28" y="22"/>
                    <a:pt x="28" y="21"/>
                    <a:pt x="29" y="21"/>
                  </a:cubicBezTo>
                  <a:cubicBezTo>
                    <a:pt x="30" y="21"/>
                    <a:pt x="31" y="21"/>
                    <a:pt x="33" y="21"/>
                  </a:cubicBezTo>
                  <a:cubicBezTo>
                    <a:pt x="34" y="20"/>
                    <a:pt x="33" y="19"/>
                    <a:pt x="32" y="19"/>
                  </a:cubicBezTo>
                  <a:cubicBezTo>
                    <a:pt x="31" y="18"/>
                    <a:pt x="31" y="18"/>
                    <a:pt x="32" y="17"/>
                  </a:cubicBezTo>
                  <a:cubicBezTo>
                    <a:pt x="34" y="14"/>
                    <a:pt x="36" y="12"/>
                    <a:pt x="38" y="9"/>
                  </a:cubicBezTo>
                  <a:cubicBezTo>
                    <a:pt x="38" y="8"/>
                    <a:pt x="38" y="7"/>
                    <a:pt x="38" y="6"/>
                  </a:cubicBezTo>
                  <a:cubicBezTo>
                    <a:pt x="38" y="5"/>
                    <a:pt x="38" y="5"/>
                    <a:pt x="38" y="4"/>
                  </a:cubicBezTo>
                  <a:cubicBezTo>
                    <a:pt x="39" y="3"/>
                    <a:pt x="37" y="4"/>
                    <a:pt x="37" y="4"/>
                  </a:cubicBezTo>
                  <a:cubicBezTo>
                    <a:pt x="37" y="3"/>
                    <a:pt x="37" y="3"/>
                    <a:pt x="37" y="2"/>
                  </a:cubicBezTo>
                  <a:cubicBezTo>
                    <a:pt x="36" y="3"/>
                    <a:pt x="35" y="5"/>
                    <a:pt x="33" y="4"/>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86" name="Freeform 481">
              <a:extLst>
                <a:ext uri="{FF2B5EF4-FFF2-40B4-BE49-F238E27FC236}">
                  <a16:creationId xmlns:a16="http://schemas.microsoft.com/office/drawing/2014/main" id="{7292CD4C-0959-25AA-4D4C-CB04C5DF3CD6}"/>
                </a:ext>
              </a:extLst>
            </p:cNvPr>
            <p:cNvSpPr>
              <a:spLocks/>
            </p:cNvSpPr>
            <p:nvPr/>
          </p:nvSpPr>
          <p:spPr bwMode="auto">
            <a:xfrm>
              <a:off x="19416761" y="11412677"/>
              <a:ext cx="19109" cy="19114"/>
            </a:xfrm>
            <a:custGeom>
              <a:avLst/>
              <a:gdLst>
                <a:gd name="T0" fmla="*/ 2 w 2"/>
                <a:gd name="T1" fmla="*/ 2 h 2"/>
                <a:gd name="T2" fmla="*/ 1 w 2"/>
                <a:gd name="T3" fmla="*/ 0 h 2"/>
                <a:gd name="T4" fmla="*/ 0 w 2"/>
                <a:gd name="T5" fmla="*/ 2 h 2"/>
                <a:gd name="T6" fmla="*/ 2 w 2"/>
                <a:gd name="T7" fmla="*/ 2 h 2"/>
              </a:gdLst>
              <a:ahLst/>
              <a:cxnLst>
                <a:cxn ang="0">
                  <a:pos x="T0" y="T1"/>
                </a:cxn>
                <a:cxn ang="0">
                  <a:pos x="T2" y="T3"/>
                </a:cxn>
                <a:cxn ang="0">
                  <a:pos x="T4" y="T5"/>
                </a:cxn>
                <a:cxn ang="0">
                  <a:pos x="T6" y="T7"/>
                </a:cxn>
              </a:cxnLst>
              <a:rect l="0" t="0" r="r" b="b"/>
              <a:pathLst>
                <a:path w="2" h="2">
                  <a:moveTo>
                    <a:pt x="2" y="2"/>
                  </a:moveTo>
                  <a:cubicBezTo>
                    <a:pt x="2" y="1"/>
                    <a:pt x="1" y="1"/>
                    <a:pt x="1" y="0"/>
                  </a:cubicBezTo>
                  <a:cubicBezTo>
                    <a:pt x="0" y="1"/>
                    <a:pt x="0" y="1"/>
                    <a:pt x="0" y="2"/>
                  </a:cubicBezTo>
                  <a:cubicBezTo>
                    <a:pt x="1" y="2"/>
                    <a:pt x="2" y="2"/>
                    <a:pt x="2" y="2"/>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87" name="Freeform 482">
              <a:extLst>
                <a:ext uri="{FF2B5EF4-FFF2-40B4-BE49-F238E27FC236}">
                  <a16:creationId xmlns:a16="http://schemas.microsoft.com/office/drawing/2014/main" id="{B28D6912-5AE7-1060-075E-C2DDDD56FABE}"/>
                </a:ext>
              </a:extLst>
            </p:cNvPr>
            <p:cNvSpPr>
              <a:spLocks/>
            </p:cNvSpPr>
            <p:nvPr/>
          </p:nvSpPr>
          <p:spPr bwMode="auto">
            <a:xfrm>
              <a:off x="18343513" y="11065452"/>
              <a:ext cx="178346" cy="168835"/>
            </a:xfrm>
            <a:custGeom>
              <a:avLst/>
              <a:gdLst>
                <a:gd name="T0" fmla="*/ 0 w 19"/>
                <a:gd name="T1" fmla="*/ 2 h 18"/>
                <a:gd name="T2" fmla="*/ 2 w 19"/>
                <a:gd name="T3" fmla="*/ 7 h 18"/>
                <a:gd name="T4" fmla="*/ 4 w 19"/>
                <a:gd name="T5" fmla="*/ 10 h 18"/>
                <a:gd name="T6" fmla="*/ 3 w 19"/>
                <a:gd name="T7" fmla="*/ 12 h 18"/>
                <a:gd name="T8" fmla="*/ 9 w 19"/>
                <a:gd name="T9" fmla="*/ 18 h 18"/>
                <a:gd name="T10" fmla="*/ 12 w 19"/>
                <a:gd name="T11" fmla="*/ 15 h 18"/>
                <a:gd name="T12" fmla="*/ 13 w 19"/>
                <a:gd name="T13" fmla="*/ 17 h 18"/>
                <a:gd name="T14" fmla="*/ 14 w 19"/>
                <a:gd name="T15" fmla="*/ 14 h 18"/>
                <a:gd name="T16" fmla="*/ 16 w 19"/>
                <a:gd name="T17" fmla="*/ 15 h 18"/>
                <a:gd name="T18" fmla="*/ 18 w 19"/>
                <a:gd name="T19" fmla="*/ 7 h 18"/>
                <a:gd name="T20" fmla="*/ 16 w 19"/>
                <a:gd name="T21" fmla="*/ 1 h 18"/>
                <a:gd name="T22" fmla="*/ 7 w 19"/>
                <a:gd name="T23" fmla="*/ 3 h 18"/>
                <a:gd name="T24" fmla="*/ 0 w 19"/>
                <a:gd name="T25" fmla="*/ 2 h 18"/>
                <a:gd name="T26" fmla="*/ 0 w 19"/>
                <a:gd name="T27" fmla="*/ 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18">
                  <a:moveTo>
                    <a:pt x="0" y="2"/>
                  </a:moveTo>
                  <a:cubicBezTo>
                    <a:pt x="0" y="3"/>
                    <a:pt x="2" y="6"/>
                    <a:pt x="2" y="7"/>
                  </a:cubicBezTo>
                  <a:cubicBezTo>
                    <a:pt x="3" y="8"/>
                    <a:pt x="4" y="9"/>
                    <a:pt x="4" y="10"/>
                  </a:cubicBezTo>
                  <a:cubicBezTo>
                    <a:pt x="4" y="11"/>
                    <a:pt x="3" y="11"/>
                    <a:pt x="3" y="12"/>
                  </a:cubicBezTo>
                  <a:cubicBezTo>
                    <a:pt x="4" y="15"/>
                    <a:pt x="7" y="17"/>
                    <a:pt x="9" y="18"/>
                  </a:cubicBezTo>
                  <a:cubicBezTo>
                    <a:pt x="11" y="18"/>
                    <a:pt x="11" y="16"/>
                    <a:pt x="12" y="15"/>
                  </a:cubicBezTo>
                  <a:cubicBezTo>
                    <a:pt x="12" y="15"/>
                    <a:pt x="13" y="17"/>
                    <a:pt x="13" y="17"/>
                  </a:cubicBezTo>
                  <a:cubicBezTo>
                    <a:pt x="13" y="16"/>
                    <a:pt x="13" y="14"/>
                    <a:pt x="14" y="14"/>
                  </a:cubicBezTo>
                  <a:cubicBezTo>
                    <a:pt x="15" y="13"/>
                    <a:pt x="15" y="15"/>
                    <a:pt x="16" y="15"/>
                  </a:cubicBezTo>
                  <a:cubicBezTo>
                    <a:pt x="15" y="15"/>
                    <a:pt x="18" y="8"/>
                    <a:pt x="18" y="7"/>
                  </a:cubicBezTo>
                  <a:cubicBezTo>
                    <a:pt x="18" y="6"/>
                    <a:pt x="19" y="0"/>
                    <a:pt x="16" y="1"/>
                  </a:cubicBezTo>
                  <a:cubicBezTo>
                    <a:pt x="13" y="2"/>
                    <a:pt x="10" y="4"/>
                    <a:pt x="7" y="3"/>
                  </a:cubicBezTo>
                  <a:cubicBezTo>
                    <a:pt x="6" y="3"/>
                    <a:pt x="1" y="0"/>
                    <a:pt x="0" y="2"/>
                  </a:cubicBezTo>
                  <a:cubicBezTo>
                    <a:pt x="0" y="3"/>
                    <a:pt x="1" y="0"/>
                    <a:pt x="0" y="2"/>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88" name="Freeform 483">
              <a:extLst>
                <a:ext uri="{FF2B5EF4-FFF2-40B4-BE49-F238E27FC236}">
                  <a16:creationId xmlns:a16="http://schemas.microsoft.com/office/drawing/2014/main" id="{107F5E18-8FAA-F02D-CBEB-0A1F6BA29561}"/>
                </a:ext>
              </a:extLst>
            </p:cNvPr>
            <p:cNvSpPr>
              <a:spLocks/>
            </p:cNvSpPr>
            <p:nvPr/>
          </p:nvSpPr>
          <p:spPr bwMode="auto">
            <a:xfrm>
              <a:off x="18483640" y="11017669"/>
              <a:ext cx="28662" cy="47785"/>
            </a:xfrm>
            <a:custGeom>
              <a:avLst/>
              <a:gdLst>
                <a:gd name="T0" fmla="*/ 3 w 3"/>
                <a:gd name="T1" fmla="*/ 4 h 5"/>
                <a:gd name="T2" fmla="*/ 1 w 3"/>
                <a:gd name="T3" fmla="*/ 0 h 5"/>
                <a:gd name="T4" fmla="*/ 3 w 3"/>
                <a:gd name="T5" fmla="*/ 4 h 5"/>
              </a:gdLst>
              <a:ahLst/>
              <a:cxnLst>
                <a:cxn ang="0">
                  <a:pos x="T0" y="T1"/>
                </a:cxn>
                <a:cxn ang="0">
                  <a:pos x="T2" y="T3"/>
                </a:cxn>
                <a:cxn ang="0">
                  <a:pos x="T4" y="T5"/>
                </a:cxn>
              </a:cxnLst>
              <a:rect l="0" t="0" r="r" b="b"/>
              <a:pathLst>
                <a:path w="3" h="5">
                  <a:moveTo>
                    <a:pt x="3" y="4"/>
                  </a:moveTo>
                  <a:cubicBezTo>
                    <a:pt x="3" y="5"/>
                    <a:pt x="0" y="1"/>
                    <a:pt x="1" y="0"/>
                  </a:cubicBezTo>
                  <a:cubicBezTo>
                    <a:pt x="2" y="0"/>
                    <a:pt x="3" y="1"/>
                    <a:pt x="3" y="4"/>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89" name="Freeform 484">
              <a:extLst>
                <a:ext uri="{FF2B5EF4-FFF2-40B4-BE49-F238E27FC236}">
                  <a16:creationId xmlns:a16="http://schemas.microsoft.com/office/drawing/2014/main" id="{F4949F73-8447-A649-C448-39A890ABD82F}"/>
                </a:ext>
              </a:extLst>
            </p:cNvPr>
            <p:cNvSpPr>
              <a:spLocks/>
            </p:cNvSpPr>
            <p:nvPr/>
          </p:nvSpPr>
          <p:spPr bwMode="auto">
            <a:xfrm>
              <a:off x="18295742" y="11017669"/>
              <a:ext cx="19109" cy="19114"/>
            </a:xfrm>
            <a:custGeom>
              <a:avLst/>
              <a:gdLst>
                <a:gd name="T0" fmla="*/ 1 w 2"/>
                <a:gd name="T1" fmla="*/ 2 h 2"/>
                <a:gd name="T2" fmla="*/ 1 w 2"/>
                <a:gd name="T3" fmla="*/ 0 h 2"/>
                <a:gd name="T4" fmla="*/ 1 w 2"/>
                <a:gd name="T5" fmla="*/ 2 h 2"/>
              </a:gdLst>
              <a:ahLst/>
              <a:cxnLst>
                <a:cxn ang="0">
                  <a:pos x="T0" y="T1"/>
                </a:cxn>
                <a:cxn ang="0">
                  <a:pos x="T2" y="T3"/>
                </a:cxn>
                <a:cxn ang="0">
                  <a:pos x="T4" y="T5"/>
                </a:cxn>
              </a:cxnLst>
              <a:rect l="0" t="0" r="r" b="b"/>
              <a:pathLst>
                <a:path w="2" h="2">
                  <a:moveTo>
                    <a:pt x="1" y="2"/>
                  </a:moveTo>
                  <a:cubicBezTo>
                    <a:pt x="0" y="2"/>
                    <a:pt x="0" y="0"/>
                    <a:pt x="1" y="0"/>
                  </a:cubicBezTo>
                  <a:cubicBezTo>
                    <a:pt x="2" y="0"/>
                    <a:pt x="2" y="2"/>
                    <a:pt x="1" y="2"/>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90" name="Freeform 485">
              <a:extLst>
                <a:ext uri="{FF2B5EF4-FFF2-40B4-BE49-F238E27FC236}">
                  <a16:creationId xmlns:a16="http://schemas.microsoft.com/office/drawing/2014/main" id="{D0244CF5-4077-E9AF-E4BE-DFDA67A4DFDD}"/>
                </a:ext>
              </a:extLst>
            </p:cNvPr>
            <p:cNvSpPr>
              <a:spLocks/>
            </p:cNvSpPr>
            <p:nvPr/>
          </p:nvSpPr>
          <p:spPr bwMode="auto">
            <a:xfrm>
              <a:off x="15384910" y="8593469"/>
              <a:ext cx="101909" cy="168835"/>
            </a:xfrm>
            <a:custGeom>
              <a:avLst/>
              <a:gdLst>
                <a:gd name="T0" fmla="*/ 2 w 11"/>
                <a:gd name="T1" fmla="*/ 0 h 18"/>
                <a:gd name="T2" fmla="*/ 1 w 11"/>
                <a:gd name="T3" fmla="*/ 0 h 18"/>
                <a:gd name="T4" fmla="*/ 1 w 11"/>
                <a:gd name="T5" fmla="*/ 3 h 18"/>
                <a:gd name="T6" fmla="*/ 0 w 11"/>
                <a:gd name="T7" fmla="*/ 8 h 18"/>
                <a:gd name="T8" fmla="*/ 4 w 11"/>
                <a:gd name="T9" fmla="*/ 18 h 18"/>
                <a:gd name="T10" fmla="*/ 9 w 11"/>
                <a:gd name="T11" fmla="*/ 15 h 18"/>
                <a:gd name="T12" fmla="*/ 9 w 11"/>
                <a:gd name="T13" fmla="*/ 8 h 18"/>
                <a:gd name="T14" fmla="*/ 2 w 11"/>
                <a:gd name="T15" fmla="*/ 0 h 18"/>
                <a:gd name="T16" fmla="*/ 2 w 11"/>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8">
                  <a:moveTo>
                    <a:pt x="2" y="0"/>
                  </a:moveTo>
                  <a:cubicBezTo>
                    <a:pt x="2" y="0"/>
                    <a:pt x="2" y="0"/>
                    <a:pt x="1" y="0"/>
                  </a:cubicBezTo>
                  <a:cubicBezTo>
                    <a:pt x="1" y="0"/>
                    <a:pt x="1" y="3"/>
                    <a:pt x="1" y="3"/>
                  </a:cubicBezTo>
                  <a:cubicBezTo>
                    <a:pt x="1" y="5"/>
                    <a:pt x="0" y="6"/>
                    <a:pt x="0" y="8"/>
                  </a:cubicBezTo>
                  <a:cubicBezTo>
                    <a:pt x="0" y="11"/>
                    <a:pt x="0" y="18"/>
                    <a:pt x="4" y="18"/>
                  </a:cubicBezTo>
                  <a:cubicBezTo>
                    <a:pt x="6" y="18"/>
                    <a:pt x="9" y="17"/>
                    <a:pt x="9" y="15"/>
                  </a:cubicBezTo>
                  <a:cubicBezTo>
                    <a:pt x="11" y="13"/>
                    <a:pt x="9" y="10"/>
                    <a:pt x="9" y="8"/>
                  </a:cubicBezTo>
                  <a:cubicBezTo>
                    <a:pt x="7" y="6"/>
                    <a:pt x="5" y="0"/>
                    <a:pt x="2" y="0"/>
                  </a:cubicBezTo>
                  <a:cubicBezTo>
                    <a:pt x="1" y="0"/>
                    <a:pt x="3" y="0"/>
                    <a:pt x="2" y="0"/>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91" name="Freeform 486">
              <a:extLst>
                <a:ext uri="{FF2B5EF4-FFF2-40B4-BE49-F238E27FC236}">
                  <a16:creationId xmlns:a16="http://schemas.microsoft.com/office/drawing/2014/main" id="{05D83E16-63E9-D564-D6AB-5CAD803E97EA}"/>
                </a:ext>
              </a:extLst>
            </p:cNvPr>
            <p:cNvSpPr>
              <a:spLocks/>
            </p:cNvSpPr>
            <p:nvPr/>
          </p:nvSpPr>
          <p:spPr bwMode="auto">
            <a:xfrm>
              <a:off x="13665165" y="9606473"/>
              <a:ext cx="337579" cy="653035"/>
            </a:xfrm>
            <a:custGeom>
              <a:avLst/>
              <a:gdLst>
                <a:gd name="T0" fmla="*/ 31 w 36"/>
                <a:gd name="T1" fmla="*/ 2 h 70"/>
                <a:gd name="T2" fmla="*/ 29 w 36"/>
                <a:gd name="T3" fmla="*/ 0 h 70"/>
                <a:gd name="T4" fmla="*/ 28 w 36"/>
                <a:gd name="T5" fmla="*/ 3 h 70"/>
                <a:gd name="T6" fmla="*/ 26 w 36"/>
                <a:gd name="T7" fmla="*/ 8 h 70"/>
                <a:gd name="T8" fmla="*/ 23 w 36"/>
                <a:gd name="T9" fmla="*/ 8 h 70"/>
                <a:gd name="T10" fmla="*/ 23 w 36"/>
                <a:gd name="T11" fmla="*/ 10 h 70"/>
                <a:gd name="T12" fmla="*/ 22 w 36"/>
                <a:gd name="T13" fmla="*/ 12 h 70"/>
                <a:gd name="T14" fmla="*/ 23 w 36"/>
                <a:gd name="T15" fmla="*/ 13 h 70"/>
                <a:gd name="T16" fmla="*/ 21 w 36"/>
                <a:gd name="T17" fmla="*/ 14 h 70"/>
                <a:gd name="T18" fmla="*/ 19 w 36"/>
                <a:gd name="T19" fmla="*/ 16 h 70"/>
                <a:gd name="T20" fmla="*/ 15 w 36"/>
                <a:gd name="T21" fmla="*/ 18 h 70"/>
                <a:gd name="T22" fmla="*/ 15 w 36"/>
                <a:gd name="T23" fmla="*/ 19 h 70"/>
                <a:gd name="T24" fmla="*/ 13 w 36"/>
                <a:gd name="T25" fmla="*/ 19 h 70"/>
                <a:gd name="T26" fmla="*/ 8 w 36"/>
                <a:gd name="T27" fmla="*/ 21 h 70"/>
                <a:gd name="T28" fmla="*/ 6 w 36"/>
                <a:gd name="T29" fmla="*/ 21 h 70"/>
                <a:gd name="T30" fmla="*/ 4 w 36"/>
                <a:gd name="T31" fmla="*/ 27 h 70"/>
                <a:gd name="T32" fmla="*/ 4 w 36"/>
                <a:gd name="T33" fmla="*/ 44 h 70"/>
                <a:gd name="T34" fmla="*/ 0 w 36"/>
                <a:gd name="T35" fmla="*/ 51 h 70"/>
                <a:gd name="T36" fmla="*/ 0 w 36"/>
                <a:gd name="T37" fmla="*/ 55 h 70"/>
                <a:gd name="T38" fmla="*/ 2 w 36"/>
                <a:gd name="T39" fmla="*/ 59 h 70"/>
                <a:gd name="T40" fmla="*/ 5 w 36"/>
                <a:gd name="T41" fmla="*/ 68 h 70"/>
                <a:gd name="T42" fmla="*/ 16 w 36"/>
                <a:gd name="T43" fmla="*/ 68 h 70"/>
                <a:gd name="T44" fmla="*/ 24 w 36"/>
                <a:gd name="T45" fmla="*/ 50 h 70"/>
                <a:gd name="T46" fmla="*/ 31 w 36"/>
                <a:gd name="T47" fmla="*/ 30 h 70"/>
                <a:gd name="T48" fmla="*/ 32 w 36"/>
                <a:gd name="T49" fmla="*/ 23 h 70"/>
                <a:gd name="T50" fmla="*/ 34 w 36"/>
                <a:gd name="T51" fmla="*/ 19 h 70"/>
                <a:gd name="T52" fmla="*/ 36 w 36"/>
                <a:gd name="T53" fmla="*/ 17 h 70"/>
                <a:gd name="T54" fmla="*/ 35 w 36"/>
                <a:gd name="T55" fmla="*/ 11 h 70"/>
                <a:gd name="T56" fmla="*/ 31 w 36"/>
                <a:gd name="T57" fmla="*/ 2 h 70"/>
                <a:gd name="T58" fmla="*/ 31 w 36"/>
                <a:gd name="T59" fmla="*/ 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6" h="70">
                  <a:moveTo>
                    <a:pt x="31" y="2"/>
                  </a:moveTo>
                  <a:cubicBezTo>
                    <a:pt x="31" y="2"/>
                    <a:pt x="30" y="0"/>
                    <a:pt x="29" y="0"/>
                  </a:cubicBezTo>
                  <a:cubicBezTo>
                    <a:pt x="29" y="1"/>
                    <a:pt x="28" y="2"/>
                    <a:pt x="28" y="3"/>
                  </a:cubicBezTo>
                  <a:cubicBezTo>
                    <a:pt x="27" y="5"/>
                    <a:pt x="27" y="6"/>
                    <a:pt x="26" y="8"/>
                  </a:cubicBezTo>
                  <a:cubicBezTo>
                    <a:pt x="25" y="9"/>
                    <a:pt x="24" y="8"/>
                    <a:pt x="23" y="8"/>
                  </a:cubicBezTo>
                  <a:cubicBezTo>
                    <a:pt x="23" y="8"/>
                    <a:pt x="24" y="9"/>
                    <a:pt x="23" y="10"/>
                  </a:cubicBezTo>
                  <a:cubicBezTo>
                    <a:pt x="23" y="11"/>
                    <a:pt x="22" y="11"/>
                    <a:pt x="22" y="12"/>
                  </a:cubicBezTo>
                  <a:cubicBezTo>
                    <a:pt x="22" y="12"/>
                    <a:pt x="23" y="13"/>
                    <a:pt x="23" y="13"/>
                  </a:cubicBezTo>
                  <a:cubicBezTo>
                    <a:pt x="23" y="14"/>
                    <a:pt x="22" y="13"/>
                    <a:pt x="21" y="14"/>
                  </a:cubicBezTo>
                  <a:cubicBezTo>
                    <a:pt x="20" y="14"/>
                    <a:pt x="20" y="15"/>
                    <a:pt x="19" y="16"/>
                  </a:cubicBezTo>
                  <a:cubicBezTo>
                    <a:pt x="18" y="17"/>
                    <a:pt x="17" y="17"/>
                    <a:pt x="15" y="18"/>
                  </a:cubicBezTo>
                  <a:cubicBezTo>
                    <a:pt x="14" y="18"/>
                    <a:pt x="16" y="19"/>
                    <a:pt x="15" y="19"/>
                  </a:cubicBezTo>
                  <a:cubicBezTo>
                    <a:pt x="15" y="20"/>
                    <a:pt x="13" y="18"/>
                    <a:pt x="13" y="19"/>
                  </a:cubicBezTo>
                  <a:cubicBezTo>
                    <a:pt x="11" y="20"/>
                    <a:pt x="10" y="20"/>
                    <a:pt x="8" y="21"/>
                  </a:cubicBezTo>
                  <a:cubicBezTo>
                    <a:pt x="7" y="21"/>
                    <a:pt x="6" y="20"/>
                    <a:pt x="6" y="21"/>
                  </a:cubicBezTo>
                  <a:cubicBezTo>
                    <a:pt x="5" y="23"/>
                    <a:pt x="5" y="25"/>
                    <a:pt x="4" y="27"/>
                  </a:cubicBezTo>
                  <a:cubicBezTo>
                    <a:pt x="3" y="32"/>
                    <a:pt x="8" y="39"/>
                    <a:pt x="4" y="44"/>
                  </a:cubicBezTo>
                  <a:cubicBezTo>
                    <a:pt x="3" y="46"/>
                    <a:pt x="1" y="48"/>
                    <a:pt x="0" y="51"/>
                  </a:cubicBezTo>
                  <a:cubicBezTo>
                    <a:pt x="0" y="52"/>
                    <a:pt x="0" y="54"/>
                    <a:pt x="0" y="55"/>
                  </a:cubicBezTo>
                  <a:cubicBezTo>
                    <a:pt x="1" y="56"/>
                    <a:pt x="3" y="57"/>
                    <a:pt x="2" y="59"/>
                  </a:cubicBezTo>
                  <a:cubicBezTo>
                    <a:pt x="1" y="62"/>
                    <a:pt x="2" y="66"/>
                    <a:pt x="5" y="68"/>
                  </a:cubicBezTo>
                  <a:cubicBezTo>
                    <a:pt x="8" y="70"/>
                    <a:pt x="11" y="70"/>
                    <a:pt x="16" y="68"/>
                  </a:cubicBezTo>
                  <a:cubicBezTo>
                    <a:pt x="21" y="66"/>
                    <a:pt x="22" y="55"/>
                    <a:pt x="24" y="50"/>
                  </a:cubicBezTo>
                  <a:cubicBezTo>
                    <a:pt x="26" y="43"/>
                    <a:pt x="29" y="37"/>
                    <a:pt x="31" y="30"/>
                  </a:cubicBezTo>
                  <a:cubicBezTo>
                    <a:pt x="31" y="28"/>
                    <a:pt x="31" y="25"/>
                    <a:pt x="32" y="23"/>
                  </a:cubicBezTo>
                  <a:cubicBezTo>
                    <a:pt x="33" y="22"/>
                    <a:pt x="31" y="14"/>
                    <a:pt x="34" y="19"/>
                  </a:cubicBezTo>
                  <a:cubicBezTo>
                    <a:pt x="35" y="20"/>
                    <a:pt x="35" y="18"/>
                    <a:pt x="36" y="17"/>
                  </a:cubicBezTo>
                  <a:cubicBezTo>
                    <a:pt x="36" y="15"/>
                    <a:pt x="35" y="13"/>
                    <a:pt x="35" y="11"/>
                  </a:cubicBezTo>
                  <a:cubicBezTo>
                    <a:pt x="34" y="9"/>
                    <a:pt x="33" y="4"/>
                    <a:pt x="31" y="2"/>
                  </a:cubicBezTo>
                  <a:cubicBezTo>
                    <a:pt x="30" y="1"/>
                    <a:pt x="32" y="2"/>
                    <a:pt x="31" y="2"/>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92" name="Freeform 487">
              <a:extLst>
                <a:ext uri="{FF2B5EF4-FFF2-40B4-BE49-F238E27FC236}">
                  <a16:creationId xmlns:a16="http://schemas.microsoft.com/office/drawing/2014/main" id="{E046A627-FB8D-1E34-31F1-73C294852DCB}"/>
                </a:ext>
              </a:extLst>
            </p:cNvPr>
            <p:cNvSpPr>
              <a:spLocks/>
            </p:cNvSpPr>
            <p:nvPr/>
          </p:nvSpPr>
          <p:spPr bwMode="auto">
            <a:xfrm>
              <a:off x="14413572" y="5028840"/>
              <a:ext cx="101909" cy="76452"/>
            </a:xfrm>
            <a:custGeom>
              <a:avLst/>
              <a:gdLst>
                <a:gd name="T0" fmla="*/ 9 w 11"/>
                <a:gd name="T1" fmla="*/ 7 h 8"/>
                <a:gd name="T2" fmla="*/ 8 w 11"/>
                <a:gd name="T3" fmla="*/ 4 h 8"/>
                <a:gd name="T4" fmla="*/ 3 w 11"/>
                <a:gd name="T5" fmla="*/ 0 h 8"/>
                <a:gd name="T6" fmla="*/ 1 w 11"/>
                <a:gd name="T7" fmla="*/ 2 h 8"/>
                <a:gd name="T8" fmla="*/ 3 w 11"/>
                <a:gd name="T9" fmla="*/ 5 h 8"/>
                <a:gd name="T10" fmla="*/ 9 w 11"/>
                <a:gd name="T11" fmla="*/ 7 h 8"/>
                <a:gd name="T12" fmla="*/ 9 w 11"/>
                <a:gd name="T13" fmla="*/ 7 h 8"/>
              </a:gdLst>
              <a:ahLst/>
              <a:cxnLst>
                <a:cxn ang="0">
                  <a:pos x="T0" y="T1"/>
                </a:cxn>
                <a:cxn ang="0">
                  <a:pos x="T2" y="T3"/>
                </a:cxn>
                <a:cxn ang="0">
                  <a:pos x="T4" y="T5"/>
                </a:cxn>
                <a:cxn ang="0">
                  <a:pos x="T6" y="T7"/>
                </a:cxn>
                <a:cxn ang="0">
                  <a:pos x="T8" y="T9"/>
                </a:cxn>
                <a:cxn ang="0">
                  <a:pos x="T10" y="T11"/>
                </a:cxn>
                <a:cxn ang="0">
                  <a:pos x="T12" y="T13"/>
                </a:cxn>
              </a:cxnLst>
              <a:rect l="0" t="0" r="r" b="b"/>
              <a:pathLst>
                <a:path w="11" h="8">
                  <a:moveTo>
                    <a:pt x="9" y="7"/>
                  </a:moveTo>
                  <a:cubicBezTo>
                    <a:pt x="11" y="8"/>
                    <a:pt x="9" y="5"/>
                    <a:pt x="8" y="4"/>
                  </a:cubicBezTo>
                  <a:cubicBezTo>
                    <a:pt x="7" y="3"/>
                    <a:pt x="4" y="1"/>
                    <a:pt x="3" y="0"/>
                  </a:cubicBezTo>
                  <a:cubicBezTo>
                    <a:pt x="2" y="0"/>
                    <a:pt x="1" y="1"/>
                    <a:pt x="1" y="2"/>
                  </a:cubicBezTo>
                  <a:cubicBezTo>
                    <a:pt x="0" y="3"/>
                    <a:pt x="2" y="4"/>
                    <a:pt x="3" y="5"/>
                  </a:cubicBezTo>
                  <a:cubicBezTo>
                    <a:pt x="5" y="6"/>
                    <a:pt x="7" y="7"/>
                    <a:pt x="9" y="7"/>
                  </a:cubicBezTo>
                  <a:cubicBezTo>
                    <a:pt x="10" y="7"/>
                    <a:pt x="7" y="7"/>
                    <a:pt x="9" y="7"/>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93" name="Freeform 488">
              <a:extLst>
                <a:ext uri="{FF2B5EF4-FFF2-40B4-BE49-F238E27FC236}">
                  <a16:creationId xmlns:a16="http://schemas.microsoft.com/office/drawing/2014/main" id="{A8709743-3C59-A012-DB14-199F03470C15}"/>
                </a:ext>
              </a:extLst>
            </p:cNvPr>
            <p:cNvSpPr>
              <a:spLocks/>
            </p:cNvSpPr>
            <p:nvPr/>
          </p:nvSpPr>
          <p:spPr bwMode="auto">
            <a:xfrm>
              <a:off x="13926310" y="5086181"/>
              <a:ext cx="101909" cy="92380"/>
            </a:xfrm>
            <a:custGeom>
              <a:avLst/>
              <a:gdLst>
                <a:gd name="T0" fmla="*/ 10 w 11"/>
                <a:gd name="T1" fmla="*/ 6 h 10"/>
                <a:gd name="T2" fmla="*/ 6 w 11"/>
                <a:gd name="T3" fmla="*/ 10 h 10"/>
                <a:gd name="T4" fmla="*/ 0 w 11"/>
                <a:gd name="T5" fmla="*/ 6 h 10"/>
                <a:gd name="T6" fmla="*/ 10 w 11"/>
                <a:gd name="T7" fmla="*/ 6 h 10"/>
                <a:gd name="T8" fmla="*/ 10 w 11"/>
                <a:gd name="T9" fmla="*/ 6 h 10"/>
              </a:gdLst>
              <a:ahLst/>
              <a:cxnLst>
                <a:cxn ang="0">
                  <a:pos x="T0" y="T1"/>
                </a:cxn>
                <a:cxn ang="0">
                  <a:pos x="T2" y="T3"/>
                </a:cxn>
                <a:cxn ang="0">
                  <a:pos x="T4" y="T5"/>
                </a:cxn>
                <a:cxn ang="0">
                  <a:pos x="T6" y="T7"/>
                </a:cxn>
                <a:cxn ang="0">
                  <a:pos x="T8" y="T9"/>
                </a:cxn>
              </a:cxnLst>
              <a:rect l="0" t="0" r="r" b="b"/>
              <a:pathLst>
                <a:path w="11" h="10">
                  <a:moveTo>
                    <a:pt x="10" y="6"/>
                  </a:moveTo>
                  <a:cubicBezTo>
                    <a:pt x="10" y="8"/>
                    <a:pt x="7" y="9"/>
                    <a:pt x="6" y="10"/>
                  </a:cubicBezTo>
                  <a:cubicBezTo>
                    <a:pt x="4" y="10"/>
                    <a:pt x="0" y="9"/>
                    <a:pt x="0" y="6"/>
                  </a:cubicBezTo>
                  <a:cubicBezTo>
                    <a:pt x="1" y="0"/>
                    <a:pt x="11" y="6"/>
                    <a:pt x="10" y="6"/>
                  </a:cubicBezTo>
                  <a:cubicBezTo>
                    <a:pt x="10" y="7"/>
                    <a:pt x="11" y="5"/>
                    <a:pt x="10" y="6"/>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94" name="Freeform 489">
              <a:extLst>
                <a:ext uri="{FF2B5EF4-FFF2-40B4-BE49-F238E27FC236}">
                  <a16:creationId xmlns:a16="http://schemas.microsoft.com/office/drawing/2014/main" id="{F62A681D-AB1E-C95B-70F8-75D34BC83662}"/>
                </a:ext>
              </a:extLst>
            </p:cNvPr>
            <p:cNvSpPr>
              <a:spLocks/>
            </p:cNvSpPr>
            <p:nvPr/>
          </p:nvSpPr>
          <p:spPr bwMode="auto">
            <a:xfrm>
              <a:off x="14945419" y="4767625"/>
              <a:ext cx="82803" cy="47785"/>
            </a:xfrm>
            <a:custGeom>
              <a:avLst/>
              <a:gdLst>
                <a:gd name="T0" fmla="*/ 9 w 9"/>
                <a:gd name="T1" fmla="*/ 3 h 5"/>
                <a:gd name="T2" fmla="*/ 4 w 9"/>
                <a:gd name="T3" fmla="*/ 5 h 5"/>
                <a:gd name="T4" fmla="*/ 1 w 9"/>
                <a:gd name="T5" fmla="*/ 1 h 5"/>
                <a:gd name="T6" fmla="*/ 6 w 9"/>
                <a:gd name="T7" fmla="*/ 1 h 5"/>
                <a:gd name="T8" fmla="*/ 9 w 9"/>
                <a:gd name="T9" fmla="*/ 3 h 5"/>
              </a:gdLst>
              <a:ahLst/>
              <a:cxnLst>
                <a:cxn ang="0">
                  <a:pos x="T0" y="T1"/>
                </a:cxn>
                <a:cxn ang="0">
                  <a:pos x="T2" y="T3"/>
                </a:cxn>
                <a:cxn ang="0">
                  <a:pos x="T4" y="T5"/>
                </a:cxn>
                <a:cxn ang="0">
                  <a:pos x="T6" y="T7"/>
                </a:cxn>
                <a:cxn ang="0">
                  <a:pos x="T8" y="T9"/>
                </a:cxn>
              </a:cxnLst>
              <a:rect l="0" t="0" r="r" b="b"/>
              <a:pathLst>
                <a:path w="9" h="5">
                  <a:moveTo>
                    <a:pt x="9" y="3"/>
                  </a:moveTo>
                  <a:cubicBezTo>
                    <a:pt x="7" y="4"/>
                    <a:pt x="6" y="4"/>
                    <a:pt x="4" y="5"/>
                  </a:cubicBezTo>
                  <a:cubicBezTo>
                    <a:pt x="2" y="5"/>
                    <a:pt x="0" y="3"/>
                    <a:pt x="1" y="1"/>
                  </a:cubicBezTo>
                  <a:cubicBezTo>
                    <a:pt x="1" y="0"/>
                    <a:pt x="5" y="0"/>
                    <a:pt x="6" y="1"/>
                  </a:cubicBezTo>
                  <a:cubicBezTo>
                    <a:pt x="7" y="1"/>
                    <a:pt x="8" y="3"/>
                    <a:pt x="9" y="3"/>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95" name="Freeform 490">
              <a:extLst>
                <a:ext uri="{FF2B5EF4-FFF2-40B4-BE49-F238E27FC236}">
                  <a16:creationId xmlns:a16="http://schemas.microsoft.com/office/drawing/2014/main" id="{DB65365B-F0A1-F3A2-3AC3-4AC2485357A3}"/>
                </a:ext>
              </a:extLst>
            </p:cNvPr>
            <p:cNvSpPr>
              <a:spLocks/>
            </p:cNvSpPr>
            <p:nvPr/>
          </p:nvSpPr>
          <p:spPr bwMode="auto">
            <a:xfrm>
              <a:off x="16811662" y="4675245"/>
              <a:ext cx="92356" cy="44598"/>
            </a:xfrm>
            <a:custGeom>
              <a:avLst/>
              <a:gdLst>
                <a:gd name="T0" fmla="*/ 6 w 10"/>
                <a:gd name="T1" fmla="*/ 5 h 5"/>
                <a:gd name="T2" fmla="*/ 1 w 10"/>
                <a:gd name="T3" fmla="*/ 4 h 5"/>
                <a:gd name="T4" fmla="*/ 4 w 10"/>
                <a:gd name="T5" fmla="*/ 1 h 5"/>
                <a:gd name="T6" fmla="*/ 9 w 10"/>
                <a:gd name="T7" fmla="*/ 1 h 5"/>
                <a:gd name="T8" fmla="*/ 6 w 10"/>
                <a:gd name="T9" fmla="*/ 5 h 5"/>
                <a:gd name="T10" fmla="*/ 6 w 10"/>
                <a:gd name="T11" fmla="*/ 5 h 5"/>
              </a:gdLst>
              <a:ahLst/>
              <a:cxnLst>
                <a:cxn ang="0">
                  <a:pos x="T0" y="T1"/>
                </a:cxn>
                <a:cxn ang="0">
                  <a:pos x="T2" y="T3"/>
                </a:cxn>
                <a:cxn ang="0">
                  <a:pos x="T4" y="T5"/>
                </a:cxn>
                <a:cxn ang="0">
                  <a:pos x="T6" y="T7"/>
                </a:cxn>
                <a:cxn ang="0">
                  <a:pos x="T8" y="T9"/>
                </a:cxn>
                <a:cxn ang="0">
                  <a:pos x="T10" y="T11"/>
                </a:cxn>
              </a:cxnLst>
              <a:rect l="0" t="0" r="r" b="b"/>
              <a:pathLst>
                <a:path w="10" h="5">
                  <a:moveTo>
                    <a:pt x="6" y="5"/>
                  </a:moveTo>
                  <a:cubicBezTo>
                    <a:pt x="4" y="5"/>
                    <a:pt x="2" y="4"/>
                    <a:pt x="1" y="4"/>
                  </a:cubicBezTo>
                  <a:cubicBezTo>
                    <a:pt x="0" y="3"/>
                    <a:pt x="3" y="1"/>
                    <a:pt x="4" y="1"/>
                  </a:cubicBezTo>
                  <a:cubicBezTo>
                    <a:pt x="5" y="0"/>
                    <a:pt x="8" y="0"/>
                    <a:pt x="9" y="1"/>
                  </a:cubicBezTo>
                  <a:cubicBezTo>
                    <a:pt x="10" y="2"/>
                    <a:pt x="7" y="5"/>
                    <a:pt x="6" y="5"/>
                  </a:cubicBezTo>
                  <a:cubicBezTo>
                    <a:pt x="4" y="5"/>
                    <a:pt x="6" y="5"/>
                    <a:pt x="6" y="5"/>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96" name="Freeform 491">
              <a:extLst>
                <a:ext uri="{FF2B5EF4-FFF2-40B4-BE49-F238E27FC236}">
                  <a16:creationId xmlns:a16="http://schemas.microsoft.com/office/drawing/2014/main" id="{48409A28-899C-DDD2-782B-232E0A1D5183}"/>
                </a:ext>
              </a:extLst>
            </p:cNvPr>
            <p:cNvSpPr>
              <a:spLocks/>
            </p:cNvSpPr>
            <p:nvPr/>
          </p:nvSpPr>
          <p:spPr bwMode="auto">
            <a:xfrm>
              <a:off x="15868988" y="3999911"/>
              <a:ext cx="57323" cy="19114"/>
            </a:xfrm>
            <a:custGeom>
              <a:avLst/>
              <a:gdLst>
                <a:gd name="T0" fmla="*/ 6 w 6"/>
                <a:gd name="T1" fmla="*/ 1 h 2"/>
                <a:gd name="T2" fmla="*/ 0 w 6"/>
                <a:gd name="T3" fmla="*/ 1 h 2"/>
                <a:gd name="T4" fmla="*/ 6 w 6"/>
                <a:gd name="T5" fmla="*/ 1 h 2"/>
              </a:gdLst>
              <a:ahLst/>
              <a:cxnLst>
                <a:cxn ang="0">
                  <a:pos x="T0" y="T1"/>
                </a:cxn>
                <a:cxn ang="0">
                  <a:pos x="T2" y="T3"/>
                </a:cxn>
                <a:cxn ang="0">
                  <a:pos x="T4" y="T5"/>
                </a:cxn>
              </a:cxnLst>
              <a:rect l="0" t="0" r="r" b="b"/>
              <a:pathLst>
                <a:path w="6" h="2">
                  <a:moveTo>
                    <a:pt x="6" y="1"/>
                  </a:moveTo>
                  <a:cubicBezTo>
                    <a:pt x="6" y="2"/>
                    <a:pt x="0" y="2"/>
                    <a:pt x="0" y="1"/>
                  </a:cubicBezTo>
                  <a:cubicBezTo>
                    <a:pt x="0" y="0"/>
                    <a:pt x="6" y="0"/>
                    <a:pt x="6" y="1"/>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97" name="Freeform 492">
              <a:extLst>
                <a:ext uri="{FF2B5EF4-FFF2-40B4-BE49-F238E27FC236}">
                  <a16:creationId xmlns:a16="http://schemas.microsoft.com/office/drawing/2014/main" id="{FCEA3AB8-3BCB-DC2D-C3CB-EFF3F7300ED5}"/>
                </a:ext>
              </a:extLst>
            </p:cNvPr>
            <p:cNvSpPr>
              <a:spLocks/>
            </p:cNvSpPr>
            <p:nvPr/>
          </p:nvSpPr>
          <p:spPr bwMode="auto">
            <a:xfrm>
              <a:off x="15346696" y="4805855"/>
              <a:ext cx="54139" cy="38227"/>
            </a:xfrm>
            <a:custGeom>
              <a:avLst/>
              <a:gdLst>
                <a:gd name="T0" fmla="*/ 5 w 6"/>
                <a:gd name="T1" fmla="*/ 4 h 4"/>
                <a:gd name="T2" fmla="*/ 2 w 6"/>
                <a:gd name="T3" fmla="*/ 1 h 4"/>
                <a:gd name="T4" fmla="*/ 5 w 6"/>
                <a:gd name="T5" fmla="*/ 4 h 4"/>
              </a:gdLst>
              <a:ahLst/>
              <a:cxnLst>
                <a:cxn ang="0">
                  <a:pos x="T0" y="T1"/>
                </a:cxn>
                <a:cxn ang="0">
                  <a:pos x="T2" y="T3"/>
                </a:cxn>
                <a:cxn ang="0">
                  <a:pos x="T4" y="T5"/>
                </a:cxn>
              </a:cxnLst>
              <a:rect l="0" t="0" r="r" b="b"/>
              <a:pathLst>
                <a:path w="6" h="4">
                  <a:moveTo>
                    <a:pt x="5" y="4"/>
                  </a:moveTo>
                  <a:cubicBezTo>
                    <a:pt x="4" y="4"/>
                    <a:pt x="0" y="3"/>
                    <a:pt x="2" y="1"/>
                  </a:cubicBezTo>
                  <a:cubicBezTo>
                    <a:pt x="5" y="0"/>
                    <a:pt x="6" y="4"/>
                    <a:pt x="5" y="4"/>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98" name="Freeform 493">
              <a:extLst>
                <a:ext uri="{FF2B5EF4-FFF2-40B4-BE49-F238E27FC236}">
                  <a16:creationId xmlns:a16="http://schemas.microsoft.com/office/drawing/2014/main" id="{6F786E19-9357-49F6-D280-8471BD6B8EE5}"/>
                </a:ext>
              </a:extLst>
            </p:cNvPr>
            <p:cNvSpPr>
              <a:spLocks/>
            </p:cNvSpPr>
            <p:nvPr/>
          </p:nvSpPr>
          <p:spPr bwMode="auto">
            <a:xfrm>
              <a:off x="12098282" y="6892386"/>
              <a:ext cx="54139" cy="101936"/>
            </a:xfrm>
            <a:custGeom>
              <a:avLst/>
              <a:gdLst>
                <a:gd name="T0" fmla="*/ 5 w 6"/>
                <a:gd name="T1" fmla="*/ 1 h 11"/>
                <a:gd name="T2" fmla="*/ 5 w 6"/>
                <a:gd name="T3" fmla="*/ 7 h 11"/>
                <a:gd name="T4" fmla="*/ 3 w 6"/>
                <a:gd name="T5" fmla="*/ 10 h 11"/>
                <a:gd name="T6" fmla="*/ 1 w 6"/>
                <a:gd name="T7" fmla="*/ 4 h 11"/>
                <a:gd name="T8" fmla="*/ 5 w 6"/>
                <a:gd name="T9" fmla="*/ 1 h 11"/>
                <a:gd name="T10" fmla="*/ 5 w 6"/>
                <a:gd name="T11" fmla="*/ 1 h 11"/>
              </a:gdLst>
              <a:ahLst/>
              <a:cxnLst>
                <a:cxn ang="0">
                  <a:pos x="T0" y="T1"/>
                </a:cxn>
                <a:cxn ang="0">
                  <a:pos x="T2" y="T3"/>
                </a:cxn>
                <a:cxn ang="0">
                  <a:pos x="T4" y="T5"/>
                </a:cxn>
                <a:cxn ang="0">
                  <a:pos x="T6" y="T7"/>
                </a:cxn>
                <a:cxn ang="0">
                  <a:pos x="T8" y="T9"/>
                </a:cxn>
                <a:cxn ang="0">
                  <a:pos x="T10" y="T11"/>
                </a:cxn>
              </a:cxnLst>
              <a:rect l="0" t="0" r="r" b="b"/>
              <a:pathLst>
                <a:path w="6" h="11">
                  <a:moveTo>
                    <a:pt x="5" y="1"/>
                  </a:moveTo>
                  <a:cubicBezTo>
                    <a:pt x="5" y="3"/>
                    <a:pt x="6" y="5"/>
                    <a:pt x="5" y="7"/>
                  </a:cubicBezTo>
                  <a:cubicBezTo>
                    <a:pt x="4" y="8"/>
                    <a:pt x="5" y="11"/>
                    <a:pt x="3" y="10"/>
                  </a:cubicBezTo>
                  <a:cubicBezTo>
                    <a:pt x="1" y="8"/>
                    <a:pt x="0" y="6"/>
                    <a:pt x="1" y="4"/>
                  </a:cubicBezTo>
                  <a:cubicBezTo>
                    <a:pt x="1" y="3"/>
                    <a:pt x="5" y="0"/>
                    <a:pt x="5" y="1"/>
                  </a:cubicBezTo>
                  <a:cubicBezTo>
                    <a:pt x="5" y="2"/>
                    <a:pt x="5" y="0"/>
                    <a:pt x="5" y="1"/>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99" name="Freeform 494">
              <a:extLst>
                <a:ext uri="{FF2B5EF4-FFF2-40B4-BE49-F238E27FC236}">
                  <a16:creationId xmlns:a16="http://schemas.microsoft.com/office/drawing/2014/main" id="{8C749641-AFF8-FE96-935C-49550937C567}"/>
                </a:ext>
              </a:extLst>
            </p:cNvPr>
            <p:cNvSpPr>
              <a:spLocks/>
            </p:cNvSpPr>
            <p:nvPr/>
          </p:nvSpPr>
          <p:spPr bwMode="auto">
            <a:xfrm>
              <a:off x="12079173" y="6984768"/>
              <a:ext cx="82803" cy="140163"/>
            </a:xfrm>
            <a:custGeom>
              <a:avLst/>
              <a:gdLst>
                <a:gd name="T0" fmla="*/ 7 w 9"/>
                <a:gd name="T1" fmla="*/ 3 h 15"/>
                <a:gd name="T2" fmla="*/ 5 w 9"/>
                <a:gd name="T3" fmla="*/ 2 h 15"/>
                <a:gd name="T4" fmla="*/ 0 w 9"/>
                <a:gd name="T5" fmla="*/ 2 h 15"/>
                <a:gd name="T6" fmla="*/ 1 w 9"/>
                <a:gd name="T7" fmla="*/ 8 h 15"/>
                <a:gd name="T8" fmla="*/ 2 w 9"/>
                <a:gd name="T9" fmla="*/ 13 h 15"/>
                <a:gd name="T10" fmla="*/ 4 w 9"/>
                <a:gd name="T11" fmla="*/ 14 h 15"/>
                <a:gd name="T12" fmla="*/ 8 w 9"/>
                <a:gd name="T13" fmla="*/ 10 h 15"/>
                <a:gd name="T14" fmla="*/ 7 w 9"/>
                <a:gd name="T15" fmla="*/ 3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5">
                  <a:moveTo>
                    <a:pt x="7" y="3"/>
                  </a:moveTo>
                  <a:cubicBezTo>
                    <a:pt x="6" y="3"/>
                    <a:pt x="7" y="0"/>
                    <a:pt x="5" y="2"/>
                  </a:cubicBezTo>
                  <a:cubicBezTo>
                    <a:pt x="2" y="4"/>
                    <a:pt x="3" y="4"/>
                    <a:pt x="0" y="2"/>
                  </a:cubicBezTo>
                  <a:cubicBezTo>
                    <a:pt x="0" y="2"/>
                    <a:pt x="1" y="8"/>
                    <a:pt x="1" y="8"/>
                  </a:cubicBezTo>
                  <a:cubicBezTo>
                    <a:pt x="2" y="10"/>
                    <a:pt x="2" y="11"/>
                    <a:pt x="2" y="13"/>
                  </a:cubicBezTo>
                  <a:cubicBezTo>
                    <a:pt x="2" y="14"/>
                    <a:pt x="2" y="15"/>
                    <a:pt x="4" y="14"/>
                  </a:cubicBezTo>
                  <a:cubicBezTo>
                    <a:pt x="6" y="13"/>
                    <a:pt x="8" y="13"/>
                    <a:pt x="8" y="10"/>
                  </a:cubicBezTo>
                  <a:cubicBezTo>
                    <a:pt x="8" y="9"/>
                    <a:pt x="9" y="3"/>
                    <a:pt x="7" y="3"/>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100" name="Freeform 495">
              <a:extLst>
                <a:ext uri="{FF2B5EF4-FFF2-40B4-BE49-F238E27FC236}">
                  <a16:creationId xmlns:a16="http://schemas.microsoft.com/office/drawing/2014/main" id="{2626D9C1-F5F4-52DA-3C27-0E3873D5181B}"/>
                </a:ext>
              </a:extLst>
            </p:cNvPr>
            <p:cNvSpPr>
              <a:spLocks/>
            </p:cNvSpPr>
            <p:nvPr/>
          </p:nvSpPr>
          <p:spPr bwMode="auto">
            <a:xfrm>
              <a:off x="12273444" y="7153601"/>
              <a:ext cx="149680" cy="92380"/>
            </a:xfrm>
            <a:custGeom>
              <a:avLst/>
              <a:gdLst>
                <a:gd name="T0" fmla="*/ 5 w 16"/>
                <a:gd name="T1" fmla="*/ 1 h 10"/>
                <a:gd name="T2" fmla="*/ 0 w 16"/>
                <a:gd name="T3" fmla="*/ 2 h 10"/>
                <a:gd name="T4" fmla="*/ 3 w 16"/>
                <a:gd name="T5" fmla="*/ 5 h 10"/>
                <a:gd name="T6" fmla="*/ 8 w 16"/>
                <a:gd name="T7" fmla="*/ 7 h 10"/>
                <a:gd name="T8" fmla="*/ 14 w 16"/>
                <a:gd name="T9" fmla="*/ 8 h 10"/>
                <a:gd name="T10" fmla="*/ 13 w 16"/>
                <a:gd name="T11" fmla="*/ 4 h 10"/>
                <a:gd name="T12" fmla="*/ 15 w 16"/>
                <a:gd name="T13" fmla="*/ 1 h 10"/>
                <a:gd name="T14" fmla="*/ 11 w 16"/>
                <a:gd name="T15" fmla="*/ 1 h 10"/>
                <a:gd name="T16" fmla="*/ 5 w 16"/>
                <a:gd name="T17" fmla="*/ 1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0">
                  <a:moveTo>
                    <a:pt x="5" y="1"/>
                  </a:moveTo>
                  <a:cubicBezTo>
                    <a:pt x="4" y="1"/>
                    <a:pt x="1" y="1"/>
                    <a:pt x="0" y="2"/>
                  </a:cubicBezTo>
                  <a:cubicBezTo>
                    <a:pt x="0" y="3"/>
                    <a:pt x="2" y="4"/>
                    <a:pt x="3" y="5"/>
                  </a:cubicBezTo>
                  <a:cubicBezTo>
                    <a:pt x="5" y="5"/>
                    <a:pt x="7" y="6"/>
                    <a:pt x="8" y="7"/>
                  </a:cubicBezTo>
                  <a:cubicBezTo>
                    <a:pt x="10" y="8"/>
                    <a:pt x="12" y="10"/>
                    <a:pt x="14" y="8"/>
                  </a:cubicBezTo>
                  <a:cubicBezTo>
                    <a:pt x="16" y="7"/>
                    <a:pt x="12" y="6"/>
                    <a:pt x="13" y="4"/>
                  </a:cubicBezTo>
                  <a:cubicBezTo>
                    <a:pt x="13" y="4"/>
                    <a:pt x="16" y="2"/>
                    <a:pt x="15" y="1"/>
                  </a:cubicBezTo>
                  <a:cubicBezTo>
                    <a:pt x="15" y="0"/>
                    <a:pt x="11" y="1"/>
                    <a:pt x="11" y="1"/>
                  </a:cubicBezTo>
                  <a:cubicBezTo>
                    <a:pt x="9" y="2"/>
                    <a:pt x="7" y="1"/>
                    <a:pt x="5" y="1"/>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101" name="Freeform 496">
              <a:extLst>
                <a:ext uri="{FF2B5EF4-FFF2-40B4-BE49-F238E27FC236}">
                  <a16:creationId xmlns:a16="http://schemas.microsoft.com/office/drawing/2014/main" id="{7BB2F1BE-3CA0-5923-2BA1-CCAF1A04D42B}"/>
                </a:ext>
              </a:extLst>
            </p:cNvPr>
            <p:cNvSpPr>
              <a:spLocks/>
            </p:cNvSpPr>
            <p:nvPr/>
          </p:nvSpPr>
          <p:spPr bwMode="auto">
            <a:xfrm>
              <a:off x="13161977" y="7284208"/>
              <a:ext cx="121018" cy="66896"/>
            </a:xfrm>
            <a:custGeom>
              <a:avLst/>
              <a:gdLst>
                <a:gd name="T0" fmla="*/ 12 w 13"/>
                <a:gd name="T1" fmla="*/ 1 h 7"/>
                <a:gd name="T2" fmla="*/ 10 w 13"/>
                <a:gd name="T3" fmla="*/ 2 h 7"/>
                <a:gd name="T4" fmla="*/ 10 w 13"/>
                <a:gd name="T5" fmla="*/ 5 h 7"/>
                <a:gd name="T6" fmla="*/ 6 w 13"/>
                <a:gd name="T7" fmla="*/ 6 h 7"/>
                <a:gd name="T8" fmla="*/ 2 w 13"/>
                <a:gd name="T9" fmla="*/ 6 h 7"/>
                <a:gd name="T10" fmla="*/ 5 w 13"/>
                <a:gd name="T11" fmla="*/ 3 h 7"/>
                <a:gd name="T12" fmla="*/ 12 w 13"/>
                <a:gd name="T13" fmla="*/ 1 h 7"/>
                <a:gd name="T14" fmla="*/ 12 w 13"/>
                <a:gd name="T15" fmla="*/ 1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7">
                  <a:moveTo>
                    <a:pt x="12" y="1"/>
                  </a:moveTo>
                  <a:cubicBezTo>
                    <a:pt x="12" y="1"/>
                    <a:pt x="10" y="2"/>
                    <a:pt x="10" y="2"/>
                  </a:cubicBezTo>
                  <a:cubicBezTo>
                    <a:pt x="9" y="3"/>
                    <a:pt x="10" y="5"/>
                    <a:pt x="10" y="5"/>
                  </a:cubicBezTo>
                  <a:cubicBezTo>
                    <a:pt x="9" y="5"/>
                    <a:pt x="7" y="5"/>
                    <a:pt x="6" y="6"/>
                  </a:cubicBezTo>
                  <a:cubicBezTo>
                    <a:pt x="4" y="7"/>
                    <a:pt x="3" y="7"/>
                    <a:pt x="2" y="6"/>
                  </a:cubicBezTo>
                  <a:cubicBezTo>
                    <a:pt x="0" y="4"/>
                    <a:pt x="4" y="3"/>
                    <a:pt x="5" y="3"/>
                  </a:cubicBezTo>
                  <a:cubicBezTo>
                    <a:pt x="7" y="3"/>
                    <a:pt x="10" y="2"/>
                    <a:pt x="12" y="1"/>
                  </a:cubicBezTo>
                  <a:cubicBezTo>
                    <a:pt x="13" y="0"/>
                    <a:pt x="11" y="2"/>
                    <a:pt x="12" y="1"/>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102" name="Freeform 497">
              <a:extLst>
                <a:ext uri="{FF2B5EF4-FFF2-40B4-BE49-F238E27FC236}">
                  <a16:creationId xmlns:a16="http://schemas.microsoft.com/office/drawing/2014/main" id="{0654C8BA-48E3-6CFA-2E9A-78CD4AFD3223}"/>
                </a:ext>
              </a:extLst>
            </p:cNvPr>
            <p:cNvSpPr>
              <a:spLocks/>
            </p:cNvSpPr>
            <p:nvPr/>
          </p:nvSpPr>
          <p:spPr bwMode="auto">
            <a:xfrm>
              <a:off x="12760705" y="7293764"/>
              <a:ext cx="140127" cy="38227"/>
            </a:xfrm>
            <a:custGeom>
              <a:avLst/>
              <a:gdLst>
                <a:gd name="T0" fmla="*/ 8 w 15"/>
                <a:gd name="T1" fmla="*/ 4 h 4"/>
                <a:gd name="T2" fmla="*/ 1 w 15"/>
                <a:gd name="T3" fmla="*/ 1 h 4"/>
                <a:gd name="T4" fmla="*/ 7 w 15"/>
                <a:gd name="T5" fmla="*/ 1 h 4"/>
                <a:gd name="T6" fmla="*/ 15 w 15"/>
                <a:gd name="T7" fmla="*/ 2 h 4"/>
                <a:gd name="T8" fmla="*/ 13 w 15"/>
                <a:gd name="T9" fmla="*/ 3 h 4"/>
                <a:gd name="T10" fmla="*/ 8 w 15"/>
                <a:gd name="T11" fmla="*/ 4 h 4"/>
                <a:gd name="T12" fmla="*/ 8 w 15"/>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15" h="4">
                  <a:moveTo>
                    <a:pt x="8" y="4"/>
                  </a:moveTo>
                  <a:cubicBezTo>
                    <a:pt x="7" y="4"/>
                    <a:pt x="0" y="2"/>
                    <a:pt x="1" y="1"/>
                  </a:cubicBezTo>
                  <a:cubicBezTo>
                    <a:pt x="1" y="0"/>
                    <a:pt x="7" y="1"/>
                    <a:pt x="7" y="1"/>
                  </a:cubicBezTo>
                  <a:cubicBezTo>
                    <a:pt x="10" y="2"/>
                    <a:pt x="12" y="2"/>
                    <a:pt x="15" y="2"/>
                  </a:cubicBezTo>
                  <a:cubicBezTo>
                    <a:pt x="15" y="2"/>
                    <a:pt x="13" y="3"/>
                    <a:pt x="13" y="3"/>
                  </a:cubicBezTo>
                  <a:cubicBezTo>
                    <a:pt x="12" y="4"/>
                    <a:pt x="10" y="4"/>
                    <a:pt x="8" y="4"/>
                  </a:cubicBezTo>
                  <a:cubicBezTo>
                    <a:pt x="6" y="4"/>
                    <a:pt x="9" y="4"/>
                    <a:pt x="8" y="4"/>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103" name="Freeform 498">
              <a:extLst>
                <a:ext uri="{FF2B5EF4-FFF2-40B4-BE49-F238E27FC236}">
                  <a16:creationId xmlns:a16="http://schemas.microsoft.com/office/drawing/2014/main" id="{4ADA6B0E-736A-C418-EE43-3E85696312FC}"/>
                </a:ext>
              </a:extLst>
            </p:cNvPr>
            <p:cNvSpPr>
              <a:spLocks/>
            </p:cNvSpPr>
            <p:nvPr/>
          </p:nvSpPr>
          <p:spPr bwMode="auto">
            <a:xfrm>
              <a:off x="12693826" y="5917609"/>
              <a:ext cx="66879" cy="66896"/>
            </a:xfrm>
            <a:custGeom>
              <a:avLst/>
              <a:gdLst>
                <a:gd name="T0" fmla="*/ 1 w 7"/>
                <a:gd name="T1" fmla="*/ 4 h 7"/>
                <a:gd name="T2" fmla="*/ 1 w 7"/>
                <a:gd name="T3" fmla="*/ 1 h 7"/>
                <a:gd name="T4" fmla="*/ 7 w 7"/>
                <a:gd name="T5" fmla="*/ 1 h 7"/>
                <a:gd name="T6" fmla="*/ 1 w 7"/>
                <a:gd name="T7" fmla="*/ 4 h 7"/>
                <a:gd name="T8" fmla="*/ 1 w 7"/>
                <a:gd name="T9" fmla="*/ 4 h 7"/>
              </a:gdLst>
              <a:ahLst/>
              <a:cxnLst>
                <a:cxn ang="0">
                  <a:pos x="T0" y="T1"/>
                </a:cxn>
                <a:cxn ang="0">
                  <a:pos x="T2" y="T3"/>
                </a:cxn>
                <a:cxn ang="0">
                  <a:pos x="T4" y="T5"/>
                </a:cxn>
                <a:cxn ang="0">
                  <a:pos x="T6" y="T7"/>
                </a:cxn>
                <a:cxn ang="0">
                  <a:pos x="T8" y="T9"/>
                </a:cxn>
              </a:cxnLst>
              <a:rect l="0" t="0" r="r" b="b"/>
              <a:pathLst>
                <a:path w="7" h="7">
                  <a:moveTo>
                    <a:pt x="1" y="4"/>
                  </a:moveTo>
                  <a:cubicBezTo>
                    <a:pt x="1" y="3"/>
                    <a:pt x="0" y="1"/>
                    <a:pt x="1" y="1"/>
                  </a:cubicBezTo>
                  <a:cubicBezTo>
                    <a:pt x="2" y="1"/>
                    <a:pt x="7" y="0"/>
                    <a:pt x="7" y="1"/>
                  </a:cubicBezTo>
                  <a:cubicBezTo>
                    <a:pt x="7" y="2"/>
                    <a:pt x="2" y="6"/>
                    <a:pt x="1" y="4"/>
                  </a:cubicBezTo>
                  <a:cubicBezTo>
                    <a:pt x="1" y="1"/>
                    <a:pt x="2" y="7"/>
                    <a:pt x="1" y="4"/>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104" name="Freeform 499">
              <a:extLst>
                <a:ext uri="{FF2B5EF4-FFF2-40B4-BE49-F238E27FC236}">
                  <a16:creationId xmlns:a16="http://schemas.microsoft.com/office/drawing/2014/main" id="{ED524265-A5FA-1C11-AD5F-2FB15B4B751F}"/>
                </a:ext>
              </a:extLst>
            </p:cNvPr>
            <p:cNvSpPr>
              <a:spLocks/>
            </p:cNvSpPr>
            <p:nvPr/>
          </p:nvSpPr>
          <p:spPr bwMode="auto">
            <a:xfrm>
              <a:off x="12703380" y="5892125"/>
              <a:ext cx="47770" cy="25484"/>
            </a:xfrm>
            <a:custGeom>
              <a:avLst/>
              <a:gdLst>
                <a:gd name="T0" fmla="*/ 3 w 5"/>
                <a:gd name="T1" fmla="*/ 2 h 3"/>
                <a:gd name="T2" fmla="*/ 0 w 5"/>
                <a:gd name="T3" fmla="*/ 1 h 3"/>
                <a:gd name="T4" fmla="*/ 4 w 5"/>
                <a:gd name="T5" fmla="*/ 1 h 3"/>
                <a:gd name="T6" fmla="*/ 3 w 5"/>
                <a:gd name="T7" fmla="*/ 2 h 3"/>
                <a:gd name="T8" fmla="*/ 3 w 5"/>
                <a:gd name="T9" fmla="*/ 2 h 3"/>
              </a:gdLst>
              <a:ahLst/>
              <a:cxnLst>
                <a:cxn ang="0">
                  <a:pos x="T0" y="T1"/>
                </a:cxn>
                <a:cxn ang="0">
                  <a:pos x="T2" y="T3"/>
                </a:cxn>
                <a:cxn ang="0">
                  <a:pos x="T4" y="T5"/>
                </a:cxn>
                <a:cxn ang="0">
                  <a:pos x="T6" y="T7"/>
                </a:cxn>
                <a:cxn ang="0">
                  <a:pos x="T8" y="T9"/>
                </a:cxn>
              </a:cxnLst>
              <a:rect l="0" t="0" r="r" b="b"/>
              <a:pathLst>
                <a:path w="5" h="3">
                  <a:moveTo>
                    <a:pt x="3" y="2"/>
                  </a:moveTo>
                  <a:cubicBezTo>
                    <a:pt x="2" y="2"/>
                    <a:pt x="0" y="1"/>
                    <a:pt x="0" y="1"/>
                  </a:cubicBezTo>
                  <a:cubicBezTo>
                    <a:pt x="0" y="1"/>
                    <a:pt x="4" y="0"/>
                    <a:pt x="4" y="1"/>
                  </a:cubicBezTo>
                  <a:cubicBezTo>
                    <a:pt x="5" y="2"/>
                    <a:pt x="4" y="3"/>
                    <a:pt x="3" y="2"/>
                  </a:cubicBezTo>
                  <a:cubicBezTo>
                    <a:pt x="1" y="2"/>
                    <a:pt x="5" y="3"/>
                    <a:pt x="3" y="2"/>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105" name="Freeform 500">
              <a:extLst>
                <a:ext uri="{FF2B5EF4-FFF2-40B4-BE49-F238E27FC236}">
                  <a16:creationId xmlns:a16="http://schemas.microsoft.com/office/drawing/2014/main" id="{7C8C6108-1365-BA97-2B29-7A0075F9C392}"/>
                </a:ext>
              </a:extLst>
            </p:cNvPr>
            <p:cNvSpPr>
              <a:spLocks/>
            </p:cNvSpPr>
            <p:nvPr/>
          </p:nvSpPr>
          <p:spPr bwMode="auto">
            <a:xfrm>
              <a:off x="12509111" y="5955834"/>
              <a:ext cx="54139" cy="92380"/>
            </a:xfrm>
            <a:custGeom>
              <a:avLst/>
              <a:gdLst>
                <a:gd name="T0" fmla="*/ 6 w 6"/>
                <a:gd name="T1" fmla="*/ 2 h 10"/>
                <a:gd name="T2" fmla="*/ 3 w 6"/>
                <a:gd name="T3" fmla="*/ 9 h 10"/>
                <a:gd name="T4" fmla="*/ 6 w 6"/>
                <a:gd name="T5" fmla="*/ 2 h 10"/>
                <a:gd name="T6" fmla="*/ 6 w 6"/>
                <a:gd name="T7" fmla="*/ 2 h 10"/>
              </a:gdLst>
              <a:ahLst/>
              <a:cxnLst>
                <a:cxn ang="0">
                  <a:pos x="T0" y="T1"/>
                </a:cxn>
                <a:cxn ang="0">
                  <a:pos x="T2" y="T3"/>
                </a:cxn>
                <a:cxn ang="0">
                  <a:pos x="T4" y="T5"/>
                </a:cxn>
                <a:cxn ang="0">
                  <a:pos x="T6" y="T7"/>
                </a:cxn>
              </a:cxnLst>
              <a:rect l="0" t="0" r="r" b="b"/>
              <a:pathLst>
                <a:path w="6" h="10">
                  <a:moveTo>
                    <a:pt x="6" y="2"/>
                  </a:moveTo>
                  <a:cubicBezTo>
                    <a:pt x="6" y="0"/>
                    <a:pt x="0" y="10"/>
                    <a:pt x="3" y="9"/>
                  </a:cubicBezTo>
                  <a:cubicBezTo>
                    <a:pt x="4" y="9"/>
                    <a:pt x="6" y="3"/>
                    <a:pt x="6" y="2"/>
                  </a:cubicBezTo>
                  <a:cubicBezTo>
                    <a:pt x="6" y="1"/>
                    <a:pt x="6" y="3"/>
                    <a:pt x="6" y="2"/>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106" name="Freeform 501">
              <a:extLst>
                <a:ext uri="{FF2B5EF4-FFF2-40B4-BE49-F238E27FC236}">
                  <a16:creationId xmlns:a16="http://schemas.microsoft.com/office/drawing/2014/main" id="{CAAB8A62-7858-3656-7579-084915E783BB}"/>
                </a:ext>
              </a:extLst>
            </p:cNvPr>
            <p:cNvSpPr>
              <a:spLocks/>
            </p:cNvSpPr>
            <p:nvPr/>
          </p:nvSpPr>
          <p:spPr bwMode="auto">
            <a:xfrm>
              <a:off x="12591917" y="5796557"/>
              <a:ext cx="38217" cy="38227"/>
            </a:xfrm>
            <a:custGeom>
              <a:avLst/>
              <a:gdLst>
                <a:gd name="T0" fmla="*/ 3 w 4"/>
                <a:gd name="T1" fmla="*/ 3 h 4"/>
                <a:gd name="T2" fmla="*/ 1 w 4"/>
                <a:gd name="T3" fmla="*/ 1 h 4"/>
                <a:gd name="T4" fmla="*/ 3 w 4"/>
                <a:gd name="T5" fmla="*/ 0 h 4"/>
                <a:gd name="T6" fmla="*/ 3 w 4"/>
                <a:gd name="T7" fmla="*/ 3 h 4"/>
                <a:gd name="T8" fmla="*/ 3 w 4"/>
                <a:gd name="T9" fmla="*/ 3 h 4"/>
              </a:gdLst>
              <a:ahLst/>
              <a:cxnLst>
                <a:cxn ang="0">
                  <a:pos x="T0" y="T1"/>
                </a:cxn>
                <a:cxn ang="0">
                  <a:pos x="T2" y="T3"/>
                </a:cxn>
                <a:cxn ang="0">
                  <a:pos x="T4" y="T5"/>
                </a:cxn>
                <a:cxn ang="0">
                  <a:pos x="T6" y="T7"/>
                </a:cxn>
                <a:cxn ang="0">
                  <a:pos x="T8" y="T9"/>
                </a:cxn>
              </a:cxnLst>
              <a:rect l="0" t="0" r="r" b="b"/>
              <a:pathLst>
                <a:path w="4" h="4">
                  <a:moveTo>
                    <a:pt x="3" y="3"/>
                  </a:moveTo>
                  <a:cubicBezTo>
                    <a:pt x="2" y="3"/>
                    <a:pt x="0" y="2"/>
                    <a:pt x="1" y="1"/>
                  </a:cubicBezTo>
                  <a:cubicBezTo>
                    <a:pt x="2" y="1"/>
                    <a:pt x="3" y="0"/>
                    <a:pt x="3" y="0"/>
                  </a:cubicBezTo>
                  <a:cubicBezTo>
                    <a:pt x="4" y="0"/>
                    <a:pt x="4" y="2"/>
                    <a:pt x="3" y="3"/>
                  </a:cubicBezTo>
                  <a:cubicBezTo>
                    <a:pt x="2" y="4"/>
                    <a:pt x="4" y="2"/>
                    <a:pt x="3" y="3"/>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107" name="Freeform 502">
              <a:extLst>
                <a:ext uri="{FF2B5EF4-FFF2-40B4-BE49-F238E27FC236}">
                  <a16:creationId xmlns:a16="http://schemas.microsoft.com/office/drawing/2014/main" id="{6612AA6A-8484-FC1B-BA3B-82EE4E566F0D}"/>
                </a:ext>
              </a:extLst>
            </p:cNvPr>
            <p:cNvSpPr>
              <a:spLocks/>
            </p:cNvSpPr>
            <p:nvPr/>
          </p:nvSpPr>
          <p:spPr bwMode="auto">
            <a:xfrm>
              <a:off x="12219302" y="6086441"/>
              <a:ext cx="54139" cy="86010"/>
            </a:xfrm>
            <a:custGeom>
              <a:avLst/>
              <a:gdLst>
                <a:gd name="T0" fmla="*/ 6 w 6"/>
                <a:gd name="T1" fmla="*/ 2 h 9"/>
                <a:gd name="T2" fmla="*/ 6 w 6"/>
                <a:gd name="T3" fmla="*/ 4 h 9"/>
                <a:gd name="T4" fmla="*/ 5 w 6"/>
                <a:gd name="T5" fmla="*/ 9 h 9"/>
                <a:gd name="T6" fmla="*/ 0 w 6"/>
                <a:gd name="T7" fmla="*/ 3 h 9"/>
                <a:gd name="T8" fmla="*/ 3 w 6"/>
                <a:gd name="T9" fmla="*/ 3 h 9"/>
                <a:gd name="T10" fmla="*/ 6 w 6"/>
                <a:gd name="T11" fmla="*/ 2 h 9"/>
                <a:gd name="T12" fmla="*/ 6 w 6"/>
                <a:gd name="T13" fmla="*/ 2 h 9"/>
              </a:gdLst>
              <a:ahLst/>
              <a:cxnLst>
                <a:cxn ang="0">
                  <a:pos x="T0" y="T1"/>
                </a:cxn>
                <a:cxn ang="0">
                  <a:pos x="T2" y="T3"/>
                </a:cxn>
                <a:cxn ang="0">
                  <a:pos x="T4" y="T5"/>
                </a:cxn>
                <a:cxn ang="0">
                  <a:pos x="T6" y="T7"/>
                </a:cxn>
                <a:cxn ang="0">
                  <a:pos x="T8" y="T9"/>
                </a:cxn>
                <a:cxn ang="0">
                  <a:pos x="T10" y="T11"/>
                </a:cxn>
                <a:cxn ang="0">
                  <a:pos x="T12" y="T13"/>
                </a:cxn>
              </a:cxnLst>
              <a:rect l="0" t="0" r="r" b="b"/>
              <a:pathLst>
                <a:path w="6" h="9">
                  <a:moveTo>
                    <a:pt x="6" y="2"/>
                  </a:moveTo>
                  <a:cubicBezTo>
                    <a:pt x="6" y="1"/>
                    <a:pt x="6" y="4"/>
                    <a:pt x="6" y="4"/>
                  </a:cubicBezTo>
                  <a:cubicBezTo>
                    <a:pt x="6" y="6"/>
                    <a:pt x="6" y="8"/>
                    <a:pt x="5" y="9"/>
                  </a:cubicBezTo>
                  <a:cubicBezTo>
                    <a:pt x="5" y="9"/>
                    <a:pt x="0" y="5"/>
                    <a:pt x="0" y="3"/>
                  </a:cubicBezTo>
                  <a:cubicBezTo>
                    <a:pt x="0" y="3"/>
                    <a:pt x="2" y="2"/>
                    <a:pt x="3" y="3"/>
                  </a:cubicBezTo>
                  <a:cubicBezTo>
                    <a:pt x="4" y="4"/>
                    <a:pt x="5" y="4"/>
                    <a:pt x="6" y="2"/>
                  </a:cubicBezTo>
                  <a:cubicBezTo>
                    <a:pt x="6" y="0"/>
                    <a:pt x="6" y="3"/>
                    <a:pt x="6" y="2"/>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108" name="Freeform 503">
              <a:extLst>
                <a:ext uri="{FF2B5EF4-FFF2-40B4-BE49-F238E27FC236}">
                  <a16:creationId xmlns:a16="http://schemas.microsoft.com/office/drawing/2014/main" id="{07D94E10-3CD1-29D3-4F94-C55F4BFA01CB}"/>
                </a:ext>
              </a:extLst>
            </p:cNvPr>
            <p:cNvSpPr>
              <a:spLocks/>
            </p:cNvSpPr>
            <p:nvPr/>
          </p:nvSpPr>
          <p:spPr bwMode="auto">
            <a:xfrm>
              <a:off x="12152426" y="6105555"/>
              <a:ext cx="76432" cy="76452"/>
            </a:xfrm>
            <a:custGeom>
              <a:avLst/>
              <a:gdLst>
                <a:gd name="T0" fmla="*/ 6 w 8"/>
                <a:gd name="T1" fmla="*/ 7 h 8"/>
                <a:gd name="T2" fmla="*/ 1 w 8"/>
                <a:gd name="T3" fmla="*/ 4 h 8"/>
                <a:gd name="T4" fmla="*/ 6 w 8"/>
                <a:gd name="T5" fmla="*/ 7 h 8"/>
                <a:gd name="T6" fmla="*/ 6 w 8"/>
                <a:gd name="T7" fmla="*/ 7 h 8"/>
              </a:gdLst>
              <a:ahLst/>
              <a:cxnLst>
                <a:cxn ang="0">
                  <a:pos x="T0" y="T1"/>
                </a:cxn>
                <a:cxn ang="0">
                  <a:pos x="T2" y="T3"/>
                </a:cxn>
                <a:cxn ang="0">
                  <a:pos x="T4" y="T5"/>
                </a:cxn>
                <a:cxn ang="0">
                  <a:pos x="T6" y="T7"/>
                </a:cxn>
              </a:cxnLst>
              <a:rect l="0" t="0" r="r" b="b"/>
              <a:pathLst>
                <a:path w="8" h="8">
                  <a:moveTo>
                    <a:pt x="6" y="7"/>
                  </a:moveTo>
                  <a:cubicBezTo>
                    <a:pt x="5" y="8"/>
                    <a:pt x="0" y="5"/>
                    <a:pt x="1" y="4"/>
                  </a:cubicBezTo>
                  <a:cubicBezTo>
                    <a:pt x="3" y="0"/>
                    <a:pt x="8" y="5"/>
                    <a:pt x="6" y="7"/>
                  </a:cubicBezTo>
                  <a:cubicBezTo>
                    <a:pt x="5" y="8"/>
                    <a:pt x="7" y="6"/>
                    <a:pt x="6" y="7"/>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109" name="Freeform 504">
              <a:extLst>
                <a:ext uri="{FF2B5EF4-FFF2-40B4-BE49-F238E27FC236}">
                  <a16:creationId xmlns:a16="http://schemas.microsoft.com/office/drawing/2014/main" id="{7E773F3E-D9E2-A9A5-11A5-8ADEB9585F48}"/>
                </a:ext>
              </a:extLst>
            </p:cNvPr>
            <p:cNvSpPr>
              <a:spLocks/>
            </p:cNvSpPr>
            <p:nvPr/>
          </p:nvSpPr>
          <p:spPr bwMode="auto">
            <a:xfrm>
              <a:off x="11818028" y="7070776"/>
              <a:ext cx="44586" cy="35042"/>
            </a:xfrm>
            <a:custGeom>
              <a:avLst/>
              <a:gdLst>
                <a:gd name="T0" fmla="*/ 4 w 5"/>
                <a:gd name="T1" fmla="*/ 2 h 4"/>
                <a:gd name="T2" fmla="*/ 3 w 5"/>
                <a:gd name="T3" fmla="*/ 3 h 4"/>
                <a:gd name="T4" fmla="*/ 0 w 5"/>
                <a:gd name="T5" fmla="*/ 2 h 4"/>
                <a:gd name="T6" fmla="*/ 4 w 5"/>
                <a:gd name="T7" fmla="*/ 0 h 4"/>
                <a:gd name="T8" fmla="*/ 4 w 5"/>
                <a:gd name="T9" fmla="*/ 2 h 4"/>
                <a:gd name="T10" fmla="*/ 4 w 5"/>
                <a:gd name="T11" fmla="*/ 2 h 4"/>
              </a:gdLst>
              <a:ahLst/>
              <a:cxnLst>
                <a:cxn ang="0">
                  <a:pos x="T0" y="T1"/>
                </a:cxn>
                <a:cxn ang="0">
                  <a:pos x="T2" y="T3"/>
                </a:cxn>
                <a:cxn ang="0">
                  <a:pos x="T4" y="T5"/>
                </a:cxn>
                <a:cxn ang="0">
                  <a:pos x="T6" y="T7"/>
                </a:cxn>
                <a:cxn ang="0">
                  <a:pos x="T8" y="T9"/>
                </a:cxn>
                <a:cxn ang="0">
                  <a:pos x="T10" y="T11"/>
                </a:cxn>
              </a:cxnLst>
              <a:rect l="0" t="0" r="r" b="b"/>
              <a:pathLst>
                <a:path w="5" h="4">
                  <a:moveTo>
                    <a:pt x="4" y="2"/>
                  </a:moveTo>
                  <a:cubicBezTo>
                    <a:pt x="5" y="1"/>
                    <a:pt x="4" y="4"/>
                    <a:pt x="3" y="3"/>
                  </a:cubicBezTo>
                  <a:cubicBezTo>
                    <a:pt x="3" y="3"/>
                    <a:pt x="0" y="2"/>
                    <a:pt x="0" y="2"/>
                  </a:cubicBezTo>
                  <a:cubicBezTo>
                    <a:pt x="0" y="2"/>
                    <a:pt x="3" y="0"/>
                    <a:pt x="4" y="0"/>
                  </a:cubicBezTo>
                  <a:cubicBezTo>
                    <a:pt x="4" y="0"/>
                    <a:pt x="3" y="2"/>
                    <a:pt x="4" y="2"/>
                  </a:cubicBezTo>
                  <a:cubicBezTo>
                    <a:pt x="5" y="1"/>
                    <a:pt x="3" y="2"/>
                    <a:pt x="4" y="2"/>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110" name="Freeform 505">
              <a:extLst>
                <a:ext uri="{FF2B5EF4-FFF2-40B4-BE49-F238E27FC236}">
                  <a16:creationId xmlns:a16="http://schemas.microsoft.com/office/drawing/2014/main" id="{C47B020A-6DDA-6C83-B663-F30411C1BA47}"/>
                </a:ext>
              </a:extLst>
            </p:cNvPr>
            <p:cNvSpPr>
              <a:spLocks/>
            </p:cNvSpPr>
            <p:nvPr/>
          </p:nvSpPr>
          <p:spPr bwMode="auto">
            <a:xfrm>
              <a:off x="11359426" y="5927165"/>
              <a:ext cx="57323" cy="57338"/>
            </a:xfrm>
            <a:custGeom>
              <a:avLst/>
              <a:gdLst>
                <a:gd name="T0" fmla="*/ 5 w 6"/>
                <a:gd name="T1" fmla="*/ 1 h 6"/>
                <a:gd name="T2" fmla="*/ 4 w 6"/>
                <a:gd name="T3" fmla="*/ 5 h 6"/>
                <a:gd name="T4" fmla="*/ 1 w 6"/>
                <a:gd name="T5" fmla="*/ 5 h 6"/>
                <a:gd name="T6" fmla="*/ 5 w 6"/>
                <a:gd name="T7" fmla="*/ 1 h 6"/>
                <a:gd name="T8" fmla="*/ 5 w 6"/>
                <a:gd name="T9" fmla="*/ 1 h 6"/>
              </a:gdLst>
              <a:ahLst/>
              <a:cxnLst>
                <a:cxn ang="0">
                  <a:pos x="T0" y="T1"/>
                </a:cxn>
                <a:cxn ang="0">
                  <a:pos x="T2" y="T3"/>
                </a:cxn>
                <a:cxn ang="0">
                  <a:pos x="T4" y="T5"/>
                </a:cxn>
                <a:cxn ang="0">
                  <a:pos x="T6" y="T7"/>
                </a:cxn>
                <a:cxn ang="0">
                  <a:pos x="T8" y="T9"/>
                </a:cxn>
              </a:cxnLst>
              <a:rect l="0" t="0" r="r" b="b"/>
              <a:pathLst>
                <a:path w="6" h="6">
                  <a:moveTo>
                    <a:pt x="5" y="1"/>
                  </a:moveTo>
                  <a:cubicBezTo>
                    <a:pt x="6" y="2"/>
                    <a:pt x="4" y="3"/>
                    <a:pt x="4" y="5"/>
                  </a:cubicBezTo>
                  <a:cubicBezTo>
                    <a:pt x="3" y="6"/>
                    <a:pt x="2" y="6"/>
                    <a:pt x="1" y="5"/>
                  </a:cubicBezTo>
                  <a:cubicBezTo>
                    <a:pt x="0" y="4"/>
                    <a:pt x="5" y="0"/>
                    <a:pt x="5" y="1"/>
                  </a:cubicBezTo>
                  <a:cubicBezTo>
                    <a:pt x="6" y="2"/>
                    <a:pt x="5" y="0"/>
                    <a:pt x="5" y="1"/>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111" name="Freeform 506">
              <a:extLst>
                <a:ext uri="{FF2B5EF4-FFF2-40B4-BE49-F238E27FC236}">
                  <a16:creationId xmlns:a16="http://schemas.microsoft.com/office/drawing/2014/main" id="{823BAA49-5443-7981-A061-881099B785B0}"/>
                </a:ext>
              </a:extLst>
            </p:cNvPr>
            <p:cNvSpPr>
              <a:spLocks/>
            </p:cNvSpPr>
            <p:nvPr/>
          </p:nvSpPr>
          <p:spPr bwMode="auto">
            <a:xfrm>
              <a:off x="11388093" y="5994061"/>
              <a:ext cx="28662" cy="28669"/>
            </a:xfrm>
            <a:custGeom>
              <a:avLst/>
              <a:gdLst>
                <a:gd name="T0" fmla="*/ 3 w 3"/>
                <a:gd name="T1" fmla="*/ 1 h 3"/>
                <a:gd name="T2" fmla="*/ 0 w 3"/>
                <a:gd name="T3" fmla="*/ 2 h 3"/>
                <a:gd name="T4" fmla="*/ 2 w 3"/>
                <a:gd name="T5" fmla="*/ 3 h 3"/>
                <a:gd name="T6" fmla="*/ 3 w 3"/>
                <a:gd name="T7" fmla="*/ 1 h 3"/>
                <a:gd name="T8" fmla="*/ 3 w 3"/>
                <a:gd name="T9" fmla="*/ 1 h 3"/>
              </a:gdLst>
              <a:ahLst/>
              <a:cxnLst>
                <a:cxn ang="0">
                  <a:pos x="T0" y="T1"/>
                </a:cxn>
                <a:cxn ang="0">
                  <a:pos x="T2" y="T3"/>
                </a:cxn>
                <a:cxn ang="0">
                  <a:pos x="T4" y="T5"/>
                </a:cxn>
                <a:cxn ang="0">
                  <a:pos x="T6" y="T7"/>
                </a:cxn>
                <a:cxn ang="0">
                  <a:pos x="T8" y="T9"/>
                </a:cxn>
              </a:cxnLst>
              <a:rect l="0" t="0" r="r" b="b"/>
              <a:pathLst>
                <a:path w="3" h="3">
                  <a:moveTo>
                    <a:pt x="3" y="1"/>
                  </a:moveTo>
                  <a:cubicBezTo>
                    <a:pt x="2" y="1"/>
                    <a:pt x="0" y="1"/>
                    <a:pt x="0" y="2"/>
                  </a:cubicBezTo>
                  <a:cubicBezTo>
                    <a:pt x="0" y="3"/>
                    <a:pt x="2" y="3"/>
                    <a:pt x="2" y="3"/>
                  </a:cubicBezTo>
                  <a:cubicBezTo>
                    <a:pt x="3" y="3"/>
                    <a:pt x="3" y="0"/>
                    <a:pt x="3" y="1"/>
                  </a:cubicBezTo>
                  <a:cubicBezTo>
                    <a:pt x="2" y="1"/>
                    <a:pt x="3" y="1"/>
                    <a:pt x="3" y="1"/>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112" name="Freeform 507">
              <a:extLst>
                <a:ext uri="{FF2B5EF4-FFF2-40B4-BE49-F238E27FC236}">
                  <a16:creationId xmlns:a16="http://schemas.microsoft.com/office/drawing/2014/main" id="{3F1FA4BD-A1E1-C3E4-2A54-8B030B57B6E8}"/>
                </a:ext>
              </a:extLst>
            </p:cNvPr>
            <p:cNvSpPr>
              <a:spLocks/>
            </p:cNvSpPr>
            <p:nvPr/>
          </p:nvSpPr>
          <p:spPr bwMode="auto">
            <a:xfrm>
              <a:off x="11416754" y="6022733"/>
              <a:ext cx="15924" cy="9556"/>
            </a:xfrm>
            <a:custGeom>
              <a:avLst/>
              <a:gdLst>
                <a:gd name="T0" fmla="*/ 2 w 2"/>
                <a:gd name="T1" fmla="*/ 0 h 1"/>
                <a:gd name="T2" fmla="*/ 1 w 2"/>
                <a:gd name="T3" fmla="*/ 1 h 1"/>
                <a:gd name="T4" fmla="*/ 2 w 2"/>
                <a:gd name="T5" fmla="*/ 0 h 1"/>
              </a:gdLst>
              <a:ahLst/>
              <a:cxnLst>
                <a:cxn ang="0">
                  <a:pos x="T0" y="T1"/>
                </a:cxn>
                <a:cxn ang="0">
                  <a:pos x="T2" y="T3"/>
                </a:cxn>
                <a:cxn ang="0">
                  <a:pos x="T4" y="T5"/>
                </a:cxn>
              </a:cxnLst>
              <a:rect l="0" t="0" r="r" b="b"/>
              <a:pathLst>
                <a:path w="2" h="1">
                  <a:moveTo>
                    <a:pt x="2" y="0"/>
                  </a:moveTo>
                  <a:cubicBezTo>
                    <a:pt x="1" y="0"/>
                    <a:pt x="0" y="1"/>
                    <a:pt x="1" y="1"/>
                  </a:cubicBezTo>
                  <a:cubicBezTo>
                    <a:pt x="2" y="1"/>
                    <a:pt x="2" y="0"/>
                    <a:pt x="2" y="0"/>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113" name="Freeform 508">
              <a:extLst>
                <a:ext uri="{FF2B5EF4-FFF2-40B4-BE49-F238E27FC236}">
                  <a16:creationId xmlns:a16="http://schemas.microsoft.com/office/drawing/2014/main" id="{F9674D06-3EE2-7574-D638-84CBD274082B}"/>
                </a:ext>
              </a:extLst>
            </p:cNvPr>
            <p:cNvSpPr>
              <a:spLocks/>
            </p:cNvSpPr>
            <p:nvPr/>
          </p:nvSpPr>
          <p:spPr bwMode="auto">
            <a:xfrm>
              <a:off x="11416754" y="6048217"/>
              <a:ext cx="9553" cy="19114"/>
            </a:xfrm>
            <a:custGeom>
              <a:avLst/>
              <a:gdLst>
                <a:gd name="T0" fmla="*/ 1 w 1"/>
                <a:gd name="T1" fmla="*/ 0 h 2"/>
                <a:gd name="T2" fmla="*/ 0 w 1"/>
                <a:gd name="T3" fmla="*/ 2 h 2"/>
                <a:gd name="T4" fmla="*/ 1 w 1"/>
                <a:gd name="T5" fmla="*/ 0 h 2"/>
              </a:gdLst>
              <a:ahLst/>
              <a:cxnLst>
                <a:cxn ang="0">
                  <a:pos x="T0" y="T1"/>
                </a:cxn>
                <a:cxn ang="0">
                  <a:pos x="T2" y="T3"/>
                </a:cxn>
                <a:cxn ang="0">
                  <a:pos x="T4" y="T5"/>
                </a:cxn>
              </a:cxnLst>
              <a:rect l="0" t="0" r="r" b="b"/>
              <a:pathLst>
                <a:path w="1" h="2">
                  <a:moveTo>
                    <a:pt x="1" y="0"/>
                  </a:moveTo>
                  <a:cubicBezTo>
                    <a:pt x="1" y="1"/>
                    <a:pt x="0" y="2"/>
                    <a:pt x="0" y="2"/>
                  </a:cubicBezTo>
                  <a:cubicBezTo>
                    <a:pt x="1" y="2"/>
                    <a:pt x="1" y="0"/>
                    <a:pt x="1" y="0"/>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114" name="Freeform 509">
              <a:extLst>
                <a:ext uri="{FF2B5EF4-FFF2-40B4-BE49-F238E27FC236}">
                  <a16:creationId xmlns:a16="http://schemas.microsoft.com/office/drawing/2014/main" id="{9FF7F7C6-8037-F8BD-93CC-75CF58B4E82E}"/>
                </a:ext>
              </a:extLst>
            </p:cNvPr>
            <p:cNvSpPr>
              <a:spLocks/>
            </p:cNvSpPr>
            <p:nvPr/>
          </p:nvSpPr>
          <p:spPr bwMode="auto">
            <a:xfrm>
              <a:off x="11416754" y="6067328"/>
              <a:ext cx="15924" cy="9556"/>
            </a:xfrm>
            <a:custGeom>
              <a:avLst/>
              <a:gdLst>
                <a:gd name="T0" fmla="*/ 2 w 2"/>
                <a:gd name="T1" fmla="*/ 0 h 1"/>
                <a:gd name="T2" fmla="*/ 1 w 2"/>
                <a:gd name="T3" fmla="*/ 1 h 1"/>
                <a:gd name="T4" fmla="*/ 2 w 2"/>
                <a:gd name="T5" fmla="*/ 0 h 1"/>
              </a:gdLst>
              <a:ahLst/>
              <a:cxnLst>
                <a:cxn ang="0">
                  <a:pos x="T0" y="T1"/>
                </a:cxn>
                <a:cxn ang="0">
                  <a:pos x="T2" y="T3"/>
                </a:cxn>
                <a:cxn ang="0">
                  <a:pos x="T4" y="T5"/>
                </a:cxn>
              </a:cxnLst>
              <a:rect l="0" t="0" r="r" b="b"/>
              <a:pathLst>
                <a:path w="2" h="1">
                  <a:moveTo>
                    <a:pt x="2" y="0"/>
                  </a:moveTo>
                  <a:cubicBezTo>
                    <a:pt x="1" y="0"/>
                    <a:pt x="0" y="1"/>
                    <a:pt x="1" y="1"/>
                  </a:cubicBezTo>
                  <a:cubicBezTo>
                    <a:pt x="2" y="1"/>
                    <a:pt x="2" y="0"/>
                    <a:pt x="2" y="0"/>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115" name="Freeform 510">
              <a:extLst>
                <a:ext uri="{FF2B5EF4-FFF2-40B4-BE49-F238E27FC236}">
                  <a16:creationId xmlns:a16="http://schemas.microsoft.com/office/drawing/2014/main" id="{06343DE9-48AA-9DFA-5BA6-550E3AC8F92A}"/>
                </a:ext>
              </a:extLst>
            </p:cNvPr>
            <p:cNvSpPr>
              <a:spLocks/>
            </p:cNvSpPr>
            <p:nvPr/>
          </p:nvSpPr>
          <p:spPr bwMode="auto">
            <a:xfrm>
              <a:off x="11490002" y="6207491"/>
              <a:ext cx="9553" cy="19114"/>
            </a:xfrm>
            <a:custGeom>
              <a:avLst/>
              <a:gdLst>
                <a:gd name="T0" fmla="*/ 0 w 1"/>
                <a:gd name="T1" fmla="*/ 0 h 2"/>
                <a:gd name="T2" fmla="*/ 0 w 1"/>
                <a:gd name="T3" fmla="*/ 2 h 2"/>
                <a:gd name="T4" fmla="*/ 0 w 1"/>
                <a:gd name="T5" fmla="*/ 0 h 2"/>
              </a:gdLst>
              <a:ahLst/>
              <a:cxnLst>
                <a:cxn ang="0">
                  <a:pos x="T0" y="T1"/>
                </a:cxn>
                <a:cxn ang="0">
                  <a:pos x="T2" y="T3"/>
                </a:cxn>
                <a:cxn ang="0">
                  <a:pos x="T4" y="T5"/>
                </a:cxn>
              </a:cxnLst>
              <a:rect l="0" t="0" r="r" b="b"/>
              <a:pathLst>
                <a:path w="1" h="2">
                  <a:moveTo>
                    <a:pt x="0" y="0"/>
                  </a:moveTo>
                  <a:cubicBezTo>
                    <a:pt x="0" y="1"/>
                    <a:pt x="0" y="2"/>
                    <a:pt x="0" y="2"/>
                  </a:cubicBezTo>
                  <a:cubicBezTo>
                    <a:pt x="0" y="2"/>
                    <a:pt x="1" y="0"/>
                    <a:pt x="0" y="0"/>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116" name="Freeform 511">
              <a:extLst>
                <a:ext uri="{FF2B5EF4-FFF2-40B4-BE49-F238E27FC236}">
                  <a16:creationId xmlns:a16="http://schemas.microsoft.com/office/drawing/2014/main" id="{FF1E55F4-4143-1AE9-4669-6899F131ED4B}"/>
                </a:ext>
              </a:extLst>
            </p:cNvPr>
            <p:cNvSpPr>
              <a:spLocks/>
            </p:cNvSpPr>
            <p:nvPr/>
          </p:nvSpPr>
          <p:spPr bwMode="auto">
            <a:xfrm>
              <a:off x="11630131" y="5787002"/>
              <a:ext cx="19109" cy="38227"/>
            </a:xfrm>
            <a:custGeom>
              <a:avLst/>
              <a:gdLst>
                <a:gd name="T0" fmla="*/ 1 w 2"/>
                <a:gd name="T1" fmla="*/ 4 h 4"/>
                <a:gd name="T2" fmla="*/ 2 w 2"/>
                <a:gd name="T3" fmla="*/ 1 h 4"/>
                <a:gd name="T4" fmla="*/ 1 w 2"/>
                <a:gd name="T5" fmla="*/ 4 h 4"/>
                <a:gd name="T6" fmla="*/ 1 w 2"/>
                <a:gd name="T7" fmla="*/ 4 h 4"/>
              </a:gdLst>
              <a:ahLst/>
              <a:cxnLst>
                <a:cxn ang="0">
                  <a:pos x="T0" y="T1"/>
                </a:cxn>
                <a:cxn ang="0">
                  <a:pos x="T2" y="T3"/>
                </a:cxn>
                <a:cxn ang="0">
                  <a:pos x="T4" y="T5"/>
                </a:cxn>
                <a:cxn ang="0">
                  <a:pos x="T6" y="T7"/>
                </a:cxn>
              </a:cxnLst>
              <a:rect l="0" t="0" r="r" b="b"/>
              <a:pathLst>
                <a:path w="2" h="4">
                  <a:moveTo>
                    <a:pt x="1" y="4"/>
                  </a:moveTo>
                  <a:cubicBezTo>
                    <a:pt x="0" y="3"/>
                    <a:pt x="0" y="1"/>
                    <a:pt x="2" y="1"/>
                  </a:cubicBezTo>
                  <a:cubicBezTo>
                    <a:pt x="2" y="0"/>
                    <a:pt x="2" y="4"/>
                    <a:pt x="1" y="4"/>
                  </a:cubicBezTo>
                  <a:cubicBezTo>
                    <a:pt x="0" y="3"/>
                    <a:pt x="1" y="4"/>
                    <a:pt x="1" y="4"/>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117" name="Freeform 512">
              <a:extLst>
                <a:ext uri="{FF2B5EF4-FFF2-40B4-BE49-F238E27FC236}">
                  <a16:creationId xmlns:a16="http://schemas.microsoft.com/office/drawing/2014/main" id="{A92E576C-430A-AD73-FEA4-03A90811B192}"/>
                </a:ext>
              </a:extLst>
            </p:cNvPr>
            <p:cNvSpPr>
              <a:spLocks/>
            </p:cNvSpPr>
            <p:nvPr/>
          </p:nvSpPr>
          <p:spPr bwMode="auto">
            <a:xfrm>
              <a:off x="8260699" y="11747159"/>
              <a:ext cx="111465" cy="57338"/>
            </a:xfrm>
            <a:custGeom>
              <a:avLst/>
              <a:gdLst>
                <a:gd name="T0" fmla="*/ 10 w 12"/>
                <a:gd name="T1" fmla="*/ 3 h 6"/>
                <a:gd name="T2" fmla="*/ 8 w 12"/>
                <a:gd name="T3" fmla="*/ 2 h 6"/>
                <a:gd name="T4" fmla="*/ 5 w 12"/>
                <a:gd name="T5" fmla="*/ 2 h 6"/>
                <a:gd name="T6" fmla="*/ 3 w 12"/>
                <a:gd name="T7" fmla="*/ 1 h 6"/>
                <a:gd name="T8" fmla="*/ 0 w 12"/>
                <a:gd name="T9" fmla="*/ 3 h 6"/>
                <a:gd name="T10" fmla="*/ 2 w 12"/>
                <a:gd name="T11" fmla="*/ 5 h 6"/>
                <a:gd name="T12" fmla="*/ 6 w 12"/>
                <a:gd name="T13" fmla="*/ 5 h 6"/>
                <a:gd name="T14" fmla="*/ 11 w 12"/>
                <a:gd name="T15" fmla="*/ 3 h 6"/>
                <a:gd name="T16" fmla="*/ 10 w 12"/>
                <a:gd name="T17" fmla="*/ 3 h 6"/>
                <a:gd name="T18" fmla="*/ 10 w 12"/>
                <a:gd name="T19"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6">
                  <a:moveTo>
                    <a:pt x="10" y="3"/>
                  </a:moveTo>
                  <a:cubicBezTo>
                    <a:pt x="9" y="3"/>
                    <a:pt x="9" y="2"/>
                    <a:pt x="8" y="2"/>
                  </a:cubicBezTo>
                  <a:cubicBezTo>
                    <a:pt x="7" y="2"/>
                    <a:pt x="6" y="2"/>
                    <a:pt x="5" y="2"/>
                  </a:cubicBezTo>
                  <a:cubicBezTo>
                    <a:pt x="4" y="2"/>
                    <a:pt x="4" y="0"/>
                    <a:pt x="3" y="1"/>
                  </a:cubicBezTo>
                  <a:cubicBezTo>
                    <a:pt x="3" y="1"/>
                    <a:pt x="0" y="3"/>
                    <a:pt x="0" y="3"/>
                  </a:cubicBezTo>
                  <a:cubicBezTo>
                    <a:pt x="0" y="3"/>
                    <a:pt x="2" y="5"/>
                    <a:pt x="2" y="5"/>
                  </a:cubicBezTo>
                  <a:cubicBezTo>
                    <a:pt x="3" y="6"/>
                    <a:pt x="5" y="5"/>
                    <a:pt x="6" y="5"/>
                  </a:cubicBezTo>
                  <a:cubicBezTo>
                    <a:pt x="7" y="5"/>
                    <a:pt x="11" y="4"/>
                    <a:pt x="11" y="3"/>
                  </a:cubicBezTo>
                  <a:cubicBezTo>
                    <a:pt x="10" y="3"/>
                    <a:pt x="10" y="3"/>
                    <a:pt x="10" y="3"/>
                  </a:cubicBezTo>
                  <a:cubicBezTo>
                    <a:pt x="9" y="3"/>
                    <a:pt x="12" y="2"/>
                    <a:pt x="10" y="3"/>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118" name="Freeform 513">
              <a:extLst>
                <a:ext uri="{FF2B5EF4-FFF2-40B4-BE49-F238E27FC236}">
                  <a16:creationId xmlns:a16="http://schemas.microsoft.com/office/drawing/2014/main" id="{23B237B6-1F96-EE87-7D1B-A6B298A5EA65}"/>
                </a:ext>
              </a:extLst>
            </p:cNvPr>
            <p:cNvSpPr>
              <a:spLocks/>
            </p:cNvSpPr>
            <p:nvPr/>
          </p:nvSpPr>
          <p:spPr bwMode="auto">
            <a:xfrm>
              <a:off x="8251144" y="11804497"/>
              <a:ext cx="82803" cy="57338"/>
            </a:xfrm>
            <a:custGeom>
              <a:avLst/>
              <a:gdLst>
                <a:gd name="T0" fmla="*/ 7 w 9"/>
                <a:gd name="T1" fmla="*/ 3 h 6"/>
                <a:gd name="T2" fmla="*/ 0 w 9"/>
                <a:gd name="T3" fmla="*/ 1 h 6"/>
                <a:gd name="T4" fmla="*/ 2 w 9"/>
                <a:gd name="T5" fmla="*/ 2 h 6"/>
                <a:gd name="T6" fmla="*/ 1 w 9"/>
                <a:gd name="T7" fmla="*/ 5 h 6"/>
                <a:gd name="T8" fmla="*/ 3 w 9"/>
                <a:gd name="T9" fmla="*/ 5 h 6"/>
                <a:gd name="T10" fmla="*/ 4 w 9"/>
                <a:gd name="T11" fmla="*/ 5 h 6"/>
                <a:gd name="T12" fmla="*/ 7 w 9"/>
                <a:gd name="T13" fmla="*/ 3 h 6"/>
                <a:gd name="T14" fmla="*/ 7 w 9"/>
                <a:gd name="T15" fmla="*/ 3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6">
                  <a:moveTo>
                    <a:pt x="7" y="3"/>
                  </a:moveTo>
                  <a:cubicBezTo>
                    <a:pt x="7" y="2"/>
                    <a:pt x="0" y="0"/>
                    <a:pt x="0" y="1"/>
                  </a:cubicBezTo>
                  <a:cubicBezTo>
                    <a:pt x="0" y="1"/>
                    <a:pt x="2" y="2"/>
                    <a:pt x="2" y="2"/>
                  </a:cubicBezTo>
                  <a:cubicBezTo>
                    <a:pt x="3" y="3"/>
                    <a:pt x="1" y="4"/>
                    <a:pt x="1" y="5"/>
                  </a:cubicBezTo>
                  <a:cubicBezTo>
                    <a:pt x="1" y="6"/>
                    <a:pt x="3" y="5"/>
                    <a:pt x="3" y="5"/>
                  </a:cubicBezTo>
                  <a:cubicBezTo>
                    <a:pt x="4" y="4"/>
                    <a:pt x="3" y="5"/>
                    <a:pt x="4" y="5"/>
                  </a:cubicBezTo>
                  <a:cubicBezTo>
                    <a:pt x="5" y="6"/>
                    <a:pt x="9" y="4"/>
                    <a:pt x="7" y="3"/>
                  </a:cubicBezTo>
                  <a:cubicBezTo>
                    <a:pt x="6" y="2"/>
                    <a:pt x="8" y="3"/>
                    <a:pt x="7" y="3"/>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119" name="Freeform 514">
              <a:extLst>
                <a:ext uri="{FF2B5EF4-FFF2-40B4-BE49-F238E27FC236}">
                  <a16:creationId xmlns:a16="http://schemas.microsoft.com/office/drawing/2014/main" id="{A0D9F6D8-DC48-DFBE-C06C-ADE182D90C16}"/>
                </a:ext>
              </a:extLst>
            </p:cNvPr>
            <p:cNvSpPr>
              <a:spLocks/>
            </p:cNvSpPr>
            <p:nvPr/>
          </p:nvSpPr>
          <p:spPr bwMode="auto">
            <a:xfrm>
              <a:off x="8241593" y="11731231"/>
              <a:ext cx="73248" cy="44598"/>
            </a:xfrm>
            <a:custGeom>
              <a:avLst/>
              <a:gdLst>
                <a:gd name="T0" fmla="*/ 6 w 8"/>
                <a:gd name="T1" fmla="*/ 0 h 5"/>
                <a:gd name="T2" fmla="*/ 3 w 8"/>
                <a:gd name="T3" fmla="*/ 1 h 5"/>
                <a:gd name="T4" fmla="*/ 0 w 8"/>
                <a:gd name="T5" fmla="*/ 1 h 5"/>
                <a:gd name="T6" fmla="*/ 0 w 8"/>
                <a:gd name="T7" fmla="*/ 3 h 5"/>
                <a:gd name="T8" fmla="*/ 5 w 8"/>
                <a:gd name="T9" fmla="*/ 2 h 5"/>
                <a:gd name="T10" fmla="*/ 6 w 8"/>
                <a:gd name="T11" fmla="*/ 0 h 5"/>
                <a:gd name="T12" fmla="*/ 6 w 8"/>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8" h="5">
                  <a:moveTo>
                    <a:pt x="6" y="0"/>
                  </a:moveTo>
                  <a:cubicBezTo>
                    <a:pt x="5" y="0"/>
                    <a:pt x="4" y="1"/>
                    <a:pt x="3" y="1"/>
                  </a:cubicBezTo>
                  <a:cubicBezTo>
                    <a:pt x="2" y="0"/>
                    <a:pt x="0" y="1"/>
                    <a:pt x="0" y="1"/>
                  </a:cubicBezTo>
                  <a:cubicBezTo>
                    <a:pt x="1" y="0"/>
                    <a:pt x="0" y="4"/>
                    <a:pt x="0" y="3"/>
                  </a:cubicBezTo>
                  <a:cubicBezTo>
                    <a:pt x="1" y="5"/>
                    <a:pt x="4" y="3"/>
                    <a:pt x="5" y="2"/>
                  </a:cubicBezTo>
                  <a:cubicBezTo>
                    <a:pt x="6" y="2"/>
                    <a:pt x="8" y="0"/>
                    <a:pt x="6" y="0"/>
                  </a:cubicBezTo>
                  <a:cubicBezTo>
                    <a:pt x="5" y="0"/>
                    <a:pt x="8" y="0"/>
                    <a:pt x="6" y="0"/>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120" name="Freeform 515">
              <a:extLst>
                <a:ext uri="{FF2B5EF4-FFF2-40B4-BE49-F238E27FC236}">
                  <a16:creationId xmlns:a16="http://schemas.microsoft.com/office/drawing/2014/main" id="{8458FA40-1518-20FA-322A-F7A93B9DD200}"/>
                </a:ext>
              </a:extLst>
            </p:cNvPr>
            <p:cNvSpPr>
              <a:spLocks/>
            </p:cNvSpPr>
            <p:nvPr/>
          </p:nvSpPr>
          <p:spPr bwMode="auto">
            <a:xfrm>
              <a:off x="8203376" y="11766272"/>
              <a:ext cx="76432" cy="47785"/>
            </a:xfrm>
            <a:custGeom>
              <a:avLst/>
              <a:gdLst>
                <a:gd name="T0" fmla="*/ 7 w 8"/>
                <a:gd name="T1" fmla="*/ 4 h 5"/>
                <a:gd name="T2" fmla="*/ 1 w 8"/>
                <a:gd name="T3" fmla="*/ 1 h 5"/>
                <a:gd name="T4" fmla="*/ 7 w 8"/>
                <a:gd name="T5" fmla="*/ 4 h 5"/>
              </a:gdLst>
              <a:ahLst/>
              <a:cxnLst>
                <a:cxn ang="0">
                  <a:pos x="T0" y="T1"/>
                </a:cxn>
                <a:cxn ang="0">
                  <a:pos x="T2" y="T3"/>
                </a:cxn>
                <a:cxn ang="0">
                  <a:pos x="T4" y="T5"/>
                </a:cxn>
              </a:cxnLst>
              <a:rect l="0" t="0" r="r" b="b"/>
              <a:pathLst>
                <a:path w="8" h="5">
                  <a:moveTo>
                    <a:pt x="7" y="4"/>
                  </a:moveTo>
                  <a:cubicBezTo>
                    <a:pt x="6" y="3"/>
                    <a:pt x="0" y="0"/>
                    <a:pt x="1" y="1"/>
                  </a:cubicBezTo>
                  <a:cubicBezTo>
                    <a:pt x="2" y="2"/>
                    <a:pt x="8" y="5"/>
                    <a:pt x="7" y="4"/>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121" name="Freeform 516">
              <a:extLst>
                <a:ext uri="{FF2B5EF4-FFF2-40B4-BE49-F238E27FC236}">
                  <a16:creationId xmlns:a16="http://schemas.microsoft.com/office/drawing/2014/main" id="{76D7284A-DB42-AA21-E6AE-C9A6AD867F4C}"/>
                </a:ext>
              </a:extLst>
            </p:cNvPr>
            <p:cNvSpPr>
              <a:spLocks/>
            </p:cNvSpPr>
            <p:nvPr/>
          </p:nvSpPr>
          <p:spPr bwMode="auto">
            <a:xfrm>
              <a:off x="8184267" y="11702559"/>
              <a:ext cx="28662" cy="28669"/>
            </a:xfrm>
            <a:custGeom>
              <a:avLst/>
              <a:gdLst>
                <a:gd name="T0" fmla="*/ 2 w 3"/>
                <a:gd name="T1" fmla="*/ 2 h 3"/>
                <a:gd name="T2" fmla="*/ 0 w 3"/>
                <a:gd name="T3" fmla="*/ 1 h 3"/>
                <a:gd name="T4" fmla="*/ 2 w 3"/>
                <a:gd name="T5" fmla="*/ 2 h 3"/>
                <a:gd name="T6" fmla="*/ 2 w 3"/>
                <a:gd name="T7" fmla="*/ 2 h 3"/>
              </a:gdLst>
              <a:ahLst/>
              <a:cxnLst>
                <a:cxn ang="0">
                  <a:pos x="T0" y="T1"/>
                </a:cxn>
                <a:cxn ang="0">
                  <a:pos x="T2" y="T3"/>
                </a:cxn>
                <a:cxn ang="0">
                  <a:pos x="T4" y="T5"/>
                </a:cxn>
                <a:cxn ang="0">
                  <a:pos x="T6" y="T7"/>
                </a:cxn>
              </a:cxnLst>
              <a:rect l="0" t="0" r="r" b="b"/>
              <a:pathLst>
                <a:path w="3" h="3">
                  <a:moveTo>
                    <a:pt x="2" y="2"/>
                  </a:moveTo>
                  <a:cubicBezTo>
                    <a:pt x="2" y="3"/>
                    <a:pt x="1" y="2"/>
                    <a:pt x="0" y="1"/>
                  </a:cubicBezTo>
                  <a:cubicBezTo>
                    <a:pt x="0" y="0"/>
                    <a:pt x="3" y="0"/>
                    <a:pt x="2" y="2"/>
                  </a:cubicBezTo>
                  <a:cubicBezTo>
                    <a:pt x="2" y="3"/>
                    <a:pt x="2" y="1"/>
                    <a:pt x="2" y="2"/>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122" name="Freeform 517">
              <a:extLst>
                <a:ext uri="{FF2B5EF4-FFF2-40B4-BE49-F238E27FC236}">
                  <a16:creationId xmlns:a16="http://schemas.microsoft.com/office/drawing/2014/main" id="{596A38E2-7173-2D48-0A08-7F5210ABC3A5}"/>
                </a:ext>
              </a:extLst>
            </p:cNvPr>
            <p:cNvSpPr>
              <a:spLocks/>
            </p:cNvSpPr>
            <p:nvPr/>
          </p:nvSpPr>
          <p:spPr bwMode="auto">
            <a:xfrm>
              <a:off x="8184267" y="11626107"/>
              <a:ext cx="66879" cy="66896"/>
            </a:xfrm>
            <a:custGeom>
              <a:avLst/>
              <a:gdLst>
                <a:gd name="T0" fmla="*/ 5 w 7"/>
                <a:gd name="T1" fmla="*/ 2 h 7"/>
                <a:gd name="T2" fmla="*/ 4 w 7"/>
                <a:gd name="T3" fmla="*/ 0 h 7"/>
                <a:gd name="T4" fmla="*/ 2 w 7"/>
                <a:gd name="T5" fmla="*/ 1 h 7"/>
                <a:gd name="T6" fmla="*/ 0 w 7"/>
                <a:gd name="T7" fmla="*/ 1 h 7"/>
                <a:gd name="T8" fmla="*/ 2 w 7"/>
                <a:gd name="T9" fmla="*/ 4 h 7"/>
                <a:gd name="T10" fmla="*/ 0 w 7"/>
                <a:gd name="T11" fmla="*/ 6 h 7"/>
                <a:gd name="T12" fmla="*/ 3 w 7"/>
                <a:gd name="T13" fmla="*/ 5 h 7"/>
                <a:gd name="T14" fmla="*/ 4 w 7"/>
                <a:gd name="T15" fmla="*/ 2 h 7"/>
                <a:gd name="T16" fmla="*/ 4 w 7"/>
                <a:gd name="T17" fmla="*/ 4 h 7"/>
                <a:gd name="T18" fmla="*/ 6 w 7"/>
                <a:gd name="T19" fmla="*/ 2 h 7"/>
                <a:gd name="T20" fmla="*/ 5 w 7"/>
                <a:gd name="T21" fmla="*/ 2 h 7"/>
                <a:gd name="T22" fmla="*/ 5 w 7"/>
                <a:gd name="T23" fmla="*/ 2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 h="7">
                  <a:moveTo>
                    <a:pt x="5" y="2"/>
                  </a:moveTo>
                  <a:cubicBezTo>
                    <a:pt x="5" y="1"/>
                    <a:pt x="4" y="1"/>
                    <a:pt x="4" y="0"/>
                  </a:cubicBezTo>
                  <a:cubicBezTo>
                    <a:pt x="3" y="0"/>
                    <a:pt x="1" y="0"/>
                    <a:pt x="2" y="1"/>
                  </a:cubicBezTo>
                  <a:cubicBezTo>
                    <a:pt x="4" y="3"/>
                    <a:pt x="1" y="2"/>
                    <a:pt x="0" y="1"/>
                  </a:cubicBezTo>
                  <a:cubicBezTo>
                    <a:pt x="1" y="3"/>
                    <a:pt x="2" y="3"/>
                    <a:pt x="2" y="4"/>
                  </a:cubicBezTo>
                  <a:cubicBezTo>
                    <a:pt x="3" y="6"/>
                    <a:pt x="1" y="5"/>
                    <a:pt x="0" y="6"/>
                  </a:cubicBezTo>
                  <a:cubicBezTo>
                    <a:pt x="0" y="7"/>
                    <a:pt x="4" y="6"/>
                    <a:pt x="3" y="5"/>
                  </a:cubicBezTo>
                  <a:cubicBezTo>
                    <a:pt x="3" y="5"/>
                    <a:pt x="4" y="3"/>
                    <a:pt x="4" y="2"/>
                  </a:cubicBezTo>
                  <a:cubicBezTo>
                    <a:pt x="4" y="2"/>
                    <a:pt x="4" y="3"/>
                    <a:pt x="4" y="4"/>
                  </a:cubicBezTo>
                  <a:cubicBezTo>
                    <a:pt x="4" y="3"/>
                    <a:pt x="6" y="2"/>
                    <a:pt x="6" y="2"/>
                  </a:cubicBezTo>
                  <a:cubicBezTo>
                    <a:pt x="6" y="2"/>
                    <a:pt x="6" y="2"/>
                    <a:pt x="5" y="2"/>
                  </a:cubicBezTo>
                  <a:cubicBezTo>
                    <a:pt x="5" y="1"/>
                    <a:pt x="7" y="2"/>
                    <a:pt x="5" y="2"/>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123" name="Freeform 518">
              <a:extLst>
                <a:ext uri="{FF2B5EF4-FFF2-40B4-BE49-F238E27FC236}">
                  <a16:creationId xmlns:a16="http://schemas.microsoft.com/office/drawing/2014/main" id="{22D80762-6E77-2C90-1B97-3B2FE8CA40A3}"/>
                </a:ext>
              </a:extLst>
            </p:cNvPr>
            <p:cNvSpPr>
              <a:spLocks/>
            </p:cNvSpPr>
            <p:nvPr/>
          </p:nvSpPr>
          <p:spPr bwMode="auto">
            <a:xfrm>
              <a:off x="8174712" y="11505057"/>
              <a:ext cx="47770" cy="101936"/>
            </a:xfrm>
            <a:custGeom>
              <a:avLst/>
              <a:gdLst>
                <a:gd name="T0" fmla="*/ 5 w 5"/>
                <a:gd name="T1" fmla="*/ 7 h 11"/>
                <a:gd name="T2" fmla="*/ 2 w 5"/>
                <a:gd name="T3" fmla="*/ 2 h 11"/>
                <a:gd name="T4" fmla="*/ 1 w 5"/>
                <a:gd name="T5" fmla="*/ 6 h 11"/>
                <a:gd name="T6" fmla="*/ 0 w 5"/>
                <a:gd name="T7" fmla="*/ 9 h 11"/>
                <a:gd name="T8" fmla="*/ 2 w 5"/>
                <a:gd name="T9" fmla="*/ 7 h 11"/>
                <a:gd name="T10" fmla="*/ 5 w 5"/>
                <a:gd name="T11" fmla="*/ 7 h 11"/>
                <a:gd name="T12" fmla="*/ 5 w 5"/>
                <a:gd name="T13" fmla="*/ 7 h 11"/>
              </a:gdLst>
              <a:ahLst/>
              <a:cxnLst>
                <a:cxn ang="0">
                  <a:pos x="T0" y="T1"/>
                </a:cxn>
                <a:cxn ang="0">
                  <a:pos x="T2" y="T3"/>
                </a:cxn>
                <a:cxn ang="0">
                  <a:pos x="T4" y="T5"/>
                </a:cxn>
                <a:cxn ang="0">
                  <a:pos x="T6" y="T7"/>
                </a:cxn>
                <a:cxn ang="0">
                  <a:pos x="T8" y="T9"/>
                </a:cxn>
                <a:cxn ang="0">
                  <a:pos x="T10" y="T11"/>
                </a:cxn>
                <a:cxn ang="0">
                  <a:pos x="T12" y="T13"/>
                </a:cxn>
              </a:cxnLst>
              <a:rect l="0" t="0" r="r" b="b"/>
              <a:pathLst>
                <a:path w="5" h="11">
                  <a:moveTo>
                    <a:pt x="5" y="7"/>
                  </a:moveTo>
                  <a:cubicBezTo>
                    <a:pt x="5" y="6"/>
                    <a:pt x="4" y="0"/>
                    <a:pt x="2" y="2"/>
                  </a:cubicBezTo>
                  <a:cubicBezTo>
                    <a:pt x="2" y="3"/>
                    <a:pt x="3" y="6"/>
                    <a:pt x="1" y="6"/>
                  </a:cubicBezTo>
                  <a:cubicBezTo>
                    <a:pt x="0" y="6"/>
                    <a:pt x="0" y="7"/>
                    <a:pt x="0" y="9"/>
                  </a:cubicBezTo>
                  <a:cubicBezTo>
                    <a:pt x="1" y="9"/>
                    <a:pt x="2" y="7"/>
                    <a:pt x="2" y="7"/>
                  </a:cubicBezTo>
                  <a:cubicBezTo>
                    <a:pt x="1" y="7"/>
                    <a:pt x="5" y="11"/>
                    <a:pt x="5" y="7"/>
                  </a:cubicBezTo>
                  <a:cubicBezTo>
                    <a:pt x="5" y="6"/>
                    <a:pt x="5" y="8"/>
                    <a:pt x="5" y="7"/>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124" name="Freeform 519">
              <a:extLst>
                <a:ext uri="{FF2B5EF4-FFF2-40B4-BE49-F238E27FC236}">
                  <a16:creationId xmlns:a16="http://schemas.microsoft.com/office/drawing/2014/main" id="{983201E5-6053-AD23-9305-9D4AE9464DF2}"/>
                </a:ext>
              </a:extLst>
            </p:cNvPr>
            <p:cNvSpPr>
              <a:spLocks/>
            </p:cNvSpPr>
            <p:nvPr/>
          </p:nvSpPr>
          <p:spPr bwMode="auto">
            <a:xfrm>
              <a:off x="8165159" y="11587880"/>
              <a:ext cx="28662" cy="57338"/>
            </a:xfrm>
            <a:custGeom>
              <a:avLst/>
              <a:gdLst>
                <a:gd name="T0" fmla="*/ 3 w 3"/>
                <a:gd name="T1" fmla="*/ 2 h 6"/>
                <a:gd name="T2" fmla="*/ 1 w 3"/>
                <a:gd name="T3" fmla="*/ 6 h 6"/>
                <a:gd name="T4" fmla="*/ 3 w 3"/>
                <a:gd name="T5" fmla="*/ 2 h 6"/>
                <a:gd name="T6" fmla="*/ 3 w 3"/>
                <a:gd name="T7" fmla="*/ 2 h 6"/>
              </a:gdLst>
              <a:ahLst/>
              <a:cxnLst>
                <a:cxn ang="0">
                  <a:pos x="T0" y="T1"/>
                </a:cxn>
                <a:cxn ang="0">
                  <a:pos x="T2" y="T3"/>
                </a:cxn>
                <a:cxn ang="0">
                  <a:pos x="T4" y="T5"/>
                </a:cxn>
                <a:cxn ang="0">
                  <a:pos x="T6" y="T7"/>
                </a:cxn>
              </a:cxnLst>
              <a:rect l="0" t="0" r="r" b="b"/>
              <a:pathLst>
                <a:path w="3" h="6">
                  <a:moveTo>
                    <a:pt x="3" y="2"/>
                  </a:moveTo>
                  <a:cubicBezTo>
                    <a:pt x="2" y="0"/>
                    <a:pt x="0" y="5"/>
                    <a:pt x="1" y="6"/>
                  </a:cubicBezTo>
                  <a:cubicBezTo>
                    <a:pt x="0" y="5"/>
                    <a:pt x="3" y="3"/>
                    <a:pt x="3" y="2"/>
                  </a:cubicBezTo>
                  <a:cubicBezTo>
                    <a:pt x="2" y="1"/>
                    <a:pt x="3" y="2"/>
                    <a:pt x="3" y="2"/>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125" name="Freeform 520">
              <a:extLst>
                <a:ext uri="{FF2B5EF4-FFF2-40B4-BE49-F238E27FC236}">
                  <a16:creationId xmlns:a16="http://schemas.microsoft.com/office/drawing/2014/main" id="{2DFB19D9-C7FC-25B7-AF4E-0E15C202A657}"/>
                </a:ext>
              </a:extLst>
            </p:cNvPr>
            <p:cNvSpPr>
              <a:spLocks/>
            </p:cNvSpPr>
            <p:nvPr/>
          </p:nvSpPr>
          <p:spPr bwMode="auto">
            <a:xfrm>
              <a:off x="8165159" y="11466830"/>
              <a:ext cx="47770" cy="66896"/>
            </a:xfrm>
            <a:custGeom>
              <a:avLst/>
              <a:gdLst>
                <a:gd name="T0" fmla="*/ 4 w 5"/>
                <a:gd name="T1" fmla="*/ 2 h 7"/>
                <a:gd name="T2" fmla="*/ 3 w 5"/>
                <a:gd name="T3" fmla="*/ 0 h 7"/>
                <a:gd name="T4" fmla="*/ 2 w 5"/>
                <a:gd name="T5" fmla="*/ 3 h 7"/>
                <a:gd name="T6" fmla="*/ 1 w 5"/>
                <a:gd name="T7" fmla="*/ 2 h 7"/>
                <a:gd name="T8" fmla="*/ 0 w 5"/>
                <a:gd name="T9" fmla="*/ 5 h 7"/>
                <a:gd name="T10" fmla="*/ 2 w 5"/>
                <a:gd name="T11" fmla="*/ 7 h 7"/>
                <a:gd name="T12" fmla="*/ 5 w 5"/>
                <a:gd name="T13" fmla="*/ 5 h 7"/>
                <a:gd name="T14" fmla="*/ 4 w 5"/>
                <a:gd name="T15" fmla="*/ 2 h 7"/>
                <a:gd name="T16" fmla="*/ 4 w 5"/>
                <a:gd name="T17" fmla="*/ 2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7">
                  <a:moveTo>
                    <a:pt x="4" y="2"/>
                  </a:moveTo>
                  <a:cubicBezTo>
                    <a:pt x="3" y="3"/>
                    <a:pt x="3" y="0"/>
                    <a:pt x="3" y="0"/>
                  </a:cubicBezTo>
                  <a:cubicBezTo>
                    <a:pt x="3" y="0"/>
                    <a:pt x="3" y="3"/>
                    <a:pt x="2" y="3"/>
                  </a:cubicBezTo>
                  <a:cubicBezTo>
                    <a:pt x="2" y="3"/>
                    <a:pt x="2" y="2"/>
                    <a:pt x="1" y="2"/>
                  </a:cubicBezTo>
                  <a:cubicBezTo>
                    <a:pt x="2" y="2"/>
                    <a:pt x="0" y="5"/>
                    <a:pt x="0" y="5"/>
                  </a:cubicBezTo>
                  <a:cubicBezTo>
                    <a:pt x="0" y="4"/>
                    <a:pt x="4" y="5"/>
                    <a:pt x="2" y="7"/>
                  </a:cubicBezTo>
                  <a:cubicBezTo>
                    <a:pt x="3" y="6"/>
                    <a:pt x="5" y="6"/>
                    <a:pt x="5" y="5"/>
                  </a:cubicBezTo>
                  <a:cubicBezTo>
                    <a:pt x="5" y="4"/>
                    <a:pt x="4" y="1"/>
                    <a:pt x="4" y="2"/>
                  </a:cubicBezTo>
                  <a:cubicBezTo>
                    <a:pt x="3" y="3"/>
                    <a:pt x="4" y="1"/>
                    <a:pt x="4" y="2"/>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126" name="Freeform 521">
              <a:extLst>
                <a:ext uri="{FF2B5EF4-FFF2-40B4-BE49-F238E27FC236}">
                  <a16:creationId xmlns:a16="http://schemas.microsoft.com/office/drawing/2014/main" id="{DB2BBBFE-632C-578A-CA51-E7F81FB39FF4}"/>
                </a:ext>
              </a:extLst>
            </p:cNvPr>
            <p:cNvSpPr>
              <a:spLocks/>
            </p:cNvSpPr>
            <p:nvPr/>
          </p:nvSpPr>
          <p:spPr bwMode="auto">
            <a:xfrm>
              <a:off x="8212931" y="11282067"/>
              <a:ext cx="47770" cy="44598"/>
            </a:xfrm>
            <a:custGeom>
              <a:avLst/>
              <a:gdLst>
                <a:gd name="T0" fmla="*/ 3 w 5"/>
                <a:gd name="T1" fmla="*/ 4 h 5"/>
                <a:gd name="T2" fmla="*/ 3 w 5"/>
                <a:gd name="T3" fmla="*/ 0 h 5"/>
                <a:gd name="T4" fmla="*/ 0 w 5"/>
                <a:gd name="T5" fmla="*/ 0 h 5"/>
                <a:gd name="T6" fmla="*/ 2 w 5"/>
                <a:gd name="T7" fmla="*/ 1 h 5"/>
                <a:gd name="T8" fmla="*/ 3 w 5"/>
                <a:gd name="T9" fmla="*/ 4 h 5"/>
                <a:gd name="T10" fmla="*/ 3 w 5"/>
                <a:gd name="T11" fmla="*/ 4 h 5"/>
              </a:gdLst>
              <a:ahLst/>
              <a:cxnLst>
                <a:cxn ang="0">
                  <a:pos x="T0" y="T1"/>
                </a:cxn>
                <a:cxn ang="0">
                  <a:pos x="T2" y="T3"/>
                </a:cxn>
                <a:cxn ang="0">
                  <a:pos x="T4" y="T5"/>
                </a:cxn>
                <a:cxn ang="0">
                  <a:pos x="T6" y="T7"/>
                </a:cxn>
                <a:cxn ang="0">
                  <a:pos x="T8" y="T9"/>
                </a:cxn>
                <a:cxn ang="0">
                  <a:pos x="T10" y="T11"/>
                </a:cxn>
              </a:cxnLst>
              <a:rect l="0" t="0" r="r" b="b"/>
              <a:pathLst>
                <a:path w="5" h="5">
                  <a:moveTo>
                    <a:pt x="3" y="4"/>
                  </a:moveTo>
                  <a:cubicBezTo>
                    <a:pt x="5" y="2"/>
                    <a:pt x="2" y="2"/>
                    <a:pt x="3" y="0"/>
                  </a:cubicBezTo>
                  <a:cubicBezTo>
                    <a:pt x="3" y="0"/>
                    <a:pt x="1" y="0"/>
                    <a:pt x="0" y="0"/>
                  </a:cubicBezTo>
                  <a:cubicBezTo>
                    <a:pt x="0" y="0"/>
                    <a:pt x="2" y="1"/>
                    <a:pt x="2" y="1"/>
                  </a:cubicBezTo>
                  <a:cubicBezTo>
                    <a:pt x="2" y="2"/>
                    <a:pt x="3" y="4"/>
                    <a:pt x="3" y="4"/>
                  </a:cubicBezTo>
                  <a:cubicBezTo>
                    <a:pt x="4" y="3"/>
                    <a:pt x="2" y="5"/>
                    <a:pt x="3" y="4"/>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127" name="Freeform 522">
              <a:extLst>
                <a:ext uri="{FF2B5EF4-FFF2-40B4-BE49-F238E27FC236}">
                  <a16:creationId xmlns:a16="http://schemas.microsoft.com/office/drawing/2014/main" id="{1D10D898-5273-DDEA-A095-001B5A2F5063}"/>
                </a:ext>
              </a:extLst>
            </p:cNvPr>
            <p:cNvSpPr>
              <a:spLocks/>
            </p:cNvSpPr>
            <p:nvPr/>
          </p:nvSpPr>
          <p:spPr bwMode="auto">
            <a:xfrm>
              <a:off x="8222485" y="11113235"/>
              <a:ext cx="57323" cy="101936"/>
            </a:xfrm>
            <a:custGeom>
              <a:avLst/>
              <a:gdLst>
                <a:gd name="T0" fmla="*/ 3 w 6"/>
                <a:gd name="T1" fmla="*/ 10 h 11"/>
                <a:gd name="T2" fmla="*/ 0 w 6"/>
                <a:gd name="T3" fmla="*/ 9 h 11"/>
                <a:gd name="T4" fmla="*/ 1 w 6"/>
                <a:gd name="T5" fmla="*/ 2 h 11"/>
                <a:gd name="T6" fmla="*/ 4 w 6"/>
                <a:gd name="T7" fmla="*/ 3 h 11"/>
                <a:gd name="T8" fmla="*/ 3 w 6"/>
                <a:gd name="T9" fmla="*/ 10 h 11"/>
                <a:gd name="T10" fmla="*/ 3 w 6"/>
                <a:gd name="T11" fmla="*/ 10 h 11"/>
              </a:gdLst>
              <a:ahLst/>
              <a:cxnLst>
                <a:cxn ang="0">
                  <a:pos x="T0" y="T1"/>
                </a:cxn>
                <a:cxn ang="0">
                  <a:pos x="T2" y="T3"/>
                </a:cxn>
                <a:cxn ang="0">
                  <a:pos x="T4" y="T5"/>
                </a:cxn>
                <a:cxn ang="0">
                  <a:pos x="T6" y="T7"/>
                </a:cxn>
                <a:cxn ang="0">
                  <a:pos x="T8" y="T9"/>
                </a:cxn>
                <a:cxn ang="0">
                  <a:pos x="T10" y="T11"/>
                </a:cxn>
              </a:cxnLst>
              <a:rect l="0" t="0" r="r" b="b"/>
              <a:pathLst>
                <a:path w="6" h="11">
                  <a:moveTo>
                    <a:pt x="3" y="10"/>
                  </a:moveTo>
                  <a:cubicBezTo>
                    <a:pt x="1" y="11"/>
                    <a:pt x="0" y="11"/>
                    <a:pt x="0" y="9"/>
                  </a:cubicBezTo>
                  <a:cubicBezTo>
                    <a:pt x="1" y="7"/>
                    <a:pt x="1" y="4"/>
                    <a:pt x="1" y="2"/>
                  </a:cubicBezTo>
                  <a:cubicBezTo>
                    <a:pt x="1" y="0"/>
                    <a:pt x="5" y="0"/>
                    <a:pt x="4" y="3"/>
                  </a:cubicBezTo>
                  <a:cubicBezTo>
                    <a:pt x="4" y="5"/>
                    <a:pt x="6" y="8"/>
                    <a:pt x="3" y="10"/>
                  </a:cubicBezTo>
                  <a:cubicBezTo>
                    <a:pt x="2" y="10"/>
                    <a:pt x="4" y="9"/>
                    <a:pt x="3" y="10"/>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128" name="Freeform 523">
              <a:extLst>
                <a:ext uri="{FF2B5EF4-FFF2-40B4-BE49-F238E27FC236}">
                  <a16:creationId xmlns:a16="http://schemas.microsoft.com/office/drawing/2014/main" id="{66BCD6A1-7D5B-C860-6B5B-58A6D7A2B7FD}"/>
                </a:ext>
              </a:extLst>
            </p:cNvPr>
            <p:cNvSpPr>
              <a:spLocks/>
            </p:cNvSpPr>
            <p:nvPr/>
          </p:nvSpPr>
          <p:spPr bwMode="auto">
            <a:xfrm>
              <a:off x="8410382" y="8462859"/>
              <a:ext cx="44586" cy="38227"/>
            </a:xfrm>
            <a:custGeom>
              <a:avLst/>
              <a:gdLst>
                <a:gd name="T0" fmla="*/ 3 w 5"/>
                <a:gd name="T1" fmla="*/ 3 h 4"/>
                <a:gd name="T2" fmla="*/ 1 w 5"/>
                <a:gd name="T3" fmla="*/ 1 h 4"/>
                <a:gd name="T4" fmla="*/ 3 w 5"/>
                <a:gd name="T5" fmla="*/ 3 h 4"/>
                <a:gd name="T6" fmla="*/ 3 w 5"/>
                <a:gd name="T7" fmla="*/ 3 h 4"/>
              </a:gdLst>
              <a:ahLst/>
              <a:cxnLst>
                <a:cxn ang="0">
                  <a:pos x="T0" y="T1"/>
                </a:cxn>
                <a:cxn ang="0">
                  <a:pos x="T2" y="T3"/>
                </a:cxn>
                <a:cxn ang="0">
                  <a:pos x="T4" y="T5"/>
                </a:cxn>
                <a:cxn ang="0">
                  <a:pos x="T6" y="T7"/>
                </a:cxn>
              </a:cxnLst>
              <a:rect l="0" t="0" r="r" b="b"/>
              <a:pathLst>
                <a:path w="5" h="4">
                  <a:moveTo>
                    <a:pt x="3" y="3"/>
                  </a:moveTo>
                  <a:cubicBezTo>
                    <a:pt x="2" y="4"/>
                    <a:pt x="0" y="3"/>
                    <a:pt x="1" y="1"/>
                  </a:cubicBezTo>
                  <a:cubicBezTo>
                    <a:pt x="1" y="0"/>
                    <a:pt x="5" y="2"/>
                    <a:pt x="3" y="3"/>
                  </a:cubicBezTo>
                  <a:cubicBezTo>
                    <a:pt x="2" y="4"/>
                    <a:pt x="5" y="2"/>
                    <a:pt x="3" y="3"/>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129" name="Freeform 524">
              <a:extLst>
                <a:ext uri="{FF2B5EF4-FFF2-40B4-BE49-F238E27FC236}">
                  <a16:creationId xmlns:a16="http://schemas.microsoft.com/office/drawing/2014/main" id="{8C9CA2CB-A709-79F4-B072-F29DE492BBF4}"/>
                </a:ext>
              </a:extLst>
            </p:cNvPr>
            <p:cNvSpPr>
              <a:spLocks/>
            </p:cNvSpPr>
            <p:nvPr/>
          </p:nvSpPr>
          <p:spPr bwMode="auto">
            <a:xfrm>
              <a:off x="8811656" y="8520200"/>
              <a:ext cx="54139" cy="73269"/>
            </a:xfrm>
            <a:custGeom>
              <a:avLst/>
              <a:gdLst>
                <a:gd name="T0" fmla="*/ 1 w 6"/>
                <a:gd name="T1" fmla="*/ 5 h 8"/>
                <a:gd name="T2" fmla="*/ 2 w 6"/>
                <a:gd name="T3" fmla="*/ 4 h 8"/>
                <a:gd name="T4" fmla="*/ 4 w 6"/>
                <a:gd name="T5" fmla="*/ 2 h 8"/>
                <a:gd name="T6" fmla="*/ 1 w 6"/>
                <a:gd name="T7" fmla="*/ 5 h 8"/>
                <a:gd name="T8" fmla="*/ 1 w 6"/>
                <a:gd name="T9" fmla="*/ 5 h 8"/>
              </a:gdLst>
              <a:ahLst/>
              <a:cxnLst>
                <a:cxn ang="0">
                  <a:pos x="T0" y="T1"/>
                </a:cxn>
                <a:cxn ang="0">
                  <a:pos x="T2" y="T3"/>
                </a:cxn>
                <a:cxn ang="0">
                  <a:pos x="T4" y="T5"/>
                </a:cxn>
                <a:cxn ang="0">
                  <a:pos x="T6" y="T7"/>
                </a:cxn>
                <a:cxn ang="0">
                  <a:pos x="T8" y="T9"/>
                </a:cxn>
              </a:cxnLst>
              <a:rect l="0" t="0" r="r" b="b"/>
              <a:pathLst>
                <a:path w="6" h="8">
                  <a:moveTo>
                    <a:pt x="1" y="5"/>
                  </a:moveTo>
                  <a:cubicBezTo>
                    <a:pt x="0" y="4"/>
                    <a:pt x="2" y="4"/>
                    <a:pt x="2" y="4"/>
                  </a:cubicBezTo>
                  <a:cubicBezTo>
                    <a:pt x="3" y="4"/>
                    <a:pt x="3" y="0"/>
                    <a:pt x="4" y="2"/>
                  </a:cubicBezTo>
                  <a:cubicBezTo>
                    <a:pt x="6" y="4"/>
                    <a:pt x="2" y="8"/>
                    <a:pt x="1" y="5"/>
                  </a:cubicBezTo>
                  <a:cubicBezTo>
                    <a:pt x="0" y="4"/>
                    <a:pt x="1" y="6"/>
                    <a:pt x="1" y="5"/>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130" name="Freeform 525">
              <a:extLst>
                <a:ext uri="{FF2B5EF4-FFF2-40B4-BE49-F238E27FC236}">
                  <a16:creationId xmlns:a16="http://schemas.microsoft.com/office/drawing/2014/main" id="{C500C264-ECB8-8EFF-9726-9ADF83F256B1}"/>
                </a:ext>
              </a:extLst>
            </p:cNvPr>
            <p:cNvSpPr>
              <a:spLocks/>
            </p:cNvSpPr>
            <p:nvPr/>
          </p:nvSpPr>
          <p:spPr bwMode="auto">
            <a:xfrm>
              <a:off x="9324397" y="9026702"/>
              <a:ext cx="130574" cy="121050"/>
            </a:xfrm>
            <a:custGeom>
              <a:avLst/>
              <a:gdLst>
                <a:gd name="T0" fmla="*/ 12 w 14"/>
                <a:gd name="T1" fmla="*/ 4 h 13"/>
                <a:gd name="T2" fmla="*/ 10 w 14"/>
                <a:gd name="T3" fmla="*/ 3 h 13"/>
                <a:gd name="T4" fmla="*/ 6 w 14"/>
                <a:gd name="T5" fmla="*/ 1 h 13"/>
                <a:gd name="T6" fmla="*/ 2 w 14"/>
                <a:gd name="T7" fmla="*/ 1 h 13"/>
                <a:gd name="T8" fmla="*/ 1 w 14"/>
                <a:gd name="T9" fmla="*/ 2 h 13"/>
                <a:gd name="T10" fmla="*/ 2 w 14"/>
                <a:gd name="T11" fmla="*/ 4 h 13"/>
                <a:gd name="T12" fmla="*/ 1 w 14"/>
                <a:gd name="T13" fmla="*/ 7 h 13"/>
                <a:gd name="T14" fmla="*/ 2 w 14"/>
                <a:gd name="T15" fmla="*/ 10 h 13"/>
                <a:gd name="T16" fmla="*/ 4 w 14"/>
                <a:gd name="T17" fmla="*/ 10 h 13"/>
                <a:gd name="T18" fmla="*/ 7 w 14"/>
                <a:gd name="T19" fmla="*/ 12 h 13"/>
                <a:gd name="T20" fmla="*/ 10 w 14"/>
                <a:gd name="T21" fmla="*/ 10 h 13"/>
                <a:gd name="T22" fmla="*/ 12 w 14"/>
                <a:gd name="T23" fmla="*/ 4 h 13"/>
                <a:gd name="T24" fmla="*/ 12 w 14"/>
                <a:gd name="T25" fmla="*/ 4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 h="13">
                  <a:moveTo>
                    <a:pt x="12" y="4"/>
                  </a:moveTo>
                  <a:cubicBezTo>
                    <a:pt x="12" y="3"/>
                    <a:pt x="11" y="3"/>
                    <a:pt x="10" y="3"/>
                  </a:cubicBezTo>
                  <a:cubicBezTo>
                    <a:pt x="8" y="2"/>
                    <a:pt x="8" y="1"/>
                    <a:pt x="6" y="1"/>
                  </a:cubicBezTo>
                  <a:cubicBezTo>
                    <a:pt x="5" y="0"/>
                    <a:pt x="3" y="0"/>
                    <a:pt x="2" y="1"/>
                  </a:cubicBezTo>
                  <a:cubicBezTo>
                    <a:pt x="2" y="1"/>
                    <a:pt x="2" y="2"/>
                    <a:pt x="1" y="2"/>
                  </a:cubicBezTo>
                  <a:cubicBezTo>
                    <a:pt x="0" y="4"/>
                    <a:pt x="1" y="3"/>
                    <a:pt x="2" y="4"/>
                  </a:cubicBezTo>
                  <a:cubicBezTo>
                    <a:pt x="2" y="4"/>
                    <a:pt x="1" y="7"/>
                    <a:pt x="1" y="7"/>
                  </a:cubicBezTo>
                  <a:cubicBezTo>
                    <a:pt x="1" y="9"/>
                    <a:pt x="1" y="9"/>
                    <a:pt x="2" y="10"/>
                  </a:cubicBezTo>
                  <a:cubicBezTo>
                    <a:pt x="3" y="11"/>
                    <a:pt x="3" y="10"/>
                    <a:pt x="4" y="10"/>
                  </a:cubicBezTo>
                  <a:cubicBezTo>
                    <a:pt x="6" y="10"/>
                    <a:pt x="5" y="12"/>
                    <a:pt x="7" y="12"/>
                  </a:cubicBezTo>
                  <a:cubicBezTo>
                    <a:pt x="9" y="13"/>
                    <a:pt x="8" y="11"/>
                    <a:pt x="10" y="10"/>
                  </a:cubicBezTo>
                  <a:cubicBezTo>
                    <a:pt x="12" y="8"/>
                    <a:pt x="14" y="7"/>
                    <a:pt x="12" y="4"/>
                  </a:cubicBezTo>
                  <a:cubicBezTo>
                    <a:pt x="12" y="2"/>
                    <a:pt x="14" y="8"/>
                    <a:pt x="12" y="4"/>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131" name="Freeform 526">
              <a:extLst>
                <a:ext uri="{FF2B5EF4-FFF2-40B4-BE49-F238E27FC236}">
                  <a16:creationId xmlns:a16="http://schemas.microsoft.com/office/drawing/2014/main" id="{4B47A1C0-AF60-95CA-F8DD-BCB1C1823F3E}"/>
                </a:ext>
              </a:extLst>
            </p:cNvPr>
            <p:cNvSpPr>
              <a:spLocks/>
            </p:cNvSpPr>
            <p:nvPr/>
          </p:nvSpPr>
          <p:spPr bwMode="auto">
            <a:xfrm>
              <a:off x="8560064" y="8163419"/>
              <a:ext cx="92356" cy="38227"/>
            </a:xfrm>
            <a:custGeom>
              <a:avLst/>
              <a:gdLst>
                <a:gd name="T0" fmla="*/ 9 w 10"/>
                <a:gd name="T1" fmla="*/ 2 h 4"/>
                <a:gd name="T2" fmla="*/ 4 w 10"/>
                <a:gd name="T3" fmla="*/ 0 h 4"/>
                <a:gd name="T4" fmla="*/ 1 w 10"/>
                <a:gd name="T5" fmla="*/ 3 h 4"/>
                <a:gd name="T6" fmla="*/ 9 w 10"/>
                <a:gd name="T7" fmla="*/ 2 h 4"/>
                <a:gd name="T8" fmla="*/ 9 w 10"/>
                <a:gd name="T9" fmla="*/ 2 h 4"/>
              </a:gdLst>
              <a:ahLst/>
              <a:cxnLst>
                <a:cxn ang="0">
                  <a:pos x="T0" y="T1"/>
                </a:cxn>
                <a:cxn ang="0">
                  <a:pos x="T2" y="T3"/>
                </a:cxn>
                <a:cxn ang="0">
                  <a:pos x="T4" y="T5"/>
                </a:cxn>
                <a:cxn ang="0">
                  <a:pos x="T6" y="T7"/>
                </a:cxn>
                <a:cxn ang="0">
                  <a:pos x="T8" y="T9"/>
                </a:cxn>
              </a:cxnLst>
              <a:rect l="0" t="0" r="r" b="b"/>
              <a:pathLst>
                <a:path w="10" h="4">
                  <a:moveTo>
                    <a:pt x="9" y="2"/>
                  </a:moveTo>
                  <a:cubicBezTo>
                    <a:pt x="7" y="1"/>
                    <a:pt x="6" y="0"/>
                    <a:pt x="4" y="0"/>
                  </a:cubicBezTo>
                  <a:cubicBezTo>
                    <a:pt x="3" y="0"/>
                    <a:pt x="0" y="1"/>
                    <a:pt x="1" y="3"/>
                  </a:cubicBezTo>
                  <a:cubicBezTo>
                    <a:pt x="2" y="4"/>
                    <a:pt x="9" y="2"/>
                    <a:pt x="9" y="2"/>
                  </a:cubicBezTo>
                  <a:cubicBezTo>
                    <a:pt x="6" y="1"/>
                    <a:pt x="10" y="3"/>
                    <a:pt x="9" y="2"/>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132" name="Freeform 527">
              <a:extLst>
                <a:ext uri="{FF2B5EF4-FFF2-40B4-BE49-F238E27FC236}">
                  <a16:creationId xmlns:a16="http://schemas.microsoft.com/office/drawing/2014/main" id="{80691B7D-FBF8-4A0C-663F-58F677DABB38}"/>
                </a:ext>
              </a:extLst>
            </p:cNvPr>
            <p:cNvSpPr>
              <a:spLocks/>
            </p:cNvSpPr>
            <p:nvPr/>
          </p:nvSpPr>
          <p:spPr bwMode="auto">
            <a:xfrm>
              <a:off x="8034585" y="8153861"/>
              <a:ext cx="105096" cy="47785"/>
            </a:xfrm>
            <a:custGeom>
              <a:avLst/>
              <a:gdLst>
                <a:gd name="T0" fmla="*/ 10 w 11"/>
                <a:gd name="T1" fmla="*/ 4 h 5"/>
                <a:gd name="T2" fmla="*/ 0 w 11"/>
                <a:gd name="T3" fmla="*/ 2 h 5"/>
                <a:gd name="T4" fmla="*/ 5 w 11"/>
                <a:gd name="T5" fmla="*/ 5 h 5"/>
                <a:gd name="T6" fmla="*/ 10 w 11"/>
                <a:gd name="T7" fmla="*/ 4 h 5"/>
                <a:gd name="T8" fmla="*/ 10 w 11"/>
                <a:gd name="T9" fmla="*/ 4 h 5"/>
              </a:gdLst>
              <a:ahLst/>
              <a:cxnLst>
                <a:cxn ang="0">
                  <a:pos x="T0" y="T1"/>
                </a:cxn>
                <a:cxn ang="0">
                  <a:pos x="T2" y="T3"/>
                </a:cxn>
                <a:cxn ang="0">
                  <a:pos x="T4" y="T5"/>
                </a:cxn>
                <a:cxn ang="0">
                  <a:pos x="T6" y="T7"/>
                </a:cxn>
                <a:cxn ang="0">
                  <a:pos x="T8" y="T9"/>
                </a:cxn>
              </a:cxnLst>
              <a:rect l="0" t="0" r="r" b="b"/>
              <a:pathLst>
                <a:path w="11" h="5">
                  <a:moveTo>
                    <a:pt x="10" y="4"/>
                  </a:moveTo>
                  <a:cubicBezTo>
                    <a:pt x="10" y="1"/>
                    <a:pt x="2" y="0"/>
                    <a:pt x="0" y="2"/>
                  </a:cubicBezTo>
                  <a:cubicBezTo>
                    <a:pt x="0" y="2"/>
                    <a:pt x="4" y="5"/>
                    <a:pt x="5" y="5"/>
                  </a:cubicBezTo>
                  <a:cubicBezTo>
                    <a:pt x="6" y="5"/>
                    <a:pt x="11" y="4"/>
                    <a:pt x="10" y="4"/>
                  </a:cubicBezTo>
                  <a:cubicBezTo>
                    <a:pt x="10" y="3"/>
                    <a:pt x="11" y="5"/>
                    <a:pt x="10" y="4"/>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133" name="Freeform 528">
              <a:extLst>
                <a:ext uri="{FF2B5EF4-FFF2-40B4-BE49-F238E27FC236}">
                  <a16:creationId xmlns:a16="http://schemas.microsoft.com/office/drawing/2014/main" id="{4B85A79D-D054-A863-9B2E-89B284CAC4D0}"/>
                </a:ext>
              </a:extLst>
            </p:cNvPr>
            <p:cNvSpPr>
              <a:spLocks/>
            </p:cNvSpPr>
            <p:nvPr/>
          </p:nvSpPr>
          <p:spPr bwMode="auto">
            <a:xfrm>
              <a:off x="7747963" y="7940431"/>
              <a:ext cx="484077" cy="168835"/>
            </a:xfrm>
            <a:custGeom>
              <a:avLst/>
              <a:gdLst>
                <a:gd name="T0" fmla="*/ 52 w 52"/>
                <a:gd name="T1" fmla="*/ 16 h 18"/>
                <a:gd name="T2" fmla="*/ 41 w 52"/>
                <a:gd name="T3" fmla="*/ 17 h 18"/>
                <a:gd name="T4" fmla="*/ 35 w 52"/>
                <a:gd name="T5" fmla="*/ 17 h 18"/>
                <a:gd name="T6" fmla="*/ 37 w 52"/>
                <a:gd name="T7" fmla="*/ 14 h 18"/>
                <a:gd name="T8" fmla="*/ 32 w 52"/>
                <a:gd name="T9" fmla="*/ 11 h 18"/>
                <a:gd name="T10" fmla="*/ 28 w 52"/>
                <a:gd name="T11" fmla="*/ 8 h 18"/>
                <a:gd name="T12" fmla="*/ 20 w 52"/>
                <a:gd name="T13" fmla="*/ 5 h 18"/>
                <a:gd name="T14" fmla="*/ 14 w 52"/>
                <a:gd name="T15" fmla="*/ 5 h 18"/>
                <a:gd name="T16" fmla="*/ 16 w 52"/>
                <a:gd name="T17" fmla="*/ 3 h 18"/>
                <a:gd name="T18" fmla="*/ 8 w 52"/>
                <a:gd name="T19" fmla="*/ 3 h 18"/>
                <a:gd name="T20" fmla="*/ 0 w 52"/>
                <a:gd name="T21" fmla="*/ 6 h 18"/>
                <a:gd name="T22" fmla="*/ 6 w 52"/>
                <a:gd name="T23" fmla="*/ 2 h 18"/>
                <a:gd name="T24" fmla="*/ 16 w 52"/>
                <a:gd name="T25" fmla="*/ 0 h 18"/>
                <a:gd name="T26" fmla="*/ 24 w 52"/>
                <a:gd name="T27" fmla="*/ 1 h 18"/>
                <a:gd name="T28" fmla="*/ 31 w 52"/>
                <a:gd name="T29" fmla="*/ 4 h 18"/>
                <a:gd name="T30" fmla="*/ 32 w 52"/>
                <a:gd name="T31" fmla="*/ 4 h 18"/>
                <a:gd name="T32" fmla="*/ 34 w 52"/>
                <a:gd name="T33" fmla="*/ 5 h 18"/>
                <a:gd name="T34" fmla="*/ 38 w 52"/>
                <a:gd name="T35" fmla="*/ 8 h 18"/>
                <a:gd name="T36" fmla="*/ 45 w 52"/>
                <a:gd name="T37" fmla="*/ 11 h 18"/>
                <a:gd name="T38" fmla="*/ 52 w 52"/>
                <a:gd name="T39" fmla="*/ 1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2" h="18">
                  <a:moveTo>
                    <a:pt x="52" y="16"/>
                  </a:moveTo>
                  <a:cubicBezTo>
                    <a:pt x="52" y="17"/>
                    <a:pt x="42" y="17"/>
                    <a:pt x="41" y="17"/>
                  </a:cubicBezTo>
                  <a:cubicBezTo>
                    <a:pt x="39" y="17"/>
                    <a:pt x="37" y="18"/>
                    <a:pt x="35" y="17"/>
                  </a:cubicBezTo>
                  <a:cubicBezTo>
                    <a:pt x="34" y="16"/>
                    <a:pt x="41" y="15"/>
                    <a:pt x="37" y="14"/>
                  </a:cubicBezTo>
                  <a:cubicBezTo>
                    <a:pt x="35" y="13"/>
                    <a:pt x="33" y="13"/>
                    <a:pt x="32" y="11"/>
                  </a:cubicBezTo>
                  <a:cubicBezTo>
                    <a:pt x="30" y="9"/>
                    <a:pt x="31" y="8"/>
                    <a:pt x="28" y="8"/>
                  </a:cubicBezTo>
                  <a:cubicBezTo>
                    <a:pt x="24" y="9"/>
                    <a:pt x="23" y="6"/>
                    <a:pt x="20" y="5"/>
                  </a:cubicBezTo>
                  <a:cubicBezTo>
                    <a:pt x="19" y="5"/>
                    <a:pt x="15" y="6"/>
                    <a:pt x="14" y="5"/>
                  </a:cubicBezTo>
                  <a:cubicBezTo>
                    <a:pt x="14" y="4"/>
                    <a:pt x="16" y="4"/>
                    <a:pt x="16" y="3"/>
                  </a:cubicBezTo>
                  <a:cubicBezTo>
                    <a:pt x="16" y="2"/>
                    <a:pt x="9" y="3"/>
                    <a:pt x="8" y="3"/>
                  </a:cubicBezTo>
                  <a:cubicBezTo>
                    <a:pt x="8" y="4"/>
                    <a:pt x="0" y="7"/>
                    <a:pt x="0" y="6"/>
                  </a:cubicBezTo>
                  <a:cubicBezTo>
                    <a:pt x="0" y="4"/>
                    <a:pt x="4" y="2"/>
                    <a:pt x="6" y="2"/>
                  </a:cubicBezTo>
                  <a:cubicBezTo>
                    <a:pt x="9" y="0"/>
                    <a:pt x="12" y="0"/>
                    <a:pt x="16" y="0"/>
                  </a:cubicBezTo>
                  <a:cubicBezTo>
                    <a:pt x="18" y="0"/>
                    <a:pt x="22" y="0"/>
                    <a:pt x="24" y="1"/>
                  </a:cubicBezTo>
                  <a:cubicBezTo>
                    <a:pt x="26" y="2"/>
                    <a:pt x="28" y="4"/>
                    <a:pt x="31" y="4"/>
                  </a:cubicBezTo>
                  <a:cubicBezTo>
                    <a:pt x="31" y="4"/>
                    <a:pt x="31" y="3"/>
                    <a:pt x="32" y="4"/>
                  </a:cubicBezTo>
                  <a:cubicBezTo>
                    <a:pt x="33" y="5"/>
                    <a:pt x="33" y="5"/>
                    <a:pt x="34" y="5"/>
                  </a:cubicBezTo>
                  <a:cubicBezTo>
                    <a:pt x="35" y="6"/>
                    <a:pt x="37" y="7"/>
                    <a:pt x="38" y="8"/>
                  </a:cubicBezTo>
                  <a:cubicBezTo>
                    <a:pt x="40" y="9"/>
                    <a:pt x="44" y="9"/>
                    <a:pt x="45" y="11"/>
                  </a:cubicBezTo>
                  <a:cubicBezTo>
                    <a:pt x="47" y="13"/>
                    <a:pt x="52" y="13"/>
                    <a:pt x="52" y="16"/>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134" name="Freeform 529">
              <a:extLst>
                <a:ext uri="{FF2B5EF4-FFF2-40B4-BE49-F238E27FC236}">
                  <a16:creationId xmlns:a16="http://schemas.microsoft.com/office/drawing/2014/main" id="{924C1980-EBDF-80D4-B19D-6D6DD1434052}"/>
                </a:ext>
              </a:extLst>
            </p:cNvPr>
            <p:cNvSpPr>
              <a:spLocks/>
            </p:cNvSpPr>
            <p:nvPr/>
          </p:nvSpPr>
          <p:spPr bwMode="auto">
            <a:xfrm>
              <a:off x="8034585" y="7838493"/>
              <a:ext cx="38217" cy="35042"/>
            </a:xfrm>
            <a:custGeom>
              <a:avLst/>
              <a:gdLst>
                <a:gd name="T0" fmla="*/ 2 w 4"/>
                <a:gd name="T1" fmla="*/ 4 h 4"/>
                <a:gd name="T2" fmla="*/ 1 w 4"/>
                <a:gd name="T3" fmla="*/ 0 h 4"/>
                <a:gd name="T4" fmla="*/ 2 w 4"/>
                <a:gd name="T5" fmla="*/ 4 h 4"/>
                <a:gd name="T6" fmla="*/ 2 w 4"/>
                <a:gd name="T7" fmla="*/ 4 h 4"/>
              </a:gdLst>
              <a:ahLst/>
              <a:cxnLst>
                <a:cxn ang="0">
                  <a:pos x="T0" y="T1"/>
                </a:cxn>
                <a:cxn ang="0">
                  <a:pos x="T2" y="T3"/>
                </a:cxn>
                <a:cxn ang="0">
                  <a:pos x="T4" y="T5"/>
                </a:cxn>
                <a:cxn ang="0">
                  <a:pos x="T6" y="T7"/>
                </a:cxn>
              </a:cxnLst>
              <a:rect l="0" t="0" r="r" b="b"/>
              <a:pathLst>
                <a:path w="4" h="4">
                  <a:moveTo>
                    <a:pt x="2" y="4"/>
                  </a:moveTo>
                  <a:cubicBezTo>
                    <a:pt x="0" y="4"/>
                    <a:pt x="1" y="1"/>
                    <a:pt x="1" y="0"/>
                  </a:cubicBezTo>
                  <a:cubicBezTo>
                    <a:pt x="2" y="0"/>
                    <a:pt x="4" y="4"/>
                    <a:pt x="2" y="4"/>
                  </a:cubicBezTo>
                  <a:cubicBezTo>
                    <a:pt x="1" y="4"/>
                    <a:pt x="4" y="4"/>
                    <a:pt x="2" y="4"/>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135" name="Freeform 530">
              <a:extLst>
                <a:ext uri="{FF2B5EF4-FFF2-40B4-BE49-F238E27FC236}">
                  <a16:creationId xmlns:a16="http://schemas.microsoft.com/office/drawing/2014/main" id="{FC7C8A24-8893-327D-FFC0-AB35E8840269}"/>
                </a:ext>
              </a:extLst>
            </p:cNvPr>
            <p:cNvSpPr>
              <a:spLocks/>
            </p:cNvSpPr>
            <p:nvPr/>
          </p:nvSpPr>
          <p:spPr bwMode="auto">
            <a:xfrm>
              <a:off x="8270255" y="8032812"/>
              <a:ext cx="19109" cy="19114"/>
            </a:xfrm>
            <a:custGeom>
              <a:avLst/>
              <a:gdLst>
                <a:gd name="T0" fmla="*/ 2 w 2"/>
                <a:gd name="T1" fmla="*/ 1 h 2"/>
                <a:gd name="T2" fmla="*/ 0 w 2"/>
                <a:gd name="T3" fmla="*/ 1 h 2"/>
                <a:gd name="T4" fmla="*/ 2 w 2"/>
                <a:gd name="T5" fmla="*/ 1 h 2"/>
              </a:gdLst>
              <a:ahLst/>
              <a:cxnLst>
                <a:cxn ang="0">
                  <a:pos x="T0" y="T1"/>
                </a:cxn>
                <a:cxn ang="0">
                  <a:pos x="T2" y="T3"/>
                </a:cxn>
                <a:cxn ang="0">
                  <a:pos x="T4" y="T5"/>
                </a:cxn>
              </a:cxnLst>
              <a:rect l="0" t="0" r="r" b="b"/>
              <a:pathLst>
                <a:path w="2" h="2">
                  <a:moveTo>
                    <a:pt x="2" y="1"/>
                  </a:moveTo>
                  <a:cubicBezTo>
                    <a:pt x="2" y="0"/>
                    <a:pt x="0" y="0"/>
                    <a:pt x="0" y="1"/>
                  </a:cubicBezTo>
                  <a:cubicBezTo>
                    <a:pt x="0" y="1"/>
                    <a:pt x="2" y="2"/>
                    <a:pt x="2" y="1"/>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136" name="Freeform 531">
              <a:extLst>
                <a:ext uri="{FF2B5EF4-FFF2-40B4-BE49-F238E27FC236}">
                  <a16:creationId xmlns:a16="http://schemas.microsoft.com/office/drawing/2014/main" id="{5FD6EF67-1FE8-12B1-E05D-34ED5AB361BF}"/>
                </a:ext>
              </a:extLst>
            </p:cNvPr>
            <p:cNvSpPr>
              <a:spLocks/>
            </p:cNvSpPr>
            <p:nvPr/>
          </p:nvSpPr>
          <p:spPr bwMode="auto">
            <a:xfrm>
              <a:off x="8830764" y="6656657"/>
              <a:ext cx="54139" cy="95566"/>
            </a:xfrm>
            <a:custGeom>
              <a:avLst/>
              <a:gdLst>
                <a:gd name="T0" fmla="*/ 3 w 6"/>
                <a:gd name="T1" fmla="*/ 8 h 10"/>
                <a:gd name="T2" fmla="*/ 0 w 6"/>
                <a:gd name="T3" fmla="*/ 7 h 10"/>
                <a:gd name="T4" fmla="*/ 4 w 6"/>
                <a:gd name="T5" fmla="*/ 2 h 10"/>
                <a:gd name="T6" fmla="*/ 6 w 6"/>
                <a:gd name="T7" fmla="*/ 4 h 10"/>
                <a:gd name="T8" fmla="*/ 3 w 6"/>
                <a:gd name="T9" fmla="*/ 8 h 10"/>
                <a:gd name="T10" fmla="*/ 3 w 6"/>
                <a:gd name="T11" fmla="*/ 8 h 10"/>
              </a:gdLst>
              <a:ahLst/>
              <a:cxnLst>
                <a:cxn ang="0">
                  <a:pos x="T0" y="T1"/>
                </a:cxn>
                <a:cxn ang="0">
                  <a:pos x="T2" y="T3"/>
                </a:cxn>
                <a:cxn ang="0">
                  <a:pos x="T4" y="T5"/>
                </a:cxn>
                <a:cxn ang="0">
                  <a:pos x="T6" y="T7"/>
                </a:cxn>
                <a:cxn ang="0">
                  <a:pos x="T8" y="T9"/>
                </a:cxn>
                <a:cxn ang="0">
                  <a:pos x="T10" y="T11"/>
                </a:cxn>
              </a:cxnLst>
              <a:rect l="0" t="0" r="r" b="b"/>
              <a:pathLst>
                <a:path w="6" h="10">
                  <a:moveTo>
                    <a:pt x="3" y="8"/>
                  </a:moveTo>
                  <a:cubicBezTo>
                    <a:pt x="2" y="10"/>
                    <a:pt x="0" y="9"/>
                    <a:pt x="0" y="7"/>
                  </a:cubicBezTo>
                  <a:cubicBezTo>
                    <a:pt x="1" y="6"/>
                    <a:pt x="3" y="3"/>
                    <a:pt x="4" y="2"/>
                  </a:cubicBezTo>
                  <a:cubicBezTo>
                    <a:pt x="6" y="0"/>
                    <a:pt x="6" y="3"/>
                    <a:pt x="6" y="4"/>
                  </a:cubicBezTo>
                  <a:cubicBezTo>
                    <a:pt x="6" y="6"/>
                    <a:pt x="3" y="6"/>
                    <a:pt x="3" y="8"/>
                  </a:cubicBezTo>
                  <a:cubicBezTo>
                    <a:pt x="2" y="10"/>
                    <a:pt x="3" y="8"/>
                    <a:pt x="3" y="8"/>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137" name="Freeform 532">
              <a:extLst>
                <a:ext uri="{FF2B5EF4-FFF2-40B4-BE49-F238E27FC236}">
                  <a16:creationId xmlns:a16="http://schemas.microsoft.com/office/drawing/2014/main" id="{B8EA42C3-340C-70BE-4B94-95668F75442D}"/>
                </a:ext>
              </a:extLst>
            </p:cNvPr>
            <p:cNvSpPr>
              <a:spLocks/>
            </p:cNvSpPr>
            <p:nvPr/>
          </p:nvSpPr>
          <p:spPr bwMode="auto">
            <a:xfrm>
              <a:off x="8856242" y="6704440"/>
              <a:ext cx="66879" cy="38227"/>
            </a:xfrm>
            <a:custGeom>
              <a:avLst/>
              <a:gdLst>
                <a:gd name="T0" fmla="*/ 3 w 7"/>
                <a:gd name="T1" fmla="*/ 4 h 4"/>
                <a:gd name="T2" fmla="*/ 5 w 7"/>
                <a:gd name="T3" fmla="*/ 1 h 4"/>
                <a:gd name="T4" fmla="*/ 3 w 7"/>
                <a:gd name="T5" fmla="*/ 4 h 4"/>
                <a:gd name="T6" fmla="*/ 3 w 7"/>
                <a:gd name="T7" fmla="*/ 4 h 4"/>
              </a:gdLst>
              <a:ahLst/>
              <a:cxnLst>
                <a:cxn ang="0">
                  <a:pos x="T0" y="T1"/>
                </a:cxn>
                <a:cxn ang="0">
                  <a:pos x="T2" y="T3"/>
                </a:cxn>
                <a:cxn ang="0">
                  <a:pos x="T4" y="T5"/>
                </a:cxn>
                <a:cxn ang="0">
                  <a:pos x="T6" y="T7"/>
                </a:cxn>
              </a:cxnLst>
              <a:rect l="0" t="0" r="r" b="b"/>
              <a:pathLst>
                <a:path w="7" h="4">
                  <a:moveTo>
                    <a:pt x="3" y="4"/>
                  </a:moveTo>
                  <a:cubicBezTo>
                    <a:pt x="0" y="4"/>
                    <a:pt x="3" y="0"/>
                    <a:pt x="5" y="1"/>
                  </a:cubicBezTo>
                  <a:cubicBezTo>
                    <a:pt x="7" y="1"/>
                    <a:pt x="4" y="4"/>
                    <a:pt x="3" y="4"/>
                  </a:cubicBezTo>
                  <a:cubicBezTo>
                    <a:pt x="2" y="4"/>
                    <a:pt x="4" y="4"/>
                    <a:pt x="3" y="4"/>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138" name="Freeform 533">
              <a:extLst>
                <a:ext uri="{FF2B5EF4-FFF2-40B4-BE49-F238E27FC236}">
                  <a16:creationId xmlns:a16="http://schemas.microsoft.com/office/drawing/2014/main" id="{BFDE84F9-B49A-CCB9-5FE7-EAEF303EFCFC}"/>
                </a:ext>
              </a:extLst>
            </p:cNvPr>
            <p:cNvSpPr>
              <a:spLocks/>
            </p:cNvSpPr>
            <p:nvPr/>
          </p:nvSpPr>
          <p:spPr bwMode="auto">
            <a:xfrm>
              <a:off x="8671526" y="6666212"/>
              <a:ext cx="140127" cy="66896"/>
            </a:xfrm>
            <a:custGeom>
              <a:avLst/>
              <a:gdLst>
                <a:gd name="T0" fmla="*/ 11 w 15"/>
                <a:gd name="T1" fmla="*/ 6 h 7"/>
                <a:gd name="T2" fmla="*/ 10 w 15"/>
                <a:gd name="T3" fmla="*/ 5 h 7"/>
                <a:gd name="T4" fmla="*/ 7 w 15"/>
                <a:gd name="T5" fmla="*/ 5 h 7"/>
                <a:gd name="T6" fmla="*/ 3 w 15"/>
                <a:gd name="T7" fmla="*/ 0 h 7"/>
                <a:gd name="T8" fmla="*/ 6 w 15"/>
                <a:gd name="T9" fmla="*/ 2 h 7"/>
                <a:gd name="T10" fmla="*/ 8 w 15"/>
                <a:gd name="T11" fmla="*/ 3 h 7"/>
                <a:gd name="T12" fmla="*/ 15 w 15"/>
                <a:gd name="T13" fmla="*/ 3 h 7"/>
                <a:gd name="T14" fmla="*/ 11 w 15"/>
                <a:gd name="T15" fmla="*/ 6 h 7"/>
                <a:gd name="T16" fmla="*/ 11 w 15"/>
                <a:gd name="T17"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7">
                  <a:moveTo>
                    <a:pt x="11" y="6"/>
                  </a:moveTo>
                  <a:cubicBezTo>
                    <a:pt x="10" y="6"/>
                    <a:pt x="10" y="6"/>
                    <a:pt x="10" y="5"/>
                  </a:cubicBezTo>
                  <a:cubicBezTo>
                    <a:pt x="10" y="5"/>
                    <a:pt x="8" y="6"/>
                    <a:pt x="7" y="5"/>
                  </a:cubicBezTo>
                  <a:cubicBezTo>
                    <a:pt x="7" y="4"/>
                    <a:pt x="0" y="1"/>
                    <a:pt x="3" y="0"/>
                  </a:cubicBezTo>
                  <a:cubicBezTo>
                    <a:pt x="4" y="0"/>
                    <a:pt x="5" y="2"/>
                    <a:pt x="6" y="2"/>
                  </a:cubicBezTo>
                  <a:cubicBezTo>
                    <a:pt x="7" y="3"/>
                    <a:pt x="7" y="2"/>
                    <a:pt x="8" y="3"/>
                  </a:cubicBezTo>
                  <a:cubicBezTo>
                    <a:pt x="9" y="4"/>
                    <a:pt x="13" y="2"/>
                    <a:pt x="15" y="3"/>
                  </a:cubicBezTo>
                  <a:cubicBezTo>
                    <a:pt x="14" y="3"/>
                    <a:pt x="12" y="6"/>
                    <a:pt x="11" y="6"/>
                  </a:cubicBezTo>
                  <a:cubicBezTo>
                    <a:pt x="9" y="7"/>
                    <a:pt x="12" y="6"/>
                    <a:pt x="11" y="6"/>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139" name="Freeform 534">
              <a:extLst>
                <a:ext uri="{FF2B5EF4-FFF2-40B4-BE49-F238E27FC236}">
                  <a16:creationId xmlns:a16="http://schemas.microsoft.com/office/drawing/2014/main" id="{DF81E8DE-D6D9-0BBE-D90F-6F5063B80CD5}"/>
                </a:ext>
              </a:extLst>
            </p:cNvPr>
            <p:cNvSpPr>
              <a:spLocks/>
            </p:cNvSpPr>
            <p:nvPr/>
          </p:nvSpPr>
          <p:spPr bwMode="auto">
            <a:xfrm>
              <a:off x="8700193" y="6481449"/>
              <a:ext cx="146495" cy="73269"/>
            </a:xfrm>
            <a:custGeom>
              <a:avLst/>
              <a:gdLst>
                <a:gd name="T0" fmla="*/ 13 w 16"/>
                <a:gd name="T1" fmla="*/ 6 h 8"/>
                <a:gd name="T2" fmla="*/ 0 w 16"/>
                <a:gd name="T3" fmla="*/ 2 h 8"/>
                <a:gd name="T4" fmla="*/ 13 w 16"/>
                <a:gd name="T5" fmla="*/ 6 h 8"/>
                <a:gd name="T6" fmla="*/ 13 w 16"/>
                <a:gd name="T7" fmla="*/ 6 h 8"/>
              </a:gdLst>
              <a:ahLst/>
              <a:cxnLst>
                <a:cxn ang="0">
                  <a:pos x="T0" y="T1"/>
                </a:cxn>
                <a:cxn ang="0">
                  <a:pos x="T2" y="T3"/>
                </a:cxn>
                <a:cxn ang="0">
                  <a:pos x="T4" y="T5"/>
                </a:cxn>
                <a:cxn ang="0">
                  <a:pos x="T6" y="T7"/>
                </a:cxn>
              </a:cxnLst>
              <a:rect l="0" t="0" r="r" b="b"/>
              <a:pathLst>
                <a:path w="16" h="8">
                  <a:moveTo>
                    <a:pt x="13" y="6"/>
                  </a:moveTo>
                  <a:cubicBezTo>
                    <a:pt x="11" y="8"/>
                    <a:pt x="1" y="4"/>
                    <a:pt x="0" y="2"/>
                  </a:cubicBezTo>
                  <a:cubicBezTo>
                    <a:pt x="0" y="0"/>
                    <a:pt x="16" y="4"/>
                    <a:pt x="13" y="6"/>
                  </a:cubicBezTo>
                  <a:cubicBezTo>
                    <a:pt x="12" y="7"/>
                    <a:pt x="14" y="5"/>
                    <a:pt x="13" y="6"/>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140" name="Freeform 535">
              <a:extLst>
                <a:ext uri="{FF2B5EF4-FFF2-40B4-BE49-F238E27FC236}">
                  <a16:creationId xmlns:a16="http://schemas.microsoft.com/office/drawing/2014/main" id="{5F5AD10F-5947-293F-53D9-B58E7B482A08}"/>
                </a:ext>
              </a:extLst>
            </p:cNvPr>
            <p:cNvSpPr>
              <a:spLocks/>
            </p:cNvSpPr>
            <p:nvPr/>
          </p:nvSpPr>
          <p:spPr bwMode="auto">
            <a:xfrm>
              <a:off x="8932676" y="6385884"/>
              <a:ext cx="299364" cy="289884"/>
            </a:xfrm>
            <a:custGeom>
              <a:avLst/>
              <a:gdLst>
                <a:gd name="T0" fmla="*/ 19 w 32"/>
                <a:gd name="T1" fmla="*/ 1 h 31"/>
                <a:gd name="T2" fmla="*/ 17 w 32"/>
                <a:gd name="T3" fmla="*/ 0 h 31"/>
                <a:gd name="T4" fmla="*/ 14 w 32"/>
                <a:gd name="T5" fmla="*/ 2 h 31"/>
                <a:gd name="T6" fmla="*/ 11 w 32"/>
                <a:gd name="T7" fmla="*/ 5 h 31"/>
                <a:gd name="T8" fmla="*/ 9 w 32"/>
                <a:gd name="T9" fmla="*/ 7 h 31"/>
                <a:gd name="T10" fmla="*/ 7 w 32"/>
                <a:gd name="T11" fmla="*/ 13 h 31"/>
                <a:gd name="T12" fmla="*/ 5 w 32"/>
                <a:gd name="T13" fmla="*/ 17 h 31"/>
                <a:gd name="T14" fmla="*/ 2 w 32"/>
                <a:gd name="T15" fmla="*/ 19 h 31"/>
                <a:gd name="T16" fmla="*/ 4 w 32"/>
                <a:gd name="T17" fmla="*/ 21 h 31"/>
                <a:gd name="T18" fmla="*/ 0 w 32"/>
                <a:gd name="T19" fmla="*/ 25 h 31"/>
                <a:gd name="T20" fmla="*/ 4 w 32"/>
                <a:gd name="T21" fmla="*/ 25 h 31"/>
                <a:gd name="T22" fmla="*/ 10 w 32"/>
                <a:gd name="T23" fmla="*/ 26 h 31"/>
                <a:gd name="T24" fmla="*/ 19 w 32"/>
                <a:gd name="T25" fmla="*/ 27 h 31"/>
                <a:gd name="T26" fmla="*/ 22 w 32"/>
                <a:gd name="T27" fmla="*/ 26 h 31"/>
                <a:gd name="T28" fmla="*/ 19 w 32"/>
                <a:gd name="T29" fmla="*/ 30 h 31"/>
                <a:gd name="T30" fmla="*/ 22 w 32"/>
                <a:gd name="T31" fmla="*/ 28 h 31"/>
                <a:gd name="T32" fmla="*/ 27 w 32"/>
                <a:gd name="T33" fmla="*/ 26 h 31"/>
                <a:gd name="T34" fmla="*/ 32 w 32"/>
                <a:gd name="T35" fmla="*/ 20 h 31"/>
                <a:gd name="T36" fmla="*/ 29 w 32"/>
                <a:gd name="T37" fmla="*/ 20 h 31"/>
                <a:gd name="T38" fmla="*/ 26 w 32"/>
                <a:gd name="T39" fmla="*/ 18 h 31"/>
                <a:gd name="T40" fmla="*/ 29 w 32"/>
                <a:gd name="T41" fmla="*/ 15 h 31"/>
                <a:gd name="T42" fmla="*/ 26 w 32"/>
                <a:gd name="T43" fmla="*/ 15 h 31"/>
                <a:gd name="T44" fmla="*/ 24 w 32"/>
                <a:gd name="T45" fmla="*/ 13 h 31"/>
                <a:gd name="T46" fmla="*/ 21 w 32"/>
                <a:gd name="T47" fmla="*/ 16 h 31"/>
                <a:gd name="T48" fmla="*/ 18 w 32"/>
                <a:gd name="T49" fmla="*/ 13 h 31"/>
                <a:gd name="T50" fmla="*/ 19 w 32"/>
                <a:gd name="T51" fmla="*/ 11 h 31"/>
                <a:gd name="T52" fmla="*/ 16 w 32"/>
                <a:gd name="T53" fmla="*/ 9 h 31"/>
                <a:gd name="T54" fmla="*/ 14 w 32"/>
                <a:gd name="T55" fmla="*/ 12 h 31"/>
                <a:gd name="T56" fmla="*/ 16 w 32"/>
                <a:gd name="T57" fmla="*/ 7 h 31"/>
                <a:gd name="T58" fmla="*/ 18 w 32"/>
                <a:gd name="T59" fmla="*/ 4 h 31"/>
                <a:gd name="T60" fmla="*/ 18 w 32"/>
                <a:gd name="T61" fmla="*/ 2 h 31"/>
                <a:gd name="T62" fmla="*/ 19 w 32"/>
                <a:gd name="T63" fmla="*/ 1 h 31"/>
                <a:gd name="T64" fmla="*/ 19 w 32"/>
                <a:gd name="T65" fmla="*/ 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 h="31">
                  <a:moveTo>
                    <a:pt x="19" y="1"/>
                  </a:moveTo>
                  <a:cubicBezTo>
                    <a:pt x="20" y="0"/>
                    <a:pt x="17" y="0"/>
                    <a:pt x="17" y="0"/>
                  </a:cubicBezTo>
                  <a:cubicBezTo>
                    <a:pt x="16" y="0"/>
                    <a:pt x="15" y="1"/>
                    <a:pt x="14" y="2"/>
                  </a:cubicBezTo>
                  <a:cubicBezTo>
                    <a:pt x="13" y="3"/>
                    <a:pt x="12" y="4"/>
                    <a:pt x="11" y="5"/>
                  </a:cubicBezTo>
                  <a:cubicBezTo>
                    <a:pt x="11" y="6"/>
                    <a:pt x="10" y="7"/>
                    <a:pt x="9" y="7"/>
                  </a:cubicBezTo>
                  <a:cubicBezTo>
                    <a:pt x="9" y="9"/>
                    <a:pt x="8" y="11"/>
                    <a:pt x="7" y="13"/>
                  </a:cubicBezTo>
                  <a:cubicBezTo>
                    <a:pt x="7" y="15"/>
                    <a:pt x="6" y="16"/>
                    <a:pt x="5" y="17"/>
                  </a:cubicBezTo>
                  <a:cubicBezTo>
                    <a:pt x="4" y="18"/>
                    <a:pt x="2" y="19"/>
                    <a:pt x="2" y="19"/>
                  </a:cubicBezTo>
                  <a:cubicBezTo>
                    <a:pt x="2" y="20"/>
                    <a:pt x="4" y="20"/>
                    <a:pt x="4" y="21"/>
                  </a:cubicBezTo>
                  <a:cubicBezTo>
                    <a:pt x="4" y="22"/>
                    <a:pt x="0" y="24"/>
                    <a:pt x="0" y="25"/>
                  </a:cubicBezTo>
                  <a:cubicBezTo>
                    <a:pt x="0" y="27"/>
                    <a:pt x="3" y="26"/>
                    <a:pt x="4" y="25"/>
                  </a:cubicBezTo>
                  <a:cubicBezTo>
                    <a:pt x="6" y="25"/>
                    <a:pt x="8" y="26"/>
                    <a:pt x="10" y="26"/>
                  </a:cubicBezTo>
                  <a:cubicBezTo>
                    <a:pt x="13" y="27"/>
                    <a:pt x="16" y="26"/>
                    <a:pt x="19" y="27"/>
                  </a:cubicBezTo>
                  <a:cubicBezTo>
                    <a:pt x="19" y="27"/>
                    <a:pt x="22" y="25"/>
                    <a:pt x="22" y="26"/>
                  </a:cubicBezTo>
                  <a:cubicBezTo>
                    <a:pt x="22" y="27"/>
                    <a:pt x="19" y="30"/>
                    <a:pt x="19" y="30"/>
                  </a:cubicBezTo>
                  <a:cubicBezTo>
                    <a:pt x="20" y="31"/>
                    <a:pt x="22" y="28"/>
                    <a:pt x="22" y="28"/>
                  </a:cubicBezTo>
                  <a:cubicBezTo>
                    <a:pt x="24" y="27"/>
                    <a:pt x="26" y="27"/>
                    <a:pt x="27" y="26"/>
                  </a:cubicBezTo>
                  <a:cubicBezTo>
                    <a:pt x="27" y="25"/>
                    <a:pt x="32" y="20"/>
                    <a:pt x="32" y="20"/>
                  </a:cubicBezTo>
                  <a:cubicBezTo>
                    <a:pt x="31" y="19"/>
                    <a:pt x="30" y="20"/>
                    <a:pt x="29" y="20"/>
                  </a:cubicBezTo>
                  <a:cubicBezTo>
                    <a:pt x="29" y="20"/>
                    <a:pt x="26" y="18"/>
                    <a:pt x="26" y="18"/>
                  </a:cubicBezTo>
                  <a:cubicBezTo>
                    <a:pt x="26" y="17"/>
                    <a:pt x="30" y="16"/>
                    <a:pt x="29" y="15"/>
                  </a:cubicBezTo>
                  <a:cubicBezTo>
                    <a:pt x="29" y="14"/>
                    <a:pt x="27" y="15"/>
                    <a:pt x="26" y="15"/>
                  </a:cubicBezTo>
                  <a:cubicBezTo>
                    <a:pt x="25" y="15"/>
                    <a:pt x="25" y="13"/>
                    <a:pt x="24" y="13"/>
                  </a:cubicBezTo>
                  <a:cubicBezTo>
                    <a:pt x="24" y="13"/>
                    <a:pt x="21" y="16"/>
                    <a:pt x="21" y="16"/>
                  </a:cubicBezTo>
                  <a:cubicBezTo>
                    <a:pt x="20" y="14"/>
                    <a:pt x="20" y="14"/>
                    <a:pt x="18" y="13"/>
                  </a:cubicBezTo>
                  <a:cubicBezTo>
                    <a:pt x="16" y="12"/>
                    <a:pt x="19" y="12"/>
                    <a:pt x="19" y="11"/>
                  </a:cubicBezTo>
                  <a:cubicBezTo>
                    <a:pt x="19" y="11"/>
                    <a:pt x="17" y="9"/>
                    <a:pt x="16" y="9"/>
                  </a:cubicBezTo>
                  <a:cubicBezTo>
                    <a:pt x="16" y="10"/>
                    <a:pt x="14" y="13"/>
                    <a:pt x="14" y="12"/>
                  </a:cubicBezTo>
                  <a:cubicBezTo>
                    <a:pt x="12" y="11"/>
                    <a:pt x="15" y="7"/>
                    <a:pt x="16" y="7"/>
                  </a:cubicBezTo>
                  <a:cubicBezTo>
                    <a:pt x="17" y="6"/>
                    <a:pt x="17" y="5"/>
                    <a:pt x="18" y="4"/>
                  </a:cubicBezTo>
                  <a:cubicBezTo>
                    <a:pt x="18" y="3"/>
                    <a:pt x="18" y="2"/>
                    <a:pt x="18" y="2"/>
                  </a:cubicBezTo>
                  <a:cubicBezTo>
                    <a:pt x="18" y="2"/>
                    <a:pt x="19" y="1"/>
                    <a:pt x="19" y="1"/>
                  </a:cubicBezTo>
                  <a:cubicBezTo>
                    <a:pt x="20" y="0"/>
                    <a:pt x="19" y="1"/>
                    <a:pt x="19" y="1"/>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141" name="Freeform 536">
              <a:extLst>
                <a:ext uri="{FF2B5EF4-FFF2-40B4-BE49-F238E27FC236}">
                  <a16:creationId xmlns:a16="http://schemas.microsoft.com/office/drawing/2014/main" id="{960B3FB9-CF73-FFB9-CECB-DD9EBFFF8B9E}"/>
                </a:ext>
              </a:extLst>
            </p:cNvPr>
            <p:cNvSpPr>
              <a:spLocks/>
            </p:cNvSpPr>
            <p:nvPr/>
          </p:nvSpPr>
          <p:spPr bwMode="auto">
            <a:xfrm>
              <a:off x="9174715" y="6592943"/>
              <a:ext cx="76432" cy="92380"/>
            </a:xfrm>
            <a:custGeom>
              <a:avLst/>
              <a:gdLst>
                <a:gd name="T0" fmla="*/ 6 w 8"/>
                <a:gd name="T1" fmla="*/ 1 h 10"/>
                <a:gd name="T2" fmla="*/ 1 w 8"/>
                <a:gd name="T3" fmla="*/ 9 h 10"/>
                <a:gd name="T4" fmla="*/ 4 w 8"/>
                <a:gd name="T5" fmla="*/ 7 h 10"/>
                <a:gd name="T6" fmla="*/ 3 w 8"/>
                <a:gd name="T7" fmla="*/ 10 h 10"/>
                <a:gd name="T8" fmla="*/ 6 w 8"/>
                <a:gd name="T9" fmla="*/ 8 h 10"/>
                <a:gd name="T10" fmla="*/ 8 w 8"/>
                <a:gd name="T11" fmla="*/ 4 h 10"/>
                <a:gd name="T12" fmla="*/ 5 w 8"/>
                <a:gd name="T13" fmla="*/ 4 h 10"/>
                <a:gd name="T14" fmla="*/ 6 w 8"/>
                <a:gd name="T15" fmla="*/ 1 h 10"/>
                <a:gd name="T16" fmla="*/ 6 w 8"/>
                <a:gd name="T17" fmla="*/ 1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10">
                  <a:moveTo>
                    <a:pt x="6" y="1"/>
                  </a:moveTo>
                  <a:cubicBezTo>
                    <a:pt x="5" y="2"/>
                    <a:pt x="0" y="6"/>
                    <a:pt x="1" y="9"/>
                  </a:cubicBezTo>
                  <a:cubicBezTo>
                    <a:pt x="1" y="9"/>
                    <a:pt x="3" y="6"/>
                    <a:pt x="4" y="7"/>
                  </a:cubicBezTo>
                  <a:cubicBezTo>
                    <a:pt x="4" y="7"/>
                    <a:pt x="3" y="10"/>
                    <a:pt x="3" y="10"/>
                  </a:cubicBezTo>
                  <a:cubicBezTo>
                    <a:pt x="4" y="10"/>
                    <a:pt x="6" y="9"/>
                    <a:pt x="6" y="8"/>
                  </a:cubicBezTo>
                  <a:cubicBezTo>
                    <a:pt x="6" y="7"/>
                    <a:pt x="7" y="6"/>
                    <a:pt x="8" y="4"/>
                  </a:cubicBezTo>
                  <a:cubicBezTo>
                    <a:pt x="8" y="2"/>
                    <a:pt x="6" y="4"/>
                    <a:pt x="5" y="4"/>
                  </a:cubicBezTo>
                  <a:cubicBezTo>
                    <a:pt x="6" y="4"/>
                    <a:pt x="6" y="0"/>
                    <a:pt x="6" y="1"/>
                  </a:cubicBezTo>
                  <a:cubicBezTo>
                    <a:pt x="5" y="1"/>
                    <a:pt x="7" y="0"/>
                    <a:pt x="6" y="1"/>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142" name="Freeform 537">
              <a:extLst>
                <a:ext uri="{FF2B5EF4-FFF2-40B4-BE49-F238E27FC236}">
                  <a16:creationId xmlns:a16="http://schemas.microsoft.com/office/drawing/2014/main" id="{FCAC2C4B-8C2B-6489-2483-C44861E0AF2E}"/>
                </a:ext>
              </a:extLst>
            </p:cNvPr>
            <p:cNvSpPr>
              <a:spLocks/>
            </p:cNvSpPr>
            <p:nvPr/>
          </p:nvSpPr>
          <p:spPr bwMode="auto">
            <a:xfrm>
              <a:off x="8652423" y="5694619"/>
              <a:ext cx="28662" cy="54153"/>
            </a:xfrm>
            <a:custGeom>
              <a:avLst/>
              <a:gdLst>
                <a:gd name="T0" fmla="*/ 3 w 3"/>
                <a:gd name="T1" fmla="*/ 4 h 6"/>
                <a:gd name="T2" fmla="*/ 1 w 3"/>
                <a:gd name="T3" fmla="*/ 1 h 6"/>
                <a:gd name="T4" fmla="*/ 1 w 3"/>
                <a:gd name="T5" fmla="*/ 2 h 6"/>
                <a:gd name="T6" fmla="*/ 0 w 3"/>
                <a:gd name="T7" fmla="*/ 2 h 6"/>
                <a:gd name="T8" fmla="*/ 3 w 3"/>
                <a:gd name="T9" fmla="*/ 4 h 6"/>
                <a:gd name="T10" fmla="*/ 3 w 3"/>
                <a:gd name="T11" fmla="*/ 4 h 6"/>
              </a:gdLst>
              <a:ahLst/>
              <a:cxnLst>
                <a:cxn ang="0">
                  <a:pos x="T0" y="T1"/>
                </a:cxn>
                <a:cxn ang="0">
                  <a:pos x="T2" y="T3"/>
                </a:cxn>
                <a:cxn ang="0">
                  <a:pos x="T4" y="T5"/>
                </a:cxn>
                <a:cxn ang="0">
                  <a:pos x="T6" y="T7"/>
                </a:cxn>
                <a:cxn ang="0">
                  <a:pos x="T8" y="T9"/>
                </a:cxn>
                <a:cxn ang="0">
                  <a:pos x="T10" y="T11"/>
                </a:cxn>
              </a:cxnLst>
              <a:rect l="0" t="0" r="r" b="b"/>
              <a:pathLst>
                <a:path w="3" h="6">
                  <a:moveTo>
                    <a:pt x="3" y="4"/>
                  </a:moveTo>
                  <a:cubicBezTo>
                    <a:pt x="3" y="3"/>
                    <a:pt x="1" y="0"/>
                    <a:pt x="1" y="1"/>
                  </a:cubicBezTo>
                  <a:cubicBezTo>
                    <a:pt x="1" y="1"/>
                    <a:pt x="1" y="1"/>
                    <a:pt x="1" y="2"/>
                  </a:cubicBezTo>
                  <a:cubicBezTo>
                    <a:pt x="1" y="2"/>
                    <a:pt x="0" y="2"/>
                    <a:pt x="0" y="2"/>
                  </a:cubicBezTo>
                  <a:cubicBezTo>
                    <a:pt x="0" y="2"/>
                    <a:pt x="3" y="6"/>
                    <a:pt x="3" y="4"/>
                  </a:cubicBezTo>
                  <a:cubicBezTo>
                    <a:pt x="3" y="3"/>
                    <a:pt x="3" y="6"/>
                    <a:pt x="3" y="4"/>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143" name="Freeform 538">
              <a:extLst>
                <a:ext uri="{FF2B5EF4-FFF2-40B4-BE49-F238E27FC236}">
                  <a16:creationId xmlns:a16="http://schemas.microsoft.com/office/drawing/2014/main" id="{2A863D2C-DCDD-EA01-D0E2-03722B41E08E}"/>
                </a:ext>
              </a:extLst>
            </p:cNvPr>
            <p:cNvSpPr>
              <a:spLocks/>
            </p:cNvSpPr>
            <p:nvPr/>
          </p:nvSpPr>
          <p:spPr bwMode="auto">
            <a:xfrm>
              <a:off x="8512296" y="5787002"/>
              <a:ext cx="28662" cy="28669"/>
            </a:xfrm>
            <a:custGeom>
              <a:avLst/>
              <a:gdLst>
                <a:gd name="T0" fmla="*/ 2 w 3"/>
                <a:gd name="T1" fmla="*/ 1 h 3"/>
                <a:gd name="T2" fmla="*/ 0 w 3"/>
                <a:gd name="T3" fmla="*/ 2 h 3"/>
                <a:gd name="T4" fmla="*/ 2 w 3"/>
                <a:gd name="T5" fmla="*/ 1 h 3"/>
              </a:gdLst>
              <a:ahLst/>
              <a:cxnLst>
                <a:cxn ang="0">
                  <a:pos x="T0" y="T1"/>
                </a:cxn>
                <a:cxn ang="0">
                  <a:pos x="T2" y="T3"/>
                </a:cxn>
                <a:cxn ang="0">
                  <a:pos x="T4" y="T5"/>
                </a:cxn>
              </a:cxnLst>
              <a:rect l="0" t="0" r="r" b="b"/>
              <a:pathLst>
                <a:path w="3" h="3">
                  <a:moveTo>
                    <a:pt x="2" y="1"/>
                  </a:moveTo>
                  <a:cubicBezTo>
                    <a:pt x="2" y="0"/>
                    <a:pt x="0" y="2"/>
                    <a:pt x="0" y="2"/>
                  </a:cubicBezTo>
                  <a:cubicBezTo>
                    <a:pt x="1" y="3"/>
                    <a:pt x="3" y="2"/>
                    <a:pt x="2" y="1"/>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144" name="Freeform 539">
              <a:extLst>
                <a:ext uri="{FF2B5EF4-FFF2-40B4-BE49-F238E27FC236}">
                  <a16:creationId xmlns:a16="http://schemas.microsoft.com/office/drawing/2014/main" id="{A2FD13A4-A638-3985-5BC6-3F62D84D71A3}"/>
                </a:ext>
              </a:extLst>
            </p:cNvPr>
            <p:cNvSpPr>
              <a:spLocks/>
            </p:cNvSpPr>
            <p:nvPr/>
          </p:nvSpPr>
          <p:spPr bwMode="auto">
            <a:xfrm>
              <a:off x="7868981" y="6283948"/>
              <a:ext cx="63695" cy="38227"/>
            </a:xfrm>
            <a:custGeom>
              <a:avLst/>
              <a:gdLst>
                <a:gd name="T0" fmla="*/ 7 w 7"/>
                <a:gd name="T1" fmla="*/ 3 h 4"/>
                <a:gd name="T2" fmla="*/ 1 w 7"/>
                <a:gd name="T3" fmla="*/ 1 h 4"/>
                <a:gd name="T4" fmla="*/ 7 w 7"/>
                <a:gd name="T5" fmla="*/ 3 h 4"/>
                <a:gd name="T6" fmla="*/ 7 w 7"/>
                <a:gd name="T7" fmla="*/ 3 h 4"/>
              </a:gdLst>
              <a:ahLst/>
              <a:cxnLst>
                <a:cxn ang="0">
                  <a:pos x="T0" y="T1"/>
                </a:cxn>
                <a:cxn ang="0">
                  <a:pos x="T2" y="T3"/>
                </a:cxn>
                <a:cxn ang="0">
                  <a:pos x="T4" y="T5"/>
                </a:cxn>
                <a:cxn ang="0">
                  <a:pos x="T6" y="T7"/>
                </a:cxn>
              </a:cxnLst>
              <a:rect l="0" t="0" r="r" b="b"/>
              <a:pathLst>
                <a:path w="7" h="4">
                  <a:moveTo>
                    <a:pt x="7" y="3"/>
                  </a:moveTo>
                  <a:cubicBezTo>
                    <a:pt x="7" y="0"/>
                    <a:pt x="3" y="0"/>
                    <a:pt x="1" y="1"/>
                  </a:cubicBezTo>
                  <a:cubicBezTo>
                    <a:pt x="0" y="1"/>
                    <a:pt x="7" y="4"/>
                    <a:pt x="7" y="3"/>
                  </a:cubicBezTo>
                  <a:cubicBezTo>
                    <a:pt x="7" y="0"/>
                    <a:pt x="7" y="4"/>
                    <a:pt x="7" y="3"/>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145" name="Freeform 540">
              <a:extLst>
                <a:ext uri="{FF2B5EF4-FFF2-40B4-BE49-F238E27FC236}">
                  <a16:creationId xmlns:a16="http://schemas.microsoft.com/office/drawing/2014/main" id="{CEDDB8D0-AD4F-C119-7816-49C34416F7EC}"/>
                </a:ext>
              </a:extLst>
            </p:cNvPr>
            <p:cNvSpPr>
              <a:spLocks/>
            </p:cNvSpPr>
            <p:nvPr/>
          </p:nvSpPr>
          <p:spPr bwMode="auto">
            <a:xfrm>
              <a:off x="7970890" y="6057775"/>
              <a:ext cx="57323" cy="57338"/>
            </a:xfrm>
            <a:custGeom>
              <a:avLst/>
              <a:gdLst>
                <a:gd name="T0" fmla="*/ 3 w 6"/>
                <a:gd name="T1" fmla="*/ 5 h 6"/>
                <a:gd name="T2" fmla="*/ 0 w 6"/>
                <a:gd name="T3" fmla="*/ 3 h 6"/>
                <a:gd name="T4" fmla="*/ 4 w 6"/>
                <a:gd name="T5" fmla="*/ 2 h 6"/>
                <a:gd name="T6" fmla="*/ 3 w 6"/>
                <a:gd name="T7" fmla="*/ 5 h 6"/>
                <a:gd name="T8" fmla="*/ 3 w 6"/>
                <a:gd name="T9" fmla="*/ 5 h 6"/>
              </a:gdLst>
              <a:ahLst/>
              <a:cxnLst>
                <a:cxn ang="0">
                  <a:pos x="T0" y="T1"/>
                </a:cxn>
                <a:cxn ang="0">
                  <a:pos x="T2" y="T3"/>
                </a:cxn>
                <a:cxn ang="0">
                  <a:pos x="T4" y="T5"/>
                </a:cxn>
                <a:cxn ang="0">
                  <a:pos x="T6" y="T7"/>
                </a:cxn>
                <a:cxn ang="0">
                  <a:pos x="T8" y="T9"/>
                </a:cxn>
              </a:cxnLst>
              <a:rect l="0" t="0" r="r" b="b"/>
              <a:pathLst>
                <a:path w="6" h="6">
                  <a:moveTo>
                    <a:pt x="3" y="5"/>
                  </a:moveTo>
                  <a:cubicBezTo>
                    <a:pt x="2" y="4"/>
                    <a:pt x="1" y="4"/>
                    <a:pt x="0" y="3"/>
                  </a:cubicBezTo>
                  <a:cubicBezTo>
                    <a:pt x="1" y="3"/>
                    <a:pt x="3" y="0"/>
                    <a:pt x="4" y="2"/>
                  </a:cubicBezTo>
                  <a:cubicBezTo>
                    <a:pt x="6" y="3"/>
                    <a:pt x="5" y="6"/>
                    <a:pt x="3" y="5"/>
                  </a:cubicBezTo>
                  <a:cubicBezTo>
                    <a:pt x="2" y="4"/>
                    <a:pt x="4" y="6"/>
                    <a:pt x="3" y="5"/>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146" name="Freeform 541">
              <a:extLst>
                <a:ext uri="{FF2B5EF4-FFF2-40B4-BE49-F238E27FC236}">
                  <a16:creationId xmlns:a16="http://schemas.microsoft.com/office/drawing/2014/main" id="{3CD4A8D5-53C7-102B-AC7F-E30D29EE93F3}"/>
                </a:ext>
              </a:extLst>
            </p:cNvPr>
            <p:cNvSpPr>
              <a:spLocks/>
            </p:cNvSpPr>
            <p:nvPr/>
          </p:nvSpPr>
          <p:spPr bwMode="auto">
            <a:xfrm>
              <a:off x="7942229" y="5656392"/>
              <a:ext cx="57323" cy="66896"/>
            </a:xfrm>
            <a:custGeom>
              <a:avLst/>
              <a:gdLst>
                <a:gd name="T0" fmla="*/ 3 w 6"/>
                <a:gd name="T1" fmla="*/ 6 h 7"/>
                <a:gd name="T2" fmla="*/ 4 w 6"/>
                <a:gd name="T3" fmla="*/ 1 h 7"/>
                <a:gd name="T4" fmla="*/ 3 w 6"/>
                <a:gd name="T5" fmla="*/ 6 h 7"/>
                <a:gd name="T6" fmla="*/ 3 w 6"/>
                <a:gd name="T7" fmla="*/ 6 h 7"/>
              </a:gdLst>
              <a:ahLst/>
              <a:cxnLst>
                <a:cxn ang="0">
                  <a:pos x="T0" y="T1"/>
                </a:cxn>
                <a:cxn ang="0">
                  <a:pos x="T2" y="T3"/>
                </a:cxn>
                <a:cxn ang="0">
                  <a:pos x="T4" y="T5"/>
                </a:cxn>
                <a:cxn ang="0">
                  <a:pos x="T6" y="T7"/>
                </a:cxn>
              </a:cxnLst>
              <a:rect l="0" t="0" r="r" b="b"/>
              <a:pathLst>
                <a:path w="6" h="7">
                  <a:moveTo>
                    <a:pt x="3" y="6"/>
                  </a:moveTo>
                  <a:cubicBezTo>
                    <a:pt x="0" y="7"/>
                    <a:pt x="1" y="0"/>
                    <a:pt x="4" y="1"/>
                  </a:cubicBezTo>
                  <a:cubicBezTo>
                    <a:pt x="6" y="1"/>
                    <a:pt x="5" y="6"/>
                    <a:pt x="3" y="6"/>
                  </a:cubicBezTo>
                  <a:cubicBezTo>
                    <a:pt x="2" y="6"/>
                    <a:pt x="6" y="6"/>
                    <a:pt x="3" y="6"/>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147" name="Freeform 542">
              <a:extLst>
                <a:ext uri="{FF2B5EF4-FFF2-40B4-BE49-F238E27FC236}">
                  <a16:creationId xmlns:a16="http://schemas.microsoft.com/office/drawing/2014/main" id="{1F04D548-7E62-52CF-238E-7F21BF05A4B0}"/>
                </a:ext>
              </a:extLst>
            </p:cNvPr>
            <p:cNvSpPr>
              <a:spLocks/>
            </p:cNvSpPr>
            <p:nvPr/>
          </p:nvSpPr>
          <p:spPr bwMode="auto">
            <a:xfrm>
              <a:off x="7782993" y="5618167"/>
              <a:ext cx="111465" cy="57338"/>
            </a:xfrm>
            <a:custGeom>
              <a:avLst/>
              <a:gdLst>
                <a:gd name="T0" fmla="*/ 4 w 12"/>
                <a:gd name="T1" fmla="*/ 6 h 6"/>
                <a:gd name="T2" fmla="*/ 1 w 12"/>
                <a:gd name="T3" fmla="*/ 3 h 6"/>
                <a:gd name="T4" fmla="*/ 8 w 12"/>
                <a:gd name="T5" fmla="*/ 0 h 6"/>
                <a:gd name="T6" fmla="*/ 4 w 12"/>
                <a:gd name="T7" fmla="*/ 6 h 6"/>
              </a:gdLst>
              <a:ahLst/>
              <a:cxnLst>
                <a:cxn ang="0">
                  <a:pos x="T0" y="T1"/>
                </a:cxn>
                <a:cxn ang="0">
                  <a:pos x="T2" y="T3"/>
                </a:cxn>
                <a:cxn ang="0">
                  <a:pos x="T4" y="T5"/>
                </a:cxn>
                <a:cxn ang="0">
                  <a:pos x="T6" y="T7"/>
                </a:cxn>
              </a:cxnLst>
              <a:rect l="0" t="0" r="r" b="b"/>
              <a:pathLst>
                <a:path w="12" h="6">
                  <a:moveTo>
                    <a:pt x="4" y="6"/>
                  </a:moveTo>
                  <a:cubicBezTo>
                    <a:pt x="2" y="6"/>
                    <a:pt x="0" y="5"/>
                    <a:pt x="1" y="3"/>
                  </a:cubicBezTo>
                  <a:cubicBezTo>
                    <a:pt x="2" y="1"/>
                    <a:pt x="5" y="1"/>
                    <a:pt x="8" y="0"/>
                  </a:cubicBezTo>
                  <a:cubicBezTo>
                    <a:pt x="12" y="0"/>
                    <a:pt x="6" y="6"/>
                    <a:pt x="4" y="6"/>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148" name="Freeform 543">
              <a:extLst>
                <a:ext uri="{FF2B5EF4-FFF2-40B4-BE49-F238E27FC236}">
                  <a16:creationId xmlns:a16="http://schemas.microsoft.com/office/drawing/2014/main" id="{2DAC60DD-53A4-A1BD-DD91-4D0979E82727}"/>
                </a:ext>
              </a:extLst>
            </p:cNvPr>
            <p:cNvSpPr>
              <a:spLocks/>
            </p:cNvSpPr>
            <p:nvPr/>
          </p:nvSpPr>
          <p:spPr bwMode="auto">
            <a:xfrm>
              <a:off x="8018661" y="5583125"/>
              <a:ext cx="63695" cy="25484"/>
            </a:xfrm>
            <a:custGeom>
              <a:avLst/>
              <a:gdLst>
                <a:gd name="T0" fmla="*/ 5 w 7"/>
                <a:gd name="T1" fmla="*/ 3 h 3"/>
                <a:gd name="T2" fmla="*/ 3 w 7"/>
                <a:gd name="T3" fmla="*/ 0 h 3"/>
                <a:gd name="T4" fmla="*/ 7 w 7"/>
                <a:gd name="T5" fmla="*/ 1 h 3"/>
                <a:gd name="T6" fmla="*/ 5 w 7"/>
                <a:gd name="T7" fmla="*/ 3 h 3"/>
                <a:gd name="T8" fmla="*/ 5 w 7"/>
                <a:gd name="T9" fmla="*/ 3 h 3"/>
              </a:gdLst>
              <a:ahLst/>
              <a:cxnLst>
                <a:cxn ang="0">
                  <a:pos x="T0" y="T1"/>
                </a:cxn>
                <a:cxn ang="0">
                  <a:pos x="T2" y="T3"/>
                </a:cxn>
                <a:cxn ang="0">
                  <a:pos x="T4" y="T5"/>
                </a:cxn>
                <a:cxn ang="0">
                  <a:pos x="T6" y="T7"/>
                </a:cxn>
                <a:cxn ang="0">
                  <a:pos x="T8" y="T9"/>
                </a:cxn>
              </a:cxnLst>
              <a:rect l="0" t="0" r="r" b="b"/>
              <a:pathLst>
                <a:path w="7" h="3">
                  <a:moveTo>
                    <a:pt x="5" y="3"/>
                  </a:moveTo>
                  <a:cubicBezTo>
                    <a:pt x="4" y="3"/>
                    <a:pt x="0" y="0"/>
                    <a:pt x="3" y="0"/>
                  </a:cubicBezTo>
                  <a:cubicBezTo>
                    <a:pt x="4" y="0"/>
                    <a:pt x="6" y="0"/>
                    <a:pt x="7" y="1"/>
                  </a:cubicBezTo>
                  <a:cubicBezTo>
                    <a:pt x="7" y="1"/>
                    <a:pt x="6" y="3"/>
                    <a:pt x="5" y="3"/>
                  </a:cubicBezTo>
                  <a:cubicBezTo>
                    <a:pt x="4" y="3"/>
                    <a:pt x="7" y="3"/>
                    <a:pt x="5" y="3"/>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149" name="Freeform 544">
              <a:extLst>
                <a:ext uri="{FF2B5EF4-FFF2-40B4-BE49-F238E27FC236}">
                  <a16:creationId xmlns:a16="http://schemas.microsoft.com/office/drawing/2014/main" id="{556E32EC-6842-6BEA-3BA2-91E4CE2D0BD9}"/>
                </a:ext>
              </a:extLst>
            </p:cNvPr>
            <p:cNvSpPr>
              <a:spLocks/>
            </p:cNvSpPr>
            <p:nvPr/>
          </p:nvSpPr>
          <p:spPr bwMode="auto">
            <a:xfrm>
              <a:off x="7623756" y="5395179"/>
              <a:ext cx="318473" cy="222990"/>
            </a:xfrm>
            <a:custGeom>
              <a:avLst/>
              <a:gdLst>
                <a:gd name="T0" fmla="*/ 31 w 34"/>
                <a:gd name="T1" fmla="*/ 21 h 24"/>
                <a:gd name="T2" fmla="*/ 25 w 34"/>
                <a:gd name="T3" fmla="*/ 18 h 24"/>
                <a:gd name="T4" fmla="*/ 24 w 34"/>
                <a:gd name="T5" fmla="*/ 16 h 24"/>
                <a:gd name="T6" fmla="*/ 22 w 34"/>
                <a:gd name="T7" fmla="*/ 17 h 24"/>
                <a:gd name="T8" fmla="*/ 18 w 34"/>
                <a:gd name="T9" fmla="*/ 16 h 24"/>
                <a:gd name="T10" fmla="*/ 16 w 34"/>
                <a:gd name="T11" fmla="*/ 19 h 24"/>
                <a:gd name="T12" fmla="*/ 11 w 34"/>
                <a:gd name="T13" fmla="*/ 23 h 24"/>
                <a:gd name="T14" fmla="*/ 8 w 34"/>
                <a:gd name="T15" fmla="*/ 19 h 24"/>
                <a:gd name="T16" fmla="*/ 2 w 34"/>
                <a:gd name="T17" fmla="*/ 19 h 24"/>
                <a:gd name="T18" fmla="*/ 4 w 34"/>
                <a:gd name="T19" fmla="*/ 16 h 24"/>
                <a:gd name="T20" fmla="*/ 5 w 34"/>
                <a:gd name="T21" fmla="*/ 10 h 24"/>
                <a:gd name="T22" fmla="*/ 6 w 34"/>
                <a:gd name="T23" fmla="*/ 3 h 24"/>
                <a:gd name="T24" fmla="*/ 11 w 34"/>
                <a:gd name="T25" fmla="*/ 3 h 24"/>
                <a:gd name="T26" fmla="*/ 12 w 34"/>
                <a:gd name="T27" fmla="*/ 5 h 24"/>
                <a:gd name="T28" fmla="*/ 14 w 34"/>
                <a:gd name="T29" fmla="*/ 4 h 24"/>
                <a:gd name="T30" fmla="*/ 17 w 34"/>
                <a:gd name="T31" fmla="*/ 6 h 24"/>
                <a:gd name="T32" fmla="*/ 20 w 34"/>
                <a:gd name="T33" fmla="*/ 7 h 24"/>
                <a:gd name="T34" fmla="*/ 25 w 34"/>
                <a:gd name="T35" fmla="*/ 10 h 24"/>
                <a:gd name="T36" fmla="*/ 28 w 34"/>
                <a:gd name="T37" fmla="*/ 15 h 24"/>
                <a:gd name="T38" fmla="*/ 30 w 34"/>
                <a:gd name="T39" fmla="*/ 15 h 24"/>
                <a:gd name="T40" fmla="*/ 33 w 34"/>
                <a:gd name="T41" fmla="*/ 17 h 24"/>
                <a:gd name="T42" fmla="*/ 34 w 34"/>
                <a:gd name="T43" fmla="*/ 18 h 24"/>
                <a:gd name="T44" fmla="*/ 31 w 34"/>
                <a:gd name="T45" fmla="*/ 21 h 24"/>
                <a:gd name="T46" fmla="*/ 31 w 34"/>
                <a:gd name="T47" fmla="*/ 2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4" h="24">
                  <a:moveTo>
                    <a:pt x="31" y="21"/>
                  </a:moveTo>
                  <a:cubicBezTo>
                    <a:pt x="30" y="20"/>
                    <a:pt x="27" y="19"/>
                    <a:pt x="25" y="18"/>
                  </a:cubicBezTo>
                  <a:cubicBezTo>
                    <a:pt x="24" y="18"/>
                    <a:pt x="25" y="17"/>
                    <a:pt x="24" y="16"/>
                  </a:cubicBezTo>
                  <a:cubicBezTo>
                    <a:pt x="24" y="16"/>
                    <a:pt x="22" y="17"/>
                    <a:pt x="22" y="17"/>
                  </a:cubicBezTo>
                  <a:cubicBezTo>
                    <a:pt x="20" y="17"/>
                    <a:pt x="20" y="15"/>
                    <a:pt x="18" y="16"/>
                  </a:cubicBezTo>
                  <a:cubicBezTo>
                    <a:pt x="18" y="17"/>
                    <a:pt x="17" y="18"/>
                    <a:pt x="16" y="19"/>
                  </a:cubicBezTo>
                  <a:cubicBezTo>
                    <a:pt x="14" y="20"/>
                    <a:pt x="13" y="22"/>
                    <a:pt x="11" y="23"/>
                  </a:cubicBezTo>
                  <a:cubicBezTo>
                    <a:pt x="8" y="24"/>
                    <a:pt x="10" y="20"/>
                    <a:pt x="8" y="19"/>
                  </a:cubicBezTo>
                  <a:cubicBezTo>
                    <a:pt x="8" y="18"/>
                    <a:pt x="3" y="19"/>
                    <a:pt x="2" y="19"/>
                  </a:cubicBezTo>
                  <a:cubicBezTo>
                    <a:pt x="0" y="19"/>
                    <a:pt x="4" y="16"/>
                    <a:pt x="4" y="16"/>
                  </a:cubicBezTo>
                  <a:cubicBezTo>
                    <a:pt x="6" y="14"/>
                    <a:pt x="5" y="12"/>
                    <a:pt x="5" y="10"/>
                  </a:cubicBezTo>
                  <a:cubicBezTo>
                    <a:pt x="5" y="8"/>
                    <a:pt x="5" y="5"/>
                    <a:pt x="6" y="3"/>
                  </a:cubicBezTo>
                  <a:cubicBezTo>
                    <a:pt x="7" y="0"/>
                    <a:pt x="10" y="0"/>
                    <a:pt x="11" y="3"/>
                  </a:cubicBezTo>
                  <a:cubicBezTo>
                    <a:pt x="11" y="4"/>
                    <a:pt x="11" y="6"/>
                    <a:pt x="12" y="5"/>
                  </a:cubicBezTo>
                  <a:cubicBezTo>
                    <a:pt x="13" y="5"/>
                    <a:pt x="13" y="4"/>
                    <a:pt x="14" y="4"/>
                  </a:cubicBezTo>
                  <a:cubicBezTo>
                    <a:pt x="15" y="5"/>
                    <a:pt x="16" y="6"/>
                    <a:pt x="17" y="6"/>
                  </a:cubicBezTo>
                  <a:cubicBezTo>
                    <a:pt x="18" y="7"/>
                    <a:pt x="19" y="7"/>
                    <a:pt x="20" y="7"/>
                  </a:cubicBezTo>
                  <a:cubicBezTo>
                    <a:pt x="21" y="8"/>
                    <a:pt x="23" y="9"/>
                    <a:pt x="25" y="10"/>
                  </a:cubicBezTo>
                  <a:cubicBezTo>
                    <a:pt x="28" y="11"/>
                    <a:pt x="28" y="12"/>
                    <a:pt x="28" y="15"/>
                  </a:cubicBezTo>
                  <a:cubicBezTo>
                    <a:pt x="28" y="16"/>
                    <a:pt x="30" y="16"/>
                    <a:pt x="30" y="15"/>
                  </a:cubicBezTo>
                  <a:cubicBezTo>
                    <a:pt x="32" y="15"/>
                    <a:pt x="32" y="16"/>
                    <a:pt x="33" y="17"/>
                  </a:cubicBezTo>
                  <a:cubicBezTo>
                    <a:pt x="34" y="17"/>
                    <a:pt x="34" y="17"/>
                    <a:pt x="34" y="18"/>
                  </a:cubicBezTo>
                  <a:cubicBezTo>
                    <a:pt x="33" y="19"/>
                    <a:pt x="33" y="21"/>
                    <a:pt x="31" y="21"/>
                  </a:cubicBezTo>
                  <a:cubicBezTo>
                    <a:pt x="30" y="20"/>
                    <a:pt x="33" y="21"/>
                    <a:pt x="31" y="21"/>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150" name="Freeform 545">
              <a:extLst>
                <a:ext uri="{FF2B5EF4-FFF2-40B4-BE49-F238E27FC236}">
                  <a16:creationId xmlns:a16="http://schemas.microsoft.com/office/drawing/2014/main" id="{F89B4528-6FD2-C77C-30E0-744688C69694}"/>
                </a:ext>
              </a:extLst>
            </p:cNvPr>
            <p:cNvSpPr>
              <a:spLocks/>
            </p:cNvSpPr>
            <p:nvPr/>
          </p:nvSpPr>
          <p:spPr bwMode="auto">
            <a:xfrm>
              <a:off x="7747963" y="5376063"/>
              <a:ext cx="63695" cy="47785"/>
            </a:xfrm>
            <a:custGeom>
              <a:avLst/>
              <a:gdLst>
                <a:gd name="T0" fmla="*/ 5 w 7"/>
                <a:gd name="T1" fmla="*/ 4 h 5"/>
                <a:gd name="T2" fmla="*/ 1 w 7"/>
                <a:gd name="T3" fmla="*/ 0 h 5"/>
                <a:gd name="T4" fmla="*/ 5 w 7"/>
                <a:gd name="T5" fmla="*/ 4 h 5"/>
              </a:gdLst>
              <a:ahLst/>
              <a:cxnLst>
                <a:cxn ang="0">
                  <a:pos x="T0" y="T1"/>
                </a:cxn>
                <a:cxn ang="0">
                  <a:pos x="T2" y="T3"/>
                </a:cxn>
                <a:cxn ang="0">
                  <a:pos x="T4" y="T5"/>
                </a:cxn>
              </a:cxnLst>
              <a:rect l="0" t="0" r="r" b="b"/>
              <a:pathLst>
                <a:path w="7" h="5">
                  <a:moveTo>
                    <a:pt x="5" y="4"/>
                  </a:moveTo>
                  <a:cubicBezTo>
                    <a:pt x="3" y="5"/>
                    <a:pt x="0" y="0"/>
                    <a:pt x="1" y="0"/>
                  </a:cubicBezTo>
                  <a:cubicBezTo>
                    <a:pt x="2" y="1"/>
                    <a:pt x="7" y="3"/>
                    <a:pt x="5" y="4"/>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151" name="Freeform 546">
              <a:extLst>
                <a:ext uri="{FF2B5EF4-FFF2-40B4-BE49-F238E27FC236}">
                  <a16:creationId xmlns:a16="http://schemas.microsoft.com/office/drawing/2014/main" id="{180B4250-D562-1306-76C0-D893029731BC}"/>
                </a:ext>
              </a:extLst>
            </p:cNvPr>
            <p:cNvSpPr>
              <a:spLocks/>
            </p:cNvSpPr>
            <p:nvPr/>
          </p:nvSpPr>
          <p:spPr bwMode="auto">
            <a:xfrm>
              <a:off x="7728852" y="5385621"/>
              <a:ext cx="35033" cy="47785"/>
            </a:xfrm>
            <a:custGeom>
              <a:avLst/>
              <a:gdLst>
                <a:gd name="T0" fmla="*/ 3 w 4"/>
                <a:gd name="T1" fmla="*/ 4 h 5"/>
                <a:gd name="T2" fmla="*/ 0 w 4"/>
                <a:gd name="T3" fmla="*/ 1 h 5"/>
                <a:gd name="T4" fmla="*/ 3 w 4"/>
                <a:gd name="T5" fmla="*/ 4 h 5"/>
              </a:gdLst>
              <a:ahLst/>
              <a:cxnLst>
                <a:cxn ang="0">
                  <a:pos x="T0" y="T1"/>
                </a:cxn>
                <a:cxn ang="0">
                  <a:pos x="T2" y="T3"/>
                </a:cxn>
                <a:cxn ang="0">
                  <a:pos x="T4" y="T5"/>
                </a:cxn>
              </a:cxnLst>
              <a:rect l="0" t="0" r="r" b="b"/>
              <a:pathLst>
                <a:path w="4" h="5">
                  <a:moveTo>
                    <a:pt x="3" y="4"/>
                  </a:moveTo>
                  <a:cubicBezTo>
                    <a:pt x="1" y="5"/>
                    <a:pt x="0" y="2"/>
                    <a:pt x="0" y="1"/>
                  </a:cubicBezTo>
                  <a:cubicBezTo>
                    <a:pt x="1" y="0"/>
                    <a:pt x="4" y="3"/>
                    <a:pt x="3" y="4"/>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152" name="Freeform 547">
              <a:extLst>
                <a:ext uri="{FF2B5EF4-FFF2-40B4-BE49-F238E27FC236}">
                  <a16:creationId xmlns:a16="http://schemas.microsoft.com/office/drawing/2014/main" id="{E5AC7DCF-968F-F936-5D1E-6F038A096751}"/>
                </a:ext>
              </a:extLst>
            </p:cNvPr>
            <p:cNvSpPr>
              <a:spLocks/>
            </p:cNvSpPr>
            <p:nvPr/>
          </p:nvSpPr>
          <p:spPr bwMode="auto">
            <a:xfrm>
              <a:off x="7642864" y="5207233"/>
              <a:ext cx="28662" cy="57338"/>
            </a:xfrm>
            <a:custGeom>
              <a:avLst/>
              <a:gdLst>
                <a:gd name="T0" fmla="*/ 3 w 3"/>
                <a:gd name="T1" fmla="*/ 5 h 6"/>
                <a:gd name="T2" fmla="*/ 3 w 3"/>
                <a:gd name="T3" fmla="*/ 2 h 6"/>
                <a:gd name="T4" fmla="*/ 1 w 3"/>
                <a:gd name="T5" fmla="*/ 1 h 6"/>
                <a:gd name="T6" fmla="*/ 1 w 3"/>
                <a:gd name="T7" fmla="*/ 4 h 6"/>
                <a:gd name="T8" fmla="*/ 3 w 3"/>
                <a:gd name="T9" fmla="*/ 5 h 6"/>
                <a:gd name="T10" fmla="*/ 3 w 3"/>
                <a:gd name="T11" fmla="*/ 5 h 6"/>
              </a:gdLst>
              <a:ahLst/>
              <a:cxnLst>
                <a:cxn ang="0">
                  <a:pos x="T0" y="T1"/>
                </a:cxn>
                <a:cxn ang="0">
                  <a:pos x="T2" y="T3"/>
                </a:cxn>
                <a:cxn ang="0">
                  <a:pos x="T4" y="T5"/>
                </a:cxn>
                <a:cxn ang="0">
                  <a:pos x="T6" y="T7"/>
                </a:cxn>
                <a:cxn ang="0">
                  <a:pos x="T8" y="T9"/>
                </a:cxn>
                <a:cxn ang="0">
                  <a:pos x="T10" y="T11"/>
                </a:cxn>
              </a:cxnLst>
              <a:rect l="0" t="0" r="r" b="b"/>
              <a:pathLst>
                <a:path w="3" h="6">
                  <a:moveTo>
                    <a:pt x="3" y="5"/>
                  </a:moveTo>
                  <a:cubicBezTo>
                    <a:pt x="3" y="4"/>
                    <a:pt x="3" y="3"/>
                    <a:pt x="3" y="2"/>
                  </a:cubicBezTo>
                  <a:cubicBezTo>
                    <a:pt x="3" y="2"/>
                    <a:pt x="1" y="0"/>
                    <a:pt x="1" y="1"/>
                  </a:cubicBezTo>
                  <a:cubicBezTo>
                    <a:pt x="1" y="2"/>
                    <a:pt x="0" y="4"/>
                    <a:pt x="1" y="4"/>
                  </a:cubicBezTo>
                  <a:cubicBezTo>
                    <a:pt x="1" y="5"/>
                    <a:pt x="2" y="6"/>
                    <a:pt x="3" y="5"/>
                  </a:cubicBezTo>
                  <a:cubicBezTo>
                    <a:pt x="3" y="4"/>
                    <a:pt x="2" y="6"/>
                    <a:pt x="3" y="5"/>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153" name="Freeform 548">
              <a:extLst>
                <a:ext uri="{FF2B5EF4-FFF2-40B4-BE49-F238E27FC236}">
                  <a16:creationId xmlns:a16="http://schemas.microsoft.com/office/drawing/2014/main" id="{050BA89D-D06D-EF6A-391A-B503065945EA}"/>
                </a:ext>
              </a:extLst>
            </p:cNvPr>
            <p:cNvSpPr>
              <a:spLocks/>
            </p:cNvSpPr>
            <p:nvPr/>
          </p:nvSpPr>
          <p:spPr bwMode="auto">
            <a:xfrm>
              <a:off x="7502737" y="4719845"/>
              <a:ext cx="1343951" cy="984332"/>
            </a:xfrm>
            <a:custGeom>
              <a:avLst/>
              <a:gdLst>
                <a:gd name="T0" fmla="*/ 63 w 144"/>
                <a:gd name="T1" fmla="*/ 86 h 105"/>
                <a:gd name="T2" fmla="*/ 81 w 144"/>
                <a:gd name="T3" fmla="*/ 76 h 105"/>
                <a:gd name="T4" fmla="*/ 91 w 144"/>
                <a:gd name="T5" fmla="*/ 67 h 105"/>
                <a:gd name="T6" fmla="*/ 103 w 144"/>
                <a:gd name="T7" fmla="*/ 68 h 105"/>
                <a:gd name="T8" fmla="*/ 87 w 144"/>
                <a:gd name="T9" fmla="*/ 66 h 105"/>
                <a:gd name="T10" fmla="*/ 80 w 144"/>
                <a:gd name="T11" fmla="*/ 48 h 105"/>
                <a:gd name="T12" fmla="*/ 67 w 144"/>
                <a:gd name="T13" fmla="*/ 49 h 105"/>
                <a:gd name="T14" fmla="*/ 64 w 144"/>
                <a:gd name="T15" fmla="*/ 40 h 105"/>
                <a:gd name="T16" fmla="*/ 54 w 144"/>
                <a:gd name="T17" fmla="*/ 32 h 105"/>
                <a:gd name="T18" fmla="*/ 53 w 144"/>
                <a:gd name="T19" fmla="*/ 38 h 105"/>
                <a:gd name="T20" fmla="*/ 52 w 144"/>
                <a:gd name="T21" fmla="*/ 39 h 105"/>
                <a:gd name="T22" fmla="*/ 37 w 144"/>
                <a:gd name="T23" fmla="*/ 38 h 105"/>
                <a:gd name="T24" fmla="*/ 5 w 144"/>
                <a:gd name="T25" fmla="*/ 32 h 105"/>
                <a:gd name="T26" fmla="*/ 8 w 144"/>
                <a:gd name="T27" fmla="*/ 26 h 105"/>
                <a:gd name="T28" fmla="*/ 16 w 144"/>
                <a:gd name="T29" fmla="*/ 2 h 105"/>
                <a:gd name="T30" fmla="*/ 18 w 144"/>
                <a:gd name="T31" fmla="*/ 18 h 105"/>
                <a:gd name="T32" fmla="*/ 26 w 144"/>
                <a:gd name="T33" fmla="*/ 29 h 105"/>
                <a:gd name="T34" fmla="*/ 20 w 144"/>
                <a:gd name="T35" fmla="*/ 19 h 105"/>
                <a:gd name="T36" fmla="*/ 22 w 144"/>
                <a:gd name="T37" fmla="*/ 13 h 105"/>
                <a:gd name="T38" fmla="*/ 25 w 144"/>
                <a:gd name="T39" fmla="*/ 7 h 105"/>
                <a:gd name="T40" fmla="*/ 34 w 144"/>
                <a:gd name="T41" fmla="*/ 3 h 105"/>
                <a:gd name="T42" fmla="*/ 43 w 144"/>
                <a:gd name="T43" fmla="*/ 16 h 105"/>
                <a:gd name="T44" fmla="*/ 52 w 144"/>
                <a:gd name="T45" fmla="*/ 16 h 105"/>
                <a:gd name="T46" fmla="*/ 54 w 144"/>
                <a:gd name="T47" fmla="*/ 15 h 105"/>
                <a:gd name="T48" fmla="*/ 66 w 144"/>
                <a:gd name="T49" fmla="*/ 13 h 105"/>
                <a:gd name="T50" fmla="*/ 70 w 144"/>
                <a:gd name="T51" fmla="*/ 21 h 105"/>
                <a:gd name="T52" fmla="*/ 76 w 144"/>
                <a:gd name="T53" fmla="*/ 22 h 105"/>
                <a:gd name="T54" fmla="*/ 81 w 144"/>
                <a:gd name="T55" fmla="*/ 23 h 105"/>
                <a:gd name="T56" fmla="*/ 86 w 144"/>
                <a:gd name="T57" fmla="*/ 23 h 105"/>
                <a:gd name="T58" fmla="*/ 92 w 144"/>
                <a:gd name="T59" fmla="*/ 28 h 105"/>
                <a:gd name="T60" fmla="*/ 94 w 144"/>
                <a:gd name="T61" fmla="*/ 31 h 105"/>
                <a:gd name="T62" fmla="*/ 100 w 144"/>
                <a:gd name="T63" fmla="*/ 29 h 105"/>
                <a:gd name="T64" fmla="*/ 99 w 144"/>
                <a:gd name="T65" fmla="*/ 38 h 105"/>
                <a:gd name="T66" fmla="*/ 104 w 144"/>
                <a:gd name="T67" fmla="*/ 38 h 105"/>
                <a:gd name="T68" fmla="*/ 109 w 144"/>
                <a:gd name="T69" fmla="*/ 40 h 105"/>
                <a:gd name="T70" fmla="*/ 106 w 144"/>
                <a:gd name="T71" fmla="*/ 45 h 105"/>
                <a:gd name="T72" fmla="*/ 118 w 144"/>
                <a:gd name="T73" fmla="*/ 54 h 105"/>
                <a:gd name="T74" fmla="*/ 124 w 144"/>
                <a:gd name="T75" fmla="*/ 55 h 105"/>
                <a:gd name="T76" fmla="*/ 128 w 144"/>
                <a:gd name="T77" fmla="*/ 60 h 105"/>
                <a:gd name="T78" fmla="*/ 141 w 144"/>
                <a:gd name="T79" fmla="*/ 64 h 105"/>
                <a:gd name="T80" fmla="*/ 139 w 144"/>
                <a:gd name="T81" fmla="*/ 69 h 105"/>
                <a:gd name="T82" fmla="*/ 133 w 144"/>
                <a:gd name="T83" fmla="*/ 73 h 105"/>
                <a:gd name="T84" fmla="*/ 128 w 144"/>
                <a:gd name="T85" fmla="*/ 77 h 105"/>
                <a:gd name="T86" fmla="*/ 125 w 144"/>
                <a:gd name="T87" fmla="*/ 74 h 105"/>
                <a:gd name="T88" fmla="*/ 120 w 144"/>
                <a:gd name="T89" fmla="*/ 72 h 105"/>
                <a:gd name="T90" fmla="*/ 113 w 144"/>
                <a:gd name="T91" fmla="*/ 67 h 105"/>
                <a:gd name="T92" fmla="*/ 108 w 144"/>
                <a:gd name="T93" fmla="*/ 70 h 105"/>
                <a:gd name="T94" fmla="*/ 118 w 144"/>
                <a:gd name="T95" fmla="*/ 80 h 105"/>
                <a:gd name="T96" fmla="*/ 123 w 144"/>
                <a:gd name="T97" fmla="*/ 82 h 105"/>
                <a:gd name="T98" fmla="*/ 128 w 144"/>
                <a:gd name="T99" fmla="*/ 93 h 105"/>
                <a:gd name="T100" fmla="*/ 126 w 144"/>
                <a:gd name="T101" fmla="*/ 95 h 105"/>
                <a:gd name="T102" fmla="*/ 118 w 144"/>
                <a:gd name="T103" fmla="*/ 96 h 105"/>
                <a:gd name="T104" fmla="*/ 110 w 144"/>
                <a:gd name="T105" fmla="*/ 93 h 105"/>
                <a:gd name="T106" fmla="*/ 109 w 144"/>
                <a:gd name="T107" fmla="*/ 94 h 105"/>
                <a:gd name="T108" fmla="*/ 103 w 144"/>
                <a:gd name="T109" fmla="*/ 99 h 105"/>
                <a:gd name="T110" fmla="*/ 91 w 144"/>
                <a:gd name="T111" fmla="*/ 90 h 105"/>
                <a:gd name="T112" fmla="*/ 77 w 144"/>
                <a:gd name="T113" fmla="*/ 8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4" h="105">
                  <a:moveTo>
                    <a:pt x="77" y="83"/>
                  </a:moveTo>
                  <a:cubicBezTo>
                    <a:pt x="76" y="86"/>
                    <a:pt x="74" y="83"/>
                    <a:pt x="71" y="84"/>
                  </a:cubicBezTo>
                  <a:cubicBezTo>
                    <a:pt x="70" y="84"/>
                    <a:pt x="69" y="85"/>
                    <a:pt x="68" y="86"/>
                  </a:cubicBezTo>
                  <a:cubicBezTo>
                    <a:pt x="66" y="87"/>
                    <a:pt x="65" y="86"/>
                    <a:pt x="63" y="86"/>
                  </a:cubicBezTo>
                  <a:cubicBezTo>
                    <a:pt x="60" y="85"/>
                    <a:pt x="56" y="83"/>
                    <a:pt x="60" y="80"/>
                  </a:cubicBezTo>
                  <a:cubicBezTo>
                    <a:pt x="62" y="78"/>
                    <a:pt x="62" y="76"/>
                    <a:pt x="65" y="76"/>
                  </a:cubicBezTo>
                  <a:cubicBezTo>
                    <a:pt x="68" y="77"/>
                    <a:pt x="71" y="78"/>
                    <a:pt x="75" y="77"/>
                  </a:cubicBezTo>
                  <a:cubicBezTo>
                    <a:pt x="77" y="77"/>
                    <a:pt x="79" y="76"/>
                    <a:pt x="81" y="76"/>
                  </a:cubicBezTo>
                  <a:cubicBezTo>
                    <a:pt x="82" y="76"/>
                    <a:pt x="81" y="75"/>
                    <a:pt x="81" y="74"/>
                  </a:cubicBezTo>
                  <a:cubicBezTo>
                    <a:pt x="78" y="72"/>
                    <a:pt x="77" y="71"/>
                    <a:pt x="80" y="69"/>
                  </a:cubicBezTo>
                  <a:cubicBezTo>
                    <a:pt x="82" y="66"/>
                    <a:pt x="84" y="66"/>
                    <a:pt x="87" y="66"/>
                  </a:cubicBezTo>
                  <a:cubicBezTo>
                    <a:pt x="88" y="66"/>
                    <a:pt x="90" y="66"/>
                    <a:pt x="91" y="67"/>
                  </a:cubicBezTo>
                  <a:cubicBezTo>
                    <a:pt x="93" y="68"/>
                    <a:pt x="93" y="69"/>
                    <a:pt x="93" y="71"/>
                  </a:cubicBezTo>
                  <a:cubicBezTo>
                    <a:pt x="94" y="73"/>
                    <a:pt x="95" y="70"/>
                    <a:pt x="96" y="70"/>
                  </a:cubicBezTo>
                  <a:cubicBezTo>
                    <a:pt x="96" y="69"/>
                    <a:pt x="99" y="70"/>
                    <a:pt x="99" y="70"/>
                  </a:cubicBezTo>
                  <a:cubicBezTo>
                    <a:pt x="100" y="70"/>
                    <a:pt x="103" y="70"/>
                    <a:pt x="103" y="68"/>
                  </a:cubicBezTo>
                  <a:cubicBezTo>
                    <a:pt x="103" y="67"/>
                    <a:pt x="100" y="66"/>
                    <a:pt x="99" y="66"/>
                  </a:cubicBezTo>
                  <a:cubicBezTo>
                    <a:pt x="97" y="65"/>
                    <a:pt x="96" y="64"/>
                    <a:pt x="95" y="63"/>
                  </a:cubicBezTo>
                  <a:cubicBezTo>
                    <a:pt x="94" y="63"/>
                    <a:pt x="93" y="65"/>
                    <a:pt x="93" y="66"/>
                  </a:cubicBezTo>
                  <a:cubicBezTo>
                    <a:pt x="92" y="67"/>
                    <a:pt x="88" y="66"/>
                    <a:pt x="87" y="66"/>
                  </a:cubicBezTo>
                  <a:cubicBezTo>
                    <a:pt x="81" y="65"/>
                    <a:pt x="89" y="63"/>
                    <a:pt x="88" y="61"/>
                  </a:cubicBezTo>
                  <a:cubicBezTo>
                    <a:pt x="87" y="58"/>
                    <a:pt x="86" y="54"/>
                    <a:pt x="84" y="52"/>
                  </a:cubicBezTo>
                  <a:cubicBezTo>
                    <a:pt x="83" y="52"/>
                    <a:pt x="81" y="53"/>
                    <a:pt x="81" y="52"/>
                  </a:cubicBezTo>
                  <a:cubicBezTo>
                    <a:pt x="81" y="51"/>
                    <a:pt x="81" y="49"/>
                    <a:pt x="80" y="48"/>
                  </a:cubicBezTo>
                  <a:cubicBezTo>
                    <a:pt x="79" y="47"/>
                    <a:pt x="78" y="53"/>
                    <a:pt x="79" y="53"/>
                  </a:cubicBezTo>
                  <a:cubicBezTo>
                    <a:pt x="78" y="53"/>
                    <a:pt x="75" y="46"/>
                    <a:pt x="75" y="46"/>
                  </a:cubicBezTo>
                  <a:cubicBezTo>
                    <a:pt x="73" y="46"/>
                    <a:pt x="72" y="47"/>
                    <a:pt x="71" y="48"/>
                  </a:cubicBezTo>
                  <a:cubicBezTo>
                    <a:pt x="70" y="48"/>
                    <a:pt x="67" y="50"/>
                    <a:pt x="67" y="49"/>
                  </a:cubicBezTo>
                  <a:cubicBezTo>
                    <a:pt x="67" y="46"/>
                    <a:pt x="66" y="46"/>
                    <a:pt x="69" y="46"/>
                  </a:cubicBezTo>
                  <a:cubicBezTo>
                    <a:pt x="70" y="46"/>
                    <a:pt x="71" y="45"/>
                    <a:pt x="71" y="44"/>
                  </a:cubicBezTo>
                  <a:cubicBezTo>
                    <a:pt x="72" y="43"/>
                    <a:pt x="69" y="43"/>
                    <a:pt x="69" y="43"/>
                  </a:cubicBezTo>
                  <a:cubicBezTo>
                    <a:pt x="68" y="42"/>
                    <a:pt x="64" y="40"/>
                    <a:pt x="64" y="40"/>
                  </a:cubicBezTo>
                  <a:cubicBezTo>
                    <a:pt x="64" y="37"/>
                    <a:pt x="63" y="39"/>
                    <a:pt x="62" y="39"/>
                  </a:cubicBezTo>
                  <a:cubicBezTo>
                    <a:pt x="61" y="39"/>
                    <a:pt x="62" y="34"/>
                    <a:pt x="60" y="35"/>
                  </a:cubicBezTo>
                  <a:cubicBezTo>
                    <a:pt x="59" y="35"/>
                    <a:pt x="59" y="36"/>
                    <a:pt x="57" y="34"/>
                  </a:cubicBezTo>
                  <a:cubicBezTo>
                    <a:pt x="56" y="34"/>
                    <a:pt x="55" y="32"/>
                    <a:pt x="54" y="32"/>
                  </a:cubicBezTo>
                  <a:cubicBezTo>
                    <a:pt x="54" y="32"/>
                    <a:pt x="55" y="33"/>
                    <a:pt x="55" y="33"/>
                  </a:cubicBezTo>
                  <a:cubicBezTo>
                    <a:pt x="55" y="33"/>
                    <a:pt x="52" y="33"/>
                    <a:pt x="52" y="34"/>
                  </a:cubicBezTo>
                  <a:cubicBezTo>
                    <a:pt x="53" y="35"/>
                    <a:pt x="55" y="34"/>
                    <a:pt x="56" y="36"/>
                  </a:cubicBezTo>
                  <a:cubicBezTo>
                    <a:pt x="56" y="38"/>
                    <a:pt x="54" y="38"/>
                    <a:pt x="53" y="38"/>
                  </a:cubicBezTo>
                  <a:cubicBezTo>
                    <a:pt x="51" y="39"/>
                    <a:pt x="46" y="35"/>
                    <a:pt x="44" y="37"/>
                  </a:cubicBezTo>
                  <a:cubicBezTo>
                    <a:pt x="43" y="37"/>
                    <a:pt x="45" y="38"/>
                    <a:pt x="46" y="39"/>
                  </a:cubicBezTo>
                  <a:cubicBezTo>
                    <a:pt x="46" y="40"/>
                    <a:pt x="47" y="39"/>
                    <a:pt x="48" y="39"/>
                  </a:cubicBezTo>
                  <a:cubicBezTo>
                    <a:pt x="49" y="39"/>
                    <a:pt x="52" y="38"/>
                    <a:pt x="52" y="39"/>
                  </a:cubicBezTo>
                  <a:cubicBezTo>
                    <a:pt x="52" y="40"/>
                    <a:pt x="51" y="41"/>
                    <a:pt x="50" y="42"/>
                  </a:cubicBezTo>
                  <a:cubicBezTo>
                    <a:pt x="50" y="42"/>
                    <a:pt x="39" y="35"/>
                    <a:pt x="37" y="36"/>
                  </a:cubicBezTo>
                  <a:cubicBezTo>
                    <a:pt x="38" y="36"/>
                    <a:pt x="39" y="37"/>
                    <a:pt x="40" y="37"/>
                  </a:cubicBezTo>
                  <a:cubicBezTo>
                    <a:pt x="42" y="39"/>
                    <a:pt x="37" y="38"/>
                    <a:pt x="37" y="38"/>
                  </a:cubicBezTo>
                  <a:cubicBezTo>
                    <a:pt x="34" y="36"/>
                    <a:pt x="30" y="38"/>
                    <a:pt x="27" y="37"/>
                  </a:cubicBezTo>
                  <a:cubicBezTo>
                    <a:pt x="23" y="36"/>
                    <a:pt x="20" y="37"/>
                    <a:pt x="17" y="34"/>
                  </a:cubicBezTo>
                  <a:cubicBezTo>
                    <a:pt x="14" y="32"/>
                    <a:pt x="12" y="35"/>
                    <a:pt x="9" y="34"/>
                  </a:cubicBezTo>
                  <a:cubicBezTo>
                    <a:pt x="8" y="33"/>
                    <a:pt x="6" y="33"/>
                    <a:pt x="5" y="32"/>
                  </a:cubicBezTo>
                  <a:cubicBezTo>
                    <a:pt x="5" y="31"/>
                    <a:pt x="2" y="28"/>
                    <a:pt x="4" y="28"/>
                  </a:cubicBezTo>
                  <a:cubicBezTo>
                    <a:pt x="7" y="28"/>
                    <a:pt x="11" y="31"/>
                    <a:pt x="14" y="29"/>
                  </a:cubicBezTo>
                  <a:cubicBezTo>
                    <a:pt x="15" y="28"/>
                    <a:pt x="13" y="27"/>
                    <a:pt x="13" y="27"/>
                  </a:cubicBezTo>
                  <a:cubicBezTo>
                    <a:pt x="11" y="26"/>
                    <a:pt x="9" y="26"/>
                    <a:pt x="8" y="26"/>
                  </a:cubicBezTo>
                  <a:cubicBezTo>
                    <a:pt x="5" y="26"/>
                    <a:pt x="0" y="26"/>
                    <a:pt x="0" y="23"/>
                  </a:cubicBezTo>
                  <a:cubicBezTo>
                    <a:pt x="0" y="19"/>
                    <a:pt x="0" y="16"/>
                    <a:pt x="2" y="12"/>
                  </a:cubicBezTo>
                  <a:cubicBezTo>
                    <a:pt x="3" y="9"/>
                    <a:pt x="6" y="7"/>
                    <a:pt x="9" y="5"/>
                  </a:cubicBezTo>
                  <a:cubicBezTo>
                    <a:pt x="11" y="3"/>
                    <a:pt x="13" y="3"/>
                    <a:pt x="16" y="2"/>
                  </a:cubicBezTo>
                  <a:cubicBezTo>
                    <a:pt x="18" y="2"/>
                    <a:pt x="24" y="0"/>
                    <a:pt x="25" y="3"/>
                  </a:cubicBezTo>
                  <a:cubicBezTo>
                    <a:pt x="25" y="2"/>
                    <a:pt x="20" y="7"/>
                    <a:pt x="19" y="7"/>
                  </a:cubicBezTo>
                  <a:cubicBezTo>
                    <a:pt x="17" y="9"/>
                    <a:pt x="15" y="11"/>
                    <a:pt x="17" y="13"/>
                  </a:cubicBezTo>
                  <a:cubicBezTo>
                    <a:pt x="19" y="15"/>
                    <a:pt x="17" y="16"/>
                    <a:pt x="18" y="18"/>
                  </a:cubicBezTo>
                  <a:cubicBezTo>
                    <a:pt x="18" y="20"/>
                    <a:pt x="20" y="21"/>
                    <a:pt x="21" y="22"/>
                  </a:cubicBezTo>
                  <a:cubicBezTo>
                    <a:pt x="22" y="23"/>
                    <a:pt x="24" y="24"/>
                    <a:pt x="25" y="25"/>
                  </a:cubicBezTo>
                  <a:cubicBezTo>
                    <a:pt x="26" y="26"/>
                    <a:pt x="22" y="26"/>
                    <a:pt x="22" y="27"/>
                  </a:cubicBezTo>
                  <a:cubicBezTo>
                    <a:pt x="22" y="26"/>
                    <a:pt x="26" y="29"/>
                    <a:pt x="26" y="29"/>
                  </a:cubicBezTo>
                  <a:cubicBezTo>
                    <a:pt x="27" y="28"/>
                    <a:pt x="26" y="26"/>
                    <a:pt x="26" y="25"/>
                  </a:cubicBezTo>
                  <a:cubicBezTo>
                    <a:pt x="26" y="25"/>
                    <a:pt x="28" y="24"/>
                    <a:pt x="27" y="23"/>
                  </a:cubicBezTo>
                  <a:cubicBezTo>
                    <a:pt x="26" y="22"/>
                    <a:pt x="22" y="21"/>
                    <a:pt x="21" y="20"/>
                  </a:cubicBezTo>
                  <a:cubicBezTo>
                    <a:pt x="20" y="20"/>
                    <a:pt x="19" y="19"/>
                    <a:pt x="20" y="19"/>
                  </a:cubicBezTo>
                  <a:cubicBezTo>
                    <a:pt x="22" y="19"/>
                    <a:pt x="22" y="18"/>
                    <a:pt x="23" y="17"/>
                  </a:cubicBezTo>
                  <a:cubicBezTo>
                    <a:pt x="25" y="16"/>
                    <a:pt x="28" y="18"/>
                    <a:pt x="29" y="19"/>
                  </a:cubicBezTo>
                  <a:cubicBezTo>
                    <a:pt x="28" y="18"/>
                    <a:pt x="27" y="17"/>
                    <a:pt x="27" y="16"/>
                  </a:cubicBezTo>
                  <a:cubicBezTo>
                    <a:pt x="27" y="14"/>
                    <a:pt x="22" y="15"/>
                    <a:pt x="22" y="13"/>
                  </a:cubicBezTo>
                  <a:cubicBezTo>
                    <a:pt x="20" y="7"/>
                    <a:pt x="29" y="12"/>
                    <a:pt x="29" y="12"/>
                  </a:cubicBezTo>
                  <a:cubicBezTo>
                    <a:pt x="29" y="11"/>
                    <a:pt x="23" y="9"/>
                    <a:pt x="23" y="9"/>
                  </a:cubicBezTo>
                  <a:cubicBezTo>
                    <a:pt x="23" y="8"/>
                    <a:pt x="28" y="9"/>
                    <a:pt x="28" y="9"/>
                  </a:cubicBezTo>
                  <a:cubicBezTo>
                    <a:pt x="28" y="8"/>
                    <a:pt x="25" y="7"/>
                    <a:pt x="25" y="7"/>
                  </a:cubicBezTo>
                  <a:cubicBezTo>
                    <a:pt x="24" y="6"/>
                    <a:pt x="25" y="6"/>
                    <a:pt x="26" y="6"/>
                  </a:cubicBezTo>
                  <a:cubicBezTo>
                    <a:pt x="27" y="7"/>
                    <a:pt x="27" y="6"/>
                    <a:pt x="28" y="6"/>
                  </a:cubicBezTo>
                  <a:cubicBezTo>
                    <a:pt x="30" y="5"/>
                    <a:pt x="30" y="6"/>
                    <a:pt x="32" y="6"/>
                  </a:cubicBezTo>
                  <a:cubicBezTo>
                    <a:pt x="29" y="5"/>
                    <a:pt x="33" y="3"/>
                    <a:pt x="34" y="3"/>
                  </a:cubicBezTo>
                  <a:cubicBezTo>
                    <a:pt x="36" y="2"/>
                    <a:pt x="42" y="2"/>
                    <a:pt x="43" y="4"/>
                  </a:cubicBezTo>
                  <a:cubicBezTo>
                    <a:pt x="44" y="5"/>
                    <a:pt x="44" y="6"/>
                    <a:pt x="44" y="7"/>
                  </a:cubicBezTo>
                  <a:cubicBezTo>
                    <a:pt x="45" y="8"/>
                    <a:pt x="46" y="9"/>
                    <a:pt x="47" y="10"/>
                  </a:cubicBezTo>
                  <a:cubicBezTo>
                    <a:pt x="48" y="12"/>
                    <a:pt x="43" y="16"/>
                    <a:pt x="43" y="16"/>
                  </a:cubicBezTo>
                  <a:cubicBezTo>
                    <a:pt x="44" y="17"/>
                    <a:pt x="46" y="14"/>
                    <a:pt x="47" y="14"/>
                  </a:cubicBezTo>
                  <a:cubicBezTo>
                    <a:pt x="47" y="14"/>
                    <a:pt x="45" y="20"/>
                    <a:pt x="46" y="19"/>
                  </a:cubicBezTo>
                  <a:cubicBezTo>
                    <a:pt x="47" y="19"/>
                    <a:pt x="47" y="17"/>
                    <a:pt x="48" y="17"/>
                  </a:cubicBezTo>
                  <a:cubicBezTo>
                    <a:pt x="50" y="17"/>
                    <a:pt x="50" y="18"/>
                    <a:pt x="52" y="16"/>
                  </a:cubicBezTo>
                  <a:cubicBezTo>
                    <a:pt x="53" y="15"/>
                    <a:pt x="53" y="16"/>
                    <a:pt x="54" y="17"/>
                  </a:cubicBezTo>
                  <a:cubicBezTo>
                    <a:pt x="55" y="18"/>
                    <a:pt x="54" y="18"/>
                    <a:pt x="54" y="19"/>
                  </a:cubicBezTo>
                  <a:cubicBezTo>
                    <a:pt x="54" y="20"/>
                    <a:pt x="59" y="21"/>
                    <a:pt x="60" y="21"/>
                  </a:cubicBezTo>
                  <a:cubicBezTo>
                    <a:pt x="60" y="21"/>
                    <a:pt x="55" y="16"/>
                    <a:pt x="54" y="15"/>
                  </a:cubicBezTo>
                  <a:cubicBezTo>
                    <a:pt x="54" y="15"/>
                    <a:pt x="63" y="18"/>
                    <a:pt x="63" y="17"/>
                  </a:cubicBezTo>
                  <a:cubicBezTo>
                    <a:pt x="63" y="17"/>
                    <a:pt x="57" y="16"/>
                    <a:pt x="57" y="14"/>
                  </a:cubicBezTo>
                  <a:cubicBezTo>
                    <a:pt x="57" y="13"/>
                    <a:pt x="60" y="12"/>
                    <a:pt x="61" y="12"/>
                  </a:cubicBezTo>
                  <a:cubicBezTo>
                    <a:pt x="63" y="11"/>
                    <a:pt x="64" y="12"/>
                    <a:pt x="66" y="13"/>
                  </a:cubicBezTo>
                  <a:cubicBezTo>
                    <a:pt x="69" y="14"/>
                    <a:pt x="73" y="13"/>
                    <a:pt x="74" y="17"/>
                  </a:cubicBezTo>
                  <a:cubicBezTo>
                    <a:pt x="74" y="17"/>
                    <a:pt x="67" y="17"/>
                    <a:pt x="68" y="20"/>
                  </a:cubicBezTo>
                  <a:cubicBezTo>
                    <a:pt x="68" y="19"/>
                    <a:pt x="71" y="18"/>
                    <a:pt x="71" y="18"/>
                  </a:cubicBezTo>
                  <a:cubicBezTo>
                    <a:pt x="73" y="18"/>
                    <a:pt x="70" y="20"/>
                    <a:pt x="70" y="21"/>
                  </a:cubicBezTo>
                  <a:cubicBezTo>
                    <a:pt x="70" y="21"/>
                    <a:pt x="73" y="19"/>
                    <a:pt x="73" y="19"/>
                  </a:cubicBezTo>
                  <a:cubicBezTo>
                    <a:pt x="73" y="18"/>
                    <a:pt x="77" y="18"/>
                    <a:pt x="78" y="19"/>
                  </a:cubicBezTo>
                  <a:cubicBezTo>
                    <a:pt x="82" y="19"/>
                    <a:pt x="73" y="22"/>
                    <a:pt x="74" y="23"/>
                  </a:cubicBezTo>
                  <a:cubicBezTo>
                    <a:pt x="74" y="23"/>
                    <a:pt x="76" y="21"/>
                    <a:pt x="76" y="22"/>
                  </a:cubicBezTo>
                  <a:cubicBezTo>
                    <a:pt x="76" y="23"/>
                    <a:pt x="74" y="25"/>
                    <a:pt x="75" y="26"/>
                  </a:cubicBezTo>
                  <a:cubicBezTo>
                    <a:pt x="74" y="25"/>
                    <a:pt x="78" y="21"/>
                    <a:pt x="79" y="22"/>
                  </a:cubicBezTo>
                  <a:cubicBezTo>
                    <a:pt x="79" y="24"/>
                    <a:pt x="78" y="26"/>
                    <a:pt x="79" y="27"/>
                  </a:cubicBezTo>
                  <a:cubicBezTo>
                    <a:pt x="79" y="27"/>
                    <a:pt x="79" y="23"/>
                    <a:pt x="81" y="23"/>
                  </a:cubicBezTo>
                  <a:cubicBezTo>
                    <a:pt x="83" y="24"/>
                    <a:pt x="80" y="27"/>
                    <a:pt x="81" y="28"/>
                  </a:cubicBezTo>
                  <a:cubicBezTo>
                    <a:pt x="81" y="28"/>
                    <a:pt x="82" y="25"/>
                    <a:pt x="83" y="25"/>
                  </a:cubicBezTo>
                  <a:cubicBezTo>
                    <a:pt x="83" y="25"/>
                    <a:pt x="82" y="28"/>
                    <a:pt x="83" y="28"/>
                  </a:cubicBezTo>
                  <a:cubicBezTo>
                    <a:pt x="82" y="28"/>
                    <a:pt x="85" y="24"/>
                    <a:pt x="86" y="23"/>
                  </a:cubicBezTo>
                  <a:cubicBezTo>
                    <a:pt x="87" y="22"/>
                    <a:pt x="90" y="23"/>
                    <a:pt x="91" y="24"/>
                  </a:cubicBezTo>
                  <a:cubicBezTo>
                    <a:pt x="93" y="25"/>
                    <a:pt x="94" y="27"/>
                    <a:pt x="91" y="27"/>
                  </a:cubicBezTo>
                  <a:cubicBezTo>
                    <a:pt x="90" y="27"/>
                    <a:pt x="86" y="27"/>
                    <a:pt x="86" y="30"/>
                  </a:cubicBezTo>
                  <a:cubicBezTo>
                    <a:pt x="86" y="29"/>
                    <a:pt x="92" y="27"/>
                    <a:pt x="92" y="28"/>
                  </a:cubicBezTo>
                  <a:cubicBezTo>
                    <a:pt x="92" y="28"/>
                    <a:pt x="88" y="30"/>
                    <a:pt x="88" y="31"/>
                  </a:cubicBezTo>
                  <a:cubicBezTo>
                    <a:pt x="88" y="30"/>
                    <a:pt x="92" y="30"/>
                    <a:pt x="92" y="30"/>
                  </a:cubicBezTo>
                  <a:cubicBezTo>
                    <a:pt x="93" y="29"/>
                    <a:pt x="95" y="26"/>
                    <a:pt x="96" y="27"/>
                  </a:cubicBezTo>
                  <a:cubicBezTo>
                    <a:pt x="97" y="29"/>
                    <a:pt x="96" y="31"/>
                    <a:pt x="94" y="31"/>
                  </a:cubicBezTo>
                  <a:cubicBezTo>
                    <a:pt x="93" y="32"/>
                    <a:pt x="92" y="33"/>
                    <a:pt x="91" y="34"/>
                  </a:cubicBezTo>
                  <a:cubicBezTo>
                    <a:pt x="91" y="34"/>
                    <a:pt x="93" y="32"/>
                    <a:pt x="94" y="32"/>
                  </a:cubicBezTo>
                  <a:cubicBezTo>
                    <a:pt x="94" y="32"/>
                    <a:pt x="93" y="36"/>
                    <a:pt x="93" y="36"/>
                  </a:cubicBezTo>
                  <a:cubicBezTo>
                    <a:pt x="92" y="34"/>
                    <a:pt x="99" y="27"/>
                    <a:pt x="100" y="29"/>
                  </a:cubicBezTo>
                  <a:cubicBezTo>
                    <a:pt x="101" y="30"/>
                    <a:pt x="99" y="31"/>
                    <a:pt x="98" y="31"/>
                  </a:cubicBezTo>
                  <a:cubicBezTo>
                    <a:pt x="99" y="31"/>
                    <a:pt x="102" y="31"/>
                    <a:pt x="103" y="31"/>
                  </a:cubicBezTo>
                  <a:cubicBezTo>
                    <a:pt x="104" y="31"/>
                    <a:pt x="106" y="31"/>
                    <a:pt x="107" y="32"/>
                  </a:cubicBezTo>
                  <a:cubicBezTo>
                    <a:pt x="108" y="35"/>
                    <a:pt x="98" y="35"/>
                    <a:pt x="99" y="38"/>
                  </a:cubicBezTo>
                  <a:cubicBezTo>
                    <a:pt x="99" y="38"/>
                    <a:pt x="102" y="35"/>
                    <a:pt x="103" y="35"/>
                  </a:cubicBezTo>
                  <a:cubicBezTo>
                    <a:pt x="104" y="35"/>
                    <a:pt x="106" y="35"/>
                    <a:pt x="106" y="36"/>
                  </a:cubicBezTo>
                  <a:cubicBezTo>
                    <a:pt x="107" y="37"/>
                    <a:pt x="101" y="39"/>
                    <a:pt x="101" y="39"/>
                  </a:cubicBezTo>
                  <a:cubicBezTo>
                    <a:pt x="101" y="39"/>
                    <a:pt x="104" y="38"/>
                    <a:pt x="104" y="38"/>
                  </a:cubicBezTo>
                  <a:cubicBezTo>
                    <a:pt x="105" y="38"/>
                    <a:pt x="107" y="37"/>
                    <a:pt x="108" y="36"/>
                  </a:cubicBezTo>
                  <a:cubicBezTo>
                    <a:pt x="109" y="36"/>
                    <a:pt x="108" y="35"/>
                    <a:pt x="109" y="34"/>
                  </a:cubicBezTo>
                  <a:cubicBezTo>
                    <a:pt x="110" y="34"/>
                    <a:pt x="112" y="36"/>
                    <a:pt x="112" y="37"/>
                  </a:cubicBezTo>
                  <a:cubicBezTo>
                    <a:pt x="116" y="40"/>
                    <a:pt x="112" y="39"/>
                    <a:pt x="109" y="40"/>
                  </a:cubicBezTo>
                  <a:cubicBezTo>
                    <a:pt x="109" y="40"/>
                    <a:pt x="102" y="42"/>
                    <a:pt x="102" y="41"/>
                  </a:cubicBezTo>
                  <a:cubicBezTo>
                    <a:pt x="102" y="42"/>
                    <a:pt x="118" y="42"/>
                    <a:pt x="117" y="44"/>
                  </a:cubicBezTo>
                  <a:cubicBezTo>
                    <a:pt x="116" y="45"/>
                    <a:pt x="111" y="45"/>
                    <a:pt x="110" y="44"/>
                  </a:cubicBezTo>
                  <a:cubicBezTo>
                    <a:pt x="110" y="44"/>
                    <a:pt x="106" y="45"/>
                    <a:pt x="106" y="45"/>
                  </a:cubicBezTo>
                  <a:cubicBezTo>
                    <a:pt x="107" y="46"/>
                    <a:pt x="110" y="45"/>
                    <a:pt x="110" y="46"/>
                  </a:cubicBezTo>
                  <a:cubicBezTo>
                    <a:pt x="111" y="46"/>
                    <a:pt x="107" y="47"/>
                    <a:pt x="107" y="48"/>
                  </a:cubicBezTo>
                  <a:cubicBezTo>
                    <a:pt x="107" y="50"/>
                    <a:pt x="111" y="51"/>
                    <a:pt x="112" y="51"/>
                  </a:cubicBezTo>
                  <a:cubicBezTo>
                    <a:pt x="114" y="52"/>
                    <a:pt x="117" y="52"/>
                    <a:pt x="118" y="54"/>
                  </a:cubicBezTo>
                  <a:cubicBezTo>
                    <a:pt x="119" y="55"/>
                    <a:pt x="119" y="56"/>
                    <a:pt x="120" y="56"/>
                  </a:cubicBezTo>
                  <a:cubicBezTo>
                    <a:pt x="120" y="56"/>
                    <a:pt x="122" y="55"/>
                    <a:pt x="122" y="55"/>
                  </a:cubicBezTo>
                  <a:cubicBezTo>
                    <a:pt x="122" y="55"/>
                    <a:pt x="122" y="57"/>
                    <a:pt x="123" y="57"/>
                  </a:cubicBezTo>
                  <a:cubicBezTo>
                    <a:pt x="123" y="57"/>
                    <a:pt x="123" y="55"/>
                    <a:pt x="124" y="55"/>
                  </a:cubicBezTo>
                  <a:cubicBezTo>
                    <a:pt x="124" y="55"/>
                    <a:pt x="124" y="57"/>
                    <a:pt x="124" y="57"/>
                  </a:cubicBezTo>
                  <a:cubicBezTo>
                    <a:pt x="124" y="58"/>
                    <a:pt x="126" y="57"/>
                    <a:pt x="127" y="57"/>
                  </a:cubicBezTo>
                  <a:cubicBezTo>
                    <a:pt x="127" y="57"/>
                    <a:pt x="129" y="58"/>
                    <a:pt x="129" y="59"/>
                  </a:cubicBezTo>
                  <a:cubicBezTo>
                    <a:pt x="129" y="60"/>
                    <a:pt x="128" y="59"/>
                    <a:pt x="128" y="60"/>
                  </a:cubicBezTo>
                  <a:cubicBezTo>
                    <a:pt x="129" y="59"/>
                    <a:pt x="138" y="62"/>
                    <a:pt x="138" y="62"/>
                  </a:cubicBezTo>
                  <a:cubicBezTo>
                    <a:pt x="137" y="63"/>
                    <a:pt x="137" y="63"/>
                    <a:pt x="137" y="63"/>
                  </a:cubicBezTo>
                  <a:cubicBezTo>
                    <a:pt x="137" y="64"/>
                    <a:pt x="139" y="63"/>
                    <a:pt x="139" y="63"/>
                  </a:cubicBezTo>
                  <a:cubicBezTo>
                    <a:pt x="140" y="62"/>
                    <a:pt x="140" y="63"/>
                    <a:pt x="141" y="64"/>
                  </a:cubicBezTo>
                  <a:cubicBezTo>
                    <a:pt x="142" y="64"/>
                    <a:pt x="144" y="66"/>
                    <a:pt x="143" y="67"/>
                  </a:cubicBezTo>
                  <a:cubicBezTo>
                    <a:pt x="143" y="67"/>
                    <a:pt x="141" y="67"/>
                    <a:pt x="141" y="67"/>
                  </a:cubicBezTo>
                  <a:cubicBezTo>
                    <a:pt x="141" y="68"/>
                    <a:pt x="143" y="68"/>
                    <a:pt x="142" y="69"/>
                  </a:cubicBezTo>
                  <a:cubicBezTo>
                    <a:pt x="142" y="69"/>
                    <a:pt x="139" y="69"/>
                    <a:pt x="139" y="69"/>
                  </a:cubicBezTo>
                  <a:cubicBezTo>
                    <a:pt x="137" y="70"/>
                    <a:pt x="139" y="70"/>
                    <a:pt x="139" y="71"/>
                  </a:cubicBezTo>
                  <a:cubicBezTo>
                    <a:pt x="140" y="73"/>
                    <a:pt x="136" y="71"/>
                    <a:pt x="135" y="71"/>
                  </a:cubicBezTo>
                  <a:cubicBezTo>
                    <a:pt x="136" y="72"/>
                    <a:pt x="138" y="73"/>
                    <a:pt x="137" y="74"/>
                  </a:cubicBezTo>
                  <a:cubicBezTo>
                    <a:pt x="136" y="74"/>
                    <a:pt x="132" y="74"/>
                    <a:pt x="133" y="73"/>
                  </a:cubicBezTo>
                  <a:cubicBezTo>
                    <a:pt x="132" y="74"/>
                    <a:pt x="135" y="76"/>
                    <a:pt x="134" y="77"/>
                  </a:cubicBezTo>
                  <a:cubicBezTo>
                    <a:pt x="133" y="77"/>
                    <a:pt x="133" y="75"/>
                    <a:pt x="132" y="76"/>
                  </a:cubicBezTo>
                  <a:cubicBezTo>
                    <a:pt x="131" y="77"/>
                    <a:pt x="135" y="82"/>
                    <a:pt x="131" y="79"/>
                  </a:cubicBezTo>
                  <a:cubicBezTo>
                    <a:pt x="131" y="79"/>
                    <a:pt x="128" y="77"/>
                    <a:pt x="128" y="77"/>
                  </a:cubicBezTo>
                  <a:cubicBezTo>
                    <a:pt x="127" y="78"/>
                    <a:pt x="127" y="79"/>
                    <a:pt x="126" y="79"/>
                  </a:cubicBezTo>
                  <a:cubicBezTo>
                    <a:pt x="126" y="78"/>
                    <a:pt x="127" y="77"/>
                    <a:pt x="127" y="76"/>
                  </a:cubicBezTo>
                  <a:cubicBezTo>
                    <a:pt x="127" y="77"/>
                    <a:pt x="125" y="77"/>
                    <a:pt x="125" y="77"/>
                  </a:cubicBezTo>
                  <a:cubicBezTo>
                    <a:pt x="124" y="76"/>
                    <a:pt x="126" y="75"/>
                    <a:pt x="125" y="74"/>
                  </a:cubicBezTo>
                  <a:cubicBezTo>
                    <a:pt x="125" y="74"/>
                    <a:pt x="123" y="75"/>
                    <a:pt x="123" y="75"/>
                  </a:cubicBezTo>
                  <a:cubicBezTo>
                    <a:pt x="122" y="74"/>
                    <a:pt x="123" y="72"/>
                    <a:pt x="123" y="72"/>
                  </a:cubicBezTo>
                  <a:cubicBezTo>
                    <a:pt x="124" y="72"/>
                    <a:pt x="128" y="70"/>
                    <a:pt x="127" y="70"/>
                  </a:cubicBezTo>
                  <a:cubicBezTo>
                    <a:pt x="126" y="69"/>
                    <a:pt x="122" y="73"/>
                    <a:pt x="120" y="72"/>
                  </a:cubicBezTo>
                  <a:cubicBezTo>
                    <a:pt x="120" y="72"/>
                    <a:pt x="123" y="69"/>
                    <a:pt x="122" y="69"/>
                  </a:cubicBezTo>
                  <a:cubicBezTo>
                    <a:pt x="121" y="69"/>
                    <a:pt x="120" y="71"/>
                    <a:pt x="119" y="70"/>
                  </a:cubicBezTo>
                  <a:cubicBezTo>
                    <a:pt x="118" y="69"/>
                    <a:pt x="117" y="69"/>
                    <a:pt x="116" y="68"/>
                  </a:cubicBezTo>
                  <a:cubicBezTo>
                    <a:pt x="115" y="67"/>
                    <a:pt x="114" y="66"/>
                    <a:pt x="113" y="67"/>
                  </a:cubicBezTo>
                  <a:cubicBezTo>
                    <a:pt x="113" y="68"/>
                    <a:pt x="113" y="68"/>
                    <a:pt x="113" y="69"/>
                  </a:cubicBezTo>
                  <a:cubicBezTo>
                    <a:pt x="113" y="69"/>
                    <a:pt x="112" y="69"/>
                    <a:pt x="112" y="69"/>
                  </a:cubicBezTo>
                  <a:cubicBezTo>
                    <a:pt x="112" y="70"/>
                    <a:pt x="116" y="72"/>
                    <a:pt x="112" y="72"/>
                  </a:cubicBezTo>
                  <a:cubicBezTo>
                    <a:pt x="111" y="72"/>
                    <a:pt x="107" y="71"/>
                    <a:pt x="108" y="70"/>
                  </a:cubicBezTo>
                  <a:cubicBezTo>
                    <a:pt x="107" y="72"/>
                    <a:pt x="111" y="74"/>
                    <a:pt x="112" y="75"/>
                  </a:cubicBezTo>
                  <a:cubicBezTo>
                    <a:pt x="114" y="75"/>
                    <a:pt x="114" y="78"/>
                    <a:pt x="115" y="79"/>
                  </a:cubicBezTo>
                  <a:cubicBezTo>
                    <a:pt x="116" y="80"/>
                    <a:pt x="116" y="81"/>
                    <a:pt x="117" y="81"/>
                  </a:cubicBezTo>
                  <a:cubicBezTo>
                    <a:pt x="118" y="81"/>
                    <a:pt x="117" y="80"/>
                    <a:pt x="118" y="80"/>
                  </a:cubicBezTo>
                  <a:cubicBezTo>
                    <a:pt x="118" y="80"/>
                    <a:pt x="119" y="81"/>
                    <a:pt x="119" y="82"/>
                  </a:cubicBezTo>
                  <a:cubicBezTo>
                    <a:pt x="120" y="83"/>
                    <a:pt x="120" y="82"/>
                    <a:pt x="121" y="81"/>
                  </a:cubicBezTo>
                  <a:cubicBezTo>
                    <a:pt x="122" y="81"/>
                    <a:pt x="121" y="85"/>
                    <a:pt x="122" y="84"/>
                  </a:cubicBezTo>
                  <a:cubicBezTo>
                    <a:pt x="123" y="84"/>
                    <a:pt x="122" y="83"/>
                    <a:pt x="123" y="82"/>
                  </a:cubicBezTo>
                  <a:cubicBezTo>
                    <a:pt x="123" y="82"/>
                    <a:pt x="123" y="84"/>
                    <a:pt x="123" y="85"/>
                  </a:cubicBezTo>
                  <a:cubicBezTo>
                    <a:pt x="123" y="86"/>
                    <a:pt x="123" y="86"/>
                    <a:pt x="124" y="87"/>
                  </a:cubicBezTo>
                  <a:cubicBezTo>
                    <a:pt x="125" y="87"/>
                    <a:pt x="126" y="88"/>
                    <a:pt x="126" y="89"/>
                  </a:cubicBezTo>
                  <a:cubicBezTo>
                    <a:pt x="127" y="89"/>
                    <a:pt x="128" y="93"/>
                    <a:pt x="128" y="93"/>
                  </a:cubicBezTo>
                  <a:cubicBezTo>
                    <a:pt x="127" y="92"/>
                    <a:pt x="127" y="91"/>
                    <a:pt x="127" y="91"/>
                  </a:cubicBezTo>
                  <a:cubicBezTo>
                    <a:pt x="126" y="91"/>
                    <a:pt x="127" y="95"/>
                    <a:pt x="127" y="95"/>
                  </a:cubicBezTo>
                  <a:cubicBezTo>
                    <a:pt x="127" y="95"/>
                    <a:pt x="125" y="91"/>
                    <a:pt x="124" y="90"/>
                  </a:cubicBezTo>
                  <a:cubicBezTo>
                    <a:pt x="124" y="90"/>
                    <a:pt x="125" y="94"/>
                    <a:pt x="126" y="95"/>
                  </a:cubicBezTo>
                  <a:cubicBezTo>
                    <a:pt x="126" y="98"/>
                    <a:pt x="124" y="95"/>
                    <a:pt x="124" y="96"/>
                  </a:cubicBezTo>
                  <a:cubicBezTo>
                    <a:pt x="123" y="97"/>
                    <a:pt x="128" y="99"/>
                    <a:pt x="128" y="100"/>
                  </a:cubicBezTo>
                  <a:cubicBezTo>
                    <a:pt x="128" y="101"/>
                    <a:pt x="119" y="95"/>
                    <a:pt x="118" y="95"/>
                  </a:cubicBezTo>
                  <a:cubicBezTo>
                    <a:pt x="118" y="95"/>
                    <a:pt x="118" y="96"/>
                    <a:pt x="118" y="96"/>
                  </a:cubicBezTo>
                  <a:cubicBezTo>
                    <a:pt x="118" y="97"/>
                    <a:pt x="116" y="93"/>
                    <a:pt x="115" y="93"/>
                  </a:cubicBezTo>
                  <a:cubicBezTo>
                    <a:pt x="115" y="93"/>
                    <a:pt x="116" y="95"/>
                    <a:pt x="116" y="95"/>
                  </a:cubicBezTo>
                  <a:cubicBezTo>
                    <a:pt x="115" y="96"/>
                    <a:pt x="113" y="92"/>
                    <a:pt x="112" y="91"/>
                  </a:cubicBezTo>
                  <a:cubicBezTo>
                    <a:pt x="111" y="90"/>
                    <a:pt x="111" y="92"/>
                    <a:pt x="110" y="93"/>
                  </a:cubicBezTo>
                  <a:cubicBezTo>
                    <a:pt x="110" y="94"/>
                    <a:pt x="108" y="90"/>
                    <a:pt x="108" y="90"/>
                  </a:cubicBezTo>
                  <a:cubicBezTo>
                    <a:pt x="108" y="90"/>
                    <a:pt x="105" y="90"/>
                    <a:pt x="105" y="90"/>
                  </a:cubicBezTo>
                  <a:cubicBezTo>
                    <a:pt x="105" y="91"/>
                    <a:pt x="106" y="92"/>
                    <a:pt x="107" y="92"/>
                  </a:cubicBezTo>
                  <a:cubicBezTo>
                    <a:pt x="108" y="93"/>
                    <a:pt x="108" y="93"/>
                    <a:pt x="109" y="94"/>
                  </a:cubicBezTo>
                  <a:cubicBezTo>
                    <a:pt x="110" y="95"/>
                    <a:pt x="112" y="96"/>
                    <a:pt x="114" y="97"/>
                  </a:cubicBezTo>
                  <a:cubicBezTo>
                    <a:pt x="116" y="99"/>
                    <a:pt x="117" y="100"/>
                    <a:pt x="118" y="102"/>
                  </a:cubicBezTo>
                  <a:cubicBezTo>
                    <a:pt x="120" y="105"/>
                    <a:pt x="120" y="105"/>
                    <a:pt x="117" y="104"/>
                  </a:cubicBezTo>
                  <a:cubicBezTo>
                    <a:pt x="113" y="102"/>
                    <a:pt x="106" y="103"/>
                    <a:pt x="103" y="99"/>
                  </a:cubicBezTo>
                  <a:cubicBezTo>
                    <a:pt x="102" y="97"/>
                    <a:pt x="99" y="99"/>
                    <a:pt x="97" y="97"/>
                  </a:cubicBezTo>
                  <a:cubicBezTo>
                    <a:pt x="96" y="96"/>
                    <a:pt x="90" y="94"/>
                    <a:pt x="90" y="93"/>
                  </a:cubicBezTo>
                  <a:cubicBezTo>
                    <a:pt x="90" y="92"/>
                    <a:pt x="93" y="93"/>
                    <a:pt x="93" y="92"/>
                  </a:cubicBezTo>
                  <a:cubicBezTo>
                    <a:pt x="94" y="91"/>
                    <a:pt x="91" y="90"/>
                    <a:pt x="91" y="90"/>
                  </a:cubicBezTo>
                  <a:cubicBezTo>
                    <a:pt x="88" y="89"/>
                    <a:pt x="86" y="87"/>
                    <a:pt x="84" y="86"/>
                  </a:cubicBezTo>
                  <a:cubicBezTo>
                    <a:pt x="83" y="85"/>
                    <a:pt x="84" y="84"/>
                    <a:pt x="82" y="84"/>
                  </a:cubicBezTo>
                  <a:cubicBezTo>
                    <a:pt x="82" y="83"/>
                    <a:pt x="77" y="83"/>
                    <a:pt x="77" y="83"/>
                  </a:cubicBezTo>
                  <a:cubicBezTo>
                    <a:pt x="77" y="84"/>
                    <a:pt x="78" y="82"/>
                    <a:pt x="77" y="83"/>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154" name="Freeform 549">
              <a:extLst>
                <a:ext uri="{FF2B5EF4-FFF2-40B4-BE49-F238E27FC236}">
                  <a16:creationId xmlns:a16="http://schemas.microsoft.com/office/drawing/2014/main" id="{2BA964C2-470E-94CA-1C97-717ED27EA95F}"/>
                </a:ext>
              </a:extLst>
            </p:cNvPr>
            <p:cNvSpPr>
              <a:spLocks/>
            </p:cNvSpPr>
            <p:nvPr/>
          </p:nvSpPr>
          <p:spPr bwMode="auto">
            <a:xfrm>
              <a:off x="8372164" y="5637283"/>
              <a:ext cx="57323" cy="19114"/>
            </a:xfrm>
            <a:custGeom>
              <a:avLst/>
              <a:gdLst>
                <a:gd name="T0" fmla="*/ 5 w 6"/>
                <a:gd name="T1" fmla="*/ 1 h 2"/>
                <a:gd name="T2" fmla="*/ 1 w 6"/>
                <a:gd name="T3" fmla="*/ 0 h 2"/>
                <a:gd name="T4" fmla="*/ 5 w 6"/>
                <a:gd name="T5" fmla="*/ 1 h 2"/>
              </a:gdLst>
              <a:ahLst/>
              <a:cxnLst>
                <a:cxn ang="0">
                  <a:pos x="T0" y="T1"/>
                </a:cxn>
                <a:cxn ang="0">
                  <a:pos x="T2" y="T3"/>
                </a:cxn>
                <a:cxn ang="0">
                  <a:pos x="T4" y="T5"/>
                </a:cxn>
              </a:cxnLst>
              <a:rect l="0" t="0" r="r" b="b"/>
              <a:pathLst>
                <a:path w="6" h="2">
                  <a:moveTo>
                    <a:pt x="5" y="1"/>
                  </a:moveTo>
                  <a:cubicBezTo>
                    <a:pt x="5" y="2"/>
                    <a:pt x="0" y="0"/>
                    <a:pt x="1" y="0"/>
                  </a:cubicBezTo>
                  <a:cubicBezTo>
                    <a:pt x="3" y="0"/>
                    <a:pt x="6" y="0"/>
                    <a:pt x="5" y="1"/>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155" name="Freeform 550">
              <a:extLst>
                <a:ext uri="{FF2B5EF4-FFF2-40B4-BE49-F238E27FC236}">
                  <a16:creationId xmlns:a16="http://schemas.microsoft.com/office/drawing/2014/main" id="{EDFAF320-BA4B-A790-2099-986B7ED9391E}"/>
                </a:ext>
              </a:extLst>
            </p:cNvPr>
            <p:cNvSpPr>
              <a:spLocks/>
            </p:cNvSpPr>
            <p:nvPr/>
          </p:nvSpPr>
          <p:spPr bwMode="auto">
            <a:xfrm>
              <a:off x="8203376" y="5226347"/>
              <a:ext cx="76432" cy="19114"/>
            </a:xfrm>
            <a:custGeom>
              <a:avLst/>
              <a:gdLst>
                <a:gd name="T0" fmla="*/ 7 w 8"/>
                <a:gd name="T1" fmla="*/ 1 h 2"/>
                <a:gd name="T2" fmla="*/ 2 w 8"/>
                <a:gd name="T3" fmla="*/ 2 h 2"/>
                <a:gd name="T4" fmla="*/ 3 w 8"/>
                <a:gd name="T5" fmla="*/ 0 h 2"/>
                <a:gd name="T6" fmla="*/ 7 w 8"/>
                <a:gd name="T7" fmla="*/ 1 h 2"/>
                <a:gd name="T8" fmla="*/ 7 w 8"/>
                <a:gd name="T9" fmla="*/ 1 h 2"/>
              </a:gdLst>
              <a:ahLst/>
              <a:cxnLst>
                <a:cxn ang="0">
                  <a:pos x="T0" y="T1"/>
                </a:cxn>
                <a:cxn ang="0">
                  <a:pos x="T2" y="T3"/>
                </a:cxn>
                <a:cxn ang="0">
                  <a:pos x="T4" y="T5"/>
                </a:cxn>
                <a:cxn ang="0">
                  <a:pos x="T6" y="T7"/>
                </a:cxn>
                <a:cxn ang="0">
                  <a:pos x="T8" y="T9"/>
                </a:cxn>
              </a:cxnLst>
              <a:rect l="0" t="0" r="r" b="b"/>
              <a:pathLst>
                <a:path w="8" h="2">
                  <a:moveTo>
                    <a:pt x="7" y="1"/>
                  </a:moveTo>
                  <a:cubicBezTo>
                    <a:pt x="8" y="2"/>
                    <a:pt x="3" y="2"/>
                    <a:pt x="2" y="2"/>
                  </a:cubicBezTo>
                  <a:cubicBezTo>
                    <a:pt x="0" y="1"/>
                    <a:pt x="2" y="0"/>
                    <a:pt x="3" y="0"/>
                  </a:cubicBezTo>
                  <a:cubicBezTo>
                    <a:pt x="5" y="0"/>
                    <a:pt x="7" y="0"/>
                    <a:pt x="7" y="1"/>
                  </a:cubicBezTo>
                  <a:cubicBezTo>
                    <a:pt x="8" y="2"/>
                    <a:pt x="7" y="0"/>
                    <a:pt x="7" y="1"/>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156" name="Freeform 551">
              <a:extLst>
                <a:ext uri="{FF2B5EF4-FFF2-40B4-BE49-F238E27FC236}">
                  <a16:creationId xmlns:a16="http://schemas.microsoft.com/office/drawing/2014/main" id="{868B1B60-7C3F-C769-808E-D5561E8D17A9}"/>
                </a:ext>
              </a:extLst>
            </p:cNvPr>
            <p:cNvSpPr>
              <a:spLocks/>
            </p:cNvSpPr>
            <p:nvPr/>
          </p:nvSpPr>
          <p:spPr bwMode="auto">
            <a:xfrm>
              <a:off x="8091911" y="5207233"/>
              <a:ext cx="111465" cy="92380"/>
            </a:xfrm>
            <a:custGeom>
              <a:avLst/>
              <a:gdLst>
                <a:gd name="T0" fmla="*/ 10 w 12"/>
                <a:gd name="T1" fmla="*/ 7 h 10"/>
                <a:gd name="T2" fmla="*/ 3 w 12"/>
                <a:gd name="T3" fmla="*/ 9 h 10"/>
                <a:gd name="T4" fmla="*/ 2 w 12"/>
                <a:gd name="T5" fmla="*/ 2 h 10"/>
                <a:gd name="T6" fmla="*/ 9 w 12"/>
                <a:gd name="T7" fmla="*/ 0 h 10"/>
                <a:gd name="T8" fmla="*/ 10 w 12"/>
                <a:gd name="T9" fmla="*/ 7 h 10"/>
                <a:gd name="T10" fmla="*/ 10 w 12"/>
                <a:gd name="T11" fmla="*/ 7 h 10"/>
              </a:gdLst>
              <a:ahLst/>
              <a:cxnLst>
                <a:cxn ang="0">
                  <a:pos x="T0" y="T1"/>
                </a:cxn>
                <a:cxn ang="0">
                  <a:pos x="T2" y="T3"/>
                </a:cxn>
                <a:cxn ang="0">
                  <a:pos x="T4" y="T5"/>
                </a:cxn>
                <a:cxn ang="0">
                  <a:pos x="T6" y="T7"/>
                </a:cxn>
                <a:cxn ang="0">
                  <a:pos x="T8" y="T9"/>
                </a:cxn>
                <a:cxn ang="0">
                  <a:pos x="T10" y="T11"/>
                </a:cxn>
              </a:cxnLst>
              <a:rect l="0" t="0" r="r" b="b"/>
              <a:pathLst>
                <a:path w="12" h="10">
                  <a:moveTo>
                    <a:pt x="10" y="7"/>
                  </a:moveTo>
                  <a:cubicBezTo>
                    <a:pt x="8" y="8"/>
                    <a:pt x="6" y="10"/>
                    <a:pt x="3" y="9"/>
                  </a:cubicBezTo>
                  <a:cubicBezTo>
                    <a:pt x="0" y="7"/>
                    <a:pt x="0" y="4"/>
                    <a:pt x="2" y="2"/>
                  </a:cubicBezTo>
                  <a:cubicBezTo>
                    <a:pt x="3" y="0"/>
                    <a:pt x="7" y="0"/>
                    <a:pt x="9" y="0"/>
                  </a:cubicBezTo>
                  <a:cubicBezTo>
                    <a:pt x="11" y="0"/>
                    <a:pt x="12" y="5"/>
                    <a:pt x="10" y="7"/>
                  </a:cubicBezTo>
                  <a:cubicBezTo>
                    <a:pt x="9" y="8"/>
                    <a:pt x="12" y="6"/>
                    <a:pt x="10" y="7"/>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157" name="Freeform 552">
              <a:extLst>
                <a:ext uri="{FF2B5EF4-FFF2-40B4-BE49-F238E27FC236}">
                  <a16:creationId xmlns:a16="http://schemas.microsoft.com/office/drawing/2014/main" id="{083BD557-1344-ABFB-7470-953B8F0F799F}"/>
                </a:ext>
              </a:extLst>
            </p:cNvPr>
            <p:cNvSpPr>
              <a:spLocks/>
            </p:cNvSpPr>
            <p:nvPr/>
          </p:nvSpPr>
          <p:spPr bwMode="auto">
            <a:xfrm>
              <a:off x="7989999" y="5124408"/>
              <a:ext cx="63695" cy="35042"/>
            </a:xfrm>
            <a:custGeom>
              <a:avLst/>
              <a:gdLst>
                <a:gd name="T0" fmla="*/ 1 w 7"/>
                <a:gd name="T1" fmla="*/ 4 h 4"/>
                <a:gd name="T2" fmla="*/ 5 w 7"/>
                <a:gd name="T3" fmla="*/ 0 h 4"/>
                <a:gd name="T4" fmla="*/ 1 w 7"/>
                <a:gd name="T5" fmla="*/ 4 h 4"/>
              </a:gdLst>
              <a:ahLst/>
              <a:cxnLst>
                <a:cxn ang="0">
                  <a:pos x="T0" y="T1"/>
                </a:cxn>
                <a:cxn ang="0">
                  <a:pos x="T2" y="T3"/>
                </a:cxn>
                <a:cxn ang="0">
                  <a:pos x="T4" y="T5"/>
                </a:cxn>
              </a:cxnLst>
              <a:rect l="0" t="0" r="r" b="b"/>
              <a:pathLst>
                <a:path w="7" h="4">
                  <a:moveTo>
                    <a:pt x="1" y="4"/>
                  </a:moveTo>
                  <a:cubicBezTo>
                    <a:pt x="0" y="4"/>
                    <a:pt x="4" y="0"/>
                    <a:pt x="5" y="0"/>
                  </a:cubicBezTo>
                  <a:cubicBezTo>
                    <a:pt x="7" y="1"/>
                    <a:pt x="3" y="4"/>
                    <a:pt x="1" y="4"/>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158" name="Freeform 553">
              <a:extLst>
                <a:ext uri="{FF2B5EF4-FFF2-40B4-BE49-F238E27FC236}">
                  <a16:creationId xmlns:a16="http://schemas.microsoft.com/office/drawing/2014/main" id="{4A150190-840E-C348-D105-7133D44B439A}"/>
                </a:ext>
              </a:extLst>
            </p:cNvPr>
            <p:cNvSpPr>
              <a:spLocks/>
            </p:cNvSpPr>
            <p:nvPr/>
          </p:nvSpPr>
          <p:spPr bwMode="auto">
            <a:xfrm>
              <a:off x="8082358" y="5114850"/>
              <a:ext cx="57323" cy="28669"/>
            </a:xfrm>
            <a:custGeom>
              <a:avLst/>
              <a:gdLst>
                <a:gd name="T0" fmla="*/ 2 w 6"/>
                <a:gd name="T1" fmla="*/ 3 h 3"/>
                <a:gd name="T2" fmla="*/ 2 w 6"/>
                <a:gd name="T3" fmla="*/ 1 h 3"/>
                <a:gd name="T4" fmla="*/ 2 w 6"/>
                <a:gd name="T5" fmla="*/ 3 h 3"/>
              </a:gdLst>
              <a:ahLst/>
              <a:cxnLst>
                <a:cxn ang="0">
                  <a:pos x="T0" y="T1"/>
                </a:cxn>
                <a:cxn ang="0">
                  <a:pos x="T2" y="T3"/>
                </a:cxn>
                <a:cxn ang="0">
                  <a:pos x="T4" y="T5"/>
                </a:cxn>
              </a:cxnLst>
              <a:rect l="0" t="0" r="r" b="b"/>
              <a:pathLst>
                <a:path w="6" h="3">
                  <a:moveTo>
                    <a:pt x="2" y="3"/>
                  </a:moveTo>
                  <a:cubicBezTo>
                    <a:pt x="2" y="3"/>
                    <a:pt x="0" y="1"/>
                    <a:pt x="2" y="1"/>
                  </a:cubicBezTo>
                  <a:cubicBezTo>
                    <a:pt x="3" y="0"/>
                    <a:pt x="6" y="3"/>
                    <a:pt x="2" y="3"/>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159" name="Freeform 554">
              <a:extLst>
                <a:ext uri="{FF2B5EF4-FFF2-40B4-BE49-F238E27FC236}">
                  <a16:creationId xmlns:a16="http://schemas.microsoft.com/office/drawing/2014/main" id="{883667E1-D6F2-28F6-A4BD-4EC736F23221}"/>
                </a:ext>
              </a:extLst>
            </p:cNvPr>
            <p:cNvSpPr>
              <a:spLocks/>
            </p:cNvSpPr>
            <p:nvPr/>
          </p:nvSpPr>
          <p:spPr bwMode="auto">
            <a:xfrm>
              <a:off x="8028216" y="5095739"/>
              <a:ext cx="44586" cy="19114"/>
            </a:xfrm>
            <a:custGeom>
              <a:avLst/>
              <a:gdLst>
                <a:gd name="T0" fmla="*/ 0 w 5"/>
                <a:gd name="T1" fmla="*/ 1 h 2"/>
                <a:gd name="T2" fmla="*/ 4 w 5"/>
                <a:gd name="T3" fmla="*/ 0 h 2"/>
                <a:gd name="T4" fmla="*/ 0 w 5"/>
                <a:gd name="T5" fmla="*/ 1 h 2"/>
              </a:gdLst>
              <a:ahLst/>
              <a:cxnLst>
                <a:cxn ang="0">
                  <a:pos x="T0" y="T1"/>
                </a:cxn>
                <a:cxn ang="0">
                  <a:pos x="T2" y="T3"/>
                </a:cxn>
                <a:cxn ang="0">
                  <a:pos x="T4" y="T5"/>
                </a:cxn>
              </a:cxnLst>
              <a:rect l="0" t="0" r="r" b="b"/>
              <a:pathLst>
                <a:path w="5" h="2">
                  <a:moveTo>
                    <a:pt x="0" y="1"/>
                  </a:moveTo>
                  <a:cubicBezTo>
                    <a:pt x="2" y="2"/>
                    <a:pt x="5" y="1"/>
                    <a:pt x="4" y="0"/>
                  </a:cubicBezTo>
                  <a:cubicBezTo>
                    <a:pt x="2" y="0"/>
                    <a:pt x="0" y="1"/>
                    <a:pt x="0" y="1"/>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160" name="Freeform 555">
              <a:extLst>
                <a:ext uri="{FF2B5EF4-FFF2-40B4-BE49-F238E27FC236}">
                  <a16:creationId xmlns:a16="http://schemas.microsoft.com/office/drawing/2014/main" id="{16C8EBAC-3947-543F-1DD5-53C601FE0EAA}"/>
                </a:ext>
              </a:extLst>
            </p:cNvPr>
            <p:cNvSpPr>
              <a:spLocks/>
            </p:cNvSpPr>
            <p:nvPr/>
          </p:nvSpPr>
          <p:spPr bwMode="auto">
            <a:xfrm>
              <a:off x="7913567" y="4738956"/>
              <a:ext cx="245223" cy="105124"/>
            </a:xfrm>
            <a:custGeom>
              <a:avLst/>
              <a:gdLst>
                <a:gd name="T0" fmla="*/ 25 w 26"/>
                <a:gd name="T1" fmla="*/ 9 h 11"/>
                <a:gd name="T2" fmla="*/ 18 w 26"/>
                <a:gd name="T3" fmla="*/ 8 h 11"/>
                <a:gd name="T4" fmla="*/ 10 w 26"/>
                <a:gd name="T5" fmla="*/ 10 h 11"/>
                <a:gd name="T6" fmla="*/ 3 w 26"/>
                <a:gd name="T7" fmla="*/ 6 h 11"/>
                <a:gd name="T8" fmla="*/ 2 w 26"/>
                <a:gd name="T9" fmla="*/ 1 h 11"/>
                <a:gd name="T10" fmla="*/ 8 w 26"/>
                <a:gd name="T11" fmla="*/ 2 h 11"/>
                <a:gd name="T12" fmla="*/ 17 w 26"/>
                <a:gd name="T13" fmla="*/ 2 h 11"/>
                <a:gd name="T14" fmla="*/ 22 w 26"/>
                <a:gd name="T15" fmla="*/ 5 h 11"/>
                <a:gd name="T16" fmla="*/ 25 w 26"/>
                <a:gd name="T17" fmla="*/ 9 h 11"/>
                <a:gd name="T18" fmla="*/ 25 w 26"/>
                <a:gd name="T19" fmla="*/ 9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1">
                  <a:moveTo>
                    <a:pt x="25" y="9"/>
                  </a:moveTo>
                  <a:cubicBezTo>
                    <a:pt x="22" y="9"/>
                    <a:pt x="20" y="8"/>
                    <a:pt x="18" y="8"/>
                  </a:cubicBezTo>
                  <a:cubicBezTo>
                    <a:pt x="15" y="8"/>
                    <a:pt x="13" y="10"/>
                    <a:pt x="10" y="10"/>
                  </a:cubicBezTo>
                  <a:cubicBezTo>
                    <a:pt x="7" y="11"/>
                    <a:pt x="6" y="7"/>
                    <a:pt x="3" y="6"/>
                  </a:cubicBezTo>
                  <a:cubicBezTo>
                    <a:pt x="2" y="5"/>
                    <a:pt x="0" y="3"/>
                    <a:pt x="2" y="1"/>
                  </a:cubicBezTo>
                  <a:cubicBezTo>
                    <a:pt x="3" y="0"/>
                    <a:pt x="7" y="2"/>
                    <a:pt x="8" y="2"/>
                  </a:cubicBezTo>
                  <a:cubicBezTo>
                    <a:pt x="11" y="3"/>
                    <a:pt x="14" y="1"/>
                    <a:pt x="17" y="2"/>
                  </a:cubicBezTo>
                  <a:cubicBezTo>
                    <a:pt x="19" y="2"/>
                    <a:pt x="20" y="4"/>
                    <a:pt x="22" y="5"/>
                  </a:cubicBezTo>
                  <a:cubicBezTo>
                    <a:pt x="22" y="6"/>
                    <a:pt x="25" y="9"/>
                    <a:pt x="25" y="9"/>
                  </a:cubicBezTo>
                  <a:cubicBezTo>
                    <a:pt x="23" y="9"/>
                    <a:pt x="26" y="9"/>
                    <a:pt x="25" y="9"/>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161" name="Freeform 556">
              <a:extLst>
                <a:ext uri="{FF2B5EF4-FFF2-40B4-BE49-F238E27FC236}">
                  <a16:creationId xmlns:a16="http://schemas.microsoft.com/office/drawing/2014/main" id="{54E828DA-AE42-AC6E-1968-B81DFD891045}"/>
                </a:ext>
              </a:extLst>
            </p:cNvPr>
            <p:cNvSpPr>
              <a:spLocks/>
            </p:cNvSpPr>
            <p:nvPr/>
          </p:nvSpPr>
          <p:spPr bwMode="auto">
            <a:xfrm>
              <a:off x="5709742" y="6433669"/>
              <a:ext cx="270700" cy="178393"/>
            </a:xfrm>
            <a:custGeom>
              <a:avLst/>
              <a:gdLst>
                <a:gd name="T0" fmla="*/ 27 w 29"/>
                <a:gd name="T1" fmla="*/ 16 h 19"/>
                <a:gd name="T2" fmla="*/ 24 w 29"/>
                <a:gd name="T3" fmla="*/ 12 h 19"/>
                <a:gd name="T4" fmla="*/ 19 w 29"/>
                <a:gd name="T5" fmla="*/ 10 h 19"/>
                <a:gd name="T6" fmla="*/ 14 w 29"/>
                <a:gd name="T7" fmla="*/ 3 h 19"/>
                <a:gd name="T8" fmla="*/ 8 w 29"/>
                <a:gd name="T9" fmla="*/ 2 h 19"/>
                <a:gd name="T10" fmla="*/ 2 w 29"/>
                <a:gd name="T11" fmla="*/ 0 h 19"/>
                <a:gd name="T12" fmla="*/ 3 w 29"/>
                <a:gd name="T13" fmla="*/ 2 h 19"/>
                <a:gd name="T14" fmla="*/ 5 w 29"/>
                <a:gd name="T15" fmla="*/ 3 h 19"/>
                <a:gd name="T16" fmla="*/ 6 w 29"/>
                <a:gd name="T17" fmla="*/ 4 h 19"/>
                <a:gd name="T18" fmla="*/ 4 w 29"/>
                <a:gd name="T19" fmla="*/ 2 h 19"/>
                <a:gd name="T20" fmla="*/ 4 w 29"/>
                <a:gd name="T21" fmla="*/ 4 h 19"/>
                <a:gd name="T22" fmla="*/ 7 w 29"/>
                <a:gd name="T23" fmla="*/ 6 h 19"/>
                <a:gd name="T24" fmla="*/ 12 w 29"/>
                <a:gd name="T25" fmla="*/ 9 h 19"/>
                <a:gd name="T26" fmla="*/ 10 w 29"/>
                <a:gd name="T27" fmla="*/ 10 h 19"/>
                <a:gd name="T28" fmla="*/ 14 w 29"/>
                <a:gd name="T29" fmla="*/ 10 h 19"/>
                <a:gd name="T30" fmla="*/ 14 w 29"/>
                <a:gd name="T31" fmla="*/ 12 h 19"/>
                <a:gd name="T32" fmla="*/ 19 w 29"/>
                <a:gd name="T33" fmla="*/ 12 h 19"/>
                <a:gd name="T34" fmla="*/ 27 w 29"/>
                <a:gd name="T35" fmla="*/ 16 h 19"/>
                <a:gd name="T36" fmla="*/ 27 w 29"/>
                <a:gd name="T37" fmla="*/ 16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 h="19">
                  <a:moveTo>
                    <a:pt x="27" y="16"/>
                  </a:moveTo>
                  <a:cubicBezTo>
                    <a:pt x="26" y="15"/>
                    <a:pt x="25" y="13"/>
                    <a:pt x="24" y="12"/>
                  </a:cubicBezTo>
                  <a:cubicBezTo>
                    <a:pt x="23" y="10"/>
                    <a:pt x="21" y="10"/>
                    <a:pt x="19" y="10"/>
                  </a:cubicBezTo>
                  <a:cubicBezTo>
                    <a:pt x="17" y="8"/>
                    <a:pt x="17" y="4"/>
                    <a:pt x="14" y="3"/>
                  </a:cubicBezTo>
                  <a:cubicBezTo>
                    <a:pt x="13" y="3"/>
                    <a:pt x="10" y="3"/>
                    <a:pt x="8" y="2"/>
                  </a:cubicBezTo>
                  <a:cubicBezTo>
                    <a:pt x="7" y="1"/>
                    <a:pt x="5" y="0"/>
                    <a:pt x="2" y="0"/>
                  </a:cubicBezTo>
                  <a:cubicBezTo>
                    <a:pt x="0" y="0"/>
                    <a:pt x="1" y="2"/>
                    <a:pt x="3" y="2"/>
                  </a:cubicBezTo>
                  <a:cubicBezTo>
                    <a:pt x="4" y="2"/>
                    <a:pt x="4" y="2"/>
                    <a:pt x="5" y="3"/>
                  </a:cubicBezTo>
                  <a:cubicBezTo>
                    <a:pt x="5" y="3"/>
                    <a:pt x="6" y="4"/>
                    <a:pt x="6" y="4"/>
                  </a:cubicBezTo>
                  <a:cubicBezTo>
                    <a:pt x="5" y="4"/>
                    <a:pt x="4" y="3"/>
                    <a:pt x="4" y="2"/>
                  </a:cubicBezTo>
                  <a:cubicBezTo>
                    <a:pt x="4" y="2"/>
                    <a:pt x="4" y="4"/>
                    <a:pt x="4" y="4"/>
                  </a:cubicBezTo>
                  <a:cubicBezTo>
                    <a:pt x="4" y="6"/>
                    <a:pt x="6" y="6"/>
                    <a:pt x="7" y="6"/>
                  </a:cubicBezTo>
                  <a:cubicBezTo>
                    <a:pt x="7" y="6"/>
                    <a:pt x="12" y="9"/>
                    <a:pt x="12" y="9"/>
                  </a:cubicBezTo>
                  <a:cubicBezTo>
                    <a:pt x="12" y="9"/>
                    <a:pt x="11" y="9"/>
                    <a:pt x="10" y="10"/>
                  </a:cubicBezTo>
                  <a:cubicBezTo>
                    <a:pt x="10" y="10"/>
                    <a:pt x="14" y="10"/>
                    <a:pt x="14" y="10"/>
                  </a:cubicBezTo>
                  <a:cubicBezTo>
                    <a:pt x="16" y="11"/>
                    <a:pt x="14" y="12"/>
                    <a:pt x="14" y="12"/>
                  </a:cubicBezTo>
                  <a:cubicBezTo>
                    <a:pt x="15" y="13"/>
                    <a:pt x="18" y="12"/>
                    <a:pt x="19" y="12"/>
                  </a:cubicBezTo>
                  <a:cubicBezTo>
                    <a:pt x="14" y="13"/>
                    <a:pt x="29" y="19"/>
                    <a:pt x="27" y="16"/>
                  </a:cubicBezTo>
                  <a:cubicBezTo>
                    <a:pt x="26" y="15"/>
                    <a:pt x="28" y="18"/>
                    <a:pt x="27" y="16"/>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162" name="Freeform 557">
              <a:extLst>
                <a:ext uri="{FF2B5EF4-FFF2-40B4-BE49-F238E27FC236}">
                  <a16:creationId xmlns:a16="http://schemas.microsoft.com/office/drawing/2014/main" id="{012F0301-EB1A-18EB-9369-1C22A9049BDA}"/>
                </a:ext>
              </a:extLst>
            </p:cNvPr>
            <p:cNvSpPr>
              <a:spLocks/>
            </p:cNvSpPr>
            <p:nvPr/>
          </p:nvSpPr>
          <p:spPr bwMode="auto">
            <a:xfrm>
              <a:off x="5496368" y="6226607"/>
              <a:ext cx="121018" cy="130608"/>
            </a:xfrm>
            <a:custGeom>
              <a:avLst/>
              <a:gdLst>
                <a:gd name="T0" fmla="*/ 11 w 13"/>
                <a:gd name="T1" fmla="*/ 14 h 14"/>
                <a:gd name="T2" fmla="*/ 11 w 13"/>
                <a:gd name="T3" fmla="*/ 14 h 14"/>
                <a:gd name="T4" fmla="*/ 8 w 13"/>
                <a:gd name="T5" fmla="*/ 11 h 14"/>
                <a:gd name="T6" fmla="*/ 7 w 13"/>
                <a:gd name="T7" fmla="*/ 7 h 14"/>
                <a:gd name="T8" fmla="*/ 6 w 13"/>
                <a:gd name="T9" fmla="*/ 5 h 14"/>
                <a:gd name="T10" fmla="*/ 7 w 13"/>
                <a:gd name="T11" fmla="*/ 2 h 14"/>
                <a:gd name="T12" fmla="*/ 4 w 13"/>
                <a:gd name="T13" fmla="*/ 4 h 14"/>
                <a:gd name="T14" fmla="*/ 6 w 13"/>
                <a:gd name="T15" fmla="*/ 1 h 14"/>
                <a:gd name="T16" fmla="*/ 1 w 13"/>
                <a:gd name="T17" fmla="*/ 0 h 14"/>
                <a:gd name="T18" fmla="*/ 3 w 13"/>
                <a:gd name="T19" fmla="*/ 6 h 14"/>
                <a:gd name="T20" fmla="*/ 11 w 13"/>
                <a:gd name="T21" fmla="*/ 14 h 14"/>
                <a:gd name="T22" fmla="*/ 11 w 13"/>
                <a:gd name="T23"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 h="14">
                  <a:moveTo>
                    <a:pt x="11" y="14"/>
                  </a:moveTo>
                  <a:cubicBezTo>
                    <a:pt x="11" y="14"/>
                    <a:pt x="11" y="14"/>
                    <a:pt x="11" y="14"/>
                  </a:cubicBezTo>
                  <a:cubicBezTo>
                    <a:pt x="11" y="13"/>
                    <a:pt x="9" y="11"/>
                    <a:pt x="8" y="11"/>
                  </a:cubicBezTo>
                  <a:cubicBezTo>
                    <a:pt x="7" y="9"/>
                    <a:pt x="8" y="8"/>
                    <a:pt x="7" y="7"/>
                  </a:cubicBezTo>
                  <a:cubicBezTo>
                    <a:pt x="6" y="6"/>
                    <a:pt x="6" y="6"/>
                    <a:pt x="6" y="5"/>
                  </a:cubicBezTo>
                  <a:cubicBezTo>
                    <a:pt x="5" y="3"/>
                    <a:pt x="6" y="3"/>
                    <a:pt x="7" y="2"/>
                  </a:cubicBezTo>
                  <a:cubicBezTo>
                    <a:pt x="9" y="0"/>
                    <a:pt x="3" y="3"/>
                    <a:pt x="4" y="4"/>
                  </a:cubicBezTo>
                  <a:cubicBezTo>
                    <a:pt x="3" y="3"/>
                    <a:pt x="6" y="1"/>
                    <a:pt x="6" y="1"/>
                  </a:cubicBezTo>
                  <a:cubicBezTo>
                    <a:pt x="5" y="0"/>
                    <a:pt x="1" y="0"/>
                    <a:pt x="1" y="0"/>
                  </a:cubicBezTo>
                  <a:cubicBezTo>
                    <a:pt x="0" y="1"/>
                    <a:pt x="2" y="5"/>
                    <a:pt x="3" y="6"/>
                  </a:cubicBezTo>
                  <a:cubicBezTo>
                    <a:pt x="5" y="8"/>
                    <a:pt x="8" y="13"/>
                    <a:pt x="11" y="14"/>
                  </a:cubicBezTo>
                  <a:cubicBezTo>
                    <a:pt x="13" y="14"/>
                    <a:pt x="8" y="13"/>
                    <a:pt x="11" y="14"/>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163" name="Freeform 558">
              <a:extLst>
                <a:ext uri="{FF2B5EF4-FFF2-40B4-BE49-F238E27FC236}">
                  <a16:creationId xmlns:a16="http://schemas.microsoft.com/office/drawing/2014/main" id="{03438EA8-0884-2FEF-A0E2-83E46E1F1170}"/>
                </a:ext>
              </a:extLst>
            </p:cNvPr>
            <p:cNvSpPr>
              <a:spLocks/>
            </p:cNvSpPr>
            <p:nvPr/>
          </p:nvSpPr>
          <p:spPr bwMode="auto">
            <a:xfrm>
              <a:off x="5505923" y="6076886"/>
              <a:ext cx="38217" cy="38227"/>
            </a:xfrm>
            <a:custGeom>
              <a:avLst/>
              <a:gdLst>
                <a:gd name="T0" fmla="*/ 3 w 4"/>
                <a:gd name="T1" fmla="*/ 3 h 4"/>
                <a:gd name="T2" fmla="*/ 2 w 4"/>
                <a:gd name="T3" fmla="*/ 1 h 4"/>
                <a:gd name="T4" fmla="*/ 3 w 4"/>
                <a:gd name="T5" fmla="*/ 3 h 4"/>
                <a:gd name="T6" fmla="*/ 3 w 4"/>
                <a:gd name="T7" fmla="*/ 3 h 4"/>
                <a:gd name="T8" fmla="*/ 3 w 4"/>
                <a:gd name="T9" fmla="*/ 3 h 4"/>
              </a:gdLst>
              <a:ahLst/>
              <a:cxnLst>
                <a:cxn ang="0">
                  <a:pos x="T0" y="T1"/>
                </a:cxn>
                <a:cxn ang="0">
                  <a:pos x="T2" y="T3"/>
                </a:cxn>
                <a:cxn ang="0">
                  <a:pos x="T4" y="T5"/>
                </a:cxn>
                <a:cxn ang="0">
                  <a:pos x="T6" y="T7"/>
                </a:cxn>
                <a:cxn ang="0">
                  <a:pos x="T8" y="T9"/>
                </a:cxn>
              </a:cxnLst>
              <a:rect l="0" t="0" r="r" b="b"/>
              <a:pathLst>
                <a:path w="4" h="4">
                  <a:moveTo>
                    <a:pt x="3" y="3"/>
                  </a:moveTo>
                  <a:cubicBezTo>
                    <a:pt x="2" y="2"/>
                    <a:pt x="0" y="2"/>
                    <a:pt x="2" y="1"/>
                  </a:cubicBezTo>
                  <a:cubicBezTo>
                    <a:pt x="3" y="0"/>
                    <a:pt x="4" y="3"/>
                    <a:pt x="3" y="3"/>
                  </a:cubicBezTo>
                  <a:cubicBezTo>
                    <a:pt x="3" y="3"/>
                    <a:pt x="3" y="3"/>
                    <a:pt x="3" y="3"/>
                  </a:cubicBezTo>
                  <a:cubicBezTo>
                    <a:pt x="2" y="2"/>
                    <a:pt x="4" y="4"/>
                    <a:pt x="3" y="3"/>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164" name="Freeform 559">
              <a:extLst>
                <a:ext uri="{FF2B5EF4-FFF2-40B4-BE49-F238E27FC236}">
                  <a16:creationId xmlns:a16="http://schemas.microsoft.com/office/drawing/2014/main" id="{CC6FC7E6-FCE8-6BAD-FF31-6A720B1774C3}"/>
                </a:ext>
              </a:extLst>
            </p:cNvPr>
            <p:cNvSpPr>
              <a:spLocks/>
            </p:cNvSpPr>
            <p:nvPr/>
          </p:nvSpPr>
          <p:spPr bwMode="auto">
            <a:xfrm>
              <a:off x="5458150" y="6032291"/>
              <a:ext cx="57323" cy="54153"/>
            </a:xfrm>
            <a:custGeom>
              <a:avLst/>
              <a:gdLst>
                <a:gd name="T0" fmla="*/ 5 w 6"/>
                <a:gd name="T1" fmla="*/ 2 h 6"/>
                <a:gd name="T2" fmla="*/ 0 w 6"/>
                <a:gd name="T3" fmla="*/ 1 h 6"/>
                <a:gd name="T4" fmla="*/ 1 w 6"/>
                <a:gd name="T5" fmla="*/ 3 h 6"/>
                <a:gd name="T6" fmla="*/ 1 w 6"/>
                <a:gd name="T7" fmla="*/ 6 h 6"/>
                <a:gd name="T8" fmla="*/ 5 w 6"/>
                <a:gd name="T9" fmla="*/ 5 h 6"/>
                <a:gd name="T10" fmla="*/ 3 w 6"/>
                <a:gd name="T11" fmla="*/ 3 h 6"/>
                <a:gd name="T12" fmla="*/ 5 w 6"/>
                <a:gd name="T13" fmla="*/ 2 h 6"/>
                <a:gd name="T14" fmla="*/ 5 w 6"/>
                <a:gd name="T15" fmla="*/ 2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6">
                  <a:moveTo>
                    <a:pt x="5" y="2"/>
                  </a:moveTo>
                  <a:cubicBezTo>
                    <a:pt x="4" y="2"/>
                    <a:pt x="1" y="0"/>
                    <a:pt x="0" y="1"/>
                  </a:cubicBezTo>
                  <a:cubicBezTo>
                    <a:pt x="1" y="0"/>
                    <a:pt x="2" y="4"/>
                    <a:pt x="1" y="3"/>
                  </a:cubicBezTo>
                  <a:cubicBezTo>
                    <a:pt x="1" y="4"/>
                    <a:pt x="1" y="5"/>
                    <a:pt x="1" y="6"/>
                  </a:cubicBezTo>
                  <a:cubicBezTo>
                    <a:pt x="1" y="5"/>
                    <a:pt x="5" y="4"/>
                    <a:pt x="5" y="5"/>
                  </a:cubicBezTo>
                  <a:cubicBezTo>
                    <a:pt x="5" y="4"/>
                    <a:pt x="4" y="4"/>
                    <a:pt x="3" y="3"/>
                  </a:cubicBezTo>
                  <a:cubicBezTo>
                    <a:pt x="4" y="4"/>
                    <a:pt x="6" y="2"/>
                    <a:pt x="5" y="2"/>
                  </a:cubicBezTo>
                  <a:cubicBezTo>
                    <a:pt x="4" y="2"/>
                    <a:pt x="6" y="2"/>
                    <a:pt x="5" y="2"/>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165" name="Freeform 560">
              <a:extLst>
                <a:ext uri="{FF2B5EF4-FFF2-40B4-BE49-F238E27FC236}">
                  <a16:creationId xmlns:a16="http://schemas.microsoft.com/office/drawing/2014/main" id="{5096F9FC-8D84-6E6C-CC3E-2E69BF819135}"/>
                </a:ext>
              </a:extLst>
            </p:cNvPr>
            <p:cNvSpPr>
              <a:spLocks/>
            </p:cNvSpPr>
            <p:nvPr/>
          </p:nvSpPr>
          <p:spPr bwMode="auto">
            <a:xfrm>
              <a:off x="5432673" y="6048217"/>
              <a:ext cx="35033" cy="57338"/>
            </a:xfrm>
            <a:custGeom>
              <a:avLst/>
              <a:gdLst>
                <a:gd name="T0" fmla="*/ 2 w 4"/>
                <a:gd name="T1" fmla="*/ 0 h 6"/>
                <a:gd name="T2" fmla="*/ 2 w 4"/>
                <a:gd name="T3" fmla="*/ 2 h 6"/>
                <a:gd name="T4" fmla="*/ 2 w 4"/>
                <a:gd name="T5" fmla="*/ 5 h 6"/>
                <a:gd name="T6" fmla="*/ 3 w 4"/>
                <a:gd name="T7" fmla="*/ 3 h 6"/>
                <a:gd name="T8" fmla="*/ 2 w 4"/>
                <a:gd name="T9" fmla="*/ 0 h 6"/>
              </a:gdLst>
              <a:ahLst/>
              <a:cxnLst>
                <a:cxn ang="0">
                  <a:pos x="T0" y="T1"/>
                </a:cxn>
                <a:cxn ang="0">
                  <a:pos x="T2" y="T3"/>
                </a:cxn>
                <a:cxn ang="0">
                  <a:pos x="T4" y="T5"/>
                </a:cxn>
                <a:cxn ang="0">
                  <a:pos x="T6" y="T7"/>
                </a:cxn>
                <a:cxn ang="0">
                  <a:pos x="T8" y="T9"/>
                </a:cxn>
              </a:cxnLst>
              <a:rect l="0" t="0" r="r" b="b"/>
              <a:pathLst>
                <a:path w="4" h="6">
                  <a:moveTo>
                    <a:pt x="2" y="0"/>
                  </a:moveTo>
                  <a:cubicBezTo>
                    <a:pt x="0" y="0"/>
                    <a:pt x="2" y="1"/>
                    <a:pt x="2" y="2"/>
                  </a:cubicBezTo>
                  <a:cubicBezTo>
                    <a:pt x="2" y="3"/>
                    <a:pt x="1" y="5"/>
                    <a:pt x="2" y="5"/>
                  </a:cubicBezTo>
                  <a:cubicBezTo>
                    <a:pt x="3" y="6"/>
                    <a:pt x="3" y="3"/>
                    <a:pt x="3" y="3"/>
                  </a:cubicBezTo>
                  <a:cubicBezTo>
                    <a:pt x="3" y="2"/>
                    <a:pt x="4" y="0"/>
                    <a:pt x="2" y="0"/>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166" name="Freeform 561">
              <a:extLst>
                <a:ext uri="{FF2B5EF4-FFF2-40B4-BE49-F238E27FC236}">
                  <a16:creationId xmlns:a16="http://schemas.microsoft.com/office/drawing/2014/main" id="{19F0BEBA-1BC6-0F1A-6D83-653538371364}"/>
                </a:ext>
              </a:extLst>
            </p:cNvPr>
            <p:cNvSpPr>
              <a:spLocks/>
            </p:cNvSpPr>
            <p:nvPr/>
          </p:nvSpPr>
          <p:spPr bwMode="auto">
            <a:xfrm>
              <a:off x="5375347" y="5994061"/>
              <a:ext cx="47770" cy="101936"/>
            </a:xfrm>
            <a:custGeom>
              <a:avLst/>
              <a:gdLst>
                <a:gd name="T0" fmla="*/ 4 w 5"/>
                <a:gd name="T1" fmla="*/ 10 h 11"/>
                <a:gd name="T2" fmla="*/ 2 w 5"/>
                <a:gd name="T3" fmla="*/ 6 h 11"/>
                <a:gd name="T4" fmla="*/ 1 w 5"/>
                <a:gd name="T5" fmla="*/ 3 h 11"/>
                <a:gd name="T6" fmla="*/ 5 w 5"/>
                <a:gd name="T7" fmla="*/ 5 h 11"/>
                <a:gd name="T8" fmla="*/ 4 w 5"/>
                <a:gd name="T9" fmla="*/ 10 h 11"/>
                <a:gd name="T10" fmla="*/ 4 w 5"/>
                <a:gd name="T11" fmla="*/ 10 h 11"/>
              </a:gdLst>
              <a:ahLst/>
              <a:cxnLst>
                <a:cxn ang="0">
                  <a:pos x="T0" y="T1"/>
                </a:cxn>
                <a:cxn ang="0">
                  <a:pos x="T2" y="T3"/>
                </a:cxn>
                <a:cxn ang="0">
                  <a:pos x="T4" y="T5"/>
                </a:cxn>
                <a:cxn ang="0">
                  <a:pos x="T6" y="T7"/>
                </a:cxn>
                <a:cxn ang="0">
                  <a:pos x="T8" y="T9"/>
                </a:cxn>
                <a:cxn ang="0">
                  <a:pos x="T10" y="T11"/>
                </a:cxn>
              </a:cxnLst>
              <a:rect l="0" t="0" r="r" b="b"/>
              <a:pathLst>
                <a:path w="5" h="11">
                  <a:moveTo>
                    <a:pt x="4" y="10"/>
                  </a:moveTo>
                  <a:cubicBezTo>
                    <a:pt x="4" y="9"/>
                    <a:pt x="2" y="6"/>
                    <a:pt x="2" y="6"/>
                  </a:cubicBezTo>
                  <a:cubicBezTo>
                    <a:pt x="4" y="4"/>
                    <a:pt x="0" y="4"/>
                    <a:pt x="1" y="3"/>
                  </a:cubicBezTo>
                  <a:cubicBezTo>
                    <a:pt x="2" y="0"/>
                    <a:pt x="5" y="5"/>
                    <a:pt x="5" y="5"/>
                  </a:cubicBezTo>
                  <a:cubicBezTo>
                    <a:pt x="5" y="6"/>
                    <a:pt x="5" y="11"/>
                    <a:pt x="4" y="10"/>
                  </a:cubicBezTo>
                  <a:cubicBezTo>
                    <a:pt x="4" y="9"/>
                    <a:pt x="5" y="11"/>
                    <a:pt x="4" y="10"/>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167" name="Freeform 562">
              <a:extLst>
                <a:ext uri="{FF2B5EF4-FFF2-40B4-BE49-F238E27FC236}">
                  <a16:creationId xmlns:a16="http://schemas.microsoft.com/office/drawing/2014/main" id="{2B40B427-D714-9EAE-DA64-9498D6C8A48C}"/>
                </a:ext>
              </a:extLst>
            </p:cNvPr>
            <p:cNvSpPr>
              <a:spLocks/>
            </p:cNvSpPr>
            <p:nvPr/>
          </p:nvSpPr>
          <p:spPr bwMode="auto">
            <a:xfrm>
              <a:off x="5337130" y="5955834"/>
              <a:ext cx="66879" cy="66896"/>
            </a:xfrm>
            <a:custGeom>
              <a:avLst/>
              <a:gdLst>
                <a:gd name="T0" fmla="*/ 4 w 7"/>
                <a:gd name="T1" fmla="*/ 6 h 7"/>
                <a:gd name="T2" fmla="*/ 2 w 7"/>
                <a:gd name="T3" fmla="*/ 3 h 7"/>
                <a:gd name="T4" fmla="*/ 0 w 7"/>
                <a:gd name="T5" fmla="*/ 2 h 7"/>
                <a:gd name="T6" fmla="*/ 5 w 7"/>
                <a:gd name="T7" fmla="*/ 1 h 7"/>
                <a:gd name="T8" fmla="*/ 4 w 7"/>
                <a:gd name="T9" fmla="*/ 3 h 7"/>
                <a:gd name="T10" fmla="*/ 7 w 7"/>
                <a:gd name="T11" fmla="*/ 4 h 7"/>
                <a:gd name="T12" fmla="*/ 5 w 7"/>
                <a:gd name="T13" fmla="*/ 5 h 7"/>
                <a:gd name="T14" fmla="*/ 4 w 7"/>
                <a:gd name="T15" fmla="*/ 6 h 7"/>
                <a:gd name="T16" fmla="*/ 4 w 7"/>
                <a:gd name="T17"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7">
                  <a:moveTo>
                    <a:pt x="4" y="6"/>
                  </a:moveTo>
                  <a:cubicBezTo>
                    <a:pt x="2" y="4"/>
                    <a:pt x="1" y="4"/>
                    <a:pt x="2" y="3"/>
                  </a:cubicBezTo>
                  <a:cubicBezTo>
                    <a:pt x="2" y="2"/>
                    <a:pt x="0" y="2"/>
                    <a:pt x="0" y="2"/>
                  </a:cubicBezTo>
                  <a:cubicBezTo>
                    <a:pt x="0" y="1"/>
                    <a:pt x="4" y="0"/>
                    <a:pt x="5" y="1"/>
                  </a:cubicBezTo>
                  <a:cubicBezTo>
                    <a:pt x="5" y="1"/>
                    <a:pt x="3" y="2"/>
                    <a:pt x="4" y="3"/>
                  </a:cubicBezTo>
                  <a:cubicBezTo>
                    <a:pt x="5" y="3"/>
                    <a:pt x="7" y="4"/>
                    <a:pt x="7" y="4"/>
                  </a:cubicBezTo>
                  <a:cubicBezTo>
                    <a:pt x="7" y="5"/>
                    <a:pt x="5" y="5"/>
                    <a:pt x="5" y="5"/>
                  </a:cubicBezTo>
                  <a:cubicBezTo>
                    <a:pt x="4" y="5"/>
                    <a:pt x="5" y="7"/>
                    <a:pt x="4" y="6"/>
                  </a:cubicBezTo>
                  <a:cubicBezTo>
                    <a:pt x="2" y="5"/>
                    <a:pt x="4" y="6"/>
                    <a:pt x="4" y="6"/>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168" name="Freeform 563">
              <a:extLst>
                <a:ext uri="{FF2B5EF4-FFF2-40B4-BE49-F238E27FC236}">
                  <a16:creationId xmlns:a16="http://schemas.microsoft.com/office/drawing/2014/main" id="{59404497-7161-1EAE-934C-EC414C48A9E2}"/>
                </a:ext>
              </a:extLst>
            </p:cNvPr>
            <p:cNvSpPr>
              <a:spLocks/>
            </p:cNvSpPr>
            <p:nvPr/>
          </p:nvSpPr>
          <p:spPr bwMode="auto">
            <a:xfrm>
              <a:off x="5404009" y="5955834"/>
              <a:ext cx="63695" cy="86010"/>
            </a:xfrm>
            <a:custGeom>
              <a:avLst/>
              <a:gdLst>
                <a:gd name="T0" fmla="*/ 3 w 7"/>
                <a:gd name="T1" fmla="*/ 8 h 9"/>
                <a:gd name="T2" fmla="*/ 4 w 7"/>
                <a:gd name="T3" fmla="*/ 6 h 9"/>
                <a:gd name="T4" fmla="*/ 2 w 7"/>
                <a:gd name="T5" fmla="*/ 4 h 9"/>
                <a:gd name="T6" fmla="*/ 3 w 7"/>
                <a:gd name="T7" fmla="*/ 1 h 9"/>
                <a:gd name="T8" fmla="*/ 6 w 7"/>
                <a:gd name="T9" fmla="*/ 5 h 9"/>
                <a:gd name="T10" fmla="*/ 3 w 7"/>
                <a:gd name="T11" fmla="*/ 8 h 9"/>
                <a:gd name="T12" fmla="*/ 3 w 7"/>
                <a:gd name="T13" fmla="*/ 8 h 9"/>
                <a:gd name="T14" fmla="*/ 3 w 7"/>
                <a:gd name="T15" fmla="*/ 8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9">
                  <a:moveTo>
                    <a:pt x="3" y="8"/>
                  </a:moveTo>
                  <a:cubicBezTo>
                    <a:pt x="4" y="7"/>
                    <a:pt x="5" y="7"/>
                    <a:pt x="4" y="6"/>
                  </a:cubicBezTo>
                  <a:cubicBezTo>
                    <a:pt x="4" y="5"/>
                    <a:pt x="2" y="5"/>
                    <a:pt x="2" y="4"/>
                  </a:cubicBezTo>
                  <a:cubicBezTo>
                    <a:pt x="3" y="3"/>
                    <a:pt x="0" y="0"/>
                    <a:pt x="3" y="1"/>
                  </a:cubicBezTo>
                  <a:cubicBezTo>
                    <a:pt x="6" y="2"/>
                    <a:pt x="6" y="3"/>
                    <a:pt x="6" y="5"/>
                  </a:cubicBezTo>
                  <a:cubicBezTo>
                    <a:pt x="7" y="7"/>
                    <a:pt x="3" y="8"/>
                    <a:pt x="3" y="8"/>
                  </a:cubicBezTo>
                  <a:cubicBezTo>
                    <a:pt x="3" y="8"/>
                    <a:pt x="3" y="8"/>
                    <a:pt x="3" y="8"/>
                  </a:cubicBezTo>
                  <a:cubicBezTo>
                    <a:pt x="4" y="7"/>
                    <a:pt x="2" y="9"/>
                    <a:pt x="3" y="8"/>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169" name="Freeform 564">
              <a:extLst>
                <a:ext uri="{FF2B5EF4-FFF2-40B4-BE49-F238E27FC236}">
                  <a16:creationId xmlns:a16="http://schemas.microsoft.com/office/drawing/2014/main" id="{5285D112-172D-204E-8009-6A515DF32B75}"/>
                </a:ext>
              </a:extLst>
            </p:cNvPr>
            <p:cNvSpPr>
              <a:spLocks/>
            </p:cNvSpPr>
            <p:nvPr/>
          </p:nvSpPr>
          <p:spPr bwMode="auto">
            <a:xfrm>
              <a:off x="5384900" y="5974948"/>
              <a:ext cx="28662" cy="9556"/>
            </a:xfrm>
            <a:custGeom>
              <a:avLst/>
              <a:gdLst>
                <a:gd name="T0" fmla="*/ 2 w 3"/>
                <a:gd name="T1" fmla="*/ 1 h 1"/>
                <a:gd name="T2" fmla="*/ 0 w 3"/>
                <a:gd name="T3" fmla="*/ 0 h 1"/>
                <a:gd name="T4" fmla="*/ 3 w 3"/>
                <a:gd name="T5" fmla="*/ 0 h 1"/>
                <a:gd name="T6" fmla="*/ 2 w 3"/>
                <a:gd name="T7" fmla="*/ 1 h 1"/>
              </a:gdLst>
              <a:ahLst/>
              <a:cxnLst>
                <a:cxn ang="0">
                  <a:pos x="T0" y="T1"/>
                </a:cxn>
                <a:cxn ang="0">
                  <a:pos x="T2" y="T3"/>
                </a:cxn>
                <a:cxn ang="0">
                  <a:pos x="T4" y="T5"/>
                </a:cxn>
                <a:cxn ang="0">
                  <a:pos x="T6" y="T7"/>
                </a:cxn>
              </a:cxnLst>
              <a:rect l="0" t="0" r="r" b="b"/>
              <a:pathLst>
                <a:path w="3" h="1">
                  <a:moveTo>
                    <a:pt x="2" y="1"/>
                  </a:moveTo>
                  <a:cubicBezTo>
                    <a:pt x="1" y="1"/>
                    <a:pt x="0" y="1"/>
                    <a:pt x="0" y="0"/>
                  </a:cubicBezTo>
                  <a:cubicBezTo>
                    <a:pt x="0" y="0"/>
                    <a:pt x="2" y="0"/>
                    <a:pt x="3" y="0"/>
                  </a:cubicBezTo>
                  <a:cubicBezTo>
                    <a:pt x="3" y="0"/>
                    <a:pt x="2" y="1"/>
                    <a:pt x="2" y="1"/>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170" name="Freeform 565">
              <a:extLst>
                <a:ext uri="{FF2B5EF4-FFF2-40B4-BE49-F238E27FC236}">
                  <a16:creationId xmlns:a16="http://schemas.microsoft.com/office/drawing/2014/main" id="{1F34E0FD-DF4F-3591-49FE-B550E583B1E9}"/>
                </a:ext>
              </a:extLst>
            </p:cNvPr>
            <p:cNvSpPr>
              <a:spLocks/>
            </p:cNvSpPr>
            <p:nvPr/>
          </p:nvSpPr>
          <p:spPr bwMode="auto">
            <a:xfrm>
              <a:off x="4486812" y="5984506"/>
              <a:ext cx="124202" cy="63711"/>
            </a:xfrm>
            <a:custGeom>
              <a:avLst/>
              <a:gdLst>
                <a:gd name="T0" fmla="*/ 10 w 13"/>
                <a:gd name="T1" fmla="*/ 1 h 7"/>
                <a:gd name="T2" fmla="*/ 7 w 13"/>
                <a:gd name="T3" fmla="*/ 1 h 7"/>
                <a:gd name="T4" fmla="*/ 5 w 13"/>
                <a:gd name="T5" fmla="*/ 1 h 7"/>
                <a:gd name="T6" fmla="*/ 5 w 13"/>
                <a:gd name="T7" fmla="*/ 4 h 7"/>
                <a:gd name="T8" fmla="*/ 1 w 13"/>
                <a:gd name="T9" fmla="*/ 3 h 7"/>
                <a:gd name="T10" fmla="*/ 1 w 13"/>
                <a:gd name="T11" fmla="*/ 6 h 7"/>
                <a:gd name="T12" fmla="*/ 11 w 13"/>
                <a:gd name="T13" fmla="*/ 4 h 7"/>
                <a:gd name="T14" fmla="*/ 9 w 13"/>
                <a:gd name="T15" fmla="*/ 3 h 7"/>
                <a:gd name="T16" fmla="*/ 12 w 13"/>
                <a:gd name="T17" fmla="*/ 3 h 7"/>
                <a:gd name="T18" fmla="*/ 10 w 13"/>
                <a:gd name="T19" fmla="*/ 1 h 7"/>
                <a:gd name="T20" fmla="*/ 10 w 13"/>
                <a:gd name="T21"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7">
                  <a:moveTo>
                    <a:pt x="10" y="1"/>
                  </a:moveTo>
                  <a:cubicBezTo>
                    <a:pt x="9" y="1"/>
                    <a:pt x="8" y="1"/>
                    <a:pt x="7" y="1"/>
                  </a:cubicBezTo>
                  <a:cubicBezTo>
                    <a:pt x="6" y="1"/>
                    <a:pt x="6" y="1"/>
                    <a:pt x="5" y="1"/>
                  </a:cubicBezTo>
                  <a:cubicBezTo>
                    <a:pt x="3" y="2"/>
                    <a:pt x="4" y="4"/>
                    <a:pt x="5" y="4"/>
                  </a:cubicBezTo>
                  <a:cubicBezTo>
                    <a:pt x="4" y="4"/>
                    <a:pt x="2" y="1"/>
                    <a:pt x="1" y="3"/>
                  </a:cubicBezTo>
                  <a:cubicBezTo>
                    <a:pt x="0" y="4"/>
                    <a:pt x="0" y="5"/>
                    <a:pt x="1" y="6"/>
                  </a:cubicBezTo>
                  <a:cubicBezTo>
                    <a:pt x="2" y="7"/>
                    <a:pt x="10" y="5"/>
                    <a:pt x="11" y="4"/>
                  </a:cubicBezTo>
                  <a:cubicBezTo>
                    <a:pt x="11" y="4"/>
                    <a:pt x="10" y="3"/>
                    <a:pt x="9" y="3"/>
                  </a:cubicBezTo>
                  <a:cubicBezTo>
                    <a:pt x="10" y="3"/>
                    <a:pt x="12" y="3"/>
                    <a:pt x="12" y="3"/>
                  </a:cubicBezTo>
                  <a:cubicBezTo>
                    <a:pt x="13" y="2"/>
                    <a:pt x="11" y="0"/>
                    <a:pt x="10" y="1"/>
                  </a:cubicBezTo>
                  <a:cubicBezTo>
                    <a:pt x="9" y="1"/>
                    <a:pt x="11" y="0"/>
                    <a:pt x="10" y="1"/>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171" name="Freeform 566">
              <a:extLst>
                <a:ext uri="{FF2B5EF4-FFF2-40B4-BE49-F238E27FC236}">
                  <a16:creationId xmlns:a16="http://schemas.microsoft.com/office/drawing/2014/main" id="{D79956D5-1C30-B614-4084-8C127F22FC7A}"/>
                </a:ext>
              </a:extLst>
            </p:cNvPr>
            <p:cNvSpPr>
              <a:spLocks/>
            </p:cNvSpPr>
            <p:nvPr/>
          </p:nvSpPr>
          <p:spPr bwMode="auto">
            <a:xfrm>
              <a:off x="4534582" y="5927165"/>
              <a:ext cx="76432" cy="66896"/>
            </a:xfrm>
            <a:custGeom>
              <a:avLst/>
              <a:gdLst>
                <a:gd name="T0" fmla="*/ 2 w 8"/>
                <a:gd name="T1" fmla="*/ 6 h 7"/>
                <a:gd name="T2" fmla="*/ 5 w 8"/>
                <a:gd name="T3" fmla="*/ 4 h 7"/>
                <a:gd name="T4" fmla="*/ 8 w 8"/>
                <a:gd name="T5" fmla="*/ 4 h 7"/>
                <a:gd name="T6" fmla="*/ 5 w 8"/>
                <a:gd name="T7" fmla="*/ 2 h 7"/>
                <a:gd name="T8" fmla="*/ 2 w 8"/>
                <a:gd name="T9" fmla="*/ 6 h 7"/>
                <a:gd name="T10" fmla="*/ 2 w 8"/>
                <a:gd name="T11" fmla="*/ 6 h 7"/>
                <a:gd name="T12" fmla="*/ 2 w 8"/>
                <a:gd name="T13" fmla="*/ 6 h 7"/>
              </a:gdLst>
              <a:ahLst/>
              <a:cxnLst>
                <a:cxn ang="0">
                  <a:pos x="T0" y="T1"/>
                </a:cxn>
                <a:cxn ang="0">
                  <a:pos x="T2" y="T3"/>
                </a:cxn>
                <a:cxn ang="0">
                  <a:pos x="T4" y="T5"/>
                </a:cxn>
                <a:cxn ang="0">
                  <a:pos x="T6" y="T7"/>
                </a:cxn>
                <a:cxn ang="0">
                  <a:pos x="T8" y="T9"/>
                </a:cxn>
                <a:cxn ang="0">
                  <a:pos x="T10" y="T11"/>
                </a:cxn>
                <a:cxn ang="0">
                  <a:pos x="T12" y="T13"/>
                </a:cxn>
              </a:cxnLst>
              <a:rect l="0" t="0" r="r" b="b"/>
              <a:pathLst>
                <a:path w="8" h="7">
                  <a:moveTo>
                    <a:pt x="2" y="6"/>
                  </a:moveTo>
                  <a:cubicBezTo>
                    <a:pt x="3" y="5"/>
                    <a:pt x="4" y="5"/>
                    <a:pt x="5" y="4"/>
                  </a:cubicBezTo>
                  <a:cubicBezTo>
                    <a:pt x="6" y="4"/>
                    <a:pt x="8" y="4"/>
                    <a:pt x="8" y="4"/>
                  </a:cubicBezTo>
                  <a:cubicBezTo>
                    <a:pt x="8" y="4"/>
                    <a:pt x="7" y="0"/>
                    <a:pt x="5" y="2"/>
                  </a:cubicBezTo>
                  <a:cubicBezTo>
                    <a:pt x="5" y="2"/>
                    <a:pt x="1" y="5"/>
                    <a:pt x="2" y="6"/>
                  </a:cubicBezTo>
                  <a:cubicBezTo>
                    <a:pt x="2" y="6"/>
                    <a:pt x="2" y="6"/>
                    <a:pt x="2" y="6"/>
                  </a:cubicBezTo>
                  <a:cubicBezTo>
                    <a:pt x="4" y="5"/>
                    <a:pt x="0" y="7"/>
                    <a:pt x="2" y="6"/>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172" name="Freeform 567">
              <a:extLst>
                <a:ext uri="{FF2B5EF4-FFF2-40B4-BE49-F238E27FC236}">
                  <a16:creationId xmlns:a16="http://schemas.microsoft.com/office/drawing/2014/main" id="{CCB3C16E-1A73-74E8-04E2-10763ADCD58D}"/>
                </a:ext>
              </a:extLst>
            </p:cNvPr>
            <p:cNvSpPr>
              <a:spLocks/>
            </p:cNvSpPr>
            <p:nvPr/>
          </p:nvSpPr>
          <p:spPr bwMode="auto">
            <a:xfrm>
              <a:off x="4002734" y="6182007"/>
              <a:ext cx="92356" cy="35042"/>
            </a:xfrm>
            <a:custGeom>
              <a:avLst/>
              <a:gdLst>
                <a:gd name="T0" fmla="*/ 9 w 10"/>
                <a:gd name="T1" fmla="*/ 2 h 4"/>
                <a:gd name="T2" fmla="*/ 9 w 10"/>
                <a:gd name="T3" fmla="*/ 1 h 4"/>
                <a:gd name="T4" fmla="*/ 6 w 10"/>
                <a:gd name="T5" fmla="*/ 0 h 4"/>
                <a:gd name="T6" fmla="*/ 2 w 10"/>
                <a:gd name="T7" fmla="*/ 2 h 4"/>
                <a:gd name="T8" fmla="*/ 3 w 10"/>
                <a:gd name="T9" fmla="*/ 4 h 4"/>
                <a:gd name="T10" fmla="*/ 9 w 10"/>
                <a:gd name="T11" fmla="*/ 2 h 4"/>
                <a:gd name="T12" fmla="*/ 9 w 10"/>
                <a:gd name="T13" fmla="*/ 2 h 4"/>
              </a:gdLst>
              <a:ahLst/>
              <a:cxnLst>
                <a:cxn ang="0">
                  <a:pos x="T0" y="T1"/>
                </a:cxn>
                <a:cxn ang="0">
                  <a:pos x="T2" y="T3"/>
                </a:cxn>
                <a:cxn ang="0">
                  <a:pos x="T4" y="T5"/>
                </a:cxn>
                <a:cxn ang="0">
                  <a:pos x="T6" y="T7"/>
                </a:cxn>
                <a:cxn ang="0">
                  <a:pos x="T8" y="T9"/>
                </a:cxn>
                <a:cxn ang="0">
                  <a:pos x="T10" y="T11"/>
                </a:cxn>
                <a:cxn ang="0">
                  <a:pos x="T12" y="T13"/>
                </a:cxn>
              </a:cxnLst>
              <a:rect l="0" t="0" r="r" b="b"/>
              <a:pathLst>
                <a:path w="10" h="4">
                  <a:moveTo>
                    <a:pt x="9" y="2"/>
                  </a:moveTo>
                  <a:cubicBezTo>
                    <a:pt x="10" y="2"/>
                    <a:pt x="8" y="1"/>
                    <a:pt x="9" y="1"/>
                  </a:cubicBezTo>
                  <a:cubicBezTo>
                    <a:pt x="8" y="0"/>
                    <a:pt x="7" y="0"/>
                    <a:pt x="6" y="0"/>
                  </a:cubicBezTo>
                  <a:cubicBezTo>
                    <a:pt x="5" y="1"/>
                    <a:pt x="3" y="1"/>
                    <a:pt x="2" y="2"/>
                  </a:cubicBezTo>
                  <a:cubicBezTo>
                    <a:pt x="0" y="3"/>
                    <a:pt x="2" y="4"/>
                    <a:pt x="3" y="4"/>
                  </a:cubicBezTo>
                  <a:cubicBezTo>
                    <a:pt x="5" y="4"/>
                    <a:pt x="7" y="1"/>
                    <a:pt x="9" y="2"/>
                  </a:cubicBezTo>
                  <a:cubicBezTo>
                    <a:pt x="10" y="2"/>
                    <a:pt x="7" y="1"/>
                    <a:pt x="9" y="2"/>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173" name="Freeform 568">
              <a:extLst>
                <a:ext uri="{FF2B5EF4-FFF2-40B4-BE49-F238E27FC236}">
                  <a16:creationId xmlns:a16="http://schemas.microsoft.com/office/drawing/2014/main" id="{202BB6F8-C875-FE4A-FC20-133BDAE2869B}"/>
                </a:ext>
              </a:extLst>
            </p:cNvPr>
            <p:cNvSpPr>
              <a:spLocks/>
            </p:cNvSpPr>
            <p:nvPr/>
          </p:nvSpPr>
          <p:spPr bwMode="auto">
            <a:xfrm>
              <a:off x="3891269" y="6236163"/>
              <a:ext cx="54139" cy="47785"/>
            </a:xfrm>
            <a:custGeom>
              <a:avLst/>
              <a:gdLst>
                <a:gd name="T0" fmla="*/ 6 w 6"/>
                <a:gd name="T1" fmla="*/ 2 h 5"/>
                <a:gd name="T2" fmla="*/ 3 w 6"/>
                <a:gd name="T3" fmla="*/ 2 h 5"/>
                <a:gd name="T4" fmla="*/ 3 w 6"/>
                <a:gd name="T5" fmla="*/ 4 h 5"/>
                <a:gd name="T6" fmla="*/ 0 w 6"/>
                <a:gd name="T7" fmla="*/ 5 h 5"/>
                <a:gd name="T8" fmla="*/ 6 w 6"/>
                <a:gd name="T9" fmla="*/ 2 h 5"/>
              </a:gdLst>
              <a:ahLst/>
              <a:cxnLst>
                <a:cxn ang="0">
                  <a:pos x="T0" y="T1"/>
                </a:cxn>
                <a:cxn ang="0">
                  <a:pos x="T2" y="T3"/>
                </a:cxn>
                <a:cxn ang="0">
                  <a:pos x="T4" y="T5"/>
                </a:cxn>
                <a:cxn ang="0">
                  <a:pos x="T6" y="T7"/>
                </a:cxn>
                <a:cxn ang="0">
                  <a:pos x="T8" y="T9"/>
                </a:cxn>
              </a:cxnLst>
              <a:rect l="0" t="0" r="r" b="b"/>
              <a:pathLst>
                <a:path w="6" h="5">
                  <a:moveTo>
                    <a:pt x="6" y="2"/>
                  </a:moveTo>
                  <a:cubicBezTo>
                    <a:pt x="6" y="0"/>
                    <a:pt x="4" y="1"/>
                    <a:pt x="3" y="2"/>
                  </a:cubicBezTo>
                  <a:cubicBezTo>
                    <a:pt x="3" y="2"/>
                    <a:pt x="3" y="3"/>
                    <a:pt x="3" y="4"/>
                  </a:cubicBezTo>
                  <a:cubicBezTo>
                    <a:pt x="2" y="4"/>
                    <a:pt x="0" y="5"/>
                    <a:pt x="0" y="5"/>
                  </a:cubicBezTo>
                  <a:cubicBezTo>
                    <a:pt x="0" y="5"/>
                    <a:pt x="6" y="5"/>
                    <a:pt x="6" y="2"/>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174" name="Freeform 569">
              <a:extLst>
                <a:ext uri="{FF2B5EF4-FFF2-40B4-BE49-F238E27FC236}">
                  <a16:creationId xmlns:a16="http://schemas.microsoft.com/office/drawing/2014/main" id="{A476BD27-4C99-D491-8562-8A2C46E6C51A}"/>
                </a:ext>
              </a:extLst>
            </p:cNvPr>
            <p:cNvSpPr>
              <a:spLocks/>
            </p:cNvSpPr>
            <p:nvPr/>
          </p:nvSpPr>
          <p:spPr bwMode="auto">
            <a:xfrm>
              <a:off x="7066431" y="5076623"/>
              <a:ext cx="194268" cy="121050"/>
            </a:xfrm>
            <a:custGeom>
              <a:avLst/>
              <a:gdLst>
                <a:gd name="T0" fmla="*/ 19 w 21"/>
                <a:gd name="T1" fmla="*/ 9 h 13"/>
                <a:gd name="T2" fmla="*/ 18 w 21"/>
                <a:gd name="T3" fmla="*/ 7 h 13"/>
                <a:gd name="T4" fmla="*/ 14 w 21"/>
                <a:gd name="T5" fmla="*/ 4 h 13"/>
                <a:gd name="T6" fmla="*/ 8 w 21"/>
                <a:gd name="T7" fmla="*/ 1 h 13"/>
                <a:gd name="T8" fmla="*/ 5 w 21"/>
                <a:gd name="T9" fmla="*/ 6 h 13"/>
                <a:gd name="T10" fmla="*/ 0 w 21"/>
                <a:gd name="T11" fmla="*/ 8 h 13"/>
                <a:gd name="T12" fmla="*/ 7 w 21"/>
                <a:gd name="T13" fmla="*/ 11 h 13"/>
                <a:gd name="T14" fmla="*/ 15 w 21"/>
                <a:gd name="T15" fmla="*/ 12 h 13"/>
                <a:gd name="T16" fmla="*/ 20 w 21"/>
                <a:gd name="T17" fmla="*/ 9 h 13"/>
                <a:gd name="T18" fmla="*/ 19 w 21"/>
                <a:gd name="T19" fmla="*/ 9 h 13"/>
                <a:gd name="T20" fmla="*/ 19 w 21"/>
                <a:gd name="T21" fmla="*/ 9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3">
                  <a:moveTo>
                    <a:pt x="19" y="9"/>
                  </a:moveTo>
                  <a:cubicBezTo>
                    <a:pt x="15" y="10"/>
                    <a:pt x="19" y="8"/>
                    <a:pt x="18" y="7"/>
                  </a:cubicBezTo>
                  <a:cubicBezTo>
                    <a:pt x="17" y="7"/>
                    <a:pt x="15" y="4"/>
                    <a:pt x="14" y="4"/>
                  </a:cubicBezTo>
                  <a:cubicBezTo>
                    <a:pt x="12" y="4"/>
                    <a:pt x="10" y="1"/>
                    <a:pt x="8" y="1"/>
                  </a:cubicBezTo>
                  <a:cubicBezTo>
                    <a:pt x="6" y="0"/>
                    <a:pt x="6" y="5"/>
                    <a:pt x="5" y="6"/>
                  </a:cubicBezTo>
                  <a:cubicBezTo>
                    <a:pt x="4" y="6"/>
                    <a:pt x="0" y="6"/>
                    <a:pt x="0" y="8"/>
                  </a:cubicBezTo>
                  <a:cubicBezTo>
                    <a:pt x="1" y="10"/>
                    <a:pt x="6" y="11"/>
                    <a:pt x="7" y="11"/>
                  </a:cubicBezTo>
                  <a:cubicBezTo>
                    <a:pt x="9" y="12"/>
                    <a:pt x="13" y="13"/>
                    <a:pt x="15" y="12"/>
                  </a:cubicBezTo>
                  <a:cubicBezTo>
                    <a:pt x="15" y="12"/>
                    <a:pt x="20" y="10"/>
                    <a:pt x="20" y="9"/>
                  </a:cubicBezTo>
                  <a:cubicBezTo>
                    <a:pt x="20" y="9"/>
                    <a:pt x="19" y="9"/>
                    <a:pt x="19" y="9"/>
                  </a:cubicBezTo>
                  <a:cubicBezTo>
                    <a:pt x="18" y="10"/>
                    <a:pt x="21" y="9"/>
                    <a:pt x="19" y="9"/>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175" name="Freeform 570">
              <a:extLst>
                <a:ext uri="{FF2B5EF4-FFF2-40B4-BE49-F238E27FC236}">
                  <a16:creationId xmlns:a16="http://schemas.microsoft.com/office/drawing/2014/main" id="{764BC9EF-4DDF-7A8C-1880-84239B4DF411}"/>
                </a:ext>
              </a:extLst>
            </p:cNvPr>
            <p:cNvSpPr>
              <a:spLocks/>
            </p:cNvSpPr>
            <p:nvPr/>
          </p:nvSpPr>
          <p:spPr bwMode="auto">
            <a:xfrm>
              <a:off x="6999554" y="5133964"/>
              <a:ext cx="47770" cy="35042"/>
            </a:xfrm>
            <a:custGeom>
              <a:avLst/>
              <a:gdLst>
                <a:gd name="T0" fmla="*/ 2 w 5"/>
                <a:gd name="T1" fmla="*/ 4 h 4"/>
                <a:gd name="T2" fmla="*/ 4 w 5"/>
                <a:gd name="T3" fmla="*/ 1 h 4"/>
                <a:gd name="T4" fmla="*/ 2 w 5"/>
                <a:gd name="T5" fmla="*/ 4 h 4"/>
                <a:gd name="T6" fmla="*/ 2 w 5"/>
                <a:gd name="T7" fmla="*/ 4 h 4"/>
              </a:gdLst>
              <a:ahLst/>
              <a:cxnLst>
                <a:cxn ang="0">
                  <a:pos x="T0" y="T1"/>
                </a:cxn>
                <a:cxn ang="0">
                  <a:pos x="T2" y="T3"/>
                </a:cxn>
                <a:cxn ang="0">
                  <a:pos x="T4" y="T5"/>
                </a:cxn>
                <a:cxn ang="0">
                  <a:pos x="T6" y="T7"/>
                </a:cxn>
              </a:cxnLst>
              <a:rect l="0" t="0" r="r" b="b"/>
              <a:pathLst>
                <a:path w="5" h="4">
                  <a:moveTo>
                    <a:pt x="2" y="4"/>
                  </a:moveTo>
                  <a:cubicBezTo>
                    <a:pt x="0" y="4"/>
                    <a:pt x="4" y="0"/>
                    <a:pt x="4" y="1"/>
                  </a:cubicBezTo>
                  <a:cubicBezTo>
                    <a:pt x="5" y="1"/>
                    <a:pt x="3" y="4"/>
                    <a:pt x="2" y="4"/>
                  </a:cubicBezTo>
                  <a:cubicBezTo>
                    <a:pt x="1" y="4"/>
                    <a:pt x="4" y="4"/>
                    <a:pt x="2" y="4"/>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176" name="Freeform 571">
              <a:extLst>
                <a:ext uri="{FF2B5EF4-FFF2-40B4-BE49-F238E27FC236}">
                  <a16:creationId xmlns:a16="http://schemas.microsoft.com/office/drawing/2014/main" id="{03172982-41BA-1307-A990-27E711F64BC1}"/>
                </a:ext>
              </a:extLst>
            </p:cNvPr>
            <p:cNvSpPr>
              <a:spLocks/>
            </p:cNvSpPr>
            <p:nvPr/>
          </p:nvSpPr>
          <p:spPr bwMode="auto">
            <a:xfrm>
              <a:off x="6942228" y="5169003"/>
              <a:ext cx="19109" cy="19114"/>
            </a:xfrm>
            <a:custGeom>
              <a:avLst/>
              <a:gdLst>
                <a:gd name="T0" fmla="*/ 1 w 2"/>
                <a:gd name="T1" fmla="*/ 2 h 2"/>
                <a:gd name="T2" fmla="*/ 1 w 2"/>
                <a:gd name="T3" fmla="*/ 0 h 2"/>
                <a:gd name="T4" fmla="*/ 1 w 2"/>
                <a:gd name="T5" fmla="*/ 2 h 2"/>
              </a:gdLst>
              <a:ahLst/>
              <a:cxnLst>
                <a:cxn ang="0">
                  <a:pos x="T0" y="T1"/>
                </a:cxn>
                <a:cxn ang="0">
                  <a:pos x="T2" y="T3"/>
                </a:cxn>
                <a:cxn ang="0">
                  <a:pos x="T4" y="T5"/>
                </a:cxn>
              </a:cxnLst>
              <a:rect l="0" t="0" r="r" b="b"/>
              <a:pathLst>
                <a:path w="2" h="2">
                  <a:moveTo>
                    <a:pt x="1" y="2"/>
                  </a:moveTo>
                  <a:cubicBezTo>
                    <a:pt x="0" y="2"/>
                    <a:pt x="0" y="1"/>
                    <a:pt x="1" y="0"/>
                  </a:cubicBezTo>
                  <a:cubicBezTo>
                    <a:pt x="2" y="0"/>
                    <a:pt x="2" y="2"/>
                    <a:pt x="1" y="2"/>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177" name="Freeform 572">
              <a:extLst>
                <a:ext uri="{FF2B5EF4-FFF2-40B4-BE49-F238E27FC236}">
                  <a16:creationId xmlns:a16="http://schemas.microsoft.com/office/drawing/2014/main" id="{F5A0DA44-9ABC-1978-3302-C3F4F179B627}"/>
                </a:ext>
              </a:extLst>
            </p:cNvPr>
            <p:cNvSpPr>
              <a:spLocks/>
            </p:cNvSpPr>
            <p:nvPr/>
          </p:nvSpPr>
          <p:spPr bwMode="auto">
            <a:xfrm>
              <a:off x="6139678" y="4777183"/>
              <a:ext cx="859874" cy="420492"/>
            </a:xfrm>
            <a:custGeom>
              <a:avLst/>
              <a:gdLst>
                <a:gd name="T0" fmla="*/ 76 w 92"/>
                <a:gd name="T1" fmla="*/ 41 h 45"/>
                <a:gd name="T2" fmla="*/ 71 w 92"/>
                <a:gd name="T3" fmla="*/ 39 h 45"/>
                <a:gd name="T4" fmla="*/ 61 w 92"/>
                <a:gd name="T5" fmla="*/ 38 h 45"/>
                <a:gd name="T6" fmla="*/ 45 w 92"/>
                <a:gd name="T7" fmla="*/ 43 h 45"/>
                <a:gd name="T8" fmla="*/ 29 w 92"/>
                <a:gd name="T9" fmla="*/ 41 h 45"/>
                <a:gd name="T10" fmla="*/ 21 w 92"/>
                <a:gd name="T11" fmla="*/ 38 h 45"/>
                <a:gd name="T12" fmla="*/ 10 w 92"/>
                <a:gd name="T13" fmla="*/ 31 h 45"/>
                <a:gd name="T14" fmla="*/ 40 w 92"/>
                <a:gd name="T15" fmla="*/ 29 h 45"/>
                <a:gd name="T16" fmla="*/ 9 w 92"/>
                <a:gd name="T17" fmla="*/ 26 h 45"/>
                <a:gd name="T18" fmla="*/ 16 w 92"/>
                <a:gd name="T19" fmla="*/ 19 h 45"/>
                <a:gd name="T20" fmla="*/ 14 w 92"/>
                <a:gd name="T21" fmla="*/ 18 h 45"/>
                <a:gd name="T22" fmla="*/ 7 w 92"/>
                <a:gd name="T23" fmla="*/ 17 h 45"/>
                <a:gd name="T24" fmla="*/ 4 w 92"/>
                <a:gd name="T25" fmla="*/ 11 h 45"/>
                <a:gd name="T26" fmla="*/ 8 w 92"/>
                <a:gd name="T27" fmla="*/ 7 h 45"/>
                <a:gd name="T28" fmla="*/ 24 w 92"/>
                <a:gd name="T29" fmla="*/ 1 h 45"/>
                <a:gd name="T30" fmla="*/ 29 w 92"/>
                <a:gd name="T31" fmla="*/ 7 h 45"/>
                <a:gd name="T32" fmla="*/ 39 w 92"/>
                <a:gd name="T33" fmla="*/ 6 h 45"/>
                <a:gd name="T34" fmla="*/ 43 w 92"/>
                <a:gd name="T35" fmla="*/ 8 h 45"/>
                <a:gd name="T36" fmla="*/ 47 w 92"/>
                <a:gd name="T37" fmla="*/ 9 h 45"/>
                <a:gd name="T38" fmla="*/ 43 w 92"/>
                <a:gd name="T39" fmla="*/ 4 h 45"/>
                <a:gd name="T40" fmla="*/ 54 w 92"/>
                <a:gd name="T41" fmla="*/ 10 h 45"/>
                <a:gd name="T42" fmla="*/ 60 w 92"/>
                <a:gd name="T43" fmla="*/ 14 h 45"/>
                <a:gd name="T44" fmla="*/ 59 w 92"/>
                <a:gd name="T45" fmla="*/ 1 h 45"/>
                <a:gd name="T46" fmla="*/ 69 w 92"/>
                <a:gd name="T47" fmla="*/ 6 h 45"/>
                <a:gd name="T48" fmla="*/ 74 w 92"/>
                <a:gd name="T49" fmla="*/ 19 h 45"/>
                <a:gd name="T50" fmla="*/ 82 w 92"/>
                <a:gd name="T51" fmla="*/ 26 h 45"/>
                <a:gd name="T52" fmla="*/ 92 w 92"/>
                <a:gd name="T53" fmla="*/ 33 h 45"/>
                <a:gd name="T54" fmla="*/ 83 w 92"/>
                <a:gd name="T55" fmla="*/ 35 h 45"/>
                <a:gd name="T56" fmla="*/ 81 w 92"/>
                <a:gd name="T57" fmla="*/ 36 h 45"/>
                <a:gd name="T58" fmla="*/ 85 w 92"/>
                <a:gd name="T59" fmla="*/ 36 h 45"/>
                <a:gd name="T60" fmla="*/ 89 w 92"/>
                <a:gd name="T61" fmla="*/ 39 h 45"/>
                <a:gd name="T62" fmla="*/ 83 w 92"/>
                <a:gd name="T63"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2" h="45">
                  <a:moveTo>
                    <a:pt x="83" y="41"/>
                  </a:moveTo>
                  <a:cubicBezTo>
                    <a:pt x="81" y="41"/>
                    <a:pt x="79" y="41"/>
                    <a:pt x="76" y="41"/>
                  </a:cubicBezTo>
                  <a:cubicBezTo>
                    <a:pt x="75" y="41"/>
                    <a:pt x="74" y="41"/>
                    <a:pt x="73" y="41"/>
                  </a:cubicBezTo>
                  <a:cubicBezTo>
                    <a:pt x="72" y="41"/>
                    <a:pt x="72" y="40"/>
                    <a:pt x="71" y="39"/>
                  </a:cubicBezTo>
                  <a:cubicBezTo>
                    <a:pt x="70" y="39"/>
                    <a:pt x="66" y="40"/>
                    <a:pt x="65" y="38"/>
                  </a:cubicBezTo>
                  <a:cubicBezTo>
                    <a:pt x="65" y="35"/>
                    <a:pt x="63" y="37"/>
                    <a:pt x="61" y="38"/>
                  </a:cubicBezTo>
                  <a:cubicBezTo>
                    <a:pt x="58" y="40"/>
                    <a:pt x="56" y="39"/>
                    <a:pt x="54" y="40"/>
                  </a:cubicBezTo>
                  <a:cubicBezTo>
                    <a:pt x="51" y="41"/>
                    <a:pt x="48" y="42"/>
                    <a:pt x="45" y="43"/>
                  </a:cubicBezTo>
                  <a:cubicBezTo>
                    <a:pt x="41" y="43"/>
                    <a:pt x="35" y="45"/>
                    <a:pt x="31" y="43"/>
                  </a:cubicBezTo>
                  <a:cubicBezTo>
                    <a:pt x="31" y="43"/>
                    <a:pt x="29" y="42"/>
                    <a:pt x="29" y="41"/>
                  </a:cubicBezTo>
                  <a:cubicBezTo>
                    <a:pt x="29" y="40"/>
                    <a:pt x="29" y="38"/>
                    <a:pt x="27" y="38"/>
                  </a:cubicBezTo>
                  <a:cubicBezTo>
                    <a:pt x="25" y="38"/>
                    <a:pt x="23" y="38"/>
                    <a:pt x="21" y="38"/>
                  </a:cubicBezTo>
                  <a:cubicBezTo>
                    <a:pt x="19" y="38"/>
                    <a:pt x="17" y="38"/>
                    <a:pt x="15" y="36"/>
                  </a:cubicBezTo>
                  <a:cubicBezTo>
                    <a:pt x="14" y="36"/>
                    <a:pt x="9" y="32"/>
                    <a:pt x="10" y="31"/>
                  </a:cubicBezTo>
                  <a:cubicBezTo>
                    <a:pt x="16" y="28"/>
                    <a:pt x="23" y="29"/>
                    <a:pt x="28" y="29"/>
                  </a:cubicBezTo>
                  <a:cubicBezTo>
                    <a:pt x="29" y="29"/>
                    <a:pt x="40" y="29"/>
                    <a:pt x="40" y="29"/>
                  </a:cubicBezTo>
                  <a:cubicBezTo>
                    <a:pt x="40" y="27"/>
                    <a:pt x="26" y="25"/>
                    <a:pt x="25" y="25"/>
                  </a:cubicBezTo>
                  <a:cubicBezTo>
                    <a:pt x="20" y="25"/>
                    <a:pt x="14" y="28"/>
                    <a:pt x="9" y="26"/>
                  </a:cubicBezTo>
                  <a:cubicBezTo>
                    <a:pt x="7" y="25"/>
                    <a:pt x="3" y="23"/>
                    <a:pt x="7" y="21"/>
                  </a:cubicBezTo>
                  <a:cubicBezTo>
                    <a:pt x="10" y="20"/>
                    <a:pt x="13" y="19"/>
                    <a:pt x="16" y="19"/>
                  </a:cubicBezTo>
                  <a:cubicBezTo>
                    <a:pt x="18" y="18"/>
                    <a:pt x="20" y="18"/>
                    <a:pt x="21" y="18"/>
                  </a:cubicBezTo>
                  <a:cubicBezTo>
                    <a:pt x="19" y="19"/>
                    <a:pt x="16" y="18"/>
                    <a:pt x="14" y="18"/>
                  </a:cubicBezTo>
                  <a:cubicBezTo>
                    <a:pt x="13" y="18"/>
                    <a:pt x="7" y="19"/>
                    <a:pt x="6" y="18"/>
                  </a:cubicBezTo>
                  <a:cubicBezTo>
                    <a:pt x="6" y="18"/>
                    <a:pt x="7" y="17"/>
                    <a:pt x="7" y="17"/>
                  </a:cubicBezTo>
                  <a:cubicBezTo>
                    <a:pt x="7" y="16"/>
                    <a:pt x="0" y="17"/>
                    <a:pt x="1" y="15"/>
                  </a:cubicBezTo>
                  <a:cubicBezTo>
                    <a:pt x="2" y="14"/>
                    <a:pt x="3" y="12"/>
                    <a:pt x="4" y="11"/>
                  </a:cubicBezTo>
                  <a:cubicBezTo>
                    <a:pt x="8" y="10"/>
                    <a:pt x="4" y="10"/>
                    <a:pt x="4" y="9"/>
                  </a:cubicBezTo>
                  <a:cubicBezTo>
                    <a:pt x="4" y="9"/>
                    <a:pt x="7" y="7"/>
                    <a:pt x="8" y="7"/>
                  </a:cubicBezTo>
                  <a:cubicBezTo>
                    <a:pt x="10" y="6"/>
                    <a:pt x="11" y="5"/>
                    <a:pt x="13" y="4"/>
                  </a:cubicBezTo>
                  <a:cubicBezTo>
                    <a:pt x="17" y="2"/>
                    <a:pt x="20" y="1"/>
                    <a:pt x="24" y="1"/>
                  </a:cubicBezTo>
                  <a:cubicBezTo>
                    <a:pt x="29" y="1"/>
                    <a:pt x="24" y="7"/>
                    <a:pt x="24" y="7"/>
                  </a:cubicBezTo>
                  <a:cubicBezTo>
                    <a:pt x="26" y="8"/>
                    <a:pt x="28" y="8"/>
                    <a:pt x="29" y="7"/>
                  </a:cubicBezTo>
                  <a:cubicBezTo>
                    <a:pt x="30" y="7"/>
                    <a:pt x="30" y="4"/>
                    <a:pt x="31" y="4"/>
                  </a:cubicBezTo>
                  <a:cubicBezTo>
                    <a:pt x="33" y="4"/>
                    <a:pt x="37" y="4"/>
                    <a:pt x="39" y="6"/>
                  </a:cubicBezTo>
                  <a:cubicBezTo>
                    <a:pt x="42" y="8"/>
                    <a:pt x="35" y="11"/>
                    <a:pt x="40" y="10"/>
                  </a:cubicBezTo>
                  <a:cubicBezTo>
                    <a:pt x="41" y="10"/>
                    <a:pt x="42" y="9"/>
                    <a:pt x="43" y="8"/>
                  </a:cubicBezTo>
                  <a:cubicBezTo>
                    <a:pt x="44" y="8"/>
                    <a:pt x="44" y="8"/>
                    <a:pt x="45" y="8"/>
                  </a:cubicBezTo>
                  <a:cubicBezTo>
                    <a:pt x="46" y="8"/>
                    <a:pt x="46" y="8"/>
                    <a:pt x="47" y="9"/>
                  </a:cubicBezTo>
                  <a:cubicBezTo>
                    <a:pt x="48" y="9"/>
                    <a:pt x="48" y="7"/>
                    <a:pt x="48" y="6"/>
                  </a:cubicBezTo>
                  <a:cubicBezTo>
                    <a:pt x="47" y="6"/>
                    <a:pt x="44" y="4"/>
                    <a:pt x="43" y="4"/>
                  </a:cubicBezTo>
                  <a:cubicBezTo>
                    <a:pt x="45" y="3"/>
                    <a:pt x="49" y="5"/>
                    <a:pt x="50" y="6"/>
                  </a:cubicBezTo>
                  <a:cubicBezTo>
                    <a:pt x="53" y="7"/>
                    <a:pt x="53" y="8"/>
                    <a:pt x="54" y="10"/>
                  </a:cubicBezTo>
                  <a:cubicBezTo>
                    <a:pt x="54" y="11"/>
                    <a:pt x="54" y="16"/>
                    <a:pt x="56" y="16"/>
                  </a:cubicBezTo>
                  <a:cubicBezTo>
                    <a:pt x="57" y="16"/>
                    <a:pt x="61" y="16"/>
                    <a:pt x="60" y="14"/>
                  </a:cubicBezTo>
                  <a:cubicBezTo>
                    <a:pt x="59" y="10"/>
                    <a:pt x="57" y="7"/>
                    <a:pt x="56" y="3"/>
                  </a:cubicBezTo>
                  <a:cubicBezTo>
                    <a:pt x="55" y="0"/>
                    <a:pt x="58" y="1"/>
                    <a:pt x="59" y="1"/>
                  </a:cubicBezTo>
                  <a:cubicBezTo>
                    <a:pt x="62" y="2"/>
                    <a:pt x="62" y="0"/>
                    <a:pt x="64" y="1"/>
                  </a:cubicBezTo>
                  <a:cubicBezTo>
                    <a:pt x="66" y="3"/>
                    <a:pt x="69" y="4"/>
                    <a:pt x="69" y="6"/>
                  </a:cubicBezTo>
                  <a:cubicBezTo>
                    <a:pt x="70" y="9"/>
                    <a:pt x="71" y="11"/>
                    <a:pt x="73" y="13"/>
                  </a:cubicBezTo>
                  <a:cubicBezTo>
                    <a:pt x="74" y="16"/>
                    <a:pt x="75" y="17"/>
                    <a:pt x="74" y="19"/>
                  </a:cubicBezTo>
                  <a:cubicBezTo>
                    <a:pt x="73" y="22"/>
                    <a:pt x="76" y="25"/>
                    <a:pt x="78" y="26"/>
                  </a:cubicBezTo>
                  <a:cubicBezTo>
                    <a:pt x="79" y="26"/>
                    <a:pt x="81" y="26"/>
                    <a:pt x="82" y="26"/>
                  </a:cubicBezTo>
                  <a:cubicBezTo>
                    <a:pt x="83" y="27"/>
                    <a:pt x="84" y="28"/>
                    <a:pt x="85" y="28"/>
                  </a:cubicBezTo>
                  <a:cubicBezTo>
                    <a:pt x="88" y="29"/>
                    <a:pt x="92" y="29"/>
                    <a:pt x="92" y="33"/>
                  </a:cubicBezTo>
                  <a:cubicBezTo>
                    <a:pt x="92" y="35"/>
                    <a:pt x="83" y="32"/>
                    <a:pt x="83" y="32"/>
                  </a:cubicBezTo>
                  <a:cubicBezTo>
                    <a:pt x="83" y="33"/>
                    <a:pt x="83" y="34"/>
                    <a:pt x="83" y="35"/>
                  </a:cubicBezTo>
                  <a:cubicBezTo>
                    <a:pt x="83" y="35"/>
                    <a:pt x="80" y="35"/>
                    <a:pt x="80" y="35"/>
                  </a:cubicBezTo>
                  <a:cubicBezTo>
                    <a:pt x="81" y="35"/>
                    <a:pt x="81" y="36"/>
                    <a:pt x="81" y="36"/>
                  </a:cubicBezTo>
                  <a:cubicBezTo>
                    <a:pt x="81" y="37"/>
                    <a:pt x="81" y="38"/>
                    <a:pt x="81" y="38"/>
                  </a:cubicBezTo>
                  <a:cubicBezTo>
                    <a:pt x="81" y="38"/>
                    <a:pt x="85" y="36"/>
                    <a:pt x="85" y="36"/>
                  </a:cubicBezTo>
                  <a:cubicBezTo>
                    <a:pt x="87" y="36"/>
                    <a:pt x="86" y="37"/>
                    <a:pt x="86" y="38"/>
                  </a:cubicBezTo>
                  <a:cubicBezTo>
                    <a:pt x="86" y="38"/>
                    <a:pt x="88" y="38"/>
                    <a:pt x="89" y="39"/>
                  </a:cubicBezTo>
                  <a:cubicBezTo>
                    <a:pt x="89" y="39"/>
                    <a:pt x="83" y="41"/>
                    <a:pt x="83" y="41"/>
                  </a:cubicBezTo>
                  <a:cubicBezTo>
                    <a:pt x="81" y="41"/>
                    <a:pt x="86" y="41"/>
                    <a:pt x="83" y="41"/>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178" name="Freeform 573">
              <a:extLst>
                <a:ext uri="{FF2B5EF4-FFF2-40B4-BE49-F238E27FC236}">
                  <a16:creationId xmlns:a16="http://schemas.microsoft.com/office/drawing/2014/main" id="{A6DCC76E-FAA4-F381-7CE7-782A5D14DC22}"/>
                </a:ext>
              </a:extLst>
            </p:cNvPr>
            <p:cNvSpPr>
              <a:spLocks/>
            </p:cNvSpPr>
            <p:nvPr/>
          </p:nvSpPr>
          <p:spPr bwMode="auto">
            <a:xfrm>
              <a:off x="6709745" y="4738956"/>
              <a:ext cx="130574" cy="86010"/>
            </a:xfrm>
            <a:custGeom>
              <a:avLst/>
              <a:gdLst>
                <a:gd name="T0" fmla="*/ 9 w 14"/>
                <a:gd name="T1" fmla="*/ 8 h 9"/>
                <a:gd name="T2" fmla="*/ 5 w 14"/>
                <a:gd name="T3" fmla="*/ 5 h 9"/>
                <a:gd name="T4" fmla="*/ 0 w 14"/>
                <a:gd name="T5" fmla="*/ 3 h 9"/>
                <a:gd name="T6" fmla="*/ 4 w 14"/>
                <a:gd name="T7" fmla="*/ 0 h 9"/>
                <a:gd name="T8" fmla="*/ 10 w 14"/>
                <a:gd name="T9" fmla="*/ 1 h 9"/>
                <a:gd name="T10" fmla="*/ 12 w 14"/>
                <a:gd name="T11" fmla="*/ 4 h 9"/>
                <a:gd name="T12" fmla="*/ 9 w 14"/>
                <a:gd name="T13" fmla="*/ 8 h 9"/>
                <a:gd name="T14" fmla="*/ 9 w 14"/>
                <a:gd name="T15" fmla="*/ 8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9">
                  <a:moveTo>
                    <a:pt x="9" y="8"/>
                  </a:moveTo>
                  <a:cubicBezTo>
                    <a:pt x="7" y="8"/>
                    <a:pt x="6" y="5"/>
                    <a:pt x="5" y="5"/>
                  </a:cubicBezTo>
                  <a:cubicBezTo>
                    <a:pt x="4" y="4"/>
                    <a:pt x="0" y="3"/>
                    <a:pt x="0" y="3"/>
                  </a:cubicBezTo>
                  <a:cubicBezTo>
                    <a:pt x="1" y="2"/>
                    <a:pt x="3" y="1"/>
                    <a:pt x="4" y="0"/>
                  </a:cubicBezTo>
                  <a:cubicBezTo>
                    <a:pt x="6" y="0"/>
                    <a:pt x="8" y="0"/>
                    <a:pt x="10" y="1"/>
                  </a:cubicBezTo>
                  <a:cubicBezTo>
                    <a:pt x="12" y="2"/>
                    <a:pt x="14" y="2"/>
                    <a:pt x="12" y="4"/>
                  </a:cubicBezTo>
                  <a:cubicBezTo>
                    <a:pt x="11" y="5"/>
                    <a:pt x="10" y="9"/>
                    <a:pt x="9" y="8"/>
                  </a:cubicBezTo>
                  <a:cubicBezTo>
                    <a:pt x="8" y="8"/>
                    <a:pt x="9" y="8"/>
                    <a:pt x="9" y="8"/>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179" name="Freeform 574">
              <a:extLst>
                <a:ext uri="{FF2B5EF4-FFF2-40B4-BE49-F238E27FC236}">
                  <a16:creationId xmlns:a16="http://schemas.microsoft.com/office/drawing/2014/main" id="{6D8CC8D0-514C-F05A-E5CD-9BBD9D2916F8}"/>
                </a:ext>
              </a:extLst>
            </p:cNvPr>
            <p:cNvSpPr>
              <a:spLocks/>
            </p:cNvSpPr>
            <p:nvPr/>
          </p:nvSpPr>
          <p:spPr bwMode="auto">
            <a:xfrm>
              <a:off x="6916751" y="4700729"/>
              <a:ext cx="296178" cy="273958"/>
            </a:xfrm>
            <a:custGeom>
              <a:avLst/>
              <a:gdLst>
                <a:gd name="T0" fmla="*/ 18 w 32"/>
                <a:gd name="T1" fmla="*/ 27 h 29"/>
                <a:gd name="T2" fmla="*/ 10 w 32"/>
                <a:gd name="T3" fmla="*/ 19 h 29"/>
                <a:gd name="T4" fmla="*/ 1 w 32"/>
                <a:gd name="T5" fmla="*/ 15 h 29"/>
                <a:gd name="T6" fmla="*/ 0 w 32"/>
                <a:gd name="T7" fmla="*/ 13 h 29"/>
                <a:gd name="T8" fmla="*/ 4 w 32"/>
                <a:gd name="T9" fmla="*/ 12 h 29"/>
                <a:gd name="T10" fmla="*/ 11 w 32"/>
                <a:gd name="T11" fmla="*/ 14 h 29"/>
                <a:gd name="T12" fmla="*/ 11 w 32"/>
                <a:gd name="T13" fmla="*/ 12 h 29"/>
                <a:gd name="T14" fmla="*/ 13 w 32"/>
                <a:gd name="T15" fmla="*/ 11 h 29"/>
                <a:gd name="T16" fmla="*/ 7 w 32"/>
                <a:gd name="T17" fmla="*/ 8 h 29"/>
                <a:gd name="T18" fmla="*/ 7 w 32"/>
                <a:gd name="T19" fmla="*/ 6 h 29"/>
                <a:gd name="T20" fmla="*/ 10 w 32"/>
                <a:gd name="T21" fmla="*/ 7 h 29"/>
                <a:gd name="T22" fmla="*/ 11 w 32"/>
                <a:gd name="T23" fmla="*/ 5 h 29"/>
                <a:gd name="T24" fmla="*/ 8 w 32"/>
                <a:gd name="T25" fmla="*/ 4 h 29"/>
                <a:gd name="T26" fmla="*/ 10 w 32"/>
                <a:gd name="T27" fmla="*/ 3 h 29"/>
                <a:gd name="T28" fmla="*/ 14 w 32"/>
                <a:gd name="T29" fmla="*/ 4 h 29"/>
                <a:gd name="T30" fmla="*/ 13 w 32"/>
                <a:gd name="T31" fmla="*/ 3 h 29"/>
                <a:gd name="T32" fmla="*/ 19 w 32"/>
                <a:gd name="T33" fmla="*/ 5 h 29"/>
                <a:gd name="T34" fmla="*/ 18 w 32"/>
                <a:gd name="T35" fmla="*/ 3 h 29"/>
                <a:gd name="T36" fmla="*/ 19 w 32"/>
                <a:gd name="T37" fmla="*/ 3 h 29"/>
                <a:gd name="T38" fmla="*/ 17 w 32"/>
                <a:gd name="T39" fmla="*/ 2 h 29"/>
                <a:gd name="T40" fmla="*/ 25 w 32"/>
                <a:gd name="T41" fmla="*/ 1 h 29"/>
                <a:gd name="T42" fmla="*/ 23 w 32"/>
                <a:gd name="T43" fmla="*/ 3 h 29"/>
                <a:gd name="T44" fmla="*/ 28 w 32"/>
                <a:gd name="T45" fmla="*/ 4 h 29"/>
                <a:gd name="T46" fmla="*/ 27 w 32"/>
                <a:gd name="T47" fmla="*/ 7 h 29"/>
                <a:gd name="T48" fmla="*/ 26 w 32"/>
                <a:gd name="T49" fmla="*/ 8 h 29"/>
                <a:gd name="T50" fmla="*/ 23 w 32"/>
                <a:gd name="T51" fmla="*/ 10 h 29"/>
                <a:gd name="T52" fmla="*/ 21 w 32"/>
                <a:gd name="T53" fmla="*/ 13 h 29"/>
                <a:gd name="T54" fmla="*/ 24 w 32"/>
                <a:gd name="T55" fmla="*/ 11 h 29"/>
                <a:gd name="T56" fmla="*/ 26 w 32"/>
                <a:gd name="T57" fmla="*/ 13 h 29"/>
                <a:gd name="T58" fmla="*/ 29 w 32"/>
                <a:gd name="T59" fmla="*/ 13 h 29"/>
                <a:gd name="T60" fmla="*/ 28 w 32"/>
                <a:gd name="T61" fmla="*/ 10 h 29"/>
                <a:gd name="T62" fmla="*/ 30 w 32"/>
                <a:gd name="T63" fmla="*/ 11 h 29"/>
                <a:gd name="T64" fmla="*/ 30 w 32"/>
                <a:gd name="T65" fmla="*/ 14 h 29"/>
                <a:gd name="T66" fmla="*/ 31 w 32"/>
                <a:gd name="T67" fmla="*/ 17 h 29"/>
                <a:gd name="T68" fmla="*/ 28 w 32"/>
                <a:gd name="T69" fmla="*/ 23 h 29"/>
                <a:gd name="T70" fmla="*/ 22 w 32"/>
                <a:gd name="T71" fmla="*/ 23 h 29"/>
                <a:gd name="T72" fmla="*/ 21 w 32"/>
                <a:gd name="T73" fmla="*/ 23 h 29"/>
                <a:gd name="T74" fmla="*/ 23 w 32"/>
                <a:gd name="T75" fmla="*/ 26 h 29"/>
                <a:gd name="T76" fmla="*/ 18 w 32"/>
                <a:gd name="T77" fmla="*/ 27 h 29"/>
                <a:gd name="T78" fmla="*/ 18 w 32"/>
                <a:gd name="T79" fmla="*/ 2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2" h="29">
                  <a:moveTo>
                    <a:pt x="18" y="27"/>
                  </a:moveTo>
                  <a:cubicBezTo>
                    <a:pt x="15" y="25"/>
                    <a:pt x="13" y="21"/>
                    <a:pt x="10" y="19"/>
                  </a:cubicBezTo>
                  <a:cubicBezTo>
                    <a:pt x="7" y="18"/>
                    <a:pt x="4" y="16"/>
                    <a:pt x="1" y="15"/>
                  </a:cubicBezTo>
                  <a:cubicBezTo>
                    <a:pt x="0" y="14"/>
                    <a:pt x="0" y="14"/>
                    <a:pt x="0" y="13"/>
                  </a:cubicBezTo>
                  <a:cubicBezTo>
                    <a:pt x="0" y="10"/>
                    <a:pt x="2" y="11"/>
                    <a:pt x="4" y="12"/>
                  </a:cubicBezTo>
                  <a:cubicBezTo>
                    <a:pt x="6" y="13"/>
                    <a:pt x="8" y="15"/>
                    <a:pt x="11" y="14"/>
                  </a:cubicBezTo>
                  <a:cubicBezTo>
                    <a:pt x="12" y="14"/>
                    <a:pt x="11" y="12"/>
                    <a:pt x="11" y="12"/>
                  </a:cubicBezTo>
                  <a:cubicBezTo>
                    <a:pt x="11" y="11"/>
                    <a:pt x="13" y="12"/>
                    <a:pt x="13" y="11"/>
                  </a:cubicBezTo>
                  <a:cubicBezTo>
                    <a:pt x="14" y="10"/>
                    <a:pt x="7" y="8"/>
                    <a:pt x="7" y="8"/>
                  </a:cubicBezTo>
                  <a:cubicBezTo>
                    <a:pt x="5" y="7"/>
                    <a:pt x="6" y="6"/>
                    <a:pt x="7" y="6"/>
                  </a:cubicBezTo>
                  <a:cubicBezTo>
                    <a:pt x="9" y="5"/>
                    <a:pt x="9" y="6"/>
                    <a:pt x="10" y="7"/>
                  </a:cubicBezTo>
                  <a:cubicBezTo>
                    <a:pt x="10" y="7"/>
                    <a:pt x="11" y="5"/>
                    <a:pt x="11" y="5"/>
                  </a:cubicBezTo>
                  <a:cubicBezTo>
                    <a:pt x="12" y="5"/>
                    <a:pt x="8" y="4"/>
                    <a:pt x="8" y="4"/>
                  </a:cubicBezTo>
                  <a:cubicBezTo>
                    <a:pt x="8" y="4"/>
                    <a:pt x="10" y="3"/>
                    <a:pt x="10" y="3"/>
                  </a:cubicBezTo>
                  <a:cubicBezTo>
                    <a:pt x="11" y="3"/>
                    <a:pt x="13" y="4"/>
                    <a:pt x="14" y="4"/>
                  </a:cubicBezTo>
                  <a:cubicBezTo>
                    <a:pt x="14" y="4"/>
                    <a:pt x="13" y="3"/>
                    <a:pt x="13" y="3"/>
                  </a:cubicBezTo>
                  <a:cubicBezTo>
                    <a:pt x="14" y="2"/>
                    <a:pt x="18" y="5"/>
                    <a:pt x="19" y="5"/>
                  </a:cubicBezTo>
                  <a:cubicBezTo>
                    <a:pt x="20" y="4"/>
                    <a:pt x="18" y="4"/>
                    <a:pt x="18" y="3"/>
                  </a:cubicBezTo>
                  <a:cubicBezTo>
                    <a:pt x="18" y="3"/>
                    <a:pt x="19" y="3"/>
                    <a:pt x="19" y="3"/>
                  </a:cubicBezTo>
                  <a:cubicBezTo>
                    <a:pt x="19" y="3"/>
                    <a:pt x="17" y="3"/>
                    <a:pt x="17" y="2"/>
                  </a:cubicBezTo>
                  <a:cubicBezTo>
                    <a:pt x="17" y="2"/>
                    <a:pt x="24" y="0"/>
                    <a:pt x="25" y="1"/>
                  </a:cubicBezTo>
                  <a:cubicBezTo>
                    <a:pt x="26" y="1"/>
                    <a:pt x="23" y="2"/>
                    <a:pt x="23" y="3"/>
                  </a:cubicBezTo>
                  <a:cubicBezTo>
                    <a:pt x="24" y="4"/>
                    <a:pt x="27" y="3"/>
                    <a:pt x="28" y="4"/>
                  </a:cubicBezTo>
                  <a:cubicBezTo>
                    <a:pt x="28" y="5"/>
                    <a:pt x="24" y="7"/>
                    <a:pt x="27" y="7"/>
                  </a:cubicBezTo>
                  <a:cubicBezTo>
                    <a:pt x="28" y="7"/>
                    <a:pt x="27" y="8"/>
                    <a:pt x="26" y="8"/>
                  </a:cubicBezTo>
                  <a:cubicBezTo>
                    <a:pt x="25" y="8"/>
                    <a:pt x="24" y="8"/>
                    <a:pt x="23" y="10"/>
                  </a:cubicBezTo>
                  <a:cubicBezTo>
                    <a:pt x="23" y="10"/>
                    <a:pt x="21" y="13"/>
                    <a:pt x="21" y="13"/>
                  </a:cubicBezTo>
                  <a:cubicBezTo>
                    <a:pt x="22" y="13"/>
                    <a:pt x="23" y="11"/>
                    <a:pt x="24" y="11"/>
                  </a:cubicBezTo>
                  <a:cubicBezTo>
                    <a:pt x="25" y="11"/>
                    <a:pt x="25" y="12"/>
                    <a:pt x="26" y="13"/>
                  </a:cubicBezTo>
                  <a:cubicBezTo>
                    <a:pt x="27" y="13"/>
                    <a:pt x="30" y="17"/>
                    <a:pt x="29" y="13"/>
                  </a:cubicBezTo>
                  <a:cubicBezTo>
                    <a:pt x="29" y="12"/>
                    <a:pt x="27" y="11"/>
                    <a:pt x="28" y="10"/>
                  </a:cubicBezTo>
                  <a:cubicBezTo>
                    <a:pt x="29" y="10"/>
                    <a:pt x="30" y="10"/>
                    <a:pt x="30" y="11"/>
                  </a:cubicBezTo>
                  <a:cubicBezTo>
                    <a:pt x="30" y="12"/>
                    <a:pt x="29" y="13"/>
                    <a:pt x="30" y="14"/>
                  </a:cubicBezTo>
                  <a:cubicBezTo>
                    <a:pt x="31" y="15"/>
                    <a:pt x="32" y="16"/>
                    <a:pt x="31" y="17"/>
                  </a:cubicBezTo>
                  <a:cubicBezTo>
                    <a:pt x="29" y="19"/>
                    <a:pt x="32" y="22"/>
                    <a:pt x="28" y="23"/>
                  </a:cubicBezTo>
                  <a:cubicBezTo>
                    <a:pt x="28" y="23"/>
                    <a:pt x="21" y="25"/>
                    <a:pt x="22" y="23"/>
                  </a:cubicBezTo>
                  <a:cubicBezTo>
                    <a:pt x="22" y="22"/>
                    <a:pt x="21" y="22"/>
                    <a:pt x="21" y="23"/>
                  </a:cubicBezTo>
                  <a:cubicBezTo>
                    <a:pt x="22" y="24"/>
                    <a:pt x="22" y="25"/>
                    <a:pt x="23" y="26"/>
                  </a:cubicBezTo>
                  <a:cubicBezTo>
                    <a:pt x="23" y="28"/>
                    <a:pt x="19" y="27"/>
                    <a:pt x="18" y="27"/>
                  </a:cubicBezTo>
                  <a:cubicBezTo>
                    <a:pt x="17" y="26"/>
                    <a:pt x="22" y="29"/>
                    <a:pt x="18" y="27"/>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180" name="Freeform 575">
              <a:extLst>
                <a:ext uri="{FF2B5EF4-FFF2-40B4-BE49-F238E27FC236}">
                  <a16:creationId xmlns:a16="http://schemas.microsoft.com/office/drawing/2014/main" id="{E866A486-6472-52F2-DF9D-B810CE445543}"/>
                </a:ext>
              </a:extLst>
            </p:cNvPr>
            <p:cNvSpPr>
              <a:spLocks/>
            </p:cNvSpPr>
            <p:nvPr/>
          </p:nvSpPr>
          <p:spPr bwMode="auto">
            <a:xfrm>
              <a:off x="7232037" y="4700729"/>
              <a:ext cx="261145" cy="207060"/>
            </a:xfrm>
            <a:custGeom>
              <a:avLst/>
              <a:gdLst>
                <a:gd name="T0" fmla="*/ 7 w 28"/>
                <a:gd name="T1" fmla="*/ 22 h 22"/>
                <a:gd name="T2" fmla="*/ 3 w 28"/>
                <a:gd name="T3" fmla="*/ 19 h 22"/>
                <a:gd name="T4" fmla="*/ 1 w 28"/>
                <a:gd name="T5" fmla="*/ 11 h 22"/>
                <a:gd name="T6" fmla="*/ 1 w 28"/>
                <a:gd name="T7" fmla="*/ 4 h 22"/>
                <a:gd name="T8" fmla="*/ 6 w 28"/>
                <a:gd name="T9" fmla="*/ 4 h 22"/>
                <a:gd name="T10" fmla="*/ 5 w 28"/>
                <a:gd name="T11" fmla="*/ 1 h 22"/>
                <a:gd name="T12" fmla="*/ 16 w 28"/>
                <a:gd name="T13" fmla="*/ 2 h 22"/>
                <a:gd name="T14" fmla="*/ 25 w 28"/>
                <a:gd name="T15" fmla="*/ 3 h 22"/>
                <a:gd name="T16" fmla="*/ 23 w 28"/>
                <a:gd name="T17" fmla="*/ 8 h 22"/>
                <a:gd name="T18" fmla="*/ 19 w 28"/>
                <a:gd name="T19" fmla="*/ 13 h 22"/>
                <a:gd name="T20" fmla="*/ 12 w 28"/>
                <a:gd name="T21" fmla="*/ 13 h 22"/>
                <a:gd name="T22" fmla="*/ 10 w 28"/>
                <a:gd name="T23" fmla="*/ 14 h 22"/>
                <a:gd name="T24" fmla="*/ 11 w 28"/>
                <a:gd name="T25" fmla="*/ 17 h 22"/>
                <a:gd name="T26" fmla="*/ 7 w 28"/>
                <a:gd name="T27" fmla="*/ 22 h 22"/>
                <a:gd name="T28" fmla="*/ 7 w 28"/>
                <a:gd name="T29"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 h="22">
                  <a:moveTo>
                    <a:pt x="7" y="22"/>
                  </a:moveTo>
                  <a:cubicBezTo>
                    <a:pt x="5" y="21"/>
                    <a:pt x="3" y="21"/>
                    <a:pt x="3" y="19"/>
                  </a:cubicBezTo>
                  <a:cubicBezTo>
                    <a:pt x="3" y="16"/>
                    <a:pt x="0" y="14"/>
                    <a:pt x="1" y="11"/>
                  </a:cubicBezTo>
                  <a:cubicBezTo>
                    <a:pt x="1" y="9"/>
                    <a:pt x="0" y="6"/>
                    <a:pt x="1" y="4"/>
                  </a:cubicBezTo>
                  <a:cubicBezTo>
                    <a:pt x="2" y="4"/>
                    <a:pt x="6" y="5"/>
                    <a:pt x="6" y="4"/>
                  </a:cubicBezTo>
                  <a:cubicBezTo>
                    <a:pt x="6" y="3"/>
                    <a:pt x="0" y="3"/>
                    <a:pt x="5" y="1"/>
                  </a:cubicBezTo>
                  <a:cubicBezTo>
                    <a:pt x="9" y="0"/>
                    <a:pt x="12" y="1"/>
                    <a:pt x="16" y="2"/>
                  </a:cubicBezTo>
                  <a:cubicBezTo>
                    <a:pt x="19" y="2"/>
                    <a:pt x="22" y="2"/>
                    <a:pt x="25" y="3"/>
                  </a:cubicBezTo>
                  <a:cubicBezTo>
                    <a:pt x="28" y="4"/>
                    <a:pt x="25" y="6"/>
                    <a:pt x="23" y="8"/>
                  </a:cubicBezTo>
                  <a:cubicBezTo>
                    <a:pt x="22" y="10"/>
                    <a:pt x="21" y="12"/>
                    <a:pt x="19" y="13"/>
                  </a:cubicBezTo>
                  <a:cubicBezTo>
                    <a:pt x="18" y="15"/>
                    <a:pt x="14" y="13"/>
                    <a:pt x="12" y="13"/>
                  </a:cubicBezTo>
                  <a:cubicBezTo>
                    <a:pt x="12" y="13"/>
                    <a:pt x="9" y="13"/>
                    <a:pt x="10" y="14"/>
                  </a:cubicBezTo>
                  <a:cubicBezTo>
                    <a:pt x="10" y="15"/>
                    <a:pt x="12" y="15"/>
                    <a:pt x="11" y="17"/>
                  </a:cubicBezTo>
                  <a:cubicBezTo>
                    <a:pt x="10" y="17"/>
                    <a:pt x="8" y="22"/>
                    <a:pt x="7" y="22"/>
                  </a:cubicBezTo>
                  <a:cubicBezTo>
                    <a:pt x="5" y="21"/>
                    <a:pt x="8" y="22"/>
                    <a:pt x="7" y="22"/>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181" name="Freeform 576">
              <a:extLst>
                <a:ext uri="{FF2B5EF4-FFF2-40B4-BE49-F238E27FC236}">
                  <a16:creationId xmlns:a16="http://schemas.microsoft.com/office/drawing/2014/main" id="{1FD27938-9EF6-DEEF-49A7-BFE37EC16CCB}"/>
                </a:ext>
              </a:extLst>
            </p:cNvPr>
            <p:cNvSpPr>
              <a:spLocks/>
            </p:cNvSpPr>
            <p:nvPr/>
          </p:nvSpPr>
          <p:spPr bwMode="auto">
            <a:xfrm>
              <a:off x="5833947" y="4675245"/>
              <a:ext cx="503186" cy="308998"/>
            </a:xfrm>
            <a:custGeom>
              <a:avLst/>
              <a:gdLst>
                <a:gd name="T0" fmla="*/ 52 w 54"/>
                <a:gd name="T1" fmla="*/ 10 h 33"/>
                <a:gd name="T2" fmla="*/ 45 w 54"/>
                <a:gd name="T3" fmla="*/ 4 h 33"/>
                <a:gd name="T4" fmla="*/ 41 w 54"/>
                <a:gd name="T5" fmla="*/ 3 h 33"/>
                <a:gd name="T6" fmla="*/ 35 w 54"/>
                <a:gd name="T7" fmla="*/ 4 h 33"/>
                <a:gd name="T8" fmla="*/ 32 w 54"/>
                <a:gd name="T9" fmla="*/ 3 h 33"/>
                <a:gd name="T10" fmla="*/ 27 w 54"/>
                <a:gd name="T11" fmla="*/ 1 h 33"/>
                <a:gd name="T12" fmla="*/ 20 w 54"/>
                <a:gd name="T13" fmla="*/ 0 h 33"/>
                <a:gd name="T14" fmla="*/ 11 w 54"/>
                <a:gd name="T15" fmla="*/ 1 h 33"/>
                <a:gd name="T16" fmla="*/ 8 w 54"/>
                <a:gd name="T17" fmla="*/ 3 h 33"/>
                <a:gd name="T18" fmla="*/ 7 w 54"/>
                <a:gd name="T19" fmla="*/ 11 h 33"/>
                <a:gd name="T20" fmla="*/ 7 w 54"/>
                <a:gd name="T21" fmla="*/ 15 h 33"/>
                <a:gd name="T22" fmla="*/ 4 w 54"/>
                <a:gd name="T23" fmla="*/ 18 h 33"/>
                <a:gd name="T24" fmla="*/ 0 w 54"/>
                <a:gd name="T25" fmla="*/ 24 h 33"/>
                <a:gd name="T26" fmla="*/ 7 w 54"/>
                <a:gd name="T27" fmla="*/ 26 h 33"/>
                <a:gd name="T28" fmla="*/ 15 w 54"/>
                <a:gd name="T29" fmla="*/ 32 h 33"/>
                <a:gd name="T30" fmla="*/ 19 w 54"/>
                <a:gd name="T31" fmla="*/ 30 h 33"/>
                <a:gd name="T32" fmla="*/ 25 w 54"/>
                <a:gd name="T33" fmla="*/ 29 h 33"/>
                <a:gd name="T34" fmla="*/ 28 w 54"/>
                <a:gd name="T35" fmla="*/ 26 h 33"/>
                <a:gd name="T36" fmla="*/ 31 w 54"/>
                <a:gd name="T37" fmla="*/ 21 h 33"/>
                <a:gd name="T38" fmla="*/ 37 w 54"/>
                <a:gd name="T39" fmla="*/ 17 h 33"/>
                <a:gd name="T40" fmla="*/ 46 w 54"/>
                <a:gd name="T41" fmla="*/ 13 h 33"/>
                <a:gd name="T42" fmla="*/ 52 w 54"/>
                <a:gd name="T43" fmla="*/ 10 h 33"/>
                <a:gd name="T44" fmla="*/ 52 w 54"/>
                <a:gd name="T45" fmla="*/ 1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4" h="33">
                  <a:moveTo>
                    <a:pt x="52" y="10"/>
                  </a:moveTo>
                  <a:cubicBezTo>
                    <a:pt x="50" y="8"/>
                    <a:pt x="48" y="6"/>
                    <a:pt x="45" y="4"/>
                  </a:cubicBezTo>
                  <a:cubicBezTo>
                    <a:pt x="44" y="4"/>
                    <a:pt x="42" y="3"/>
                    <a:pt x="41" y="3"/>
                  </a:cubicBezTo>
                  <a:cubicBezTo>
                    <a:pt x="38" y="2"/>
                    <a:pt x="37" y="3"/>
                    <a:pt x="35" y="4"/>
                  </a:cubicBezTo>
                  <a:cubicBezTo>
                    <a:pt x="34" y="4"/>
                    <a:pt x="33" y="3"/>
                    <a:pt x="32" y="3"/>
                  </a:cubicBezTo>
                  <a:cubicBezTo>
                    <a:pt x="31" y="2"/>
                    <a:pt x="29" y="2"/>
                    <a:pt x="27" y="1"/>
                  </a:cubicBezTo>
                  <a:cubicBezTo>
                    <a:pt x="25" y="1"/>
                    <a:pt x="22" y="0"/>
                    <a:pt x="20" y="0"/>
                  </a:cubicBezTo>
                  <a:cubicBezTo>
                    <a:pt x="17" y="0"/>
                    <a:pt x="14" y="1"/>
                    <a:pt x="11" y="1"/>
                  </a:cubicBezTo>
                  <a:cubicBezTo>
                    <a:pt x="9" y="2"/>
                    <a:pt x="6" y="1"/>
                    <a:pt x="8" y="3"/>
                  </a:cubicBezTo>
                  <a:cubicBezTo>
                    <a:pt x="10" y="7"/>
                    <a:pt x="10" y="8"/>
                    <a:pt x="7" y="11"/>
                  </a:cubicBezTo>
                  <a:cubicBezTo>
                    <a:pt x="5" y="13"/>
                    <a:pt x="7" y="14"/>
                    <a:pt x="7" y="15"/>
                  </a:cubicBezTo>
                  <a:cubicBezTo>
                    <a:pt x="6" y="16"/>
                    <a:pt x="4" y="16"/>
                    <a:pt x="4" y="18"/>
                  </a:cubicBezTo>
                  <a:cubicBezTo>
                    <a:pt x="3" y="20"/>
                    <a:pt x="1" y="22"/>
                    <a:pt x="0" y="24"/>
                  </a:cubicBezTo>
                  <a:cubicBezTo>
                    <a:pt x="0" y="25"/>
                    <a:pt x="6" y="26"/>
                    <a:pt x="7" y="26"/>
                  </a:cubicBezTo>
                  <a:cubicBezTo>
                    <a:pt x="10" y="28"/>
                    <a:pt x="12" y="32"/>
                    <a:pt x="15" y="32"/>
                  </a:cubicBezTo>
                  <a:cubicBezTo>
                    <a:pt x="16" y="33"/>
                    <a:pt x="18" y="31"/>
                    <a:pt x="19" y="30"/>
                  </a:cubicBezTo>
                  <a:cubicBezTo>
                    <a:pt x="21" y="29"/>
                    <a:pt x="23" y="30"/>
                    <a:pt x="25" y="29"/>
                  </a:cubicBezTo>
                  <a:cubicBezTo>
                    <a:pt x="27" y="29"/>
                    <a:pt x="27" y="28"/>
                    <a:pt x="28" y="26"/>
                  </a:cubicBezTo>
                  <a:cubicBezTo>
                    <a:pt x="28" y="24"/>
                    <a:pt x="28" y="23"/>
                    <a:pt x="31" y="21"/>
                  </a:cubicBezTo>
                  <a:cubicBezTo>
                    <a:pt x="33" y="20"/>
                    <a:pt x="34" y="18"/>
                    <a:pt x="37" y="17"/>
                  </a:cubicBezTo>
                  <a:cubicBezTo>
                    <a:pt x="40" y="15"/>
                    <a:pt x="43" y="14"/>
                    <a:pt x="46" y="13"/>
                  </a:cubicBezTo>
                  <a:cubicBezTo>
                    <a:pt x="46" y="13"/>
                    <a:pt x="53" y="10"/>
                    <a:pt x="52" y="10"/>
                  </a:cubicBezTo>
                  <a:cubicBezTo>
                    <a:pt x="51" y="9"/>
                    <a:pt x="54" y="11"/>
                    <a:pt x="52" y="10"/>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182" name="Freeform 577">
              <a:extLst>
                <a:ext uri="{FF2B5EF4-FFF2-40B4-BE49-F238E27FC236}">
                  <a16:creationId xmlns:a16="http://schemas.microsoft.com/office/drawing/2014/main" id="{3D7AB77E-E7EC-3FF1-CF67-EDAB573BD838}"/>
                </a:ext>
              </a:extLst>
            </p:cNvPr>
            <p:cNvSpPr>
              <a:spLocks/>
            </p:cNvSpPr>
            <p:nvPr/>
          </p:nvSpPr>
          <p:spPr bwMode="auto">
            <a:xfrm>
              <a:off x="6811655" y="4589235"/>
              <a:ext cx="66879" cy="38227"/>
            </a:xfrm>
            <a:custGeom>
              <a:avLst/>
              <a:gdLst>
                <a:gd name="T0" fmla="*/ 4 w 7"/>
                <a:gd name="T1" fmla="*/ 4 h 4"/>
                <a:gd name="T2" fmla="*/ 1 w 7"/>
                <a:gd name="T3" fmla="*/ 3 h 4"/>
                <a:gd name="T4" fmla="*/ 3 w 7"/>
                <a:gd name="T5" fmla="*/ 0 h 4"/>
                <a:gd name="T6" fmla="*/ 4 w 7"/>
                <a:gd name="T7" fmla="*/ 4 h 4"/>
                <a:gd name="T8" fmla="*/ 4 w 7"/>
                <a:gd name="T9" fmla="*/ 4 h 4"/>
              </a:gdLst>
              <a:ahLst/>
              <a:cxnLst>
                <a:cxn ang="0">
                  <a:pos x="T0" y="T1"/>
                </a:cxn>
                <a:cxn ang="0">
                  <a:pos x="T2" y="T3"/>
                </a:cxn>
                <a:cxn ang="0">
                  <a:pos x="T4" y="T5"/>
                </a:cxn>
                <a:cxn ang="0">
                  <a:pos x="T6" y="T7"/>
                </a:cxn>
                <a:cxn ang="0">
                  <a:pos x="T8" y="T9"/>
                </a:cxn>
              </a:cxnLst>
              <a:rect l="0" t="0" r="r" b="b"/>
              <a:pathLst>
                <a:path w="7" h="4">
                  <a:moveTo>
                    <a:pt x="4" y="4"/>
                  </a:moveTo>
                  <a:cubicBezTo>
                    <a:pt x="3" y="4"/>
                    <a:pt x="1" y="4"/>
                    <a:pt x="1" y="3"/>
                  </a:cubicBezTo>
                  <a:cubicBezTo>
                    <a:pt x="0" y="2"/>
                    <a:pt x="3" y="0"/>
                    <a:pt x="3" y="0"/>
                  </a:cubicBezTo>
                  <a:cubicBezTo>
                    <a:pt x="6" y="0"/>
                    <a:pt x="7" y="4"/>
                    <a:pt x="4" y="4"/>
                  </a:cubicBezTo>
                  <a:cubicBezTo>
                    <a:pt x="1" y="3"/>
                    <a:pt x="6" y="4"/>
                    <a:pt x="4" y="4"/>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183" name="Freeform 578">
              <a:extLst>
                <a:ext uri="{FF2B5EF4-FFF2-40B4-BE49-F238E27FC236}">
                  <a16:creationId xmlns:a16="http://schemas.microsoft.com/office/drawing/2014/main" id="{B185063E-DD90-7B4F-83DF-014C253FBA89}"/>
                </a:ext>
              </a:extLst>
            </p:cNvPr>
            <p:cNvSpPr>
              <a:spLocks/>
            </p:cNvSpPr>
            <p:nvPr/>
          </p:nvSpPr>
          <p:spPr bwMode="auto">
            <a:xfrm>
              <a:off x="6235221" y="4420403"/>
              <a:ext cx="560509" cy="264400"/>
            </a:xfrm>
            <a:custGeom>
              <a:avLst/>
              <a:gdLst>
                <a:gd name="T0" fmla="*/ 50 w 60"/>
                <a:gd name="T1" fmla="*/ 22 h 28"/>
                <a:gd name="T2" fmla="*/ 48 w 60"/>
                <a:gd name="T3" fmla="*/ 21 h 28"/>
                <a:gd name="T4" fmla="*/ 46 w 60"/>
                <a:gd name="T5" fmla="*/ 23 h 28"/>
                <a:gd name="T6" fmla="*/ 43 w 60"/>
                <a:gd name="T7" fmla="*/ 22 h 28"/>
                <a:gd name="T8" fmla="*/ 40 w 60"/>
                <a:gd name="T9" fmla="*/ 23 h 28"/>
                <a:gd name="T10" fmla="*/ 24 w 60"/>
                <a:gd name="T11" fmla="*/ 27 h 28"/>
                <a:gd name="T12" fmla="*/ 19 w 60"/>
                <a:gd name="T13" fmla="*/ 28 h 28"/>
                <a:gd name="T14" fmla="*/ 17 w 60"/>
                <a:gd name="T15" fmla="*/ 24 h 28"/>
                <a:gd name="T16" fmla="*/ 24 w 60"/>
                <a:gd name="T17" fmla="*/ 22 h 28"/>
                <a:gd name="T18" fmla="*/ 29 w 60"/>
                <a:gd name="T19" fmla="*/ 22 h 28"/>
                <a:gd name="T20" fmla="*/ 31 w 60"/>
                <a:gd name="T21" fmla="*/ 20 h 28"/>
                <a:gd name="T22" fmla="*/ 24 w 60"/>
                <a:gd name="T23" fmla="*/ 20 h 28"/>
                <a:gd name="T24" fmla="*/ 19 w 60"/>
                <a:gd name="T25" fmla="*/ 21 h 28"/>
                <a:gd name="T26" fmla="*/ 19 w 60"/>
                <a:gd name="T27" fmla="*/ 19 h 28"/>
                <a:gd name="T28" fmla="*/ 12 w 60"/>
                <a:gd name="T29" fmla="*/ 21 h 28"/>
                <a:gd name="T30" fmla="*/ 11 w 60"/>
                <a:gd name="T31" fmla="*/ 22 h 28"/>
                <a:gd name="T32" fmla="*/ 9 w 60"/>
                <a:gd name="T33" fmla="*/ 23 h 28"/>
                <a:gd name="T34" fmla="*/ 5 w 60"/>
                <a:gd name="T35" fmla="*/ 21 h 28"/>
                <a:gd name="T36" fmla="*/ 0 w 60"/>
                <a:gd name="T37" fmla="*/ 20 h 28"/>
                <a:gd name="T38" fmla="*/ 4 w 60"/>
                <a:gd name="T39" fmla="*/ 18 h 28"/>
                <a:gd name="T40" fmla="*/ 9 w 60"/>
                <a:gd name="T41" fmla="*/ 17 h 28"/>
                <a:gd name="T42" fmla="*/ 11 w 60"/>
                <a:gd name="T43" fmla="*/ 16 h 28"/>
                <a:gd name="T44" fmla="*/ 5 w 60"/>
                <a:gd name="T45" fmla="*/ 16 h 28"/>
                <a:gd name="T46" fmla="*/ 4 w 60"/>
                <a:gd name="T47" fmla="*/ 14 h 28"/>
                <a:gd name="T48" fmla="*/ 12 w 60"/>
                <a:gd name="T49" fmla="*/ 13 h 28"/>
                <a:gd name="T50" fmla="*/ 4 w 60"/>
                <a:gd name="T51" fmla="*/ 12 h 28"/>
                <a:gd name="T52" fmla="*/ 13 w 60"/>
                <a:gd name="T53" fmla="*/ 10 h 28"/>
                <a:gd name="T54" fmla="*/ 9 w 60"/>
                <a:gd name="T55" fmla="*/ 8 h 28"/>
                <a:gd name="T56" fmla="*/ 14 w 60"/>
                <a:gd name="T57" fmla="*/ 6 h 28"/>
                <a:gd name="T58" fmla="*/ 17 w 60"/>
                <a:gd name="T59" fmla="*/ 10 h 28"/>
                <a:gd name="T60" fmla="*/ 25 w 60"/>
                <a:gd name="T61" fmla="*/ 11 h 28"/>
                <a:gd name="T62" fmla="*/ 29 w 60"/>
                <a:gd name="T63" fmla="*/ 14 h 28"/>
                <a:gd name="T64" fmla="*/ 32 w 60"/>
                <a:gd name="T65" fmla="*/ 17 h 28"/>
                <a:gd name="T66" fmla="*/ 39 w 60"/>
                <a:gd name="T67" fmla="*/ 16 h 28"/>
                <a:gd name="T68" fmla="*/ 37 w 60"/>
                <a:gd name="T69" fmla="*/ 13 h 28"/>
                <a:gd name="T70" fmla="*/ 38 w 60"/>
                <a:gd name="T71" fmla="*/ 9 h 28"/>
                <a:gd name="T72" fmla="*/ 36 w 60"/>
                <a:gd name="T73" fmla="*/ 8 h 28"/>
                <a:gd name="T74" fmla="*/ 38 w 60"/>
                <a:gd name="T75" fmla="*/ 5 h 28"/>
                <a:gd name="T76" fmla="*/ 43 w 60"/>
                <a:gd name="T77" fmla="*/ 3 h 28"/>
                <a:gd name="T78" fmla="*/ 44 w 60"/>
                <a:gd name="T79" fmla="*/ 7 h 28"/>
                <a:gd name="T80" fmla="*/ 45 w 60"/>
                <a:gd name="T81" fmla="*/ 9 h 28"/>
                <a:gd name="T82" fmla="*/ 44 w 60"/>
                <a:gd name="T83" fmla="*/ 10 h 28"/>
                <a:gd name="T84" fmla="*/ 47 w 60"/>
                <a:gd name="T85" fmla="*/ 11 h 28"/>
                <a:gd name="T86" fmla="*/ 51 w 60"/>
                <a:gd name="T87" fmla="*/ 14 h 28"/>
                <a:gd name="T88" fmla="*/ 53 w 60"/>
                <a:gd name="T89" fmla="*/ 13 h 28"/>
                <a:gd name="T90" fmla="*/ 57 w 60"/>
                <a:gd name="T91" fmla="*/ 12 h 28"/>
                <a:gd name="T92" fmla="*/ 59 w 60"/>
                <a:gd name="T93" fmla="*/ 15 h 28"/>
                <a:gd name="T94" fmla="*/ 58 w 60"/>
                <a:gd name="T95" fmla="*/ 20 h 28"/>
                <a:gd name="T96" fmla="*/ 50 w 60"/>
                <a:gd name="T97" fmla="*/ 22 h 28"/>
                <a:gd name="T98" fmla="*/ 50 w 60"/>
                <a:gd name="T99" fmla="*/ 22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0" h="28">
                  <a:moveTo>
                    <a:pt x="50" y="22"/>
                  </a:moveTo>
                  <a:cubicBezTo>
                    <a:pt x="49" y="22"/>
                    <a:pt x="49" y="21"/>
                    <a:pt x="48" y="21"/>
                  </a:cubicBezTo>
                  <a:cubicBezTo>
                    <a:pt x="48" y="21"/>
                    <a:pt x="46" y="22"/>
                    <a:pt x="46" y="23"/>
                  </a:cubicBezTo>
                  <a:cubicBezTo>
                    <a:pt x="45" y="23"/>
                    <a:pt x="44" y="23"/>
                    <a:pt x="43" y="22"/>
                  </a:cubicBezTo>
                  <a:cubicBezTo>
                    <a:pt x="42" y="22"/>
                    <a:pt x="41" y="22"/>
                    <a:pt x="40" y="23"/>
                  </a:cubicBezTo>
                  <a:cubicBezTo>
                    <a:pt x="35" y="25"/>
                    <a:pt x="30" y="26"/>
                    <a:pt x="24" y="27"/>
                  </a:cubicBezTo>
                  <a:cubicBezTo>
                    <a:pt x="23" y="27"/>
                    <a:pt x="20" y="28"/>
                    <a:pt x="19" y="28"/>
                  </a:cubicBezTo>
                  <a:cubicBezTo>
                    <a:pt x="17" y="27"/>
                    <a:pt x="13" y="26"/>
                    <a:pt x="17" y="24"/>
                  </a:cubicBezTo>
                  <a:cubicBezTo>
                    <a:pt x="19" y="24"/>
                    <a:pt x="22" y="22"/>
                    <a:pt x="24" y="22"/>
                  </a:cubicBezTo>
                  <a:cubicBezTo>
                    <a:pt x="26" y="22"/>
                    <a:pt x="28" y="22"/>
                    <a:pt x="29" y="22"/>
                  </a:cubicBezTo>
                  <a:cubicBezTo>
                    <a:pt x="29" y="22"/>
                    <a:pt x="32" y="20"/>
                    <a:pt x="31" y="20"/>
                  </a:cubicBezTo>
                  <a:cubicBezTo>
                    <a:pt x="30" y="19"/>
                    <a:pt x="25" y="20"/>
                    <a:pt x="24" y="20"/>
                  </a:cubicBezTo>
                  <a:cubicBezTo>
                    <a:pt x="22" y="21"/>
                    <a:pt x="21" y="21"/>
                    <a:pt x="19" y="21"/>
                  </a:cubicBezTo>
                  <a:cubicBezTo>
                    <a:pt x="17" y="21"/>
                    <a:pt x="19" y="20"/>
                    <a:pt x="19" y="19"/>
                  </a:cubicBezTo>
                  <a:cubicBezTo>
                    <a:pt x="19" y="16"/>
                    <a:pt x="13" y="21"/>
                    <a:pt x="12" y="21"/>
                  </a:cubicBezTo>
                  <a:cubicBezTo>
                    <a:pt x="12" y="21"/>
                    <a:pt x="11" y="22"/>
                    <a:pt x="11" y="22"/>
                  </a:cubicBezTo>
                  <a:cubicBezTo>
                    <a:pt x="9" y="20"/>
                    <a:pt x="9" y="22"/>
                    <a:pt x="9" y="23"/>
                  </a:cubicBezTo>
                  <a:cubicBezTo>
                    <a:pt x="9" y="23"/>
                    <a:pt x="6" y="21"/>
                    <a:pt x="5" y="21"/>
                  </a:cubicBezTo>
                  <a:cubicBezTo>
                    <a:pt x="4" y="21"/>
                    <a:pt x="0" y="22"/>
                    <a:pt x="0" y="20"/>
                  </a:cubicBezTo>
                  <a:cubicBezTo>
                    <a:pt x="0" y="18"/>
                    <a:pt x="2" y="19"/>
                    <a:pt x="4" y="18"/>
                  </a:cubicBezTo>
                  <a:cubicBezTo>
                    <a:pt x="6" y="18"/>
                    <a:pt x="8" y="18"/>
                    <a:pt x="9" y="17"/>
                  </a:cubicBezTo>
                  <a:cubicBezTo>
                    <a:pt x="9" y="17"/>
                    <a:pt x="12" y="16"/>
                    <a:pt x="11" y="16"/>
                  </a:cubicBezTo>
                  <a:cubicBezTo>
                    <a:pt x="9" y="15"/>
                    <a:pt x="6" y="16"/>
                    <a:pt x="5" y="16"/>
                  </a:cubicBezTo>
                  <a:cubicBezTo>
                    <a:pt x="2" y="16"/>
                    <a:pt x="0" y="14"/>
                    <a:pt x="4" y="14"/>
                  </a:cubicBezTo>
                  <a:cubicBezTo>
                    <a:pt x="6" y="14"/>
                    <a:pt x="10" y="13"/>
                    <a:pt x="12" y="13"/>
                  </a:cubicBezTo>
                  <a:cubicBezTo>
                    <a:pt x="11" y="13"/>
                    <a:pt x="4" y="14"/>
                    <a:pt x="4" y="12"/>
                  </a:cubicBezTo>
                  <a:cubicBezTo>
                    <a:pt x="3" y="10"/>
                    <a:pt x="12" y="11"/>
                    <a:pt x="13" y="10"/>
                  </a:cubicBezTo>
                  <a:cubicBezTo>
                    <a:pt x="13" y="10"/>
                    <a:pt x="9" y="9"/>
                    <a:pt x="9" y="8"/>
                  </a:cubicBezTo>
                  <a:cubicBezTo>
                    <a:pt x="8" y="7"/>
                    <a:pt x="14" y="6"/>
                    <a:pt x="14" y="6"/>
                  </a:cubicBezTo>
                  <a:cubicBezTo>
                    <a:pt x="17" y="6"/>
                    <a:pt x="15" y="10"/>
                    <a:pt x="17" y="10"/>
                  </a:cubicBezTo>
                  <a:cubicBezTo>
                    <a:pt x="20" y="10"/>
                    <a:pt x="22" y="10"/>
                    <a:pt x="25" y="11"/>
                  </a:cubicBezTo>
                  <a:cubicBezTo>
                    <a:pt x="26" y="12"/>
                    <a:pt x="28" y="13"/>
                    <a:pt x="29" y="14"/>
                  </a:cubicBezTo>
                  <a:cubicBezTo>
                    <a:pt x="31" y="16"/>
                    <a:pt x="30" y="17"/>
                    <a:pt x="32" y="17"/>
                  </a:cubicBezTo>
                  <a:cubicBezTo>
                    <a:pt x="35" y="17"/>
                    <a:pt x="37" y="17"/>
                    <a:pt x="39" y="16"/>
                  </a:cubicBezTo>
                  <a:cubicBezTo>
                    <a:pt x="43" y="15"/>
                    <a:pt x="37" y="14"/>
                    <a:pt x="37" y="13"/>
                  </a:cubicBezTo>
                  <a:cubicBezTo>
                    <a:pt x="37" y="13"/>
                    <a:pt x="45" y="12"/>
                    <a:pt x="38" y="9"/>
                  </a:cubicBezTo>
                  <a:cubicBezTo>
                    <a:pt x="37" y="9"/>
                    <a:pt x="35" y="9"/>
                    <a:pt x="36" y="8"/>
                  </a:cubicBezTo>
                  <a:cubicBezTo>
                    <a:pt x="37" y="7"/>
                    <a:pt x="38" y="6"/>
                    <a:pt x="38" y="5"/>
                  </a:cubicBezTo>
                  <a:cubicBezTo>
                    <a:pt x="39" y="4"/>
                    <a:pt x="43" y="0"/>
                    <a:pt x="43" y="3"/>
                  </a:cubicBezTo>
                  <a:cubicBezTo>
                    <a:pt x="43" y="4"/>
                    <a:pt x="44" y="5"/>
                    <a:pt x="44" y="7"/>
                  </a:cubicBezTo>
                  <a:cubicBezTo>
                    <a:pt x="45" y="7"/>
                    <a:pt x="45" y="8"/>
                    <a:pt x="45" y="9"/>
                  </a:cubicBezTo>
                  <a:cubicBezTo>
                    <a:pt x="46" y="10"/>
                    <a:pt x="44" y="9"/>
                    <a:pt x="44" y="10"/>
                  </a:cubicBezTo>
                  <a:cubicBezTo>
                    <a:pt x="44" y="12"/>
                    <a:pt x="47" y="10"/>
                    <a:pt x="47" y="11"/>
                  </a:cubicBezTo>
                  <a:cubicBezTo>
                    <a:pt x="47" y="13"/>
                    <a:pt x="50" y="14"/>
                    <a:pt x="51" y="14"/>
                  </a:cubicBezTo>
                  <a:cubicBezTo>
                    <a:pt x="53" y="14"/>
                    <a:pt x="53" y="15"/>
                    <a:pt x="53" y="13"/>
                  </a:cubicBezTo>
                  <a:cubicBezTo>
                    <a:pt x="53" y="11"/>
                    <a:pt x="55" y="11"/>
                    <a:pt x="57" y="12"/>
                  </a:cubicBezTo>
                  <a:cubicBezTo>
                    <a:pt x="58" y="12"/>
                    <a:pt x="60" y="14"/>
                    <a:pt x="59" y="15"/>
                  </a:cubicBezTo>
                  <a:cubicBezTo>
                    <a:pt x="59" y="16"/>
                    <a:pt x="58" y="19"/>
                    <a:pt x="58" y="20"/>
                  </a:cubicBezTo>
                  <a:cubicBezTo>
                    <a:pt x="57" y="21"/>
                    <a:pt x="51" y="22"/>
                    <a:pt x="50" y="22"/>
                  </a:cubicBezTo>
                  <a:cubicBezTo>
                    <a:pt x="48" y="21"/>
                    <a:pt x="51" y="22"/>
                    <a:pt x="50" y="22"/>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184" name="Freeform 579">
              <a:extLst>
                <a:ext uri="{FF2B5EF4-FFF2-40B4-BE49-F238E27FC236}">
                  <a16:creationId xmlns:a16="http://schemas.microsoft.com/office/drawing/2014/main" id="{0278F3B0-40D2-46A7-99B6-806B81988955}"/>
                </a:ext>
              </a:extLst>
            </p:cNvPr>
            <p:cNvSpPr>
              <a:spLocks/>
            </p:cNvSpPr>
            <p:nvPr/>
          </p:nvSpPr>
          <p:spPr bwMode="auto">
            <a:xfrm>
              <a:off x="6139678" y="4525526"/>
              <a:ext cx="95541" cy="63711"/>
            </a:xfrm>
            <a:custGeom>
              <a:avLst/>
              <a:gdLst>
                <a:gd name="T0" fmla="*/ 9 w 10"/>
                <a:gd name="T1" fmla="*/ 1 h 7"/>
                <a:gd name="T2" fmla="*/ 0 w 10"/>
                <a:gd name="T3" fmla="*/ 5 h 7"/>
                <a:gd name="T4" fmla="*/ 6 w 10"/>
                <a:gd name="T5" fmla="*/ 5 h 7"/>
                <a:gd name="T6" fmla="*/ 9 w 10"/>
                <a:gd name="T7" fmla="*/ 1 h 7"/>
                <a:gd name="T8" fmla="*/ 9 w 10"/>
                <a:gd name="T9" fmla="*/ 1 h 7"/>
              </a:gdLst>
              <a:ahLst/>
              <a:cxnLst>
                <a:cxn ang="0">
                  <a:pos x="T0" y="T1"/>
                </a:cxn>
                <a:cxn ang="0">
                  <a:pos x="T2" y="T3"/>
                </a:cxn>
                <a:cxn ang="0">
                  <a:pos x="T4" y="T5"/>
                </a:cxn>
                <a:cxn ang="0">
                  <a:pos x="T6" y="T7"/>
                </a:cxn>
                <a:cxn ang="0">
                  <a:pos x="T8" y="T9"/>
                </a:cxn>
              </a:cxnLst>
              <a:rect l="0" t="0" r="r" b="b"/>
              <a:pathLst>
                <a:path w="10" h="7">
                  <a:moveTo>
                    <a:pt x="9" y="1"/>
                  </a:moveTo>
                  <a:cubicBezTo>
                    <a:pt x="8" y="1"/>
                    <a:pt x="0" y="5"/>
                    <a:pt x="0" y="5"/>
                  </a:cubicBezTo>
                  <a:cubicBezTo>
                    <a:pt x="2" y="6"/>
                    <a:pt x="5" y="7"/>
                    <a:pt x="6" y="5"/>
                  </a:cubicBezTo>
                  <a:cubicBezTo>
                    <a:pt x="7" y="4"/>
                    <a:pt x="9" y="0"/>
                    <a:pt x="9" y="1"/>
                  </a:cubicBezTo>
                  <a:cubicBezTo>
                    <a:pt x="7" y="1"/>
                    <a:pt x="10" y="0"/>
                    <a:pt x="9" y="1"/>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185" name="Freeform 580">
              <a:extLst>
                <a:ext uri="{FF2B5EF4-FFF2-40B4-BE49-F238E27FC236}">
                  <a16:creationId xmlns:a16="http://schemas.microsoft.com/office/drawing/2014/main" id="{761A925C-6FA5-AA0A-4A8A-E321F7EEFA29}"/>
                </a:ext>
              </a:extLst>
            </p:cNvPr>
            <p:cNvSpPr>
              <a:spLocks/>
            </p:cNvSpPr>
            <p:nvPr/>
          </p:nvSpPr>
          <p:spPr bwMode="auto">
            <a:xfrm>
              <a:off x="5974074" y="4385363"/>
              <a:ext cx="343950" cy="159279"/>
            </a:xfrm>
            <a:custGeom>
              <a:avLst/>
              <a:gdLst>
                <a:gd name="T0" fmla="*/ 30 w 37"/>
                <a:gd name="T1" fmla="*/ 12 h 17"/>
                <a:gd name="T2" fmla="*/ 27 w 37"/>
                <a:gd name="T3" fmla="*/ 13 h 17"/>
                <a:gd name="T4" fmla="*/ 26 w 37"/>
                <a:gd name="T5" fmla="*/ 10 h 17"/>
                <a:gd name="T6" fmla="*/ 23 w 37"/>
                <a:gd name="T7" fmla="*/ 8 h 17"/>
                <a:gd name="T8" fmla="*/ 22 w 37"/>
                <a:gd name="T9" fmla="*/ 10 h 17"/>
                <a:gd name="T10" fmla="*/ 21 w 37"/>
                <a:gd name="T11" fmla="*/ 9 h 17"/>
                <a:gd name="T12" fmla="*/ 20 w 37"/>
                <a:gd name="T13" fmla="*/ 13 h 17"/>
                <a:gd name="T14" fmla="*/ 17 w 37"/>
                <a:gd name="T15" fmla="*/ 14 h 17"/>
                <a:gd name="T16" fmla="*/ 16 w 37"/>
                <a:gd name="T17" fmla="*/ 16 h 17"/>
                <a:gd name="T18" fmla="*/ 12 w 37"/>
                <a:gd name="T19" fmla="*/ 17 h 17"/>
                <a:gd name="T20" fmla="*/ 10 w 37"/>
                <a:gd name="T21" fmla="*/ 15 h 17"/>
                <a:gd name="T22" fmla="*/ 5 w 37"/>
                <a:gd name="T23" fmla="*/ 16 h 17"/>
                <a:gd name="T24" fmla="*/ 1 w 37"/>
                <a:gd name="T25" fmla="*/ 17 h 17"/>
                <a:gd name="T26" fmla="*/ 2 w 37"/>
                <a:gd name="T27" fmla="*/ 13 h 17"/>
                <a:gd name="T28" fmla="*/ 0 w 37"/>
                <a:gd name="T29" fmla="*/ 14 h 17"/>
                <a:gd name="T30" fmla="*/ 6 w 37"/>
                <a:gd name="T31" fmla="*/ 12 h 17"/>
                <a:gd name="T32" fmla="*/ 9 w 37"/>
                <a:gd name="T33" fmla="*/ 10 h 17"/>
                <a:gd name="T34" fmla="*/ 13 w 37"/>
                <a:gd name="T35" fmla="*/ 7 h 17"/>
                <a:gd name="T36" fmla="*/ 18 w 37"/>
                <a:gd name="T37" fmla="*/ 3 h 17"/>
                <a:gd name="T38" fmla="*/ 24 w 37"/>
                <a:gd name="T39" fmla="*/ 3 h 17"/>
                <a:gd name="T40" fmla="*/ 30 w 37"/>
                <a:gd name="T41" fmla="*/ 3 h 17"/>
                <a:gd name="T42" fmla="*/ 32 w 37"/>
                <a:gd name="T43" fmla="*/ 0 h 17"/>
                <a:gd name="T44" fmla="*/ 36 w 37"/>
                <a:gd name="T45" fmla="*/ 2 h 17"/>
                <a:gd name="T46" fmla="*/ 34 w 37"/>
                <a:gd name="T47" fmla="*/ 4 h 17"/>
                <a:gd name="T48" fmla="*/ 34 w 37"/>
                <a:gd name="T49" fmla="*/ 7 h 17"/>
                <a:gd name="T50" fmla="*/ 35 w 37"/>
                <a:gd name="T51" fmla="*/ 9 h 17"/>
                <a:gd name="T52" fmla="*/ 31 w 37"/>
                <a:gd name="T53" fmla="*/ 10 h 17"/>
                <a:gd name="T54" fmla="*/ 30 w 37"/>
                <a:gd name="T55" fmla="*/ 12 h 17"/>
                <a:gd name="T56" fmla="*/ 30 w 37"/>
                <a:gd name="T57" fmla="*/ 1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7" h="17">
                  <a:moveTo>
                    <a:pt x="30" y="12"/>
                  </a:moveTo>
                  <a:cubicBezTo>
                    <a:pt x="29" y="13"/>
                    <a:pt x="27" y="13"/>
                    <a:pt x="27" y="13"/>
                  </a:cubicBezTo>
                  <a:cubicBezTo>
                    <a:pt x="24" y="13"/>
                    <a:pt x="25" y="11"/>
                    <a:pt x="26" y="10"/>
                  </a:cubicBezTo>
                  <a:cubicBezTo>
                    <a:pt x="27" y="8"/>
                    <a:pt x="24" y="7"/>
                    <a:pt x="23" y="8"/>
                  </a:cubicBezTo>
                  <a:cubicBezTo>
                    <a:pt x="23" y="9"/>
                    <a:pt x="23" y="10"/>
                    <a:pt x="22" y="10"/>
                  </a:cubicBezTo>
                  <a:cubicBezTo>
                    <a:pt x="22" y="10"/>
                    <a:pt x="21" y="10"/>
                    <a:pt x="21" y="9"/>
                  </a:cubicBezTo>
                  <a:cubicBezTo>
                    <a:pt x="20" y="10"/>
                    <a:pt x="21" y="12"/>
                    <a:pt x="20" y="13"/>
                  </a:cubicBezTo>
                  <a:cubicBezTo>
                    <a:pt x="19" y="15"/>
                    <a:pt x="18" y="13"/>
                    <a:pt x="17" y="14"/>
                  </a:cubicBezTo>
                  <a:cubicBezTo>
                    <a:pt x="16" y="14"/>
                    <a:pt x="17" y="16"/>
                    <a:pt x="16" y="16"/>
                  </a:cubicBezTo>
                  <a:cubicBezTo>
                    <a:pt x="16" y="17"/>
                    <a:pt x="13" y="17"/>
                    <a:pt x="12" y="17"/>
                  </a:cubicBezTo>
                  <a:cubicBezTo>
                    <a:pt x="11" y="16"/>
                    <a:pt x="11" y="14"/>
                    <a:pt x="10" y="15"/>
                  </a:cubicBezTo>
                  <a:cubicBezTo>
                    <a:pt x="8" y="16"/>
                    <a:pt x="7" y="16"/>
                    <a:pt x="5" y="16"/>
                  </a:cubicBezTo>
                  <a:cubicBezTo>
                    <a:pt x="4" y="16"/>
                    <a:pt x="2" y="17"/>
                    <a:pt x="1" y="17"/>
                  </a:cubicBezTo>
                  <a:cubicBezTo>
                    <a:pt x="0" y="17"/>
                    <a:pt x="3" y="14"/>
                    <a:pt x="2" y="13"/>
                  </a:cubicBezTo>
                  <a:cubicBezTo>
                    <a:pt x="2" y="13"/>
                    <a:pt x="1" y="14"/>
                    <a:pt x="0" y="14"/>
                  </a:cubicBezTo>
                  <a:cubicBezTo>
                    <a:pt x="0" y="13"/>
                    <a:pt x="5" y="12"/>
                    <a:pt x="6" y="12"/>
                  </a:cubicBezTo>
                  <a:cubicBezTo>
                    <a:pt x="8" y="12"/>
                    <a:pt x="8" y="11"/>
                    <a:pt x="9" y="10"/>
                  </a:cubicBezTo>
                  <a:cubicBezTo>
                    <a:pt x="11" y="8"/>
                    <a:pt x="12" y="8"/>
                    <a:pt x="13" y="7"/>
                  </a:cubicBezTo>
                  <a:cubicBezTo>
                    <a:pt x="15" y="5"/>
                    <a:pt x="16" y="3"/>
                    <a:pt x="18" y="3"/>
                  </a:cubicBezTo>
                  <a:cubicBezTo>
                    <a:pt x="20" y="2"/>
                    <a:pt x="22" y="2"/>
                    <a:pt x="24" y="3"/>
                  </a:cubicBezTo>
                  <a:cubicBezTo>
                    <a:pt x="26" y="3"/>
                    <a:pt x="29" y="4"/>
                    <a:pt x="30" y="3"/>
                  </a:cubicBezTo>
                  <a:cubicBezTo>
                    <a:pt x="31" y="2"/>
                    <a:pt x="30" y="0"/>
                    <a:pt x="32" y="0"/>
                  </a:cubicBezTo>
                  <a:cubicBezTo>
                    <a:pt x="32" y="0"/>
                    <a:pt x="36" y="1"/>
                    <a:pt x="36" y="2"/>
                  </a:cubicBezTo>
                  <a:cubicBezTo>
                    <a:pt x="37" y="2"/>
                    <a:pt x="34" y="3"/>
                    <a:pt x="34" y="4"/>
                  </a:cubicBezTo>
                  <a:cubicBezTo>
                    <a:pt x="34" y="5"/>
                    <a:pt x="37" y="6"/>
                    <a:pt x="34" y="7"/>
                  </a:cubicBezTo>
                  <a:cubicBezTo>
                    <a:pt x="33" y="8"/>
                    <a:pt x="36" y="9"/>
                    <a:pt x="35" y="9"/>
                  </a:cubicBezTo>
                  <a:cubicBezTo>
                    <a:pt x="33" y="10"/>
                    <a:pt x="32" y="10"/>
                    <a:pt x="31" y="10"/>
                  </a:cubicBezTo>
                  <a:cubicBezTo>
                    <a:pt x="31" y="11"/>
                    <a:pt x="31" y="11"/>
                    <a:pt x="30" y="12"/>
                  </a:cubicBezTo>
                  <a:cubicBezTo>
                    <a:pt x="29" y="13"/>
                    <a:pt x="31" y="11"/>
                    <a:pt x="30" y="12"/>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186" name="Freeform 581">
              <a:extLst>
                <a:ext uri="{FF2B5EF4-FFF2-40B4-BE49-F238E27FC236}">
                  <a16:creationId xmlns:a16="http://schemas.microsoft.com/office/drawing/2014/main" id="{DD8CB080-6A53-9A51-ED16-F1962DD76E76}"/>
                </a:ext>
              </a:extLst>
            </p:cNvPr>
            <p:cNvSpPr>
              <a:spLocks/>
            </p:cNvSpPr>
            <p:nvPr/>
          </p:nvSpPr>
          <p:spPr bwMode="auto">
            <a:xfrm>
              <a:off x="6346686" y="4449069"/>
              <a:ext cx="73248" cy="19114"/>
            </a:xfrm>
            <a:custGeom>
              <a:avLst/>
              <a:gdLst>
                <a:gd name="T0" fmla="*/ 6 w 8"/>
                <a:gd name="T1" fmla="*/ 2 h 2"/>
                <a:gd name="T2" fmla="*/ 3 w 8"/>
                <a:gd name="T3" fmla="*/ 0 h 2"/>
                <a:gd name="T4" fmla="*/ 6 w 8"/>
                <a:gd name="T5" fmla="*/ 2 h 2"/>
              </a:gdLst>
              <a:ahLst/>
              <a:cxnLst>
                <a:cxn ang="0">
                  <a:pos x="T0" y="T1"/>
                </a:cxn>
                <a:cxn ang="0">
                  <a:pos x="T2" y="T3"/>
                </a:cxn>
                <a:cxn ang="0">
                  <a:pos x="T4" y="T5"/>
                </a:cxn>
              </a:cxnLst>
              <a:rect l="0" t="0" r="r" b="b"/>
              <a:pathLst>
                <a:path w="8" h="2">
                  <a:moveTo>
                    <a:pt x="6" y="2"/>
                  </a:moveTo>
                  <a:cubicBezTo>
                    <a:pt x="4" y="2"/>
                    <a:pt x="0" y="1"/>
                    <a:pt x="3" y="0"/>
                  </a:cubicBezTo>
                  <a:cubicBezTo>
                    <a:pt x="5" y="0"/>
                    <a:pt x="8" y="2"/>
                    <a:pt x="6" y="2"/>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187" name="Freeform 582">
              <a:extLst>
                <a:ext uri="{FF2B5EF4-FFF2-40B4-BE49-F238E27FC236}">
                  <a16:creationId xmlns:a16="http://schemas.microsoft.com/office/drawing/2014/main" id="{67248FC3-9B20-E2D5-5F03-57F60FE6B9F6}"/>
                </a:ext>
              </a:extLst>
            </p:cNvPr>
            <p:cNvSpPr>
              <a:spLocks/>
            </p:cNvSpPr>
            <p:nvPr/>
          </p:nvSpPr>
          <p:spPr bwMode="auto">
            <a:xfrm>
              <a:off x="6410381" y="4318467"/>
              <a:ext cx="197453" cy="92380"/>
            </a:xfrm>
            <a:custGeom>
              <a:avLst/>
              <a:gdLst>
                <a:gd name="T0" fmla="*/ 7 w 21"/>
                <a:gd name="T1" fmla="*/ 9 h 10"/>
                <a:gd name="T2" fmla="*/ 2 w 21"/>
                <a:gd name="T3" fmla="*/ 4 h 10"/>
                <a:gd name="T4" fmla="*/ 9 w 21"/>
                <a:gd name="T5" fmla="*/ 2 h 10"/>
                <a:gd name="T6" fmla="*/ 17 w 21"/>
                <a:gd name="T7" fmla="*/ 0 h 10"/>
                <a:gd name="T8" fmla="*/ 19 w 21"/>
                <a:gd name="T9" fmla="*/ 2 h 10"/>
                <a:gd name="T10" fmla="*/ 14 w 21"/>
                <a:gd name="T11" fmla="*/ 4 h 10"/>
                <a:gd name="T12" fmla="*/ 15 w 21"/>
                <a:gd name="T13" fmla="*/ 7 h 10"/>
                <a:gd name="T14" fmla="*/ 7 w 21"/>
                <a:gd name="T15" fmla="*/ 9 h 10"/>
                <a:gd name="T16" fmla="*/ 7 w 21"/>
                <a:gd name="T17"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10">
                  <a:moveTo>
                    <a:pt x="7" y="9"/>
                  </a:moveTo>
                  <a:cubicBezTo>
                    <a:pt x="6" y="9"/>
                    <a:pt x="0" y="6"/>
                    <a:pt x="2" y="4"/>
                  </a:cubicBezTo>
                  <a:cubicBezTo>
                    <a:pt x="4" y="2"/>
                    <a:pt x="7" y="2"/>
                    <a:pt x="9" y="2"/>
                  </a:cubicBezTo>
                  <a:cubicBezTo>
                    <a:pt x="12" y="1"/>
                    <a:pt x="15" y="0"/>
                    <a:pt x="17" y="0"/>
                  </a:cubicBezTo>
                  <a:cubicBezTo>
                    <a:pt x="18" y="0"/>
                    <a:pt x="21" y="1"/>
                    <a:pt x="19" y="2"/>
                  </a:cubicBezTo>
                  <a:cubicBezTo>
                    <a:pt x="18" y="3"/>
                    <a:pt x="15" y="2"/>
                    <a:pt x="14" y="4"/>
                  </a:cubicBezTo>
                  <a:cubicBezTo>
                    <a:pt x="14" y="4"/>
                    <a:pt x="19" y="6"/>
                    <a:pt x="15" y="7"/>
                  </a:cubicBezTo>
                  <a:cubicBezTo>
                    <a:pt x="13" y="8"/>
                    <a:pt x="10" y="10"/>
                    <a:pt x="7" y="9"/>
                  </a:cubicBezTo>
                  <a:cubicBezTo>
                    <a:pt x="5" y="9"/>
                    <a:pt x="9" y="10"/>
                    <a:pt x="7" y="9"/>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188" name="Freeform 583">
              <a:extLst>
                <a:ext uri="{FF2B5EF4-FFF2-40B4-BE49-F238E27FC236}">
                  <a16:creationId xmlns:a16="http://schemas.microsoft.com/office/drawing/2014/main" id="{5B7788E6-8D39-53CE-CA1F-D4F18A9C48FF}"/>
                </a:ext>
              </a:extLst>
            </p:cNvPr>
            <p:cNvSpPr>
              <a:spLocks/>
            </p:cNvSpPr>
            <p:nvPr/>
          </p:nvSpPr>
          <p:spPr bwMode="auto">
            <a:xfrm>
              <a:off x="6327577" y="4337578"/>
              <a:ext cx="73248" cy="38227"/>
            </a:xfrm>
            <a:custGeom>
              <a:avLst/>
              <a:gdLst>
                <a:gd name="T0" fmla="*/ 6 w 8"/>
                <a:gd name="T1" fmla="*/ 4 h 4"/>
                <a:gd name="T2" fmla="*/ 3 w 8"/>
                <a:gd name="T3" fmla="*/ 0 h 4"/>
                <a:gd name="T4" fmla="*/ 6 w 8"/>
                <a:gd name="T5" fmla="*/ 4 h 4"/>
              </a:gdLst>
              <a:ahLst/>
              <a:cxnLst>
                <a:cxn ang="0">
                  <a:pos x="T0" y="T1"/>
                </a:cxn>
                <a:cxn ang="0">
                  <a:pos x="T2" y="T3"/>
                </a:cxn>
                <a:cxn ang="0">
                  <a:pos x="T4" y="T5"/>
                </a:cxn>
              </a:cxnLst>
              <a:rect l="0" t="0" r="r" b="b"/>
              <a:pathLst>
                <a:path w="8" h="4">
                  <a:moveTo>
                    <a:pt x="6" y="4"/>
                  </a:moveTo>
                  <a:cubicBezTo>
                    <a:pt x="4" y="4"/>
                    <a:pt x="0" y="0"/>
                    <a:pt x="3" y="0"/>
                  </a:cubicBezTo>
                  <a:cubicBezTo>
                    <a:pt x="6" y="0"/>
                    <a:pt x="8" y="3"/>
                    <a:pt x="6" y="4"/>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189" name="Freeform 584">
              <a:extLst>
                <a:ext uri="{FF2B5EF4-FFF2-40B4-BE49-F238E27FC236}">
                  <a16:creationId xmlns:a16="http://schemas.microsoft.com/office/drawing/2014/main" id="{F504D6DE-157A-0262-8A80-D88F7F8DA45B}"/>
                </a:ext>
              </a:extLst>
            </p:cNvPr>
            <p:cNvSpPr>
              <a:spLocks/>
            </p:cNvSpPr>
            <p:nvPr/>
          </p:nvSpPr>
          <p:spPr bwMode="auto">
            <a:xfrm>
              <a:off x="6429489" y="4251568"/>
              <a:ext cx="197453" cy="66896"/>
            </a:xfrm>
            <a:custGeom>
              <a:avLst/>
              <a:gdLst>
                <a:gd name="T0" fmla="*/ 1 w 21"/>
                <a:gd name="T1" fmla="*/ 5 h 7"/>
                <a:gd name="T2" fmla="*/ 4 w 21"/>
                <a:gd name="T3" fmla="*/ 4 h 7"/>
                <a:gd name="T4" fmla="*/ 9 w 21"/>
                <a:gd name="T5" fmla="*/ 1 h 7"/>
                <a:gd name="T6" fmla="*/ 18 w 21"/>
                <a:gd name="T7" fmla="*/ 3 h 7"/>
                <a:gd name="T8" fmla="*/ 11 w 21"/>
                <a:gd name="T9" fmla="*/ 6 h 7"/>
                <a:gd name="T10" fmla="*/ 6 w 21"/>
                <a:gd name="T11" fmla="*/ 6 h 7"/>
                <a:gd name="T12" fmla="*/ 1 w 21"/>
                <a:gd name="T13" fmla="*/ 5 h 7"/>
                <a:gd name="T14" fmla="*/ 1 w 21"/>
                <a:gd name="T15" fmla="*/ 5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7">
                  <a:moveTo>
                    <a:pt x="1" y="5"/>
                  </a:moveTo>
                  <a:cubicBezTo>
                    <a:pt x="0" y="5"/>
                    <a:pt x="3" y="4"/>
                    <a:pt x="4" y="4"/>
                  </a:cubicBezTo>
                  <a:cubicBezTo>
                    <a:pt x="6" y="3"/>
                    <a:pt x="7" y="2"/>
                    <a:pt x="9" y="1"/>
                  </a:cubicBezTo>
                  <a:cubicBezTo>
                    <a:pt x="12" y="0"/>
                    <a:pt x="15" y="1"/>
                    <a:pt x="18" y="3"/>
                  </a:cubicBezTo>
                  <a:cubicBezTo>
                    <a:pt x="21" y="6"/>
                    <a:pt x="12" y="6"/>
                    <a:pt x="11" y="6"/>
                  </a:cubicBezTo>
                  <a:cubicBezTo>
                    <a:pt x="9" y="6"/>
                    <a:pt x="8" y="7"/>
                    <a:pt x="6" y="6"/>
                  </a:cubicBezTo>
                  <a:cubicBezTo>
                    <a:pt x="4" y="5"/>
                    <a:pt x="2" y="6"/>
                    <a:pt x="1" y="5"/>
                  </a:cubicBezTo>
                  <a:cubicBezTo>
                    <a:pt x="0" y="4"/>
                    <a:pt x="2" y="6"/>
                    <a:pt x="1" y="5"/>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190" name="Freeform 585">
              <a:extLst>
                <a:ext uri="{FF2B5EF4-FFF2-40B4-BE49-F238E27FC236}">
                  <a16:creationId xmlns:a16="http://schemas.microsoft.com/office/drawing/2014/main" id="{FCF76EA9-E2A5-3896-17C4-1B527A6DA128}"/>
                </a:ext>
              </a:extLst>
            </p:cNvPr>
            <p:cNvSpPr>
              <a:spLocks/>
            </p:cNvSpPr>
            <p:nvPr/>
          </p:nvSpPr>
          <p:spPr bwMode="auto">
            <a:xfrm>
              <a:off x="6907195" y="4449069"/>
              <a:ext cx="261145" cy="178393"/>
            </a:xfrm>
            <a:custGeom>
              <a:avLst/>
              <a:gdLst>
                <a:gd name="T0" fmla="*/ 22 w 28"/>
                <a:gd name="T1" fmla="*/ 19 h 19"/>
                <a:gd name="T2" fmla="*/ 15 w 28"/>
                <a:gd name="T3" fmla="*/ 19 h 19"/>
                <a:gd name="T4" fmla="*/ 15 w 28"/>
                <a:gd name="T5" fmla="*/ 17 h 19"/>
                <a:gd name="T6" fmla="*/ 12 w 28"/>
                <a:gd name="T7" fmla="*/ 15 h 19"/>
                <a:gd name="T8" fmla="*/ 17 w 28"/>
                <a:gd name="T9" fmla="*/ 13 h 19"/>
                <a:gd name="T10" fmla="*/ 16 w 28"/>
                <a:gd name="T11" fmla="*/ 12 h 19"/>
                <a:gd name="T12" fmla="*/ 9 w 28"/>
                <a:gd name="T13" fmla="*/ 13 h 19"/>
                <a:gd name="T14" fmla="*/ 2 w 28"/>
                <a:gd name="T15" fmla="*/ 13 h 19"/>
                <a:gd name="T16" fmla="*/ 1 w 28"/>
                <a:gd name="T17" fmla="*/ 12 h 19"/>
                <a:gd name="T18" fmla="*/ 7 w 28"/>
                <a:gd name="T19" fmla="*/ 10 h 19"/>
                <a:gd name="T20" fmla="*/ 4 w 28"/>
                <a:gd name="T21" fmla="*/ 8 h 19"/>
                <a:gd name="T22" fmla="*/ 7 w 28"/>
                <a:gd name="T23" fmla="*/ 6 h 19"/>
                <a:gd name="T24" fmla="*/ 3 w 28"/>
                <a:gd name="T25" fmla="*/ 6 h 19"/>
                <a:gd name="T26" fmla="*/ 7 w 28"/>
                <a:gd name="T27" fmla="*/ 4 h 19"/>
                <a:gd name="T28" fmla="*/ 13 w 28"/>
                <a:gd name="T29" fmla="*/ 8 h 19"/>
                <a:gd name="T30" fmla="*/ 16 w 28"/>
                <a:gd name="T31" fmla="*/ 9 h 19"/>
                <a:gd name="T32" fmla="*/ 13 w 28"/>
                <a:gd name="T33" fmla="*/ 7 h 19"/>
                <a:gd name="T34" fmla="*/ 14 w 28"/>
                <a:gd name="T35" fmla="*/ 5 h 19"/>
                <a:gd name="T36" fmla="*/ 11 w 28"/>
                <a:gd name="T37" fmla="*/ 4 h 19"/>
                <a:gd name="T38" fmla="*/ 11 w 28"/>
                <a:gd name="T39" fmla="*/ 2 h 19"/>
                <a:gd name="T40" fmla="*/ 7 w 28"/>
                <a:gd name="T41" fmla="*/ 3 h 19"/>
                <a:gd name="T42" fmla="*/ 13 w 28"/>
                <a:gd name="T43" fmla="*/ 1 h 19"/>
                <a:gd name="T44" fmla="*/ 12 w 28"/>
                <a:gd name="T45" fmla="*/ 2 h 19"/>
                <a:gd name="T46" fmla="*/ 15 w 28"/>
                <a:gd name="T47" fmla="*/ 3 h 19"/>
                <a:gd name="T48" fmla="*/ 21 w 28"/>
                <a:gd name="T49" fmla="*/ 2 h 19"/>
                <a:gd name="T50" fmla="*/ 26 w 28"/>
                <a:gd name="T51" fmla="*/ 8 h 19"/>
                <a:gd name="T52" fmla="*/ 27 w 28"/>
                <a:gd name="T53" fmla="*/ 12 h 19"/>
                <a:gd name="T54" fmla="*/ 26 w 28"/>
                <a:gd name="T55" fmla="*/ 14 h 19"/>
                <a:gd name="T56" fmla="*/ 26 w 28"/>
                <a:gd name="T57" fmla="*/ 17 h 19"/>
                <a:gd name="T58" fmla="*/ 22 w 28"/>
                <a:gd name="T5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8" h="19">
                  <a:moveTo>
                    <a:pt x="22" y="19"/>
                  </a:moveTo>
                  <a:cubicBezTo>
                    <a:pt x="20" y="19"/>
                    <a:pt x="17" y="19"/>
                    <a:pt x="15" y="19"/>
                  </a:cubicBezTo>
                  <a:cubicBezTo>
                    <a:pt x="12" y="19"/>
                    <a:pt x="15" y="18"/>
                    <a:pt x="15" y="17"/>
                  </a:cubicBezTo>
                  <a:cubicBezTo>
                    <a:pt x="16" y="16"/>
                    <a:pt x="11" y="16"/>
                    <a:pt x="12" y="15"/>
                  </a:cubicBezTo>
                  <a:cubicBezTo>
                    <a:pt x="13" y="14"/>
                    <a:pt x="15" y="13"/>
                    <a:pt x="17" y="13"/>
                  </a:cubicBezTo>
                  <a:cubicBezTo>
                    <a:pt x="18" y="12"/>
                    <a:pt x="17" y="12"/>
                    <a:pt x="16" y="12"/>
                  </a:cubicBezTo>
                  <a:cubicBezTo>
                    <a:pt x="14" y="11"/>
                    <a:pt x="12" y="12"/>
                    <a:pt x="9" y="13"/>
                  </a:cubicBezTo>
                  <a:cubicBezTo>
                    <a:pt x="7" y="13"/>
                    <a:pt x="5" y="13"/>
                    <a:pt x="2" y="13"/>
                  </a:cubicBezTo>
                  <a:cubicBezTo>
                    <a:pt x="2" y="14"/>
                    <a:pt x="0" y="14"/>
                    <a:pt x="1" y="12"/>
                  </a:cubicBezTo>
                  <a:cubicBezTo>
                    <a:pt x="3" y="10"/>
                    <a:pt x="5" y="11"/>
                    <a:pt x="7" y="10"/>
                  </a:cubicBezTo>
                  <a:cubicBezTo>
                    <a:pt x="11" y="9"/>
                    <a:pt x="4" y="9"/>
                    <a:pt x="4" y="8"/>
                  </a:cubicBezTo>
                  <a:cubicBezTo>
                    <a:pt x="3" y="8"/>
                    <a:pt x="7" y="6"/>
                    <a:pt x="7" y="6"/>
                  </a:cubicBezTo>
                  <a:cubicBezTo>
                    <a:pt x="7" y="6"/>
                    <a:pt x="4" y="6"/>
                    <a:pt x="3" y="6"/>
                  </a:cubicBezTo>
                  <a:cubicBezTo>
                    <a:pt x="3" y="5"/>
                    <a:pt x="6" y="4"/>
                    <a:pt x="7" y="4"/>
                  </a:cubicBezTo>
                  <a:cubicBezTo>
                    <a:pt x="9" y="4"/>
                    <a:pt x="11" y="7"/>
                    <a:pt x="13" y="8"/>
                  </a:cubicBezTo>
                  <a:cubicBezTo>
                    <a:pt x="14" y="8"/>
                    <a:pt x="15" y="10"/>
                    <a:pt x="16" y="9"/>
                  </a:cubicBezTo>
                  <a:cubicBezTo>
                    <a:pt x="19" y="7"/>
                    <a:pt x="13" y="7"/>
                    <a:pt x="13" y="7"/>
                  </a:cubicBezTo>
                  <a:cubicBezTo>
                    <a:pt x="14" y="7"/>
                    <a:pt x="18" y="6"/>
                    <a:pt x="14" y="5"/>
                  </a:cubicBezTo>
                  <a:cubicBezTo>
                    <a:pt x="13" y="5"/>
                    <a:pt x="12" y="5"/>
                    <a:pt x="11" y="4"/>
                  </a:cubicBezTo>
                  <a:cubicBezTo>
                    <a:pt x="9" y="3"/>
                    <a:pt x="11" y="3"/>
                    <a:pt x="11" y="2"/>
                  </a:cubicBezTo>
                  <a:cubicBezTo>
                    <a:pt x="10" y="2"/>
                    <a:pt x="7" y="3"/>
                    <a:pt x="7" y="3"/>
                  </a:cubicBezTo>
                  <a:cubicBezTo>
                    <a:pt x="6" y="2"/>
                    <a:pt x="13" y="1"/>
                    <a:pt x="13" y="1"/>
                  </a:cubicBezTo>
                  <a:cubicBezTo>
                    <a:pt x="13" y="1"/>
                    <a:pt x="12" y="2"/>
                    <a:pt x="12" y="2"/>
                  </a:cubicBezTo>
                  <a:cubicBezTo>
                    <a:pt x="11" y="3"/>
                    <a:pt x="14" y="3"/>
                    <a:pt x="15" y="3"/>
                  </a:cubicBezTo>
                  <a:cubicBezTo>
                    <a:pt x="18" y="4"/>
                    <a:pt x="19" y="4"/>
                    <a:pt x="21" y="2"/>
                  </a:cubicBezTo>
                  <a:cubicBezTo>
                    <a:pt x="24" y="0"/>
                    <a:pt x="27" y="6"/>
                    <a:pt x="26" y="8"/>
                  </a:cubicBezTo>
                  <a:cubicBezTo>
                    <a:pt x="26" y="10"/>
                    <a:pt x="26" y="11"/>
                    <a:pt x="27" y="12"/>
                  </a:cubicBezTo>
                  <a:cubicBezTo>
                    <a:pt x="28" y="14"/>
                    <a:pt x="28" y="15"/>
                    <a:pt x="26" y="14"/>
                  </a:cubicBezTo>
                  <a:cubicBezTo>
                    <a:pt x="24" y="12"/>
                    <a:pt x="25" y="16"/>
                    <a:pt x="26" y="17"/>
                  </a:cubicBezTo>
                  <a:cubicBezTo>
                    <a:pt x="27" y="18"/>
                    <a:pt x="23" y="19"/>
                    <a:pt x="22" y="19"/>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191" name="Freeform 586">
              <a:extLst>
                <a:ext uri="{FF2B5EF4-FFF2-40B4-BE49-F238E27FC236}">
                  <a16:creationId xmlns:a16="http://schemas.microsoft.com/office/drawing/2014/main" id="{1F8EA441-EC42-2267-30DA-F777A6533E61}"/>
                </a:ext>
              </a:extLst>
            </p:cNvPr>
            <p:cNvSpPr>
              <a:spLocks/>
            </p:cNvSpPr>
            <p:nvPr/>
          </p:nvSpPr>
          <p:spPr bwMode="auto">
            <a:xfrm>
              <a:off x="6878534" y="4535082"/>
              <a:ext cx="82803" cy="25484"/>
            </a:xfrm>
            <a:custGeom>
              <a:avLst/>
              <a:gdLst>
                <a:gd name="T0" fmla="*/ 1 w 9"/>
                <a:gd name="T1" fmla="*/ 3 h 3"/>
                <a:gd name="T2" fmla="*/ 7 w 9"/>
                <a:gd name="T3" fmla="*/ 0 h 3"/>
                <a:gd name="T4" fmla="*/ 1 w 9"/>
                <a:gd name="T5" fmla="*/ 3 h 3"/>
              </a:gdLst>
              <a:ahLst/>
              <a:cxnLst>
                <a:cxn ang="0">
                  <a:pos x="T0" y="T1"/>
                </a:cxn>
                <a:cxn ang="0">
                  <a:pos x="T2" y="T3"/>
                </a:cxn>
                <a:cxn ang="0">
                  <a:pos x="T4" y="T5"/>
                </a:cxn>
              </a:cxnLst>
              <a:rect l="0" t="0" r="r" b="b"/>
              <a:pathLst>
                <a:path w="9" h="3">
                  <a:moveTo>
                    <a:pt x="1" y="3"/>
                  </a:moveTo>
                  <a:cubicBezTo>
                    <a:pt x="4" y="2"/>
                    <a:pt x="9" y="0"/>
                    <a:pt x="7" y="0"/>
                  </a:cubicBezTo>
                  <a:cubicBezTo>
                    <a:pt x="4" y="0"/>
                    <a:pt x="0" y="3"/>
                    <a:pt x="1" y="3"/>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192" name="Freeform 587">
              <a:extLst>
                <a:ext uri="{FF2B5EF4-FFF2-40B4-BE49-F238E27FC236}">
                  <a16:creationId xmlns:a16="http://schemas.microsoft.com/office/drawing/2014/main" id="{D7FE0F06-4BB6-D52A-EDC0-EA302425B433}"/>
                </a:ext>
              </a:extLst>
            </p:cNvPr>
            <p:cNvSpPr>
              <a:spLocks/>
            </p:cNvSpPr>
            <p:nvPr/>
          </p:nvSpPr>
          <p:spPr bwMode="auto">
            <a:xfrm>
              <a:off x="6859425" y="4525526"/>
              <a:ext cx="76432" cy="19114"/>
            </a:xfrm>
            <a:custGeom>
              <a:avLst/>
              <a:gdLst>
                <a:gd name="T0" fmla="*/ 1 w 8"/>
                <a:gd name="T1" fmla="*/ 2 h 2"/>
                <a:gd name="T2" fmla="*/ 6 w 8"/>
                <a:gd name="T3" fmla="*/ 0 h 2"/>
                <a:gd name="T4" fmla="*/ 1 w 8"/>
                <a:gd name="T5" fmla="*/ 2 h 2"/>
              </a:gdLst>
              <a:ahLst/>
              <a:cxnLst>
                <a:cxn ang="0">
                  <a:pos x="T0" y="T1"/>
                </a:cxn>
                <a:cxn ang="0">
                  <a:pos x="T2" y="T3"/>
                </a:cxn>
                <a:cxn ang="0">
                  <a:pos x="T4" y="T5"/>
                </a:cxn>
              </a:cxnLst>
              <a:rect l="0" t="0" r="r" b="b"/>
              <a:pathLst>
                <a:path w="8" h="2">
                  <a:moveTo>
                    <a:pt x="1" y="2"/>
                  </a:moveTo>
                  <a:cubicBezTo>
                    <a:pt x="0" y="2"/>
                    <a:pt x="4" y="0"/>
                    <a:pt x="6" y="0"/>
                  </a:cubicBezTo>
                  <a:cubicBezTo>
                    <a:pt x="8" y="0"/>
                    <a:pt x="4" y="2"/>
                    <a:pt x="1" y="2"/>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193" name="Freeform 588">
              <a:extLst>
                <a:ext uri="{FF2B5EF4-FFF2-40B4-BE49-F238E27FC236}">
                  <a16:creationId xmlns:a16="http://schemas.microsoft.com/office/drawing/2014/main" id="{86C0AA3B-3E17-041F-3DE7-636BFD7905FA}"/>
                </a:ext>
              </a:extLst>
            </p:cNvPr>
            <p:cNvSpPr>
              <a:spLocks/>
            </p:cNvSpPr>
            <p:nvPr/>
          </p:nvSpPr>
          <p:spPr bwMode="auto">
            <a:xfrm>
              <a:off x="6821208" y="4496854"/>
              <a:ext cx="95541" cy="47785"/>
            </a:xfrm>
            <a:custGeom>
              <a:avLst/>
              <a:gdLst>
                <a:gd name="T0" fmla="*/ 2 w 10"/>
                <a:gd name="T1" fmla="*/ 3 h 5"/>
                <a:gd name="T2" fmla="*/ 10 w 10"/>
                <a:gd name="T3" fmla="*/ 1 h 5"/>
                <a:gd name="T4" fmla="*/ 2 w 10"/>
                <a:gd name="T5" fmla="*/ 3 h 5"/>
              </a:gdLst>
              <a:ahLst/>
              <a:cxnLst>
                <a:cxn ang="0">
                  <a:pos x="T0" y="T1"/>
                </a:cxn>
                <a:cxn ang="0">
                  <a:pos x="T2" y="T3"/>
                </a:cxn>
                <a:cxn ang="0">
                  <a:pos x="T4" y="T5"/>
                </a:cxn>
              </a:cxnLst>
              <a:rect l="0" t="0" r="r" b="b"/>
              <a:pathLst>
                <a:path w="10" h="5">
                  <a:moveTo>
                    <a:pt x="2" y="3"/>
                  </a:moveTo>
                  <a:cubicBezTo>
                    <a:pt x="0" y="2"/>
                    <a:pt x="10" y="0"/>
                    <a:pt x="10" y="1"/>
                  </a:cubicBezTo>
                  <a:cubicBezTo>
                    <a:pt x="10" y="2"/>
                    <a:pt x="6" y="5"/>
                    <a:pt x="2" y="3"/>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194" name="Freeform 589">
              <a:extLst>
                <a:ext uri="{FF2B5EF4-FFF2-40B4-BE49-F238E27FC236}">
                  <a16:creationId xmlns:a16="http://schemas.microsoft.com/office/drawing/2014/main" id="{EA65D944-B2EC-939E-B6E3-DF46635BED43}"/>
                </a:ext>
              </a:extLst>
            </p:cNvPr>
            <p:cNvSpPr>
              <a:spLocks/>
            </p:cNvSpPr>
            <p:nvPr/>
          </p:nvSpPr>
          <p:spPr bwMode="auto">
            <a:xfrm>
              <a:off x="6830763" y="4458630"/>
              <a:ext cx="66879" cy="47785"/>
            </a:xfrm>
            <a:custGeom>
              <a:avLst/>
              <a:gdLst>
                <a:gd name="T0" fmla="*/ 1 w 7"/>
                <a:gd name="T1" fmla="*/ 5 h 5"/>
                <a:gd name="T2" fmla="*/ 0 w 7"/>
                <a:gd name="T3" fmla="*/ 1 h 5"/>
                <a:gd name="T4" fmla="*/ 4 w 7"/>
                <a:gd name="T5" fmla="*/ 2 h 5"/>
                <a:gd name="T6" fmla="*/ 7 w 7"/>
                <a:gd name="T7" fmla="*/ 4 h 5"/>
                <a:gd name="T8" fmla="*/ 1 w 7"/>
                <a:gd name="T9" fmla="*/ 5 h 5"/>
                <a:gd name="T10" fmla="*/ 1 w 7"/>
                <a:gd name="T11" fmla="*/ 5 h 5"/>
              </a:gdLst>
              <a:ahLst/>
              <a:cxnLst>
                <a:cxn ang="0">
                  <a:pos x="T0" y="T1"/>
                </a:cxn>
                <a:cxn ang="0">
                  <a:pos x="T2" y="T3"/>
                </a:cxn>
                <a:cxn ang="0">
                  <a:pos x="T4" y="T5"/>
                </a:cxn>
                <a:cxn ang="0">
                  <a:pos x="T6" y="T7"/>
                </a:cxn>
                <a:cxn ang="0">
                  <a:pos x="T8" y="T9"/>
                </a:cxn>
                <a:cxn ang="0">
                  <a:pos x="T10" y="T11"/>
                </a:cxn>
              </a:cxnLst>
              <a:rect l="0" t="0" r="r" b="b"/>
              <a:pathLst>
                <a:path w="7" h="5">
                  <a:moveTo>
                    <a:pt x="1" y="5"/>
                  </a:moveTo>
                  <a:cubicBezTo>
                    <a:pt x="0" y="4"/>
                    <a:pt x="0" y="2"/>
                    <a:pt x="0" y="1"/>
                  </a:cubicBezTo>
                  <a:cubicBezTo>
                    <a:pt x="1" y="0"/>
                    <a:pt x="3" y="1"/>
                    <a:pt x="4" y="2"/>
                  </a:cubicBezTo>
                  <a:cubicBezTo>
                    <a:pt x="4" y="2"/>
                    <a:pt x="7" y="3"/>
                    <a:pt x="7" y="4"/>
                  </a:cubicBezTo>
                  <a:cubicBezTo>
                    <a:pt x="7" y="4"/>
                    <a:pt x="2" y="5"/>
                    <a:pt x="1" y="5"/>
                  </a:cubicBezTo>
                  <a:cubicBezTo>
                    <a:pt x="0" y="4"/>
                    <a:pt x="4" y="5"/>
                    <a:pt x="1" y="5"/>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195" name="Freeform 590">
              <a:extLst>
                <a:ext uri="{FF2B5EF4-FFF2-40B4-BE49-F238E27FC236}">
                  <a16:creationId xmlns:a16="http://schemas.microsoft.com/office/drawing/2014/main" id="{03C7CDF5-2742-4E4F-8758-E7A7121BB58A}"/>
                </a:ext>
              </a:extLst>
            </p:cNvPr>
            <p:cNvSpPr>
              <a:spLocks/>
            </p:cNvSpPr>
            <p:nvPr/>
          </p:nvSpPr>
          <p:spPr bwMode="auto">
            <a:xfrm>
              <a:off x="6738407" y="4347133"/>
              <a:ext cx="111465" cy="82827"/>
            </a:xfrm>
            <a:custGeom>
              <a:avLst/>
              <a:gdLst>
                <a:gd name="T0" fmla="*/ 8 w 12"/>
                <a:gd name="T1" fmla="*/ 8 h 9"/>
                <a:gd name="T2" fmla="*/ 3 w 12"/>
                <a:gd name="T3" fmla="*/ 1 h 9"/>
                <a:gd name="T4" fmla="*/ 8 w 12"/>
                <a:gd name="T5" fmla="*/ 8 h 9"/>
              </a:gdLst>
              <a:ahLst/>
              <a:cxnLst>
                <a:cxn ang="0">
                  <a:pos x="T0" y="T1"/>
                </a:cxn>
                <a:cxn ang="0">
                  <a:pos x="T2" y="T3"/>
                </a:cxn>
                <a:cxn ang="0">
                  <a:pos x="T4" y="T5"/>
                </a:cxn>
              </a:cxnLst>
              <a:rect l="0" t="0" r="r" b="b"/>
              <a:pathLst>
                <a:path w="12" h="9">
                  <a:moveTo>
                    <a:pt x="8" y="8"/>
                  </a:moveTo>
                  <a:cubicBezTo>
                    <a:pt x="6" y="9"/>
                    <a:pt x="0" y="0"/>
                    <a:pt x="3" y="1"/>
                  </a:cubicBezTo>
                  <a:cubicBezTo>
                    <a:pt x="6" y="3"/>
                    <a:pt x="12" y="8"/>
                    <a:pt x="8" y="8"/>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196" name="Freeform 591">
              <a:extLst>
                <a:ext uri="{FF2B5EF4-FFF2-40B4-BE49-F238E27FC236}">
                  <a16:creationId xmlns:a16="http://schemas.microsoft.com/office/drawing/2014/main" id="{F49991B8-412C-ADBC-C2DF-5C01E8A45669}"/>
                </a:ext>
              </a:extLst>
            </p:cNvPr>
            <p:cNvSpPr>
              <a:spLocks/>
            </p:cNvSpPr>
            <p:nvPr/>
          </p:nvSpPr>
          <p:spPr bwMode="auto">
            <a:xfrm>
              <a:off x="6916751" y="4337578"/>
              <a:ext cx="82803" cy="28669"/>
            </a:xfrm>
            <a:custGeom>
              <a:avLst/>
              <a:gdLst>
                <a:gd name="T0" fmla="*/ 2 w 9"/>
                <a:gd name="T1" fmla="*/ 1 h 3"/>
                <a:gd name="T2" fmla="*/ 8 w 9"/>
                <a:gd name="T3" fmla="*/ 2 h 3"/>
                <a:gd name="T4" fmla="*/ 2 w 9"/>
                <a:gd name="T5" fmla="*/ 1 h 3"/>
              </a:gdLst>
              <a:ahLst/>
              <a:cxnLst>
                <a:cxn ang="0">
                  <a:pos x="T0" y="T1"/>
                </a:cxn>
                <a:cxn ang="0">
                  <a:pos x="T2" y="T3"/>
                </a:cxn>
                <a:cxn ang="0">
                  <a:pos x="T4" y="T5"/>
                </a:cxn>
              </a:cxnLst>
              <a:rect l="0" t="0" r="r" b="b"/>
              <a:pathLst>
                <a:path w="9" h="3">
                  <a:moveTo>
                    <a:pt x="2" y="1"/>
                  </a:moveTo>
                  <a:cubicBezTo>
                    <a:pt x="5" y="0"/>
                    <a:pt x="9" y="2"/>
                    <a:pt x="8" y="2"/>
                  </a:cubicBezTo>
                  <a:cubicBezTo>
                    <a:pt x="3" y="3"/>
                    <a:pt x="0" y="2"/>
                    <a:pt x="2" y="1"/>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197" name="Freeform 592">
              <a:extLst>
                <a:ext uri="{FF2B5EF4-FFF2-40B4-BE49-F238E27FC236}">
                  <a16:creationId xmlns:a16="http://schemas.microsoft.com/office/drawing/2014/main" id="{2DAED755-AA9A-1B5E-7CE9-A02D6884C971}"/>
                </a:ext>
              </a:extLst>
            </p:cNvPr>
            <p:cNvSpPr>
              <a:spLocks/>
            </p:cNvSpPr>
            <p:nvPr/>
          </p:nvSpPr>
          <p:spPr bwMode="auto">
            <a:xfrm>
              <a:off x="6757513" y="4187857"/>
              <a:ext cx="334395" cy="178393"/>
            </a:xfrm>
            <a:custGeom>
              <a:avLst/>
              <a:gdLst>
                <a:gd name="T0" fmla="*/ 28 w 36"/>
                <a:gd name="T1" fmla="*/ 17 h 19"/>
                <a:gd name="T2" fmla="*/ 27 w 36"/>
                <a:gd name="T3" fmla="*/ 15 h 19"/>
                <a:gd name="T4" fmla="*/ 22 w 36"/>
                <a:gd name="T5" fmla="*/ 13 h 19"/>
                <a:gd name="T6" fmla="*/ 14 w 36"/>
                <a:gd name="T7" fmla="*/ 14 h 19"/>
                <a:gd name="T8" fmla="*/ 18 w 36"/>
                <a:gd name="T9" fmla="*/ 12 h 19"/>
                <a:gd name="T10" fmla="*/ 8 w 36"/>
                <a:gd name="T11" fmla="*/ 12 h 19"/>
                <a:gd name="T12" fmla="*/ 13 w 36"/>
                <a:gd name="T13" fmla="*/ 10 h 19"/>
                <a:gd name="T14" fmla="*/ 12 w 36"/>
                <a:gd name="T15" fmla="*/ 9 h 19"/>
                <a:gd name="T16" fmla="*/ 13 w 36"/>
                <a:gd name="T17" fmla="*/ 8 h 19"/>
                <a:gd name="T18" fmla="*/ 11 w 36"/>
                <a:gd name="T19" fmla="*/ 8 h 19"/>
                <a:gd name="T20" fmla="*/ 10 w 36"/>
                <a:gd name="T21" fmla="*/ 6 h 19"/>
                <a:gd name="T22" fmla="*/ 6 w 36"/>
                <a:gd name="T23" fmla="*/ 6 h 19"/>
                <a:gd name="T24" fmla="*/ 3 w 36"/>
                <a:gd name="T25" fmla="*/ 5 h 19"/>
                <a:gd name="T26" fmla="*/ 9 w 36"/>
                <a:gd name="T27" fmla="*/ 2 h 19"/>
                <a:gd name="T28" fmla="*/ 16 w 36"/>
                <a:gd name="T29" fmla="*/ 1 h 19"/>
                <a:gd name="T30" fmla="*/ 18 w 36"/>
                <a:gd name="T31" fmla="*/ 5 h 19"/>
                <a:gd name="T32" fmla="*/ 22 w 36"/>
                <a:gd name="T33" fmla="*/ 4 h 19"/>
                <a:gd name="T34" fmla="*/ 25 w 36"/>
                <a:gd name="T35" fmla="*/ 7 h 19"/>
                <a:gd name="T36" fmla="*/ 30 w 36"/>
                <a:gd name="T37" fmla="*/ 7 h 19"/>
                <a:gd name="T38" fmla="*/ 33 w 36"/>
                <a:gd name="T39" fmla="*/ 12 h 19"/>
                <a:gd name="T40" fmla="*/ 34 w 36"/>
                <a:gd name="T41" fmla="*/ 16 h 19"/>
                <a:gd name="T42" fmla="*/ 28 w 36"/>
                <a:gd name="T43" fmla="*/ 17 h 19"/>
                <a:gd name="T44" fmla="*/ 28 w 36"/>
                <a:gd name="T45" fmla="*/ 17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6" h="19">
                  <a:moveTo>
                    <a:pt x="28" y="17"/>
                  </a:moveTo>
                  <a:cubicBezTo>
                    <a:pt x="27" y="17"/>
                    <a:pt x="27" y="16"/>
                    <a:pt x="27" y="15"/>
                  </a:cubicBezTo>
                  <a:cubicBezTo>
                    <a:pt x="26" y="14"/>
                    <a:pt x="23" y="13"/>
                    <a:pt x="22" y="13"/>
                  </a:cubicBezTo>
                  <a:cubicBezTo>
                    <a:pt x="21" y="13"/>
                    <a:pt x="14" y="15"/>
                    <a:pt x="14" y="14"/>
                  </a:cubicBezTo>
                  <a:cubicBezTo>
                    <a:pt x="14" y="14"/>
                    <a:pt x="18" y="12"/>
                    <a:pt x="18" y="12"/>
                  </a:cubicBezTo>
                  <a:cubicBezTo>
                    <a:pt x="15" y="11"/>
                    <a:pt x="11" y="14"/>
                    <a:pt x="8" y="12"/>
                  </a:cubicBezTo>
                  <a:cubicBezTo>
                    <a:pt x="2" y="9"/>
                    <a:pt x="13" y="10"/>
                    <a:pt x="13" y="10"/>
                  </a:cubicBezTo>
                  <a:cubicBezTo>
                    <a:pt x="13" y="10"/>
                    <a:pt x="12" y="9"/>
                    <a:pt x="12" y="9"/>
                  </a:cubicBezTo>
                  <a:cubicBezTo>
                    <a:pt x="12" y="9"/>
                    <a:pt x="13" y="8"/>
                    <a:pt x="13" y="8"/>
                  </a:cubicBezTo>
                  <a:cubicBezTo>
                    <a:pt x="14" y="7"/>
                    <a:pt x="11" y="8"/>
                    <a:pt x="11" y="8"/>
                  </a:cubicBezTo>
                  <a:cubicBezTo>
                    <a:pt x="10" y="7"/>
                    <a:pt x="12" y="6"/>
                    <a:pt x="10" y="6"/>
                  </a:cubicBezTo>
                  <a:cubicBezTo>
                    <a:pt x="9" y="6"/>
                    <a:pt x="7" y="7"/>
                    <a:pt x="6" y="6"/>
                  </a:cubicBezTo>
                  <a:cubicBezTo>
                    <a:pt x="6" y="5"/>
                    <a:pt x="4" y="6"/>
                    <a:pt x="3" y="5"/>
                  </a:cubicBezTo>
                  <a:cubicBezTo>
                    <a:pt x="0" y="0"/>
                    <a:pt x="7" y="2"/>
                    <a:pt x="9" y="2"/>
                  </a:cubicBezTo>
                  <a:cubicBezTo>
                    <a:pt x="11" y="1"/>
                    <a:pt x="14" y="0"/>
                    <a:pt x="16" y="1"/>
                  </a:cubicBezTo>
                  <a:cubicBezTo>
                    <a:pt x="19" y="2"/>
                    <a:pt x="14" y="7"/>
                    <a:pt x="18" y="5"/>
                  </a:cubicBezTo>
                  <a:cubicBezTo>
                    <a:pt x="19" y="5"/>
                    <a:pt x="21" y="3"/>
                    <a:pt x="22" y="4"/>
                  </a:cubicBezTo>
                  <a:cubicBezTo>
                    <a:pt x="23" y="5"/>
                    <a:pt x="24" y="7"/>
                    <a:pt x="25" y="7"/>
                  </a:cubicBezTo>
                  <a:cubicBezTo>
                    <a:pt x="26" y="7"/>
                    <a:pt x="29" y="6"/>
                    <a:pt x="30" y="7"/>
                  </a:cubicBezTo>
                  <a:cubicBezTo>
                    <a:pt x="32" y="8"/>
                    <a:pt x="32" y="11"/>
                    <a:pt x="33" y="12"/>
                  </a:cubicBezTo>
                  <a:cubicBezTo>
                    <a:pt x="34" y="14"/>
                    <a:pt x="36" y="15"/>
                    <a:pt x="34" y="16"/>
                  </a:cubicBezTo>
                  <a:cubicBezTo>
                    <a:pt x="33" y="18"/>
                    <a:pt x="30" y="18"/>
                    <a:pt x="28" y="17"/>
                  </a:cubicBezTo>
                  <a:cubicBezTo>
                    <a:pt x="27" y="16"/>
                    <a:pt x="31" y="19"/>
                    <a:pt x="28" y="17"/>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198" name="Freeform 593">
              <a:extLst>
                <a:ext uri="{FF2B5EF4-FFF2-40B4-BE49-F238E27FC236}">
                  <a16:creationId xmlns:a16="http://schemas.microsoft.com/office/drawing/2014/main" id="{F55FA51B-BCF0-DDAC-A9D4-31D72CADE022}"/>
                </a:ext>
              </a:extLst>
            </p:cNvPr>
            <p:cNvSpPr>
              <a:spLocks/>
            </p:cNvSpPr>
            <p:nvPr/>
          </p:nvSpPr>
          <p:spPr bwMode="auto">
            <a:xfrm>
              <a:off x="7018660" y="4101847"/>
              <a:ext cx="101909" cy="47785"/>
            </a:xfrm>
            <a:custGeom>
              <a:avLst/>
              <a:gdLst>
                <a:gd name="T0" fmla="*/ 8 w 11"/>
                <a:gd name="T1" fmla="*/ 5 h 5"/>
                <a:gd name="T2" fmla="*/ 4 w 11"/>
                <a:gd name="T3" fmla="*/ 4 h 5"/>
                <a:gd name="T4" fmla="*/ 2 w 11"/>
                <a:gd name="T5" fmla="*/ 3 h 5"/>
                <a:gd name="T6" fmla="*/ 7 w 11"/>
                <a:gd name="T7" fmla="*/ 2 h 5"/>
                <a:gd name="T8" fmla="*/ 8 w 11"/>
                <a:gd name="T9" fmla="*/ 5 h 5"/>
              </a:gdLst>
              <a:ahLst/>
              <a:cxnLst>
                <a:cxn ang="0">
                  <a:pos x="T0" y="T1"/>
                </a:cxn>
                <a:cxn ang="0">
                  <a:pos x="T2" y="T3"/>
                </a:cxn>
                <a:cxn ang="0">
                  <a:pos x="T4" y="T5"/>
                </a:cxn>
                <a:cxn ang="0">
                  <a:pos x="T6" y="T7"/>
                </a:cxn>
                <a:cxn ang="0">
                  <a:pos x="T8" y="T9"/>
                </a:cxn>
              </a:cxnLst>
              <a:rect l="0" t="0" r="r" b="b"/>
              <a:pathLst>
                <a:path w="11" h="5">
                  <a:moveTo>
                    <a:pt x="8" y="5"/>
                  </a:moveTo>
                  <a:cubicBezTo>
                    <a:pt x="6" y="5"/>
                    <a:pt x="6" y="4"/>
                    <a:pt x="4" y="4"/>
                  </a:cubicBezTo>
                  <a:cubicBezTo>
                    <a:pt x="4" y="4"/>
                    <a:pt x="0" y="4"/>
                    <a:pt x="2" y="3"/>
                  </a:cubicBezTo>
                  <a:cubicBezTo>
                    <a:pt x="3" y="1"/>
                    <a:pt x="6" y="0"/>
                    <a:pt x="7" y="2"/>
                  </a:cubicBezTo>
                  <a:cubicBezTo>
                    <a:pt x="9" y="3"/>
                    <a:pt x="11" y="5"/>
                    <a:pt x="8" y="5"/>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199" name="Freeform 594">
              <a:extLst>
                <a:ext uri="{FF2B5EF4-FFF2-40B4-BE49-F238E27FC236}">
                  <a16:creationId xmlns:a16="http://schemas.microsoft.com/office/drawing/2014/main" id="{EDC64471-B648-21AE-B62D-634827F76C39}"/>
                </a:ext>
              </a:extLst>
            </p:cNvPr>
            <p:cNvSpPr>
              <a:spLocks/>
            </p:cNvSpPr>
            <p:nvPr/>
          </p:nvSpPr>
          <p:spPr bwMode="auto">
            <a:xfrm>
              <a:off x="7101463" y="4251568"/>
              <a:ext cx="187897" cy="105124"/>
            </a:xfrm>
            <a:custGeom>
              <a:avLst/>
              <a:gdLst>
                <a:gd name="T0" fmla="*/ 8 w 20"/>
                <a:gd name="T1" fmla="*/ 7 h 11"/>
                <a:gd name="T2" fmla="*/ 3 w 20"/>
                <a:gd name="T3" fmla="*/ 5 h 11"/>
                <a:gd name="T4" fmla="*/ 4 w 20"/>
                <a:gd name="T5" fmla="*/ 3 h 11"/>
                <a:gd name="T6" fmla="*/ 1 w 20"/>
                <a:gd name="T7" fmla="*/ 1 h 11"/>
                <a:gd name="T8" fmla="*/ 6 w 20"/>
                <a:gd name="T9" fmla="*/ 1 h 11"/>
                <a:gd name="T10" fmla="*/ 12 w 20"/>
                <a:gd name="T11" fmla="*/ 3 h 11"/>
                <a:gd name="T12" fmla="*/ 16 w 20"/>
                <a:gd name="T13" fmla="*/ 3 h 11"/>
                <a:gd name="T14" fmla="*/ 19 w 20"/>
                <a:gd name="T15" fmla="*/ 4 h 11"/>
                <a:gd name="T16" fmla="*/ 18 w 20"/>
                <a:gd name="T17" fmla="*/ 8 h 11"/>
                <a:gd name="T18" fmla="*/ 15 w 20"/>
                <a:gd name="T19" fmla="*/ 10 h 11"/>
                <a:gd name="T20" fmla="*/ 9 w 20"/>
                <a:gd name="T21" fmla="*/ 11 h 11"/>
                <a:gd name="T22" fmla="*/ 4 w 20"/>
                <a:gd name="T23" fmla="*/ 8 h 11"/>
                <a:gd name="T24" fmla="*/ 8 w 20"/>
                <a:gd name="T25" fmla="*/ 7 h 11"/>
                <a:gd name="T26" fmla="*/ 8 w 20"/>
                <a:gd name="T27"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 h="11">
                  <a:moveTo>
                    <a:pt x="8" y="7"/>
                  </a:moveTo>
                  <a:cubicBezTo>
                    <a:pt x="6" y="7"/>
                    <a:pt x="4" y="6"/>
                    <a:pt x="3" y="5"/>
                  </a:cubicBezTo>
                  <a:cubicBezTo>
                    <a:pt x="0" y="4"/>
                    <a:pt x="4" y="3"/>
                    <a:pt x="4" y="3"/>
                  </a:cubicBezTo>
                  <a:cubicBezTo>
                    <a:pt x="4" y="2"/>
                    <a:pt x="2" y="1"/>
                    <a:pt x="1" y="1"/>
                  </a:cubicBezTo>
                  <a:cubicBezTo>
                    <a:pt x="1" y="0"/>
                    <a:pt x="6" y="1"/>
                    <a:pt x="6" y="1"/>
                  </a:cubicBezTo>
                  <a:cubicBezTo>
                    <a:pt x="8" y="1"/>
                    <a:pt x="10" y="2"/>
                    <a:pt x="12" y="3"/>
                  </a:cubicBezTo>
                  <a:cubicBezTo>
                    <a:pt x="14" y="3"/>
                    <a:pt x="15" y="3"/>
                    <a:pt x="16" y="3"/>
                  </a:cubicBezTo>
                  <a:cubicBezTo>
                    <a:pt x="17" y="3"/>
                    <a:pt x="20" y="4"/>
                    <a:pt x="19" y="4"/>
                  </a:cubicBezTo>
                  <a:cubicBezTo>
                    <a:pt x="17" y="6"/>
                    <a:pt x="16" y="5"/>
                    <a:pt x="18" y="8"/>
                  </a:cubicBezTo>
                  <a:cubicBezTo>
                    <a:pt x="19" y="9"/>
                    <a:pt x="16" y="9"/>
                    <a:pt x="15" y="10"/>
                  </a:cubicBezTo>
                  <a:cubicBezTo>
                    <a:pt x="13" y="10"/>
                    <a:pt x="11" y="11"/>
                    <a:pt x="9" y="11"/>
                  </a:cubicBezTo>
                  <a:cubicBezTo>
                    <a:pt x="8" y="10"/>
                    <a:pt x="4" y="9"/>
                    <a:pt x="4" y="8"/>
                  </a:cubicBezTo>
                  <a:cubicBezTo>
                    <a:pt x="4" y="8"/>
                    <a:pt x="10" y="7"/>
                    <a:pt x="8" y="7"/>
                  </a:cubicBezTo>
                  <a:cubicBezTo>
                    <a:pt x="5" y="6"/>
                    <a:pt x="10" y="7"/>
                    <a:pt x="8" y="7"/>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200" name="Freeform 595">
              <a:extLst>
                <a:ext uri="{FF2B5EF4-FFF2-40B4-BE49-F238E27FC236}">
                  <a16:creationId xmlns:a16="http://schemas.microsoft.com/office/drawing/2014/main" id="{C4C0A56E-E744-C41D-68EB-E527F0022F5C}"/>
                </a:ext>
              </a:extLst>
            </p:cNvPr>
            <p:cNvSpPr>
              <a:spLocks/>
            </p:cNvSpPr>
            <p:nvPr/>
          </p:nvSpPr>
          <p:spPr bwMode="auto">
            <a:xfrm>
              <a:off x="7206560" y="4347133"/>
              <a:ext cx="165604" cy="47785"/>
            </a:xfrm>
            <a:custGeom>
              <a:avLst/>
              <a:gdLst>
                <a:gd name="T0" fmla="*/ 14 w 18"/>
                <a:gd name="T1" fmla="*/ 5 h 5"/>
                <a:gd name="T2" fmla="*/ 16 w 18"/>
                <a:gd name="T3" fmla="*/ 2 h 5"/>
                <a:gd name="T4" fmla="*/ 13 w 18"/>
                <a:gd name="T5" fmla="*/ 1 h 5"/>
                <a:gd name="T6" fmla="*/ 3 w 18"/>
                <a:gd name="T7" fmla="*/ 1 h 5"/>
                <a:gd name="T8" fmla="*/ 4 w 18"/>
                <a:gd name="T9" fmla="*/ 4 h 5"/>
                <a:gd name="T10" fmla="*/ 14 w 18"/>
                <a:gd name="T11" fmla="*/ 5 h 5"/>
                <a:gd name="T12" fmla="*/ 14 w 18"/>
                <a:gd name="T13" fmla="*/ 5 h 5"/>
              </a:gdLst>
              <a:ahLst/>
              <a:cxnLst>
                <a:cxn ang="0">
                  <a:pos x="T0" y="T1"/>
                </a:cxn>
                <a:cxn ang="0">
                  <a:pos x="T2" y="T3"/>
                </a:cxn>
                <a:cxn ang="0">
                  <a:pos x="T4" y="T5"/>
                </a:cxn>
                <a:cxn ang="0">
                  <a:pos x="T6" y="T7"/>
                </a:cxn>
                <a:cxn ang="0">
                  <a:pos x="T8" y="T9"/>
                </a:cxn>
                <a:cxn ang="0">
                  <a:pos x="T10" y="T11"/>
                </a:cxn>
                <a:cxn ang="0">
                  <a:pos x="T12" y="T13"/>
                </a:cxn>
              </a:cxnLst>
              <a:rect l="0" t="0" r="r" b="b"/>
              <a:pathLst>
                <a:path w="18" h="5">
                  <a:moveTo>
                    <a:pt x="14" y="5"/>
                  </a:moveTo>
                  <a:cubicBezTo>
                    <a:pt x="14" y="4"/>
                    <a:pt x="18" y="2"/>
                    <a:pt x="16" y="2"/>
                  </a:cubicBezTo>
                  <a:cubicBezTo>
                    <a:pt x="15" y="1"/>
                    <a:pt x="14" y="1"/>
                    <a:pt x="13" y="1"/>
                  </a:cubicBezTo>
                  <a:cubicBezTo>
                    <a:pt x="10" y="1"/>
                    <a:pt x="6" y="0"/>
                    <a:pt x="3" y="1"/>
                  </a:cubicBezTo>
                  <a:cubicBezTo>
                    <a:pt x="0" y="1"/>
                    <a:pt x="1" y="4"/>
                    <a:pt x="4" y="4"/>
                  </a:cubicBezTo>
                  <a:cubicBezTo>
                    <a:pt x="7" y="4"/>
                    <a:pt x="11" y="5"/>
                    <a:pt x="14" y="5"/>
                  </a:cubicBezTo>
                  <a:cubicBezTo>
                    <a:pt x="16" y="4"/>
                    <a:pt x="12" y="5"/>
                    <a:pt x="14" y="5"/>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201" name="Freeform 596">
              <a:extLst>
                <a:ext uri="{FF2B5EF4-FFF2-40B4-BE49-F238E27FC236}">
                  <a16:creationId xmlns:a16="http://schemas.microsoft.com/office/drawing/2014/main" id="{453C34E4-F7E4-12E2-74AD-ADF0E9F6020B}"/>
                </a:ext>
              </a:extLst>
            </p:cNvPr>
            <p:cNvSpPr>
              <a:spLocks/>
            </p:cNvSpPr>
            <p:nvPr/>
          </p:nvSpPr>
          <p:spPr bwMode="auto">
            <a:xfrm>
              <a:off x="7197007" y="4560566"/>
              <a:ext cx="156051" cy="105124"/>
            </a:xfrm>
            <a:custGeom>
              <a:avLst/>
              <a:gdLst>
                <a:gd name="T0" fmla="*/ 7 w 17"/>
                <a:gd name="T1" fmla="*/ 1 h 11"/>
                <a:gd name="T2" fmla="*/ 1 w 17"/>
                <a:gd name="T3" fmla="*/ 6 h 11"/>
                <a:gd name="T4" fmla="*/ 10 w 17"/>
                <a:gd name="T5" fmla="*/ 10 h 11"/>
                <a:gd name="T6" fmla="*/ 15 w 17"/>
                <a:gd name="T7" fmla="*/ 10 h 11"/>
                <a:gd name="T8" fmla="*/ 15 w 17"/>
                <a:gd name="T9" fmla="*/ 8 h 11"/>
                <a:gd name="T10" fmla="*/ 16 w 17"/>
                <a:gd name="T11" fmla="*/ 6 h 11"/>
                <a:gd name="T12" fmla="*/ 7 w 17"/>
                <a:gd name="T13" fmla="*/ 1 h 11"/>
                <a:gd name="T14" fmla="*/ 7 w 17"/>
                <a:gd name="T15" fmla="*/ 1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11">
                  <a:moveTo>
                    <a:pt x="7" y="1"/>
                  </a:moveTo>
                  <a:cubicBezTo>
                    <a:pt x="5" y="0"/>
                    <a:pt x="2" y="4"/>
                    <a:pt x="1" y="6"/>
                  </a:cubicBezTo>
                  <a:cubicBezTo>
                    <a:pt x="0" y="8"/>
                    <a:pt x="8" y="10"/>
                    <a:pt x="10" y="10"/>
                  </a:cubicBezTo>
                  <a:cubicBezTo>
                    <a:pt x="11" y="11"/>
                    <a:pt x="14" y="11"/>
                    <a:pt x="15" y="10"/>
                  </a:cubicBezTo>
                  <a:cubicBezTo>
                    <a:pt x="16" y="10"/>
                    <a:pt x="15" y="9"/>
                    <a:pt x="15" y="8"/>
                  </a:cubicBezTo>
                  <a:cubicBezTo>
                    <a:pt x="15" y="7"/>
                    <a:pt x="15" y="6"/>
                    <a:pt x="16" y="6"/>
                  </a:cubicBezTo>
                  <a:cubicBezTo>
                    <a:pt x="17" y="4"/>
                    <a:pt x="9" y="1"/>
                    <a:pt x="7" y="1"/>
                  </a:cubicBezTo>
                  <a:cubicBezTo>
                    <a:pt x="5" y="0"/>
                    <a:pt x="8" y="1"/>
                    <a:pt x="7" y="1"/>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202" name="Freeform 597">
              <a:extLst>
                <a:ext uri="{FF2B5EF4-FFF2-40B4-BE49-F238E27FC236}">
                  <a16:creationId xmlns:a16="http://schemas.microsoft.com/office/drawing/2014/main" id="{3082E4E6-BB93-D2DF-12AC-FB47A2131834}"/>
                </a:ext>
              </a:extLst>
            </p:cNvPr>
            <p:cNvSpPr>
              <a:spLocks/>
            </p:cNvSpPr>
            <p:nvPr/>
          </p:nvSpPr>
          <p:spPr bwMode="auto">
            <a:xfrm>
              <a:off x="7270254" y="4535082"/>
              <a:ext cx="38217" cy="25484"/>
            </a:xfrm>
            <a:custGeom>
              <a:avLst/>
              <a:gdLst>
                <a:gd name="T0" fmla="*/ 3 w 4"/>
                <a:gd name="T1" fmla="*/ 2 h 3"/>
                <a:gd name="T2" fmla="*/ 1 w 4"/>
                <a:gd name="T3" fmla="*/ 1 h 3"/>
                <a:gd name="T4" fmla="*/ 3 w 4"/>
                <a:gd name="T5" fmla="*/ 2 h 3"/>
              </a:gdLst>
              <a:ahLst/>
              <a:cxnLst>
                <a:cxn ang="0">
                  <a:pos x="T0" y="T1"/>
                </a:cxn>
                <a:cxn ang="0">
                  <a:pos x="T2" y="T3"/>
                </a:cxn>
                <a:cxn ang="0">
                  <a:pos x="T4" y="T5"/>
                </a:cxn>
              </a:cxnLst>
              <a:rect l="0" t="0" r="r" b="b"/>
              <a:pathLst>
                <a:path w="4" h="3">
                  <a:moveTo>
                    <a:pt x="3" y="2"/>
                  </a:moveTo>
                  <a:cubicBezTo>
                    <a:pt x="1" y="3"/>
                    <a:pt x="0" y="1"/>
                    <a:pt x="1" y="1"/>
                  </a:cubicBezTo>
                  <a:cubicBezTo>
                    <a:pt x="2" y="0"/>
                    <a:pt x="4" y="2"/>
                    <a:pt x="3" y="2"/>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203" name="Freeform 598">
              <a:extLst>
                <a:ext uri="{FF2B5EF4-FFF2-40B4-BE49-F238E27FC236}">
                  <a16:creationId xmlns:a16="http://schemas.microsoft.com/office/drawing/2014/main" id="{A33EF246-E878-4318-E9EF-4D7891C3D42C}"/>
                </a:ext>
              </a:extLst>
            </p:cNvPr>
            <p:cNvSpPr>
              <a:spLocks/>
            </p:cNvSpPr>
            <p:nvPr/>
          </p:nvSpPr>
          <p:spPr bwMode="auto">
            <a:xfrm>
              <a:off x="7439043" y="4366247"/>
              <a:ext cx="82803" cy="54153"/>
            </a:xfrm>
            <a:custGeom>
              <a:avLst/>
              <a:gdLst>
                <a:gd name="T0" fmla="*/ 1 w 9"/>
                <a:gd name="T1" fmla="*/ 5 h 6"/>
                <a:gd name="T2" fmla="*/ 1 w 9"/>
                <a:gd name="T3" fmla="*/ 1 h 6"/>
                <a:gd name="T4" fmla="*/ 5 w 9"/>
                <a:gd name="T5" fmla="*/ 1 h 6"/>
                <a:gd name="T6" fmla="*/ 9 w 9"/>
                <a:gd name="T7" fmla="*/ 3 h 6"/>
                <a:gd name="T8" fmla="*/ 5 w 9"/>
                <a:gd name="T9" fmla="*/ 5 h 6"/>
                <a:gd name="T10" fmla="*/ 1 w 9"/>
                <a:gd name="T11" fmla="*/ 5 h 6"/>
                <a:gd name="T12" fmla="*/ 1 w 9"/>
                <a:gd name="T13" fmla="*/ 5 h 6"/>
              </a:gdLst>
              <a:ahLst/>
              <a:cxnLst>
                <a:cxn ang="0">
                  <a:pos x="T0" y="T1"/>
                </a:cxn>
                <a:cxn ang="0">
                  <a:pos x="T2" y="T3"/>
                </a:cxn>
                <a:cxn ang="0">
                  <a:pos x="T4" y="T5"/>
                </a:cxn>
                <a:cxn ang="0">
                  <a:pos x="T6" y="T7"/>
                </a:cxn>
                <a:cxn ang="0">
                  <a:pos x="T8" y="T9"/>
                </a:cxn>
                <a:cxn ang="0">
                  <a:pos x="T10" y="T11"/>
                </a:cxn>
                <a:cxn ang="0">
                  <a:pos x="T12" y="T13"/>
                </a:cxn>
              </a:cxnLst>
              <a:rect l="0" t="0" r="r" b="b"/>
              <a:pathLst>
                <a:path w="9" h="6">
                  <a:moveTo>
                    <a:pt x="1" y="5"/>
                  </a:moveTo>
                  <a:cubicBezTo>
                    <a:pt x="1" y="5"/>
                    <a:pt x="2" y="2"/>
                    <a:pt x="1" y="1"/>
                  </a:cubicBezTo>
                  <a:cubicBezTo>
                    <a:pt x="1" y="0"/>
                    <a:pt x="4" y="1"/>
                    <a:pt x="5" y="1"/>
                  </a:cubicBezTo>
                  <a:cubicBezTo>
                    <a:pt x="6" y="1"/>
                    <a:pt x="9" y="2"/>
                    <a:pt x="9" y="3"/>
                  </a:cubicBezTo>
                  <a:cubicBezTo>
                    <a:pt x="8" y="4"/>
                    <a:pt x="6" y="5"/>
                    <a:pt x="5" y="5"/>
                  </a:cubicBezTo>
                  <a:cubicBezTo>
                    <a:pt x="3" y="6"/>
                    <a:pt x="3" y="6"/>
                    <a:pt x="1" y="5"/>
                  </a:cubicBezTo>
                  <a:cubicBezTo>
                    <a:pt x="0" y="4"/>
                    <a:pt x="2" y="6"/>
                    <a:pt x="1" y="5"/>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204" name="Freeform 599">
              <a:extLst>
                <a:ext uri="{FF2B5EF4-FFF2-40B4-BE49-F238E27FC236}">
                  <a16:creationId xmlns:a16="http://schemas.microsoft.com/office/drawing/2014/main" id="{1543AFAB-A33D-E3A5-D82D-6A4D6BB53A4E}"/>
                </a:ext>
              </a:extLst>
            </p:cNvPr>
            <p:cNvSpPr>
              <a:spLocks/>
            </p:cNvSpPr>
            <p:nvPr/>
          </p:nvSpPr>
          <p:spPr bwMode="auto">
            <a:xfrm>
              <a:off x="7483629" y="4449069"/>
              <a:ext cx="28662" cy="38227"/>
            </a:xfrm>
            <a:custGeom>
              <a:avLst/>
              <a:gdLst>
                <a:gd name="T0" fmla="*/ 2 w 3"/>
                <a:gd name="T1" fmla="*/ 1 h 4"/>
                <a:gd name="T2" fmla="*/ 1 w 3"/>
                <a:gd name="T3" fmla="*/ 3 h 4"/>
                <a:gd name="T4" fmla="*/ 2 w 3"/>
                <a:gd name="T5" fmla="*/ 1 h 4"/>
              </a:gdLst>
              <a:ahLst/>
              <a:cxnLst>
                <a:cxn ang="0">
                  <a:pos x="T0" y="T1"/>
                </a:cxn>
                <a:cxn ang="0">
                  <a:pos x="T2" y="T3"/>
                </a:cxn>
                <a:cxn ang="0">
                  <a:pos x="T4" y="T5"/>
                </a:cxn>
              </a:cxnLst>
              <a:rect l="0" t="0" r="r" b="b"/>
              <a:pathLst>
                <a:path w="3" h="4">
                  <a:moveTo>
                    <a:pt x="2" y="1"/>
                  </a:moveTo>
                  <a:cubicBezTo>
                    <a:pt x="0" y="0"/>
                    <a:pt x="0" y="3"/>
                    <a:pt x="1" y="3"/>
                  </a:cubicBezTo>
                  <a:cubicBezTo>
                    <a:pt x="2" y="4"/>
                    <a:pt x="3" y="2"/>
                    <a:pt x="2" y="1"/>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205" name="Freeform 600">
              <a:extLst>
                <a:ext uri="{FF2B5EF4-FFF2-40B4-BE49-F238E27FC236}">
                  <a16:creationId xmlns:a16="http://schemas.microsoft.com/office/drawing/2014/main" id="{02D12004-25CC-6847-7565-8FB3BAF1D6CF}"/>
                </a:ext>
              </a:extLst>
            </p:cNvPr>
            <p:cNvSpPr>
              <a:spLocks/>
            </p:cNvSpPr>
            <p:nvPr/>
          </p:nvSpPr>
          <p:spPr bwMode="auto">
            <a:xfrm>
              <a:off x="7177896" y="4420403"/>
              <a:ext cx="831212" cy="254845"/>
            </a:xfrm>
            <a:custGeom>
              <a:avLst/>
              <a:gdLst>
                <a:gd name="T0" fmla="*/ 17 w 89"/>
                <a:gd name="T1" fmla="*/ 7 h 27"/>
                <a:gd name="T2" fmla="*/ 19 w 89"/>
                <a:gd name="T3" fmla="*/ 4 h 27"/>
                <a:gd name="T4" fmla="*/ 15 w 89"/>
                <a:gd name="T5" fmla="*/ 2 h 27"/>
                <a:gd name="T6" fmla="*/ 12 w 89"/>
                <a:gd name="T7" fmla="*/ 2 h 27"/>
                <a:gd name="T8" fmla="*/ 4 w 89"/>
                <a:gd name="T9" fmla="*/ 1 h 27"/>
                <a:gd name="T10" fmla="*/ 4 w 89"/>
                <a:gd name="T11" fmla="*/ 3 h 27"/>
                <a:gd name="T12" fmla="*/ 0 w 89"/>
                <a:gd name="T13" fmla="*/ 4 h 27"/>
                <a:gd name="T14" fmla="*/ 5 w 89"/>
                <a:gd name="T15" fmla="*/ 5 h 27"/>
                <a:gd name="T16" fmla="*/ 7 w 89"/>
                <a:gd name="T17" fmla="*/ 6 h 27"/>
                <a:gd name="T18" fmla="*/ 6 w 89"/>
                <a:gd name="T19" fmla="*/ 7 h 27"/>
                <a:gd name="T20" fmla="*/ 24 w 89"/>
                <a:gd name="T21" fmla="*/ 13 h 27"/>
                <a:gd name="T22" fmla="*/ 25 w 89"/>
                <a:gd name="T23" fmla="*/ 16 h 27"/>
                <a:gd name="T24" fmla="*/ 24 w 89"/>
                <a:gd name="T25" fmla="*/ 21 h 27"/>
                <a:gd name="T26" fmla="*/ 27 w 89"/>
                <a:gd name="T27" fmla="*/ 25 h 27"/>
                <a:gd name="T28" fmla="*/ 30 w 89"/>
                <a:gd name="T29" fmla="*/ 24 h 27"/>
                <a:gd name="T30" fmla="*/ 33 w 89"/>
                <a:gd name="T31" fmla="*/ 26 h 27"/>
                <a:gd name="T32" fmla="*/ 38 w 89"/>
                <a:gd name="T33" fmla="*/ 26 h 27"/>
                <a:gd name="T34" fmla="*/ 42 w 89"/>
                <a:gd name="T35" fmla="*/ 23 h 27"/>
                <a:gd name="T36" fmla="*/ 45 w 89"/>
                <a:gd name="T37" fmla="*/ 26 h 27"/>
                <a:gd name="T38" fmla="*/ 52 w 89"/>
                <a:gd name="T39" fmla="*/ 27 h 27"/>
                <a:gd name="T40" fmla="*/ 62 w 89"/>
                <a:gd name="T41" fmla="*/ 27 h 27"/>
                <a:gd name="T42" fmla="*/ 65 w 89"/>
                <a:gd name="T43" fmla="*/ 27 h 27"/>
                <a:gd name="T44" fmla="*/ 67 w 89"/>
                <a:gd name="T45" fmla="*/ 24 h 27"/>
                <a:gd name="T46" fmla="*/ 70 w 89"/>
                <a:gd name="T47" fmla="*/ 25 h 27"/>
                <a:gd name="T48" fmla="*/ 76 w 89"/>
                <a:gd name="T49" fmla="*/ 27 h 27"/>
                <a:gd name="T50" fmla="*/ 82 w 89"/>
                <a:gd name="T51" fmla="*/ 26 h 27"/>
                <a:gd name="T52" fmla="*/ 85 w 89"/>
                <a:gd name="T53" fmla="*/ 24 h 27"/>
                <a:gd name="T54" fmla="*/ 85 w 89"/>
                <a:gd name="T55" fmla="*/ 22 h 27"/>
                <a:gd name="T56" fmla="*/ 82 w 89"/>
                <a:gd name="T57" fmla="*/ 22 h 27"/>
                <a:gd name="T58" fmla="*/ 85 w 89"/>
                <a:gd name="T59" fmla="*/ 17 h 27"/>
                <a:gd name="T60" fmla="*/ 80 w 89"/>
                <a:gd name="T61" fmla="*/ 16 h 27"/>
                <a:gd name="T62" fmla="*/ 78 w 89"/>
                <a:gd name="T63" fmla="*/ 14 h 27"/>
                <a:gd name="T64" fmla="*/ 70 w 89"/>
                <a:gd name="T65" fmla="*/ 14 h 27"/>
                <a:gd name="T66" fmla="*/ 65 w 89"/>
                <a:gd name="T67" fmla="*/ 14 h 27"/>
                <a:gd name="T68" fmla="*/ 55 w 89"/>
                <a:gd name="T69" fmla="*/ 17 h 27"/>
                <a:gd name="T70" fmla="*/ 56 w 89"/>
                <a:gd name="T71" fmla="*/ 18 h 27"/>
                <a:gd name="T72" fmla="*/ 52 w 89"/>
                <a:gd name="T73" fmla="*/ 18 h 27"/>
                <a:gd name="T74" fmla="*/ 49 w 89"/>
                <a:gd name="T75" fmla="*/ 16 h 27"/>
                <a:gd name="T76" fmla="*/ 46 w 89"/>
                <a:gd name="T77" fmla="*/ 17 h 27"/>
                <a:gd name="T78" fmla="*/ 42 w 89"/>
                <a:gd name="T79" fmla="*/ 16 h 27"/>
                <a:gd name="T80" fmla="*/ 41 w 89"/>
                <a:gd name="T81" fmla="*/ 18 h 27"/>
                <a:gd name="T82" fmla="*/ 38 w 89"/>
                <a:gd name="T83" fmla="*/ 16 h 27"/>
                <a:gd name="T84" fmla="*/ 39 w 89"/>
                <a:gd name="T85" fmla="*/ 14 h 27"/>
                <a:gd name="T86" fmla="*/ 34 w 89"/>
                <a:gd name="T87" fmla="*/ 12 h 27"/>
                <a:gd name="T88" fmla="*/ 30 w 89"/>
                <a:gd name="T89" fmla="*/ 13 h 27"/>
                <a:gd name="T90" fmla="*/ 32 w 89"/>
                <a:gd name="T91" fmla="*/ 12 h 27"/>
                <a:gd name="T92" fmla="*/ 28 w 89"/>
                <a:gd name="T93" fmla="*/ 9 h 27"/>
                <a:gd name="T94" fmla="*/ 38 w 89"/>
                <a:gd name="T95" fmla="*/ 10 h 27"/>
                <a:gd name="T96" fmla="*/ 33 w 89"/>
                <a:gd name="T97" fmla="*/ 7 h 27"/>
                <a:gd name="T98" fmla="*/ 28 w 89"/>
                <a:gd name="T99" fmla="*/ 7 h 27"/>
                <a:gd name="T100" fmla="*/ 32 w 89"/>
                <a:gd name="T101" fmla="*/ 6 h 27"/>
                <a:gd name="T102" fmla="*/ 27 w 89"/>
                <a:gd name="T103" fmla="*/ 5 h 27"/>
                <a:gd name="T104" fmla="*/ 17 w 89"/>
                <a:gd name="T105" fmla="*/ 7 h 27"/>
                <a:gd name="T106" fmla="*/ 17 w 89"/>
                <a:gd name="T107"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9" h="27">
                  <a:moveTo>
                    <a:pt x="17" y="7"/>
                  </a:moveTo>
                  <a:cubicBezTo>
                    <a:pt x="18" y="7"/>
                    <a:pt x="20" y="5"/>
                    <a:pt x="19" y="4"/>
                  </a:cubicBezTo>
                  <a:cubicBezTo>
                    <a:pt x="18" y="3"/>
                    <a:pt x="16" y="2"/>
                    <a:pt x="15" y="2"/>
                  </a:cubicBezTo>
                  <a:cubicBezTo>
                    <a:pt x="14" y="2"/>
                    <a:pt x="13" y="2"/>
                    <a:pt x="12" y="2"/>
                  </a:cubicBezTo>
                  <a:cubicBezTo>
                    <a:pt x="9" y="1"/>
                    <a:pt x="7" y="0"/>
                    <a:pt x="4" y="1"/>
                  </a:cubicBezTo>
                  <a:cubicBezTo>
                    <a:pt x="0" y="2"/>
                    <a:pt x="3" y="2"/>
                    <a:pt x="4" y="3"/>
                  </a:cubicBezTo>
                  <a:cubicBezTo>
                    <a:pt x="4" y="3"/>
                    <a:pt x="0" y="3"/>
                    <a:pt x="0" y="4"/>
                  </a:cubicBezTo>
                  <a:cubicBezTo>
                    <a:pt x="0" y="5"/>
                    <a:pt x="4" y="5"/>
                    <a:pt x="5" y="5"/>
                  </a:cubicBezTo>
                  <a:cubicBezTo>
                    <a:pt x="5" y="6"/>
                    <a:pt x="7" y="6"/>
                    <a:pt x="7" y="6"/>
                  </a:cubicBezTo>
                  <a:cubicBezTo>
                    <a:pt x="7" y="7"/>
                    <a:pt x="6" y="7"/>
                    <a:pt x="6" y="7"/>
                  </a:cubicBezTo>
                  <a:cubicBezTo>
                    <a:pt x="12" y="11"/>
                    <a:pt x="21" y="5"/>
                    <a:pt x="24" y="13"/>
                  </a:cubicBezTo>
                  <a:cubicBezTo>
                    <a:pt x="24" y="14"/>
                    <a:pt x="26" y="15"/>
                    <a:pt x="25" y="16"/>
                  </a:cubicBezTo>
                  <a:cubicBezTo>
                    <a:pt x="24" y="18"/>
                    <a:pt x="23" y="19"/>
                    <a:pt x="24" y="21"/>
                  </a:cubicBezTo>
                  <a:cubicBezTo>
                    <a:pt x="24" y="21"/>
                    <a:pt x="26" y="25"/>
                    <a:pt x="27" y="25"/>
                  </a:cubicBezTo>
                  <a:cubicBezTo>
                    <a:pt x="28" y="26"/>
                    <a:pt x="30" y="23"/>
                    <a:pt x="30" y="24"/>
                  </a:cubicBezTo>
                  <a:cubicBezTo>
                    <a:pt x="31" y="24"/>
                    <a:pt x="32" y="26"/>
                    <a:pt x="33" y="26"/>
                  </a:cubicBezTo>
                  <a:cubicBezTo>
                    <a:pt x="35" y="27"/>
                    <a:pt x="37" y="26"/>
                    <a:pt x="38" y="26"/>
                  </a:cubicBezTo>
                  <a:cubicBezTo>
                    <a:pt x="39" y="25"/>
                    <a:pt x="41" y="23"/>
                    <a:pt x="42" y="23"/>
                  </a:cubicBezTo>
                  <a:cubicBezTo>
                    <a:pt x="42" y="23"/>
                    <a:pt x="44" y="26"/>
                    <a:pt x="45" y="26"/>
                  </a:cubicBezTo>
                  <a:cubicBezTo>
                    <a:pt x="47" y="27"/>
                    <a:pt x="50" y="27"/>
                    <a:pt x="52" y="27"/>
                  </a:cubicBezTo>
                  <a:cubicBezTo>
                    <a:pt x="56" y="27"/>
                    <a:pt x="59" y="27"/>
                    <a:pt x="62" y="27"/>
                  </a:cubicBezTo>
                  <a:cubicBezTo>
                    <a:pt x="63" y="27"/>
                    <a:pt x="64" y="27"/>
                    <a:pt x="65" y="27"/>
                  </a:cubicBezTo>
                  <a:cubicBezTo>
                    <a:pt x="67" y="26"/>
                    <a:pt x="66" y="24"/>
                    <a:pt x="67" y="24"/>
                  </a:cubicBezTo>
                  <a:cubicBezTo>
                    <a:pt x="68" y="23"/>
                    <a:pt x="69" y="24"/>
                    <a:pt x="70" y="25"/>
                  </a:cubicBezTo>
                  <a:cubicBezTo>
                    <a:pt x="71" y="26"/>
                    <a:pt x="74" y="27"/>
                    <a:pt x="76" y="27"/>
                  </a:cubicBezTo>
                  <a:cubicBezTo>
                    <a:pt x="78" y="27"/>
                    <a:pt x="80" y="27"/>
                    <a:pt x="82" y="26"/>
                  </a:cubicBezTo>
                  <a:cubicBezTo>
                    <a:pt x="84" y="26"/>
                    <a:pt x="83" y="24"/>
                    <a:pt x="85" y="24"/>
                  </a:cubicBezTo>
                  <a:cubicBezTo>
                    <a:pt x="86" y="24"/>
                    <a:pt x="87" y="21"/>
                    <a:pt x="85" y="22"/>
                  </a:cubicBezTo>
                  <a:cubicBezTo>
                    <a:pt x="85" y="22"/>
                    <a:pt x="83" y="22"/>
                    <a:pt x="82" y="22"/>
                  </a:cubicBezTo>
                  <a:cubicBezTo>
                    <a:pt x="82" y="22"/>
                    <a:pt x="89" y="18"/>
                    <a:pt x="85" y="17"/>
                  </a:cubicBezTo>
                  <a:cubicBezTo>
                    <a:pt x="84" y="17"/>
                    <a:pt x="82" y="16"/>
                    <a:pt x="80" y="16"/>
                  </a:cubicBezTo>
                  <a:cubicBezTo>
                    <a:pt x="78" y="16"/>
                    <a:pt x="80" y="14"/>
                    <a:pt x="78" y="14"/>
                  </a:cubicBezTo>
                  <a:cubicBezTo>
                    <a:pt x="75" y="14"/>
                    <a:pt x="73" y="14"/>
                    <a:pt x="70" y="14"/>
                  </a:cubicBezTo>
                  <a:cubicBezTo>
                    <a:pt x="68" y="14"/>
                    <a:pt x="67" y="13"/>
                    <a:pt x="65" y="14"/>
                  </a:cubicBezTo>
                  <a:cubicBezTo>
                    <a:pt x="64" y="14"/>
                    <a:pt x="55" y="16"/>
                    <a:pt x="55" y="17"/>
                  </a:cubicBezTo>
                  <a:cubicBezTo>
                    <a:pt x="55" y="17"/>
                    <a:pt x="56" y="17"/>
                    <a:pt x="56" y="18"/>
                  </a:cubicBezTo>
                  <a:cubicBezTo>
                    <a:pt x="56" y="18"/>
                    <a:pt x="53" y="18"/>
                    <a:pt x="52" y="18"/>
                  </a:cubicBezTo>
                  <a:cubicBezTo>
                    <a:pt x="51" y="18"/>
                    <a:pt x="50" y="17"/>
                    <a:pt x="49" y="16"/>
                  </a:cubicBezTo>
                  <a:cubicBezTo>
                    <a:pt x="48" y="16"/>
                    <a:pt x="47" y="17"/>
                    <a:pt x="46" y="17"/>
                  </a:cubicBezTo>
                  <a:cubicBezTo>
                    <a:pt x="45" y="17"/>
                    <a:pt x="43" y="16"/>
                    <a:pt x="42" y="16"/>
                  </a:cubicBezTo>
                  <a:cubicBezTo>
                    <a:pt x="41" y="16"/>
                    <a:pt x="42" y="18"/>
                    <a:pt x="41" y="18"/>
                  </a:cubicBezTo>
                  <a:cubicBezTo>
                    <a:pt x="40" y="18"/>
                    <a:pt x="39" y="16"/>
                    <a:pt x="38" y="16"/>
                  </a:cubicBezTo>
                  <a:cubicBezTo>
                    <a:pt x="35" y="16"/>
                    <a:pt x="39" y="15"/>
                    <a:pt x="39" y="14"/>
                  </a:cubicBezTo>
                  <a:cubicBezTo>
                    <a:pt x="39" y="13"/>
                    <a:pt x="35" y="12"/>
                    <a:pt x="34" y="12"/>
                  </a:cubicBezTo>
                  <a:cubicBezTo>
                    <a:pt x="34" y="12"/>
                    <a:pt x="30" y="13"/>
                    <a:pt x="30" y="13"/>
                  </a:cubicBezTo>
                  <a:cubicBezTo>
                    <a:pt x="30" y="12"/>
                    <a:pt x="32" y="12"/>
                    <a:pt x="32" y="12"/>
                  </a:cubicBezTo>
                  <a:cubicBezTo>
                    <a:pt x="32" y="11"/>
                    <a:pt x="27" y="10"/>
                    <a:pt x="28" y="9"/>
                  </a:cubicBezTo>
                  <a:cubicBezTo>
                    <a:pt x="28" y="9"/>
                    <a:pt x="38" y="10"/>
                    <a:pt x="38" y="10"/>
                  </a:cubicBezTo>
                  <a:cubicBezTo>
                    <a:pt x="38" y="9"/>
                    <a:pt x="34" y="8"/>
                    <a:pt x="33" y="7"/>
                  </a:cubicBezTo>
                  <a:cubicBezTo>
                    <a:pt x="32" y="7"/>
                    <a:pt x="30" y="7"/>
                    <a:pt x="28" y="7"/>
                  </a:cubicBezTo>
                  <a:cubicBezTo>
                    <a:pt x="29" y="7"/>
                    <a:pt x="31" y="7"/>
                    <a:pt x="32" y="6"/>
                  </a:cubicBezTo>
                  <a:cubicBezTo>
                    <a:pt x="32" y="5"/>
                    <a:pt x="27" y="5"/>
                    <a:pt x="27" y="5"/>
                  </a:cubicBezTo>
                  <a:cubicBezTo>
                    <a:pt x="23" y="5"/>
                    <a:pt x="21" y="6"/>
                    <a:pt x="17" y="7"/>
                  </a:cubicBezTo>
                  <a:cubicBezTo>
                    <a:pt x="17" y="7"/>
                    <a:pt x="18" y="7"/>
                    <a:pt x="17" y="7"/>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206" name="Freeform 601">
              <a:extLst>
                <a:ext uri="{FF2B5EF4-FFF2-40B4-BE49-F238E27FC236}">
                  <a16:creationId xmlns:a16="http://schemas.microsoft.com/office/drawing/2014/main" id="{C796FF08-B4C2-13E5-B391-98F983EE269C}"/>
                </a:ext>
              </a:extLst>
            </p:cNvPr>
            <p:cNvSpPr>
              <a:spLocks/>
            </p:cNvSpPr>
            <p:nvPr/>
          </p:nvSpPr>
          <p:spPr bwMode="auto">
            <a:xfrm>
              <a:off x="7197007" y="3980797"/>
              <a:ext cx="550956" cy="347225"/>
            </a:xfrm>
            <a:custGeom>
              <a:avLst/>
              <a:gdLst>
                <a:gd name="T0" fmla="*/ 55 w 59"/>
                <a:gd name="T1" fmla="*/ 21 h 37"/>
                <a:gd name="T2" fmla="*/ 46 w 59"/>
                <a:gd name="T3" fmla="*/ 20 h 37"/>
                <a:gd name="T4" fmla="*/ 46 w 59"/>
                <a:gd name="T5" fmla="*/ 18 h 37"/>
                <a:gd name="T6" fmla="*/ 44 w 59"/>
                <a:gd name="T7" fmla="*/ 15 h 37"/>
                <a:gd name="T8" fmla="*/ 44 w 59"/>
                <a:gd name="T9" fmla="*/ 11 h 37"/>
                <a:gd name="T10" fmla="*/ 43 w 59"/>
                <a:gd name="T11" fmla="*/ 15 h 37"/>
                <a:gd name="T12" fmla="*/ 35 w 59"/>
                <a:gd name="T13" fmla="*/ 10 h 37"/>
                <a:gd name="T14" fmla="*/ 24 w 59"/>
                <a:gd name="T15" fmla="*/ 2 h 37"/>
                <a:gd name="T16" fmla="*/ 12 w 59"/>
                <a:gd name="T17" fmla="*/ 1 h 37"/>
                <a:gd name="T18" fmla="*/ 12 w 59"/>
                <a:gd name="T19" fmla="*/ 3 h 37"/>
                <a:gd name="T20" fmla="*/ 6 w 59"/>
                <a:gd name="T21" fmla="*/ 5 h 37"/>
                <a:gd name="T22" fmla="*/ 11 w 59"/>
                <a:gd name="T23" fmla="*/ 9 h 37"/>
                <a:gd name="T24" fmla="*/ 6 w 59"/>
                <a:gd name="T25" fmla="*/ 9 h 37"/>
                <a:gd name="T26" fmla="*/ 5 w 59"/>
                <a:gd name="T27" fmla="*/ 11 h 37"/>
                <a:gd name="T28" fmla="*/ 6 w 59"/>
                <a:gd name="T29" fmla="*/ 14 h 37"/>
                <a:gd name="T30" fmla="*/ 10 w 59"/>
                <a:gd name="T31" fmla="*/ 14 h 37"/>
                <a:gd name="T32" fmla="*/ 0 w 59"/>
                <a:gd name="T33" fmla="*/ 15 h 37"/>
                <a:gd name="T34" fmla="*/ 7 w 59"/>
                <a:gd name="T35" fmla="*/ 20 h 37"/>
                <a:gd name="T36" fmla="*/ 8 w 59"/>
                <a:gd name="T37" fmla="*/ 23 h 37"/>
                <a:gd name="T38" fmla="*/ 14 w 59"/>
                <a:gd name="T39" fmla="*/ 23 h 37"/>
                <a:gd name="T40" fmla="*/ 26 w 59"/>
                <a:gd name="T41" fmla="*/ 23 h 37"/>
                <a:gd name="T42" fmla="*/ 28 w 59"/>
                <a:gd name="T43" fmla="*/ 24 h 37"/>
                <a:gd name="T44" fmla="*/ 16 w 59"/>
                <a:gd name="T45" fmla="*/ 25 h 37"/>
                <a:gd name="T46" fmla="*/ 16 w 59"/>
                <a:gd name="T47" fmla="*/ 30 h 37"/>
                <a:gd name="T48" fmla="*/ 19 w 59"/>
                <a:gd name="T49" fmla="*/ 33 h 37"/>
                <a:gd name="T50" fmla="*/ 32 w 59"/>
                <a:gd name="T51" fmla="*/ 35 h 37"/>
                <a:gd name="T52" fmla="*/ 34 w 59"/>
                <a:gd name="T53" fmla="*/ 36 h 37"/>
                <a:gd name="T54" fmla="*/ 40 w 59"/>
                <a:gd name="T55" fmla="*/ 35 h 37"/>
                <a:gd name="T56" fmla="*/ 41 w 59"/>
                <a:gd name="T57" fmla="*/ 35 h 37"/>
                <a:gd name="T58" fmla="*/ 41 w 59"/>
                <a:gd name="T59" fmla="*/ 29 h 37"/>
                <a:gd name="T60" fmla="*/ 46 w 59"/>
                <a:gd name="T61" fmla="*/ 30 h 37"/>
                <a:gd name="T62" fmla="*/ 51 w 59"/>
                <a:gd name="T63" fmla="*/ 28 h 37"/>
                <a:gd name="T64" fmla="*/ 54 w 59"/>
                <a:gd name="T65" fmla="*/ 26 h 37"/>
                <a:gd name="T66" fmla="*/ 58 w 59"/>
                <a:gd name="T67" fmla="*/ 2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9" h="37">
                  <a:moveTo>
                    <a:pt x="58" y="24"/>
                  </a:moveTo>
                  <a:cubicBezTo>
                    <a:pt x="58" y="22"/>
                    <a:pt x="56" y="22"/>
                    <a:pt x="55" y="21"/>
                  </a:cubicBezTo>
                  <a:cubicBezTo>
                    <a:pt x="54" y="20"/>
                    <a:pt x="53" y="22"/>
                    <a:pt x="52" y="21"/>
                  </a:cubicBezTo>
                  <a:cubicBezTo>
                    <a:pt x="50" y="19"/>
                    <a:pt x="48" y="21"/>
                    <a:pt x="46" y="20"/>
                  </a:cubicBezTo>
                  <a:cubicBezTo>
                    <a:pt x="46" y="20"/>
                    <a:pt x="48" y="19"/>
                    <a:pt x="48" y="18"/>
                  </a:cubicBezTo>
                  <a:cubicBezTo>
                    <a:pt x="48" y="18"/>
                    <a:pt x="46" y="18"/>
                    <a:pt x="46" y="18"/>
                  </a:cubicBezTo>
                  <a:cubicBezTo>
                    <a:pt x="46" y="17"/>
                    <a:pt x="47" y="17"/>
                    <a:pt x="47" y="16"/>
                  </a:cubicBezTo>
                  <a:cubicBezTo>
                    <a:pt x="47" y="15"/>
                    <a:pt x="44" y="16"/>
                    <a:pt x="44" y="15"/>
                  </a:cubicBezTo>
                  <a:cubicBezTo>
                    <a:pt x="43" y="15"/>
                    <a:pt x="45" y="14"/>
                    <a:pt x="45" y="14"/>
                  </a:cubicBezTo>
                  <a:cubicBezTo>
                    <a:pt x="46" y="13"/>
                    <a:pt x="44" y="12"/>
                    <a:pt x="44" y="11"/>
                  </a:cubicBezTo>
                  <a:cubicBezTo>
                    <a:pt x="43" y="10"/>
                    <a:pt x="38" y="11"/>
                    <a:pt x="38" y="11"/>
                  </a:cubicBezTo>
                  <a:cubicBezTo>
                    <a:pt x="38" y="12"/>
                    <a:pt x="43" y="14"/>
                    <a:pt x="43" y="15"/>
                  </a:cubicBezTo>
                  <a:cubicBezTo>
                    <a:pt x="42" y="16"/>
                    <a:pt x="39" y="14"/>
                    <a:pt x="38" y="13"/>
                  </a:cubicBezTo>
                  <a:cubicBezTo>
                    <a:pt x="36" y="12"/>
                    <a:pt x="39" y="10"/>
                    <a:pt x="35" y="10"/>
                  </a:cubicBezTo>
                  <a:cubicBezTo>
                    <a:pt x="33" y="10"/>
                    <a:pt x="30" y="10"/>
                    <a:pt x="29" y="8"/>
                  </a:cubicBezTo>
                  <a:cubicBezTo>
                    <a:pt x="28" y="6"/>
                    <a:pt x="26" y="3"/>
                    <a:pt x="24" y="2"/>
                  </a:cubicBezTo>
                  <a:cubicBezTo>
                    <a:pt x="21" y="1"/>
                    <a:pt x="18" y="0"/>
                    <a:pt x="16" y="0"/>
                  </a:cubicBezTo>
                  <a:cubicBezTo>
                    <a:pt x="15" y="0"/>
                    <a:pt x="10" y="0"/>
                    <a:pt x="12" y="1"/>
                  </a:cubicBezTo>
                  <a:cubicBezTo>
                    <a:pt x="13" y="1"/>
                    <a:pt x="17" y="2"/>
                    <a:pt x="17" y="2"/>
                  </a:cubicBezTo>
                  <a:cubicBezTo>
                    <a:pt x="17" y="4"/>
                    <a:pt x="13" y="3"/>
                    <a:pt x="12" y="3"/>
                  </a:cubicBezTo>
                  <a:cubicBezTo>
                    <a:pt x="12" y="3"/>
                    <a:pt x="13" y="4"/>
                    <a:pt x="13" y="4"/>
                  </a:cubicBezTo>
                  <a:cubicBezTo>
                    <a:pt x="13" y="5"/>
                    <a:pt x="7" y="2"/>
                    <a:pt x="6" y="5"/>
                  </a:cubicBezTo>
                  <a:cubicBezTo>
                    <a:pt x="6" y="5"/>
                    <a:pt x="11" y="7"/>
                    <a:pt x="12" y="7"/>
                  </a:cubicBezTo>
                  <a:cubicBezTo>
                    <a:pt x="10" y="6"/>
                    <a:pt x="11" y="9"/>
                    <a:pt x="11" y="9"/>
                  </a:cubicBezTo>
                  <a:cubicBezTo>
                    <a:pt x="11" y="10"/>
                    <a:pt x="4" y="7"/>
                    <a:pt x="3" y="8"/>
                  </a:cubicBezTo>
                  <a:cubicBezTo>
                    <a:pt x="3" y="7"/>
                    <a:pt x="6" y="8"/>
                    <a:pt x="6" y="9"/>
                  </a:cubicBezTo>
                  <a:cubicBezTo>
                    <a:pt x="6" y="8"/>
                    <a:pt x="4" y="9"/>
                    <a:pt x="4" y="9"/>
                  </a:cubicBezTo>
                  <a:cubicBezTo>
                    <a:pt x="3" y="10"/>
                    <a:pt x="5" y="11"/>
                    <a:pt x="5" y="11"/>
                  </a:cubicBezTo>
                  <a:cubicBezTo>
                    <a:pt x="6" y="12"/>
                    <a:pt x="2" y="12"/>
                    <a:pt x="1" y="12"/>
                  </a:cubicBezTo>
                  <a:cubicBezTo>
                    <a:pt x="2" y="12"/>
                    <a:pt x="4" y="13"/>
                    <a:pt x="6" y="14"/>
                  </a:cubicBezTo>
                  <a:cubicBezTo>
                    <a:pt x="8" y="14"/>
                    <a:pt x="10" y="13"/>
                    <a:pt x="12" y="13"/>
                  </a:cubicBezTo>
                  <a:cubicBezTo>
                    <a:pt x="12" y="13"/>
                    <a:pt x="10" y="14"/>
                    <a:pt x="10" y="14"/>
                  </a:cubicBezTo>
                  <a:cubicBezTo>
                    <a:pt x="10" y="15"/>
                    <a:pt x="11" y="15"/>
                    <a:pt x="11" y="15"/>
                  </a:cubicBezTo>
                  <a:cubicBezTo>
                    <a:pt x="11" y="16"/>
                    <a:pt x="0" y="15"/>
                    <a:pt x="0" y="15"/>
                  </a:cubicBezTo>
                  <a:cubicBezTo>
                    <a:pt x="0" y="15"/>
                    <a:pt x="2" y="18"/>
                    <a:pt x="2" y="18"/>
                  </a:cubicBezTo>
                  <a:cubicBezTo>
                    <a:pt x="3" y="19"/>
                    <a:pt x="7" y="21"/>
                    <a:pt x="7" y="20"/>
                  </a:cubicBezTo>
                  <a:cubicBezTo>
                    <a:pt x="7" y="21"/>
                    <a:pt x="5" y="20"/>
                    <a:pt x="6" y="22"/>
                  </a:cubicBezTo>
                  <a:cubicBezTo>
                    <a:pt x="6" y="22"/>
                    <a:pt x="7" y="23"/>
                    <a:pt x="8" y="23"/>
                  </a:cubicBezTo>
                  <a:cubicBezTo>
                    <a:pt x="9" y="24"/>
                    <a:pt x="10" y="23"/>
                    <a:pt x="11" y="23"/>
                  </a:cubicBezTo>
                  <a:cubicBezTo>
                    <a:pt x="12" y="22"/>
                    <a:pt x="13" y="24"/>
                    <a:pt x="14" y="23"/>
                  </a:cubicBezTo>
                  <a:cubicBezTo>
                    <a:pt x="17" y="22"/>
                    <a:pt x="19" y="21"/>
                    <a:pt x="21" y="22"/>
                  </a:cubicBezTo>
                  <a:cubicBezTo>
                    <a:pt x="23" y="23"/>
                    <a:pt x="24" y="23"/>
                    <a:pt x="26" y="23"/>
                  </a:cubicBezTo>
                  <a:cubicBezTo>
                    <a:pt x="25" y="23"/>
                    <a:pt x="23" y="23"/>
                    <a:pt x="21" y="23"/>
                  </a:cubicBezTo>
                  <a:cubicBezTo>
                    <a:pt x="23" y="23"/>
                    <a:pt x="27" y="23"/>
                    <a:pt x="28" y="24"/>
                  </a:cubicBezTo>
                  <a:cubicBezTo>
                    <a:pt x="28" y="24"/>
                    <a:pt x="23" y="25"/>
                    <a:pt x="23" y="25"/>
                  </a:cubicBezTo>
                  <a:cubicBezTo>
                    <a:pt x="21" y="25"/>
                    <a:pt x="18" y="25"/>
                    <a:pt x="16" y="25"/>
                  </a:cubicBezTo>
                  <a:cubicBezTo>
                    <a:pt x="16" y="26"/>
                    <a:pt x="12" y="27"/>
                    <a:pt x="13" y="27"/>
                  </a:cubicBezTo>
                  <a:cubicBezTo>
                    <a:pt x="14" y="28"/>
                    <a:pt x="15" y="28"/>
                    <a:pt x="16" y="30"/>
                  </a:cubicBezTo>
                  <a:cubicBezTo>
                    <a:pt x="16" y="32"/>
                    <a:pt x="22" y="30"/>
                    <a:pt x="23" y="32"/>
                  </a:cubicBezTo>
                  <a:cubicBezTo>
                    <a:pt x="23" y="32"/>
                    <a:pt x="19" y="32"/>
                    <a:pt x="19" y="33"/>
                  </a:cubicBezTo>
                  <a:cubicBezTo>
                    <a:pt x="20" y="34"/>
                    <a:pt x="25" y="36"/>
                    <a:pt x="26" y="36"/>
                  </a:cubicBezTo>
                  <a:cubicBezTo>
                    <a:pt x="26" y="36"/>
                    <a:pt x="32" y="36"/>
                    <a:pt x="32" y="35"/>
                  </a:cubicBezTo>
                  <a:cubicBezTo>
                    <a:pt x="32" y="35"/>
                    <a:pt x="31" y="35"/>
                    <a:pt x="31" y="35"/>
                  </a:cubicBezTo>
                  <a:cubicBezTo>
                    <a:pt x="31" y="33"/>
                    <a:pt x="35" y="36"/>
                    <a:pt x="34" y="36"/>
                  </a:cubicBezTo>
                  <a:cubicBezTo>
                    <a:pt x="35" y="36"/>
                    <a:pt x="33" y="33"/>
                    <a:pt x="33" y="32"/>
                  </a:cubicBezTo>
                  <a:cubicBezTo>
                    <a:pt x="35" y="31"/>
                    <a:pt x="37" y="37"/>
                    <a:pt x="40" y="35"/>
                  </a:cubicBezTo>
                  <a:cubicBezTo>
                    <a:pt x="41" y="34"/>
                    <a:pt x="39" y="32"/>
                    <a:pt x="40" y="32"/>
                  </a:cubicBezTo>
                  <a:cubicBezTo>
                    <a:pt x="41" y="32"/>
                    <a:pt x="41" y="34"/>
                    <a:pt x="41" y="35"/>
                  </a:cubicBezTo>
                  <a:cubicBezTo>
                    <a:pt x="42" y="35"/>
                    <a:pt x="43" y="31"/>
                    <a:pt x="42" y="31"/>
                  </a:cubicBezTo>
                  <a:cubicBezTo>
                    <a:pt x="42" y="30"/>
                    <a:pt x="42" y="29"/>
                    <a:pt x="41" y="29"/>
                  </a:cubicBezTo>
                  <a:cubicBezTo>
                    <a:pt x="41" y="28"/>
                    <a:pt x="42" y="26"/>
                    <a:pt x="43" y="27"/>
                  </a:cubicBezTo>
                  <a:cubicBezTo>
                    <a:pt x="44" y="28"/>
                    <a:pt x="43" y="32"/>
                    <a:pt x="46" y="30"/>
                  </a:cubicBezTo>
                  <a:cubicBezTo>
                    <a:pt x="47" y="29"/>
                    <a:pt x="50" y="25"/>
                    <a:pt x="52" y="27"/>
                  </a:cubicBezTo>
                  <a:cubicBezTo>
                    <a:pt x="53" y="27"/>
                    <a:pt x="51" y="28"/>
                    <a:pt x="51" y="28"/>
                  </a:cubicBezTo>
                  <a:cubicBezTo>
                    <a:pt x="51" y="28"/>
                    <a:pt x="56" y="27"/>
                    <a:pt x="56" y="27"/>
                  </a:cubicBezTo>
                  <a:cubicBezTo>
                    <a:pt x="56" y="27"/>
                    <a:pt x="54" y="27"/>
                    <a:pt x="54" y="26"/>
                  </a:cubicBezTo>
                  <a:cubicBezTo>
                    <a:pt x="54" y="25"/>
                    <a:pt x="59" y="25"/>
                    <a:pt x="58" y="24"/>
                  </a:cubicBezTo>
                  <a:cubicBezTo>
                    <a:pt x="58" y="22"/>
                    <a:pt x="58" y="25"/>
                    <a:pt x="58" y="24"/>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207" name="Freeform 602">
              <a:extLst>
                <a:ext uri="{FF2B5EF4-FFF2-40B4-BE49-F238E27FC236}">
                  <a16:creationId xmlns:a16="http://schemas.microsoft.com/office/drawing/2014/main" id="{112376E3-DF90-556A-006B-9323EE6A8493}"/>
                </a:ext>
              </a:extLst>
            </p:cNvPr>
            <p:cNvSpPr>
              <a:spLocks/>
            </p:cNvSpPr>
            <p:nvPr/>
          </p:nvSpPr>
          <p:spPr bwMode="auto">
            <a:xfrm>
              <a:off x="7419934" y="3767367"/>
              <a:ext cx="1455416" cy="758159"/>
            </a:xfrm>
            <a:custGeom>
              <a:avLst/>
              <a:gdLst>
                <a:gd name="T0" fmla="*/ 15 w 156"/>
                <a:gd name="T1" fmla="*/ 77 h 81"/>
                <a:gd name="T2" fmla="*/ 27 w 156"/>
                <a:gd name="T3" fmla="*/ 76 h 81"/>
                <a:gd name="T4" fmla="*/ 37 w 156"/>
                <a:gd name="T5" fmla="*/ 78 h 81"/>
                <a:gd name="T6" fmla="*/ 48 w 156"/>
                <a:gd name="T7" fmla="*/ 77 h 81"/>
                <a:gd name="T8" fmla="*/ 65 w 156"/>
                <a:gd name="T9" fmla="*/ 76 h 81"/>
                <a:gd name="T10" fmla="*/ 59 w 156"/>
                <a:gd name="T11" fmla="*/ 70 h 81"/>
                <a:gd name="T12" fmla="*/ 50 w 156"/>
                <a:gd name="T13" fmla="*/ 65 h 81"/>
                <a:gd name="T14" fmla="*/ 73 w 156"/>
                <a:gd name="T15" fmla="*/ 61 h 81"/>
                <a:gd name="T16" fmla="*/ 76 w 156"/>
                <a:gd name="T17" fmla="*/ 55 h 81"/>
                <a:gd name="T18" fmla="*/ 71 w 156"/>
                <a:gd name="T19" fmla="*/ 50 h 81"/>
                <a:gd name="T20" fmla="*/ 72 w 156"/>
                <a:gd name="T21" fmla="*/ 48 h 81"/>
                <a:gd name="T22" fmla="*/ 78 w 156"/>
                <a:gd name="T23" fmla="*/ 45 h 81"/>
                <a:gd name="T24" fmla="*/ 90 w 156"/>
                <a:gd name="T25" fmla="*/ 44 h 81"/>
                <a:gd name="T26" fmla="*/ 105 w 156"/>
                <a:gd name="T27" fmla="*/ 37 h 81"/>
                <a:gd name="T28" fmla="*/ 105 w 156"/>
                <a:gd name="T29" fmla="*/ 32 h 81"/>
                <a:gd name="T30" fmla="*/ 136 w 156"/>
                <a:gd name="T31" fmla="*/ 21 h 81"/>
                <a:gd name="T32" fmla="*/ 115 w 156"/>
                <a:gd name="T33" fmla="*/ 23 h 81"/>
                <a:gd name="T34" fmla="*/ 134 w 156"/>
                <a:gd name="T35" fmla="*/ 18 h 81"/>
                <a:gd name="T36" fmla="*/ 146 w 156"/>
                <a:gd name="T37" fmla="*/ 10 h 81"/>
                <a:gd name="T38" fmla="*/ 133 w 156"/>
                <a:gd name="T39" fmla="*/ 5 h 81"/>
                <a:gd name="T40" fmla="*/ 121 w 156"/>
                <a:gd name="T41" fmla="*/ 5 h 81"/>
                <a:gd name="T42" fmla="*/ 100 w 156"/>
                <a:gd name="T43" fmla="*/ 2 h 81"/>
                <a:gd name="T44" fmla="*/ 91 w 156"/>
                <a:gd name="T45" fmla="*/ 5 h 81"/>
                <a:gd name="T46" fmla="*/ 80 w 156"/>
                <a:gd name="T47" fmla="*/ 8 h 81"/>
                <a:gd name="T48" fmla="*/ 58 w 156"/>
                <a:gd name="T49" fmla="*/ 4 h 81"/>
                <a:gd name="T50" fmla="*/ 52 w 156"/>
                <a:gd name="T51" fmla="*/ 5 h 81"/>
                <a:gd name="T52" fmla="*/ 46 w 156"/>
                <a:gd name="T53" fmla="*/ 10 h 81"/>
                <a:gd name="T54" fmla="*/ 45 w 156"/>
                <a:gd name="T55" fmla="*/ 12 h 81"/>
                <a:gd name="T56" fmla="*/ 31 w 156"/>
                <a:gd name="T57" fmla="*/ 10 h 81"/>
                <a:gd name="T58" fmla="*/ 34 w 156"/>
                <a:gd name="T59" fmla="*/ 16 h 81"/>
                <a:gd name="T60" fmla="*/ 23 w 156"/>
                <a:gd name="T61" fmla="*/ 16 h 81"/>
                <a:gd name="T62" fmla="*/ 5 w 156"/>
                <a:gd name="T63" fmla="*/ 17 h 81"/>
                <a:gd name="T64" fmla="*/ 11 w 156"/>
                <a:gd name="T65" fmla="*/ 21 h 81"/>
                <a:gd name="T66" fmla="*/ 13 w 156"/>
                <a:gd name="T67" fmla="*/ 26 h 81"/>
                <a:gd name="T68" fmla="*/ 23 w 156"/>
                <a:gd name="T69" fmla="*/ 27 h 81"/>
                <a:gd name="T70" fmla="*/ 20 w 156"/>
                <a:gd name="T71" fmla="*/ 31 h 81"/>
                <a:gd name="T72" fmla="*/ 26 w 156"/>
                <a:gd name="T73" fmla="*/ 30 h 81"/>
                <a:gd name="T74" fmla="*/ 42 w 156"/>
                <a:gd name="T75" fmla="*/ 30 h 81"/>
                <a:gd name="T76" fmla="*/ 52 w 156"/>
                <a:gd name="T77" fmla="*/ 31 h 81"/>
                <a:gd name="T78" fmla="*/ 73 w 156"/>
                <a:gd name="T79" fmla="*/ 21 h 81"/>
                <a:gd name="T80" fmla="*/ 60 w 156"/>
                <a:gd name="T81" fmla="*/ 31 h 81"/>
                <a:gd name="T82" fmla="*/ 44 w 156"/>
                <a:gd name="T83" fmla="*/ 35 h 81"/>
                <a:gd name="T84" fmla="*/ 58 w 156"/>
                <a:gd name="T85" fmla="*/ 42 h 81"/>
                <a:gd name="T86" fmla="*/ 32 w 156"/>
                <a:gd name="T87" fmla="*/ 39 h 81"/>
                <a:gd name="T88" fmla="*/ 42 w 156"/>
                <a:gd name="T89" fmla="*/ 50 h 81"/>
                <a:gd name="T90" fmla="*/ 44 w 156"/>
                <a:gd name="T91" fmla="*/ 52 h 81"/>
                <a:gd name="T92" fmla="*/ 30 w 156"/>
                <a:gd name="T93" fmla="*/ 52 h 81"/>
                <a:gd name="T94" fmla="*/ 27 w 156"/>
                <a:gd name="T95" fmla="*/ 59 h 81"/>
                <a:gd name="T96" fmla="*/ 36 w 156"/>
                <a:gd name="T97" fmla="*/ 57 h 81"/>
                <a:gd name="T98" fmla="*/ 34 w 156"/>
                <a:gd name="T99" fmla="*/ 60 h 81"/>
                <a:gd name="T100" fmla="*/ 37 w 156"/>
                <a:gd name="T101" fmla="*/ 65 h 81"/>
                <a:gd name="T102" fmla="*/ 38 w 156"/>
                <a:gd name="T103" fmla="*/ 68 h 81"/>
                <a:gd name="T104" fmla="*/ 19 w 156"/>
                <a:gd name="T105" fmla="*/ 65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56" h="81">
                  <a:moveTo>
                    <a:pt x="26" y="70"/>
                  </a:moveTo>
                  <a:cubicBezTo>
                    <a:pt x="22" y="70"/>
                    <a:pt x="17" y="70"/>
                    <a:pt x="13" y="71"/>
                  </a:cubicBezTo>
                  <a:cubicBezTo>
                    <a:pt x="11" y="72"/>
                    <a:pt x="11" y="75"/>
                    <a:pt x="12" y="76"/>
                  </a:cubicBezTo>
                  <a:cubicBezTo>
                    <a:pt x="13" y="77"/>
                    <a:pt x="15" y="78"/>
                    <a:pt x="15" y="77"/>
                  </a:cubicBezTo>
                  <a:cubicBezTo>
                    <a:pt x="17" y="77"/>
                    <a:pt x="16" y="76"/>
                    <a:pt x="17" y="75"/>
                  </a:cubicBezTo>
                  <a:cubicBezTo>
                    <a:pt x="17" y="75"/>
                    <a:pt x="17" y="78"/>
                    <a:pt x="17" y="78"/>
                  </a:cubicBezTo>
                  <a:cubicBezTo>
                    <a:pt x="19" y="78"/>
                    <a:pt x="22" y="78"/>
                    <a:pt x="24" y="78"/>
                  </a:cubicBezTo>
                  <a:cubicBezTo>
                    <a:pt x="26" y="78"/>
                    <a:pt x="26" y="76"/>
                    <a:pt x="27" y="76"/>
                  </a:cubicBezTo>
                  <a:cubicBezTo>
                    <a:pt x="29" y="76"/>
                    <a:pt x="27" y="78"/>
                    <a:pt x="27" y="78"/>
                  </a:cubicBezTo>
                  <a:cubicBezTo>
                    <a:pt x="27" y="78"/>
                    <a:pt x="37" y="79"/>
                    <a:pt x="37" y="78"/>
                  </a:cubicBezTo>
                  <a:cubicBezTo>
                    <a:pt x="37" y="78"/>
                    <a:pt x="35" y="77"/>
                    <a:pt x="34" y="76"/>
                  </a:cubicBezTo>
                  <a:cubicBezTo>
                    <a:pt x="34" y="76"/>
                    <a:pt x="38" y="77"/>
                    <a:pt x="37" y="78"/>
                  </a:cubicBezTo>
                  <a:cubicBezTo>
                    <a:pt x="38" y="77"/>
                    <a:pt x="37" y="76"/>
                    <a:pt x="38" y="76"/>
                  </a:cubicBezTo>
                  <a:cubicBezTo>
                    <a:pt x="38" y="76"/>
                    <a:pt x="40" y="77"/>
                    <a:pt x="41" y="77"/>
                  </a:cubicBezTo>
                  <a:cubicBezTo>
                    <a:pt x="43" y="79"/>
                    <a:pt x="41" y="76"/>
                    <a:pt x="42" y="75"/>
                  </a:cubicBezTo>
                  <a:cubicBezTo>
                    <a:pt x="42" y="75"/>
                    <a:pt x="48" y="78"/>
                    <a:pt x="48" y="77"/>
                  </a:cubicBezTo>
                  <a:cubicBezTo>
                    <a:pt x="48" y="76"/>
                    <a:pt x="46" y="76"/>
                    <a:pt x="46" y="75"/>
                  </a:cubicBezTo>
                  <a:cubicBezTo>
                    <a:pt x="46" y="75"/>
                    <a:pt x="53" y="76"/>
                    <a:pt x="53" y="76"/>
                  </a:cubicBezTo>
                  <a:cubicBezTo>
                    <a:pt x="57" y="76"/>
                    <a:pt x="52" y="79"/>
                    <a:pt x="52" y="80"/>
                  </a:cubicBezTo>
                  <a:cubicBezTo>
                    <a:pt x="52" y="81"/>
                    <a:pt x="64" y="76"/>
                    <a:pt x="65" y="76"/>
                  </a:cubicBezTo>
                  <a:cubicBezTo>
                    <a:pt x="67" y="76"/>
                    <a:pt x="72" y="73"/>
                    <a:pt x="68" y="72"/>
                  </a:cubicBezTo>
                  <a:cubicBezTo>
                    <a:pt x="66" y="71"/>
                    <a:pt x="63" y="73"/>
                    <a:pt x="61" y="72"/>
                  </a:cubicBezTo>
                  <a:cubicBezTo>
                    <a:pt x="61" y="72"/>
                    <a:pt x="63" y="70"/>
                    <a:pt x="63" y="70"/>
                  </a:cubicBezTo>
                  <a:cubicBezTo>
                    <a:pt x="63" y="69"/>
                    <a:pt x="60" y="70"/>
                    <a:pt x="59" y="70"/>
                  </a:cubicBezTo>
                  <a:cubicBezTo>
                    <a:pt x="57" y="70"/>
                    <a:pt x="56" y="68"/>
                    <a:pt x="54" y="68"/>
                  </a:cubicBezTo>
                  <a:cubicBezTo>
                    <a:pt x="53" y="69"/>
                    <a:pt x="50" y="70"/>
                    <a:pt x="48" y="69"/>
                  </a:cubicBezTo>
                  <a:cubicBezTo>
                    <a:pt x="49" y="69"/>
                    <a:pt x="50" y="69"/>
                    <a:pt x="51" y="69"/>
                  </a:cubicBezTo>
                  <a:cubicBezTo>
                    <a:pt x="52" y="68"/>
                    <a:pt x="50" y="66"/>
                    <a:pt x="50" y="65"/>
                  </a:cubicBezTo>
                  <a:cubicBezTo>
                    <a:pt x="50" y="67"/>
                    <a:pt x="59" y="68"/>
                    <a:pt x="60" y="68"/>
                  </a:cubicBezTo>
                  <a:cubicBezTo>
                    <a:pt x="61" y="68"/>
                    <a:pt x="63" y="68"/>
                    <a:pt x="65" y="68"/>
                  </a:cubicBezTo>
                  <a:cubicBezTo>
                    <a:pt x="67" y="68"/>
                    <a:pt x="69" y="65"/>
                    <a:pt x="68" y="64"/>
                  </a:cubicBezTo>
                  <a:cubicBezTo>
                    <a:pt x="65" y="61"/>
                    <a:pt x="71" y="61"/>
                    <a:pt x="73" y="61"/>
                  </a:cubicBezTo>
                  <a:cubicBezTo>
                    <a:pt x="74" y="61"/>
                    <a:pt x="79" y="61"/>
                    <a:pt x="80" y="60"/>
                  </a:cubicBezTo>
                  <a:cubicBezTo>
                    <a:pt x="80" y="60"/>
                    <a:pt x="75" y="58"/>
                    <a:pt x="75" y="58"/>
                  </a:cubicBezTo>
                  <a:cubicBezTo>
                    <a:pt x="77" y="57"/>
                    <a:pt x="81" y="59"/>
                    <a:pt x="82" y="57"/>
                  </a:cubicBezTo>
                  <a:cubicBezTo>
                    <a:pt x="83" y="56"/>
                    <a:pt x="77" y="55"/>
                    <a:pt x="76" y="55"/>
                  </a:cubicBezTo>
                  <a:cubicBezTo>
                    <a:pt x="77" y="55"/>
                    <a:pt x="84" y="54"/>
                    <a:pt x="85" y="53"/>
                  </a:cubicBezTo>
                  <a:cubicBezTo>
                    <a:pt x="87" y="52"/>
                    <a:pt x="77" y="50"/>
                    <a:pt x="77" y="51"/>
                  </a:cubicBezTo>
                  <a:cubicBezTo>
                    <a:pt x="77" y="50"/>
                    <a:pt x="79" y="50"/>
                    <a:pt x="79" y="50"/>
                  </a:cubicBezTo>
                  <a:cubicBezTo>
                    <a:pt x="79" y="49"/>
                    <a:pt x="72" y="50"/>
                    <a:pt x="71" y="50"/>
                  </a:cubicBezTo>
                  <a:cubicBezTo>
                    <a:pt x="69" y="50"/>
                    <a:pt x="68" y="51"/>
                    <a:pt x="66" y="52"/>
                  </a:cubicBezTo>
                  <a:cubicBezTo>
                    <a:pt x="67" y="52"/>
                    <a:pt x="70" y="49"/>
                    <a:pt x="68" y="49"/>
                  </a:cubicBezTo>
                  <a:cubicBezTo>
                    <a:pt x="68" y="49"/>
                    <a:pt x="64" y="49"/>
                    <a:pt x="64" y="48"/>
                  </a:cubicBezTo>
                  <a:cubicBezTo>
                    <a:pt x="64" y="48"/>
                    <a:pt x="71" y="48"/>
                    <a:pt x="72" y="48"/>
                  </a:cubicBezTo>
                  <a:cubicBezTo>
                    <a:pt x="71" y="48"/>
                    <a:pt x="68" y="47"/>
                    <a:pt x="68" y="47"/>
                  </a:cubicBezTo>
                  <a:cubicBezTo>
                    <a:pt x="69" y="46"/>
                    <a:pt x="72" y="48"/>
                    <a:pt x="74" y="47"/>
                  </a:cubicBezTo>
                  <a:cubicBezTo>
                    <a:pt x="73" y="47"/>
                    <a:pt x="69" y="46"/>
                    <a:pt x="69" y="46"/>
                  </a:cubicBezTo>
                  <a:cubicBezTo>
                    <a:pt x="69" y="45"/>
                    <a:pt x="77" y="46"/>
                    <a:pt x="78" y="45"/>
                  </a:cubicBezTo>
                  <a:cubicBezTo>
                    <a:pt x="78" y="45"/>
                    <a:pt x="75" y="44"/>
                    <a:pt x="75" y="44"/>
                  </a:cubicBezTo>
                  <a:cubicBezTo>
                    <a:pt x="74" y="44"/>
                    <a:pt x="77" y="44"/>
                    <a:pt x="77" y="44"/>
                  </a:cubicBezTo>
                  <a:cubicBezTo>
                    <a:pt x="79" y="45"/>
                    <a:pt x="80" y="46"/>
                    <a:pt x="82" y="46"/>
                  </a:cubicBezTo>
                  <a:cubicBezTo>
                    <a:pt x="84" y="46"/>
                    <a:pt x="87" y="45"/>
                    <a:pt x="90" y="44"/>
                  </a:cubicBezTo>
                  <a:cubicBezTo>
                    <a:pt x="98" y="43"/>
                    <a:pt x="85" y="42"/>
                    <a:pt x="84" y="40"/>
                  </a:cubicBezTo>
                  <a:cubicBezTo>
                    <a:pt x="84" y="39"/>
                    <a:pt x="93" y="40"/>
                    <a:pt x="94" y="41"/>
                  </a:cubicBezTo>
                  <a:cubicBezTo>
                    <a:pt x="96" y="42"/>
                    <a:pt x="97" y="42"/>
                    <a:pt x="100" y="41"/>
                  </a:cubicBezTo>
                  <a:cubicBezTo>
                    <a:pt x="101" y="41"/>
                    <a:pt x="106" y="39"/>
                    <a:pt x="105" y="37"/>
                  </a:cubicBezTo>
                  <a:cubicBezTo>
                    <a:pt x="105" y="36"/>
                    <a:pt x="94" y="41"/>
                    <a:pt x="97" y="36"/>
                  </a:cubicBezTo>
                  <a:cubicBezTo>
                    <a:pt x="96" y="37"/>
                    <a:pt x="101" y="37"/>
                    <a:pt x="101" y="37"/>
                  </a:cubicBezTo>
                  <a:cubicBezTo>
                    <a:pt x="104" y="37"/>
                    <a:pt x="106" y="36"/>
                    <a:pt x="108" y="36"/>
                  </a:cubicBezTo>
                  <a:cubicBezTo>
                    <a:pt x="108" y="35"/>
                    <a:pt x="105" y="32"/>
                    <a:pt x="105" y="32"/>
                  </a:cubicBezTo>
                  <a:cubicBezTo>
                    <a:pt x="106" y="32"/>
                    <a:pt x="107" y="33"/>
                    <a:pt x="107" y="34"/>
                  </a:cubicBezTo>
                  <a:cubicBezTo>
                    <a:pt x="108" y="35"/>
                    <a:pt x="110" y="34"/>
                    <a:pt x="111" y="34"/>
                  </a:cubicBezTo>
                  <a:cubicBezTo>
                    <a:pt x="114" y="32"/>
                    <a:pt x="116" y="30"/>
                    <a:pt x="119" y="29"/>
                  </a:cubicBezTo>
                  <a:cubicBezTo>
                    <a:pt x="121" y="28"/>
                    <a:pt x="136" y="22"/>
                    <a:pt x="136" y="21"/>
                  </a:cubicBezTo>
                  <a:cubicBezTo>
                    <a:pt x="136" y="20"/>
                    <a:pt x="123" y="23"/>
                    <a:pt x="122" y="23"/>
                  </a:cubicBezTo>
                  <a:cubicBezTo>
                    <a:pt x="119" y="24"/>
                    <a:pt x="116" y="24"/>
                    <a:pt x="112" y="25"/>
                  </a:cubicBezTo>
                  <a:cubicBezTo>
                    <a:pt x="112" y="25"/>
                    <a:pt x="108" y="25"/>
                    <a:pt x="108" y="25"/>
                  </a:cubicBezTo>
                  <a:cubicBezTo>
                    <a:pt x="108" y="24"/>
                    <a:pt x="114" y="24"/>
                    <a:pt x="115" y="23"/>
                  </a:cubicBezTo>
                  <a:cubicBezTo>
                    <a:pt x="116" y="23"/>
                    <a:pt x="123" y="22"/>
                    <a:pt x="123" y="21"/>
                  </a:cubicBezTo>
                  <a:cubicBezTo>
                    <a:pt x="123" y="22"/>
                    <a:pt x="113" y="20"/>
                    <a:pt x="114" y="19"/>
                  </a:cubicBezTo>
                  <a:cubicBezTo>
                    <a:pt x="114" y="19"/>
                    <a:pt x="126" y="20"/>
                    <a:pt x="127" y="19"/>
                  </a:cubicBezTo>
                  <a:cubicBezTo>
                    <a:pt x="129" y="19"/>
                    <a:pt x="132" y="18"/>
                    <a:pt x="134" y="18"/>
                  </a:cubicBezTo>
                  <a:cubicBezTo>
                    <a:pt x="135" y="18"/>
                    <a:pt x="137" y="18"/>
                    <a:pt x="138" y="18"/>
                  </a:cubicBezTo>
                  <a:cubicBezTo>
                    <a:pt x="142" y="17"/>
                    <a:pt x="146" y="16"/>
                    <a:pt x="149" y="15"/>
                  </a:cubicBezTo>
                  <a:cubicBezTo>
                    <a:pt x="149" y="15"/>
                    <a:pt x="156" y="11"/>
                    <a:pt x="153" y="10"/>
                  </a:cubicBezTo>
                  <a:cubicBezTo>
                    <a:pt x="151" y="10"/>
                    <a:pt x="148" y="10"/>
                    <a:pt x="146" y="10"/>
                  </a:cubicBezTo>
                  <a:cubicBezTo>
                    <a:pt x="145" y="9"/>
                    <a:pt x="143" y="10"/>
                    <a:pt x="143" y="9"/>
                  </a:cubicBezTo>
                  <a:cubicBezTo>
                    <a:pt x="143" y="7"/>
                    <a:pt x="141" y="7"/>
                    <a:pt x="141" y="5"/>
                  </a:cubicBezTo>
                  <a:cubicBezTo>
                    <a:pt x="141" y="5"/>
                    <a:pt x="137" y="6"/>
                    <a:pt x="136" y="6"/>
                  </a:cubicBezTo>
                  <a:cubicBezTo>
                    <a:pt x="135" y="5"/>
                    <a:pt x="134" y="3"/>
                    <a:pt x="133" y="5"/>
                  </a:cubicBezTo>
                  <a:cubicBezTo>
                    <a:pt x="133" y="5"/>
                    <a:pt x="127" y="6"/>
                    <a:pt x="126" y="6"/>
                  </a:cubicBezTo>
                  <a:cubicBezTo>
                    <a:pt x="124" y="7"/>
                    <a:pt x="122" y="7"/>
                    <a:pt x="120" y="7"/>
                  </a:cubicBezTo>
                  <a:cubicBezTo>
                    <a:pt x="120" y="7"/>
                    <a:pt x="116" y="7"/>
                    <a:pt x="116" y="7"/>
                  </a:cubicBezTo>
                  <a:cubicBezTo>
                    <a:pt x="116" y="6"/>
                    <a:pt x="120" y="6"/>
                    <a:pt x="121" y="5"/>
                  </a:cubicBezTo>
                  <a:cubicBezTo>
                    <a:pt x="123" y="5"/>
                    <a:pt x="125" y="4"/>
                    <a:pt x="126" y="3"/>
                  </a:cubicBezTo>
                  <a:cubicBezTo>
                    <a:pt x="124" y="6"/>
                    <a:pt x="103" y="0"/>
                    <a:pt x="102" y="2"/>
                  </a:cubicBezTo>
                  <a:cubicBezTo>
                    <a:pt x="102" y="3"/>
                    <a:pt x="104" y="3"/>
                    <a:pt x="105" y="4"/>
                  </a:cubicBezTo>
                  <a:cubicBezTo>
                    <a:pt x="105" y="5"/>
                    <a:pt x="100" y="2"/>
                    <a:pt x="100" y="2"/>
                  </a:cubicBezTo>
                  <a:cubicBezTo>
                    <a:pt x="98" y="1"/>
                    <a:pt x="95" y="2"/>
                    <a:pt x="94" y="2"/>
                  </a:cubicBezTo>
                  <a:cubicBezTo>
                    <a:pt x="93" y="2"/>
                    <a:pt x="90" y="2"/>
                    <a:pt x="91" y="3"/>
                  </a:cubicBezTo>
                  <a:cubicBezTo>
                    <a:pt x="92" y="4"/>
                    <a:pt x="94" y="7"/>
                    <a:pt x="95" y="6"/>
                  </a:cubicBezTo>
                  <a:cubicBezTo>
                    <a:pt x="95" y="7"/>
                    <a:pt x="91" y="6"/>
                    <a:pt x="91" y="5"/>
                  </a:cubicBezTo>
                  <a:cubicBezTo>
                    <a:pt x="88" y="5"/>
                    <a:pt x="87" y="2"/>
                    <a:pt x="85" y="2"/>
                  </a:cubicBezTo>
                  <a:cubicBezTo>
                    <a:pt x="81" y="2"/>
                    <a:pt x="78" y="2"/>
                    <a:pt x="75" y="2"/>
                  </a:cubicBezTo>
                  <a:cubicBezTo>
                    <a:pt x="70" y="3"/>
                    <a:pt x="73" y="4"/>
                    <a:pt x="76" y="5"/>
                  </a:cubicBezTo>
                  <a:cubicBezTo>
                    <a:pt x="77" y="6"/>
                    <a:pt x="79" y="7"/>
                    <a:pt x="80" y="8"/>
                  </a:cubicBezTo>
                  <a:cubicBezTo>
                    <a:pt x="80" y="8"/>
                    <a:pt x="77" y="10"/>
                    <a:pt x="77" y="10"/>
                  </a:cubicBezTo>
                  <a:cubicBezTo>
                    <a:pt x="76" y="10"/>
                    <a:pt x="78" y="9"/>
                    <a:pt x="78" y="9"/>
                  </a:cubicBezTo>
                  <a:cubicBezTo>
                    <a:pt x="78" y="8"/>
                    <a:pt x="71" y="4"/>
                    <a:pt x="70" y="4"/>
                  </a:cubicBezTo>
                  <a:cubicBezTo>
                    <a:pt x="66" y="4"/>
                    <a:pt x="62" y="3"/>
                    <a:pt x="58" y="4"/>
                  </a:cubicBezTo>
                  <a:cubicBezTo>
                    <a:pt x="58" y="4"/>
                    <a:pt x="60" y="6"/>
                    <a:pt x="61" y="6"/>
                  </a:cubicBezTo>
                  <a:cubicBezTo>
                    <a:pt x="62" y="6"/>
                    <a:pt x="64" y="7"/>
                    <a:pt x="66" y="6"/>
                  </a:cubicBezTo>
                  <a:cubicBezTo>
                    <a:pt x="64" y="7"/>
                    <a:pt x="61" y="8"/>
                    <a:pt x="59" y="7"/>
                  </a:cubicBezTo>
                  <a:cubicBezTo>
                    <a:pt x="58" y="7"/>
                    <a:pt x="51" y="4"/>
                    <a:pt x="52" y="5"/>
                  </a:cubicBezTo>
                  <a:cubicBezTo>
                    <a:pt x="52" y="4"/>
                    <a:pt x="57" y="10"/>
                    <a:pt x="53" y="9"/>
                  </a:cubicBezTo>
                  <a:cubicBezTo>
                    <a:pt x="52" y="8"/>
                    <a:pt x="49" y="7"/>
                    <a:pt x="47" y="8"/>
                  </a:cubicBezTo>
                  <a:cubicBezTo>
                    <a:pt x="48" y="8"/>
                    <a:pt x="51" y="9"/>
                    <a:pt x="51" y="9"/>
                  </a:cubicBezTo>
                  <a:cubicBezTo>
                    <a:pt x="50" y="10"/>
                    <a:pt x="46" y="8"/>
                    <a:pt x="46" y="10"/>
                  </a:cubicBezTo>
                  <a:cubicBezTo>
                    <a:pt x="46" y="11"/>
                    <a:pt x="50" y="12"/>
                    <a:pt x="51" y="13"/>
                  </a:cubicBezTo>
                  <a:cubicBezTo>
                    <a:pt x="54" y="13"/>
                    <a:pt x="61" y="14"/>
                    <a:pt x="61" y="17"/>
                  </a:cubicBezTo>
                  <a:cubicBezTo>
                    <a:pt x="61" y="16"/>
                    <a:pt x="54" y="15"/>
                    <a:pt x="52" y="14"/>
                  </a:cubicBezTo>
                  <a:cubicBezTo>
                    <a:pt x="50" y="14"/>
                    <a:pt x="47" y="11"/>
                    <a:pt x="45" y="12"/>
                  </a:cubicBezTo>
                  <a:cubicBezTo>
                    <a:pt x="45" y="12"/>
                    <a:pt x="48" y="14"/>
                    <a:pt x="48" y="14"/>
                  </a:cubicBezTo>
                  <a:cubicBezTo>
                    <a:pt x="48" y="14"/>
                    <a:pt x="45" y="15"/>
                    <a:pt x="45" y="14"/>
                  </a:cubicBezTo>
                  <a:cubicBezTo>
                    <a:pt x="43" y="13"/>
                    <a:pt x="42" y="12"/>
                    <a:pt x="40" y="11"/>
                  </a:cubicBezTo>
                  <a:cubicBezTo>
                    <a:pt x="39" y="10"/>
                    <a:pt x="31" y="10"/>
                    <a:pt x="31" y="10"/>
                  </a:cubicBezTo>
                  <a:cubicBezTo>
                    <a:pt x="31" y="11"/>
                    <a:pt x="34" y="11"/>
                    <a:pt x="31" y="12"/>
                  </a:cubicBezTo>
                  <a:cubicBezTo>
                    <a:pt x="30" y="12"/>
                    <a:pt x="25" y="14"/>
                    <a:pt x="25" y="14"/>
                  </a:cubicBezTo>
                  <a:cubicBezTo>
                    <a:pt x="26" y="14"/>
                    <a:pt x="29" y="13"/>
                    <a:pt x="29" y="13"/>
                  </a:cubicBezTo>
                  <a:cubicBezTo>
                    <a:pt x="30" y="14"/>
                    <a:pt x="34" y="16"/>
                    <a:pt x="34" y="16"/>
                  </a:cubicBezTo>
                  <a:cubicBezTo>
                    <a:pt x="34" y="16"/>
                    <a:pt x="31" y="15"/>
                    <a:pt x="31" y="16"/>
                  </a:cubicBezTo>
                  <a:cubicBezTo>
                    <a:pt x="31" y="16"/>
                    <a:pt x="32" y="19"/>
                    <a:pt x="30" y="17"/>
                  </a:cubicBezTo>
                  <a:cubicBezTo>
                    <a:pt x="29" y="16"/>
                    <a:pt x="28" y="14"/>
                    <a:pt x="26" y="15"/>
                  </a:cubicBezTo>
                  <a:cubicBezTo>
                    <a:pt x="25" y="15"/>
                    <a:pt x="24" y="17"/>
                    <a:pt x="23" y="16"/>
                  </a:cubicBezTo>
                  <a:cubicBezTo>
                    <a:pt x="22" y="15"/>
                    <a:pt x="21" y="14"/>
                    <a:pt x="19" y="14"/>
                  </a:cubicBezTo>
                  <a:cubicBezTo>
                    <a:pt x="18" y="14"/>
                    <a:pt x="15" y="15"/>
                    <a:pt x="14" y="16"/>
                  </a:cubicBezTo>
                  <a:cubicBezTo>
                    <a:pt x="12" y="17"/>
                    <a:pt x="13" y="18"/>
                    <a:pt x="10" y="17"/>
                  </a:cubicBezTo>
                  <a:cubicBezTo>
                    <a:pt x="8" y="16"/>
                    <a:pt x="7" y="17"/>
                    <a:pt x="5" y="17"/>
                  </a:cubicBezTo>
                  <a:cubicBezTo>
                    <a:pt x="4" y="18"/>
                    <a:pt x="0" y="18"/>
                    <a:pt x="0" y="19"/>
                  </a:cubicBezTo>
                  <a:cubicBezTo>
                    <a:pt x="0" y="21"/>
                    <a:pt x="9" y="19"/>
                    <a:pt x="9" y="20"/>
                  </a:cubicBezTo>
                  <a:cubicBezTo>
                    <a:pt x="9" y="21"/>
                    <a:pt x="6" y="21"/>
                    <a:pt x="5" y="22"/>
                  </a:cubicBezTo>
                  <a:cubicBezTo>
                    <a:pt x="5" y="21"/>
                    <a:pt x="10" y="21"/>
                    <a:pt x="11" y="21"/>
                  </a:cubicBezTo>
                  <a:cubicBezTo>
                    <a:pt x="12" y="21"/>
                    <a:pt x="17" y="21"/>
                    <a:pt x="17" y="21"/>
                  </a:cubicBezTo>
                  <a:cubicBezTo>
                    <a:pt x="17" y="21"/>
                    <a:pt x="15" y="22"/>
                    <a:pt x="14" y="22"/>
                  </a:cubicBezTo>
                  <a:cubicBezTo>
                    <a:pt x="12" y="22"/>
                    <a:pt x="11" y="22"/>
                    <a:pt x="9" y="24"/>
                  </a:cubicBezTo>
                  <a:cubicBezTo>
                    <a:pt x="5" y="26"/>
                    <a:pt x="12" y="26"/>
                    <a:pt x="13" y="26"/>
                  </a:cubicBezTo>
                  <a:cubicBezTo>
                    <a:pt x="17" y="27"/>
                    <a:pt x="20" y="27"/>
                    <a:pt x="24" y="26"/>
                  </a:cubicBezTo>
                  <a:cubicBezTo>
                    <a:pt x="26" y="25"/>
                    <a:pt x="31" y="22"/>
                    <a:pt x="34" y="24"/>
                  </a:cubicBezTo>
                  <a:cubicBezTo>
                    <a:pt x="34" y="24"/>
                    <a:pt x="29" y="26"/>
                    <a:pt x="29" y="26"/>
                  </a:cubicBezTo>
                  <a:cubicBezTo>
                    <a:pt x="27" y="26"/>
                    <a:pt x="25" y="26"/>
                    <a:pt x="23" y="27"/>
                  </a:cubicBezTo>
                  <a:cubicBezTo>
                    <a:pt x="22" y="27"/>
                    <a:pt x="20" y="27"/>
                    <a:pt x="18" y="27"/>
                  </a:cubicBezTo>
                  <a:cubicBezTo>
                    <a:pt x="16" y="28"/>
                    <a:pt x="14" y="27"/>
                    <a:pt x="12" y="28"/>
                  </a:cubicBezTo>
                  <a:cubicBezTo>
                    <a:pt x="13" y="28"/>
                    <a:pt x="16" y="29"/>
                    <a:pt x="16" y="29"/>
                  </a:cubicBezTo>
                  <a:cubicBezTo>
                    <a:pt x="17" y="30"/>
                    <a:pt x="18" y="31"/>
                    <a:pt x="20" y="31"/>
                  </a:cubicBezTo>
                  <a:cubicBezTo>
                    <a:pt x="24" y="31"/>
                    <a:pt x="26" y="28"/>
                    <a:pt x="30" y="27"/>
                  </a:cubicBezTo>
                  <a:cubicBezTo>
                    <a:pt x="31" y="27"/>
                    <a:pt x="44" y="26"/>
                    <a:pt x="44" y="25"/>
                  </a:cubicBezTo>
                  <a:cubicBezTo>
                    <a:pt x="44" y="26"/>
                    <a:pt x="38" y="26"/>
                    <a:pt x="37" y="26"/>
                  </a:cubicBezTo>
                  <a:cubicBezTo>
                    <a:pt x="34" y="27"/>
                    <a:pt x="29" y="28"/>
                    <a:pt x="26" y="30"/>
                  </a:cubicBezTo>
                  <a:cubicBezTo>
                    <a:pt x="23" y="33"/>
                    <a:pt x="32" y="32"/>
                    <a:pt x="33" y="32"/>
                  </a:cubicBezTo>
                  <a:cubicBezTo>
                    <a:pt x="35" y="32"/>
                    <a:pt x="37" y="33"/>
                    <a:pt x="39" y="31"/>
                  </a:cubicBezTo>
                  <a:cubicBezTo>
                    <a:pt x="40" y="31"/>
                    <a:pt x="40" y="30"/>
                    <a:pt x="40" y="29"/>
                  </a:cubicBezTo>
                  <a:cubicBezTo>
                    <a:pt x="41" y="29"/>
                    <a:pt x="42" y="29"/>
                    <a:pt x="42" y="30"/>
                  </a:cubicBezTo>
                  <a:cubicBezTo>
                    <a:pt x="42" y="30"/>
                    <a:pt x="42" y="30"/>
                    <a:pt x="41" y="30"/>
                  </a:cubicBezTo>
                  <a:cubicBezTo>
                    <a:pt x="43" y="30"/>
                    <a:pt x="48" y="28"/>
                    <a:pt x="50" y="29"/>
                  </a:cubicBezTo>
                  <a:cubicBezTo>
                    <a:pt x="49" y="28"/>
                    <a:pt x="44" y="32"/>
                    <a:pt x="43" y="32"/>
                  </a:cubicBezTo>
                  <a:cubicBezTo>
                    <a:pt x="44" y="33"/>
                    <a:pt x="50" y="31"/>
                    <a:pt x="52" y="31"/>
                  </a:cubicBezTo>
                  <a:cubicBezTo>
                    <a:pt x="55" y="31"/>
                    <a:pt x="58" y="30"/>
                    <a:pt x="61" y="28"/>
                  </a:cubicBezTo>
                  <a:cubicBezTo>
                    <a:pt x="62" y="27"/>
                    <a:pt x="62" y="25"/>
                    <a:pt x="62" y="25"/>
                  </a:cubicBezTo>
                  <a:cubicBezTo>
                    <a:pt x="64" y="25"/>
                    <a:pt x="64" y="25"/>
                    <a:pt x="65" y="24"/>
                  </a:cubicBezTo>
                  <a:cubicBezTo>
                    <a:pt x="66" y="24"/>
                    <a:pt x="73" y="20"/>
                    <a:pt x="73" y="21"/>
                  </a:cubicBezTo>
                  <a:cubicBezTo>
                    <a:pt x="73" y="21"/>
                    <a:pt x="69" y="24"/>
                    <a:pt x="69" y="24"/>
                  </a:cubicBezTo>
                  <a:cubicBezTo>
                    <a:pt x="68" y="25"/>
                    <a:pt x="64" y="27"/>
                    <a:pt x="64" y="28"/>
                  </a:cubicBezTo>
                  <a:cubicBezTo>
                    <a:pt x="64" y="29"/>
                    <a:pt x="75" y="28"/>
                    <a:pt x="75" y="29"/>
                  </a:cubicBezTo>
                  <a:cubicBezTo>
                    <a:pt x="75" y="28"/>
                    <a:pt x="60" y="32"/>
                    <a:pt x="60" y="31"/>
                  </a:cubicBezTo>
                  <a:cubicBezTo>
                    <a:pt x="60" y="31"/>
                    <a:pt x="69" y="32"/>
                    <a:pt x="68" y="32"/>
                  </a:cubicBezTo>
                  <a:cubicBezTo>
                    <a:pt x="68" y="33"/>
                    <a:pt x="64" y="33"/>
                    <a:pt x="63" y="33"/>
                  </a:cubicBezTo>
                  <a:cubicBezTo>
                    <a:pt x="61" y="33"/>
                    <a:pt x="58" y="33"/>
                    <a:pt x="56" y="34"/>
                  </a:cubicBezTo>
                  <a:cubicBezTo>
                    <a:pt x="52" y="34"/>
                    <a:pt x="48" y="34"/>
                    <a:pt x="44" y="35"/>
                  </a:cubicBezTo>
                  <a:cubicBezTo>
                    <a:pt x="43" y="35"/>
                    <a:pt x="43" y="36"/>
                    <a:pt x="45" y="36"/>
                  </a:cubicBezTo>
                  <a:cubicBezTo>
                    <a:pt x="46" y="37"/>
                    <a:pt x="49" y="38"/>
                    <a:pt x="50" y="39"/>
                  </a:cubicBezTo>
                  <a:cubicBezTo>
                    <a:pt x="52" y="41"/>
                    <a:pt x="50" y="43"/>
                    <a:pt x="53" y="43"/>
                  </a:cubicBezTo>
                  <a:cubicBezTo>
                    <a:pt x="54" y="42"/>
                    <a:pt x="57" y="43"/>
                    <a:pt x="58" y="42"/>
                  </a:cubicBezTo>
                  <a:cubicBezTo>
                    <a:pt x="49" y="47"/>
                    <a:pt x="44" y="36"/>
                    <a:pt x="37" y="36"/>
                  </a:cubicBezTo>
                  <a:cubicBezTo>
                    <a:pt x="35" y="36"/>
                    <a:pt x="26" y="34"/>
                    <a:pt x="26" y="36"/>
                  </a:cubicBezTo>
                  <a:cubicBezTo>
                    <a:pt x="26" y="36"/>
                    <a:pt x="25" y="38"/>
                    <a:pt x="25" y="38"/>
                  </a:cubicBezTo>
                  <a:cubicBezTo>
                    <a:pt x="26" y="38"/>
                    <a:pt x="32" y="38"/>
                    <a:pt x="32" y="39"/>
                  </a:cubicBezTo>
                  <a:cubicBezTo>
                    <a:pt x="32" y="39"/>
                    <a:pt x="26" y="39"/>
                    <a:pt x="26" y="41"/>
                  </a:cubicBezTo>
                  <a:cubicBezTo>
                    <a:pt x="26" y="42"/>
                    <a:pt x="32" y="42"/>
                    <a:pt x="34" y="43"/>
                  </a:cubicBezTo>
                  <a:cubicBezTo>
                    <a:pt x="35" y="44"/>
                    <a:pt x="36" y="45"/>
                    <a:pt x="37" y="46"/>
                  </a:cubicBezTo>
                  <a:cubicBezTo>
                    <a:pt x="38" y="48"/>
                    <a:pt x="40" y="49"/>
                    <a:pt x="42" y="50"/>
                  </a:cubicBezTo>
                  <a:cubicBezTo>
                    <a:pt x="44" y="51"/>
                    <a:pt x="45" y="51"/>
                    <a:pt x="47" y="50"/>
                  </a:cubicBezTo>
                  <a:cubicBezTo>
                    <a:pt x="48" y="50"/>
                    <a:pt x="50" y="49"/>
                    <a:pt x="51" y="50"/>
                  </a:cubicBezTo>
                  <a:cubicBezTo>
                    <a:pt x="51" y="50"/>
                    <a:pt x="50" y="52"/>
                    <a:pt x="50" y="52"/>
                  </a:cubicBezTo>
                  <a:cubicBezTo>
                    <a:pt x="48" y="52"/>
                    <a:pt x="45" y="51"/>
                    <a:pt x="44" y="52"/>
                  </a:cubicBezTo>
                  <a:cubicBezTo>
                    <a:pt x="44" y="51"/>
                    <a:pt x="48" y="54"/>
                    <a:pt x="48" y="54"/>
                  </a:cubicBezTo>
                  <a:cubicBezTo>
                    <a:pt x="48" y="55"/>
                    <a:pt x="43" y="53"/>
                    <a:pt x="43" y="53"/>
                  </a:cubicBezTo>
                  <a:cubicBezTo>
                    <a:pt x="40" y="51"/>
                    <a:pt x="38" y="51"/>
                    <a:pt x="35" y="51"/>
                  </a:cubicBezTo>
                  <a:cubicBezTo>
                    <a:pt x="33" y="51"/>
                    <a:pt x="32" y="51"/>
                    <a:pt x="30" y="52"/>
                  </a:cubicBezTo>
                  <a:cubicBezTo>
                    <a:pt x="28" y="53"/>
                    <a:pt x="27" y="52"/>
                    <a:pt x="26" y="53"/>
                  </a:cubicBezTo>
                  <a:cubicBezTo>
                    <a:pt x="25" y="54"/>
                    <a:pt x="25" y="55"/>
                    <a:pt x="23" y="55"/>
                  </a:cubicBezTo>
                  <a:cubicBezTo>
                    <a:pt x="22" y="56"/>
                    <a:pt x="21" y="59"/>
                    <a:pt x="23" y="59"/>
                  </a:cubicBezTo>
                  <a:cubicBezTo>
                    <a:pt x="25" y="59"/>
                    <a:pt x="27" y="58"/>
                    <a:pt x="27" y="59"/>
                  </a:cubicBezTo>
                  <a:cubicBezTo>
                    <a:pt x="28" y="61"/>
                    <a:pt x="32" y="60"/>
                    <a:pt x="32" y="59"/>
                  </a:cubicBezTo>
                  <a:cubicBezTo>
                    <a:pt x="33" y="59"/>
                    <a:pt x="35" y="56"/>
                    <a:pt x="35" y="55"/>
                  </a:cubicBezTo>
                  <a:cubicBezTo>
                    <a:pt x="35" y="56"/>
                    <a:pt x="35" y="56"/>
                    <a:pt x="35" y="57"/>
                  </a:cubicBezTo>
                  <a:cubicBezTo>
                    <a:pt x="35" y="57"/>
                    <a:pt x="36" y="57"/>
                    <a:pt x="36" y="57"/>
                  </a:cubicBezTo>
                  <a:cubicBezTo>
                    <a:pt x="36" y="57"/>
                    <a:pt x="35" y="58"/>
                    <a:pt x="35" y="59"/>
                  </a:cubicBezTo>
                  <a:cubicBezTo>
                    <a:pt x="35" y="59"/>
                    <a:pt x="35" y="59"/>
                    <a:pt x="36" y="59"/>
                  </a:cubicBezTo>
                  <a:cubicBezTo>
                    <a:pt x="36" y="59"/>
                    <a:pt x="33" y="60"/>
                    <a:pt x="34" y="60"/>
                  </a:cubicBezTo>
                  <a:cubicBezTo>
                    <a:pt x="34" y="60"/>
                    <a:pt x="34" y="60"/>
                    <a:pt x="34" y="60"/>
                  </a:cubicBezTo>
                  <a:cubicBezTo>
                    <a:pt x="34" y="61"/>
                    <a:pt x="31" y="60"/>
                    <a:pt x="30" y="61"/>
                  </a:cubicBezTo>
                  <a:cubicBezTo>
                    <a:pt x="31" y="61"/>
                    <a:pt x="35" y="61"/>
                    <a:pt x="36" y="62"/>
                  </a:cubicBezTo>
                  <a:cubicBezTo>
                    <a:pt x="36" y="62"/>
                    <a:pt x="31" y="65"/>
                    <a:pt x="32" y="65"/>
                  </a:cubicBezTo>
                  <a:cubicBezTo>
                    <a:pt x="32" y="66"/>
                    <a:pt x="37" y="65"/>
                    <a:pt x="37" y="65"/>
                  </a:cubicBezTo>
                  <a:cubicBezTo>
                    <a:pt x="37" y="65"/>
                    <a:pt x="36" y="65"/>
                    <a:pt x="36" y="65"/>
                  </a:cubicBezTo>
                  <a:cubicBezTo>
                    <a:pt x="36" y="66"/>
                    <a:pt x="41" y="65"/>
                    <a:pt x="42" y="64"/>
                  </a:cubicBezTo>
                  <a:cubicBezTo>
                    <a:pt x="42" y="64"/>
                    <a:pt x="46" y="59"/>
                    <a:pt x="47" y="60"/>
                  </a:cubicBezTo>
                  <a:cubicBezTo>
                    <a:pt x="48" y="61"/>
                    <a:pt x="40" y="67"/>
                    <a:pt x="38" y="68"/>
                  </a:cubicBezTo>
                  <a:cubicBezTo>
                    <a:pt x="35" y="68"/>
                    <a:pt x="33" y="68"/>
                    <a:pt x="30" y="66"/>
                  </a:cubicBezTo>
                  <a:cubicBezTo>
                    <a:pt x="28" y="65"/>
                    <a:pt x="28" y="63"/>
                    <a:pt x="26" y="63"/>
                  </a:cubicBezTo>
                  <a:cubicBezTo>
                    <a:pt x="24" y="62"/>
                    <a:pt x="22" y="62"/>
                    <a:pt x="20" y="62"/>
                  </a:cubicBezTo>
                  <a:cubicBezTo>
                    <a:pt x="17" y="62"/>
                    <a:pt x="17" y="63"/>
                    <a:pt x="19" y="65"/>
                  </a:cubicBezTo>
                  <a:cubicBezTo>
                    <a:pt x="20" y="66"/>
                    <a:pt x="20" y="67"/>
                    <a:pt x="22" y="67"/>
                  </a:cubicBezTo>
                  <a:cubicBezTo>
                    <a:pt x="25" y="67"/>
                    <a:pt x="22" y="67"/>
                    <a:pt x="22" y="68"/>
                  </a:cubicBezTo>
                  <a:cubicBezTo>
                    <a:pt x="22" y="68"/>
                    <a:pt x="26" y="70"/>
                    <a:pt x="26" y="70"/>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208" name="Freeform 604">
              <a:extLst>
                <a:ext uri="{FF2B5EF4-FFF2-40B4-BE49-F238E27FC236}">
                  <a16:creationId xmlns:a16="http://schemas.microsoft.com/office/drawing/2014/main" id="{8EA37378-30EF-0EC6-776A-9A555CD66956}"/>
                </a:ext>
              </a:extLst>
            </p:cNvPr>
            <p:cNvSpPr>
              <a:spLocks/>
            </p:cNvSpPr>
            <p:nvPr/>
          </p:nvSpPr>
          <p:spPr bwMode="auto">
            <a:xfrm>
              <a:off x="8101466" y="4187857"/>
              <a:ext cx="130574" cy="47785"/>
            </a:xfrm>
            <a:custGeom>
              <a:avLst/>
              <a:gdLst>
                <a:gd name="T0" fmla="*/ 13 w 14"/>
                <a:gd name="T1" fmla="*/ 4 h 5"/>
                <a:gd name="T2" fmla="*/ 11 w 14"/>
                <a:gd name="T3" fmla="*/ 2 h 5"/>
                <a:gd name="T4" fmla="*/ 8 w 14"/>
                <a:gd name="T5" fmla="*/ 2 h 5"/>
                <a:gd name="T6" fmla="*/ 1 w 14"/>
                <a:gd name="T7" fmla="*/ 1 h 5"/>
                <a:gd name="T8" fmla="*/ 2 w 14"/>
                <a:gd name="T9" fmla="*/ 2 h 5"/>
                <a:gd name="T10" fmla="*/ 0 w 14"/>
                <a:gd name="T11" fmla="*/ 3 h 5"/>
                <a:gd name="T12" fmla="*/ 3 w 14"/>
                <a:gd name="T13" fmla="*/ 3 h 5"/>
                <a:gd name="T14" fmla="*/ 8 w 14"/>
                <a:gd name="T15" fmla="*/ 4 h 5"/>
                <a:gd name="T16" fmla="*/ 13 w 14"/>
                <a:gd name="T17" fmla="*/ 4 h 5"/>
                <a:gd name="T18" fmla="*/ 13 w 14"/>
                <a:gd name="T19"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5">
                  <a:moveTo>
                    <a:pt x="13" y="4"/>
                  </a:moveTo>
                  <a:cubicBezTo>
                    <a:pt x="12" y="3"/>
                    <a:pt x="13" y="3"/>
                    <a:pt x="11" y="2"/>
                  </a:cubicBezTo>
                  <a:cubicBezTo>
                    <a:pt x="10" y="2"/>
                    <a:pt x="9" y="2"/>
                    <a:pt x="8" y="2"/>
                  </a:cubicBezTo>
                  <a:cubicBezTo>
                    <a:pt x="7" y="2"/>
                    <a:pt x="2" y="0"/>
                    <a:pt x="1" y="1"/>
                  </a:cubicBezTo>
                  <a:cubicBezTo>
                    <a:pt x="1" y="1"/>
                    <a:pt x="3" y="2"/>
                    <a:pt x="2" y="2"/>
                  </a:cubicBezTo>
                  <a:cubicBezTo>
                    <a:pt x="2" y="3"/>
                    <a:pt x="0" y="4"/>
                    <a:pt x="0" y="3"/>
                  </a:cubicBezTo>
                  <a:cubicBezTo>
                    <a:pt x="0" y="4"/>
                    <a:pt x="2" y="3"/>
                    <a:pt x="3" y="3"/>
                  </a:cubicBezTo>
                  <a:cubicBezTo>
                    <a:pt x="4" y="3"/>
                    <a:pt x="6" y="4"/>
                    <a:pt x="8" y="4"/>
                  </a:cubicBezTo>
                  <a:cubicBezTo>
                    <a:pt x="9" y="4"/>
                    <a:pt x="13" y="4"/>
                    <a:pt x="13" y="4"/>
                  </a:cubicBezTo>
                  <a:cubicBezTo>
                    <a:pt x="12" y="3"/>
                    <a:pt x="14" y="5"/>
                    <a:pt x="13" y="4"/>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209" name="Freeform 605">
              <a:extLst>
                <a:ext uri="{FF2B5EF4-FFF2-40B4-BE49-F238E27FC236}">
                  <a16:creationId xmlns:a16="http://schemas.microsoft.com/office/drawing/2014/main" id="{B3203C13-76DD-524B-8E9E-75BFDAB43C40}"/>
                </a:ext>
              </a:extLst>
            </p:cNvPr>
            <p:cNvSpPr>
              <a:spLocks/>
            </p:cNvSpPr>
            <p:nvPr/>
          </p:nvSpPr>
          <p:spPr bwMode="auto">
            <a:xfrm>
              <a:off x="7738407" y="4226081"/>
              <a:ext cx="54142" cy="19114"/>
            </a:xfrm>
            <a:custGeom>
              <a:avLst/>
              <a:gdLst>
                <a:gd name="T0" fmla="*/ 5 w 6"/>
                <a:gd name="T1" fmla="*/ 1 h 2"/>
                <a:gd name="T2" fmla="*/ 2 w 6"/>
                <a:gd name="T3" fmla="*/ 0 h 2"/>
                <a:gd name="T4" fmla="*/ 5 w 6"/>
                <a:gd name="T5" fmla="*/ 1 h 2"/>
              </a:gdLst>
              <a:ahLst/>
              <a:cxnLst>
                <a:cxn ang="0">
                  <a:pos x="T0" y="T1"/>
                </a:cxn>
                <a:cxn ang="0">
                  <a:pos x="T2" y="T3"/>
                </a:cxn>
                <a:cxn ang="0">
                  <a:pos x="T4" y="T5"/>
                </a:cxn>
              </a:cxnLst>
              <a:rect l="0" t="0" r="r" b="b"/>
              <a:pathLst>
                <a:path w="6" h="2">
                  <a:moveTo>
                    <a:pt x="5" y="1"/>
                  </a:moveTo>
                  <a:cubicBezTo>
                    <a:pt x="4" y="2"/>
                    <a:pt x="0" y="0"/>
                    <a:pt x="2" y="0"/>
                  </a:cubicBezTo>
                  <a:cubicBezTo>
                    <a:pt x="3" y="0"/>
                    <a:pt x="6" y="1"/>
                    <a:pt x="5" y="1"/>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210" name="Freeform 606">
              <a:extLst>
                <a:ext uri="{FF2B5EF4-FFF2-40B4-BE49-F238E27FC236}">
                  <a16:creationId xmlns:a16="http://schemas.microsoft.com/office/drawing/2014/main" id="{3ED96586-C266-6153-08FF-DE5F2EFDAF17}"/>
                </a:ext>
              </a:extLst>
            </p:cNvPr>
            <p:cNvSpPr>
              <a:spLocks/>
            </p:cNvSpPr>
            <p:nvPr/>
          </p:nvSpPr>
          <p:spPr bwMode="auto">
            <a:xfrm>
              <a:off x="7980446" y="4515968"/>
              <a:ext cx="54142" cy="28672"/>
            </a:xfrm>
            <a:custGeom>
              <a:avLst/>
              <a:gdLst>
                <a:gd name="T0" fmla="*/ 4 w 6"/>
                <a:gd name="T1" fmla="*/ 1 h 3"/>
                <a:gd name="T2" fmla="*/ 1 w 6"/>
                <a:gd name="T3" fmla="*/ 2 h 3"/>
                <a:gd name="T4" fmla="*/ 4 w 6"/>
                <a:gd name="T5" fmla="*/ 1 h 3"/>
              </a:gdLst>
              <a:ahLst/>
              <a:cxnLst>
                <a:cxn ang="0">
                  <a:pos x="T0" y="T1"/>
                </a:cxn>
                <a:cxn ang="0">
                  <a:pos x="T2" y="T3"/>
                </a:cxn>
                <a:cxn ang="0">
                  <a:pos x="T4" y="T5"/>
                </a:cxn>
              </a:cxnLst>
              <a:rect l="0" t="0" r="r" b="b"/>
              <a:pathLst>
                <a:path w="6" h="3">
                  <a:moveTo>
                    <a:pt x="4" y="1"/>
                  </a:moveTo>
                  <a:cubicBezTo>
                    <a:pt x="3" y="0"/>
                    <a:pt x="0" y="2"/>
                    <a:pt x="1" y="2"/>
                  </a:cubicBezTo>
                  <a:cubicBezTo>
                    <a:pt x="2" y="3"/>
                    <a:pt x="6" y="1"/>
                    <a:pt x="4" y="1"/>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211" name="Freeform 607">
              <a:extLst>
                <a:ext uri="{FF2B5EF4-FFF2-40B4-BE49-F238E27FC236}">
                  <a16:creationId xmlns:a16="http://schemas.microsoft.com/office/drawing/2014/main" id="{082A7058-380C-D0E3-68E6-0AD646662BDB}"/>
                </a:ext>
              </a:extLst>
            </p:cNvPr>
            <p:cNvSpPr>
              <a:spLocks/>
            </p:cNvSpPr>
            <p:nvPr/>
          </p:nvSpPr>
          <p:spPr bwMode="auto">
            <a:xfrm>
              <a:off x="4805282" y="5815671"/>
              <a:ext cx="47770" cy="38227"/>
            </a:xfrm>
            <a:custGeom>
              <a:avLst/>
              <a:gdLst>
                <a:gd name="T0" fmla="*/ 4 w 5"/>
                <a:gd name="T1" fmla="*/ 1 h 4"/>
                <a:gd name="T2" fmla="*/ 1 w 5"/>
                <a:gd name="T3" fmla="*/ 4 h 4"/>
                <a:gd name="T4" fmla="*/ 4 w 5"/>
                <a:gd name="T5" fmla="*/ 1 h 4"/>
              </a:gdLst>
              <a:ahLst/>
              <a:cxnLst>
                <a:cxn ang="0">
                  <a:pos x="T0" y="T1"/>
                </a:cxn>
                <a:cxn ang="0">
                  <a:pos x="T2" y="T3"/>
                </a:cxn>
                <a:cxn ang="0">
                  <a:pos x="T4" y="T5"/>
                </a:cxn>
              </a:cxnLst>
              <a:rect l="0" t="0" r="r" b="b"/>
              <a:pathLst>
                <a:path w="5" h="4">
                  <a:moveTo>
                    <a:pt x="4" y="1"/>
                  </a:moveTo>
                  <a:cubicBezTo>
                    <a:pt x="3" y="0"/>
                    <a:pt x="0" y="4"/>
                    <a:pt x="1" y="4"/>
                  </a:cubicBezTo>
                  <a:cubicBezTo>
                    <a:pt x="1" y="4"/>
                    <a:pt x="5" y="1"/>
                    <a:pt x="4" y="1"/>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212" name="Freeform 608">
              <a:extLst>
                <a:ext uri="{FF2B5EF4-FFF2-40B4-BE49-F238E27FC236}">
                  <a16:creationId xmlns:a16="http://schemas.microsoft.com/office/drawing/2014/main" id="{47A06088-EA4F-8157-FA24-61392958356D}"/>
                </a:ext>
              </a:extLst>
            </p:cNvPr>
            <p:cNvSpPr>
              <a:spLocks/>
            </p:cNvSpPr>
            <p:nvPr/>
          </p:nvSpPr>
          <p:spPr bwMode="auto">
            <a:xfrm>
              <a:off x="4872164" y="5806113"/>
              <a:ext cx="9556" cy="9558"/>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0"/>
                    <a:pt x="0" y="0"/>
                    <a:pt x="0" y="0"/>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213" name="Freeform 609">
              <a:extLst>
                <a:ext uri="{FF2B5EF4-FFF2-40B4-BE49-F238E27FC236}">
                  <a16:creationId xmlns:a16="http://schemas.microsoft.com/office/drawing/2014/main" id="{C07A1E3F-0BBE-7D29-B8AF-B9C2763129B6}"/>
                </a:ext>
              </a:extLst>
            </p:cNvPr>
            <p:cNvSpPr>
              <a:spLocks/>
            </p:cNvSpPr>
            <p:nvPr/>
          </p:nvSpPr>
          <p:spPr bwMode="auto">
            <a:xfrm>
              <a:off x="3919931" y="5815671"/>
              <a:ext cx="63695" cy="57338"/>
            </a:xfrm>
            <a:custGeom>
              <a:avLst/>
              <a:gdLst>
                <a:gd name="T0" fmla="*/ 5 w 7"/>
                <a:gd name="T1" fmla="*/ 2 h 6"/>
                <a:gd name="T2" fmla="*/ 1 w 7"/>
                <a:gd name="T3" fmla="*/ 2 h 6"/>
                <a:gd name="T4" fmla="*/ 5 w 7"/>
                <a:gd name="T5" fmla="*/ 2 h 6"/>
                <a:gd name="T6" fmla="*/ 5 w 7"/>
                <a:gd name="T7" fmla="*/ 2 h 6"/>
              </a:gdLst>
              <a:ahLst/>
              <a:cxnLst>
                <a:cxn ang="0">
                  <a:pos x="T0" y="T1"/>
                </a:cxn>
                <a:cxn ang="0">
                  <a:pos x="T2" y="T3"/>
                </a:cxn>
                <a:cxn ang="0">
                  <a:pos x="T4" y="T5"/>
                </a:cxn>
                <a:cxn ang="0">
                  <a:pos x="T6" y="T7"/>
                </a:cxn>
              </a:cxnLst>
              <a:rect l="0" t="0" r="r" b="b"/>
              <a:pathLst>
                <a:path w="7" h="6">
                  <a:moveTo>
                    <a:pt x="5" y="2"/>
                  </a:moveTo>
                  <a:cubicBezTo>
                    <a:pt x="7" y="0"/>
                    <a:pt x="2" y="0"/>
                    <a:pt x="1" y="2"/>
                  </a:cubicBezTo>
                  <a:cubicBezTo>
                    <a:pt x="0" y="3"/>
                    <a:pt x="4" y="5"/>
                    <a:pt x="5" y="2"/>
                  </a:cubicBezTo>
                  <a:cubicBezTo>
                    <a:pt x="6" y="1"/>
                    <a:pt x="3" y="6"/>
                    <a:pt x="5" y="2"/>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214" name="Freeform 610">
              <a:extLst>
                <a:ext uri="{FF2B5EF4-FFF2-40B4-BE49-F238E27FC236}">
                  <a16:creationId xmlns:a16="http://schemas.microsoft.com/office/drawing/2014/main" id="{C8A24B42-CF03-7B72-8F90-E20FEABB19AE}"/>
                </a:ext>
              </a:extLst>
            </p:cNvPr>
            <p:cNvSpPr>
              <a:spLocks/>
            </p:cNvSpPr>
            <p:nvPr/>
          </p:nvSpPr>
          <p:spPr bwMode="auto">
            <a:xfrm>
              <a:off x="17661981" y="9138193"/>
              <a:ext cx="19109" cy="9558"/>
            </a:xfrm>
            <a:custGeom>
              <a:avLst/>
              <a:gdLst>
                <a:gd name="T0" fmla="*/ 2 w 2"/>
                <a:gd name="T1" fmla="*/ 0 h 1"/>
                <a:gd name="T2" fmla="*/ 0 w 2"/>
                <a:gd name="T3" fmla="*/ 0 h 1"/>
                <a:gd name="T4" fmla="*/ 2 w 2"/>
                <a:gd name="T5" fmla="*/ 0 h 1"/>
              </a:gdLst>
              <a:ahLst/>
              <a:cxnLst>
                <a:cxn ang="0">
                  <a:pos x="T0" y="T1"/>
                </a:cxn>
                <a:cxn ang="0">
                  <a:pos x="T2" y="T3"/>
                </a:cxn>
                <a:cxn ang="0">
                  <a:pos x="T4" y="T5"/>
                </a:cxn>
              </a:cxnLst>
              <a:rect l="0" t="0" r="r" b="b"/>
              <a:pathLst>
                <a:path w="2" h="1">
                  <a:moveTo>
                    <a:pt x="2" y="0"/>
                  </a:moveTo>
                  <a:cubicBezTo>
                    <a:pt x="2" y="1"/>
                    <a:pt x="0" y="0"/>
                    <a:pt x="0" y="0"/>
                  </a:cubicBezTo>
                  <a:cubicBezTo>
                    <a:pt x="1" y="0"/>
                    <a:pt x="2" y="0"/>
                    <a:pt x="2" y="0"/>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215" name="Freeform 611">
              <a:extLst>
                <a:ext uri="{FF2B5EF4-FFF2-40B4-BE49-F238E27FC236}">
                  <a16:creationId xmlns:a16="http://schemas.microsoft.com/office/drawing/2014/main" id="{5CBC5E9B-809E-026F-A125-42EA3E096B98}"/>
                </a:ext>
              </a:extLst>
            </p:cNvPr>
            <p:cNvSpPr>
              <a:spLocks/>
            </p:cNvSpPr>
            <p:nvPr/>
          </p:nvSpPr>
          <p:spPr bwMode="auto">
            <a:xfrm>
              <a:off x="17540962" y="9119079"/>
              <a:ext cx="19109" cy="19114"/>
            </a:xfrm>
            <a:custGeom>
              <a:avLst/>
              <a:gdLst>
                <a:gd name="T0" fmla="*/ 2 w 2"/>
                <a:gd name="T1" fmla="*/ 0 h 2"/>
                <a:gd name="T2" fmla="*/ 0 w 2"/>
                <a:gd name="T3" fmla="*/ 1 h 2"/>
                <a:gd name="T4" fmla="*/ 2 w 2"/>
                <a:gd name="T5" fmla="*/ 0 h 2"/>
              </a:gdLst>
              <a:ahLst/>
              <a:cxnLst>
                <a:cxn ang="0">
                  <a:pos x="T0" y="T1"/>
                </a:cxn>
                <a:cxn ang="0">
                  <a:pos x="T2" y="T3"/>
                </a:cxn>
                <a:cxn ang="0">
                  <a:pos x="T4" y="T5"/>
                </a:cxn>
              </a:cxnLst>
              <a:rect l="0" t="0" r="r" b="b"/>
              <a:pathLst>
                <a:path w="2" h="2">
                  <a:moveTo>
                    <a:pt x="2" y="0"/>
                  </a:moveTo>
                  <a:cubicBezTo>
                    <a:pt x="2" y="1"/>
                    <a:pt x="0" y="2"/>
                    <a:pt x="0" y="1"/>
                  </a:cubicBezTo>
                  <a:cubicBezTo>
                    <a:pt x="0" y="0"/>
                    <a:pt x="2" y="0"/>
                    <a:pt x="2" y="0"/>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216" name="Freeform 612">
              <a:extLst>
                <a:ext uri="{FF2B5EF4-FFF2-40B4-BE49-F238E27FC236}">
                  <a16:creationId xmlns:a16="http://schemas.microsoft.com/office/drawing/2014/main" id="{82B63172-5961-75B1-4D7C-8374F0CC2B19}"/>
                </a:ext>
              </a:extLst>
            </p:cNvPr>
            <p:cNvSpPr>
              <a:spLocks/>
            </p:cNvSpPr>
            <p:nvPr/>
          </p:nvSpPr>
          <p:spPr bwMode="auto">
            <a:xfrm>
              <a:off x="17961345" y="10785121"/>
              <a:ext cx="63695" cy="47785"/>
            </a:xfrm>
            <a:custGeom>
              <a:avLst/>
              <a:gdLst>
                <a:gd name="T0" fmla="*/ 6 w 7"/>
                <a:gd name="T1" fmla="*/ 2 h 5"/>
                <a:gd name="T2" fmla="*/ 1 w 7"/>
                <a:gd name="T3" fmla="*/ 2 h 5"/>
                <a:gd name="T4" fmla="*/ 6 w 7"/>
                <a:gd name="T5" fmla="*/ 2 h 5"/>
              </a:gdLst>
              <a:ahLst/>
              <a:cxnLst>
                <a:cxn ang="0">
                  <a:pos x="T0" y="T1"/>
                </a:cxn>
                <a:cxn ang="0">
                  <a:pos x="T2" y="T3"/>
                </a:cxn>
                <a:cxn ang="0">
                  <a:pos x="T4" y="T5"/>
                </a:cxn>
              </a:cxnLst>
              <a:rect l="0" t="0" r="r" b="b"/>
              <a:pathLst>
                <a:path w="7" h="5">
                  <a:moveTo>
                    <a:pt x="6" y="2"/>
                  </a:moveTo>
                  <a:cubicBezTo>
                    <a:pt x="7" y="0"/>
                    <a:pt x="0" y="1"/>
                    <a:pt x="1" y="2"/>
                  </a:cubicBezTo>
                  <a:cubicBezTo>
                    <a:pt x="1" y="3"/>
                    <a:pt x="5" y="5"/>
                    <a:pt x="6" y="2"/>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217" name="Rectangle 613">
              <a:extLst>
                <a:ext uri="{FF2B5EF4-FFF2-40B4-BE49-F238E27FC236}">
                  <a16:creationId xmlns:a16="http://schemas.microsoft.com/office/drawing/2014/main" id="{53FA28EB-CF76-3DF2-F5CB-161B1F5EFD76}"/>
                </a:ext>
              </a:extLst>
            </p:cNvPr>
            <p:cNvSpPr>
              <a:spLocks noChangeArrowheads="1"/>
            </p:cNvSpPr>
            <p:nvPr/>
          </p:nvSpPr>
          <p:spPr bwMode="auto">
            <a:xfrm>
              <a:off x="12451788" y="5197675"/>
              <a:ext cx="3187" cy="3188"/>
            </a:xfrm>
            <a:prstGeom prst="rect">
              <a:avLst/>
            </a:pr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218" name="Freeform 614">
              <a:extLst>
                <a:ext uri="{FF2B5EF4-FFF2-40B4-BE49-F238E27FC236}">
                  <a16:creationId xmlns:a16="http://schemas.microsoft.com/office/drawing/2014/main" id="{30A453B2-1120-3819-0F83-ADD8961696D2}"/>
                </a:ext>
              </a:extLst>
            </p:cNvPr>
            <p:cNvSpPr>
              <a:spLocks/>
            </p:cNvSpPr>
            <p:nvPr/>
          </p:nvSpPr>
          <p:spPr bwMode="auto">
            <a:xfrm>
              <a:off x="9257516" y="10504795"/>
              <a:ext cx="95541" cy="82827"/>
            </a:xfrm>
            <a:custGeom>
              <a:avLst/>
              <a:gdLst>
                <a:gd name="T0" fmla="*/ 4 w 10"/>
                <a:gd name="T1" fmla="*/ 4 h 9"/>
                <a:gd name="T2" fmla="*/ 0 w 10"/>
                <a:gd name="T3" fmla="*/ 8 h 9"/>
                <a:gd name="T4" fmla="*/ 2 w 10"/>
                <a:gd name="T5" fmla="*/ 8 h 9"/>
                <a:gd name="T6" fmla="*/ 5 w 10"/>
                <a:gd name="T7" fmla="*/ 5 h 9"/>
                <a:gd name="T8" fmla="*/ 8 w 10"/>
                <a:gd name="T9" fmla="*/ 0 h 9"/>
                <a:gd name="T10" fmla="*/ 4 w 10"/>
                <a:gd name="T11" fmla="*/ 4 h 9"/>
                <a:gd name="T12" fmla="*/ 4 w 10"/>
                <a:gd name="T13" fmla="*/ 4 h 9"/>
              </a:gdLst>
              <a:ahLst/>
              <a:cxnLst>
                <a:cxn ang="0">
                  <a:pos x="T0" y="T1"/>
                </a:cxn>
                <a:cxn ang="0">
                  <a:pos x="T2" y="T3"/>
                </a:cxn>
                <a:cxn ang="0">
                  <a:pos x="T4" y="T5"/>
                </a:cxn>
                <a:cxn ang="0">
                  <a:pos x="T6" y="T7"/>
                </a:cxn>
                <a:cxn ang="0">
                  <a:pos x="T8" y="T9"/>
                </a:cxn>
                <a:cxn ang="0">
                  <a:pos x="T10" y="T11"/>
                </a:cxn>
                <a:cxn ang="0">
                  <a:pos x="T12" y="T13"/>
                </a:cxn>
              </a:cxnLst>
              <a:rect l="0" t="0" r="r" b="b"/>
              <a:pathLst>
                <a:path w="10" h="9">
                  <a:moveTo>
                    <a:pt x="4" y="4"/>
                  </a:moveTo>
                  <a:cubicBezTo>
                    <a:pt x="4" y="5"/>
                    <a:pt x="1" y="7"/>
                    <a:pt x="0" y="8"/>
                  </a:cubicBezTo>
                  <a:cubicBezTo>
                    <a:pt x="0" y="9"/>
                    <a:pt x="2" y="8"/>
                    <a:pt x="2" y="8"/>
                  </a:cubicBezTo>
                  <a:cubicBezTo>
                    <a:pt x="3" y="7"/>
                    <a:pt x="4" y="6"/>
                    <a:pt x="5" y="5"/>
                  </a:cubicBezTo>
                  <a:cubicBezTo>
                    <a:pt x="6" y="4"/>
                    <a:pt x="10" y="0"/>
                    <a:pt x="8" y="0"/>
                  </a:cubicBezTo>
                  <a:cubicBezTo>
                    <a:pt x="7" y="0"/>
                    <a:pt x="4" y="3"/>
                    <a:pt x="4" y="4"/>
                  </a:cubicBezTo>
                  <a:cubicBezTo>
                    <a:pt x="4" y="5"/>
                    <a:pt x="4" y="3"/>
                    <a:pt x="4" y="4"/>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219" name="Freeform 615">
              <a:extLst>
                <a:ext uri="{FF2B5EF4-FFF2-40B4-BE49-F238E27FC236}">
                  <a16:creationId xmlns:a16="http://schemas.microsoft.com/office/drawing/2014/main" id="{6FF396E3-C726-A64D-8AF8-EF5DE5D5B71A}"/>
                </a:ext>
              </a:extLst>
            </p:cNvPr>
            <p:cNvSpPr>
              <a:spLocks/>
            </p:cNvSpPr>
            <p:nvPr/>
          </p:nvSpPr>
          <p:spPr bwMode="auto">
            <a:xfrm>
              <a:off x="7821211" y="6733109"/>
              <a:ext cx="66879" cy="28672"/>
            </a:xfrm>
            <a:custGeom>
              <a:avLst/>
              <a:gdLst>
                <a:gd name="T0" fmla="*/ 7 w 7"/>
                <a:gd name="T1" fmla="*/ 1 h 3"/>
                <a:gd name="T2" fmla="*/ 1 w 7"/>
                <a:gd name="T3" fmla="*/ 0 h 3"/>
                <a:gd name="T4" fmla="*/ 7 w 7"/>
                <a:gd name="T5" fmla="*/ 1 h 3"/>
              </a:gdLst>
              <a:ahLst/>
              <a:cxnLst>
                <a:cxn ang="0">
                  <a:pos x="T0" y="T1"/>
                </a:cxn>
                <a:cxn ang="0">
                  <a:pos x="T2" y="T3"/>
                </a:cxn>
                <a:cxn ang="0">
                  <a:pos x="T4" y="T5"/>
                </a:cxn>
              </a:cxnLst>
              <a:rect l="0" t="0" r="r" b="b"/>
              <a:pathLst>
                <a:path w="7" h="3">
                  <a:moveTo>
                    <a:pt x="7" y="1"/>
                  </a:moveTo>
                  <a:cubicBezTo>
                    <a:pt x="7" y="0"/>
                    <a:pt x="0" y="0"/>
                    <a:pt x="1" y="0"/>
                  </a:cubicBezTo>
                  <a:cubicBezTo>
                    <a:pt x="2" y="0"/>
                    <a:pt x="6" y="3"/>
                    <a:pt x="7" y="1"/>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220" name="Freeform 616">
              <a:extLst>
                <a:ext uri="{FF2B5EF4-FFF2-40B4-BE49-F238E27FC236}">
                  <a16:creationId xmlns:a16="http://schemas.microsoft.com/office/drawing/2014/main" id="{6FD5186B-54B0-B706-1274-809EAE564FBD}"/>
                </a:ext>
              </a:extLst>
            </p:cNvPr>
            <p:cNvSpPr>
              <a:spLocks/>
            </p:cNvSpPr>
            <p:nvPr/>
          </p:nvSpPr>
          <p:spPr bwMode="auto">
            <a:xfrm>
              <a:off x="8483629" y="11766268"/>
              <a:ext cx="168791" cy="149721"/>
            </a:xfrm>
            <a:custGeom>
              <a:avLst/>
              <a:gdLst>
                <a:gd name="T0" fmla="*/ 17 w 18"/>
                <a:gd name="T1" fmla="*/ 14 h 16"/>
                <a:gd name="T2" fmla="*/ 8 w 18"/>
                <a:gd name="T3" fmla="*/ 9 h 16"/>
                <a:gd name="T4" fmla="*/ 4 w 18"/>
                <a:gd name="T5" fmla="*/ 5 h 16"/>
                <a:gd name="T6" fmla="*/ 1 w 18"/>
                <a:gd name="T7" fmla="*/ 3 h 16"/>
                <a:gd name="T8" fmla="*/ 2 w 18"/>
                <a:gd name="T9" fmla="*/ 2 h 16"/>
                <a:gd name="T10" fmla="*/ 0 w 18"/>
                <a:gd name="T11" fmla="*/ 0 h 16"/>
                <a:gd name="T12" fmla="*/ 0 w 18"/>
                <a:gd name="T13" fmla="*/ 14 h 16"/>
                <a:gd name="T14" fmla="*/ 7 w 18"/>
                <a:gd name="T15" fmla="*/ 15 h 16"/>
                <a:gd name="T16" fmla="*/ 10 w 18"/>
                <a:gd name="T17" fmla="*/ 16 h 16"/>
                <a:gd name="T18" fmla="*/ 13 w 18"/>
                <a:gd name="T19" fmla="*/ 15 h 16"/>
                <a:gd name="T20" fmla="*/ 18 w 18"/>
                <a:gd name="T21" fmla="*/ 14 h 16"/>
                <a:gd name="T22" fmla="*/ 17 w 18"/>
                <a:gd name="T23" fmla="*/ 1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 h="16">
                  <a:moveTo>
                    <a:pt x="17" y="14"/>
                  </a:moveTo>
                  <a:cubicBezTo>
                    <a:pt x="13" y="14"/>
                    <a:pt x="11" y="11"/>
                    <a:pt x="8" y="9"/>
                  </a:cubicBezTo>
                  <a:cubicBezTo>
                    <a:pt x="7" y="7"/>
                    <a:pt x="5" y="6"/>
                    <a:pt x="4" y="5"/>
                  </a:cubicBezTo>
                  <a:cubicBezTo>
                    <a:pt x="3" y="5"/>
                    <a:pt x="1" y="4"/>
                    <a:pt x="1" y="3"/>
                  </a:cubicBezTo>
                  <a:cubicBezTo>
                    <a:pt x="1" y="3"/>
                    <a:pt x="2" y="3"/>
                    <a:pt x="2" y="2"/>
                  </a:cubicBezTo>
                  <a:cubicBezTo>
                    <a:pt x="3" y="2"/>
                    <a:pt x="1" y="0"/>
                    <a:pt x="0" y="0"/>
                  </a:cubicBezTo>
                  <a:cubicBezTo>
                    <a:pt x="0" y="5"/>
                    <a:pt x="0" y="10"/>
                    <a:pt x="0" y="14"/>
                  </a:cubicBezTo>
                  <a:cubicBezTo>
                    <a:pt x="0" y="15"/>
                    <a:pt x="6" y="15"/>
                    <a:pt x="7" y="15"/>
                  </a:cubicBezTo>
                  <a:cubicBezTo>
                    <a:pt x="8" y="15"/>
                    <a:pt x="9" y="15"/>
                    <a:pt x="10" y="16"/>
                  </a:cubicBezTo>
                  <a:cubicBezTo>
                    <a:pt x="12" y="16"/>
                    <a:pt x="12" y="16"/>
                    <a:pt x="13" y="15"/>
                  </a:cubicBezTo>
                  <a:cubicBezTo>
                    <a:pt x="14" y="15"/>
                    <a:pt x="18" y="15"/>
                    <a:pt x="18" y="14"/>
                  </a:cubicBezTo>
                  <a:cubicBezTo>
                    <a:pt x="18" y="14"/>
                    <a:pt x="18" y="13"/>
                    <a:pt x="17" y="14"/>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221" name="Freeform 617">
              <a:extLst>
                <a:ext uri="{FF2B5EF4-FFF2-40B4-BE49-F238E27FC236}">
                  <a16:creationId xmlns:a16="http://schemas.microsoft.com/office/drawing/2014/main" id="{C18FE59D-1FE8-DA93-B652-D87D05B23095}"/>
                </a:ext>
              </a:extLst>
            </p:cNvPr>
            <p:cNvSpPr>
              <a:spLocks/>
            </p:cNvSpPr>
            <p:nvPr/>
          </p:nvSpPr>
          <p:spPr bwMode="auto">
            <a:xfrm>
              <a:off x="8305288" y="11747159"/>
              <a:ext cx="280256" cy="216615"/>
            </a:xfrm>
            <a:custGeom>
              <a:avLst/>
              <a:gdLst>
                <a:gd name="T0" fmla="*/ 19 w 30"/>
                <a:gd name="T1" fmla="*/ 17 h 23"/>
                <a:gd name="T2" fmla="*/ 19 w 30"/>
                <a:gd name="T3" fmla="*/ 7 h 23"/>
                <a:gd name="T4" fmla="*/ 19 w 30"/>
                <a:gd name="T5" fmla="*/ 3 h 23"/>
                <a:gd name="T6" fmla="*/ 15 w 30"/>
                <a:gd name="T7" fmla="*/ 1 h 23"/>
                <a:gd name="T8" fmla="*/ 12 w 30"/>
                <a:gd name="T9" fmla="*/ 3 h 23"/>
                <a:gd name="T10" fmla="*/ 13 w 30"/>
                <a:gd name="T11" fmla="*/ 6 h 23"/>
                <a:gd name="T12" fmla="*/ 15 w 30"/>
                <a:gd name="T13" fmla="*/ 6 h 23"/>
                <a:gd name="T14" fmla="*/ 14 w 30"/>
                <a:gd name="T15" fmla="*/ 8 h 23"/>
                <a:gd name="T16" fmla="*/ 13 w 30"/>
                <a:gd name="T17" fmla="*/ 11 h 23"/>
                <a:gd name="T18" fmla="*/ 16 w 30"/>
                <a:gd name="T19" fmla="*/ 13 h 23"/>
                <a:gd name="T20" fmla="*/ 12 w 30"/>
                <a:gd name="T21" fmla="*/ 13 h 23"/>
                <a:gd name="T22" fmla="*/ 9 w 30"/>
                <a:gd name="T23" fmla="*/ 12 h 23"/>
                <a:gd name="T24" fmla="*/ 10 w 30"/>
                <a:gd name="T25" fmla="*/ 12 h 23"/>
                <a:gd name="T26" fmla="*/ 10 w 30"/>
                <a:gd name="T27" fmla="*/ 9 h 23"/>
                <a:gd name="T28" fmla="*/ 8 w 30"/>
                <a:gd name="T29" fmla="*/ 11 h 23"/>
                <a:gd name="T30" fmla="*/ 5 w 30"/>
                <a:gd name="T31" fmla="*/ 11 h 23"/>
                <a:gd name="T32" fmla="*/ 0 w 30"/>
                <a:gd name="T33" fmla="*/ 12 h 23"/>
                <a:gd name="T34" fmla="*/ 2 w 30"/>
                <a:gd name="T35" fmla="*/ 12 h 23"/>
                <a:gd name="T36" fmla="*/ 3 w 30"/>
                <a:gd name="T37" fmla="*/ 12 h 23"/>
                <a:gd name="T38" fmla="*/ 5 w 30"/>
                <a:gd name="T39" fmla="*/ 12 h 23"/>
                <a:gd name="T40" fmla="*/ 6 w 30"/>
                <a:gd name="T41" fmla="*/ 13 h 23"/>
                <a:gd name="T42" fmla="*/ 4 w 30"/>
                <a:gd name="T43" fmla="*/ 15 h 23"/>
                <a:gd name="T44" fmla="*/ 6 w 30"/>
                <a:gd name="T45" fmla="*/ 15 h 23"/>
                <a:gd name="T46" fmla="*/ 8 w 30"/>
                <a:gd name="T47" fmla="*/ 16 h 23"/>
                <a:gd name="T48" fmla="*/ 7 w 30"/>
                <a:gd name="T49" fmla="*/ 16 h 23"/>
                <a:gd name="T50" fmla="*/ 10 w 30"/>
                <a:gd name="T51" fmla="*/ 17 h 23"/>
                <a:gd name="T52" fmla="*/ 12 w 30"/>
                <a:gd name="T53" fmla="*/ 17 h 23"/>
                <a:gd name="T54" fmla="*/ 17 w 30"/>
                <a:gd name="T55" fmla="*/ 21 h 23"/>
                <a:gd name="T56" fmla="*/ 16 w 30"/>
                <a:gd name="T57" fmla="*/ 20 h 23"/>
                <a:gd name="T58" fmla="*/ 23 w 30"/>
                <a:gd name="T59" fmla="*/ 23 h 23"/>
                <a:gd name="T60" fmla="*/ 19 w 30"/>
                <a:gd name="T61" fmla="*/ 18 h 23"/>
                <a:gd name="T62" fmla="*/ 24 w 30"/>
                <a:gd name="T63" fmla="*/ 19 h 23"/>
                <a:gd name="T64" fmla="*/ 30 w 30"/>
                <a:gd name="T65" fmla="*/ 18 h 23"/>
                <a:gd name="T66" fmla="*/ 19 w 30"/>
                <a:gd name="T67" fmla="*/ 17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0" h="23">
                  <a:moveTo>
                    <a:pt x="19" y="17"/>
                  </a:moveTo>
                  <a:cubicBezTo>
                    <a:pt x="19" y="13"/>
                    <a:pt x="19" y="10"/>
                    <a:pt x="19" y="7"/>
                  </a:cubicBezTo>
                  <a:cubicBezTo>
                    <a:pt x="19" y="6"/>
                    <a:pt x="19" y="4"/>
                    <a:pt x="19" y="3"/>
                  </a:cubicBezTo>
                  <a:cubicBezTo>
                    <a:pt x="19" y="2"/>
                    <a:pt x="16" y="0"/>
                    <a:pt x="15" y="1"/>
                  </a:cubicBezTo>
                  <a:cubicBezTo>
                    <a:pt x="14" y="2"/>
                    <a:pt x="12" y="1"/>
                    <a:pt x="12" y="3"/>
                  </a:cubicBezTo>
                  <a:cubicBezTo>
                    <a:pt x="11" y="5"/>
                    <a:pt x="9" y="7"/>
                    <a:pt x="13" y="6"/>
                  </a:cubicBezTo>
                  <a:cubicBezTo>
                    <a:pt x="13" y="6"/>
                    <a:pt x="15" y="6"/>
                    <a:pt x="15" y="6"/>
                  </a:cubicBezTo>
                  <a:cubicBezTo>
                    <a:pt x="16" y="6"/>
                    <a:pt x="14" y="8"/>
                    <a:pt x="14" y="8"/>
                  </a:cubicBezTo>
                  <a:cubicBezTo>
                    <a:pt x="13" y="8"/>
                    <a:pt x="11" y="10"/>
                    <a:pt x="13" y="11"/>
                  </a:cubicBezTo>
                  <a:cubicBezTo>
                    <a:pt x="13" y="12"/>
                    <a:pt x="16" y="12"/>
                    <a:pt x="16" y="13"/>
                  </a:cubicBezTo>
                  <a:cubicBezTo>
                    <a:pt x="16" y="13"/>
                    <a:pt x="12" y="13"/>
                    <a:pt x="12" y="13"/>
                  </a:cubicBezTo>
                  <a:cubicBezTo>
                    <a:pt x="11" y="13"/>
                    <a:pt x="9" y="12"/>
                    <a:pt x="9" y="12"/>
                  </a:cubicBezTo>
                  <a:cubicBezTo>
                    <a:pt x="9" y="12"/>
                    <a:pt x="10" y="13"/>
                    <a:pt x="10" y="12"/>
                  </a:cubicBezTo>
                  <a:cubicBezTo>
                    <a:pt x="10" y="11"/>
                    <a:pt x="11" y="10"/>
                    <a:pt x="10" y="9"/>
                  </a:cubicBezTo>
                  <a:cubicBezTo>
                    <a:pt x="10" y="9"/>
                    <a:pt x="8" y="11"/>
                    <a:pt x="8" y="11"/>
                  </a:cubicBezTo>
                  <a:cubicBezTo>
                    <a:pt x="7" y="12"/>
                    <a:pt x="6" y="11"/>
                    <a:pt x="5" y="11"/>
                  </a:cubicBezTo>
                  <a:cubicBezTo>
                    <a:pt x="4" y="11"/>
                    <a:pt x="0" y="10"/>
                    <a:pt x="0" y="12"/>
                  </a:cubicBezTo>
                  <a:cubicBezTo>
                    <a:pt x="0" y="13"/>
                    <a:pt x="2" y="12"/>
                    <a:pt x="2" y="12"/>
                  </a:cubicBezTo>
                  <a:cubicBezTo>
                    <a:pt x="3" y="11"/>
                    <a:pt x="2" y="12"/>
                    <a:pt x="3" y="12"/>
                  </a:cubicBezTo>
                  <a:cubicBezTo>
                    <a:pt x="4" y="13"/>
                    <a:pt x="4" y="11"/>
                    <a:pt x="5" y="12"/>
                  </a:cubicBezTo>
                  <a:cubicBezTo>
                    <a:pt x="5" y="12"/>
                    <a:pt x="6" y="13"/>
                    <a:pt x="6" y="13"/>
                  </a:cubicBezTo>
                  <a:cubicBezTo>
                    <a:pt x="6" y="13"/>
                    <a:pt x="2" y="14"/>
                    <a:pt x="4" y="15"/>
                  </a:cubicBezTo>
                  <a:cubicBezTo>
                    <a:pt x="5" y="16"/>
                    <a:pt x="6" y="14"/>
                    <a:pt x="6" y="15"/>
                  </a:cubicBezTo>
                  <a:cubicBezTo>
                    <a:pt x="7" y="15"/>
                    <a:pt x="8" y="16"/>
                    <a:pt x="8" y="16"/>
                  </a:cubicBezTo>
                  <a:cubicBezTo>
                    <a:pt x="8" y="16"/>
                    <a:pt x="8" y="16"/>
                    <a:pt x="7" y="16"/>
                  </a:cubicBezTo>
                  <a:cubicBezTo>
                    <a:pt x="7" y="17"/>
                    <a:pt x="9" y="17"/>
                    <a:pt x="10" y="17"/>
                  </a:cubicBezTo>
                  <a:cubicBezTo>
                    <a:pt x="11" y="17"/>
                    <a:pt x="11" y="15"/>
                    <a:pt x="12" y="17"/>
                  </a:cubicBezTo>
                  <a:cubicBezTo>
                    <a:pt x="12" y="17"/>
                    <a:pt x="16" y="22"/>
                    <a:pt x="17" y="21"/>
                  </a:cubicBezTo>
                  <a:cubicBezTo>
                    <a:pt x="17" y="21"/>
                    <a:pt x="16" y="20"/>
                    <a:pt x="16" y="20"/>
                  </a:cubicBezTo>
                  <a:cubicBezTo>
                    <a:pt x="16" y="19"/>
                    <a:pt x="22" y="23"/>
                    <a:pt x="23" y="23"/>
                  </a:cubicBezTo>
                  <a:cubicBezTo>
                    <a:pt x="23" y="22"/>
                    <a:pt x="19" y="19"/>
                    <a:pt x="19" y="18"/>
                  </a:cubicBezTo>
                  <a:cubicBezTo>
                    <a:pt x="20" y="18"/>
                    <a:pt x="24" y="19"/>
                    <a:pt x="24" y="19"/>
                  </a:cubicBezTo>
                  <a:cubicBezTo>
                    <a:pt x="26" y="19"/>
                    <a:pt x="28" y="19"/>
                    <a:pt x="30" y="18"/>
                  </a:cubicBezTo>
                  <a:cubicBezTo>
                    <a:pt x="27" y="16"/>
                    <a:pt x="23" y="17"/>
                    <a:pt x="19" y="17"/>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222" name="Freeform 618">
              <a:extLst>
                <a:ext uri="{FF2B5EF4-FFF2-40B4-BE49-F238E27FC236}">
                  <a16:creationId xmlns:a16="http://schemas.microsoft.com/office/drawing/2014/main" id="{D1E7AE11-44E2-8BB8-65C5-BF48D8BD1599}"/>
                </a:ext>
              </a:extLst>
            </p:cNvPr>
            <p:cNvSpPr>
              <a:spLocks/>
            </p:cNvSpPr>
            <p:nvPr/>
          </p:nvSpPr>
          <p:spPr bwMode="auto">
            <a:xfrm>
              <a:off x="8260699" y="8501084"/>
              <a:ext cx="710194" cy="516057"/>
            </a:xfrm>
            <a:custGeom>
              <a:avLst/>
              <a:gdLst>
                <a:gd name="T0" fmla="*/ 63 w 76"/>
                <a:gd name="T1" fmla="*/ 28 h 55"/>
                <a:gd name="T2" fmla="*/ 66 w 76"/>
                <a:gd name="T3" fmla="*/ 24 h 55"/>
                <a:gd name="T4" fmla="*/ 67 w 76"/>
                <a:gd name="T5" fmla="*/ 22 h 55"/>
                <a:gd name="T6" fmla="*/ 67 w 76"/>
                <a:gd name="T7" fmla="*/ 18 h 55"/>
                <a:gd name="T8" fmla="*/ 61 w 76"/>
                <a:gd name="T9" fmla="*/ 15 h 55"/>
                <a:gd name="T10" fmla="*/ 63 w 76"/>
                <a:gd name="T11" fmla="*/ 14 h 55"/>
                <a:gd name="T12" fmla="*/ 64 w 76"/>
                <a:gd name="T13" fmla="*/ 11 h 55"/>
                <a:gd name="T14" fmla="*/ 60 w 76"/>
                <a:gd name="T15" fmla="*/ 9 h 55"/>
                <a:gd name="T16" fmla="*/ 59 w 76"/>
                <a:gd name="T17" fmla="*/ 8 h 55"/>
                <a:gd name="T18" fmla="*/ 57 w 76"/>
                <a:gd name="T19" fmla="*/ 9 h 55"/>
                <a:gd name="T20" fmla="*/ 57 w 76"/>
                <a:gd name="T21" fmla="*/ 7 h 55"/>
                <a:gd name="T22" fmla="*/ 54 w 76"/>
                <a:gd name="T23" fmla="*/ 8 h 55"/>
                <a:gd name="T24" fmla="*/ 54 w 76"/>
                <a:gd name="T25" fmla="*/ 6 h 55"/>
                <a:gd name="T26" fmla="*/ 58 w 76"/>
                <a:gd name="T27" fmla="*/ 5 h 55"/>
                <a:gd name="T28" fmla="*/ 55 w 76"/>
                <a:gd name="T29" fmla="*/ 4 h 55"/>
                <a:gd name="T30" fmla="*/ 49 w 76"/>
                <a:gd name="T31" fmla="*/ 4 h 55"/>
                <a:gd name="T32" fmla="*/ 44 w 76"/>
                <a:gd name="T33" fmla="*/ 7 h 55"/>
                <a:gd name="T34" fmla="*/ 38 w 76"/>
                <a:gd name="T35" fmla="*/ 5 h 55"/>
                <a:gd name="T36" fmla="*/ 29 w 76"/>
                <a:gd name="T37" fmla="*/ 5 h 55"/>
                <a:gd name="T38" fmla="*/ 26 w 76"/>
                <a:gd name="T39" fmla="*/ 2 h 55"/>
                <a:gd name="T40" fmla="*/ 20 w 76"/>
                <a:gd name="T41" fmla="*/ 0 h 55"/>
                <a:gd name="T42" fmla="*/ 11 w 76"/>
                <a:gd name="T43" fmla="*/ 4 h 55"/>
                <a:gd name="T44" fmla="*/ 13 w 76"/>
                <a:gd name="T45" fmla="*/ 12 h 55"/>
                <a:gd name="T46" fmla="*/ 8 w 76"/>
                <a:gd name="T47" fmla="*/ 8 h 55"/>
                <a:gd name="T48" fmla="*/ 10 w 76"/>
                <a:gd name="T49" fmla="*/ 5 h 55"/>
                <a:gd name="T50" fmla="*/ 8 w 76"/>
                <a:gd name="T51" fmla="*/ 1 h 55"/>
                <a:gd name="T52" fmla="*/ 4 w 76"/>
                <a:gd name="T53" fmla="*/ 7 h 55"/>
                <a:gd name="T54" fmla="*/ 3 w 76"/>
                <a:gd name="T55" fmla="*/ 12 h 55"/>
                <a:gd name="T56" fmla="*/ 5 w 76"/>
                <a:gd name="T57" fmla="*/ 13 h 55"/>
                <a:gd name="T58" fmla="*/ 7 w 76"/>
                <a:gd name="T59" fmla="*/ 16 h 55"/>
                <a:gd name="T60" fmla="*/ 10 w 76"/>
                <a:gd name="T61" fmla="*/ 23 h 55"/>
                <a:gd name="T62" fmla="*/ 13 w 76"/>
                <a:gd name="T63" fmla="*/ 23 h 55"/>
                <a:gd name="T64" fmla="*/ 15 w 76"/>
                <a:gd name="T65" fmla="*/ 22 h 55"/>
                <a:gd name="T66" fmla="*/ 21 w 76"/>
                <a:gd name="T67" fmla="*/ 27 h 55"/>
                <a:gd name="T68" fmla="*/ 23 w 76"/>
                <a:gd name="T69" fmla="*/ 27 h 55"/>
                <a:gd name="T70" fmla="*/ 26 w 76"/>
                <a:gd name="T71" fmla="*/ 27 h 55"/>
                <a:gd name="T72" fmla="*/ 31 w 76"/>
                <a:gd name="T73" fmla="*/ 29 h 55"/>
                <a:gd name="T74" fmla="*/ 31 w 76"/>
                <a:gd name="T75" fmla="*/ 38 h 55"/>
                <a:gd name="T76" fmla="*/ 32 w 76"/>
                <a:gd name="T77" fmla="*/ 41 h 55"/>
                <a:gd name="T78" fmla="*/ 30 w 76"/>
                <a:gd name="T79" fmla="*/ 44 h 55"/>
                <a:gd name="T80" fmla="*/ 40 w 76"/>
                <a:gd name="T81" fmla="*/ 53 h 55"/>
                <a:gd name="T82" fmla="*/ 42 w 76"/>
                <a:gd name="T83" fmla="*/ 54 h 55"/>
                <a:gd name="T84" fmla="*/ 45 w 76"/>
                <a:gd name="T85" fmla="*/ 52 h 55"/>
                <a:gd name="T86" fmla="*/ 51 w 76"/>
                <a:gd name="T87" fmla="*/ 47 h 55"/>
                <a:gd name="T88" fmla="*/ 49 w 76"/>
                <a:gd name="T89" fmla="*/ 44 h 55"/>
                <a:gd name="T90" fmla="*/ 48 w 76"/>
                <a:gd name="T91" fmla="*/ 41 h 55"/>
                <a:gd name="T92" fmla="*/ 45 w 76"/>
                <a:gd name="T93" fmla="*/ 38 h 55"/>
                <a:gd name="T94" fmla="*/ 52 w 76"/>
                <a:gd name="T95" fmla="*/ 38 h 55"/>
                <a:gd name="T96" fmla="*/ 54 w 76"/>
                <a:gd name="T97" fmla="*/ 40 h 55"/>
                <a:gd name="T98" fmla="*/ 56 w 76"/>
                <a:gd name="T99" fmla="*/ 38 h 55"/>
                <a:gd name="T100" fmla="*/ 62 w 76"/>
                <a:gd name="T101" fmla="*/ 36 h 55"/>
                <a:gd name="T102" fmla="*/ 67 w 76"/>
                <a:gd name="T103" fmla="*/ 33 h 55"/>
                <a:gd name="T104" fmla="*/ 63 w 76"/>
                <a:gd name="T105" fmla="*/ 28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6" h="55">
                  <a:moveTo>
                    <a:pt x="63" y="28"/>
                  </a:moveTo>
                  <a:cubicBezTo>
                    <a:pt x="63" y="26"/>
                    <a:pt x="63" y="25"/>
                    <a:pt x="66" y="24"/>
                  </a:cubicBezTo>
                  <a:cubicBezTo>
                    <a:pt x="66" y="23"/>
                    <a:pt x="68" y="23"/>
                    <a:pt x="67" y="22"/>
                  </a:cubicBezTo>
                  <a:cubicBezTo>
                    <a:pt x="66" y="21"/>
                    <a:pt x="65" y="19"/>
                    <a:pt x="67" y="18"/>
                  </a:cubicBezTo>
                  <a:cubicBezTo>
                    <a:pt x="76" y="14"/>
                    <a:pt x="61" y="15"/>
                    <a:pt x="61" y="15"/>
                  </a:cubicBezTo>
                  <a:cubicBezTo>
                    <a:pt x="61" y="14"/>
                    <a:pt x="62" y="14"/>
                    <a:pt x="63" y="14"/>
                  </a:cubicBezTo>
                  <a:cubicBezTo>
                    <a:pt x="64" y="14"/>
                    <a:pt x="64" y="12"/>
                    <a:pt x="64" y="11"/>
                  </a:cubicBezTo>
                  <a:cubicBezTo>
                    <a:pt x="64" y="10"/>
                    <a:pt x="60" y="8"/>
                    <a:pt x="60" y="9"/>
                  </a:cubicBezTo>
                  <a:cubicBezTo>
                    <a:pt x="60" y="10"/>
                    <a:pt x="59" y="8"/>
                    <a:pt x="59" y="8"/>
                  </a:cubicBezTo>
                  <a:cubicBezTo>
                    <a:pt x="58" y="8"/>
                    <a:pt x="58" y="10"/>
                    <a:pt x="57" y="9"/>
                  </a:cubicBezTo>
                  <a:cubicBezTo>
                    <a:pt x="57" y="9"/>
                    <a:pt x="57" y="8"/>
                    <a:pt x="57" y="7"/>
                  </a:cubicBezTo>
                  <a:cubicBezTo>
                    <a:pt x="56" y="6"/>
                    <a:pt x="55" y="8"/>
                    <a:pt x="54" y="8"/>
                  </a:cubicBezTo>
                  <a:cubicBezTo>
                    <a:pt x="54" y="8"/>
                    <a:pt x="54" y="6"/>
                    <a:pt x="54" y="6"/>
                  </a:cubicBezTo>
                  <a:cubicBezTo>
                    <a:pt x="54" y="4"/>
                    <a:pt x="57" y="5"/>
                    <a:pt x="58" y="5"/>
                  </a:cubicBezTo>
                  <a:cubicBezTo>
                    <a:pt x="59" y="4"/>
                    <a:pt x="55" y="4"/>
                    <a:pt x="55" y="4"/>
                  </a:cubicBezTo>
                  <a:cubicBezTo>
                    <a:pt x="53" y="4"/>
                    <a:pt x="51" y="3"/>
                    <a:pt x="49" y="4"/>
                  </a:cubicBezTo>
                  <a:cubicBezTo>
                    <a:pt x="47" y="5"/>
                    <a:pt x="46" y="8"/>
                    <a:pt x="44" y="7"/>
                  </a:cubicBezTo>
                  <a:cubicBezTo>
                    <a:pt x="41" y="7"/>
                    <a:pt x="40" y="7"/>
                    <a:pt x="38" y="5"/>
                  </a:cubicBezTo>
                  <a:cubicBezTo>
                    <a:pt x="36" y="3"/>
                    <a:pt x="32" y="5"/>
                    <a:pt x="29" y="5"/>
                  </a:cubicBezTo>
                  <a:cubicBezTo>
                    <a:pt x="27" y="5"/>
                    <a:pt x="27" y="4"/>
                    <a:pt x="26" y="2"/>
                  </a:cubicBezTo>
                  <a:cubicBezTo>
                    <a:pt x="25" y="0"/>
                    <a:pt x="23" y="0"/>
                    <a:pt x="20" y="0"/>
                  </a:cubicBezTo>
                  <a:cubicBezTo>
                    <a:pt x="19" y="0"/>
                    <a:pt x="11" y="1"/>
                    <a:pt x="11" y="4"/>
                  </a:cubicBezTo>
                  <a:cubicBezTo>
                    <a:pt x="11" y="7"/>
                    <a:pt x="15" y="8"/>
                    <a:pt x="13" y="12"/>
                  </a:cubicBezTo>
                  <a:cubicBezTo>
                    <a:pt x="11" y="14"/>
                    <a:pt x="7" y="10"/>
                    <a:pt x="8" y="8"/>
                  </a:cubicBezTo>
                  <a:cubicBezTo>
                    <a:pt x="8" y="7"/>
                    <a:pt x="10" y="6"/>
                    <a:pt x="10" y="5"/>
                  </a:cubicBezTo>
                  <a:cubicBezTo>
                    <a:pt x="11" y="3"/>
                    <a:pt x="8" y="2"/>
                    <a:pt x="8" y="1"/>
                  </a:cubicBezTo>
                  <a:cubicBezTo>
                    <a:pt x="5" y="3"/>
                    <a:pt x="4" y="4"/>
                    <a:pt x="4" y="7"/>
                  </a:cubicBezTo>
                  <a:cubicBezTo>
                    <a:pt x="3" y="8"/>
                    <a:pt x="0" y="12"/>
                    <a:pt x="3" y="12"/>
                  </a:cubicBezTo>
                  <a:cubicBezTo>
                    <a:pt x="3" y="12"/>
                    <a:pt x="4" y="12"/>
                    <a:pt x="5" y="13"/>
                  </a:cubicBezTo>
                  <a:cubicBezTo>
                    <a:pt x="5" y="14"/>
                    <a:pt x="6" y="15"/>
                    <a:pt x="7" y="16"/>
                  </a:cubicBezTo>
                  <a:cubicBezTo>
                    <a:pt x="9" y="18"/>
                    <a:pt x="5" y="22"/>
                    <a:pt x="10" y="23"/>
                  </a:cubicBezTo>
                  <a:cubicBezTo>
                    <a:pt x="10" y="23"/>
                    <a:pt x="12" y="23"/>
                    <a:pt x="13" y="23"/>
                  </a:cubicBezTo>
                  <a:cubicBezTo>
                    <a:pt x="14" y="23"/>
                    <a:pt x="14" y="22"/>
                    <a:pt x="15" y="22"/>
                  </a:cubicBezTo>
                  <a:cubicBezTo>
                    <a:pt x="18" y="22"/>
                    <a:pt x="19" y="25"/>
                    <a:pt x="21" y="27"/>
                  </a:cubicBezTo>
                  <a:cubicBezTo>
                    <a:pt x="21" y="27"/>
                    <a:pt x="22" y="28"/>
                    <a:pt x="23" y="27"/>
                  </a:cubicBezTo>
                  <a:cubicBezTo>
                    <a:pt x="23" y="26"/>
                    <a:pt x="24" y="27"/>
                    <a:pt x="26" y="27"/>
                  </a:cubicBezTo>
                  <a:cubicBezTo>
                    <a:pt x="28" y="28"/>
                    <a:pt x="33" y="25"/>
                    <a:pt x="31" y="29"/>
                  </a:cubicBezTo>
                  <a:cubicBezTo>
                    <a:pt x="29" y="32"/>
                    <a:pt x="29" y="35"/>
                    <a:pt x="31" y="38"/>
                  </a:cubicBezTo>
                  <a:cubicBezTo>
                    <a:pt x="31" y="39"/>
                    <a:pt x="32" y="40"/>
                    <a:pt x="32" y="41"/>
                  </a:cubicBezTo>
                  <a:cubicBezTo>
                    <a:pt x="32" y="42"/>
                    <a:pt x="29" y="43"/>
                    <a:pt x="30" y="44"/>
                  </a:cubicBezTo>
                  <a:cubicBezTo>
                    <a:pt x="33" y="47"/>
                    <a:pt x="34" y="55"/>
                    <a:pt x="40" y="53"/>
                  </a:cubicBezTo>
                  <a:cubicBezTo>
                    <a:pt x="41" y="53"/>
                    <a:pt x="41" y="54"/>
                    <a:pt x="42" y="54"/>
                  </a:cubicBezTo>
                  <a:cubicBezTo>
                    <a:pt x="43" y="54"/>
                    <a:pt x="44" y="53"/>
                    <a:pt x="45" y="52"/>
                  </a:cubicBezTo>
                  <a:cubicBezTo>
                    <a:pt x="47" y="51"/>
                    <a:pt x="48" y="49"/>
                    <a:pt x="51" y="47"/>
                  </a:cubicBezTo>
                  <a:cubicBezTo>
                    <a:pt x="53" y="46"/>
                    <a:pt x="49" y="46"/>
                    <a:pt x="49" y="44"/>
                  </a:cubicBezTo>
                  <a:cubicBezTo>
                    <a:pt x="49" y="43"/>
                    <a:pt x="48" y="42"/>
                    <a:pt x="48" y="41"/>
                  </a:cubicBezTo>
                  <a:cubicBezTo>
                    <a:pt x="48" y="40"/>
                    <a:pt x="45" y="39"/>
                    <a:pt x="45" y="38"/>
                  </a:cubicBezTo>
                  <a:cubicBezTo>
                    <a:pt x="45" y="37"/>
                    <a:pt x="51" y="38"/>
                    <a:pt x="52" y="38"/>
                  </a:cubicBezTo>
                  <a:cubicBezTo>
                    <a:pt x="54" y="38"/>
                    <a:pt x="53" y="39"/>
                    <a:pt x="54" y="40"/>
                  </a:cubicBezTo>
                  <a:cubicBezTo>
                    <a:pt x="55" y="40"/>
                    <a:pt x="55" y="38"/>
                    <a:pt x="56" y="38"/>
                  </a:cubicBezTo>
                  <a:cubicBezTo>
                    <a:pt x="57" y="37"/>
                    <a:pt x="60" y="37"/>
                    <a:pt x="62" y="36"/>
                  </a:cubicBezTo>
                  <a:cubicBezTo>
                    <a:pt x="63" y="35"/>
                    <a:pt x="65" y="34"/>
                    <a:pt x="67" y="33"/>
                  </a:cubicBezTo>
                  <a:cubicBezTo>
                    <a:pt x="66" y="31"/>
                    <a:pt x="63" y="30"/>
                    <a:pt x="63" y="28"/>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223" name="Freeform 619">
              <a:extLst>
                <a:ext uri="{FF2B5EF4-FFF2-40B4-BE49-F238E27FC236}">
                  <a16:creationId xmlns:a16="http://schemas.microsoft.com/office/drawing/2014/main" id="{F2709A68-FA3C-3B50-DD09-57E064DFDF65}"/>
                </a:ext>
              </a:extLst>
            </p:cNvPr>
            <p:cNvSpPr>
              <a:spLocks/>
            </p:cNvSpPr>
            <p:nvPr/>
          </p:nvSpPr>
          <p:spPr bwMode="auto">
            <a:xfrm>
              <a:off x="8830764" y="8641249"/>
              <a:ext cx="242036" cy="356781"/>
            </a:xfrm>
            <a:custGeom>
              <a:avLst/>
              <a:gdLst>
                <a:gd name="T0" fmla="*/ 22 w 26"/>
                <a:gd name="T1" fmla="*/ 29 h 38"/>
                <a:gd name="T2" fmla="*/ 18 w 26"/>
                <a:gd name="T3" fmla="*/ 21 h 38"/>
                <a:gd name="T4" fmla="*/ 20 w 26"/>
                <a:gd name="T5" fmla="*/ 18 h 38"/>
                <a:gd name="T6" fmla="*/ 22 w 26"/>
                <a:gd name="T7" fmla="*/ 15 h 38"/>
                <a:gd name="T8" fmla="*/ 22 w 26"/>
                <a:gd name="T9" fmla="*/ 13 h 38"/>
                <a:gd name="T10" fmla="*/ 20 w 26"/>
                <a:gd name="T11" fmla="*/ 11 h 38"/>
                <a:gd name="T12" fmla="*/ 16 w 26"/>
                <a:gd name="T13" fmla="*/ 7 h 38"/>
                <a:gd name="T14" fmla="*/ 9 w 26"/>
                <a:gd name="T15" fmla="*/ 0 h 38"/>
                <a:gd name="T16" fmla="*/ 5 w 26"/>
                <a:gd name="T17" fmla="*/ 5 h 38"/>
                <a:gd name="T18" fmla="*/ 6 w 26"/>
                <a:gd name="T19" fmla="*/ 8 h 38"/>
                <a:gd name="T20" fmla="*/ 3 w 26"/>
                <a:gd name="T21" fmla="*/ 10 h 38"/>
                <a:gd name="T22" fmla="*/ 4 w 26"/>
                <a:gd name="T23" fmla="*/ 16 h 38"/>
                <a:gd name="T24" fmla="*/ 7 w 26"/>
                <a:gd name="T25" fmla="*/ 18 h 38"/>
                <a:gd name="T26" fmla="*/ 8 w 26"/>
                <a:gd name="T27" fmla="*/ 20 h 38"/>
                <a:gd name="T28" fmla="*/ 8 w 26"/>
                <a:gd name="T29" fmla="*/ 27 h 38"/>
                <a:gd name="T30" fmla="*/ 11 w 26"/>
                <a:gd name="T31" fmla="*/ 35 h 38"/>
                <a:gd name="T32" fmla="*/ 17 w 26"/>
                <a:gd name="T33" fmla="*/ 35 h 38"/>
                <a:gd name="T34" fmla="*/ 21 w 26"/>
                <a:gd name="T35" fmla="*/ 34 h 38"/>
                <a:gd name="T36" fmla="*/ 26 w 26"/>
                <a:gd name="T37" fmla="*/ 34 h 38"/>
                <a:gd name="T38" fmla="*/ 22 w 26"/>
                <a:gd name="T39" fmla="*/ 29 h 38"/>
                <a:gd name="T40" fmla="*/ 22 w 26"/>
                <a:gd name="T41" fmla="*/ 29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 h="38">
                  <a:moveTo>
                    <a:pt x="22" y="29"/>
                  </a:moveTo>
                  <a:cubicBezTo>
                    <a:pt x="22" y="28"/>
                    <a:pt x="17" y="22"/>
                    <a:pt x="18" y="21"/>
                  </a:cubicBezTo>
                  <a:cubicBezTo>
                    <a:pt x="19" y="20"/>
                    <a:pt x="18" y="19"/>
                    <a:pt x="20" y="18"/>
                  </a:cubicBezTo>
                  <a:cubicBezTo>
                    <a:pt x="23" y="18"/>
                    <a:pt x="22" y="16"/>
                    <a:pt x="22" y="15"/>
                  </a:cubicBezTo>
                  <a:cubicBezTo>
                    <a:pt x="22" y="14"/>
                    <a:pt x="22" y="13"/>
                    <a:pt x="22" y="13"/>
                  </a:cubicBezTo>
                  <a:cubicBezTo>
                    <a:pt x="22" y="12"/>
                    <a:pt x="21" y="12"/>
                    <a:pt x="20" y="11"/>
                  </a:cubicBezTo>
                  <a:cubicBezTo>
                    <a:pt x="19" y="9"/>
                    <a:pt x="16" y="9"/>
                    <a:pt x="16" y="7"/>
                  </a:cubicBezTo>
                  <a:cubicBezTo>
                    <a:pt x="15" y="4"/>
                    <a:pt x="11" y="1"/>
                    <a:pt x="9" y="0"/>
                  </a:cubicBezTo>
                  <a:cubicBezTo>
                    <a:pt x="9" y="3"/>
                    <a:pt x="4" y="3"/>
                    <a:pt x="5" y="5"/>
                  </a:cubicBezTo>
                  <a:cubicBezTo>
                    <a:pt x="5" y="6"/>
                    <a:pt x="7" y="7"/>
                    <a:pt x="6" y="8"/>
                  </a:cubicBezTo>
                  <a:cubicBezTo>
                    <a:pt x="5" y="8"/>
                    <a:pt x="3" y="9"/>
                    <a:pt x="3" y="10"/>
                  </a:cubicBezTo>
                  <a:cubicBezTo>
                    <a:pt x="0" y="11"/>
                    <a:pt x="2" y="14"/>
                    <a:pt x="4" y="16"/>
                  </a:cubicBezTo>
                  <a:cubicBezTo>
                    <a:pt x="5" y="17"/>
                    <a:pt x="5" y="18"/>
                    <a:pt x="7" y="18"/>
                  </a:cubicBezTo>
                  <a:cubicBezTo>
                    <a:pt x="8" y="18"/>
                    <a:pt x="7" y="19"/>
                    <a:pt x="8" y="20"/>
                  </a:cubicBezTo>
                  <a:cubicBezTo>
                    <a:pt x="10" y="23"/>
                    <a:pt x="9" y="24"/>
                    <a:pt x="8" y="27"/>
                  </a:cubicBezTo>
                  <a:cubicBezTo>
                    <a:pt x="8" y="30"/>
                    <a:pt x="10" y="33"/>
                    <a:pt x="11" y="35"/>
                  </a:cubicBezTo>
                  <a:cubicBezTo>
                    <a:pt x="14" y="38"/>
                    <a:pt x="15" y="35"/>
                    <a:pt x="17" y="35"/>
                  </a:cubicBezTo>
                  <a:cubicBezTo>
                    <a:pt x="19" y="35"/>
                    <a:pt x="20" y="34"/>
                    <a:pt x="21" y="34"/>
                  </a:cubicBezTo>
                  <a:cubicBezTo>
                    <a:pt x="23" y="33"/>
                    <a:pt x="24" y="33"/>
                    <a:pt x="26" y="34"/>
                  </a:cubicBezTo>
                  <a:cubicBezTo>
                    <a:pt x="25" y="32"/>
                    <a:pt x="24" y="30"/>
                    <a:pt x="22" y="29"/>
                  </a:cubicBezTo>
                  <a:cubicBezTo>
                    <a:pt x="21" y="27"/>
                    <a:pt x="23" y="29"/>
                    <a:pt x="22" y="29"/>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224" name="Freeform 620">
              <a:extLst>
                <a:ext uri="{FF2B5EF4-FFF2-40B4-BE49-F238E27FC236}">
                  <a16:creationId xmlns:a16="http://schemas.microsoft.com/office/drawing/2014/main" id="{E6EF20F0-F169-9510-3599-EF5A9D79A0F9}"/>
                </a:ext>
              </a:extLst>
            </p:cNvPr>
            <p:cNvSpPr>
              <a:spLocks/>
            </p:cNvSpPr>
            <p:nvPr/>
          </p:nvSpPr>
          <p:spPr bwMode="auto">
            <a:xfrm>
              <a:off x="8986815" y="8752743"/>
              <a:ext cx="207006" cy="216615"/>
            </a:xfrm>
            <a:custGeom>
              <a:avLst/>
              <a:gdLst>
                <a:gd name="T0" fmla="*/ 19 w 22"/>
                <a:gd name="T1" fmla="*/ 7 h 23"/>
                <a:gd name="T2" fmla="*/ 22 w 22"/>
                <a:gd name="T3" fmla="*/ 2 h 23"/>
                <a:gd name="T4" fmla="*/ 12 w 22"/>
                <a:gd name="T5" fmla="*/ 2 h 23"/>
                <a:gd name="T6" fmla="*/ 9 w 22"/>
                <a:gd name="T7" fmla="*/ 0 h 23"/>
                <a:gd name="T8" fmla="*/ 5 w 22"/>
                <a:gd name="T9" fmla="*/ 1 h 23"/>
                <a:gd name="T10" fmla="*/ 4 w 22"/>
                <a:gd name="T11" fmla="*/ 6 h 23"/>
                <a:gd name="T12" fmla="*/ 1 w 22"/>
                <a:gd name="T13" fmla="*/ 10 h 23"/>
                <a:gd name="T14" fmla="*/ 4 w 22"/>
                <a:gd name="T15" fmla="*/ 15 h 23"/>
                <a:gd name="T16" fmla="*/ 9 w 22"/>
                <a:gd name="T17" fmla="*/ 22 h 23"/>
                <a:gd name="T18" fmla="*/ 12 w 22"/>
                <a:gd name="T19" fmla="*/ 19 h 23"/>
                <a:gd name="T20" fmla="*/ 16 w 22"/>
                <a:gd name="T21" fmla="*/ 18 h 23"/>
                <a:gd name="T22" fmla="*/ 19 w 22"/>
                <a:gd name="T23" fmla="*/ 19 h 23"/>
                <a:gd name="T24" fmla="*/ 20 w 22"/>
                <a:gd name="T25" fmla="*/ 14 h 23"/>
                <a:gd name="T26" fmla="*/ 19 w 22"/>
                <a:gd name="T27" fmla="*/ 7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23">
                  <a:moveTo>
                    <a:pt x="19" y="7"/>
                  </a:moveTo>
                  <a:cubicBezTo>
                    <a:pt x="19" y="5"/>
                    <a:pt x="21" y="3"/>
                    <a:pt x="22" y="2"/>
                  </a:cubicBezTo>
                  <a:cubicBezTo>
                    <a:pt x="19" y="1"/>
                    <a:pt x="14" y="0"/>
                    <a:pt x="12" y="2"/>
                  </a:cubicBezTo>
                  <a:cubicBezTo>
                    <a:pt x="10" y="3"/>
                    <a:pt x="9" y="1"/>
                    <a:pt x="9" y="0"/>
                  </a:cubicBezTo>
                  <a:cubicBezTo>
                    <a:pt x="8" y="0"/>
                    <a:pt x="7" y="2"/>
                    <a:pt x="5" y="1"/>
                  </a:cubicBezTo>
                  <a:cubicBezTo>
                    <a:pt x="5" y="2"/>
                    <a:pt x="7" y="6"/>
                    <a:pt x="4" y="6"/>
                  </a:cubicBezTo>
                  <a:cubicBezTo>
                    <a:pt x="2" y="7"/>
                    <a:pt x="0" y="8"/>
                    <a:pt x="1" y="10"/>
                  </a:cubicBezTo>
                  <a:cubicBezTo>
                    <a:pt x="2" y="12"/>
                    <a:pt x="3" y="13"/>
                    <a:pt x="4" y="15"/>
                  </a:cubicBezTo>
                  <a:cubicBezTo>
                    <a:pt x="5" y="17"/>
                    <a:pt x="7" y="19"/>
                    <a:pt x="9" y="22"/>
                  </a:cubicBezTo>
                  <a:cubicBezTo>
                    <a:pt x="12" y="23"/>
                    <a:pt x="10" y="19"/>
                    <a:pt x="12" y="19"/>
                  </a:cubicBezTo>
                  <a:cubicBezTo>
                    <a:pt x="14" y="19"/>
                    <a:pt x="15" y="19"/>
                    <a:pt x="16" y="18"/>
                  </a:cubicBezTo>
                  <a:cubicBezTo>
                    <a:pt x="17" y="18"/>
                    <a:pt x="17" y="20"/>
                    <a:pt x="19" y="19"/>
                  </a:cubicBezTo>
                  <a:cubicBezTo>
                    <a:pt x="20" y="17"/>
                    <a:pt x="21" y="16"/>
                    <a:pt x="20" y="14"/>
                  </a:cubicBezTo>
                  <a:cubicBezTo>
                    <a:pt x="20" y="12"/>
                    <a:pt x="19" y="9"/>
                    <a:pt x="19" y="7"/>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225" name="Freeform 621">
              <a:extLst>
                <a:ext uri="{FF2B5EF4-FFF2-40B4-BE49-F238E27FC236}">
                  <a16:creationId xmlns:a16="http://schemas.microsoft.com/office/drawing/2014/main" id="{03106E7E-99D3-1884-915F-608E3C647699}"/>
                </a:ext>
              </a:extLst>
            </p:cNvPr>
            <p:cNvSpPr>
              <a:spLocks/>
            </p:cNvSpPr>
            <p:nvPr/>
          </p:nvSpPr>
          <p:spPr bwMode="auto">
            <a:xfrm>
              <a:off x="9155606" y="8771859"/>
              <a:ext cx="149682" cy="168837"/>
            </a:xfrm>
            <a:custGeom>
              <a:avLst/>
              <a:gdLst>
                <a:gd name="T0" fmla="*/ 12 w 16"/>
                <a:gd name="T1" fmla="*/ 5 h 18"/>
                <a:gd name="T2" fmla="*/ 5 w 16"/>
                <a:gd name="T3" fmla="*/ 1 h 18"/>
                <a:gd name="T4" fmla="*/ 1 w 16"/>
                <a:gd name="T5" fmla="*/ 6 h 18"/>
                <a:gd name="T6" fmla="*/ 2 w 16"/>
                <a:gd name="T7" fmla="*/ 12 h 18"/>
                <a:gd name="T8" fmla="*/ 0 w 16"/>
                <a:gd name="T9" fmla="*/ 17 h 18"/>
                <a:gd name="T10" fmla="*/ 4 w 16"/>
                <a:gd name="T11" fmla="*/ 17 h 18"/>
                <a:gd name="T12" fmla="*/ 9 w 16"/>
                <a:gd name="T13" fmla="*/ 17 h 18"/>
                <a:gd name="T14" fmla="*/ 16 w 16"/>
                <a:gd name="T15" fmla="*/ 8 h 18"/>
                <a:gd name="T16" fmla="*/ 12 w 16"/>
                <a:gd name="T17" fmla="*/ 5 h 18"/>
                <a:gd name="T18" fmla="*/ 12 w 16"/>
                <a:gd name="T19" fmla="*/ 5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8">
                  <a:moveTo>
                    <a:pt x="12" y="5"/>
                  </a:moveTo>
                  <a:cubicBezTo>
                    <a:pt x="10" y="3"/>
                    <a:pt x="8" y="1"/>
                    <a:pt x="5" y="1"/>
                  </a:cubicBezTo>
                  <a:cubicBezTo>
                    <a:pt x="3" y="0"/>
                    <a:pt x="0" y="4"/>
                    <a:pt x="1" y="6"/>
                  </a:cubicBezTo>
                  <a:cubicBezTo>
                    <a:pt x="1" y="8"/>
                    <a:pt x="2" y="10"/>
                    <a:pt x="2" y="12"/>
                  </a:cubicBezTo>
                  <a:cubicBezTo>
                    <a:pt x="3" y="14"/>
                    <a:pt x="1" y="16"/>
                    <a:pt x="0" y="17"/>
                  </a:cubicBezTo>
                  <a:cubicBezTo>
                    <a:pt x="1" y="18"/>
                    <a:pt x="3" y="17"/>
                    <a:pt x="4" y="17"/>
                  </a:cubicBezTo>
                  <a:cubicBezTo>
                    <a:pt x="6" y="17"/>
                    <a:pt x="7" y="18"/>
                    <a:pt x="9" y="17"/>
                  </a:cubicBezTo>
                  <a:cubicBezTo>
                    <a:pt x="12" y="16"/>
                    <a:pt x="13" y="10"/>
                    <a:pt x="16" y="8"/>
                  </a:cubicBezTo>
                  <a:cubicBezTo>
                    <a:pt x="14" y="7"/>
                    <a:pt x="13" y="6"/>
                    <a:pt x="12" y="5"/>
                  </a:cubicBezTo>
                  <a:cubicBezTo>
                    <a:pt x="10" y="4"/>
                    <a:pt x="13" y="6"/>
                    <a:pt x="12" y="5"/>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226" name="Freeform 622">
              <a:extLst>
                <a:ext uri="{FF2B5EF4-FFF2-40B4-BE49-F238E27FC236}">
                  <a16:creationId xmlns:a16="http://schemas.microsoft.com/office/drawing/2014/main" id="{343BAB64-8D5E-F4CF-016C-764718C05B32}"/>
                </a:ext>
              </a:extLst>
            </p:cNvPr>
            <p:cNvSpPr>
              <a:spLocks/>
            </p:cNvSpPr>
            <p:nvPr/>
          </p:nvSpPr>
          <p:spPr bwMode="auto">
            <a:xfrm>
              <a:off x="7821211" y="8453303"/>
              <a:ext cx="754780" cy="786831"/>
            </a:xfrm>
            <a:custGeom>
              <a:avLst/>
              <a:gdLst>
                <a:gd name="T0" fmla="*/ 76 w 81"/>
                <a:gd name="T1" fmla="*/ 39 h 84"/>
                <a:gd name="T2" fmla="*/ 74 w 81"/>
                <a:gd name="T3" fmla="*/ 32 h 84"/>
                <a:gd name="T4" fmla="*/ 69 w 81"/>
                <a:gd name="T5" fmla="*/ 33 h 84"/>
                <a:gd name="T6" fmla="*/ 58 w 81"/>
                <a:gd name="T7" fmla="*/ 28 h 84"/>
                <a:gd name="T8" fmla="*/ 53 w 81"/>
                <a:gd name="T9" fmla="*/ 20 h 84"/>
                <a:gd name="T10" fmla="*/ 50 w 81"/>
                <a:gd name="T11" fmla="*/ 15 h 84"/>
                <a:gd name="T12" fmla="*/ 56 w 81"/>
                <a:gd name="T13" fmla="*/ 5 h 84"/>
                <a:gd name="T14" fmla="*/ 56 w 81"/>
                <a:gd name="T15" fmla="*/ 1 h 84"/>
                <a:gd name="T16" fmla="*/ 44 w 81"/>
                <a:gd name="T17" fmla="*/ 8 h 84"/>
                <a:gd name="T18" fmla="*/ 36 w 81"/>
                <a:gd name="T19" fmla="*/ 16 h 84"/>
                <a:gd name="T20" fmla="*/ 31 w 81"/>
                <a:gd name="T21" fmla="*/ 23 h 84"/>
                <a:gd name="T22" fmla="*/ 25 w 81"/>
                <a:gd name="T23" fmla="*/ 17 h 84"/>
                <a:gd name="T24" fmla="*/ 7 w 81"/>
                <a:gd name="T25" fmla="*/ 18 h 84"/>
                <a:gd name="T26" fmla="*/ 1 w 81"/>
                <a:gd name="T27" fmla="*/ 16 h 84"/>
                <a:gd name="T28" fmla="*/ 1 w 81"/>
                <a:gd name="T29" fmla="*/ 21 h 84"/>
                <a:gd name="T30" fmla="*/ 8 w 81"/>
                <a:gd name="T31" fmla="*/ 24 h 84"/>
                <a:gd name="T32" fmla="*/ 11 w 81"/>
                <a:gd name="T33" fmla="*/ 26 h 84"/>
                <a:gd name="T34" fmla="*/ 13 w 81"/>
                <a:gd name="T35" fmla="*/ 23 h 84"/>
                <a:gd name="T36" fmla="*/ 20 w 81"/>
                <a:gd name="T37" fmla="*/ 18 h 84"/>
                <a:gd name="T38" fmla="*/ 24 w 81"/>
                <a:gd name="T39" fmla="*/ 20 h 84"/>
                <a:gd name="T40" fmla="*/ 25 w 81"/>
                <a:gd name="T41" fmla="*/ 26 h 84"/>
                <a:gd name="T42" fmla="*/ 28 w 81"/>
                <a:gd name="T43" fmla="*/ 42 h 84"/>
                <a:gd name="T44" fmla="*/ 28 w 81"/>
                <a:gd name="T45" fmla="*/ 47 h 84"/>
                <a:gd name="T46" fmla="*/ 22 w 81"/>
                <a:gd name="T47" fmla="*/ 53 h 84"/>
                <a:gd name="T48" fmla="*/ 26 w 81"/>
                <a:gd name="T49" fmla="*/ 58 h 84"/>
                <a:gd name="T50" fmla="*/ 34 w 81"/>
                <a:gd name="T51" fmla="*/ 61 h 84"/>
                <a:gd name="T52" fmla="*/ 41 w 81"/>
                <a:gd name="T53" fmla="*/ 64 h 84"/>
                <a:gd name="T54" fmla="*/ 54 w 81"/>
                <a:gd name="T55" fmla="*/ 76 h 84"/>
                <a:gd name="T56" fmla="*/ 60 w 81"/>
                <a:gd name="T57" fmla="*/ 75 h 84"/>
                <a:gd name="T58" fmla="*/ 64 w 81"/>
                <a:gd name="T59" fmla="*/ 80 h 84"/>
                <a:gd name="T60" fmla="*/ 65 w 81"/>
                <a:gd name="T61" fmla="*/ 84 h 84"/>
                <a:gd name="T62" fmla="*/ 65 w 81"/>
                <a:gd name="T63" fmla="*/ 63 h 84"/>
                <a:gd name="T64" fmla="*/ 70 w 81"/>
                <a:gd name="T65" fmla="*/ 58 h 84"/>
                <a:gd name="T66" fmla="*/ 66 w 81"/>
                <a:gd name="T67" fmla="*/ 55 h 84"/>
                <a:gd name="T68" fmla="*/ 79 w 81"/>
                <a:gd name="T69" fmla="*/ 53 h 84"/>
                <a:gd name="T70" fmla="*/ 77 w 81"/>
                <a:gd name="T71" fmla="*/ 48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1" h="84">
                  <a:moveTo>
                    <a:pt x="77" y="48"/>
                  </a:moveTo>
                  <a:cubicBezTo>
                    <a:pt x="81" y="45"/>
                    <a:pt x="76" y="42"/>
                    <a:pt x="76" y="39"/>
                  </a:cubicBezTo>
                  <a:cubicBezTo>
                    <a:pt x="76" y="37"/>
                    <a:pt x="78" y="35"/>
                    <a:pt x="78" y="33"/>
                  </a:cubicBezTo>
                  <a:cubicBezTo>
                    <a:pt x="79" y="30"/>
                    <a:pt x="75" y="32"/>
                    <a:pt x="74" y="32"/>
                  </a:cubicBezTo>
                  <a:cubicBezTo>
                    <a:pt x="73" y="32"/>
                    <a:pt x="72" y="32"/>
                    <a:pt x="71" y="32"/>
                  </a:cubicBezTo>
                  <a:cubicBezTo>
                    <a:pt x="70" y="32"/>
                    <a:pt x="70" y="33"/>
                    <a:pt x="69" y="33"/>
                  </a:cubicBezTo>
                  <a:cubicBezTo>
                    <a:pt x="68" y="33"/>
                    <a:pt x="67" y="30"/>
                    <a:pt x="66" y="30"/>
                  </a:cubicBezTo>
                  <a:cubicBezTo>
                    <a:pt x="64" y="26"/>
                    <a:pt x="62" y="28"/>
                    <a:pt x="58" y="28"/>
                  </a:cubicBezTo>
                  <a:cubicBezTo>
                    <a:pt x="56" y="28"/>
                    <a:pt x="55" y="28"/>
                    <a:pt x="54" y="26"/>
                  </a:cubicBezTo>
                  <a:cubicBezTo>
                    <a:pt x="53" y="24"/>
                    <a:pt x="56" y="22"/>
                    <a:pt x="53" y="20"/>
                  </a:cubicBezTo>
                  <a:cubicBezTo>
                    <a:pt x="52" y="19"/>
                    <a:pt x="52" y="17"/>
                    <a:pt x="50" y="17"/>
                  </a:cubicBezTo>
                  <a:cubicBezTo>
                    <a:pt x="48" y="17"/>
                    <a:pt x="49" y="17"/>
                    <a:pt x="50" y="15"/>
                  </a:cubicBezTo>
                  <a:cubicBezTo>
                    <a:pt x="51" y="13"/>
                    <a:pt x="50" y="11"/>
                    <a:pt x="51" y="9"/>
                  </a:cubicBezTo>
                  <a:cubicBezTo>
                    <a:pt x="52" y="7"/>
                    <a:pt x="54" y="6"/>
                    <a:pt x="56" y="5"/>
                  </a:cubicBezTo>
                  <a:cubicBezTo>
                    <a:pt x="57" y="4"/>
                    <a:pt x="59" y="4"/>
                    <a:pt x="60" y="2"/>
                  </a:cubicBezTo>
                  <a:cubicBezTo>
                    <a:pt x="60" y="0"/>
                    <a:pt x="56" y="0"/>
                    <a:pt x="56" y="1"/>
                  </a:cubicBezTo>
                  <a:cubicBezTo>
                    <a:pt x="54" y="3"/>
                    <a:pt x="51" y="6"/>
                    <a:pt x="48" y="6"/>
                  </a:cubicBezTo>
                  <a:cubicBezTo>
                    <a:pt x="45" y="6"/>
                    <a:pt x="45" y="6"/>
                    <a:pt x="44" y="8"/>
                  </a:cubicBezTo>
                  <a:cubicBezTo>
                    <a:pt x="43" y="10"/>
                    <a:pt x="43" y="7"/>
                    <a:pt x="41" y="7"/>
                  </a:cubicBezTo>
                  <a:cubicBezTo>
                    <a:pt x="37" y="8"/>
                    <a:pt x="39" y="14"/>
                    <a:pt x="36" y="16"/>
                  </a:cubicBezTo>
                  <a:cubicBezTo>
                    <a:pt x="35" y="17"/>
                    <a:pt x="33" y="18"/>
                    <a:pt x="32" y="20"/>
                  </a:cubicBezTo>
                  <a:cubicBezTo>
                    <a:pt x="32" y="20"/>
                    <a:pt x="32" y="23"/>
                    <a:pt x="31" y="23"/>
                  </a:cubicBezTo>
                  <a:cubicBezTo>
                    <a:pt x="30" y="21"/>
                    <a:pt x="29" y="20"/>
                    <a:pt x="28" y="19"/>
                  </a:cubicBezTo>
                  <a:cubicBezTo>
                    <a:pt x="27" y="17"/>
                    <a:pt x="26" y="17"/>
                    <a:pt x="25" y="17"/>
                  </a:cubicBezTo>
                  <a:cubicBezTo>
                    <a:pt x="21" y="16"/>
                    <a:pt x="19" y="13"/>
                    <a:pt x="15" y="16"/>
                  </a:cubicBezTo>
                  <a:cubicBezTo>
                    <a:pt x="13" y="17"/>
                    <a:pt x="9" y="20"/>
                    <a:pt x="7" y="18"/>
                  </a:cubicBezTo>
                  <a:cubicBezTo>
                    <a:pt x="6" y="17"/>
                    <a:pt x="5" y="17"/>
                    <a:pt x="4" y="16"/>
                  </a:cubicBezTo>
                  <a:cubicBezTo>
                    <a:pt x="2" y="16"/>
                    <a:pt x="3" y="14"/>
                    <a:pt x="1" y="16"/>
                  </a:cubicBezTo>
                  <a:cubicBezTo>
                    <a:pt x="0" y="17"/>
                    <a:pt x="1" y="17"/>
                    <a:pt x="2" y="18"/>
                  </a:cubicBezTo>
                  <a:cubicBezTo>
                    <a:pt x="2" y="19"/>
                    <a:pt x="1" y="20"/>
                    <a:pt x="1" y="21"/>
                  </a:cubicBezTo>
                  <a:cubicBezTo>
                    <a:pt x="3" y="21"/>
                    <a:pt x="5" y="22"/>
                    <a:pt x="6" y="22"/>
                  </a:cubicBezTo>
                  <a:cubicBezTo>
                    <a:pt x="7" y="23"/>
                    <a:pt x="8" y="23"/>
                    <a:pt x="8" y="24"/>
                  </a:cubicBezTo>
                  <a:cubicBezTo>
                    <a:pt x="9" y="25"/>
                    <a:pt x="9" y="24"/>
                    <a:pt x="10" y="24"/>
                  </a:cubicBezTo>
                  <a:cubicBezTo>
                    <a:pt x="10" y="23"/>
                    <a:pt x="10" y="26"/>
                    <a:pt x="11" y="26"/>
                  </a:cubicBezTo>
                  <a:cubicBezTo>
                    <a:pt x="12" y="27"/>
                    <a:pt x="13" y="26"/>
                    <a:pt x="15" y="25"/>
                  </a:cubicBezTo>
                  <a:cubicBezTo>
                    <a:pt x="16" y="25"/>
                    <a:pt x="13" y="23"/>
                    <a:pt x="13" y="23"/>
                  </a:cubicBezTo>
                  <a:cubicBezTo>
                    <a:pt x="13" y="22"/>
                    <a:pt x="16" y="20"/>
                    <a:pt x="16" y="19"/>
                  </a:cubicBezTo>
                  <a:cubicBezTo>
                    <a:pt x="17" y="18"/>
                    <a:pt x="19" y="17"/>
                    <a:pt x="20" y="18"/>
                  </a:cubicBezTo>
                  <a:cubicBezTo>
                    <a:pt x="21" y="18"/>
                    <a:pt x="23" y="19"/>
                    <a:pt x="23" y="19"/>
                  </a:cubicBezTo>
                  <a:cubicBezTo>
                    <a:pt x="23" y="20"/>
                    <a:pt x="23" y="20"/>
                    <a:pt x="24" y="20"/>
                  </a:cubicBezTo>
                  <a:cubicBezTo>
                    <a:pt x="24" y="21"/>
                    <a:pt x="23" y="22"/>
                    <a:pt x="23" y="22"/>
                  </a:cubicBezTo>
                  <a:cubicBezTo>
                    <a:pt x="23" y="23"/>
                    <a:pt x="25" y="25"/>
                    <a:pt x="25" y="26"/>
                  </a:cubicBezTo>
                  <a:cubicBezTo>
                    <a:pt x="27" y="29"/>
                    <a:pt x="29" y="29"/>
                    <a:pt x="29" y="33"/>
                  </a:cubicBezTo>
                  <a:cubicBezTo>
                    <a:pt x="29" y="36"/>
                    <a:pt x="29" y="39"/>
                    <a:pt x="28" y="42"/>
                  </a:cubicBezTo>
                  <a:cubicBezTo>
                    <a:pt x="28" y="43"/>
                    <a:pt x="30" y="43"/>
                    <a:pt x="30" y="44"/>
                  </a:cubicBezTo>
                  <a:cubicBezTo>
                    <a:pt x="29" y="45"/>
                    <a:pt x="28" y="46"/>
                    <a:pt x="28" y="47"/>
                  </a:cubicBezTo>
                  <a:cubicBezTo>
                    <a:pt x="27" y="48"/>
                    <a:pt x="27" y="50"/>
                    <a:pt x="26" y="50"/>
                  </a:cubicBezTo>
                  <a:cubicBezTo>
                    <a:pt x="24" y="51"/>
                    <a:pt x="22" y="50"/>
                    <a:pt x="22" y="53"/>
                  </a:cubicBezTo>
                  <a:cubicBezTo>
                    <a:pt x="22" y="55"/>
                    <a:pt x="19" y="55"/>
                    <a:pt x="22" y="56"/>
                  </a:cubicBezTo>
                  <a:cubicBezTo>
                    <a:pt x="23" y="57"/>
                    <a:pt x="24" y="57"/>
                    <a:pt x="26" y="58"/>
                  </a:cubicBezTo>
                  <a:cubicBezTo>
                    <a:pt x="27" y="59"/>
                    <a:pt x="28" y="60"/>
                    <a:pt x="29" y="61"/>
                  </a:cubicBezTo>
                  <a:cubicBezTo>
                    <a:pt x="31" y="62"/>
                    <a:pt x="32" y="61"/>
                    <a:pt x="34" y="61"/>
                  </a:cubicBezTo>
                  <a:cubicBezTo>
                    <a:pt x="35" y="61"/>
                    <a:pt x="36" y="62"/>
                    <a:pt x="38" y="63"/>
                  </a:cubicBezTo>
                  <a:cubicBezTo>
                    <a:pt x="39" y="63"/>
                    <a:pt x="40" y="63"/>
                    <a:pt x="41" y="64"/>
                  </a:cubicBezTo>
                  <a:cubicBezTo>
                    <a:pt x="44" y="66"/>
                    <a:pt x="46" y="68"/>
                    <a:pt x="48" y="71"/>
                  </a:cubicBezTo>
                  <a:cubicBezTo>
                    <a:pt x="49" y="74"/>
                    <a:pt x="50" y="75"/>
                    <a:pt x="54" y="76"/>
                  </a:cubicBezTo>
                  <a:cubicBezTo>
                    <a:pt x="55" y="76"/>
                    <a:pt x="56" y="75"/>
                    <a:pt x="57" y="74"/>
                  </a:cubicBezTo>
                  <a:cubicBezTo>
                    <a:pt x="58" y="74"/>
                    <a:pt x="59" y="76"/>
                    <a:pt x="60" y="75"/>
                  </a:cubicBezTo>
                  <a:cubicBezTo>
                    <a:pt x="62" y="74"/>
                    <a:pt x="64" y="75"/>
                    <a:pt x="65" y="76"/>
                  </a:cubicBezTo>
                  <a:cubicBezTo>
                    <a:pt x="65" y="77"/>
                    <a:pt x="64" y="79"/>
                    <a:pt x="64" y="80"/>
                  </a:cubicBezTo>
                  <a:cubicBezTo>
                    <a:pt x="63" y="81"/>
                    <a:pt x="62" y="81"/>
                    <a:pt x="64" y="82"/>
                  </a:cubicBezTo>
                  <a:cubicBezTo>
                    <a:pt x="64" y="82"/>
                    <a:pt x="66" y="84"/>
                    <a:pt x="65" y="84"/>
                  </a:cubicBezTo>
                  <a:cubicBezTo>
                    <a:pt x="67" y="84"/>
                    <a:pt x="68" y="73"/>
                    <a:pt x="69" y="71"/>
                  </a:cubicBezTo>
                  <a:cubicBezTo>
                    <a:pt x="69" y="67"/>
                    <a:pt x="66" y="66"/>
                    <a:pt x="65" y="63"/>
                  </a:cubicBezTo>
                  <a:cubicBezTo>
                    <a:pt x="65" y="61"/>
                    <a:pt x="65" y="60"/>
                    <a:pt x="66" y="60"/>
                  </a:cubicBezTo>
                  <a:cubicBezTo>
                    <a:pt x="67" y="60"/>
                    <a:pt x="70" y="59"/>
                    <a:pt x="70" y="58"/>
                  </a:cubicBezTo>
                  <a:cubicBezTo>
                    <a:pt x="69" y="58"/>
                    <a:pt x="67" y="58"/>
                    <a:pt x="67" y="57"/>
                  </a:cubicBezTo>
                  <a:cubicBezTo>
                    <a:pt x="66" y="57"/>
                    <a:pt x="66" y="55"/>
                    <a:pt x="66" y="55"/>
                  </a:cubicBezTo>
                  <a:cubicBezTo>
                    <a:pt x="68" y="55"/>
                    <a:pt x="70" y="55"/>
                    <a:pt x="72" y="55"/>
                  </a:cubicBezTo>
                  <a:cubicBezTo>
                    <a:pt x="73" y="55"/>
                    <a:pt x="79" y="52"/>
                    <a:pt x="79" y="53"/>
                  </a:cubicBezTo>
                  <a:cubicBezTo>
                    <a:pt x="79" y="51"/>
                    <a:pt x="76" y="48"/>
                    <a:pt x="77" y="48"/>
                  </a:cubicBezTo>
                  <a:cubicBezTo>
                    <a:pt x="78" y="47"/>
                    <a:pt x="76" y="48"/>
                    <a:pt x="77" y="48"/>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227" name="Freeform 623">
              <a:extLst>
                <a:ext uri="{FF2B5EF4-FFF2-40B4-BE49-F238E27FC236}">
                  <a16:creationId xmlns:a16="http://schemas.microsoft.com/office/drawing/2014/main" id="{E1109AB8-67E1-DD7A-DB54-4648C5580B48}"/>
                </a:ext>
              </a:extLst>
            </p:cNvPr>
            <p:cNvSpPr>
              <a:spLocks/>
            </p:cNvSpPr>
            <p:nvPr/>
          </p:nvSpPr>
          <p:spPr bwMode="auto">
            <a:xfrm>
              <a:off x="7923120" y="8978916"/>
              <a:ext cx="261145" cy="309000"/>
            </a:xfrm>
            <a:custGeom>
              <a:avLst/>
              <a:gdLst>
                <a:gd name="T0" fmla="*/ 20 w 28"/>
                <a:gd name="T1" fmla="*/ 6 h 33"/>
                <a:gd name="T2" fmla="*/ 15 w 28"/>
                <a:gd name="T3" fmla="*/ 3 h 33"/>
                <a:gd name="T4" fmla="*/ 10 w 28"/>
                <a:gd name="T5" fmla="*/ 0 h 33"/>
                <a:gd name="T6" fmla="*/ 4 w 28"/>
                <a:gd name="T7" fmla="*/ 4 h 33"/>
                <a:gd name="T8" fmla="*/ 3 w 28"/>
                <a:gd name="T9" fmla="*/ 7 h 33"/>
                <a:gd name="T10" fmla="*/ 2 w 28"/>
                <a:gd name="T11" fmla="*/ 10 h 33"/>
                <a:gd name="T12" fmla="*/ 0 w 28"/>
                <a:gd name="T13" fmla="*/ 13 h 33"/>
                <a:gd name="T14" fmla="*/ 0 w 28"/>
                <a:gd name="T15" fmla="*/ 15 h 33"/>
                <a:gd name="T16" fmla="*/ 0 w 28"/>
                <a:gd name="T17" fmla="*/ 18 h 33"/>
                <a:gd name="T18" fmla="*/ 2 w 28"/>
                <a:gd name="T19" fmla="*/ 20 h 33"/>
                <a:gd name="T20" fmla="*/ 5 w 28"/>
                <a:gd name="T21" fmla="*/ 18 h 33"/>
                <a:gd name="T22" fmla="*/ 5 w 28"/>
                <a:gd name="T23" fmla="*/ 20 h 33"/>
                <a:gd name="T24" fmla="*/ 3 w 28"/>
                <a:gd name="T25" fmla="*/ 24 h 33"/>
                <a:gd name="T26" fmla="*/ 3 w 28"/>
                <a:gd name="T27" fmla="*/ 26 h 33"/>
                <a:gd name="T28" fmla="*/ 3 w 28"/>
                <a:gd name="T29" fmla="*/ 28 h 33"/>
                <a:gd name="T30" fmla="*/ 8 w 28"/>
                <a:gd name="T31" fmla="*/ 32 h 33"/>
                <a:gd name="T32" fmla="*/ 11 w 28"/>
                <a:gd name="T33" fmla="*/ 29 h 33"/>
                <a:gd name="T34" fmla="*/ 16 w 28"/>
                <a:gd name="T35" fmla="*/ 22 h 33"/>
                <a:gd name="T36" fmla="*/ 22 w 28"/>
                <a:gd name="T37" fmla="*/ 19 h 33"/>
                <a:gd name="T38" fmla="*/ 27 w 28"/>
                <a:gd name="T39" fmla="*/ 13 h 33"/>
                <a:gd name="T40" fmla="*/ 27 w 28"/>
                <a:gd name="T41" fmla="*/ 8 h 33"/>
                <a:gd name="T42" fmla="*/ 24 w 28"/>
                <a:gd name="T43" fmla="*/ 5 h 33"/>
                <a:gd name="T44" fmla="*/ 20 w 28"/>
                <a:gd name="T45" fmla="*/ 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 h="33">
                  <a:moveTo>
                    <a:pt x="20" y="6"/>
                  </a:moveTo>
                  <a:cubicBezTo>
                    <a:pt x="18" y="6"/>
                    <a:pt x="17" y="4"/>
                    <a:pt x="15" y="3"/>
                  </a:cubicBezTo>
                  <a:cubicBezTo>
                    <a:pt x="14" y="2"/>
                    <a:pt x="12" y="0"/>
                    <a:pt x="10" y="0"/>
                  </a:cubicBezTo>
                  <a:cubicBezTo>
                    <a:pt x="10" y="3"/>
                    <a:pt x="4" y="1"/>
                    <a:pt x="4" y="4"/>
                  </a:cubicBezTo>
                  <a:cubicBezTo>
                    <a:pt x="4" y="6"/>
                    <a:pt x="4" y="6"/>
                    <a:pt x="3" y="7"/>
                  </a:cubicBezTo>
                  <a:cubicBezTo>
                    <a:pt x="1" y="8"/>
                    <a:pt x="2" y="9"/>
                    <a:pt x="2" y="10"/>
                  </a:cubicBezTo>
                  <a:cubicBezTo>
                    <a:pt x="2" y="11"/>
                    <a:pt x="1" y="12"/>
                    <a:pt x="0" y="13"/>
                  </a:cubicBezTo>
                  <a:cubicBezTo>
                    <a:pt x="0" y="13"/>
                    <a:pt x="0" y="14"/>
                    <a:pt x="0" y="15"/>
                  </a:cubicBezTo>
                  <a:cubicBezTo>
                    <a:pt x="1" y="16"/>
                    <a:pt x="0" y="17"/>
                    <a:pt x="0" y="18"/>
                  </a:cubicBezTo>
                  <a:cubicBezTo>
                    <a:pt x="0" y="18"/>
                    <a:pt x="1" y="21"/>
                    <a:pt x="2" y="20"/>
                  </a:cubicBezTo>
                  <a:cubicBezTo>
                    <a:pt x="4" y="20"/>
                    <a:pt x="4" y="18"/>
                    <a:pt x="5" y="18"/>
                  </a:cubicBezTo>
                  <a:cubicBezTo>
                    <a:pt x="4" y="18"/>
                    <a:pt x="6" y="20"/>
                    <a:pt x="5" y="20"/>
                  </a:cubicBezTo>
                  <a:cubicBezTo>
                    <a:pt x="5" y="22"/>
                    <a:pt x="5" y="23"/>
                    <a:pt x="3" y="24"/>
                  </a:cubicBezTo>
                  <a:cubicBezTo>
                    <a:pt x="3" y="24"/>
                    <a:pt x="4" y="26"/>
                    <a:pt x="3" y="26"/>
                  </a:cubicBezTo>
                  <a:cubicBezTo>
                    <a:pt x="3" y="27"/>
                    <a:pt x="2" y="27"/>
                    <a:pt x="3" y="28"/>
                  </a:cubicBezTo>
                  <a:cubicBezTo>
                    <a:pt x="5" y="29"/>
                    <a:pt x="6" y="29"/>
                    <a:pt x="8" y="32"/>
                  </a:cubicBezTo>
                  <a:cubicBezTo>
                    <a:pt x="9" y="33"/>
                    <a:pt x="10" y="29"/>
                    <a:pt x="11" y="29"/>
                  </a:cubicBezTo>
                  <a:cubicBezTo>
                    <a:pt x="12" y="26"/>
                    <a:pt x="13" y="23"/>
                    <a:pt x="16" y="22"/>
                  </a:cubicBezTo>
                  <a:cubicBezTo>
                    <a:pt x="18" y="21"/>
                    <a:pt x="20" y="21"/>
                    <a:pt x="22" y="19"/>
                  </a:cubicBezTo>
                  <a:cubicBezTo>
                    <a:pt x="24" y="18"/>
                    <a:pt x="26" y="16"/>
                    <a:pt x="27" y="13"/>
                  </a:cubicBezTo>
                  <a:cubicBezTo>
                    <a:pt x="27" y="11"/>
                    <a:pt x="28" y="10"/>
                    <a:pt x="27" y="8"/>
                  </a:cubicBezTo>
                  <a:cubicBezTo>
                    <a:pt x="26" y="7"/>
                    <a:pt x="25" y="6"/>
                    <a:pt x="24" y="5"/>
                  </a:cubicBezTo>
                  <a:cubicBezTo>
                    <a:pt x="23" y="5"/>
                    <a:pt x="21" y="6"/>
                    <a:pt x="20" y="6"/>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228" name="Freeform 624">
              <a:extLst>
                <a:ext uri="{FF2B5EF4-FFF2-40B4-BE49-F238E27FC236}">
                  <a16:creationId xmlns:a16="http://schemas.microsoft.com/office/drawing/2014/main" id="{7406CB20-0FE4-120F-5AAE-D6ABE0BCC919}"/>
                </a:ext>
              </a:extLst>
            </p:cNvPr>
            <p:cNvSpPr>
              <a:spLocks/>
            </p:cNvSpPr>
            <p:nvPr/>
          </p:nvSpPr>
          <p:spPr bwMode="auto">
            <a:xfrm>
              <a:off x="7894458" y="9036257"/>
              <a:ext cx="598727" cy="888769"/>
            </a:xfrm>
            <a:custGeom>
              <a:avLst/>
              <a:gdLst>
                <a:gd name="T0" fmla="*/ 57 w 64"/>
                <a:gd name="T1" fmla="*/ 21 h 95"/>
                <a:gd name="T2" fmla="*/ 56 w 64"/>
                <a:gd name="T3" fmla="*/ 14 h 95"/>
                <a:gd name="T4" fmla="*/ 50 w 64"/>
                <a:gd name="T5" fmla="*/ 13 h 95"/>
                <a:gd name="T6" fmla="*/ 46 w 64"/>
                <a:gd name="T7" fmla="*/ 14 h 95"/>
                <a:gd name="T8" fmla="*/ 41 w 64"/>
                <a:gd name="T9" fmla="*/ 11 h 95"/>
                <a:gd name="T10" fmla="*/ 38 w 64"/>
                <a:gd name="T11" fmla="*/ 6 h 95"/>
                <a:gd name="T12" fmla="*/ 33 w 64"/>
                <a:gd name="T13" fmla="*/ 2 h 95"/>
                <a:gd name="T14" fmla="*/ 28 w 64"/>
                <a:gd name="T15" fmla="*/ 0 h 95"/>
                <a:gd name="T16" fmla="*/ 31 w 64"/>
                <a:gd name="T17" fmla="*/ 5 h 95"/>
                <a:gd name="T18" fmla="*/ 28 w 64"/>
                <a:gd name="T19" fmla="*/ 10 h 95"/>
                <a:gd name="T20" fmla="*/ 23 w 64"/>
                <a:gd name="T21" fmla="*/ 14 h 95"/>
                <a:gd name="T22" fmla="*/ 17 w 64"/>
                <a:gd name="T23" fmla="*/ 17 h 95"/>
                <a:gd name="T24" fmla="*/ 11 w 64"/>
                <a:gd name="T25" fmla="*/ 26 h 95"/>
                <a:gd name="T26" fmla="*/ 6 w 64"/>
                <a:gd name="T27" fmla="*/ 22 h 95"/>
                <a:gd name="T28" fmla="*/ 6 w 64"/>
                <a:gd name="T29" fmla="*/ 21 h 95"/>
                <a:gd name="T30" fmla="*/ 6 w 64"/>
                <a:gd name="T31" fmla="*/ 18 h 95"/>
                <a:gd name="T32" fmla="*/ 2 w 64"/>
                <a:gd name="T33" fmla="*/ 26 h 95"/>
                <a:gd name="T34" fmla="*/ 3 w 64"/>
                <a:gd name="T35" fmla="*/ 30 h 95"/>
                <a:gd name="T36" fmla="*/ 3 w 64"/>
                <a:gd name="T37" fmla="*/ 32 h 95"/>
                <a:gd name="T38" fmla="*/ 14 w 64"/>
                <a:gd name="T39" fmla="*/ 47 h 95"/>
                <a:gd name="T40" fmla="*/ 23 w 64"/>
                <a:gd name="T41" fmla="*/ 63 h 95"/>
                <a:gd name="T42" fmla="*/ 26 w 64"/>
                <a:gd name="T43" fmla="*/ 70 h 95"/>
                <a:gd name="T44" fmla="*/ 25 w 64"/>
                <a:gd name="T45" fmla="*/ 71 h 95"/>
                <a:gd name="T46" fmla="*/ 28 w 64"/>
                <a:gd name="T47" fmla="*/ 74 h 95"/>
                <a:gd name="T48" fmla="*/ 32 w 64"/>
                <a:gd name="T49" fmla="*/ 79 h 95"/>
                <a:gd name="T50" fmla="*/ 41 w 64"/>
                <a:gd name="T51" fmla="*/ 83 h 95"/>
                <a:gd name="T52" fmla="*/ 48 w 64"/>
                <a:gd name="T53" fmla="*/ 87 h 95"/>
                <a:gd name="T54" fmla="*/ 54 w 64"/>
                <a:gd name="T55" fmla="*/ 93 h 95"/>
                <a:gd name="T56" fmla="*/ 59 w 64"/>
                <a:gd name="T57" fmla="*/ 90 h 95"/>
                <a:gd name="T58" fmla="*/ 61 w 64"/>
                <a:gd name="T59" fmla="*/ 86 h 95"/>
                <a:gd name="T60" fmla="*/ 63 w 64"/>
                <a:gd name="T61" fmla="*/ 82 h 95"/>
                <a:gd name="T62" fmla="*/ 61 w 64"/>
                <a:gd name="T63" fmla="*/ 78 h 95"/>
                <a:gd name="T64" fmla="*/ 61 w 64"/>
                <a:gd name="T65" fmla="*/ 76 h 95"/>
                <a:gd name="T66" fmla="*/ 63 w 64"/>
                <a:gd name="T67" fmla="*/ 74 h 95"/>
                <a:gd name="T68" fmla="*/ 64 w 64"/>
                <a:gd name="T69" fmla="*/ 64 h 95"/>
                <a:gd name="T70" fmla="*/ 62 w 64"/>
                <a:gd name="T71" fmla="*/ 59 h 95"/>
                <a:gd name="T72" fmla="*/ 57 w 64"/>
                <a:gd name="T73" fmla="*/ 57 h 95"/>
                <a:gd name="T74" fmla="*/ 55 w 64"/>
                <a:gd name="T75" fmla="*/ 48 h 95"/>
                <a:gd name="T76" fmla="*/ 50 w 64"/>
                <a:gd name="T77" fmla="*/ 51 h 95"/>
                <a:gd name="T78" fmla="*/ 46 w 64"/>
                <a:gd name="T79" fmla="*/ 51 h 95"/>
                <a:gd name="T80" fmla="*/ 44 w 64"/>
                <a:gd name="T81" fmla="*/ 48 h 95"/>
                <a:gd name="T82" fmla="*/ 40 w 64"/>
                <a:gd name="T83" fmla="*/ 42 h 95"/>
                <a:gd name="T84" fmla="*/ 39 w 64"/>
                <a:gd name="T85" fmla="*/ 35 h 95"/>
                <a:gd name="T86" fmla="*/ 42 w 64"/>
                <a:gd name="T87" fmla="*/ 33 h 95"/>
                <a:gd name="T88" fmla="*/ 42 w 64"/>
                <a:gd name="T89" fmla="*/ 30 h 95"/>
                <a:gd name="T90" fmla="*/ 45 w 64"/>
                <a:gd name="T91" fmla="*/ 25 h 95"/>
                <a:gd name="T92" fmla="*/ 50 w 64"/>
                <a:gd name="T93" fmla="*/ 24 h 95"/>
                <a:gd name="T94" fmla="*/ 53 w 64"/>
                <a:gd name="T95" fmla="*/ 22 h 95"/>
                <a:gd name="T96" fmla="*/ 57 w 64"/>
                <a:gd name="T97" fmla="*/ 2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4" h="95">
                  <a:moveTo>
                    <a:pt x="57" y="21"/>
                  </a:moveTo>
                  <a:cubicBezTo>
                    <a:pt x="53" y="19"/>
                    <a:pt x="59" y="15"/>
                    <a:pt x="56" y="14"/>
                  </a:cubicBezTo>
                  <a:cubicBezTo>
                    <a:pt x="54" y="12"/>
                    <a:pt x="52" y="13"/>
                    <a:pt x="50" y="13"/>
                  </a:cubicBezTo>
                  <a:cubicBezTo>
                    <a:pt x="48" y="12"/>
                    <a:pt x="48" y="14"/>
                    <a:pt x="46" y="14"/>
                  </a:cubicBezTo>
                  <a:cubicBezTo>
                    <a:pt x="44" y="13"/>
                    <a:pt x="42" y="13"/>
                    <a:pt x="41" y="11"/>
                  </a:cubicBezTo>
                  <a:cubicBezTo>
                    <a:pt x="40" y="10"/>
                    <a:pt x="39" y="7"/>
                    <a:pt x="38" y="6"/>
                  </a:cubicBezTo>
                  <a:cubicBezTo>
                    <a:pt x="36" y="5"/>
                    <a:pt x="35" y="3"/>
                    <a:pt x="33" y="2"/>
                  </a:cubicBezTo>
                  <a:cubicBezTo>
                    <a:pt x="32" y="0"/>
                    <a:pt x="30" y="1"/>
                    <a:pt x="28" y="0"/>
                  </a:cubicBezTo>
                  <a:cubicBezTo>
                    <a:pt x="30" y="2"/>
                    <a:pt x="31" y="3"/>
                    <a:pt x="31" y="5"/>
                  </a:cubicBezTo>
                  <a:cubicBezTo>
                    <a:pt x="30" y="7"/>
                    <a:pt x="30" y="9"/>
                    <a:pt x="28" y="10"/>
                  </a:cubicBezTo>
                  <a:cubicBezTo>
                    <a:pt x="26" y="12"/>
                    <a:pt x="25" y="14"/>
                    <a:pt x="23" y="14"/>
                  </a:cubicBezTo>
                  <a:cubicBezTo>
                    <a:pt x="21" y="15"/>
                    <a:pt x="19" y="15"/>
                    <a:pt x="17" y="17"/>
                  </a:cubicBezTo>
                  <a:cubicBezTo>
                    <a:pt x="16" y="18"/>
                    <a:pt x="12" y="27"/>
                    <a:pt x="11" y="26"/>
                  </a:cubicBezTo>
                  <a:cubicBezTo>
                    <a:pt x="9" y="23"/>
                    <a:pt x="8" y="23"/>
                    <a:pt x="6" y="22"/>
                  </a:cubicBezTo>
                  <a:cubicBezTo>
                    <a:pt x="5" y="22"/>
                    <a:pt x="5" y="22"/>
                    <a:pt x="6" y="21"/>
                  </a:cubicBezTo>
                  <a:cubicBezTo>
                    <a:pt x="7" y="20"/>
                    <a:pt x="7" y="19"/>
                    <a:pt x="6" y="18"/>
                  </a:cubicBezTo>
                  <a:cubicBezTo>
                    <a:pt x="4" y="19"/>
                    <a:pt x="0" y="23"/>
                    <a:pt x="2" y="26"/>
                  </a:cubicBezTo>
                  <a:cubicBezTo>
                    <a:pt x="2" y="26"/>
                    <a:pt x="4" y="29"/>
                    <a:pt x="3" y="30"/>
                  </a:cubicBezTo>
                  <a:cubicBezTo>
                    <a:pt x="2" y="30"/>
                    <a:pt x="1" y="31"/>
                    <a:pt x="3" y="32"/>
                  </a:cubicBezTo>
                  <a:cubicBezTo>
                    <a:pt x="8" y="35"/>
                    <a:pt x="12" y="41"/>
                    <a:pt x="14" y="47"/>
                  </a:cubicBezTo>
                  <a:cubicBezTo>
                    <a:pt x="17" y="52"/>
                    <a:pt x="19" y="58"/>
                    <a:pt x="23" y="63"/>
                  </a:cubicBezTo>
                  <a:cubicBezTo>
                    <a:pt x="24" y="65"/>
                    <a:pt x="26" y="67"/>
                    <a:pt x="26" y="70"/>
                  </a:cubicBezTo>
                  <a:cubicBezTo>
                    <a:pt x="26" y="71"/>
                    <a:pt x="25" y="70"/>
                    <a:pt x="25" y="71"/>
                  </a:cubicBezTo>
                  <a:cubicBezTo>
                    <a:pt x="26" y="72"/>
                    <a:pt x="27" y="73"/>
                    <a:pt x="28" y="74"/>
                  </a:cubicBezTo>
                  <a:cubicBezTo>
                    <a:pt x="29" y="76"/>
                    <a:pt x="30" y="78"/>
                    <a:pt x="32" y="79"/>
                  </a:cubicBezTo>
                  <a:cubicBezTo>
                    <a:pt x="35" y="80"/>
                    <a:pt x="38" y="82"/>
                    <a:pt x="41" y="83"/>
                  </a:cubicBezTo>
                  <a:cubicBezTo>
                    <a:pt x="43" y="84"/>
                    <a:pt x="45" y="86"/>
                    <a:pt x="48" y="87"/>
                  </a:cubicBezTo>
                  <a:cubicBezTo>
                    <a:pt x="50" y="89"/>
                    <a:pt x="52" y="91"/>
                    <a:pt x="54" y="93"/>
                  </a:cubicBezTo>
                  <a:cubicBezTo>
                    <a:pt x="58" y="95"/>
                    <a:pt x="57" y="91"/>
                    <a:pt x="59" y="90"/>
                  </a:cubicBezTo>
                  <a:cubicBezTo>
                    <a:pt x="60" y="89"/>
                    <a:pt x="60" y="87"/>
                    <a:pt x="61" y="86"/>
                  </a:cubicBezTo>
                  <a:cubicBezTo>
                    <a:pt x="61" y="85"/>
                    <a:pt x="64" y="83"/>
                    <a:pt x="63" y="82"/>
                  </a:cubicBezTo>
                  <a:cubicBezTo>
                    <a:pt x="61" y="81"/>
                    <a:pt x="60" y="81"/>
                    <a:pt x="61" y="78"/>
                  </a:cubicBezTo>
                  <a:cubicBezTo>
                    <a:pt x="61" y="77"/>
                    <a:pt x="61" y="76"/>
                    <a:pt x="61" y="76"/>
                  </a:cubicBezTo>
                  <a:cubicBezTo>
                    <a:pt x="62" y="75"/>
                    <a:pt x="63" y="74"/>
                    <a:pt x="63" y="74"/>
                  </a:cubicBezTo>
                  <a:cubicBezTo>
                    <a:pt x="64" y="71"/>
                    <a:pt x="62" y="66"/>
                    <a:pt x="64" y="64"/>
                  </a:cubicBezTo>
                  <a:cubicBezTo>
                    <a:pt x="64" y="63"/>
                    <a:pt x="63" y="61"/>
                    <a:pt x="62" y="59"/>
                  </a:cubicBezTo>
                  <a:cubicBezTo>
                    <a:pt x="61" y="56"/>
                    <a:pt x="60" y="56"/>
                    <a:pt x="57" y="57"/>
                  </a:cubicBezTo>
                  <a:cubicBezTo>
                    <a:pt x="53" y="57"/>
                    <a:pt x="55" y="50"/>
                    <a:pt x="55" y="48"/>
                  </a:cubicBezTo>
                  <a:cubicBezTo>
                    <a:pt x="53" y="49"/>
                    <a:pt x="52" y="51"/>
                    <a:pt x="50" y="51"/>
                  </a:cubicBezTo>
                  <a:cubicBezTo>
                    <a:pt x="49" y="51"/>
                    <a:pt x="47" y="51"/>
                    <a:pt x="46" y="51"/>
                  </a:cubicBezTo>
                  <a:cubicBezTo>
                    <a:pt x="45" y="50"/>
                    <a:pt x="45" y="48"/>
                    <a:pt x="44" y="48"/>
                  </a:cubicBezTo>
                  <a:cubicBezTo>
                    <a:pt x="41" y="48"/>
                    <a:pt x="41" y="44"/>
                    <a:pt x="40" y="42"/>
                  </a:cubicBezTo>
                  <a:cubicBezTo>
                    <a:pt x="38" y="40"/>
                    <a:pt x="37" y="37"/>
                    <a:pt x="39" y="35"/>
                  </a:cubicBezTo>
                  <a:cubicBezTo>
                    <a:pt x="40" y="34"/>
                    <a:pt x="42" y="34"/>
                    <a:pt x="42" y="33"/>
                  </a:cubicBezTo>
                  <a:cubicBezTo>
                    <a:pt x="42" y="32"/>
                    <a:pt x="42" y="31"/>
                    <a:pt x="42" y="30"/>
                  </a:cubicBezTo>
                  <a:cubicBezTo>
                    <a:pt x="42" y="27"/>
                    <a:pt x="42" y="26"/>
                    <a:pt x="45" y="25"/>
                  </a:cubicBezTo>
                  <a:cubicBezTo>
                    <a:pt x="47" y="24"/>
                    <a:pt x="48" y="24"/>
                    <a:pt x="50" y="24"/>
                  </a:cubicBezTo>
                  <a:cubicBezTo>
                    <a:pt x="51" y="24"/>
                    <a:pt x="52" y="23"/>
                    <a:pt x="53" y="22"/>
                  </a:cubicBezTo>
                  <a:cubicBezTo>
                    <a:pt x="54" y="22"/>
                    <a:pt x="59" y="23"/>
                    <a:pt x="57" y="21"/>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229" name="Freeform 625">
              <a:extLst>
                <a:ext uri="{FF2B5EF4-FFF2-40B4-BE49-F238E27FC236}">
                  <a16:creationId xmlns:a16="http://schemas.microsoft.com/office/drawing/2014/main" id="{0E9B8437-2987-0F7E-D677-E6D6E9DB481D}"/>
                </a:ext>
              </a:extLst>
            </p:cNvPr>
            <p:cNvSpPr>
              <a:spLocks/>
            </p:cNvSpPr>
            <p:nvPr/>
          </p:nvSpPr>
          <p:spPr bwMode="auto">
            <a:xfrm>
              <a:off x="8158790" y="9867685"/>
              <a:ext cx="407643" cy="1984597"/>
            </a:xfrm>
            <a:custGeom>
              <a:avLst/>
              <a:gdLst>
                <a:gd name="T0" fmla="*/ 38 w 44"/>
                <a:gd name="T1" fmla="*/ 20 h 212"/>
                <a:gd name="T2" fmla="*/ 36 w 44"/>
                <a:gd name="T3" fmla="*/ 12 h 212"/>
                <a:gd name="T4" fmla="*/ 34 w 44"/>
                <a:gd name="T5" fmla="*/ 5 h 212"/>
                <a:gd name="T6" fmla="*/ 30 w 44"/>
                <a:gd name="T7" fmla="*/ 3 h 212"/>
                <a:gd name="T8" fmla="*/ 28 w 44"/>
                <a:gd name="T9" fmla="*/ 15 h 212"/>
                <a:gd name="T10" fmla="*/ 26 w 44"/>
                <a:gd name="T11" fmla="*/ 31 h 212"/>
                <a:gd name="T12" fmla="*/ 23 w 44"/>
                <a:gd name="T13" fmla="*/ 56 h 212"/>
                <a:gd name="T14" fmla="*/ 21 w 44"/>
                <a:gd name="T15" fmla="*/ 68 h 212"/>
                <a:gd name="T16" fmla="*/ 21 w 44"/>
                <a:gd name="T17" fmla="*/ 80 h 212"/>
                <a:gd name="T18" fmla="*/ 20 w 44"/>
                <a:gd name="T19" fmla="*/ 88 h 212"/>
                <a:gd name="T20" fmla="*/ 11 w 44"/>
                <a:gd name="T21" fmla="*/ 110 h 212"/>
                <a:gd name="T22" fmla="*/ 10 w 44"/>
                <a:gd name="T23" fmla="*/ 132 h 212"/>
                <a:gd name="T24" fmla="*/ 17 w 44"/>
                <a:gd name="T25" fmla="*/ 133 h 212"/>
                <a:gd name="T26" fmla="*/ 16 w 44"/>
                <a:gd name="T27" fmla="*/ 136 h 212"/>
                <a:gd name="T28" fmla="*/ 14 w 44"/>
                <a:gd name="T29" fmla="*/ 145 h 212"/>
                <a:gd name="T30" fmla="*/ 15 w 44"/>
                <a:gd name="T31" fmla="*/ 150 h 212"/>
                <a:gd name="T32" fmla="*/ 13 w 44"/>
                <a:gd name="T33" fmla="*/ 152 h 212"/>
                <a:gd name="T34" fmla="*/ 11 w 44"/>
                <a:gd name="T35" fmla="*/ 158 h 212"/>
                <a:gd name="T36" fmla="*/ 8 w 44"/>
                <a:gd name="T37" fmla="*/ 159 h 212"/>
                <a:gd name="T38" fmla="*/ 4 w 44"/>
                <a:gd name="T39" fmla="*/ 159 h 212"/>
                <a:gd name="T40" fmla="*/ 0 w 44"/>
                <a:gd name="T41" fmla="*/ 164 h 212"/>
                <a:gd name="T42" fmla="*/ 2 w 44"/>
                <a:gd name="T43" fmla="*/ 163 h 212"/>
                <a:gd name="T44" fmla="*/ 7 w 44"/>
                <a:gd name="T45" fmla="*/ 171 h 212"/>
                <a:gd name="T46" fmla="*/ 11 w 44"/>
                <a:gd name="T47" fmla="*/ 173 h 212"/>
                <a:gd name="T48" fmla="*/ 7 w 44"/>
                <a:gd name="T49" fmla="*/ 174 h 212"/>
                <a:gd name="T50" fmla="*/ 7 w 44"/>
                <a:gd name="T51" fmla="*/ 179 h 212"/>
                <a:gd name="T52" fmla="*/ 9 w 44"/>
                <a:gd name="T53" fmla="*/ 182 h 212"/>
                <a:gd name="T54" fmla="*/ 9 w 44"/>
                <a:gd name="T55" fmla="*/ 185 h 212"/>
                <a:gd name="T56" fmla="*/ 7 w 44"/>
                <a:gd name="T57" fmla="*/ 187 h 212"/>
                <a:gd name="T58" fmla="*/ 10 w 44"/>
                <a:gd name="T59" fmla="*/ 190 h 212"/>
                <a:gd name="T60" fmla="*/ 8 w 44"/>
                <a:gd name="T61" fmla="*/ 193 h 212"/>
                <a:gd name="T62" fmla="*/ 11 w 44"/>
                <a:gd name="T63" fmla="*/ 194 h 212"/>
                <a:gd name="T64" fmla="*/ 11 w 44"/>
                <a:gd name="T65" fmla="*/ 198 h 212"/>
                <a:gd name="T66" fmla="*/ 15 w 44"/>
                <a:gd name="T67" fmla="*/ 197 h 212"/>
                <a:gd name="T68" fmla="*/ 15 w 44"/>
                <a:gd name="T69" fmla="*/ 197 h 212"/>
                <a:gd name="T70" fmla="*/ 16 w 44"/>
                <a:gd name="T71" fmla="*/ 198 h 212"/>
                <a:gd name="T72" fmla="*/ 18 w 44"/>
                <a:gd name="T73" fmla="*/ 202 h 212"/>
                <a:gd name="T74" fmla="*/ 16 w 44"/>
                <a:gd name="T75" fmla="*/ 207 h 212"/>
                <a:gd name="T76" fmla="*/ 18 w 44"/>
                <a:gd name="T77" fmla="*/ 209 h 212"/>
                <a:gd name="T78" fmla="*/ 25 w 44"/>
                <a:gd name="T79" fmla="*/ 204 h 212"/>
                <a:gd name="T80" fmla="*/ 26 w 44"/>
                <a:gd name="T81" fmla="*/ 199 h 212"/>
                <a:gd name="T82" fmla="*/ 17 w 44"/>
                <a:gd name="T83" fmla="*/ 192 h 212"/>
                <a:gd name="T84" fmla="*/ 12 w 44"/>
                <a:gd name="T85" fmla="*/ 185 h 212"/>
                <a:gd name="T86" fmla="*/ 15 w 44"/>
                <a:gd name="T87" fmla="*/ 177 h 212"/>
                <a:gd name="T88" fmla="*/ 17 w 44"/>
                <a:gd name="T89" fmla="*/ 169 h 212"/>
                <a:gd name="T90" fmla="*/ 21 w 44"/>
                <a:gd name="T91" fmla="*/ 158 h 212"/>
                <a:gd name="T92" fmla="*/ 21 w 44"/>
                <a:gd name="T93" fmla="*/ 152 h 212"/>
                <a:gd name="T94" fmla="*/ 19 w 44"/>
                <a:gd name="T95" fmla="*/ 140 h 212"/>
                <a:gd name="T96" fmla="*/ 23 w 44"/>
                <a:gd name="T97" fmla="*/ 117 h 212"/>
                <a:gd name="T98" fmla="*/ 26 w 44"/>
                <a:gd name="T99" fmla="*/ 102 h 212"/>
                <a:gd name="T100" fmla="*/ 29 w 44"/>
                <a:gd name="T101" fmla="*/ 85 h 212"/>
                <a:gd name="T102" fmla="*/ 27 w 44"/>
                <a:gd name="T103" fmla="*/ 73 h 212"/>
                <a:gd name="T104" fmla="*/ 30 w 44"/>
                <a:gd name="T105" fmla="*/ 62 h 212"/>
                <a:gd name="T106" fmla="*/ 34 w 44"/>
                <a:gd name="T107" fmla="*/ 54 h 212"/>
                <a:gd name="T108" fmla="*/ 36 w 44"/>
                <a:gd name="T109" fmla="*/ 44 h 212"/>
                <a:gd name="T110" fmla="*/ 40 w 44"/>
                <a:gd name="T111" fmla="*/ 35 h 212"/>
                <a:gd name="T112" fmla="*/ 40 w 44"/>
                <a:gd name="T113" fmla="*/ 28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4" h="212">
                  <a:moveTo>
                    <a:pt x="40" y="28"/>
                  </a:moveTo>
                  <a:cubicBezTo>
                    <a:pt x="38" y="27"/>
                    <a:pt x="40" y="22"/>
                    <a:pt x="38" y="20"/>
                  </a:cubicBezTo>
                  <a:cubicBezTo>
                    <a:pt x="37" y="19"/>
                    <a:pt x="35" y="16"/>
                    <a:pt x="36" y="14"/>
                  </a:cubicBezTo>
                  <a:cubicBezTo>
                    <a:pt x="38" y="13"/>
                    <a:pt x="35" y="13"/>
                    <a:pt x="36" y="12"/>
                  </a:cubicBezTo>
                  <a:cubicBezTo>
                    <a:pt x="37" y="11"/>
                    <a:pt x="36" y="10"/>
                    <a:pt x="35" y="9"/>
                  </a:cubicBezTo>
                  <a:cubicBezTo>
                    <a:pt x="34" y="8"/>
                    <a:pt x="34" y="7"/>
                    <a:pt x="34" y="5"/>
                  </a:cubicBezTo>
                  <a:cubicBezTo>
                    <a:pt x="34" y="3"/>
                    <a:pt x="33" y="2"/>
                    <a:pt x="32" y="0"/>
                  </a:cubicBezTo>
                  <a:cubicBezTo>
                    <a:pt x="31" y="1"/>
                    <a:pt x="30" y="2"/>
                    <a:pt x="30" y="3"/>
                  </a:cubicBezTo>
                  <a:cubicBezTo>
                    <a:pt x="29" y="5"/>
                    <a:pt x="27" y="4"/>
                    <a:pt x="28" y="6"/>
                  </a:cubicBezTo>
                  <a:cubicBezTo>
                    <a:pt x="28" y="9"/>
                    <a:pt x="28" y="12"/>
                    <a:pt x="28" y="15"/>
                  </a:cubicBezTo>
                  <a:cubicBezTo>
                    <a:pt x="28" y="19"/>
                    <a:pt x="29" y="24"/>
                    <a:pt x="28" y="28"/>
                  </a:cubicBezTo>
                  <a:cubicBezTo>
                    <a:pt x="27" y="29"/>
                    <a:pt x="26" y="30"/>
                    <a:pt x="26" y="31"/>
                  </a:cubicBezTo>
                  <a:cubicBezTo>
                    <a:pt x="26" y="33"/>
                    <a:pt x="27" y="35"/>
                    <a:pt x="27" y="37"/>
                  </a:cubicBezTo>
                  <a:cubicBezTo>
                    <a:pt x="27" y="43"/>
                    <a:pt x="25" y="50"/>
                    <a:pt x="23" y="56"/>
                  </a:cubicBezTo>
                  <a:cubicBezTo>
                    <a:pt x="22" y="59"/>
                    <a:pt x="22" y="61"/>
                    <a:pt x="23" y="64"/>
                  </a:cubicBezTo>
                  <a:cubicBezTo>
                    <a:pt x="23" y="66"/>
                    <a:pt x="23" y="67"/>
                    <a:pt x="21" y="68"/>
                  </a:cubicBezTo>
                  <a:cubicBezTo>
                    <a:pt x="20" y="69"/>
                    <a:pt x="21" y="70"/>
                    <a:pt x="21" y="71"/>
                  </a:cubicBezTo>
                  <a:cubicBezTo>
                    <a:pt x="21" y="74"/>
                    <a:pt x="21" y="77"/>
                    <a:pt x="21" y="80"/>
                  </a:cubicBezTo>
                  <a:cubicBezTo>
                    <a:pt x="21" y="81"/>
                    <a:pt x="21" y="83"/>
                    <a:pt x="21" y="84"/>
                  </a:cubicBezTo>
                  <a:cubicBezTo>
                    <a:pt x="20" y="85"/>
                    <a:pt x="21" y="87"/>
                    <a:pt x="20" y="88"/>
                  </a:cubicBezTo>
                  <a:cubicBezTo>
                    <a:pt x="18" y="93"/>
                    <a:pt x="16" y="98"/>
                    <a:pt x="14" y="103"/>
                  </a:cubicBezTo>
                  <a:cubicBezTo>
                    <a:pt x="13" y="106"/>
                    <a:pt x="10" y="107"/>
                    <a:pt x="11" y="110"/>
                  </a:cubicBezTo>
                  <a:cubicBezTo>
                    <a:pt x="12" y="113"/>
                    <a:pt x="14" y="118"/>
                    <a:pt x="12" y="122"/>
                  </a:cubicBezTo>
                  <a:cubicBezTo>
                    <a:pt x="10" y="124"/>
                    <a:pt x="8" y="129"/>
                    <a:pt x="10" y="132"/>
                  </a:cubicBezTo>
                  <a:cubicBezTo>
                    <a:pt x="11" y="134"/>
                    <a:pt x="12" y="134"/>
                    <a:pt x="13" y="133"/>
                  </a:cubicBezTo>
                  <a:cubicBezTo>
                    <a:pt x="14" y="132"/>
                    <a:pt x="18" y="132"/>
                    <a:pt x="17" y="133"/>
                  </a:cubicBezTo>
                  <a:cubicBezTo>
                    <a:pt x="17" y="133"/>
                    <a:pt x="16" y="133"/>
                    <a:pt x="15" y="134"/>
                  </a:cubicBezTo>
                  <a:cubicBezTo>
                    <a:pt x="15" y="135"/>
                    <a:pt x="15" y="135"/>
                    <a:pt x="16" y="136"/>
                  </a:cubicBezTo>
                  <a:cubicBezTo>
                    <a:pt x="16" y="136"/>
                    <a:pt x="15" y="137"/>
                    <a:pt x="15" y="137"/>
                  </a:cubicBezTo>
                  <a:cubicBezTo>
                    <a:pt x="14" y="139"/>
                    <a:pt x="13" y="143"/>
                    <a:pt x="14" y="145"/>
                  </a:cubicBezTo>
                  <a:cubicBezTo>
                    <a:pt x="14" y="146"/>
                    <a:pt x="14" y="146"/>
                    <a:pt x="13" y="148"/>
                  </a:cubicBezTo>
                  <a:cubicBezTo>
                    <a:pt x="12" y="149"/>
                    <a:pt x="14" y="149"/>
                    <a:pt x="15" y="150"/>
                  </a:cubicBezTo>
                  <a:cubicBezTo>
                    <a:pt x="15" y="150"/>
                    <a:pt x="15" y="150"/>
                    <a:pt x="14" y="151"/>
                  </a:cubicBezTo>
                  <a:cubicBezTo>
                    <a:pt x="13" y="151"/>
                    <a:pt x="11" y="152"/>
                    <a:pt x="13" y="152"/>
                  </a:cubicBezTo>
                  <a:cubicBezTo>
                    <a:pt x="12" y="153"/>
                    <a:pt x="13" y="156"/>
                    <a:pt x="14" y="156"/>
                  </a:cubicBezTo>
                  <a:cubicBezTo>
                    <a:pt x="13" y="156"/>
                    <a:pt x="10" y="155"/>
                    <a:pt x="11" y="158"/>
                  </a:cubicBezTo>
                  <a:cubicBezTo>
                    <a:pt x="11" y="158"/>
                    <a:pt x="12" y="163"/>
                    <a:pt x="10" y="162"/>
                  </a:cubicBezTo>
                  <a:cubicBezTo>
                    <a:pt x="10" y="162"/>
                    <a:pt x="8" y="160"/>
                    <a:pt x="8" y="159"/>
                  </a:cubicBezTo>
                  <a:cubicBezTo>
                    <a:pt x="6" y="158"/>
                    <a:pt x="7" y="157"/>
                    <a:pt x="5" y="158"/>
                  </a:cubicBezTo>
                  <a:cubicBezTo>
                    <a:pt x="5" y="158"/>
                    <a:pt x="4" y="159"/>
                    <a:pt x="4" y="159"/>
                  </a:cubicBezTo>
                  <a:cubicBezTo>
                    <a:pt x="4" y="160"/>
                    <a:pt x="5" y="160"/>
                    <a:pt x="4" y="161"/>
                  </a:cubicBezTo>
                  <a:cubicBezTo>
                    <a:pt x="4" y="162"/>
                    <a:pt x="0" y="162"/>
                    <a:pt x="0" y="164"/>
                  </a:cubicBezTo>
                  <a:cubicBezTo>
                    <a:pt x="0" y="164"/>
                    <a:pt x="1" y="165"/>
                    <a:pt x="2" y="165"/>
                  </a:cubicBezTo>
                  <a:cubicBezTo>
                    <a:pt x="2" y="165"/>
                    <a:pt x="1" y="164"/>
                    <a:pt x="2" y="163"/>
                  </a:cubicBezTo>
                  <a:cubicBezTo>
                    <a:pt x="2" y="163"/>
                    <a:pt x="5" y="165"/>
                    <a:pt x="7" y="164"/>
                  </a:cubicBezTo>
                  <a:cubicBezTo>
                    <a:pt x="11" y="163"/>
                    <a:pt x="5" y="170"/>
                    <a:pt x="7" y="171"/>
                  </a:cubicBezTo>
                  <a:cubicBezTo>
                    <a:pt x="8" y="171"/>
                    <a:pt x="10" y="170"/>
                    <a:pt x="11" y="171"/>
                  </a:cubicBezTo>
                  <a:cubicBezTo>
                    <a:pt x="12" y="171"/>
                    <a:pt x="12" y="174"/>
                    <a:pt x="11" y="173"/>
                  </a:cubicBezTo>
                  <a:cubicBezTo>
                    <a:pt x="11" y="173"/>
                    <a:pt x="8" y="171"/>
                    <a:pt x="8" y="172"/>
                  </a:cubicBezTo>
                  <a:cubicBezTo>
                    <a:pt x="7" y="173"/>
                    <a:pt x="6" y="173"/>
                    <a:pt x="7" y="174"/>
                  </a:cubicBezTo>
                  <a:cubicBezTo>
                    <a:pt x="7" y="174"/>
                    <a:pt x="9" y="176"/>
                    <a:pt x="8" y="176"/>
                  </a:cubicBezTo>
                  <a:cubicBezTo>
                    <a:pt x="7" y="176"/>
                    <a:pt x="7" y="179"/>
                    <a:pt x="7" y="179"/>
                  </a:cubicBezTo>
                  <a:cubicBezTo>
                    <a:pt x="6" y="182"/>
                    <a:pt x="9" y="178"/>
                    <a:pt x="9" y="178"/>
                  </a:cubicBezTo>
                  <a:cubicBezTo>
                    <a:pt x="9" y="178"/>
                    <a:pt x="8" y="183"/>
                    <a:pt x="9" y="182"/>
                  </a:cubicBezTo>
                  <a:cubicBezTo>
                    <a:pt x="9" y="182"/>
                    <a:pt x="8" y="182"/>
                    <a:pt x="8" y="183"/>
                  </a:cubicBezTo>
                  <a:cubicBezTo>
                    <a:pt x="7" y="184"/>
                    <a:pt x="8" y="184"/>
                    <a:pt x="9" y="185"/>
                  </a:cubicBezTo>
                  <a:cubicBezTo>
                    <a:pt x="9" y="185"/>
                    <a:pt x="7" y="186"/>
                    <a:pt x="7" y="186"/>
                  </a:cubicBezTo>
                  <a:cubicBezTo>
                    <a:pt x="6" y="186"/>
                    <a:pt x="7" y="186"/>
                    <a:pt x="7" y="187"/>
                  </a:cubicBezTo>
                  <a:cubicBezTo>
                    <a:pt x="6" y="189"/>
                    <a:pt x="10" y="189"/>
                    <a:pt x="10" y="188"/>
                  </a:cubicBezTo>
                  <a:cubicBezTo>
                    <a:pt x="10" y="189"/>
                    <a:pt x="9" y="189"/>
                    <a:pt x="10" y="190"/>
                  </a:cubicBezTo>
                  <a:cubicBezTo>
                    <a:pt x="10" y="190"/>
                    <a:pt x="10" y="190"/>
                    <a:pt x="10" y="190"/>
                  </a:cubicBezTo>
                  <a:cubicBezTo>
                    <a:pt x="10" y="191"/>
                    <a:pt x="8" y="192"/>
                    <a:pt x="8" y="193"/>
                  </a:cubicBezTo>
                  <a:cubicBezTo>
                    <a:pt x="7" y="195"/>
                    <a:pt x="10" y="192"/>
                    <a:pt x="11" y="192"/>
                  </a:cubicBezTo>
                  <a:cubicBezTo>
                    <a:pt x="10" y="193"/>
                    <a:pt x="11" y="194"/>
                    <a:pt x="11" y="194"/>
                  </a:cubicBezTo>
                  <a:cubicBezTo>
                    <a:pt x="11" y="195"/>
                    <a:pt x="8" y="196"/>
                    <a:pt x="8" y="196"/>
                  </a:cubicBezTo>
                  <a:cubicBezTo>
                    <a:pt x="10" y="197"/>
                    <a:pt x="10" y="196"/>
                    <a:pt x="11" y="198"/>
                  </a:cubicBezTo>
                  <a:cubicBezTo>
                    <a:pt x="12" y="200"/>
                    <a:pt x="14" y="195"/>
                    <a:pt x="13" y="195"/>
                  </a:cubicBezTo>
                  <a:cubicBezTo>
                    <a:pt x="14" y="195"/>
                    <a:pt x="14" y="196"/>
                    <a:pt x="15" y="197"/>
                  </a:cubicBezTo>
                  <a:cubicBezTo>
                    <a:pt x="15" y="197"/>
                    <a:pt x="15" y="195"/>
                    <a:pt x="15" y="195"/>
                  </a:cubicBezTo>
                  <a:cubicBezTo>
                    <a:pt x="15" y="195"/>
                    <a:pt x="15" y="197"/>
                    <a:pt x="15" y="197"/>
                  </a:cubicBezTo>
                  <a:cubicBezTo>
                    <a:pt x="16" y="196"/>
                    <a:pt x="16" y="195"/>
                    <a:pt x="16" y="196"/>
                  </a:cubicBezTo>
                  <a:cubicBezTo>
                    <a:pt x="17" y="196"/>
                    <a:pt x="16" y="198"/>
                    <a:pt x="16" y="198"/>
                  </a:cubicBezTo>
                  <a:cubicBezTo>
                    <a:pt x="15" y="199"/>
                    <a:pt x="17" y="199"/>
                    <a:pt x="16" y="200"/>
                  </a:cubicBezTo>
                  <a:cubicBezTo>
                    <a:pt x="15" y="202"/>
                    <a:pt x="17" y="201"/>
                    <a:pt x="18" y="202"/>
                  </a:cubicBezTo>
                  <a:cubicBezTo>
                    <a:pt x="21" y="202"/>
                    <a:pt x="24" y="204"/>
                    <a:pt x="21" y="206"/>
                  </a:cubicBezTo>
                  <a:cubicBezTo>
                    <a:pt x="20" y="207"/>
                    <a:pt x="17" y="206"/>
                    <a:pt x="16" y="207"/>
                  </a:cubicBezTo>
                  <a:cubicBezTo>
                    <a:pt x="15" y="209"/>
                    <a:pt x="18" y="208"/>
                    <a:pt x="19" y="209"/>
                  </a:cubicBezTo>
                  <a:cubicBezTo>
                    <a:pt x="18" y="209"/>
                    <a:pt x="18" y="209"/>
                    <a:pt x="18" y="209"/>
                  </a:cubicBezTo>
                  <a:cubicBezTo>
                    <a:pt x="18" y="209"/>
                    <a:pt x="22" y="212"/>
                    <a:pt x="24" y="210"/>
                  </a:cubicBezTo>
                  <a:cubicBezTo>
                    <a:pt x="25" y="208"/>
                    <a:pt x="23" y="206"/>
                    <a:pt x="25" y="204"/>
                  </a:cubicBezTo>
                  <a:cubicBezTo>
                    <a:pt x="26" y="202"/>
                    <a:pt x="29" y="202"/>
                    <a:pt x="30" y="202"/>
                  </a:cubicBezTo>
                  <a:cubicBezTo>
                    <a:pt x="35" y="199"/>
                    <a:pt x="28" y="199"/>
                    <a:pt x="26" y="199"/>
                  </a:cubicBezTo>
                  <a:cubicBezTo>
                    <a:pt x="24" y="199"/>
                    <a:pt x="21" y="199"/>
                    <a:pt x="19" y="198"/>
                  </a:cubicBezTo>
                  <a:cubicBezTo>
                    <a:pt x="17" y="196"/>
                    <a:pt x="17" y="196"/>
                    <a:pt x="17" y="192"/>
                  </a:cubicBezTo>
                  <a:cubicBezTo>
                    <a:pt x="17" y="188"/>
                    <a:pt x="16" y="191"/>
                    <a:pt x="13" y="189"/>
                  </a:cubicBezTo>
                  <a:cubicBezTo>
                    <a:pt x="12" y="189"/>
                    <a:pt x="12" y="186"/>
                    <a:pt x="12" y="185"/>
                  </a:cubicBezTo>
                  <a:cubicBezTo>
                    <a:pt x="11" y="183"/>
                    <a:pt x="11" y="180"/>
                    <a:pt x="13" y="179"/>
                  </a:cubicBezTo>
                  <a:cubicBezTo>
                    <a:pt x="14" y="178"/>
                    <a:pt x="14" y="178"/>
                    <a:pt x="15" y="177"/>
                  </a:cubicBezTo>
                  <a:cubicBezTo>
                    <a:pt x="15" y="176"/>
                    <a:pt x="16" y="175"/>
                    <a:pt x="17" y="175"/>
                  </a:cubicBezTo>
                  <a:cubicBezTo>
                    <a:pt x="18" y="174"/>
                    <a:pt x="16" y="171"/>
                    <a:pt x="17" y="169"/>
                  </a:cubicBezTo>
                  <a:cubicBezTo>
                    <a:pt x="17" y="168"/>
                    <a:pt x="19" y="167"/>
                    <a:pt x="20" y="165"/>
                  </a:cubicBezTo>
                  <a:cubicBezTo>
                    <a:pt x="20" y="163"/>
                    <a:pt x="20" y="160"/>
                    <a:pt x="21" y="158"/>
                  </a:cubicBezTo>
                  <a:cubicBezTo>
                    <a:pt x="21" y="156"/>
                    <a:pt x="23" y="156"/>
                    <a:pt x="21" y="154"/>
                  </a:cubicBezTo>
                  <a:cubicBezTo>
                    <a:pt x="20" y="153"/>
                    <a:pt x="17" y="153"/>
                    <a:pt x="21" y="152"/>
                  </a:cubicBezTo>
                  <a:cubicBezTo>
                    <a:pt x="26" y="151"/>
                    <a:pt x="20" y="151"/>
                    <a:pt x="19" y="149"/>
                  </a:cubicBezTo>
                  <a:cubicBezTo>
                    <a:pt x="19" y="146"/>
                    <a:pt x="19" y="142"/>
                    <a:pt x="19" y="140"/>
                  </a:cubicBezTo>
                  <a:cubicBezTo>
                    <a:pt x="19" y="136"/>
                    <a:pt x="19" y="131"/>
                    <a:pt x="19" y="127"/>
                  </a:cubicBezTo>
                  <a:cubicBezTo>
                    <a:pt x="20" y="124"/>
                    <a:pt x="21" y="119"/>
                    <a:pt x="23" y="117"/>
                  </a:cubicBezTo>
                  <a:cubicBezTo>
                    <a:pt x="26" y="114"/>
                    <a:pt x="23" y="109"/>
                    <a:pt x="23" y="106"/>
                  </a:cubicBezTo>
                  <a:cubicBezTo>
                    <a:pt x="23" y="104"/>
                    <a:pt x="24" y="103"/>
                    <a:pt x="26" y="102"/>
                  </a:cubicBezTo>
                  <a:cubicBezTo>
                    <a:pt x="28" y="100"/>
                    <a:pt x="27" y="99"/>
                    <a:pt x="27" y="96"/>
                  </a:cubicBezTo>
                  <a:cubicBezTo>
                    <a:pt x="27" y="92"/>
                    <a:pt x="30" y="89"/>
                    <a:pt x="29" y="85"/>
                  </a:cubicBezTo>
                  <a:cubicBezTo>
                    <a:pt x="29" y="82"/>
                    <a:pt x="28" y="79"/>
                    <a:pt x="27" y="76"/>
                  </a:cubicBezTo>
                  <a:cubicBezTo>
                    <a:pt x="27" y="75"/>
                    <a:pt x="26" y="74"/>
                    <a:pt x="27" y="73"/>
                  </a:cubicBezTo>
                  <a:cubicBezTo>
                    <a:pt x="28" y="72"/>
                    <a:pt x="29" y="68"/>
                    <a:pt x="29" y="67"/>
                  </a:cubicBezTo>
                  <a:cubicBezTo>
                    <a:pt x="29" y="66"/>
                    <a:pt x="28" y="64"/>
                    <a:pt x="30" y="62"/>
                  </a:cubicBezTo>
                  <a:cubicBezTo>
                    <a:pt x="31" y="61"/>
                    <a:pt x="30" y="59"/>
                    <a:pt x="31" y="58"/>
                  </a:cubicBezTo>
                  <a:cubicBezTo>
                    <a:pt x="31" y="56"/>
                    <a:pt x="33" y="55"/>
                    <a:pt x="34" y="54"/>
                  </a:cubicBezTo>
                  <a:cubicBezTo>
                    <a:pt x="34" y="53"/>
                    <a:pt x="37" y="50"/>
                    <a:pt x="37" y="49"/>
                  </a:cubicBezTo>
                  <a:cubicBezTo>
                    <a:pt x="37" y="48"/>
                    <a:pt x="36" y="46"/>
                    <a:pt x="36" y="44"/>
                  </a:cubicBezTo>
                  <a:cubicBezTo>
                    <a:pt x="36" y="42"/>
                    <a:pt x="36" y="41"/>
                    <a:pt x="36" y="39"/>
                  </a:cubicBezTo>
                  <a:cubicBezTo>
                    <a:pt x="36" y="36"/>
                    <a:pt x="37" y="36"/>
                    <a:pt x="40" y="35"/>
                  </a:cubicBezTo>
                  <a:cubicBezTo>
                    <a:pt x="44" y="34"/>
                    <a:pt x="44" y="32"/>
                    <a:pt x="44" y="28"/>
                  </a:cubicBezTo>
                  <a:cubicBezTo>
                    <a:pt x="43" y="29"/>
                    <a:pt x="41" y="29"/>
                    <a:pt x="40" y="28"/>
                  </a:cubicBezTo>
                  <a:cubicBezTo>
                    <a:pt x="40" y="28"/>
                    <a:pt x="40" y="29"/>
                    <a:pt x="40" y="28"/>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230" name="Freeform 626">
              <a:extLst>
                <a:ext uri="{FF2B5EF4-FFF2-40B4-BE49-F238E27FC236}">
                  <a16:creationId xmlns:a16="http://schemas.microsoft.com/office/drawing/2014/main" id="{8DAF7EE9-0FC8-CE13-DFF5-25F5F565FAA4}"/>
                </a:ext>
              </a:extLst>
            </p:cNvPr>
            <p:cNvSpPr>
              <a:spLocks/>
            </p:cNvSpPr>
            <p:nvPr/>
          </p:nvSpPr>
          <p:spPr bwMode="auto">
            <a:xfrm>
              <a:off x="8435859" y="9485418"/>
              <a:ext cx="598727" cy="653038"/>
            </a:xfrm>
            <a:custGeom>
              <a:avLst/>
              <a:gdLst>
                <a:gd name="T0" fmla="*/ 61 w 64"/>
                <a:gd name="T1" fmla="*/ 42 h 70"/>
                <a:gd name="T2" fmla="*/ 58 w 64"/>
                <a:gd name="T3" fmla="*/ 35 h 70"/>
                <a:gd name="T4" fmla="*/ 50 w 64"/>
                <a:gd name="T5" fmla="*/ 35 h 70"/>
                <a:gd name="T6" fmla="*/ 49 w 64"/>
                <a:gd name="T7" fmla="*/ 33 h 70"/>
                <a:gd name="T8" fmla="*/ 47 w 64"/>
                <a:gd name="T9" fmla="*/ 30 h 70"/>
                <a:gd name="T10" fmla="*/ 48 w 64"/>
                <a:gd name="T11" fmla="*/ 28 h 70"/>
                <a:gd name="T12" fmla="*/ 47 w 64"/>
                <a:gd name="T13" fmla="*/ 26 h 70"/>
                <a:gd name="T14" fmla="*/ 47 w 64"/>
                <a:gd name="T15" fmla="*/ 23 h 70"/>
                <a:gd name="T16" fmla="*/ 41 w 64"/>
                <a:gd name="T17" fmla="*/ 21 h 70"/>
                <a:gd name="T18" fmla="*/ 37 w 64"/>
                <a:gd name="T19" fmla="*/ 18 h 70"/>
                <a:gd name="T20" fmla="*/ 33 w 64"/>
                <a:gd name="T21" fmla="*/ 16 h 70"/>
                <a:gd name="T22" fmla="*/ 29 w 64"/>
                <a:gd name="T23" fmla="*/ 16 h 70"/>
                <a:gd name="T24" fmla="*/ 23 w 64"/>
                <a:gd name="T25" fmla="*/ 9 h 70"/>
                <a:gd name="T26" fmla="*/ 23 w 64"/>
                <a:gd name="T27" fmla="*/ 6 h 70"/>
                <a:gd name="T28" fmla="*/ 23 w 64"/>
                <a:gd name="T29" fmla="*/ 4 h 70"/>
                <a:gd name="T30" fmla="*/ 18 w 64"/>
                <a:gd name="T31" fmla="*/ 3 h 70"/>
                <a:gd name="T32" fmla="*/ 10 w 64"/>
                <a:gd name="T33" fmla="*/ 6 h 70"/>
                <a:gd name="T34" fmla="*/ 7 w 64"/>
                <a:gd name="T35" fmla="*/ 9 h 70"/>
                <a:gd name="T36" fmla="*/ 2 w 64"/>
                <a:gd name="T37" fmla="*/ 8 h 70"/>
                <a:gd name="T38" fmla="*/ 6 w 64"/>
                <a:gd name="T39" fmla="*/ 16 h 70"/>
                <a:gd name="T40" fmla="*/ 5 w 64"/>
                <a:gd name="T41" fmla="*/ 23 h 70"/>
                <a:gd name="T42" fmla="*/ 4 w 64"/>
                <a:gd name="T43" fmla="*/ 27 h 70"/>
                <a:gd name="T44" fmla="*/ 3 w 64"/>
                <a:gd name="T45" fmla="*/ 31 h 70"/>
                <a:gd name="T46" fmla="*/ 5 w 64"/>
                <a:gd name="T47" fmla="*/ 35 h 70"/>
                <a:gd name="T48" fmla="*/ 3 w 64"/>
                <a:gd name="T49" fmla="*/ 38 h 70"/>
                <a:gd name="T50" fmla="*/ 4 w 64"/>
                <a:gd name="T51" fmla="*/ 46 h 70"/>
                <a:gd name="T52" fmla="*/ 4 w 64"/>
                <a:gd name="T53" fmla="*/ 49 h 70"/>
                <a:gd name="T54" fmla="*/ 7 w 64"/>
                <a:gd name="T55" fmla="*/ 52 h 70"/>
                <a:gd name="T56" fmla="*/ 7 w 64"/>
                <a:gd name="T57" fmla="*/ 54 h 70"/>
                <a:gd name="T58" fmla="*/ 6 w 64"/>
                <a:gd name="T59" fmla="*/ 56 h 70"/>
                <a:gd name="T60" fmla="*/ 9 w 64"/>
                <a:gd name="T61" fmla="*/ 63 h 70"/>
                <a:gd name="T62" fmla="*/ 13 w 64"/>
                <a:gd name="T63" fmla="*/ 69 h 70"/>
                <a:gd name="T64" fmla="*/ 14 w 64"/>
                <a:gd name="T65" fmla="*/ 67 h 70"/>
                <a:gd name="T66" fmla="*/ 17 w 64"/>
                <a:gd name="T67" fmla="*/ 65 h 70"/>
                <a:gd name="T68" fmla="*/ 20 w 64"/>
                <a:gd name="T69" fmla="*/ 65 h 70"/>
                <a:gd name="T70" fmla="*/ 25 w 64"/>
                <a:gd name="T71" fmla="*/ 65 h 70"/>
                <a:gd name="T72" fmla="*/ 28 w 64"/>
                <a:gd name="T73" fmla="*/ 68 h 70"/>
                <a:gd name="T74" fmla="*/ 31 w 64"/>
                <a:gd name="T75" fmla="*/ 65 h 70"/>
                <a:gd name="T76" fmla="*/ 37 w 64"/>
                <a:gd name="T77" fmla="*/ 64 h 70"/>
                <a:gd name="T78" fmla="*/ 44 w 64"/>
                <a:gd name="T79" fmla="*/ 52 h 70"/>
                <a:gd name="T80" fmla="*/ 52 w 64"/>
                <a:gd name="T81" fmla="*/ 51 h 70"/>
                <a:gd name="T82" fmla="*/ 59 w 64"/>
                <a:gd name="T83" fmla="*/ 54 h 70"/>
                <a:gd name="T84" fmla="*/ 61 w 64"/>
                <a:gd name="T85" fmla="*/ 42 h 70"/>
                <a:gd name="T86" fmla="*/ 61 w 64"/>
                <a:gd name="T87" fmla="*/ 4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4" h="70">
                  <a:moveTo>
                    <a:pt x="61" y="42"/>
                  </a:moveTo>
                  <a:cubicBezTo>
                    <a:pt x="57" y="40"/>
                    <a:pt x="58" y="39"/>
                    <a:pt x="58" y="35"/>
                  </a:cubicBezTo>
                  <a:cubicBezTo>
                    <a:pt x="55" y="35"/>
                    <a:pt x="52" y="35"/>
                    <a:pt x="50" y="35"/>
                  </a:cubicBezTo>
                  <a:cubicBezTo>
                    <a:pt x="48" y="35"/>
                    <a:pt x="49" y="34"/>
                    <a:pt x="49" y="33"/>
                  </a:cubicBezTo>
                  <a:cubicBezTo>
                    <a:pt x="49" y="32"/>
                    <a:pt x="48" y="30"/>
                    <a:pt x="47" y="30"/>
                  </a:cubicBezTo>
                  <a:cubicBezTo>
                    <a:pt x="47" y="29"/>
                    <a:pt x="48" y="29"/>
                    <a:pt x="48" y="28"/>
                  </a:cubicBezTo>
                  <a:cubicBezTo>
                    <a:pt x="49" y="27"/>
                    <a:pt x="48" y="26"/>
                    <a:pt x="47" y="26"/>
                  </a:cubicBezTo>
                  <a:cubicBezTo>
                    <a:pt x="47" y="25"/>
                    <a:pt x="48" y="24"/>
                    <a:pt x="47" y="23"/>
                  </a:cubicBezTo>
                  <a:cubicBezTo>
                    <a:pt x="45" y="21"/>
                    <a:pt x="43" y="21"/>
                    <a:pt x="41" y="21"/>
                  </a:cubicBezTo>
                  <a:cubicBezTo>
                    <a:pt x="40" y="21"/>
                    <a:pt x="38" y="19"/>
                    <a:pt x="37" y="18"/>
                  </a:cubicBezTo>
                  <a:cubicBezTo>
                    <a:pt x="35" y="18"/>
                    <a:pt x="34" y="16"/>
                    <a:pt x="33" y="16"/>
                  </a:cubicBezTo>
                  <a:cubicBezTo>
                    <a:pt x="31" y="16"/>
                    <a:pt x="30" y="16"/>
                    <a:pt x="29" y="16"/>
                  </a:cubicBezTo>
                  <a:cubicBezTo>
                    <a:pt x="27" y="16"/>
                    <a:pt x="23" y="11"/>
                    <a:pt x="23" y="9"/>
                  </a:cubicBezTo>
                  <a:cubicBezTo>
                    <a:pt x="23" y="8"/>
                    <a:pt x="23" y="7"/>
                    <a:pt x="23" y="6"/>
                  </a:cubicBezTo>
                  <a:cubicBezTo>
                    <a:pt x="23" y="5"/>
                    <a:pt x="23" y="5"/>
                    <a:pt x="23" y="4"/>
                  </a:cubicBezTo>
                  <a:cubicBezTo>
                    <a:pt x="23" y="0"/>
                    <a:pt x="21" y="2"/>
                    <a:pt x="18" y="3"/>
                  </a:cubicBezTo>
                  <a:cubicBezTo>
                    <a:pt x="15" y="3"/>
                    <a:pt x="13" y="6"/>
                    <a:pt x="10" y="6"/>
                  </a:cubicBezTo>
                  <a:cubicBezTo>
                    <a:pt x="8" y="6"/>
                    <a:pt x="8" y="8"/>
                    <a:pt x="7" y="9"/>
                  </a:cubicBezTo>
                  <a:cubicBezTo>
                    <a:pt x="6" y="9"/>
                    <a:pt x="3" y="8"/>
                    <a:pt x="2" y="8"/>
                  </a:cubicBezTo>
                  <a:cubicBezTo>
                    <a:pt x="4" y="9"/>
                    <a:pt x="5" y="14"/>
                    <a:pt x="6" y="16"/>
                  </a:cubicBezTo>
                  <a:cubicBezTo>
                    <a:pt x="4" y="17"/>
                    <a:pt x="5" y="21"/>
                    <a:pt x="5" y="23"/>
                  </a:cubicBezTo>
                  <a:cubicBezTo>
                    <a:pt x="5" y="25"/>
                    <a:pt x="5" y="26"/>
                    <a:pt x="4" y="27"/>
                  </a:cubicBezTo>
                  <a:cubicBezTo>
                    <a:pt x="3" y="28"/>
                    <a:pt x="3" y="30"/>
                    <a:pt x="3" y="31"/>
                  </a:cubicBezTo>
                  <a:cubicBezTo>
                    <a:pt x="2" y="33"/>
                    <a:pt x="5" y="33"/>
                    <a:pt x="5" y="35"/>
                  </a:cubicBezTo>
                  <a:cubicBezTo>
                    <a:pt x="5" y="36"/>
                    <a:pt x="3" y="37"/>
                    <a:pt x="3" y="38"/>
                  </a:cubicBezTo>
                  <a:cubicBezTo>
                    <a:pt x="0" y="41"/>
                    <a:pt x="4" y="42"/>
                    <a:pt x="4" y="46"/>
                  </a:cubicBezTo>
                  <a:cubicBezTo>
                    <a:pt x="4" y="47"/>
                    <a:pt x="4" y="48"/>
                    <a:pt x="4" y="49"/>
                  </a:cubicBezTo>
                  <a:cubicBezTo>
                    <a:pt x="5" y="50"/>
                    <a:pt x="6" y="51"/>
                    <a:pt x="7" y="52"/>
                  </a:cubicBezTo>
                  <a:cubicBezTo>
                    <a:pt x="7" y="53"/>
                    <a:pt x="5" y="53"/>
                    <a:pt x="7" y="54"/>
                  </a:cubicBezTo>
                  <a:cubicBezTo>
                    <a:pt x="7" y="54"/>
                    <a:pt x="6" y="56"/>
                    <a:pt x="6" y="56"/>
                  </a:cubicBezTo>
                  <a:cubicBezTo>
                    <a:pt x="6" y="59"/>
                    <a:pt x="9" y="61"/>
                    <a:pt x="9" y="63"/>
                  </a:cubicBezTo>
                  <a:cubicBezTo>
                    <a:pt x="10" y="66"/>
                    <a:pt x="8" y="69"/>
                    <a:pt x="13" y="69"/>
                  </a:cubicBezTo>
                  <a:cubicBezTo>
                    <a:pt x="14" y="70"/>
                    <a:pt x="14" y="68"/>
                    <a:pt x="14" y="67"/>
                  </a:cubicBezTo>
                  <a:cubicBezTo>
                    <a:pt x="14" y="66"/>
                    <a:pt x="16" y="65"/>
                    <a:pt x="17" y="65"/>
                  </a:cubicBezTo>
                  <a:cubicBezTo>
                    <a:pt x="18" y="64"/>
                    <a:pt x="19" y="63"/>
                    <a:pt x="20" y="65"/>
                  </a:cubicBezTo>
                  <a:cubicBezTo>
                    <a:pt x="22" y="66"/>
                    <a:pt x="24" y="65"/>
                    <a:pt x="25" y="65"/>
                  </a:cubicBezTo>
                  <a:cubicBezTo>
                    <a:pt x="27" y="65"/>
                    <a:pt x="27" y="68"/>
                    <a:pt x="28" y="68"/>
                  </a:cubicBezTo>
                  <a:cubicBezTo>
                    <a:pt x="29" y="68"/>
                    <a:pt x="30" y="66"/>
                    <a:pt x="31" y="65"/>
                  </a:cubicBezTo>
                  <a:cubicBezTo>
                    <a:pt x="32" y="63"/>
                    <a:pt x="36" y="66"/>
                    <a:pt x="37" y="64"/>
                  </a:cubicBezTo>
                  <a:cubicBezTo>
                    <a:pt x="39" y="59"/>
                    <a:pt x="38" y="54"/>
                    <a:pt x="44" y="52"/>
                  </a:cubicBezTo>
                  <a:cubicBezTo>
                    <a:pt x="46" y="51"/>
                    <a:pt x="49" y="51"/>
                    <a:pt x="52" y="51"/>
                  </a:cubicBezTo>
                  <a:cubicBezTo>
                    <a:pt x="55" y="51"/>
                    <a:pt x="57" y="52"/>
                    <a:pt x="59" y="54"/>
                  </a:cubicBezTo>
                  <a:cubicBezTo>
                    <a:pt x="60" y="51"/>
                    <a:pt x="64" y="43"/>
                    <a:pt x="61" y="42"/>
                  </a:cubicBezTo>
                  <a:cubicBezTo>
                    <a:pt x="60" y="41"/>
                    <a:pt x="62" y="42"/>
                    <a:pt x="61" y="42"/>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231" name="Freeform 627">
              <a:extLst>
                <a:ext uri="{FF2B5EF4-FFF2-40B4-BE49-F238E27FC236}">
                  <a16:creationId xmlns:a16="http://schemas.microsoft.com/office/drawing/2014/main" id="{2DCA6A0C-3FF5-9336-6799-36403DED9098}"/>
                </a:ext>
              </a:extLst>
            </p:cNvPr>
            <p:cNvSpPr>
              <a:spLocks/>
            </p:cNvSpPr>
            <p:nvPr/>
          </p:nvSpPr>
          <p:spPr bwMode="auto">
            <a:xfrm>
              <a:off x="8773441" y="9950508"/>
              <a:ext cx="420383" cy="414121"/>
            </a:xfrm>
            <a:custGeom>
              <a:avLst/>
              <a:gdLst>
                <a:gd name="T0" fmla="*/ 40 w 45"/>
                <a:gd name="T1" fmla="*/ 24 h 44"/>
                <a:gd name="T2" fmla="*/ 36 w 45"/>
                <a:gd name="T3" fmla="*/ 24 h 44"/>
                <a:gd name="T4" fmla="*/ 36 w 45"/>
                <a:gd name="T5" fmla="*/ 20 h 44"/>
                <a:gd name="T6" fmla="*/ 34 w 45"/>
                <a:gd name="T7" fmla="*/ 17 h 44"/>
                <a:gd name="T8" fmla="*/ 29 w 45"/>
                <a:gd name="T9" fmla="*/ 16 h 44"/>
                <a:gd name="T10" fmla="*/ 25 w 45"/>
                <a:gd name="T11" fmla="*/ 15 h 44"/>
                <a:gd name="T12" fmla="*/ 25 w 45"/>
                <a:gd name="T13" fmla="*/ 12 h 44"/>
                <a:gd name="T14" fmla="*/ 24 w 45"/>
                <a:gd name="T15" fmla="*/ 7 h 44"/>
                <a:gd name="T16" fmla="*/ 21 w 45"/>
                <a:gd name="T17" fmla="*/ 3 h 44"/>
                <a:gd name="T18" fmla="*/ 14 w 45"/>
                <a:gd name="T19" fmla="*/ 1 h 44"/>
                <a:gd name="T20" fmla="*/ 5 w 45"/>
                <a:gd name="T21" fmla="*/ 3 h 44"/>
                <a:gd name="T22" fmla="*/ 2 w 45"/>
                <a:gd name="T23" fmla="*/ 11 h 44"/>
                <a:gd name="T24" fmla="*/ 1 w 45"/>
                <a:gd name="T25" fmla="*/ 14 h 44"/>
                <a:gd name="T26" fmla="*/ 2 w 45"/>
                <a:gd name="T27" fmla="*/ 17 h 44"/>
                <a:gd name="T28" fmla="*/ 9 w 45"/>
                <a:gd name="T29" fmla="*/ 24 h 44"/>
                <a:gd name="T30" fmla="*/ 13 w 45"/>
                <a:gd name="T31" fmla="*/ 25 h 44"/>
                <a:gd name="T32" fmla="*/ 17 w 45"/>
                <a:gd name="T33" fmla="*/ 27 h 44"/>
                <a:gd name="T34" fmla="*/ 25 w 45"/>
                <a:gd name="T35" fmla="*/ 35 h 44"/>
                <a:gd name="T36" fmla="*/ 22 w 45"/>
                <a:gd name="T37" fmla="*/ 39 h 44"/>
                <a:gd name="T38" fmla="*/ 20 w 45"/>
                <a:gd name="T39" fmla="*/ 42 h 44"/>
                <a:gd name="T40" fmla="*/ 28 w 45"/>
                <a:gd name="T41" fmla="*/ 44 h 44"/>
                <a:gd name="T42" fmla="*/ 32 w 45"/>
                <a:gd name="T43" fmla="*/ 43 h 44"/>
                <a:gd name="T44" fmla="*/ 37 w 45"/>
                <a:gd name="T45" fmla="*/ 42 h 44"/>
                <a:gd name="T46" fmla="*/ 40 w 45"/>
                <a:gd name="T47" fmla="*/ 39 h 44"/>
                <a:gd name="T48" fmla="*/ 41 w 45"/>
                <a:gd name="T49" fmla="*/ 34 h 44"/>
                <a:gd name="T50" fmla="*/ 40 w 45"/>
                <a:gd name="T51" fmla="*/ 24 h 44"/>
                <a:gd name="T52" fmla="*/ 40 w 45"/>
                <a:gd name="T53" fmla="*/ 2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5" h="44">
                  <a:moveTo>
                    <a:pt x="40" y="24"/>
                  </a:moveTo>
                  <a:cubicBezTo>
                    <a:pt x="39" y="25"/>
                    <a:pt x="37" y="26"/>
                    <a:pt x="36" y="24"/>
                  </a:cubicBezTo>
                  <a:cubicBezTo>
                    <a:pt x="35" y="23"/>
                    <a:pt x="37" y="22"/>
                    <a:pt x="36" y="20"/>
                  </a:cubicBezTo>
                  <a:cubicBezTo>
                    <a:pt x="35" y="19"/>
                    <a:pt x="35" y="18"/>
                    <a:pt x="34" y="17"/>
                  </a:cubicBezTo>
                  <a:cubicBezTo>
                    <a:pt x="31" y="15"/>
                    <a:pt x="31" y="17"/>
                    <a:pt x="29" y="16"/>
                  </a:cubicBezTo>
                  <a:cubicBezTo>
                    <a:pt x="28" y="16"/>
                    <a:pt x="27" y="16"/>
                    <a:pt x="25" y="15"/>
                  </a:cubicBezTo>
                  <a:cubicBezTo>
                    <a:pt x="23" y="15"/>
                    <a:pt x="24" y="13"/>
                    <a:pt x="25" y="12"/>
                  </a:cubicBezTo>
                  <a:cubicBezTo>
                    <a:pt x="25" y="10"/>
                    <a:pt x="24" y="8"/>
                    <a:pt x="24" y="7"/>
                  </a:cubicBezTo>
                  <a:cubicBezTo>
                    <a:pt x="23" y="4"/>
                    <a:pt x="24" y="4"/>
                    <a:pt x="21" y="3"/>
                  </a:cubicBezTo>
                  <a:cubicBezTo>
                    <a:pt x="19" y="1"/>
                    <a:pt x="18" y="0"/>
                    <a:pt x="14" y="1"/>
                  </a:cubicBezTo>
                  <a:cubicBezTo>
                    <a:pt x="11" y="1"/>
                    <a:pt x="7" y="2"/>
                    <a:pt x="5" y="3"/>
                  </a:cubicBezTo>
                  <a:cubicBezTo>
                    <a:pt x="2" y="6"/>
                    <a:pt x="3" y="8"/>
                    <a:pt x="2" y="11"/>
                  </a:cubicBezTo>
                  <a:cubicBezTo>
                    <a:pt x="2" y="12"/>
                    <a:pt x="1" y="13"/>
                    <a:pt x="1" y="14"/>
                  </a:cubicBezTo>
                  <a:cubicBezTo>
                    <a:pt x="0" y="15"/>
                    <a:pt x="1" y="15"/>
                    <a:pt x="2" y="17"/>
                  </a:cubicBezTo>
                  <a:cubicBezTo>
                    <a:pt x="4" y="20"/>
                    <a:pt x="6" y="21"/>
                    <a:pt x="9" y="24"/>
                  </a:cubicBezTo>
                  <a:cubicBezTo>
                    <a:pt x="10" y="25"/>
                    <a:pt x="12" y="25"/>
                    <a:pt x="13" y="25"/>
                  </a:cubicBezTo>
                  <a:cubicBezTo>
                    <a:pt x="15" y="25"/>
                    <a:pt x="16" y="26"/>
                    <a:pt x="17" y="27"/>
                  </a:cubicBezTo>
                  <a:cubicBezTo>
                    <a:pt x="19" y="28"/>
                    <a:pt x="27" y="31"/>
                    <a:pt x="25" y="35"/>
                  </a:cubicBezTo>
                  <a:cubicBezTo>
                    <a:pt x="24" y="36"/>
                    <a:pt x="22" y="37"/>
                    <a:pt x="22" y="39"/>
                  </a:cubicBezTo>
                  <a:cubicBezTo>
                    <a:pt x="22" y="41"/>
                    <a:pt x="22" y="41"/>
                    <a:pt x="20" y="42"/>
                  </a:cubicBezTo>
                  <a:cubicBezTo>
                    <a:pt x="19" y="44"/>
                    <a:pt x="27" y="43"/>
                    <a:pt x="28" y="44"/>
                  </a:cubicBezTo>
                  <a:cubicBezTo>
                    <a:pt x="30" y="44"/>
                    <a:pt x="30" y="44"/>
                    <a:pt x="32" y="43"/>
                  </a:cubicBezTo>
                  <a:cubicBezTo>
                    <a:pt x="33" y="41"/>
                    <a:pt x="36" y="43"/>
                    <a:pt x="37" y="42"/>
                  </a:cubicBezTo>
                  <a:cubicBezTo>
                    <a:pt x="38" y="41"/>
                    <a:pt x="39" y="40"/>
                    <a:pt x="40" y="39"/>
                  </a:cubicBezTo>
                  <a:cubicBezTo>
                    <a:pt x="41" y="37"/>
                    <a:pt x="40" y="35"/>
                    <a:pt x="41" y="34"/>
                  </a:cubicBezTo>
                  <a:cubicBezTo>
                    <a:pt x="41" y="32"/>
                    <a:pt x="45" y="24"/>
                    <a:pt x="40" y="24"/>
                  </a:cubicBezTo>
                  <a:cubicBezTo>
                    <a:pt x="40" y="25"/>
                    <a:pt x="41" y="24"/>
                    <a:pt x="40" y="24"/>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232" name="Freeform 628">
              <a:extLst>
                <a:ext uri="{FF2B5EF4-FFF2-40B4-BE49-F238E27FC236}">
                  <a16:creationId xmlns:a16="http://schemas.microsoft.com/office/drawing/2014/main" id="{3C624915-1847-7AB6-90F8-6A4C60584F77}"/>
                </a:ext>
              </a:extLst>
            </p:cNvPr>
            <p:cNvSpPr>
              <a:spLocks noEditPoints="1"/>
            </p:cNvSpPr>
            <p:nvPr/>
          </p:nvSpPr>
          <p:spPr bwMode="auto">
            <a:xfrm>
              <a:off x="8241593" y="8800526"/>
              <a:ext cx="1856688" cy="1882659"/>
            </a:xfrm>
            <a:custGeom>
              <a:avLst/>
              <a:gdLst>
                <a:gd name="T0" fmla="*/ 188 w 199"/>
                <a:gd name="T1" fmla="*/ 51 h 201"/>
                <a:gd name="T2" fmla="*/ 165 w 199"/>
                <a:gd name="T3" fmla="*/ 41 h 201"/>
                <a:gd name="T4" fmla="*/ 135 w 199"/>
                <a:gd name="T5" fmla="*/ 30 h 201"/>
                <a:gd name="T6" fmla="*/ 122 w 199"/>
                <a:gd name="T7" fmla="*/ 36 h 201"/>
                <a:gd name="T8" fmla="*/ 116 w 199"/>
                <a:gd name="T9" fmla="*/ 29 h 201"/>
                <a:gd name="T10" fmla="*/ 111 w 199"/>
                <a:gd name="T11" fmla="*/ 33 h 201"/>
                <a:gd name="T12" fmla="*/ 120 w 199"/>
                <a:gd name="T13" fmla="*/ 23 h 201"/>
                <a:gd name="T14" fmla="*/ 116 w 199"/>
                <a:gd name="T15" fmla="*/ 8 h 201"/>
                <a:gd name="T16" fmla="*/ 105 w 199"/>
                <a:gd name="T17" fmla="*/ 15 h 201"/>
                <a:gd name="T18" fmla="*/ 93 w 199"/>
                <a:gd name="T19" fmla="*/ 14 h 201"/>
                <a:gd name="T20" fmla="*/ 77 w 199"/>
                <a:gd name="T21" fmla="*/ 19 h 201"/>
                <a:gd name="T22" fmla="*/ 69 w 199"/>
                <a:gd name="T23" fmla="*/ 1 h 201"/>
                <a:gd name="T24" fmla="*/ 56 w 199"/>
                <a:gd name="T25" fmla="*/ 7 h 201"/>
                <a:gd name="T26" fmla="*/ 50 w 199"/>
                <a:gd name="T27" fmla="*/ 11 h 201"/>
                <a:gd name="T28" fmla="*/ 51 w 199"/>
                <a:gd name="T29" fmla="*/ 16 h 201"/>
                <a:gd name="T30" fmla="*/ 41 w 199"/>
                <a:gd name="T31" fmla="*/ 22 h 201"/>
                <a:gd name="T32" fmla="*/ 27 w 199"/>
                <a:gd name="T33" fmla="*/ 18 h 201"/>
                <a:gd name="T34" fmla="*/ 25 w 199"/>
                <a:gd name="T35" fmla="*/ 21 h 201"/>
                <a:gd name="T36" fmla="*/ 22 w 199"/>
                <a:gd name="T37" fmla="*/ 39 h 201"/>
                <a:gd name="T38" fmla="*/ 10 w 199"/>
                <a:gd name="T39" fmla="*/ 49 h 201"/>
                <a:gd name="T40" fmla="*/ 2 w 199"/>
                <a:gd name="T41" fmla="*/ 66 h 201"/>
                <a:gd name="T42" fmla="*/ 9 w 199"/>
                <a:gd name="T43" fmla="*/ 75 h 201"/>
                <a:gd name="T44" fmla="*/ 24 w 199"/>
                <a:gd name="T45" fmla="*/ 81 h 201"/>
                <a:gd name="T46" fmla="*/ 39 w 199"/>
                <a:gd name="T47" fmla="*/ 76 h 201"/>
                <a:gd name="T48" fmla="*/ 49 w 199"/>
                <a:gd name="T49" fmla="*/ 88 h 201"/>
                <a:gd name="T50" fmla="*/ 61 w 199"/>
                <a:gd name="T51" fmla="*/ 94 h 201"/>
                <a:gd name="T52" fmla="*/ 68 w 199"/>
                <a:gd name="T53" fmla="*/ 102 h 201"/>
                <a:gd name="T54" fmla="*/ 80 w 199"/>
                <a:gd name="T55" fmla="*/ 114 h 201"/>
                <a:gd name="T56" fmla="*/ 82 w 199"/>
                <a:gd name="T57" fmla="*/ 135 h 201"/>
                <a:gd name="T58" fmla="*/ 93 w 199"/>
                <a:gd name="T59" fmla="*/ 145 h 201"/>
                <a:gd name="T60" fmla="*/ 98 w 199"/>
                <a:gd name="T61" fmla="*/ 157 h 201"/>
                <a:gd name="T62" fmla="*/ 90 w 199"/>
                <a:gd name="T63" fmla="*/ 173 h 201"/>
                <a:gd name="T64" fmla="*/ 86 w 199"/>
                <a:gd name="T65" fmla="*/ 181 h 201"/>
                <a:gd name="T66" fmla="*/ 94 w 199"/>
                <a:gd name="T67" fmla="*/ 187 h 201"/>
                <a:gd name="T68" fmla="*/ 107 w 199"/>
                <a:gd name="T69" fmla="*/ 197 h 201"/>
                <a:gd name="T70" fmla="*/ 119 w 199"/>
                <a:gd name="T71" fmla="*/ 180 h 201"/>
                <a:gd name="T72" fmla="*/ 128 w 199"/>
                <a:gd name="T73" fmla="*/ 157 h 201"/>
                <a:gd name="T74" fmla="*/ 137 w 199"/>
                <a:gd name="T75" fmla="*/ 149 h 201"/>
                <a:gd name="T76" fmla="*/ 144 w 199"/>
                <a:gd name="T77" fmla="*/ 147 h 201"/>
                <a:gd name="T78" fmla="*/ 155 w 199"/>
                <a:gd name="T79" fmla="*/ 142 h 201"/>
                <a:gd name="T80" fmla="*/ 163 w 199"/>
                <a:gd name="T81" fmla="*/ 139 h 201"/>
                <a:gd name="T82" fmla="*/ 169 w 199"/>
                <a:gd name="T83" fmla="*/ 130 h 201"/>
                <a:gd name="T84" fmla="*/ 175 w 199"/>
                <a:gd name="T85" fmla="*/ 116 h 201"/>
                <a:gd name="T86" fmla="*/ 176 w 199"/>
                <a:gd name="T87" fmla="*/ 98 h 201"/>
                <a:gd name="T88" fmla="*/ 178 w 199"/>
                <a:gd name="T89" fmla="*/ 91 h 201"/>
                <a:gd name="T90" fmla="*/ 182 w 199"/>
                <a:gd name="T91" fmla="*/ 86 h 201"/>
                <a:gd name="T92" fmla="*/ 196 w 199"/>
                <a:gd name="T93" fmla="*/ 57 h 201"/>
                <a:gd name="T94" fmla="*/ 110 w 199"/>
                <a:gd name="T95" fmla="*/ 190 h 201"/>
                <a:gd name="T96" fmla="*/ 115 w 199"/>
                <a:gd name="T97" fmla="*/ 186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9" h="201">
                  <a:moveTo>
                    <a:pt x="196" y="57"/>
                  </a:moveTo>
                  <a:cubicBezTo>
                    <a:pt x="195" y="55"/>
                    <a:pt x="195" y="53"/>
                    <a:pt x="194" y="52"/>
                  </a:cubicBezTo>
                  <a:cubicBezTo>
                    <a:pt x="192" y="51"/>
                    <a:pt x="189" y="52"/>
                    <a:pt x="188" y="51"/>
                  </a:cubicBezTo>
                  <a:cubicBezTo>
                    <a:pt x="183" y="50"/>
                    <a:pt x="180" y="46"/>
                    <a:pt x="177" y="44"/>
                  </a:cubicBezTo>
                  <a:cubicBezTo>
                    <a:pt x="175" y="43"/>
                    <a:pt x="173" y="42"/>
                    <a:pt x="172" y="41"/>
                  </a:cubicBezTo>
                  <a:cubicBezTo>
                    <a:pt x="169" y="40"/>
                    <a:pt x="168" y="41"/>
                    <a:pt x="165" y="41"/>
                  </a:cubicBezTo>
                  <a:cubicBezTo>
                    <a:pt x="161" y="42"/>
                    <a:pt x="157" y="37"/>
                    <a:pt x="153" y="39"/>
                  </a:cubicBezTo>
                  <a:cubicBezTo>
                    <a:pt x="150" y="40"/>
                    <a:pt x="147" y="35"/>
                    <a:pt x="145" y="34"/>
                  </a:cubicBezTo>
                  <a:cubicBezTo>
                    <a:pt x="142" y="32"/>
                    <a:pt x="138" y="30"/>
                    <a:pt x="135" y="30"/>
                  </a:cubicBezTo>
                  <a:cubicBezTo>
                    <a:pt x="133" y="29"/>
                    <a:pt x="131" y="29"/>
                    <a:pt x="130" y="30"/>
                  </a:cubicBezTo>
                  <a:cubicBezTo>
                    <a:pt x="129" y="33"/>
                    <a:pt x="126" y="34"/>
                    <a:pt x="125" y="36"/>
                  </a:cubicBezTo>
                  <a:cubicBezTo>
                    <a:pt x="123" y="39"/>
                    <a:pt x="124" y="38"/>
                    <a:pt x="122" y="36"/>
                  </a:cubicBezTo>
                  <a:cubicBezTo>
                    <a:pt x="122" y="36"/>
                    <a:pt x="121" y="35"/>
                    <a:pt x="121" y="35"/>
                  </a:cubicBezTo>
                  <a:cubicBezTo>
                    <a:pt x="119" y="34"/>
                    <a:pt x="120" y="36"/>
                    <a:pt x="119" y="37"/>
                  </a:cubicBezTo>
                  <a:cubicBezTo>
                    <a:pt x="118" y="38"/>
                    <a:pt x="115" y="29"/>
                    <a:pt x="116" y="29"/>
                  </a:cubicBezTo>
                  <a:cubicBezTo>
                    <a:pt x="116" y="29"/>
                    <a:pt x="113" y="33"/>
                    <a:pt x="112" y="33"/>
                  </a:cubicBezTo>
                  <a:cubicBezTo>
                    <a:pt x="112" y="33"/>
                    <a:pt x="116" y="30"/>
                    <a:pt x="115" y="29"/>
                  </a:cubicBezTo>
                  <a:cubicBezTo>
                    <a:pt x="113" y="28"/>
                    <a:pt x="113" y="33"/>
                    <a:pt x="111" y="33"/>
                  </a:cubicBezTo>
                  <a:cubicBezTo>
                    <a:pt x="111" y="33"/>
                    <a:pt x="115" y="27"/>
                    <a:pt x="115" y="26"/>
                  </a:cubicBezTo>
                  <a:cubicBezTo>
                    <a:pt x="115" y="25"/>
                    <a:pt x="117" y="25"/>
                    <a:pt x="117" y="24"/>
                  </a:cubicBezTo>
                  <a:cubicBezTo>
                    <a:pt x="118" y="23"/>
                    <a:pt x="119" y="25"/>
                    <a:pt x="120" y="23"/>
                  </a:cubicBezTo>
                  <a:cubicBezTo>
                    <a:pt x="121" y="22"/>
                    <a:pt x="120" y="22"/>
                    <a:pt x="120" y="20"/>
                  </a:cubicBezTo>
                  <a:cubicBezTo>
                    <a:pt x="121" y="19"/>
                    <a:pt x="121" y="17"/>
                    <a:pt x="119" y="16"/>
                  </a:cubicBezTo>
                  <a:cubicBezTo>
                    <a:pt x="116" y="15"/>
                    <a:pt x="116" y="11"/>
                    <a:pt x="116" y="8"/>
                  </a:cubicBezTo>
                  <a:cubicBezTo>
                    <a:pt x="116" y="7"/>
                    <a:pt x="115" y="6"/>
                    <a:pt x="114" y="5"/>
                  </a:cubicBezTo>
                  <a:cubicBezTo>
                    <a:pt x="113" y="4"/>
                    <a:pt x="112" y="7"/>
                    <a:pt x="111" y="8"/>
                  </a:cubicBezTo>
                  <a:cubicBezTo>
                    <a:pt x="110" y="11"/>
                    <a:pt x="108" y="15"/>
                    <a:pt x="105" y="15"/>
                  </a:cubicBezTo>
                  <a:cubicBezTo>
                    <a:pt x="104" y="15"/>
                    <a:pt x="103" y="14"/>
                    <a:pt x="101" y="14"/>
                  </a:cubicBezTo>
                  <a:cubicBezTo>
                    <a:pt x="100" y="14"/>
                    <a:pt x="99" y="15"/>
                    <a:pt x="98" y="14"/>
                  </a:cubicBezTo>
                  <a:cubicBezTo>
                    <a:pt x="96" y="13"/>
                    <a:pt x="95" y="14"/>
                    <a:pt x="93" y="14"/>
                  </a:cubicBezTo>
                  <a:cubicBezTo>
                    <a:pt x="91" y="14"/>
                    <a:pt x="92" y="14"/>
                    <a:pt x="91" y="16"/>
                  </a:cubicBezTo>
                  <a:cubicBezTo>
                    <a:pt x="90" y="17"/>
                    <a:pt x="85" y="16"/>
                    <a:pt x="84" y="17"/>
                  </a:cubicBezTo>
                  <a:cubicBezTo>
                    <a:pt x="82" y="17"/>
                    <a:pt x="79" y="19"/>
                    <a:pt x="77" y="19"/>
                  </a:cubicBezTo>
                  <a:cubicBezTo>
                    <a:pt x="74" y="19"/>
                    <a:pt x="72" y="15"/>
                    <a:pt x="72" y="13"/>
                  </a:cubicBezTo>
                  <a:cubicBezTo>
                    <a:pt x="70" y="10"/>
                    <a:pt x="74" y="8"/>
                    <a:pt x="73" y="5"/>
                  </a:cubicBezTo>
                  <a:cubicBezTo>
                    <a:pt x="72" y="3"/>
                    <a:pt x="71" y="0"/>
                    <a:pt x="69" y="1"/>
                  </a:cubicBezTo>
                  <a:cubicBezTo>
                    <a:pt x="69" y="2"/>
                    <a:pt x="62" y="5"/>
                    <a:pt x="61" y="5"/>
                  </a:cubicBezTo>
                  <a:cubicBezTo>
                    <a:pt x="60" y="5"/>
                    <a:pt x="58" y="5"/>
                    <a:pt x="58" y="6"/>
                  </a:cubicBezTo>
                  <a:cubicBezTo>
                    <a:pt x="57" y="6"/>
                    <a:pt x="57" y="9"/>
                    <a:pt x="56" y="7"/>
                  </a:cubicBezTo>
                  <a:cubicBezTo>
                    <a:pt x="55" y="6"/>
                    <a:pt x="47" y="5"/>
                    <a:pt x="47" y="6"/>
                  </a:cubicBezTo>
                  <a:cubicBezTo>
                    <a:pt x="47" y="6"/>
                    <a:pt x="49" y="7"/>
                    <a:pt x="49" y="7"/>
                  </a:cubicBezTo>
                  <a:cubicBezTo>
                    <a:pt x="50" y="8"/>
                    <a:pt x="50" y="9"/>
                    <a:pt x="50" y="11"/>
                  </a:cubicBezTo>
                  <a:cubicBezTo>
                    <a:pt x="51" y="11"/>
                    <a:pt x="51" y="13"/>
                    <a:pt x="52" y="14"/>
                  </a:cubicBezTo>
                  <a:cubicBezTo>
                    <a:pt x="52" y="14"/>
                    <a:pt x="54" y="14"/>
                    <a:pt x="54" y="14"/>
                  </a:cubicBezTo>
                  <a:cubicBezTo>
                    <a:pt x="54" y="15"/>
                    <a:pt x="52" y="16"/>
                    <a:pt x="51" y="16"/>
                  </a:cubicBezTo>
                  <a:cubicBezTo>
                    <a:pt x="50" y="17"/>
                    <a:pt x="50" y="18"/>
                    <a:pt x="49" y="19"/>
                  </a:cubicBezTo>
                  <a:cubicBezTo>
                    <a:pt x="49" y="19"/>
                    <a:pt x="44" y="23"/>
                    <a:pt x="43" y="22"/>
                  </a:cubicBezTo>
                  <a:cubicBezTo>
                    <a:pt x="43" y="21"/>
                    <a:pt x="42" y="21"/>
                    <a:pt x="41" y="22"/>
                  </a:cubicBezTo>
                  <a:cubicBezTo>
                    <a:pt x="40" y="23"/>
                    <a:pt x="38" y="21"/>
                    <a:pt x="38" y="21"/>
                  </a:cubicBezTo>
                  <a:cubicBezTo>
                    <a:pt x="36" y="20"/>
                    <a:pt x="35" y="16"/>
                    <a:pt x="34" y="16"/>
                  </a:cubicBezTo>
                  <a:cubicBezTo>
                    <a:pt x="32" y="15"/>
                    <a:pt x="29" y="18"/>
                    <a:pt x="27" y="18"/>
                  </a:cubicBezTo>
                  <a:cubicBezTo>
                    <a:pt x="25" y="18"/>
                    <a:pt x="23" y="18"/>
                    <a:pt x="21" y="18"/>
                  </a:cubicBezTo>
                  <a:cubicBezTo>
                    <a:pt x="21" y="18"/>
                    <a:pt x="21" y="20"/>
                    <a:pt x="22" y="20"/>
                  </a:cubicBezTo>
                  <a:cubicBezTo>
                    <a:pt x="22" y="21"/>
                    <a:pt x="24" y="21"/>
                    <a:pt x="25" y="21"/>
                  </a:cubicBezTo>
                  <a:cubicBezTo>
                    <a:pt x="25" y="22"/>
                    <a:pt x="21" y="23"/>
                    <a:pt x="20" y="23"/>
                  </a:cubicBezTo>
                  <a:cubicBezTo>
                    <a:pt x="19" y="24"/>
                    <a:pt x="21" y="27"/>
                    <a:pt x="22" y="28"/>
                  </a:cubicBezTo>
                  <a:cubicBezTo>
                    <a:pt x="24" y="32"/>
                    <a:pt x="24" y="35"/>
                    <a:pt x="22" y="39"/>
                  </a:cubicBezTo>
                  <a:cubicBezTo>
                    <a:pt x="22" y="41"/>
                    <a:pt x="22" y="47"/>
                    <a:pt x="20" y="47"/>
                  </a:cubicBezTo>
                  <a:cubicBezTo>
                    <a:pt x="19" y="48"/>
                    <a:pt x="17" y="47"/>
                    <a:pt x="15" y="48"/>
                  </a:cubicBezTo>
                  <a:cubicBezTo>
                    <a:pt x="14" y="49"/>
                    <a:pt x="11" y="49"/>
                    <a:pt x="10" y="49"/>
                  </a:cubicBezTo>
                  <a:cubicBezTo>
                    <a:pt x="5" y="51"/>
                    <a:pt x="5" y="53"/>
                    <a:pt x="5" y="57"/>
                  </a:cubicBezTo>
                  <a:cubicBezTo>
                    <a:pt x="5" y="59"/>
                    <a:pt x="2" y="59"/>
                    <a:pt x="2" y="60"/>
                  </a:cubicBezTo>
                  <a:cubicBezTo>
                    <a:pt x="2" y="63"/>
                    <a:pt x="0" y="64"/>
                    <a:pt x="2" y="66"/>
                  </a:cubicBezTo>
                  <a:cubicBezTo>
                    <a:pt x="4" y="68"/>
                    <a:pt x="4" y="70"/>
                    <a:pt x="5" y="72"/>
                  </a:cubicBezTo>
                  <a:cubicBezTo>
                    <a:pt x="5" y="73"/>
                    <a:pt x="6" y="73"/>
                    <a:pt x="7" y="73"/>
                  </a:cubicBezTo>
                  <a:cubicBezTo>
                    <a:pt x="8" y="73"/>
                    <a:pt x="8" y="74"/>
                    <a:pt x="9" y="75"/>
                  </a:cubicBezTo>
                  <a:cubicBezTo>
                    <a:pt x="11" y="78"/>
                    <a:pt x="16" y="75"/>
                    <a:pt x="18" y="73"/>
                  </a:cubicBezTo>
                  <a:cubicBezTo>
                    <a:pt x="18" y="76"/>
                    <a:pt x="16" y="81"/>
                    <a:pt x="19" y="82"/>
                  </a:cubicBezTo>
                  <a:cubicBezTo>
                    <a:pt x="20" y="82"/>
                    <a:pt x="23" y="81"/>
                    <a:pt x="24" y="81"/>
                  </a:cubicBezTo>
                  <a:cubicBezTo>
                    <a:pt x="27" y="82"/>
                    <a:pt x="28" y="82"/>
                    <a:pt x="30" y="80"/>
                  </a:cubicBezTo>
                  <a:cubicBezTo>
                    <a:pt x="30" y="79"/>
                    <a:pt x="32" y="79"/>
                    <a:pt x="33" y="79"/>
                  </a:cubicBezTo>
                  <a:cubicBezTo>
                    <a:pt x="35" y="77"/>
                    <a:pt x="37" y="76"/>
                    <a:pt x="39" y="76"/>
                  </a:cubicBezTo>
                  <a:cubicBezTo>
                    <a:pt x="41" y="75"/>
                    <a:pt x="46" y="73"/>
                    <a:pt x="44" y="77"/>
                  </a:cubicBezTo>
                  <a:cubicBezTo>
                    <a:pt x="44" y="79"/>
                    <a:pt x="43" y="81"/>
                    <a:pt x="44" y="83"/>
                  </a:cubicBezTo>
                  <a:cubicBezTo>
                    <a:pt x="45" y="85"/>
                    <a:pt x="47" y="87"/>
                    <a:pt x="49" y="88"/>
                  </a:cubicBezTo>
                  <a:cubicBezTo>
                    <a:pt x="51" y="90"/>
                    <a:pt x="54" y="89"/>
                    <a:pt x="56" y="90"/>
                  </a:cubicBezTo>
                  <a:cubicBezTo>
                    <a:pt x="57" y="91"/>
                    <a:pt x="58" y="92"/>
                    <a:pt x="59" y="92"/>
                  </a:cubicBezTo>
                  <a:cubicBezTo>
                    <a:pt x="60" y="92"/>
                    <a:pt x="61" y="93"/>
                    <a:pt x="61" y="94"/>
                  </a:cubicBezTo>
                  <a:cubicBezTo>
                    <a:pt x="63" y="94"/>
                    <a:pt x="68" y="93"/>
                    <a:pt x="68" y="96"/>
                  </a:cubicBezTo>
                  <a:cubicBezTo>
                    <a:pt x="69" y="98"/>
                    <a:pt x="68" y="98"/>
                    <a:pt x="69" y="100"/>
                  </a:cubicBezTo>
                  <a:cubicBezTo>
                    <a:pt x="70" y="101"/>
                    <a:pt x="69" y="101"/>
                    <a:pt x="68" y="102"/>
                  </a:cubicBezTo>
                  <a:cubicBezTo>
                    <a:pt x="68" y="102"/>
                    <a:pt x="70" y="107"/>
                    <a:pt x="70" y="108"/>
                  </a:cubicBezTo>
                  <a:cubicBezTo>
                    <a:pt x="70" y="109"/>
                    <a:pt x="78" y="108"/>
                    <a:pt x="79" y="108"/>
                  </a:cubicBezTo>
                  <a:cubicBezTo>
                    <a:pt x="79" y="110"/>
                    <a:pt x="78" y="113"/>
                    <a:pt x="80" y="114"/>
                  </a:cubicBezTo>
                  <a:cubicBezTo>
                    <a:pt x="83" y="116"/>
                    <a:pt x="83" y="118"/>
                    <a:pt x="82" y="122"/>
                  </a:cubicBezTo>
                  <a:cubicBezTo>
                    <a:pt x="81" y="124"/>
                    <a:pt x="80" y="127"/>
                    <a:pt x="81" y="130"/>
                  </a:cubicBezTo>
                  <a:cubicBezTo>
                    <a:pt x="81" y="131"/>
                    <a:pt x="82" y="133"/>
                    <a:pt x="82" y="135"/>
                  </a:cubicBezTo>
                  <a:cubicBezTo>
                    <a:pt x="82" y="136"/>
                    <a:pt x="80" y="138"/>
                    <a:pt x="82" y="138"/>
                  </a:cubicBezTo>
                  <a:cubicBezTo>
                    <a:pt x="83" y="139"/>
                    <a:pt x="86" y="140"/>
                    <a:pt x="88" y="139"/>
                  </a:cubicBezTo>
                  <a:cubicBezTo>
                    <a:pt x="90" y="137"/>
                    <a:pt x="94" y="144"/>
                    <a:pt x="93" y="145"/>
                  </a:cubicBezTo>
                  <a:cubicBezTo>
                    <a:pt x="93" y="146"/>
                    <a:pt x="93" y="147"/>
                    <a:pt x="94" y="148"/>
                  </a:cubicBezTo>
                  <a:cubicBezTo>
                    <a:pt x="95" y="149"/>
                    <a:pt x="97" y="147"/>
                    <a:pt x="98" y="148"/>
                  </a:cubicBezTo>
                  <a:cubicBezTo>
                    <a:pt x="102" y="150"/>
                    <a:pt x="98" y="154"/>
                    <a:pt x="98" y="157"/>
                  </a:cubicBezTo>
                  <a:cubicBezTo>
                    <a:pt x="100" y="154"/>
                    <a:pt x="102" y="160"/>
                    <a:pt x="102" y="160"/>
                  </a:cubicBezTo>
                  <a:cubicBezTo>
                    <a:pt x="103" y="164"/>
                    <a:pt x="101" y="165"/>
                    <a:pt x="98" y="166"/>
                  </a:cubicBezTo>
                  <a:cubicBezTo>
                    <a:pt x="94" y="168"/>
                    <a:pt x="92" y="170"/>
                    <a:pt x="90" y="173"/>
                  </a:cubicBezTo>
                  <a:cubicBezTo>
                    <a:pt x="89" y="175"/>
                    <a:pt x="88" y="176"/>
                    <a:pt x="86" y="177"/>
                  </a:cubicBezTo>
                  <a:cubicBezTo>
                    <a:pt x="85" y="179"/>
                    <a:pt x="83" y="180"/>
                    <a:pt x="81" y="182"/>
                  </a:cubicBezTo>
                  <a:cubicBezTo>
                    <a:pt x="83" y="182"/>
                    <a:pt x="85" y="181"/>
                    <a:pt x="86" y="181"/>
                  </a:cubicBezTo>
                  <a:cubicBezTo>
                    <a:pt x="87" y="181"/>
                    <a:pt x="88" y="183"/>
                    <a:pt x="89" y="183"/>
                  </a:cubicBezTo>
                  <a:cubicBezTo>
                    <a:pt x="89" y="184"/>
                    <a:pt x="90" y="185"/>
                    <a:pt x="91" y="186"/>
                  </a:cubicBezTo>
                  <a:cubicBezTo>
                    <a:pt x="92" y="187"/>
                    <a:pt x="93" y="186"/>
                    <a:pt x="94" y="187"/>
                  </a:cubicBezTo>
                  <a:cubicBezTo>
                    <a:pt x="96" y="189"/>
                    <a:pt x="100" y="190"/>
                    <a:pt x="101" y="193"/>
                  </a:cubicBezTo>
                  <a:cubicBezTo>
                    <a:pt x="102" y="195"/>
                    <a:pt x="103" y="199"/>
                    <a:pt x="104" y="201"/>
                  </a:cubicBezTo>
                  <a:cubicBezTo>
                    <a:pt x="105" y="200"/>
                    <a:pt x="106" y="199"/>
                    <a:pt x="107" y="197"/>
                  </a:cubicBezTo>
                  <a:cubicBezTo>
                    <a:pt x="107" y="196"/>
                    <a:pt x="108" y="194"/>
                    <a:pt x="109" y="193"/>
                  </a:cubicBezTo>
                  <a:cubicBezTo>
                    <a:pt x="110" y="190"/>
                    <a:pt x="113" y="189"/>
                    <a:pt x="116" y="187"/>
                  </a:cubicBezTo>
                  <a:cubicBezTo>
                    <a:pt x="118" y="185"/>
                    <a:pt x="118" y="183"/>
                    <a:pt x="119" y="180"/>
                  </a:cubicBezTo>
                  <a:cubicBezTo>
                    <a:pt x="121" y="176"/>
                    <a:pt x="124" y="175"/>
                    <a:pt x="126" y="172"/>
                  </a:cubicBezTo>
                  <a:cubicBezTo>
                    <a:pt x="129" y="169"/>
                    <a:pt x="126" y="165"/>
                    <a:pt x="127" y="161"/>
                  </a:cubicBezTo>
                  <a:cubicBezTo>
                    <a:pt x="128" y="160"/>
                    <a:pt x="128" y="159"/>
                    <a:pt x="128" y="157"/>
                  </a:cubicBezTo>
                  <a:cubicBezTo>
                    <a:pt x="128" y="156"/>
                    <a:pt x="128" y="156"/>
                    <a:pt x="129" y="156"/>
                  </a:cubicBezTo>
                  <a:cubicBezTo>
                    <a:pt x="131" y="155"/>
                    <a:pt x="132" y="153"/>
                    <a:pt x="133" y="152"/>
                  </a:cubicBezTo>
                  <a:cubicBezTo>
                    <a:pt x="134" y="151"/>
                    <a:pt x="135" y="150"/>
                    <a:pt x="137" y="149"/>
                  </a:cubicBezTo>
                  <a:cubicBezTo>
                    <a:pt x="138" y="149"/>
                    <a:pt x="139" y="148"/>
                    <a:pt x="141" y="147"/>
                  </a:cubicBezTo>
                  <a:cubicBezTo>
                    <a:pt x="142" y="147"/>
                    <a:pt x="143" y="148"/>
                    <a:pt x="144" y="148"/>
                  </a:cubicBezTo>
                  <a:cubicBezTo>
                    <a:pt x="145" y="148"/>
                    <a:pt x="144" y="147"/>
                    <a:pt x="144" y="147"/>
                  </a:cubicBezTo>
                  <a:cubicBezTo>
                    <a:pt x="143" y="146"/>
                    <a:pt x="147" y="145"/>
                    <a:pt x="147" y="145"/>
                  </a:cubicBezTo>
                  <a:cubicBezTo>
                    <a:pt x="147" y="145"/>
                    <a:pt x="149" y="142"/>
                    <a:pt x="149" y="143"/>
                  </a:cubicBezTo>
                  <a:cubicBezTo>
                    <a:pt x="150" y="144"/>
                    <a:pt x="155" y="142"/>
                    <a:pt x="155" y="142"/>
                  </a:cubicBezTo>
                  <a:cubicBezTo>
                    <a:pt x="156" y="142"/>
                    <a:pt x="155" y="143"/>
                    <a:pt x="156" y="143"/>
                  </a:cubicBezTo>
                  <a:cubicBezTo>
                    <a:pt x="157" y="143"/>
                    <a:pt x="160" y="143"/>
                    <a:pt x="161" y="142"/>
                  </a:cubicBezTo>
                  <a:cubicBezTo>
                    <a:pt x="162" y="141"/>
                    <a:pt x="162" y="140"/>
                    <a:pt x="163" y="139"/>
                  </a:cubicBezTo>
                  <a:cubicBezTo>
                    <a:pt x="164" y="139"/>
                    <a:pt x="165" y="138"/>
                    <a:pt x="165" y="137"/>
                  </a:cubicBezTo>
                  <a:cubicBezTo>
                    <a:pt x="166" y="136"/>
                    <a:pt x="165" y="134"/>
                    <a:pt x="166" y="133"/>
                  </a:cubicBezTo>
                  <a:cubicBezTo>
                    <a:pt x="167" y="132"/>
                    <a:pt x="168" y="131"/>
                    <a:pt x="169" y="130"/>
                  </a:cubicBezTo>
                  <a:cubicBezTo>
                    <a:pt x="171" y="127"/>
                    <a:pt x="172" y="126"/>
                    <a:pt x="172" y="123"/>
                  </a:cubicBezTo>
                  <a:cubicBezTo>
                    <a:pt x="172" y="121"/>
                    <a:pt x="172" y="120"/>
                    <a:pt x="173" y="118"/>
                  </a:cubicBezTo>
                  <a:cubicBezTo>
                    <a:pt x="173" y="117"/>
                    <a:pt x="174" y="117"/>
                    <a:pt x="175" y="116"/>
                  </a:cubicBezTo>
                  <a:cubicBezTo>
                    <a:pt x="176" y="115"/>
                    <a:pt x="175" y="113"/>
                    <a:pt x="175" y="112"/>
                  </a:cubicBezTo>
                  <a:cubicBezTo>
                    <a:pt x="175" y="110"/>
                    <a:pt x="176" y="109"/>
                    <a:pt x="176" y="107"/>
                  </a:cubicBezTo>
                  <a:cubicBezTo>
                    <a:pt x="177" y="104"/>
                    <a:pt x="176" y="101"/>
                    <a:pt x="176" y="98"/>
                  </a:cubicBezTo>
                  <a:cubicBezTo>
                    <a:pt x="176" y="96"/>
                    <a:pt x="175" y="94"/>
                    <a:pt x="176" y="93"/>
                  </a:cubicBezTo>
                  <a:cubicBezTo>
                    <a:pt x="177" y="91"/>
                    <a:pt x="176" y="92"/>
                    <a:pt x="176" y="90"/>
                  </a:cubicBezTo>
                  <a:cubicBezTo>
                    <a:pt x="176" y="90"/>
                    <a:pt x="178" y="91"/>
                    <a:pt x="178" y="91"/>
                  </a:cubicBezTo>
                  <a:cubicBezTo>
                    <a:pt x="178" y="91"/>
                    <a:pt x="178" y="90"/>
                    <a:pt x="178" y="90"/>
                  </a:cubicBezTo>
                  <a:cubicBezTo>
                    <a:pt x="178" y="90"/>
                    <a:pt x="179" y="90"/>
                    <a:pt x="179" y="90"/>
                  </a:cubicBezTo>
                  <a:cubicBezTo>
                    <a:pt x="181" y="90"/>
                    <a:pt x="182" y="87"/>
                    <a:pt x="182" y="86"/>
                  </a:cubicBezTo>
                  <a:cubicBezTo>
                    <a:pt x="183" y="85"/>
                    <a:pt x="184" y="83"/>
                    <a:pt x="185" y="81"/>
                  </a:cubicBezTo>
                  <a:cubicBezTo>
                    <a:pt x="187" y="79"/>
                    <a:pt x="189" y="79"/>
                    <a:pt x="190" y="77"/>
                  </a:cubicBezTo>
                  <a:cubicBezTo>
                    <a:pt x="195" y="71"/>
                    <a:pt x="199" y="64"/>
                    <a:pt x="196" y="57"/>
                  </a:cubicBezTo>
                  <a:cubicBezTo>
                    <a:pt x="194" y="53"/>
                    <a:pt x="198" y="60"/>
                    <a:pt x="196" y="57"/>
                  </a:cubicBezTo>
                  <a:close/>
                  <a:moveTo>
                    <a:pt x="115" y="186"/>
                  </a:moveTo>
                  <a:cubicBezTo>
                    <a:pt x="113" y="187"/>
                    <a:pt x="112" y="189"/>
                    <a:pt x="110" y="190"/>
                  </a:cubicBezTo>
                  <a:cubicBezTo>
                    <a:pt x="107" y="191"/>
                    <a:pt x="112" y="188"/>
                    <a:pt x="112" y="187"/>
                  </a:cubicBezTo>
                  <a:cubicBezTo>
                    <a:pt x="113" y="186"/>
                    <a:pt x="114" y="184"/>
                    <a:pt x="116" y="182"/>
                  </a:cubicBezTo>
                  <a:cubicBezTo>
                    <a:pt x="118" y="180"/>
                    <a:pt x="117" y="184"/>
                    <a:pt x="115" y="186"/>
                  </a:cubicBezTo>
                  <a:cubicBezTo>
                    <a:pt x="115" y="186"/>
                    <a:pt x="116" y="185"/>
                    <a:pt x="115" y="186"/>
                  </a:cubicBezTo>
                  <a:close/>
                </a:path>
              </a:pathLst>
            </a:custGeom>
            <a:grpFill/>
            <a:ln w="9525"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233" name="Freeform 629">
              <a:extLst>
                <a:ext uri="{FF2B5EF4-FFF2-40B4-BE49-F238E27FC236}">
                  <a16:creationId xmlns:a16="http://schemas.microsoft.com/office/drawing/2014/main" id="{9C563D11-DA63-2996-AFC8-B310415BA706}"/>
                </a:ext>
              </a:extLst>
            </p:cNvPr>
            <p:cNvSpPr>
              <a:spLocks/>
            </p:cNvSpPr>
            <p:nvPr/>
          </p:nvSpPr>
          <p:spPr bwMode="auto">
            <a:xfrm>
              <a:off x="8961338" y="10485681"/>
              <a:ext cx="251592" cy="261215"/>
            </a:xfrm>
            <a:custGeom>
              <a:avLst/>
              <a:gdLst>
                <a:gd name="T0" fmla="*/ 21 w 27"/>
                <a:gd name="T1" fmla="*/ 10 h 28"/>
                <a:gd name="T2" fmla="*/ 17 w 27"/>
                <a:gd name="T3" fmla="*/ 7 h 28"/>
                <a:gd name="T4" fmla="*/ 14 w 27"/>
                <a:gd name="T5" fmla="*/ 6 h 28"/>
                <a:gd name="T6" fmla="*/ 11 w 27"/>
                <a:gd name="T7" fmla="*/ 3 h 28"/>
                <a:gd name="T8" fmla="*/ 6 w 27"/>
                <a:gd name="T9" fmla="*/ 2 h 28"/>
                <a:gd name="T10" fmla="*/ 4 w 27"/>
                <a:gd name="T11" fmla="*/ 3 h 28"/>
                <a:gd name="T12" fmla="*/ 3 w 27"/>
                <a:gd name="T13" fmla="*/ 6 h 28"/>
                <a:gd name="T14" fmla="*/ 3 w 27"/>
                <a:gd name="T15" fmla="*/ 12 h 28"/>
                <a:gd name="T16" fmla="*/ 2 w 27"/>
                <a:gd name="T17" fmla="*/ 17 h 28"/>
                <a:gd name="T18" fmla="*/ 1 w 27"/>
                <a:gd name="T19" fmla="*/ 22 h 28"/>
                <a:gd name="T20" fmla="*/ 4 w 27"/>
                <a:gd name="T21" fmla="*/ 25 h 28"/>
                <a:gd name="T22" fmla="*/ 9 w 27"/>
                <a:gd name="T23" fmla="*/ 26 h 28"/>
                <a:gd name="T24" fmla="*/ 13 w 27"/>
                <a:gd name="T25" fmla="*/ 28 h 28"/>
                <a:gd name="T26" fmla="*/ 19 w 27"/>
                <a:gd name="T27" fmla="*/ 28 h 28"/>
                <a:gd name="T28" fmla="*/ 24 w 27"/>
                <a:gd name="T29" fmla="*/ 25 h 28"/>
                <a:gd name="T30" fmla="*/ 26 w 27"/>
                <a:gd name="T31" fmla="*/ 19 h 28"/>
                <a:gd name="T32" fmla="*/ 24 w 27"/>
                <a:gd name="T33" fmla="*/ 14 h 28"/>
                <a:gd name="T34" fmla="*/ 21 w 27"/>
                <a:gd name="T35" fmla="*/ 10 h 28"/>
                <a:gd name="T36" fmla="*/ 21 w 27"/>
                <a:gd name="T37" fmla="*/ 1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 h="28">
                  <a:moveTo>
                    <a:pt x="21" y="10"/>
                  </a:moveTo>
                  <a:cubicBezTo>
                    <a:pt x="20" y="8"/>
                    <a:pt x="18" y="8"/>
                    <a:pt x="17" y="7"/>
                  </a:cubicBezTo>
                  <a:cubicBezTo>
                    <a:pt x="16" y="6"/>
                    <a:pt x="15" y="7"/>
                    <a:pt x="14" y="6"/>
                  </a:cubicBezTo>
                  <a:cubicBezTo>
                    <a:pt x="13" y="5"/>
                    <a:pt x="12" y="4"/>
                    <a:pt x="11" y="3"/>
                  </a:cubicBezTo>
                  <a:cubicBezTo>
                    <a:pt x="10" y="0"/>
                    <a:pt x="9" y="1"/>
                    <a:pt x="6" y="2"/>
                  </a:cubicBezTo>
                  <a:cubicBezTo>
                    <a:pt x="5" y="2"/>
                    <a:pt x="5" y="1"/>
                    <a:pt x="4" y="3"/>
                  </a:cubicBezTo>
                  <a:cubicBezTo>
                    <a:pt x="3" y="4"/>
                    <a:pt x="3" y="5"/>
                    <a:pt x="3" y="6"/>
                  </a:cubicBezTo>
                  <a:cubicBezTo>
                    <a:pt x="3" y="8"/>
                    <a:pt x="3" y="10"/>
                    <a:pt x="3" y="12"/>
                  </a:cubicBezTo>
                  <a:cubicBezTo>
                    <a:pt x="3" y="13"/>
                    <a:pt x="3" y="15"/>
                    <a:pt x="2" y="17"/>
                  </a:cubicBezTo>
                  <a:cubicBezTo>
                    <a:pt x="0" y="19"/>
                    <a:pt x="0" y="19"/>
                    <a:pt x="1" y="22"/>
                  </a:cubicBezTo>
                  <a:cubicBezTo>
                    <a:pt x="2" y="24"/>
                    <a:pt x="2" y="24"/>
                    <a:pt x="4" y="25"/>
                  </a:cubicBezTo>
                  <a:cubicBezTo>
                    <a:pt x="6" y="25"/>
                    <a:pt x="8" y="25"/>
                    <a:pt x="9" y="26"/>
                  </a:cubicBezTo>
                  <a:cubicBezTo>
                    <a:pt x="10" y="26"/>
                    <a:pt x="12" y="28"/>
                    <a:pt x="13" y="28"/>
                  </a:cubicBezTo>
                  <a:cubicBezTo>
                    <a:pt x="15" y="27"/>
                    <a:pt x="17" y="28"/>
                    <a:pt x="19" y="28"/>
                  </a:cubicBezTo>
                  <a:cubicBezTo>
                    <a:pt x="20" y="28"/>
                    <a:pt x="23" y="26"/>
                    <a:pt x="24" y="25"/>
                  </a:cubicBezTo>
                  <a:cubicBezTo>
                    <a:pt x="26" y="23"/>
                    <a:pt x="27" y="21"/>
                    <a:pt x="26" y="19"/>
                  </a:cubicBezTo>
                  <a:cubicBezTo>
                    <a:pt x="25" y="17"/>
                    <a:pt x="25" y="16"/>
                    <a:pt x="24" y="14"/>
                  </a:cubicBezTo>
                  <a:cubicBezTo>
                    <a:pt x="24" y="12"/>
                    <a:pt x="23" y="11"/>
                    <a:pt x="21" y="10"/>
                  </a:cubicBezTo>
                  <a:cubicBezTo>
                    <a:pt x="20" y="9"/>
                    <a:pt x="22" y="10"/>
                    <a:pt x="21" y="10"/>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234" name="Freeform 630">
              <a:extLst>
                <a:ext uri="{FF2B5EF4-FFF2-40B4-BE49-F238E27FC236}">
                  <a16:creationId xmlns:a16="http://schemas.microsoft.com/office/drawing/2014/main" id="{266ADB5A-44B5-D590-7B5F-DCD5DE3D7B71}"/>
                </a:ext>
              </a:extLst>
            </p:cNvPr>
            <p:cNvSpPr>
              <a:spLocks/>
            </p:cNvSpPr>
            <p:nvPr/>
          </p:nvSpPr>
          <p:spPr bwMode="auto">
            <a:xfrm>
              <a:off x="8241593" y="10074745"/>
              <a:ext cx="961783" cy="1672412"/>
            </a:xfrm>
            <a:custGeom>
              <a:avLst/>
              <a:gdLst>
                <a:gd name="T0" fmla="*/ 80 w 103"/>
                <a:gd name="T1" fmla="*/ 52 h 179"/>
                <a:gd name="T2" fmla="*/ 85 w 103"/>
                <a:gd name="T3" fmla="*/ 42 h 179"/>
                <a:gd name="T4" fmla="*/ 102 w 103"/>
                <a:gd name="T5" fmla="*/ 29 h 179"/>
                <a:gd name="T6" fmla="*/ 99 w 103"/>
                <a:gd name="T7" fmla="*/ 21 h 179"/>
                <a:gd name="T8" fmla="*/ 94 w 103"/>
                <a:gd name="T9" fmla="*/ 29 h 179"/>
                <a:gd name="T10" fmla="*/ 82 w 103"/>
                <a:gd name="T11" fmla="*/ 30 h 179"/>
                <a:gd name="T12" fmla="*/ 79 w 103"/>
                <a:gd name="T13" fmla="*/ 28 h 179"/>
                <a:gd name="T14" fmla="*/ 81 w 103"/>
                <a:gd name="T15" fmla="*/ 22 h 179"/>
                <a:gd name="T16" fmla="*/ 64 w 103"/>
                <a:gd name="T17" fmla="*/ 9 h 179"/>
                <a:gd name="T18" fmla="*/ 57 w 103"/>
                <a:gd name="T19" fmla="*/ 2 h 179"/>
                <a:gd name="T20" fmla="*/ 48 w 103"/>
                <a:gd name="T21" fmla="*/ 4 h 179"/>
                <a:gd name="T22" fmla="*/ 39 w 103"/>
                <a:gd name="T23" fmla="*/ 1 h 179"/>
                <a:gd name="T24" fmla="*/ 35 w 103"/>
                <a:gd name="T25" fmla="*/ 9 h 179"/>
                <a:gd name="T26" fmla="*/ 27 w 103"/>
                <a:gd name="T27" fmla="*/ 22 h 179"/>
                <a:gd name="T28" fmla="*/ 25 w 103"/>
                <a:gd name="T29" fmla="*/ 32 h 179"/>
                <a:gd name="T30" fmla="*/ 21 w 103"/>
                <a:gd name="T31" fmla="*/ 39 h 179"/>
                <a:gd name="T32" fmla="*/ 19 w 103"/>
                <a:gd name="T33" fmla="*/ 47 h 179"/>
                <a:gd name="T34" fmla="*/ 17 w 103"/>
                <a:gd name="T35" fmla="*/ 52 h 179"/>
                <a:gd name="T36" fmla="*/ 20 w 103"/>
                <a:gd name="T37" fmla="*/ 61 h 179"/>
                <a:gd name="T38" fmla="*/ 18 w 103"/>
                <a:gd name="T39" fmla="*/ 79 h 179"/>
                <a:gd name="T40" fmla="*/ 15 w 103"/>
                <a:gd name="T41" fmla="*/ 94 h 179"/>
                <a:gd name="T42" fmla="*/ 10 w 103"/>
                <a:gd name="T43" fmla="*/ 117 h 179"/>
                <a:gd name="T44" fmla="*/ 13 w 103"/>
                <a:gd name="T45" fmla="*/ 130 h 179"/>
                <a:gd name="T46" fmla="*/ 12 w 103"/>
                <a:gd name="T47" fmla="*/ 135 h 179"/>
                <a:gd name="T48" fmla="*/ 8 w 103"/>
                <a:gd name="T49" fmla="*/ 147 h 179"/>
                <a:gd name="T50" fmla="*/ 5 w 103"/>
                <a:gd name="T51" fmla="*/ 156 h 179"/>
                <a:gd name="T52" fmla="*/ 8 w 103"/>
                <a:gd name="T53" fmla="*/ 170 h 179"/>
                <a:gd name="T54" fmla="*/ 13 w 103"/>
                <a:gd name="T55" fmla="*/ 176 h 179"/>
                <a:gd name="T56" fmla="*/ 23 w 103"/>
                <a:gd name="T57" fmla="*/ 178 h 179"/>
                <a:gd name="T58" fmla="*/ 27 w 103"/>
                <a:gd name="T59" fmla="*/ 179 h 179"/>
                <a:gd name="T60" fmla="*/ 24 w 103"/>
                <a:gd name="T61" fmla="*/ 169 h 179"/>
                <a:gd name="T62" fmla="*/ 25 w 103"/>
                <a:gd name="T63" fmla="*/ 163 h 179"/>
                <a:gd name="T64" fmla="*/ 28 w 103"/>
                <a:gd name="T65" fmla="*/ 163 h 179"/>
                <a:gd name="T66" fmla="*/ 31 w 103"/>
                <a:gd name="T67" fmla="*/ 157 h 179"/>
                <a:gd name="T68" fmla="*/ 40 w 103"/>
                <a:gd name="T69" fmla="*/ 151 h 179"/>
                <a:gd name="T70" fmla="*/ 41 w 103"/>
                <a:gd name="T71" fmla="*/ 145 h 179"/>
                <a:gd name="T72" fmla="*/ 32 w 103"/>
                <a:gd name="T73" fmla="*/ 140 h 179"/>
                <a:gd name="T74" fmla="*/ 39 w 103"/>
                <a:gd name="T75" fmla="*/ 131 h 179"/>
                <a:gd name="T76" fmla="*/ 43 w 103"/>
                <a:gd name="T77" fmla="*/ 124 h 179"/>
                <a:gd name="T78" fmla="*/ 48 w 103"/>
                <a:gd name="T79" fmla="*/ 116 h 179"/>
                <a:gd name="T80" fmla="*/ 51 w 103"/>
                <a:gd name="T81" fmla="*/ 114 h 179"/>
                <a:gd name="T82" fmla="*/ 45 w 103"/>
                <a:gd name="T83" fmla="*/ 113 h 179"/>
                <a:gd name="T84" fmla="*/ 54 w 103"/>
                <a:gd name="T85" fmla="*/ 108 h 179"/>
                <a:gd name="T86" fmla="*/ 58 w 103"/>
                <a:gd name="T87" fmla="*/ 102 h 179"/>
                <a:gd name="T88" fmla="*/ 59 w 103"/>
                <a:gd name="T89" fmla="*/ 97 h 179"/>
                <a:gd name="T90" fmla="*/ 60 w 103"/>
                <a:gd name="T91" fmla="*/ 96 h 179"/>
                <a:gd name="T92" fmla="*/ 76 w 103"/>
                <a:gd name="T93" fmla="*/ 93 h 179"/>
                <a:gd name="T94" fmla="*/ 84 w 103"/>
                <a:gd name="T95" fmla="*/ 87 h 179"/>
                <a:gd name="T96" fmla="*/ 83 w 103"/>
                <a:gd name="T97" fmla="*/ 78 h 179"/>
                <a:gd name="T98" fmla="*/ 78 w 103"/>
                <a:gd name="T99" fmla="*/ 69 h 179"/>
                <a:gd name="T100" fmla="*/ 78 w 103"/>
                <a:gd name="T101" fmla="*/ 66 h 179"/>
                <a:gd name="T102" fmla="*/ 78 w 103"/>
                <a:gd name="T103" fmla="*/ 62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3" h="179">
                  <a:moveTo>
                    <a:pt x="78" y="62"/>
                  </a:moveTo>
                  <a:cubicBezTo>
                    <a:pt x="81" y="59"/>
                    <a:pt x="79" y="56"/>
                    <a:pt x="80" y="52"/>
                  </a:cubicBezTo>
                  <a:cubicBezTo>
                    <a:pt x="80" y="51"/>
                    <a:pt x="80" y="49"/>
                    <a:pt x="80" y="48"/>
                  </a:cubicBezTo>
                  <a:cubicBezTo>
                    <a:pt x="81" y="45"/>
                    <a:pt x="83" y="44"/>
                    <a:pt x="85" y="42"/>
                  </a:cubicBezTo>
                  <a:cubicBezTo>
                    <a:pt x="89" y="39"/>
                    <a:pt x="91" y="34"/>
                    <a:pt x="95" y="31"/>
                  </a:cubicBezTo>
                  <a:cubicBezTo>
                    <a:pt x="97" y="30"/>
                    <a:pt x="100" y="30"/>
                    <a:pt x="102" y="29"/>
                  </a:cubicBezTo>
                  <a:cubicBezTo>
                    <a:pt x="103" y="27"/>
                    <a:pt x="102" y="24"/>
                    <a:pt x="101" y="23"/>
                  </a:cubicBezTo>
                  <a:cubicBezTo>
                    <a:pt x="100" y="21"/>
                    <a:pt x="101" y="21"/>
                    <a:pt x="99" y="21"/>
                  </a:cubicBezTo>
                  <a:cubicBezTo>
                    <a:pt x="97" y="20"/>
                    <a:pt x="98" y="24"/>
                    <a:pt x="97" y="25"/>
                  </a:cubicBezTo>
                  <a:cubicBezTo>
                    <a:pt x="96" y="26"/>
                    <a:pt x="95" y="28"/>
                    <a:pt x="94" y="29"/>
                  </a:cubicBezTo>
                  <a:cubicBezTo>
                    <a:pt x="93" y="30"/>
                    <a:pt x="90" y="29"/>
                    <a:pt x="88" y="30"/>
                  </a:cubicBezTo>
                  <a:cubicBezTo>
                    <a:pt x="87" y="32"/>
                    <a:pt x="84" y="30"/>
                    <a:pt x="82" y="30"/>
                  </a:cubicBezTo>
                  <a:cubicBezTo>
                    <a:pt x="81" y="30"/>
                    <a:pt x="79" y="31"/>
                    <a:pt x="78" y="30"/>
                  </a:cubicBezTo>
                  <a:cubicBezTo>
                    <a:pt x="76" y="30"/>
                    <a:pt x="79" y="28"/>
                    <a:pt x="79" y="28"/>
                  </a:cubicBezTo>
                  <a:cubicBezTo>
                    <a:pt x="80" y="27"/>
                    <a:pt x="79" y="26"/>
                    <a:pt x="79" y="26"/>
                  </a:cubicBezTo>
                  <a:cubicBezTo>
                    <a:pt x="79" y="24"/>
                    <a:pt x="80" y="23"/>
                    <a:pt x="81" y="22"/>
                  </a:cubicBezTo>
                  <a:cubicBezTo>
                    <a:pt x="85" y="18"/>
                    <a:pt x="77" y="16"/>
                    <a:pt x="74" y="14"/>
                  </a:cubicBezTo>
                  <a:cubicBezTo>
                    <a:pt x="71" y="12"/>
                    <a:pt x="67" y="12"/>
                    <a:pt x="64" y="9"/>
                  </a:cubicBezTo>
                  <a:cubicBezTo>
                    <a:pt x="63" y="8"/>
                    <a:pt x="61" y="7"/>
                    <a:pt x="60" y="6"/>
                  </a:cubicBezTo>
                  <a:cubicBezTo>
                    <a:pt x="59" y="4"/>
                    <a:pt x="58" y="2"/>
                    <a:pt x="57" y="2"/>
                  </a:cubicBezTo>
                  <a:cubicBezTo>
                    <a:pt x="56" y="1"/>
                    <a:pt x="53" y="1"/>
                    <a:pt x="52" y="2"/>
                  </a:cubicBezTo>
                  <a:cubicBezTo>
                    <a:pt x="51" y="3"/>
                    <a:pt x="50" y="6"/>
                    <a:pt x="48" y="4"/>
                  </a:cubicBezTo>
                  <a:cubicBezTo>
                    <a:pt x="47" y="2"/>
                    <a:pt x="45" y="2"/>
                    <a:pt x="43" y="2"/>
                  </a:cubicBezTo>
                  <a:cubicBezTo>
                    <a:pt x="41" y="2"/>
                    <a:pt x="41" y="0"/>
                    <a:pt x="39" y="1"/>
                  </a:cubicBezTo>
                  <a:cubicBezTo>
                    <a:pt x="38" y="2"/>
                    <a:pt x="35" y="3"/>
                    <a:pt x="35" y="4"/>
                  </a:cubicBezTo>
                  <a:cubicBezTo>
                    <a:pt x="34" y="6"/>
                    <a:pt x="35" y="8"/>
                    <a:pt x="35" y="9"/>
                  </a:cubicBezTo>
                  <a:cubicBezTo>
                    <a:pt x="34" y="13"/>
                    <a:pt x="31" y="13"/>
                    <a:pt x="28" y="14"/>
                  </a:cubicBezTo>
                  <a:cubicBezTo>
                    <a:pt x="26" y="15"/>
                    <a:pt x="27" y="20"/>
                    <a:pt x="27" y="22"/>
                  </a:cubicBezTo>
                  <a:cubicBezTo>
                    <a:pt x="27" y="24"/>
                    <a:pt x="28" y="26"/>
                    <a:pt x="28" y="27"/>
                  </a:cubicBezTo>
                  <a:cubicBezTo>
                    <a:pt x="28" y="28"/>
                    <a:pt x="25" y="31"/>
                    <a:pt x="25" y="32"/>
                  </a:cubicBezTo>
                  <a:cubicBezTo>
                    <a:pt x="24" y="33"/>
                    <a:pt x="21" y="35"/>
                    <a:pt x="21" y="36"/>
                  </a:cubicBezTo>
                  <a:cubicBezTo>
                    <a:pt x="21" y="37"/>
                    <a:pt x="21" y="38"/>
                    <a:pt x="21" y="39"/>
                  </a:cubicBezTo>
                  <a:cubicBezTo>
                    <a:pt x="21" y="40"/>
                    <a:pt x="20" y="41"/>
                    <a:pt x="20" y="42"/>
                  </a:cubicBezTo>
                  <a:cubicBezTo>
                    <a:pt x="20" y="43"/>
                    <a:pt x="21" y="46"/>
                    <a:pt x="19" y="47"/>
                  </a:cubicBezTo>
                  <a:cubicBezTo>
                    <a:pt x="19" y="48"/>
                    <a:pt x="19" y="50"/>
                    <a:pt x="19" y="51"/>
                  </a:cubicBezTo>
                  <a:cubicBezTo>
                    <a:pt x="18" y="51"/>
                    <a:pt x="17" y="51"/>
                    <a:pt x="17" y="52"/>
                  </a:cubicBezTo>
                  <a:cubicBezTo>
                    <a:pt x="17" y="54"/>
                    <a:pt x="19" y="55"/>
                    <a:pt x="19" y="57"/>
                  </a:cubicBezTo>
                  <a:cubicBezTo>
                    <a:pt x="19" y="58"/>
                    <a:pt x="19" y="60"/>
                    <a:pt x="20" y="61"/>
                  </a:cubicBezTo>
                  <a:cubicBezTo>
                    <a:pt x="22" y="65"/>
                    <a:pt x="18" y="69"/>
                    <a:pt x="18" y="73"/>
                  </a:cubicBezTo>
                  <a:cubicBezTo>
                    <a:pt x="17" y="75"/>
                    <a:pt x="19" y="77"/>
                    <a:pt x="18" y="79"/>
                  </a:cubicBezTo>
                  <a:cubicBezTo>
                    <a:pt x="17" y="80"/>
                    <a:pt x="15" y="81"/>
                    <a:pt x="14" y="83"/>
                  </a:cubicBezTo>
                  <a:cubicBezTo>
                    <a:pt x="13" y="85"/>
                    <a:pt x="17" y="93"/>
                    <a:pt x="15" y="94"/>
                  </a:cubicBezTo>
                  <a:cubicBezTo>
                    <a:pt x="11" y="96"/>
                    <a:pt x="12" y="101"/>
                    <a:pt x="11" y="105"/>
                  </a:cubicBezTo>
                  <a:cubicBezTo>
                    <a:pt x="9" y="108"/>
                    <a:pt x="10" y="113"/>
                    <a:pt x="10" y="117"/>
                  </a:cubicBezTo>
                  <a:cubicBezTo>
                    <a:pt x="10" y="120"/>
                    <a:pt x="10" y="123"/>
                    <a:pt x="10" y="126"/>
                  </a:cubicBezTo>
                  <a:cubicBezTo>
                    <a:pt x="10" y="127"/>
                    <a:pt x="15" y="130"/>
                    <a:pt x="13" y="130"/>
                  </a:cubicBezTo>
                  <a:cubicBezTo>
                    <a:pt x="13" y="130"/>
                    <a:pt x="9" y="131"/>
                    <a:pt x="11" y="132"/>
                  </a:cubicBezTo>
                  <a:cubicBezTo>
                    <a:pt x="13" y="132"/>
                    <a:pt x="13" y="133"/>
                    <a:pt x="12" y="135"/>
                  </a:cubicBezTo>
                  <a:cubicBezTo>
                    <a:pt x="11" y="137"/>
                    <a:pt x="11" y="139"/>
                    <a:pt x="11" y="142"/>
                  </a:cubicBezTo>
                  <a:cubicBezTo>
                    <a:pt x="11" y="144"/>
                    <a:pt x="9" y="145"/>
                    <a:pt x="8" y="147"/>
                  </a:cubicBezTo>
                  <a:cubicBezTo>
                    <a:pt x="7" y="148"/>
                    <a:pt x="8" y="150"/>
                    <a:pt x="8" y="152"/>
                  </a:cubicBezTo>
                  <a:cubicBezTo>
                    <a:pt x="8" y="153"/>
                    <a:pt x="6" y="156"/>
                    <a:pt x="5" y="156"/>
                  </a:cubicBezTo>
                  <a:cubicBezTo>
                    <a:pt x="0" y="158"/>
                    <a:pt x="3" y="164"/>
                    <a:pt x="4" y="167"/>
                  </a:cubicBezTo>
                  <a:cubicBezTo>
                    <a:pt x="5" y="169"/>
                    <a:pt x="8" y="166"/>
                    <a:pt x="8" y="170"/>
                  </a:cubicBezTo>
                  <a:cubicBezTo>
                    <a:pt x="8" y="171"/>
                    <a:pt x="7" y="174"/>
                    <a:pt x="9" y="175"/>
                  </a:cubicBezTo>
                  <a:cubicBezTo>
                    <a:pt x="10" y="176"/>
                    <a:pt x="11" y="176"/>
                    <a:pt x="13" y="176"/>
                  </a:cubicBezTo>
                  <a:cubicBezTo>
                    <a:pt x="15" y="177"/>
                    <a:pt x="18" y="177"/>
                    <a:pt x="20" y="177"/>
                  </a:cubicBezTo>
                  <a:cubicBezTo>
                    <a:pt x="21" y="177"/>
                    <a:pt x="22" y="177"/>
                    <a:pt x="23" y="178"/>
                  </a:cubicBezTo>
                  <a:cubicBezTo>
                    <a:pt x="23" y="177"/>
                    <a:pt x="24" y="177"/>
                    <a:pt x="25" y="177"/>
                  </a:cubicBezTo>
                  <a:cubicBezTo>
                    <a:pt x="25" y="178"/>
                    <a:pt x="27" y="179"/>
                    <a:pt x="27" y="179"/>
                  </a:cubicBezTo>
                  <a:cubicBezTo>
                    <a:pt x="28" y="179"/>
                    <a:pt x="26" y="176"/>
                    <a:pt x="26" y="175"/>
                  </a:cubicBezTo>
                  <a:cubicBezTo>
                    <a:pt x="24" y="173"/>
                    <a:pt x="24" y="171"/>
                    <a:pt x="24" y="169"/>
                  </a:cubicBezTo>
                  <a:cubicBezTo>
                    <a:pt x="24" y="167"/>
                    <a:pt x="24" y="166"/>
                    <a:pt x="27" y="164"/>
                  </a:cubicBezTo>
                  <a:cubicBezTo>
                    <a:pt x="29" y="163"/>
                    <a:pt x="25" y="163"/>
                    <a:pt x="25" y="163"/>
                  </a:cubicBezTo>
                  <a:cubicBezTo>
                    <a:pt x="25" y="163"/>
                    <a:pt x="27" y="162"/>
                    <a:pt x="26" y="162"/>
                  </a:cubicBezTo>
                  <a:cubicBezTo>
                    <a:pt x="27" y="162"/>
                    <a:pt x="27" y="163"/>
                    <a:pt x="28" y="163"/>
                  </a:cubicBezTo>
                  <a:cubicBezTo>
                    <a:pt x="29" y="164"/>
                    <a:pt x="30" y="163"/>
                    <a:pt x="31" y="163"/>
                  </a:cubicBezTo>
                  <a:cubicBezTo>
                    <a:pt x="32" y="161"/>
                    <a:pt x="31" y="159"/>
                    <a:pt x="31" y="157"/>
                  </a:cubicBezTo>
                  <a:cubicBezTo>
                    <a:pt x="32" y="155"/>
                    <a:pt x="34" y="154"/>
                    <a:pt x="37" y="153"/>
                  </a:cubicBezTo>
                  <a:cubicBezTo>
                    <a:pt x="38" y="152"/>
                    <a:pt x="39" y="152"/>
                    <a:pt x="40" y="151"/>
                  </a:cubicBezTo>
                  <a:cubicBezTo>
                    <a:pt x="41" y="150"/>
                    <a:pt x="39" y="149"/>
                    <a:pt x="39" y="149"/>
                  </a:cubicBezTo>
                  <a:cubicBezTo>
                    <a:pt x="39" y="148"/>
                    <a:pt x="42" y="147"/>
                    <a:pt x="41" y="145"/>
                  </a:cubicBezTo>
                  <a:cubicBezTo>
                    <a:pt x="40" y="143"/>
                    <a:pt x="36" y="145"/>
                    <a:pt x="35" y="143"/>
                  </a:cubicBezTo>
                  <a:cubicBezTo>
                    <a:pt x="34" y="142"/>
                    <a:pt x="33" y="142"/>
                    <a:pt x="32" y="140"/>
                  </a:cubicBezTo>
                  <a:cubicBezTo>
                    <a:pt x="31" y="138"/>
                    <a:pt x="33" y="135"/>
                    <a:pt x="34" y="134"/>
                  </a:cubicBezTo>
                  <a:cubicBezTo>
                    <a:pt x="36" y="133"/>
                    <a:pt x="37" y="131"/>
                    <a:pt x="39" y="131"/>
                  </a:cubicBezTo>
                  <a:cubicBezTo>
                    <a:pt x="41" y="130"/>
                    <a:pt x="41" y="132"/>
                    <a:pt x="42" y="129"/>
                  </a:cubicBezTo>
                  <a:cubicBezTo>
                    <a:pt x="42" y="127"/>
                    <a:pt x="44" y="126"/>
                    <a:pt x="43" y="124"/>
                  </a:cubicBezTo>
                  <a:cubicBezTo>
                    <a:pt x="42" y="121"/>
                    <a:pt x="47" y="121"/>
                    <a:pt x="48" y="119"/>
                  </a:cubicBezTo>
                  <a:cubicBezTo>
                    <a:pt x="48" y="119"/>
                    <a:pt x="43" y="115"/>
                    <a:pt x="48" y="116"/>
                  </a:cubicBezTo>
                  <a:cubicBezTo>
                    <a:pt x="49" y="117"/>
                    <a:pt x="49" y="118"/>
                    <a:pt x="50" y="118"/>
                  </a:cubicBezTo>
                  <a:cubicBezTo>
                    <a:pt x="52" y="118"/>
                    <a:pt x="52" y="115"/>
                    <a:pt x="51" y="114"/>
                  </a:cubicBezTo>
                  <a:cubicBezTo>
                    <a:pt x="51" y="113"/>
                    <a:pt x="49" y="115"/>
                    <a:pt x="49" y="115"/>
                  </a:cubicBezTo>
                  <a:cubicBezTo>
                    <a:pt x="47" y="115"/>
                    <a:pt x="45" y="114"/>
                    <a:pt x="45" y="113"/>
                  </a:cubicBezTo>
                  <a:cubicBezTo>
                    <a:pt x="45" y="112"/>
                    <a:pt x="43" y="105"/>
                    <a:pt x="45" y="105"/>
                  </a:cubicBezTo>
                  <a:cubicBezTo>
                    <a:pt x="48" y="106"/>
                    <a:pt x="50" y="108"/>
                    <a:pt x="54" y="108"/>
                  </a:cubicBezTo>
                  <a:cubicBezTo>
                    <a:pt x="55" y="108"/>
                    <a:pt x="56" y="107"/>
                    <a:pt x="57" y="107"/>
                  </a:cubicBezTo>
                  <a:cubicBezTo>
                    <a:pt x="59" y="105"/>
                    <a:pt x="57" y="104"/>
                    <a:pt x="58" y="102"/>
                  </a:cubicBezTo>
                  <a:cubicBezTo>
                    <a:pt x="58" y="101"/>
                    <a:pt x="59" y="100"/>
                    <a:pt x="59" y="100"/>
                  </a:cubicBezTo>
                  <a:cubicBezTo>
                    <a:pt x="60" y="98"/>
                    <a:pt x="59" y="98"/>
                    <a:pt x="59" y="97"/>
                  </a:cubicBezTo>
                  <a:cubicBezTo>
                    <a:pt x="58" y="96"/>
                    <a:pt x="58" y="94"/>
                    <a:pt x="59" y="94"/>
                  </a:cubicBezTo>
                  <a:cubicBezTo>
                    <a:pt x="61" y="94"/>
                    <a:pt x="60" y="96"/>
                    <a:pt x="60" y="96"/>
                  </a:cubicBezTo>
                  <a:cubicBezTo>
                    <a:pt x="59" y="95"/>
                    <a:pt x="65" y="95"/>
                    <a:pt x="65" y="95"/>
                  </a:cubicBezTo>
                  <a:cubicBezTo>
                    <a:pt x="69" y="95"/>
                    <a:pt x="72" y="93"/>
                    <a:pt x="76" y="93"/>
                  </a:cubicBezTo>
                  <a:cubicBezTo>
                    <a:pt x="77" y="92"/>
                    <a:pt x="80" y="91"/>
                    <a:pt x="82" y="90"/>
                  </a:cubicBezTo>
                  <a:cubicBezTo>
                    <a:pt x="83" y="89"/>
                    <a:pt x="83" y="88"/>
                    <a:pt x="84" y="87"/>
                  </a:cubicBezTo>
                  <a:cubicBezTo>
                    <a:pt x="85" y="86"/>
                    <a:pt x="86" y="85"/>
                    <a:pt x="87" y="83"/>
                  </a:cubicBezTo>
                  <a:cubicBezTo>
                    <a:pt x="87" y="80"/>
                    <a:pt x="85" y="80"/>
                    <a:pt x="83" y="78"/>
                  </a:cubicBezTo>
                  <a:cubicBezTo>
                    <a:pt x="82" y="76"/>
                    <a:pt x="85" y="75"/>
                    <a:pt x="83" y="73"/>
                  </a:cubicBezTo>
                  <a:cubicBezTo>
                    <a:pt x="82" y="72"/>
                    <a:pt x="78" y="71"/>
                    <a:pt x="78" y="69"/>
                  </a:cubicBezTo>
                  <a:cubicBezTo>
                    <a:pt x="78" y="69"/>
                    <a:pt x="78" y="68"/>
                    <a:pt x="79" y="68"/>
                  </a:cubicBezTo>
                  <a:cubicBezTo>
                    <a:pt x="79" y="67"/>
                    <a:pt x="78" y="67"/>
                    <a:pt x="78" y="66"/>
                  </a:cubicBezTo>
                  <a:cubicBezTo>
                    <a:pt x="78" y="65"/>
                    <a:pt x="77" y="63"/>
                    <a:pt x="78" y="62"/>
                  </a:cubicBezTo>
                  <a:cubicBezTo>
                    <a:pt x="79" y="61"/>
                    <a:pt x="77" y="63"/>
                    <a:pt x="78" y="62"/>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235" name="Freeform 631">
              <a:extLst>
                <a:ext uri="{FF2B5EF4-FFF2-40B4-BE49-F238E27FC236}">
                  <a16:creationId xmlns:a16="http://schemas.microsoft.com/office/drawing/2014/main" id="{7BB8BAA0-E5B5-1029-1310-08C3F72B4024}"/>
                </a:ext>
              </a:extLst>
            </p:cNvPr>
            <p:cNvSpPr>
              <a:spLocks/>
            </p:cNvSpPr>
            <p:nvPr/>
          </p:nvSpPr>
          <p:spPr bwMode="auto">
            <a:xfrm>
              <a:off x="7617387" y="8313140"/>
              <a:ext cx="203824" cy="226173"/>
            </a:xfrm>
            <a:custGeom>
              <a:avLst/>
              <a:gdLst>
                <a:gd name="T0" fmla="*/ 15 w 22"/>
                <a:gd name="T1" fmla="*/ 23 h 24"/>
                <a:gd name="T2" fmla="*/ 19 w 22"/>
                <a:gd name="T3" fmla="*/ 24 h 24"/>
                <a:gd name="T4" fmla="*/ 19 w 22"/>
                <a:gd name="T5" fmla="*/ 17 h 24"/>
                <a:gd name="T6" fmla="*/ 20 w 22"/>
                <a:gd name="T7" fmla="*/ 10 h 24"/>
                <a:gd name="T8" fmla="*/ 21 w 22"/>
                <a:gd name="T9" fmla="*/ 7 h 24"/>
                <a:gd name="T10" fmla="*/ 22 w 22"/>
                <a:gd name="T11" fmla="*/ 3 h 24"/>
                <a:gd name="T12" fmla="*/ 17 w 22"/>
                <a:gd name="T13" fmla="*/ 4 h 24"/>
                <a:gd name="T14" fmla="*/ 12 w 22"/>
                <a:gd name="T15" fmla="*/ 5 h 24"/>
                <a:gd name="T16" fmla="*/ 9 w 22"/>
                <a:gd name="T17" fmla="*/ 8 h 24"/>
                <a:gd name="T18" fmla="*/ 4 w 22"/>
                <a:gd name="T19" fmla="*/ 9 h 24"/>
                <a:gd name="T20" fmla="*/ 3 w 22"/>
                <a:gd name="T21" fmla="*/ 12 h 24"/>
                <a:gd name="T22" fmla="*/ 0 w 22"/>
                <a:gd name="T23" fmla="*/ 13 h 24"/>
                <a:gd name="T24" fmla="*/ 6 w 22"/>
                <a:gd name="T25" fmla="*/ 19 h 24"/>
                <a:gd name="T26" fmla="*/ 11 w 22"/>
                <a:gd name="T27" fmla="*/ 22 h 24"/>
                <a:gd name="T28" fmla="*/ 15 w 22"/>
                <a:gd name="T29" fmla="*/ 23 h 24"/>
                <a:gd name="T30" fmla="*/ 15 w 22"/>
                <a:gd name="T31" fmla="*/ 2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 h="24">
                  <a:moveTo>
                    <a:pt x="15" y="23"/>
                  </a:moveTo>
                  <a:cubicBezTo>
                    <a:pt x="16" y="24"/>
                    <a:pt x="17" y="24"/>
                    <a:pt x="19" y="24"/>
                  </a:cubicBezTo>
                  <a:cubicBezTo>
                    <a:pt x="17" y="21"/>
                    <a:pt x="19" y="20"/>
                    <a:pt x="19" y="17"/>
                  </a:cubicBezTo>
                  <a:cubicBezTo>
                    <a:pt x="19" y="15"/>
                    <a:pt x="20" y="12"/>
                    <a:pt x="20" y="10"/>
                  </a:cubicBezTo>
                  <a:cubicBezTo>
                    <a:pt x="20" y="9"/>
                    <a:pt x="21" y="8"/>
                    <a:pt x="21" y="7"/>
                  </a:cubicBezTo>
                  <a:cubicBezTo>
                    <a:pt x="22" y="6"/>
                    <a:pt x="21" y="5"/>
                    <a:pt x="22" y="3"/>
                  </a:cubicBezTo>
                  <a:cubicBezTo>
                    <a:pt x="22" y="0"/>
                    <a:pt x="18" y="4"/>
                    <a:pt x="17" y="4"/>
                  </a:cubicBezTo>
                  <a:cubicBezTo>
                    <a:pt x="15" y="4"/>
                    <a:pt x="14" y="3"/>
                    <a:pt x="12" y="5"/>
                  </a:cubicBezTo>
                  <a:cubicBezTo>
                    <a:pt x="12" y="5"/>
                    <a:pt x="10" y="9"/>
                    <a:pt x="9" y="8"/>
                  </a:cubicBezTo>
                  <a:cubicBezTo>
                    <a:pt x="7" y="8"/>
                    <a:pt x="6" y="8"/>
                    <a:pt x="4" y="9"/>
                  </a:cubicBezTo>
                  <a:cubicBezTo>
                    <a:pt x="4" y="10"/>
                    <a:pt x="4" y="12"/>
                    <a:pt x="3" y="12"/>
                  </a:cubicBezTo>
                  <a:cubicBezTo>
                    <a:pt x="3" y="13"/>
                    <a:pt x="1" y="13"/>
                    <a:pt x="0" y="13"/>
                  </a:cubicBezTo>
                  <a:cubicBezTo>
                    <a:pt x="2" y="15"/>
                    <a:pt x="4" y="18"/>
                    <a:pt x="6" y="19"/>
                  </a:cubicBezTo>
                  <a:cubicBezTo>
                    <a:pt x="7" y="21"/>
                    <a:pt x="9" y="22"/>
                    <a:pt x="11" y="22"/>
                  </a:cubicBezTo>
                  <a:cubicBezTo>
                    <a:pt x="12" y="22"/>
                    <a:pt x="14" y="22"/>
                    <a:pt x="15" y="23"/>
                  </a:cubicBezTo>
                  <a:cubicBezTo>
                    <a:pt x="16" y="23"/>
                    <a:pt x="15" y="22"/>
                    <a:pt x="15" y="23"/>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236" name="Freeform 632">
              <a:extLst>
                <a:ext uri="{FF2B5EF4-FFF2-40B4-BE49-F238E27FC236}">
                  <a16:creationId xmlns:a16="http://schemas.microsoft.com/office/drawing/2014/main" id="{B6C0BAB3-43B7-460C-2DDC-C38ADB915462}"/>
                </a:ext>
              </a:extLst>
            </p:cNvPr>
            <p:cNvSpPr>
              <a:spLocks/>
            </p:cNvSpPr>
            <p:nvPr/>
          </p:nvSpPr>
          <p:spPr bwMode="auto">
            <a:xfrm>
              <a:off x="7681084" y="8520197"/>
              <a:ext cx="159235" cy="140163"/>
            </a:xfrm>
            <a:custGeom>
              <a:avLst/>
              <a:gdLst>
                <a:gd name="T0" fmla="*/ 16 w 17"/>
                <a:gd name="T1" fmla="*/ 10 h 15"/>
                <a:gd name="T2" fmla="*/ 17 w 17"/>
                <a:gd name="T3" fmla="*/ 8 h 15"/>
                <a:gd name="T4" fmla="*/ 15 w 17"/>
                <a:gd name="T5" fmla="*/ 6 h 15"/>
                <a:gd name="T6" fmla="*/ 12 w 17"/>
                <a:gd name="T7" fmla="*/ 2 h 15"/>
                <a:gd name="T8" fmla="*/ 8 w 17"/>
                <a:gd name="T9" fmla="*/ 1 h 15"/>
                <a:gd name="T10" fmla="*/ 3 w 17"/>
                <a:gd name="T11" fmla="*/ 0 h 15"/>
                <a:gd name="T12" fmla="*/ 3 w 17"/>
                <a:gd name="T13" fmla="*/ 6 h 15"/>
                <a:gd name="T14" fmla="*/ 6 w 17"/>
                <a:gd name="T15" fmla="*/ 7 h 15"/>
                <a:gd name="T16" fmla="*/ 4 w 17"/>
                <a:gd name="T17" fmla="*/ 5 h 15"/>
                <a:gd name="T18" fmla="*/ 7 w 17"/>
                <a:gd name="T19" fmla="*/ 7 h 15"/>
                <a:gd name="T20" fmla="*/ 11 w 17"/>
                <a:gd name="T21" fmla="*/ 10 h 15"/>
                <a:gd name="T22" fmla="*/ 14 w 17"/>
                <a:gd name="T23" fmla="*/ 14 h 15"/>
                <a:gd name="T24" fmla="*/ 16 w 17"/>
                <a:gd name="T25" fmla="*/ 10 h 15"/>
                <a:gd name="T26" fmla="*/ 16 w 17"/>
                <a:gd name="T27" fmla="*/ 1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15">
                  <a:moveTo>
                    <a:pt x="16" y="10"/>
                  </a:moveTo>
                  <a:cubicBezTo>
                    <a:pt x="16" y="9"/>
                    <a:pt x="16" y="8"/>
                    <a:pt x="17" y="8"/>
                  </a:cubicBezTo>
                  <a:cubicBezTo>
                    <a:pt x="16" y="7"/>
                    <a:pt x="16" y="6"/>
                    <a:pt x="15" y="6"/>
                  </a:cubicBezTo>
                  <a:cubicBezTo>
                    <a:pt x="14" y="5"/>
                    <a:pt x="13" y="2"/>
                    <a:pt x="12" y="2"/>
                  </a:cubicBezTo>
                  <a:cubicBezTo>
                    <a:pt x="10" y="2"/>
                    <a:pt x="9" y="2"/>
                    <a:pt x="8" y="1"/>
                  </a:cubicBezTo>
                  <a:cubicBezTo>
                    <a:pt x="7" y="0"/>
                    <a:pt x="4" y="0"/>
                    <a:pt x="3" y="0"/>
                  </a:cubicBezTo>
                  <a:cubicBezTo>
                    <a:pt x="4" y="1"/>
                    <a:pt x="0" y="6"/>
                    <a:pt x="3" y="6"/>
                  </a:cubicBezTo>
                  <a:cubicBezTo>
                    <a:pt x="4" y="6"/>
                    <a:pt x="4" y="8"/>
                    <a:pt x="6" y="7"/>
                  </a:cubicBezTo>
                  <a:cubicBezTo>
                    <a:pt x="7" y="6"/>
                    <a:pt x="4" y="5"/>
                    <a:pt x="4" y="5"/>
                  </a:cubicBezTo>
                  <a:cubicBezTo>
                    <a:pt x="5" y="5"/>
                    <a:pt x="7" y="6"/>
                    <a:pt x="7" y="7"/>
                  </a:cubicBezTo>
                  <a:cubicBezTo>
                    <a:pt x="8" y="9"/>
                    <a:pt x="10" y="8"/>
                    <a:pt x="11" y="10"/>
                  </a:cubicBezTo>
                  <a:cubicBezTo>
                    <a:pt x="12" y="11"/>
                    <a:pt x="12" y="13"/>
                    <a:pt x="14" y="14"/>
                  </a:cubicBezTo>
                  <a:cubicBezTo>
                    <a:pt x="17" y="15"/>
                    <a:pt x="17" y="12"/>
                    <a:pt x="16" y="10"/>
                  </a:cubicBezTo>
                  <a:cubicBezTo>
                    <a:pt x="16" y="9"/>
                    <a:pt x="16" y="11"/>
                    <a:pt x="16" y="10"/>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237" name="Freeform 633">
              <a:extLst>
                <a:ext uri="{FF2B5EF4-FFF2-40B4-BE49-F238E27FC236}">
                  <a16:creationId xmlns:a16="http://schemas.microsoft.com/office/drawing/2014/main" id="{8559EEE1-46E8-BF87-08F3-10B09578E8E2}"/>
                </a:ext>
              </a:extLst>
            </p:cNvPr>
            <p:cNvSpPr>
              <a:spLocks/>
            </p:cNvSpPr>
            <p:nvPr/>
          </p:nvSpPr>
          <p:spPr bwMode="auto">
            <a:xfrm>
              <a:off x="7502737" y="8360921"/>
              <a:ext cx="105096" cy="82827"/>
            </a:xfrm>
            <a:custGeom>
              <a:avLst/>
              <a:gdLst>
                <a:gd name="T0" fmla="*/ 4 w 11"/>
                <a:gd name="T1" fmla="*/ 1 h 9"/>
                <a:gd name="T2" fmla="*/ 4 w 11"/>
                <a:gd name="T3" fmla="*/ 0 h 9"/>
                <a:gd name="T4" fmla="*/ 0 w 11"/>
                <a:gd name="T5" fmla="*/ 4 h 9"/>
                <a:gd name="T6" fmla="*/ 11 w 11"/>
                <a:gd name="T7" fmla="*/ 5 h 9"/>
                <a:gd name="T8" fmla="*/ 4 w 11"/>
                <a:gd name="T9" fmla="*/ 1 h 9"/>
              </a:gdLst>
              <a:ahLst/>
              <a:cxnLst>
                <a:cxn ang="0">
                  <a:pos x="T0" y="T1"/>
                </a:cxn>
                <a:cxn ang="0">
                  <a:pos x="T2" y="T3"/>
                </a:cxn>
                <a:cxn ang="0">
                  <a:pos x="T4" y="T5"/>
                </a:cxn>
                <a:cxn ang="0">
                  <a:pos x="T6" y="T7"/>
                </a:cxn>
                <a:cxn ang="0">
                  <a:pos x="T8" y="T9"/>
                </a:cxn>
              </a:cxnLst>
              <a:rect l="0" t="0" r="r" b="b"/>
              <a:pathLst>
                <a:path w="11" h="9">
                  <a:moveTo>
                    <a:pt x="4" y="1"/>
                  </a:moveTo>
                  <a:cubicBezTo>
                    <a:pt x="4" y="0"/>
                    <a:pt x="4" y="0"/>
                    <a:pt x="4" y="0"/>
                  </a:cubicBezTo>
                  <a:cubicBezTo>
                    <a:pt x="3" y="1"/>
                    <a:pt x="1" y="3"/>
                    <a:pt x="0" y="4"/>
                  </a:cubicBezTo>
                  <a:cubicBezTo>
                    <a:pt x="2" y="5"/>
                    <a:pt x="11" y="9"/>
                    <a:pt x="11" y="5"/>
                  </a:cubicBezTo>
                  <a:cubicBezTo>
                    <a:pt x="11" y="2"/>
                    <a:pt x="6" y="3"/>
                    <a:pt x="4" y="1"/>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238" name="Freeform 634">
              <a:extLst>
                <a:ext uri="{FF2B5EF4-FFF2-40B4-BE49-F238E27FC236}">
                  <a16:creationId xmlns:a16="http://schemas.microsoft.com/office/drawing/2014/main" id="{BB047D6C-21EB-A8E5-45DA-8474A930B043}"/>
                </a:ext>
              </a:extLst>
            </p:cNvPr>
            <p:cNvSpPr>
              <a:spLocks/>
            </p:cNvSpPr>
            <p:nvPr/>
          </p:nvSpPr>
          <p:spPr bwMode="auto">
            <a:xfrm>
              <a:off x="7391272" y="8192091"/>
              <a:ext cx="187902" cy="216615"/>
            </a:xfrm>
            <a:custGeom>
              <a:avLst/>
              <a:gdLst>
                <a:gd name="T0" fmla="*/ 16 w 20"/>
                <a:gd name="T1" fmla="*/ 16 h 23"/>
                <a:gd name="T2" fmla="*/ 20 w 20"/>
                <a:gd name="T3" fmla="*/ 12 h 23"/>
                <a:gd name="T4" fmla="*/ 16 w 20"/>
                <a:gd name="T5" fmla="*/ 8 h 23"/>
                <a:gd name="T6" fmla="*/ 16 w 20"/>
                <a:gd name="T7" fmla="*/ 1 h 23"/>
                <a:gd name="T8" fmla="*/ 8 w 20"/>
                <a:gd name="T9" fmla="*/ 1 h 23"/>
                <a:gd name="T10" fmla="*/ 7 w 20"/>
                <a:gd name="T11" fmla="*/ 6 h 23"/>
                <a:gd name="T12" fmla="*/ 8 w 20"/>
                <a:gd name="T13" fmla="*/ 10 h 23"/>
                <a:gd name="T14" fmla="*/ 4 w 20"/>
                <a:gd name="T15" fmla="*/ 10 h 23"/>
                <a:gd name="T16" fmla="*/ 2 w 20"/>
                <a:gd name="T17" fmla="*/ 15 h 23"/>
                <a:gd name="T18" fmla="*/ 12 w 20"/>
                <a:gd name="T19" fmla="*/ 21 h 23"/>
                <a:gd name="T20" fmla="*/ 16 w 20"/>
                <a:gd name="T21" fmla="*/ 16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 h="23">
                  <a:moveTo>
                    <a:pt x="16" y="16"/>
                  </a:moveTo>
                  <a:cubicBezTo>
                    <a:pt x="16" y="14"/>
                    <a:pt x="19" y="13"/>
                    <a:pt x="20" y="12"/>
                  </a:cubicBezTo>
                  <a:cubicBezTo>
                    <a:pt x="17" y="11"/>
                    <a:pt x="16" y="11"/>
                    <a:pt x="16" y="8"/>
                  </a:cubicBezTo>
                  <a:cubicBezTo>
                    <a:pt x="16" y="7"/>
                    <a:pt x="17" y="2"/>
                    <a:pt x="16" y="1"/>
                  </a:cubicBezTo>
                  <a:cubicBezTo>
                    <a:pt x="15" y="0"/>
                    <a:pt x="10" y="1"/>
                    <a:pt x="8" y="1"/>
                  </a:cubicBezTo>
                  <a:cubicBezTo>
                    <a:pt x="6" y="1"/>
                    <a:pt x="6" y="4"/>
                    <a:pt x="7" y="6"/>
                  </a:cubicBezTo>
                  <a:cubicBezTo>
                    <a:pt x="8" y="7"/>
                    <a:pt x="12" y="10"/>
                    <a:pt x="8" y="10"/>
                  </a:cubicBezTo>
                  <a:cubicBezTo>
                    <a:pt x="7" y="10"/>
                    <a:pt x="5" y="10"/>
                    <a:pt x="4" y="10"/>
                  </a:cubicBezTo>
                  <a:cubicBezTo>
                    <a:pt x="2" y="10"/>
                    <a:pt x="2" y="14"/>
                    <a:pt x="2" y="15"/>
                  </a:cubicBezTo>
                  <a:cubicBezTo>
                    <a:pt x="0" y="21"/>
                    <a:pt x="8" y="20"/>
                    <a:pt x="12" y="21"/>
                  </a:cubicBezTo>
                  <a:cubicBezTo>
                    <a:pt x="13" y="23"/>
                    <a:pt x="16" y="17"/>
                    <a:pt x="16" y="16"/>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239" name="Freeform 635">
              <a:extLst>
                <a:ext uri="{FF2B5EF4-FFF2-40B4-BE49-F238E27FC236}">
                  <a16:creationId xmlns:a16="http://schemas.microsoft.com/office/drawing/2014/main" id="{24425594-4F51-6BF9-31BF-CF3B1044D1D5}"/>
                </a:ext>
              </a:extLst>
            </p:cNvPr>
            <p:cNvSpPr>
              <a:spLocks/>
            </p:cNvSpPr>
            <p:nvPr/>
          </p:nvSpPr>
          <p:spPr bwMode="auto">
            <a:xfrm>
              <a:off x="6254330" y="7453043"/>
              <a:ext cx="1398093" cy="898324"/>
            </a:xfrm>
            <a:custGeom>
              <a:avLst/>
              <a:gdLst>
                <a:gd name="T0" fmla="*/ 132 w 150"/>
                <a:gd name="T1" fmla="*/ 88 h 96"/>
                <a:gd name="T2" fmla="*/ 130 w 150"/>
                <a:gd name="T3" fmla="*/ 80 h 96"/>
                <a:gd name="T4" fmla="*/ 144 w 150"/>
                <a:gd name="T5" fmla="*/ 78 h 96"/>
                <a:gd name="T6" fmla="*/ 146 w 150"/>
                <a:gd name="T7" fmla="*/ 68 h 96"/>
                <a:gd name="T8" fmla="*/ 146 w 150"/>
                <a:gd name="T9" fmla="*/ 61 h 96"/>
                <a:gd name="T10" fmla="*/ 132 w 150"/>
                <a:gd name="T11" fmla="*/ 64 h 96"/>
                <a:gd name="T12" fmla="*/ 126 w 150"/>
                <a:gd name="T13" fmla="*/ 76 h 96"/>
                <a:gd name="T14" fmla="*/ 110 w 150"/>
                <a:gd name="T15" fmla="*/ 76 h 96"/>
                <a:gd name="T16" fmla="*/ 102 w 150"/>
                <a:gd name="T17" fmla="*/ 69 h 96"/>
                <a:gd name="T18" fmla="*/ 96 w 150"/>
                <a:gd name="T19" fmla="*/ 51 h 96"/>
                <a:gd name="T20" fmla="*/ 98 w 150"/>
                <a:gd name="T21" fmla="*/ 38 h 96"/>
                <a:gd name="T22" fmla="*/ 90 w 150"/>
                <a:gd name="T23" fmla="*/ 35 h 96"/>
                <a:gd name="T24" fmla="*/ 82 w 150"/>
                <a:gd name="T25" fmla="*/ 24 h 96"/>
                <a:gd name="T26" fmla="*/ 75 w 150"/>
                <a:gd name="T27" fmla="*/ 17 h 96"/>
                <a:gd name="T28" fmla="*/ 68 w 150"/>
                <a:gd name="T29" fmla="*/ 20 h 96"/>
                <a:gd name="T30" fmla="*/ 59 w 150"/>
                <a:gd name="T31" fmla="*/ 10 h 96"/>
                <a:gd name="T32" fmla="*/ 45 w 150"/>
                <a:gd name="T33" fmla="*/ 6 h 96"/>
                <a:gd name="T34" fmla="*/ 29 w 150"/>
                <a:gd name="T35" fmla="*/ 8 h 96"/>
                <a:gd name="T36" fmla="*/ 13 w 150"/>
                <a:gd name="T37" fmla="*/ 1 h 96"/>
                <a:gd name="T38" fmla="*/ 7 w 150"/>
                <a:gd name="T39" fmla="*/ 16 h 96"/>
                <a:gd name="T40" fmla="*/ 15 w 150"/>
                <a:gd name="T41" fmla="*/ 28 h 96"/>
                <a:gd name="T42" fmla="*/ 15 w 150"/>
                <a:gd name="T43" fmla="*/ 32 h 96"/>
                <a:gd name="T44" fmla="*/ 25 w 150"/>
                <a:gd name="T45" fmla="*/ 38 h 96"/>
                <a:gd name="T46" fmla="*/ 26 w 150"/>
                <a:gd name="T47" fmla="*/ 44 h 96"/>
                <a:gd name="T48" fmla="*/ 36 w 150"/>
                <a:gd name="T49" fmla="*/ 53 h 96"/>
                <a:gd name="T50" fmla="*/ 36 w 150"/>
                <a:gd name="T51" fmla="*/ 47 h 96"/>
                <a:gd name="T52" fmla="*/ 32 w 150"/>
                <a:gd name="T53" fmla="*/ 42 h 96"/>
                <a:gd name="T54" fmla="*/ 26 w 150"/>
                <a:gd name="T55" fmla="*/ 32 h 96"/>
                <a:gd name="T56" fmla="*/ 20 w 150"/>
                <a:gd name="T57" fmla="*/ 23 h 96"/>
                <a:gd name="T58" fmla="*/ 13 w 150"/>
                <a:gd name="T59" fmla="*/ 16 h 96"/>
                <a:gd name="T60" fmla="*/ 11 w 150"/>
                <a:gd name="T61" fmla="*/ 5 h 96"/>
                <a:gd name="T62" fmla="*/ 15 w 150"/>
                <a:gd name="T63" fmla="*/ 7 h 96"/>
                <a:gd name="T64" fmla="*/ 20 w 150"/>
                <a:gd name="T65" fmla="*/ 9 h 96"/>
                <a:gd name="T66" fmla="*/ 23 w 150"/>
                <a:gd name="T67" fmla="*/ 19 h 96"/>
                <a:gd name="T68" fmla="*/ 23 w 150"/>
                <a:gd name="T69" fmla="*/ 20 h 96"/>
                <a:gd name="T70" fmla="*/ 32 w 150"/>
                <a:gd name="T71" fmla="*/ 27 h 96"/>
                <a:gd name="T72" fmla="*/ 36 w 150"/>
                <a:gd name="T73" fmla="*/ 33 h 96"/>
                <a:gd name="T74" fmla="*/ 38 w 150"/>
                <a:gd name="T75" fmla="*/ 38 h 96"/>
                <a:gd name="T76" fmla="*/ 46 w 150"/>
                <a:gd name="T77" fmla="*/ 45 h 96"/>
                <a:gd name="T78" fmla="*/ 54 w 150"/>
                <a:gd name="T79" fmla="*/ 53 h 96"/>
                <a:gd name="T80" fmla="*/ 56 w 150"/>
                <a:gd name="T81" fmla="*/ 59 h 96"/>
                <a:gd name="T82" fmla="*/ 58 w 150"/>
                <a:gd name="T83" fmla="*/ 65 h 96"/>
                <a:gd name="T84" fmla="*/ 60 w 150"/>
                <a:gd name="T85" fmla="*/ 72 h 96"/>
                <a:gd name="T86" fmla="*/ 68 w 150"/>
                <a:gd name="T87" fmla="*/ 77 h 96"/>
                <a:gd name="T88" fmla="*/ 89 w 150"/>
                <a:gd name="T89" fmla="*/ 86 h 96"/>
                <a:gd name="T90" fmla="*/ 113 w 150"/>
                <a:gd name="T91" fmla="*/ 88 h 96"/>
                <a:gd name="T92" fmla="*/ 126 w 150"/>
                <a:gd name="T93" fmla="*/ 89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0" h="96">
                  <a:moveTo>
                    <a:pt x="126" y="89"/>
                  </a:moveTo>
                  <a:cubicBezTo>
                    <a:pt x="127" y="89"/>
                    <a:pt x="134" y="90"/>
                    <a:pt x="132" y="88"/>
                  </a:cubicBezTo>
                  <a:cubicBezTo>
                    <a:pt x="131" y="86"/>
                    <a:pt x="129" y="85"/>
                    <a:pt x="128" y="83"/>
                  </a:cubicBezTo>
                  <a:cubicBezTo>
                    <a:pt x="128" y="83"/>
                    <a:pt x="129" y="80"/>
                    <a:pt x="130" y="80"/>
                  </a:cubicBezTo>
                  <a:cubicBezTo>
                    <a:pt x="131" y="79"/>
                    <a:pt x="136" y="80"/>
                    <a:pt x="138" y="80"/>
                  </a:cubicBezTo>
                  <a:cubicBezTo>
                    <a:pt x="141" y="80"/>
                    <a:pt x="140" y="75"/>
                    <a:pt x="144" y="78"/>
                  </a:cubicBezTo>
                  <a:cubicBezTo>
                    <a:pt x="145" y="76"/>
                    <a:pt x="146" y="75"/>
                    <a:pt x="146" y="73"/>
                  </a:cubicBezTo>
                  <a:cubicBezTo>
                    <a:pt x="146" y="71"/>
                    <a:pt x="145" y="69"/>
                    <a:pt x="146" y="68"/>
                  </a:cubicBezTo>
                  <a:cubicBezTo>
                    <a:pt x="147" y="66"/>
                    <a:pt x="150" y="64"/>
                    <a:pt x="150" y="63"/>
                  </a:cubicBezTo>
                  <a:cubicBezTo>
                    <a:pt x="149" y="61"/>
                    <a:pt x="148" y="61"/>
                    <a:pt x="146" y="61"/>
                  </a:cubicBezTo>
                  <a:cubicBezTo>
                    <a:pt x="143" y="61"/>
                    <a:pt x="139" y="61"/>
                    <a:pt x="136" y="62"/>
                  </a:cubicBezTo>
                  <a:cubicBezTo>
                    <a:pt x="134" y="62"/>
                    <a:pt x="133" y="63"/>
                    <a:pt x="132" y="64"/>
                  </a:cubicBezTo>
                  <a:cubicBezTo>
                    <a:pt x="131" y="66"/>
                    <a:pt x="132" y="68"/>
                    <a:pt x="131" y="70"/>
                  </a:cubicBezTo>
                  <a:cubicBezTo>
                    <a:pt x="131" y="71"/>
                    <a:pt x="126" y="76"/>
                    <a:pt x="126" y="76"/>
                  </a:cubicBezTo>
                  <a:cubicBezTo>
                    <a:pt x="122" y="75"/>
                    <a:pt x="118" y="76"/>
                    <a:pt x="114" y="78"/>
                  </a:cubicBezTo>
                  <a:cubicBezTo>
                    <a:pt x="112" y="78"/>
                    <a:pt x="111" y="77"/>
                    <a:pt x="110" y="76"/>
                  </a:cubicBezTo>
                  <a:cubicBezTo>
                    <a:pt x="109" y="75"/>
                    <a:pt x="107" y="75"/>
                    <a:pt x="105" y="74"/>
                  </a:cubicBezTo>
                  <a:cubicBezTo>
                    <a:pt x="103" y="74"/>
                    <a:pt x="103" y="71"/>
                    <a:pt x="102" y="69"/>
                  </a:cubicBezTo>
                  <a:cubicBezTo>
                    <a:pt x="101" y="67"/>
                    <a:pt x="99" y="66"/>
                    <a:pt x="98" y="64"/>
                  </a:cubicBezTo>
                  <a:cubicBezTo>
                    <a:pt x="97" y="60"/>
                    <a:pt x="95" y="55"/>
                    <a:pt x="96" y="51"/>
                  </a:cubicBezTo>
                  <a:cubicBezTo>
                    <a:pt x="96" y="48"/>
                    <a:pt x="95" y="44"/>
                    <a:pt x="97" y="41"/>
                  </a:cubicBezTo>
                  <a:cubicBezTo>
                    <a:pt x="98" y="40"/>
                    <a:pt x="98" y="39"/>
                    <a:pt x="98" y="38"/>
                  </a:cubicBezTo>
                  <a:cubicBezTo>
                    <a:pt x="99" y="36"/>
                    <a:pt x="97" y="37"/>
                    <a:pt x="96" y="36"/>
                  </a:cubicBezTo>
                  <a:cubicBezTo>
                    <a:pt x="94" y="36"/>
                    <a:pt x="92" y="35"/>
                    <a:pt x="90" y="35"/>
                  </a:cubicBezTo>
                  <a:cubicBezTo>
                    <a:pt x="89" y="34"/>
                    <a:pt x="87" y="32"/>
                    <a:pt x="87" y="30"/>
                  </a:cubicBezTo>
                  <a:cubicBezTo>
                    <a:pt x="87" y="27"/>
                    <a:pt x="84" y="26"/>
                    <a:pt x="82" y="24"/>
                  </a:cubicBezTo>
                  <a:cubicBezTo>
                    <a:pt x="81" y="22"/>
                    <a:pt x="81" y="20"/>
                    <a:pt x="80" y="18"/>
                  </a:cubicBezTo>
                  <a:cubicBezTo>
                    <a:pt x="79" y="17"/>
                    <a:pt x="77" y="17"/>
                    <a:pt x="75" y="17"/>
                  </a:cubicBezTo>
                  <a:cubicBezTo>
                    <a:pt x="74" y="16"/>
                    <a:pt x="72" y="16"/>
                    <a:pt x="71" y="17"/>
                  </a:cubicBezTo>
                  <a:cubicBezTo>
                    <a:pt x="71" y="18"/>
                    <a:pt x="70" y="20"/>
                    <a:pt x="68" y="20"/>
                  </a:cubicBezTo>
                  <a:cubicBezTo>
                    <a:pt x="66" y="20"/>
                    <a:pt x="63" y="18"/>
                    <a:pt x="62" y="16"/>
                  </a:cubicBezTo>
                  <a:cubicBezTo>
                    <a:pt x="61" y="13"/>
                    <a:pt x="61" y="12"/>
                    <a:pt x="59" y="10"/>
                  </a:cubicBezTo>
                  <a:cubicBezTo>
                    <a:pt x="57" y="9"/>
                    <a:pt x="54" y="6"/>
                    <a:pt x="52" y="6"/>
                  </a:cubicBezTo>
                  <a:cubicBezTo>
                    <a:pt x="51" y="5"/>
                    <a:pt x="45" y="5"/>
                    <a:pt x="45" y="6"/>
                  </a:cubicBezTo>
                  <a:cubicBezTo>
                    <a:pt x="43" y="9"/>
                    <a:pt x="42" y="8"/>
                    <a:pt x="39" y="8"/>
                  </a:cubicBezTo>
                  <a:cubicBezTo>
                    <a:pt x="35" y="8"/>
                    <a:pt x="32" y="8"/>
                    <a:pt x="29" y="8"/>
                  </a:cubicBezTo>
                  <a:cubicBezTo>
                    <a:pt x="28" y="8"/>
                    <a:pt x="25" y="6"/>
                    <a:pt x="23" y="5"/>
                  </a:cubicBezTo>
                  <a:cubicBezTo>
                    <a:pt x="20" y="4"/>
                    <a:pt x="17" y="3"/>
                    <a:pt x="13" y="1"/>
                  </a:cubicBezTo>
                  <a:cubicBezTo>
                    <a:pt x="9" y="0"/>
                    <a:pt x="4" y="1"/>
                    <a:pt x="0" y="2"/>
                  </a:cubicBezTo>
                  <a:cubicBezTo>
                    <a:pt x="1" y="7"/>
                    <a:pt x="5" y="11"/>
                    <a:pt x="7" y="16"/>
                  </a:cubicBezTo>
                  <a:cubicBezTo>
                    <a:pt x="8" y="18"/>
                    <a:pt x="11" y="20"/>
                    <a:pt x="13" y="21"/>
                  </a:cubicBezTo>
                  <a:cubicBezTo>
                    <a:pt x="14" y="23"/>
                    <a:pt x="16" y="26"/>
                    <a:pt x="15" y="28"/>
                  </a:cubicBezTo>
                  <a:cubicBezTo>
                    <a:pt x="15" y="28"/>
                    <a:pt x="8" y="26"/>
                    <a:pt x="12" y="29"/>
                  </a:cubicBezTo>
                  <a:cubicBezTo>
                    <a:pt x="13" y="30"/>
                    <a:pt x="14" y="31"/>
                    <a:pt x="15" y="32"/>
                  </a:cubicBezTo>
                  <a:cubicBezTo>
                    <a:pt x="17" y="32"/>
                    <a:pt x="18" y="32"/>
                    <a:pt x="19" y="33"/>
                  </a:cubicBezTo>
                  <a:cubicBezTo>
                    <a:pt x="21" y="34"/>
                    <a:pt x="23" y="36"/>
                    <a:pt x="25" y="38"/>
                  </a:cubicBezTo>
                  <a:cubicBezTo>
                    <a:pt x="26" y="39"/>
                    <a:pt x="25" y="41"/>
                    <a:pt x="24" y="42"/>
                  </a:cubicBezTo>
                  <a:cubicBezTo>
                    <a:pt x="23" y="43"/>
                    <a:pt x="25" y="44"/>
                    <a:pt x="26" y="44"/>
                  </a:cubicBezTo>
                  <a:cubicBezTo>
                    <a:pt x="29" y="46"/>
                    <a:pt x="31" y="48"/>
                    <a:pt x="33" y="50"/>
                  </a:cubicBezTo>
                  <a:cubicBezTo>
                    <a:pt x="34" y="51"/>
                    <a:pt x="35" y="53"/>
                    <a:pt x="36" y="53"/>
                  </a:cubicBezTo>
                  <a:cubicBezTo>
                    <a:pt x="37" y="53"/>
                    <a:pt x="38" y="51"/>
                    <a:pt x="37" y="50"/>
                  </a:cubicBezTo>
                  <a:cubicBezTo>
                    <a:pt x="37" y="49"/>
                    <a:pt x="36" y="48"/>
                    <a:pt x="36" y="47"/>
                  </a:cubicBezTo>
                  <a:cubicBezTo>
                    <a:pt x="35" y="46"/>
                    <a:pt x="33" y="47"/>
                    <a:pt x="32" y="46"/>
                  </a:cubicBezTo>
                  <a:cubicBezTo>
                    <a:pt x="30" y="44"/>
                    <a:pt x="32" y="44"/>
                    <a:pt x="32" y="42"/>
                  </a:cubicBezTo>
                  <a:cubicBezTo>
                    <a:pt x="32" y="42"/>
                    <a:pt x="30" y="40"/>
                    <a:pt x="30" y="39"/>
                  </a:cubicBezTo>
                  <a:cubicBezTo>
                    <a:pt x="28" y="37"/>
                    <a:pt x="28" y="34"/>
                    <a:pt x="26" y="32"/>
                  </a:cubicBezTo>
                  <a:cubicBezTo>
                    <a:pt x="24" y="31"/>
                    <a:pt x="22" y="29"/>
                    <a:pt x="21" y="27"/>
                  </a:cubicBezTo>
                  <a:cubicBezTo>
                    <a:pt x="21" y="26"/>
                    <a:pt x="21" y="24"/>
                    <a:pt x="20" y="23"/>
                  </a:cubicBezTo>
                  <a:cubicBezTo>
                    <a:pt x="19" y="22"/>
                    <a:pt x="18" y="21"/>
                    <a:pt x="17" y="20"/>
                  </a:cubicBezTo>
                  <a:cubicBezTo>
                    <a:pt x="16" y="18"/>
                    <a:pt x="15" y="17"/>
                    <a:pt x="13" y="16"/>
                  </a:cubicBezTo>
                  <a:cubicBezTo>
                    <a:pt x="12" y="15"/>
                    <a:pt x="12" y="13"/>
                    <a:pt x="12" y="12"/>
                  </a:cubicBezTo>
                  <a:cubicBezTo>
                    <a:pt x="12" y="11"/>
                    <a:pt x="10" y="6"/>
                    <a:pt x="11" y="5"/>
                  </a:cubicBezTo>
                  <a:cubicBezTo>
                    <a:pt x="12" y="4"/>
                    <a:pt x="13" y="7"/>
                    <a:pt x="14" y="7"/>
                  </a:cubicBezTo>
                  <a:cubicBezTo>
                    <a:pt x="15" y="7"/>
                    <a:pt x="15" y="7"/>
                    <a:pt x="15" y="7"/>
                  </a:cubicBezTo>
                  <a:cubicBezTo>
                    <a:pt x="17" y="6"/>
                    <a:pt x="17" y="7"/>
                    <a:pt x="18" y="8"/>
                  </a:cubicBezTo>
                  <a:cubicBezTo>
                    <a:pt x="19" y="8"/>
                    <a:pt x="20" y="8"/>
                    <a:pt x="20" y="9"/>
                  </a:cubicBezTo>
                  <a:cubicBezTo>
                    <a:pt x="20" y="11"/>
                    <a:pt x="21" y="13"/>
                    <a:pt x="22" y="15"/>
                  </a:cubicBezTo>
                  <a:cubicBezTo>
                    <a:pt x="22" y="16"/>
                    <a:pt x="23" y="18"/>
                    <a:pt x="23" y="19"/>
                  </a:cubicBezTo>
                  <a:cubicBezTo>
                    <a:pt x="23" y="20"/>
                    <a:pt x="22" y="21"/>
                    <a:pt x="22" y="22"/>
                  </a:cubicBezTo>
                  <a:cubicBezTo>
                    <a:pt x="23" y="22"/>
                    <a:pt x="23" y="20"/>
                    <a:pt x="23" y="20"/>
                  </a:cubicBezTo>
                  <a:cubicBezTo>
                    <a:pt x="24" y="19"/>
                    <a:pt x="25" y="22"/>
                    <a:pt x="26" y="22"/>
                  </a:cubicBezTo>
                  <a:cubicBezTo>
                    <a:pt x="27" y="23"/>
                    <a:pt x="32" y="26"/>
                    <a:pt x="32" y="27"/>
                  </a:cubicBezTo>
                  <a:cubicBezTo>
                    <a:pt x="32" y="29"/>
                    <a:pt x="33" y="30"/>
                    <a:pt x="34" y="30"/>
                  </a:cubicBezTo>
                  <a:cubicBezTo>
                    <a:pt x="35" y="31"/>
                    <a:pt x="35" y="32"/>
                    <a:pt x="36" y="33"/>
                  </a:cubicBezTo>
                  <a:cubicBezTo>
                    <a:pt x="37" y="34"/>
                    <a:pt x="38" y="33"/>
                    <a:pt x="38" y="34"/>
                  </a:cubicBezTo>
                  <a:cubicBezTo>
                    <a:pt x="39" y="35"/>
                    <a:pt x="37" y="36"/>
                    <a:pt x="38" y="38"/>
                  </a:cubicBezTo>
                  <a:cubicBezTo>
                    <a:pt x="40" y="39"/>
                    <a:pt x="42" y="40"/>
                    <a:pt x="44" y="42"/>
                  </a:cubicBezTo>
                  <a:cubicBezTo>
                    <a:pt x="45" y="43"/>
                    <a:pt x="45" y="44"/>
                    <a:pt x="46" y="45"/>
                  </a:cubicBezTo>
                  <a:cubicBezTo>
                    <a:pt x="47" y="46"/>
                    <a:pt x="48" y="46"/>
                    <a:pt x="49" y="48"/>
                  </a:cubicBezTo>
                  <a:cubicBezTo>
                    <a:pt x="51" y="49"/>
                    <a:pt x="52" y="51"/>
                    <a:pt x="54" y="53"/>
                  </a:cubicBezTo>
                  <a:cubicBezTo>
                    <a:pt x="55" y="54"/>
                    <a:pt x="56" y="55"/>
                    <a:pt x="57" y="56"/>
                  </a:cubicBezTo>
                  <a:cubicBezTo>
                    <a:pt x="58" y="58"/>
                    <a:pt x="56" y="58"/>
                    <a:pt x="56" y="59"/>
                  </a:cubicBezTo>
                  <a:cubicBezTo>
                    <a:pt x="56" y="60"/>
                    <a:pt x="59" y="59"/>
                    <a:pt x="59" y="61"/>
                  </a:cubicBezTo>
                  <a:cubicBezTo>
                    <a:pt x="58" y="63"/>
                    <a:pt x="57" y="63"/>
                    <a:pt x="58" y="65"/>
                  </a:cubicBezTo>
                  <a:cubicBezTo>
                    <a:pt x="58" y="65"/>
                    <a:pt x="56" y="67"/>
                    <a:pt x="57" y="68"/>
                  </a:cubicBezTo>
                  <a:cubicBezTo>
                    <a:pt x="58" y="69"/>
                    <a:pt x="59" y="71"/>
                    <a:pt x="60" y="72"/>
                  </a:cubicBezTo>
                  <a:cubicBezTo>
                    <a:pt x="61" y="73"/>
                    <a:pt x="62" y="73"/>
                    <a:pt x="63" y="73"/>
                  </a:cubicBezTo>
                  <a:cubicBezTo>
                    <a:pt x="66" y="74"/>
                    <a:pt x="66" y="76"/>
                    <a:pt x="68" y="77"/>
                  </a:cubicBezTo>
                  <a:cubicBezTo>
                    <a:pt x="71" y="79"/>
                    <a:pt x="75" y="79"/>
                    <a:pt x="77" y="81"/>
                  </a:cubicBezTo>
                  <a:cubicBezTo>
                    <a:pt x="81" y="83"/>
                    <a:pt x="85" y="85"/>
                    <a:pt x="89" y="86"/>
                  </a:cubicBezTo>
                  <a:cubicBezTo>
                    <a:pt x="92" y="88"/>
                    <a:pt x="97" y="90"/>
                    <a:pt x="101" y="91"/>
                  </a:cubicBezTo>
                  <a:cubicBezTo>
                    <a:pt x="105" y="91"/>
                    <a:pt x="108" y="87"/>
                    <a:pt x="113" y="88"/>
                  </a:cubicBezTo>
                  <a:cubicBezTo>
                    <a:pt x="117" y="89"/>
                    <a:pt x="120" y="93"/>
                    <a:pt x="123" y="96"/>
                  </a:cubicBezTo>
                  <a:cubicBezTo>
                    <a:pt x="123" y="95"/>
                    <a:pt x="124" y="90"/>
                    <a:pt x="126" y="89"/>
                  </a:cubicBezTo>
                  <a:cubicBezTo>
                    <a:pt x="127" y="89"/>
                    <a:pt x="125" y="89"/>
                    <a:pt x="126" y="89"/>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240" name="Freeform 636">
              <a:extLst>
                <a:ext uri="{FF2B5EF4-FFF2-40B4-BE49-F238E27FC236}">
                  <a16:creationId xmlns:a16="http://schemas.microsoft.com/office/drawing/2014/main" id="{9C266342-F25F-C074-4D89-6286CCB91964}"/>
                </a:ext>
              </a:extLst>
            </p:cNvPr>
            <p:cNvSpPr>
              <a:spLocks/>
            </p:cNvSpPr>
            <p:nvPr/>
          </p:nvSpPr>
          <p:spPr bwMode="auto">
            <a:xfrm>
              <a:off x="7531402" y="8287656"/>
              <a:ext cx="280256" cy="149721"/>
            </a:xfrm>
            <a:custGeom>
              <a:avLst/>
              <a:gdLst>
                <a:gd name="T0" fmla="*/ 12 w 30"/>
                <a:gd name="T1" fmla="*/ 15 h 16"/>
                <a:gd name="T2" fmla="*/ 13 w 30"/>
                <a:gd name="T3" fmla="*/ 13 h 16"/>
                <a:gd name="T4" fmla="*/ 16 w 30"/>
                <a:gd name="T5" fmla="*/ 11 h 16"/>
                <a:gd name="T6" fmla="*/ 20 w 30"/>
                <a:gd name="T7" fmla="*/ 10 h 16"/>
                <a:gd name="T8" fmla="*/ 24 w 30"/>
                <a:gd name="T9" fmla="*/ 7 h 16"/>
                <a:gd name="T10" fmla="*/ 30 w 30"/>
                <a:gd name="T11" fmla="*/ 5 h 16"/>
                <a:gd name="T12" fmla="*/ 20 w 30"/>
                <a:gd name="T13" fmla="*/ 1 h 16"/>
                <a:gd name="T14" fmla="*/ 14 w 30"/>
                <a:gd name="T15" fmla="*/ 2 h 16"/>
                <a:gd name="T16" fmla="*/ 8 w 30"/>
                <a:gd name="T17" fmla="*/ 1 h 16"/>
                <a:gd name="T18" fmla="*/ 2 w 30"/>
                <a:gd name="T19" fmla="*/ 4 h 16"/>
                <a:gd name="T20" fmla="*/ 1 w 30"/>
                <a:gd name="T21" fmla="*/ 9 h 16"/>
                <a:gd name="T22" fmla="*/ 8 w 30"/>
                <a:gd name="T23" fmla="*/ 14 h 16"/>
                <a:gd name="T24" fmla="*/ 10 w 30"/>
                <a:gd name="T25" fmla="*/ 14 h 16"/>
                <a:gd name="T26" fmla="*/ 9 w 30"/>
                <a:gd name="T27" fmla="*/ 16 h 16"/>
                <a:gd name="T28" fmla="*/ 12 w 30"/>
                <a:gd name="T29" fmla="*/ 1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 h="16">
                  <a:moveTo>
                    <a:pt x="12" y="15"/>
                  </a:moveTo>
                  <a:cubicBezTo>
                    <a:pt x="13" y="15"/>
                    <a:pt x="13" y="14"/>
                    <a:pt x="13" y="13"/>
                  </a:cubicBezTo>
                  <a:cubicBezTo>
                    <a:pt x="13" y="12"/>
                    <a:pt x="15" y="11"/>
                    <a:pt x="16" y="11"/>
                  </a:cubicBezTo>
                  <a:cubicBezTo>
                    <a:pt x="18" y="10"/>
                    <a:pt x="18" y="12"/>
                    <a:pt x="20" y="10"/>
                  </a:cubicBezTo>
                  <a:cubicBezTo>
                    <a:pt x="21" y="9"/>
                    <a:pt x="22" y="6"/>
                    <a:pt x="24" y="7"/>
                  </a:cubicBezTo>
                  <a:cubicBezTo>
                    <a:pt x="27" y="7"/>
                    <a:pt x="27" y="6"/>
                    <a:pt x="30" y="5"/>
                  </a:cubicBezTo>
                  <a:cubicBezTo>
                    <a:pt x="26" y="3"/>
                    <a:pt x="25" y="0"/>
                    <a:pt x="20" y="1"/>
                  </a:cubicBezTo>
                  <a:cubicBezTo>
                    <a:pt x="18" y="1"/>
                    <a:pt x="16" y="2"/>
                    <a:pt x="14" y="2"/>
                  </a:cubicBezTo>
                  <a:cubicBezTo>
                    <a:pt x="12" y="2"/>
                    <a:pt x="10" y="1"/>
                    <a:pt x="8" y="1"/>
                  </a:cubicBezTo>
                  <a:cubicBezTo>
                    <a:pt x="5" y="2"/>
                    <a:pt x="4" y="2"/>
                    <a:pt x="2" y="4"/>
                  </a:cubicBezTo>
                  <a:cubicBezTo>
                    <a:pt x="2" y="5"/>
                    <a:pt x="0" y="7"/>
                    <a:pt x="1" y="9"/>
                  </a:cubicBezTo>
                  <a:cubicBezTo>
                    <a:pt x="4" y="11"/>
                    <a:pt x="8" y="9"/>
                    <a:pt x="8" y="14"/>
                  </a:cubicBezTo>
                  <a:cubicBezTo>
                    <a:pt x="8" y="14"/>
                    <a:pt x="10" y="14"/>
                    <a:pt x="10" y="14"/>
                  </a:cubicBezTo>
                  <a:cubicBezTo>
                    <a:pt x="10" y="14"/>
                    <a:pt x="9" y="16"/>
                    <a:pt x="9" y="16"/>
                  </a:cubicBezTo>
                  <a:cubicBezTo>
                    <a:pt x="10" y="16"/>
                    <a:pt x="12" y="16"/>
                    <a:pt x="12" y="15"/>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241" name="Freeform 637">
              <a:extLst>
                <a:ext uri="{FF2B5EF4-FFF2-40B4-BE49-F238E27FC236}">
                  <a16:creationId xmlns:a16="http://schemas.microsoft.com/office/drawing/2014/main" id="{3B9747DD-ABB7-7BC3-98BF-C9C377973E13}"/>
                </a:ext>
              </a:extLst>
            </p:cNvPr>
            <p:cNvSpPr>
              <a:spLocks/>
            </p:cNvSpPr>
            <p:nvPr/>
          </p:nvSpPr>
          <p:spPr bwMode="auto">
            <a:xfrm>
              <a:off x="7531402" y="8163419"/>
              <a:ext cx="66879" cy="140163"/>
            </a:xfrm>
            <a:custGeom>
              <a:avLst/>
              <a:gdLst>
                <a:gd name="T0" fmla="*/ 5 w 7"/>
                <a:gd name="T1" fmla="*/ 1 h 15"/>
                <a:gd name="T2" fmla="*/ 2 w 7"/>
                <a:gd name="T3" fmla="*/ 4 h 15"/>
                <a:gd name="T4" fmla="*/ 1 w 7"/>
                <a:gd name="T5" fmla="*/ 6 h 15"/>
                <a:gd name="T6" fmla="*/ 2 w 7"/>
                <a:gd name="T7" fmla="*/ 14 h 15"/>
                <a:gd name="T8" fmla="*/ 6 w 7"/>
                <a:gd name="T9" fmla="*/ 8 h 15"/>
                <a:gd name="T10" fmla="*/ 7 w 7"/>
                <a:gd name="T11" fmla="*/ 2 h 15"/>
                <a:gd name="T12" fmla="*/ 5 w 7"/>
                <a:gd name="T13" fmla="*/ 1 h 15"/>
                <a:gd name="T14" fmla="*/ 5 w 7"/>
                <a:gd name="T15" fmla="*/ 1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15">
                  <a:moveTo>
                    <a:pt x="5" y="1"/>
                  </a:moveTo>
                  <a:cubicBezTo>
                    <a:pt x="4" y="0"/>
                    <a:pt x="2" y="3"/>
                    <a:pt x="2" y="4"/>
                  </a:cubicBezTo>
                  <a:cubicBezTo>
                    <a:pt x="1" y="5"/>
                    <a:pt x="1" y="4"/>
                    <a:pt x="1" y="6"/>
                  </a:cubicBezTo>
                  <a:cubicBezTo>
                    <a:pt x="1" y="7"/>
                    <a:pt x="0" y="15"/>
                    <a:pt x="2" y="14"/>
                  </a:cubicBezTo>
                  <a:cubicBezTo>
                    <a:pt x="2" y="13"/>
                    <a:pt x="5" y="10"/>
                    <a:pt x="6" y="8"/>
                  </a:cubicBezTo>
                  <a:cubicBezTo>
                    <a:pt x="6" y="5"/>
                    <a:pt x="6" y="4"/>
                    <a:pt x="7" y="2"/>
                  </a:cubicBezTo>
                  <a:cubicBezTo>
                    <a:pt x="7" y="1"/>
                    <a:pt x="6" y="1"/>
                    <a:pt x="5" y="1"/>
                  </a:cubicBezTo>
                  <a:cubicBezTo>
                    <a:pt x="4" y="0"/>
                    <a:pt x="6" y="1"/>
                    <a:pt x="5" y="1"/>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242" name="Freeform 638">
              <a:extLst>
                <a:ext uri="{FF2B5EF4-FFF2-40B4-BE49-F238E27FC236}">
                  <a16:creationId xmlns:a16="http://schemas.microsoft.com/office/drawing/2014/main" id="{8754BAB8-02A3-F8FE-4871-B49E2079BFE9}"/>
                </a:ext>
              </a:extLst>
            </p:cNvPr>
            <p:cNvSpPr>
              <a:spLocks/>
            </p:cNvSpPr>
            <p:nvPr/>
          </p:nvSpPr>
          <p:spPr bwMode="auto">
            <a:xfrm>
              <a:off x="8232035" y="8080592"/>
              <a:ext cx="121018" cy="101936"/>
            </a:xfrm>
            <a:custGeom>
              <a:avLst/>
              <a:gdLst>
                <a:gd name="T0" fmla="*/ 12 w 13"/>
                <a:gd name="T1" fmla="*/ 3 h 11"/>
                <a:gd name="T2" fmla="*/ 6 w 13"/>
                <a:gd name="T3" fmla="*/ 1 h 11"/>
                <a:gd name="T4" fmla="*/ 7 w 13"/>
                <a:gd name="T5" fmla="*/ 5 h 11"/>
                <a:gd name="T6" fmla="*/ 9 w 13"/>
                <a:gd name="T7" fmla="*/ 9 h 11"/>
                <a:gd name="T8" fmla="*/ 6 w 13"/>
                <a:gd name="T9" fmla="*/ 10 h 11"/>
                <a:gd name="T10" fmla="*/ 5 w 13"/>
                <a:gd name="T11" fmla="*/ 8 h 11"/>
                <a:gd name="T12" fmla="*/ 0 w 13"/>
                <a:gd name="T13" fmla="*/ 9 h 11"/>
                <a:gd name="T14" fmla="*/ 3 w 13"/>
                <a:gd name="T15" fmla="*/ 11 h 11"/>
                <a:gd name="T16" fmla="*/ 13 w 13"/>
                <a:gd name="T17" fmla="*/ 11 h 11"/>
                <a:gd name="T18" fmla="*/ 12 w 13"/>
                <a:gd name="T19" fmla="*/ 3 h 11"/>
                <a:gd name="T20" fmla="*/ 12 w 13"/>
                <a:gd name="T21" fmla="*/ 3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11">
                  <a:moveTo>
                    <a:pt x="12" y="3"/>
                  </a:moveTo>
                  <a:cubicBezTo>
                    <a:pt x="10" y="3"/>
                    <a:pt x="8" y="0"/>
                    <a:pt x="6" y="1"/>
                  </a:cubicBezTo>
                  <a:cubicBezTo>
                    <a:pt x="3" y="2"/>
                    <a:pt x="7" y="3"/>
                    <a:pt x="7" y="5"/>
                  </a:cubicBezTo>
                  <a:cubicBezTo>
                    <a:pt x="8" y="6"/>
                    <a:pt x="10" y="8"/>
                    <a:pt x="9" y="9"/>
                  </a:cubicBezTo>
                  <a:cubicBezTo>
                    <a:pt x="8" y="10"/>
                    <a:pt x="7" y="10"/>
                    <a:pt x="6" y="10"/>
                  </a:cubicBezTo>
                  <a:cubicBezTo>
                    <a:pt x="4" y="9"/>
                    <a:pt x="6" y="9"/>
                    <a:pt x="5" y="8"/>
                  </a:cubicBezTo>
                  <a:cubicBezTo>
                    <a:pt x="5" y="8"/>
                    <a:pt x="0" y="9"/>
                    <a:pt x="0" y="9"/>
                  </a:cubicBezTo>
                  <a:cubicBezTo>
                    <a:pt x="0" y="11"/>
                    <a:pt x="2" y="11"/>
                    <a:pt x="3" y="11"/>
                  </a:cubicBezTo>
                  <a:cubicBezTo>
                    <a:pt x="6" y="10"/>
                    <a:pt x="9" y="11"/>
                    <a:pt x="13" y="11"/>
                  </a:cubicBezTo>
                  <a:cubicBezTo>
                    <a:pt x="13" y="8"/>
                    <a:pt x="12" y="5"/>
                    <a:pt x="12" y="3"/>
                  </a:cubicBezTo>
                  <a:cubicBezTo>
                    <a:pt x="11" y="3"/>
                    <a:pt x="12" y="5"/>
                    <a:pt x="12" y="3"/>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243" name="Freeform 639">
              <a:extLst>
                <a:ext uri="{FF2B5EF4-FFF2-40B4-BE49-F238E27FC236}">
                  <a16:creationId xmlns:a16="http://schemas.microsoft.com/office/drawing/2014/main" id="{A00F1579-5116-8284-4C87-9CC9A39BB1BB}"/>
                </a:ext>
              </a:extLst>
            </p:cNvPr>
            <p:cNvSpPr>
              <a:spLocks/>
            </p:cNvSpPr>
            <p:nvPr/>
          </p:nvSpPr>
          <p:spPr bwMode="auto">
            <a:xfrm>
              <a:off x="8343503" y="8080592"/>
              <a:ext cx="168791" cy="140163"/>
            </a:xfrm>
            <a:custGeom>
              <a:avLst/>
              <a:gdLst>
                <a:gd name="T0" fmla="*/ 14 w 18"/>
                <a:gd name="T1" fmla="*/ 7 h 15"/>
                <a:gd name="T2" fmla="*/ 8 w 18"/>
                <a:gd name="T3" fmla="*/ 3 h 15"/>
                <a:gd name="T4" fmla="*/ 1 w 18"/>
                <a:gd name="T5" fmla="*/ 1 h 15"/>
                <a:gd name="T6" fmla="*/ 0 w 18"/>
                <a:gd name="T7" fmla="*/ 3 h 15"/>
                <a:gd name="T8" fmla="*/ 1 w 18"/>
                <a:gd name="T9" fmla="*/ 10 h 15"/>
                <a:gd name="T10" fmla="*/ 2 w 18"/>
                <a:gd name="T11" fmla="*/ 12 h 15"/>
                <a:gd name="T12" fmla="*/ 4 w 18"/>
                <a:gd name="T13" fmla="*/ 10 h 15"/>
                <a:gd name="T14" fmla="*/ 13 w 18"/>
                <a:gd name="T15" fmla="*/ 10 h 15"/>
                <a:gd name="T16" fmla="*/ 17 w 18"/>
                <a:gd name="T17" fmla="*/ 10 h 15"/>
                <a:gd name="T18" fmla="*/ 14 w 18"/>
                <a:gd name="T19" fmla="*/ 7 h 15"/>
                <a:gd name="T20" fmla="*/ 14 w 18"/>
                <a:gd name="T21" fmla="*/ 7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15">
                  <a:moveTo>
                    <a:pt x="14" y="7"/>
                  </a:moveTo>
                  <a:cubicBezTo>
                    <a:pt x="12" y="6"/>
                    <a:pt x="10" y="4"/>
                    <a:pt x="8" y="3"/>
                  </a:cubicBezTo>
                  <a:cubicBezTo>
                    <a:pt x="7" y="2"/>
                    <a:pt x="2" y="0"/>
                    <a:pt x="1" y="1"/>
                  </a:cubicBezTo>
                  <a:cubicBezTo>
                    <a:pt x="1" y="1"/>
                    <a:pt x="3" y="3"/>
                    <a:pt x="0" y="3"/>
                  </a:cubicBezTo>
                  <a:cubicBezTo>
                    <a:pt x="0" y="5"/>
                    <a:pt x="1" y="7"/>
                    <a:pt x="1" y="10"/>
                  </a:cubicBezTo>
                  <a:cubicBezTo>
                    <a:pt x="1" y="11"/>
                    <a:pt x="1" y="11"/>
                    <a:pt x="2" y="12"/>
                  </a:cubicBezTo>
                  <a:cubicBezTo>
                    <a:pt x="3" y="15"/>
                    <a:pt x="3" y="11"/>
                    <a:pt x="4" y="10"/>
                  </a:cubicBezTo>
                  <a:cubicBezTo>
                    <a:pt x="6" y="8"/>
                    <a:pt x="11" y="10"/>
                    <a:pt x="13" y="10"/>
                  </a:cubicBezTo>
                  <a:cubicBezTo>
                    <a:pt x="15" y="10"/>
                    <a:pt x="15" y="11"/>
                    <a:pt x="17" y="10"/>
                  </a:cubicBezTo>
                  <a:cubicBezTo>
                    <a:pt x="18" y="8"/>
                    <a:pt x="17" y="7"/>
                    <a:pt x="14" y="7"/>
                  </a:cubicBezTo>
                  <a:cubicBezTo>
                    <a:pt x="12" y="7"/>
                    <a:pt x="16" y="7"/>
                    <a:pt x="14" y="7"/>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244" name="Freeform 640">
              <a:extLst>
                <a:ext uri="{FF2B5EF4-FFF2-40B4-BE49-F238E27FC236}">
                  <a16:creationId xmlns:a16="http://schemas.microsoft.com/office/drawing/2014/main" id="{1C2946DA-A73D-63C6-D0F9-1FC434230674}"/>
                </a:ext>
              </a:extLst>
            </p:cNvPr>
            <p:cNvSpPr>
              <a:spLocks/>
            </p:cNvSpPr>
            <p:nvPr/>
          </p:nvSpPr>
          <p:spPr bwMode="auto">
            <a:xfrm>
              <a:off x="3843499" y="4965129"/>
              <a:ext cx="1812106" cy="1216878"/>
            </a:xfrm>
            <a:custGeom>
              <a:avLst/>
              <a:gdLst>
                <a:gd name="T0" fmla="*/ 184 w 194"/>
                <a:gd name="T1" fmla="*/ 118 h 130"/>
                <a:gd name="T2" fmla="*/ 161 w 194"/>
                <a:gd name="T3" fmla="*/ 97 h 130"/>
                <a:gd name="T4" fmla="*/ 143 w 194"/>
                <a:gd name="T5" fmla="*/ 92 h 130"/>
                <a:gd name="T6" fmla="*/ 138 w 194"/>
                <a:gd name="T7" fmla="*/ 76 h 130"/>
                <a:gd name="T8" fmla="*/ 135 w 194"/>
                <a:gd name="T9" fmla="*/ 14 h 130"/>
                <a:gd name="T10" fmla="*/ 84 w 194"/>
                <a:gd name="T11" fmla="*/ 8 h 130"/>
                <a:gd name="T12" fmla="*/ 71 w 194"/>
                <a:gd name="T13" fmla="*/ 5 h 130"/>
                <a:gd name="T14" fmla="*/ 62 w 194"/>
                <a:gd name="T15" fmla="*/ 1 h 130"/>
                <a:gd name="T16" fmla="*/ 43 w 194"/>
                <a:gd name="T17" fmla="*/ 8 h 130"/>
                <a:gd name="T18" fmla="*/ 32 w 194"/>
                <a:gd name="T19" fmla="*/ 11 h 130"/>
                <a:gd name="T20" fmla="*/ 12 w 194"/>
                <a:gd name="T21" fmla="*/ 23 h 130"/>
                <a:gd name="T22" fmla="*/ 26 w 194"/>
                <a:gd name="T23" fmla="*/ 38 h 130"/>
                <a:gd name="T24" fmla="*/ 33 w 194"/>
                <a:gd name="T25" fmla="*/ 42 h 130"/>
                <a:gd name="T26" fmla="*/ 38 w 194"/>
                <a:gd name="T27" fmla="*/ 45 h 130"/>
                <a:gd name="T28" fmla="*/ 24 w 194"/>
                <a:gd name="T29" fmla="*/ 42 h 130"/>
                <a:gd name="T30" fmla="*/ 9 w 194"/>
                <a:gd name="T31" fmla="*/ 46 h 130"/>
                <a:gd name="T32" fmla="*/ 12 w 194"/>
                <a:gd name="T33" fmla="*/ 58 h 130"/>
                <a:gd name="T34" fmla="*/ 32 w 194"/>
                <a:gd name="T35" fmla="*/ 58 h 130"/>
                <a:gd name="T36" fmla="*/ 38 w 194"/>
                <a:gd name="T37" fmla="*/ 61 h 130"/>
                <a:gd name="T38" fmla="*/ 21 w 194"/>
                <a:gd name="T39" fmla="*/ 71 h 130"/>
                <a:gd name="T40" fmla="*/ 15 w 194"/>
                <a:gd name="T41" fmla="*/ 78 h 130"/>
                <a:gd name="T42" fmla="*/ 17 w 194"/>
                <a:gd name="T43" fmla="*/ 84 h 130"/>
                <a:gd name="T44" fmla="*/ 26 w 194"/>
                <a:gd name="T45" fmla="*/ 89 h 130"/>
                <a:gd name="T46" fmla="*/ 22 w 194"/>
                <a:gd name="T47" fmla="*/ 94 h 130"/>
                <a:gd name="T48" fmla="*/ 31 w 194"/>
                <a:gd name="T49" fmla="*/ 93 h 130"/>
                <a:gd name="T50" fmla="*/ 38 w 194"/>
                <a:gd name="T51" fmla="*/ 102 h 130"/>
                <a:gd name="T52" fmla="*/ 48 w 194"/>
                <a:gd name="T53" fmla="*/ 105 h 130"/>
                <a:gd name="T54" fmla="*/ 54 w 194"/>
                <a:gd name="T55" fmla="*/ 103 h 130"/>
                <a:gd name="T56" fmla="*/ 55 w 194"/>
                <a:gd name="T57" fmla="*/ 106 h 130"/>
                <a:gd name="T58" fmla="*/ 51 w 194"/>
                <a:gd name="T59" fmla="*/ 114 h 130"/>
                <a:gd name="T60" fmla="*/ 41 w 194"/>
                <a:gd name="T61" fmla="*/ 124 h 130"/>
                <a:gd name="T62" fmla="*/ 36 w 194"/>
                <a:gd name="T63" fmla="*/ 126 h 130"/>
                <a:gd name="T64" fmla="*/ 43 w 194"/>
                <a:gd name="T65" fmla="*/ 125 h 130"/>
                <a:gd name="T66" fmla="*/ 54 w 194"/>
                <a:gd name="T67" fmla="*/ 118 h 130"/>
                <a:gd name="T68" fmla="*/ 72 w 194"/>
                <a:gd name="T69" fmla="*/ 107 h 130"/>
                <a:gd name="T70" fmla="*/ 77 w 194"/>
                <a:gd name="T71" fmla="*/ 91 h 130"/>
                <a:gd name="T72" fmla="*/ 94 w 194"/>
                <a:gd name="T73" fmla="*/ 86 h 130"/>
                <a:gd name="T74" fmla="*/ 87 w 194"/>
                <a:gd name="T75" fmla="*/ 97 h 130"/>
                <a:gd name="T76" fmla="*/ 101 w 194"/>
                <a:gd name="T77" fmla="*/ 88 h 130"/>
                <a:gd name="T78" fmla="*/ 119 w 194"/>
                <a:gd name="T79" fmla="*/ 92 h 130"/>
                <a:gd name="T80" fmla="*/ 136 w 194"/>
                <a:gd name="T81" fmla="*/ 95 h 130"/>
                <a:gd name="T82" fmla="*/ 145 w 194"/>
                <a:gd name="T83" fmla="*/ 98 h 130"/>
                <a:gd name="T84" fmla="*/ 160 w 194"/>
                <a:gd name="T85" fmla="*/ 102 h 130"/>
                <a:gd name="T86" fmla="*/ 169 w 194"/>
                <a:gd name="T87" fmla="*/ 104 h 130"/>
                <a:gd name="T88" fmla="*/ 176 w 194"/>
                <a:gd name="T89" fmla="*/ 111 h 130"/>
                <a:gd name="T90" fmla="*/ 184 w 194"/>
                <a:gd name="T91" fmla="*/ 121 h 130"/>
                <a:gd name="T92" fmla="*/ 186 w 194"/>
                <a:gd name="T93" fmla="*/ 125 h 130"/>
                <a:gd name="T94" fmla="*/ 194 w 194"/>
                <a:gd name="T95" fmla="*/ 126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94" h="130">
                  <a:moveTo>
                    <a:pt x="194" y="126"/>
                  </a:moveTo>
                  <a:cubicBezTo>
                    <a:pt x="193" y="125"/>
                    <a:pt x="191" y="125"/>
                    <a:pt x="193" y="123"/>
                  </a:cubicBezTo>
                  <a:cubicBezTo>
                    <a:pt x="193" y="122"/>
                    <a:pt x="192" y="122"/>
                    <a:pt x="191" y="122"/>
                  </a:cubicBezTo>
                  <a:cubicBezTo>
                    <a:pt x="189" y="120"/>
                    <a:pt x="185" y="119"/>
                    <a:pt x="184" y="118"/>
                  </a:cubicBezTo>
                  <a:cubicBezTo>
                    <a:pt x="180" y="113"/>
                    <a:pt x="178" y="107"/>
                    <a:pt x="174" y="103"/>
                  </a:cubicBezTo>
                  <a:cubicBezTo>
                    <a:pt x="172" y="102"/>
                    <a:pt x="170" y="100"/>
                    <a:pt x="169" y="99"/>
                  </a:cubicBezTo>
                  <a:cubicBezTo>
                    <a:pt x="167" y="98"/>
                    <a:pt x="167" y="95"/>
                    <a:pt x="165" y="95"/>
                  </a:cubicBezTo>
                  <a:cubicBezTo>
                    <a:pt x="164" y="95"/>
                    <a:pt x="161" y="97"/>
                    <a:pt x="161" y="97"/>
                  </a:cubicBezTo>
                  <a:cubicBezTo>
                    <a:pt x="162" y="99"/>
                    <a:pt x="159" y="100"/>
                    <a:pt x="158" y="100"/>
                  </a:cubicBezTo>
                  <a:cubicBezTo>
                    <a:pt x="155" y="101"/>
                    <a:pt x="152" y="97"/>
                    <a:pt x="150" y="95"/>
                  </a:cubicBezTo>
                  <a:cubicBezTo>
                    <a:pt x="149" y="94"/>
                    <a:pt x="148" y="94"/>
                    <a:pt x="147" y="92"/>
                  </a:cubicBezTo>
                  <a:cubicBezTo>
                    <a:pt x="146" y="90"/>
                    <a:pt x="144" y="91"/>
                    <a:pt x="143" y="92"/>
                  </a:cubicBezTo>
                  <a:cubicBezTo>
                    <a:pt x="141" y="92"/>
                    <a:pt x="141" y="91"/>
                    <a:pt x="139" y="92"/>
                  </a:cubicBezTo>
                  <a:cubicBezTo>
                    <a:pt x="139" y="92"/>
                    <a:pt x="138" y="92"/>
                    <a:pt x="138" y="91"/>
                  </a:cubicBezTo>
                  <a:cubicBezTo>
                    <a:pt x="138" y="90"/>
                    <a:pt x="138" y="90"/>
                    <a:pt x="138" y="89"/>
                  </a:cubicBezTo>
                  <a:cubicBezTo>
                    <a:pt x="138" y="85"/>
                    <a:pt x="138" y="80"/>
                    <a:pt x="138" y="76"/>
                  </a:cubicBezTo>
                  <a:cubicBezTo>
                    <a:pt x="138" y="64"/>
                    <a:pt x="138" y="51"/>
                    <a:pt x="138" y="38"/>
                  </a:cubicBezTo>
                  <a:cubicBezTo>
                    <a:pt x="138" y="33"/>
                    <a:pt x="138" y="27"/>
                    <a:pt x="138" y="21"/>
                  </a:cubicBezTo>
                  <a:cubicBezTo>
                    <a:pt x="138" y="20"/>
                    <a:pt x="138" y="18"/>
                    <a:pt x="138" y="16"/>
                  </a:cubicBezTo>
                  <a:cubicBezTo>
                    <a:pt x="138" y="15"/>
                    <a:pt x="137" y="15"/>
                    <a:pt x="135" y="14"/>
                  </a:cubicBezTo>
                  <a:cubicBezTo>
                    <a:pt x="130" y="12"/>
                    <a:pt x="127" y="12"/>
                    <a:pt x="122" y="12"/>
                  </a:cubicBezTo>
                  <a:cubicBezTo>
                    <a:pt x="117" y="12"/>
                    <a:pt x="113" y="11"/>
                    <a:pt x="108" y="10"/>
                  </a:cubicBezTo>
                  <a:cubicBezTo>
                    <a:pt x="102" y="10"/>
                    <a:pt x="97" y="8"/>
                    <a:pt x="92" y="8"/>
                  </a:cubicBezTo>
                  <a:cubicBezTo>
                    <a:pt x="89" y="8"/>
                    <a:pt x="87" y="9"/>
                    <a:pt x="84" y="8"/>
                  </a:cubicBezTo>
                  <a:cubicBezTo>
                    <a:pt x="84" y="8"/>
                    <a:pt x="80" y="7"/>
                    <a:pt x="80" y="7"/>
                  </a:cubicBezTo>
                  <a:cubicBezTo>
                    <a:pt x="80" y="7"/>
                    <a:pt x="81" y="5"/>
                    <a:pt x="81" y="4"/>
                  </a:cubicBezTo>
                  <a:cubicBezTo>
                    <a:pt x="81" y="4"/>
                    <a:pt x="78" y="4"/>
                    <a:pt x="78" y="4"/>
                  </a:cubicBezTo>
                  <a:cubicBezTo>
                    <a:pt x="76" y="4"/>
                    <a:pt x="73" y="5"/>
                    <a:pt x="71" y="5"/>
                  </a:cubicBezTo>
                  <a:cubicBezTo>
                    <a:pt x="69" y="5"/>
                    <a:pt x="70" y="1"/>
                    <a:pt x="67" y="3"/>
                  </a:cubicBezTo>
                  <a:cubicBezTo>
                    <a:pt x="66" y="3"/>
                    <a:pt x="65" y="5"/>
                    <a:pt x="64" y="4"/>
                  </a:cubicBezTo>
                  <a:cubicBezTo>
                    <a:pt x="62" y="4"/>
                    <a:pt x="62" y="3"/>
                    <a:pt x="64" y="2"/>
                  </a:cubicBezTo>
                  <a:cubicBezTo>
                    <a:pt x="66" y="2"/>
                    <a:pt x="63" y="1"/>
                    <a:pt x="62" y="1"/>
                  </a:cubicBezTo>
                  <a:cubicBezTo>
                    <a:pt x="58" y="0"/>
                    <a:pt x="58" y="1"/>
                    <a:pt x="56" y="3"/>
                  </a:cubicBezTo>
                  <a:cubicBezTo>
                    <a:pt x="53" y="6"/>
                    <a:pt x="49" y="4"/>
                    <a:pt x="45" y="5"/>
                  </a:cubicBezTo>
                  <a:cubicBezTo>
                    <a:pt x="41" y="6"/>
                    <a:pt x="45" y="8"/>
                    <a:pt x="45" y="8"/>
                  </a:cubicBezTo>
                  <a:cubicBezTo>
                    <a:pt x="44" y="8"/>
                    <a:pt x="43" y="8"/>
                    <a:pt x="43" y="8"/>
                  </a:cubicBezTo>
                  <a:cubicBezTo>
                    <a:pt x="43" y="8"/>
                    <a:pt x="44" y="10"/>
                    <a:pt x="43" y="10"/>
                  </a:cubicBezTo>
                  <a:cubicBezTo>
                    <a:pt x="42" y="10"/>
                    <a:pt x="42" y="8"/>
                    <a:pt x="42" y="7"/>
                  </a:cubicBezTo>
                  <a:cubicBezTo>
                    <a:pt x="41" y="7"/>
                    <a:pt x="38" y="10"/>
                    <a:pt x="38" y="10"/>
                  </a:cubicBezTo>
                  <a:cubicBezTo>
                    <a:pt x="36" y="11"/>
                    <a:pt x="34" y="9"/>
                    <a:pt x="32" y="11"/>
                  </a:cubicBezTo>
                  <a:cubicBezTo>
                    <a:pt x="30" y="12"/>
                    <a:pt x="28" y="13"/>
                    <a:pt x="27" y="15"/>
                  </a:cubicBezTo>
                  <a:cubicBezTo>
                    <a:pt x="27" y="17"/>
                    <a:pt x="27" y="19"/>
                    <a:pt x="25" y="20"/>
                  </a:cubicBezTo>
                  <a:cubicBezTo>
                    <a:pt x="23" y="21"/>
                    <a:pt x="22" y="22"/>
                    <a:pt x="20" y="22"/>
                  </a:cubicBezTo>
                  <a:cubicBezTo>
                    <a:pt x="19" y="22"/>
                    <a:pt x="13" y="22"/>
                    <a:pt x="12" y="23"/>
                  </a:cubicBezTo>
                  <a:cubicBezTo>
                    <a:pt x="12" y="24"/>
                    <a:pt x="10" y="27"/>
                    <a:pt x="10" y="27"/>
                  </a:cubicBezTo>
                  <a:cubicBezTo>
                    <a:pt x="11" y="28"/>
                    <a:pt x="14" y="28"/>
                    <a:pt x="15" y="29"/>
                  </a:cubicBezTo>
                  <a:cubicBezTo>
                    <a:pt x="18" y="30"/>
                    <a:pt x="21" y="32"/>
                    <a:pt x="23" y="34"/>
                  </a:cubicBezTo>
                  <a:cubicBezTo>
                    <a:pt x="24" y="35"/>
                    <a:pt x="24" y="37"/>
                    <a:pt x="26" y="38"/>
                  </a:cubicBezTo>
                  <a:cubicBezTo>
                    <a:pt x="28" y="38"/>
                    <a:pt x="29" y="38"/>
                    <a:pt x="31" y="37"/>
                  </a:cubicBezTo>
                  <a:cubicBezTo>
                    <a:pt x="31" y="37"/>
                    <a:pt x="34" y="38"/>
                    <a:pt x="34" y="38"/>
                  </a:cubicBezTo>
                  <a:cubicBezTo>
                    <a:pt x="36" y="41"/>
                    <a:pt x="31" y="39"/>
                    <a:pt x="31" y="39"/>
                  </a:cubicBezTo>
                  <a:cubicBezTo>
                    <a:pt x="29" y="39"/>
                    <a:pt x="32" y="41"/>
                    <a:pt x="33" y="42"/>
                  </a:cubicBezTo>
                  <a:cubicBezTo>
                    <a:pt x="34" y="44"/>
                    <a:pt x="35" y="43"/>
                    <a:pt x="37" y="42"/>
                  </a:cubicBezTo>
                  <a:cubicBezTo>
                    <a:pt x="38" y="41"/>
                    <a:pt x="41" y="41"/>
                    <a:pt x="42" y="42"/>
                  </a:cubicBezTo>
                  <a:cubicBezTo>
                    <a:pt x="43" y="43"/>
                    <a:pt x="38" y="44"/>
                    <a:pt x="38" y="44"/>
                  </a:cubicBezTo>
                  <a:cubicBezTo>
                    <a:pt x="37" y="44"/>
                    <a:pt x="38" y="44"/>
                    <a:pt x="38" y="45"/>
                  </a:cubicBezTo>
                  <a:cubicBezTo>
                    <a:pt x="38" y="46"/>
                    <a:pt x="36" y="45"/>
                    <a:pt x="36" y="45"/>
                  </a:cubicBezTo>
                  <a:cubicBezTo>
                    <a:pt x="35" y="45"/>
                    <a:pt x="34" y="46"/>
                    <a:pt x="32" y="46"/>
                  </a:cubicBezTo>
                  <a:cubicBezTo>
                    <a:pt x="30" y="46"/>
                    <a:pt x="26" y="47"/>
                    <a:pt x="24" y="46"/>
                  </a:cubicBezTo>
                  <a:cubicBezTo>
                    <a:pt x="22" y="45"/>
                    <a:pt x="25" y="43"/>
                    <a:pt x="24" y="42"/>
                  </a:cubicBezTo>
                  <a:cubicBezTo>
                    <a:pt x="23" y="42"/>
                    <a:pt x="21" y="42"/>
                    <a:pt x="20" y="43"/>
                  </a:cubicBezTo>
                  <a:cubicBezTo>
                    <a:pt x="19" y="43"/>
                    <a:pt x="17" y="43"/>
                    <a:pt x="16" y="43"/>
                  </a:cubicBezTo>
                  <a:cubicBezTo>
                    <a:pt x="14" y="44"/>
                    <a:pt x="15" y="46"/>
                    <a:pt x="15" y="46"/>
                  </a:cubicBezTo>
                  <a:cubicBezTo>
                    <a:pt x="13" y="46"/>
                    <a:pt x="11" y="45"/>
                    <a:pt x="9" y="46"/>
                  </a:cubicBezTo>
                  <a:cubicBezTo>
                    <a:pt x="8" y="47"/>
                    <a:pt x="6" y="48"/>
                    <a:pt x="5" y="49"/>
                  </a:cubicBezTo>
                  <a:cubicBezTo>
                    <a:pt x="0" y="52"/>
                    <a:pt x="12" y="52"/>
                    <a:pt x="12" y="53"/>
                  </a:cubicBezTo>
                  <a:cubicBezTo>
                    <a:pt x="11" y="54"/>
                    <a:pt x="8" y="54"/>
                    <a:pt x="10" y="55"/>
                  </a:cubicBezTo>
                  <a:cubicBezTo>
                    <a:pt x="11" y="56"/>
                    <a:pt x="11" y="58"/>
                    <a:pt x="12" y="58"/>
                  </a:cubicBezTo>
                  <a:cubicBezTo>
                    <a:pt x="16" y="59"/>
                    <a:pt x="19" y="58"/>
                    <a:pt x="23" y="58"/>
                  </a:cubicBezTo>
                  <a:cubicBezTo>
                    <a:pt x="24" y="59"/>
                    <a:pt x="25" y="59"/>
                    <a:pt x="26" y="59"/>
                  </a:cubicBezTo>
                  <a:cubicBezTo>
                    <a:pt x="28" y="59"/>
                    <a:pt x="27" y="59"/>
                    <a:pt x="29" y="60"/>
                  </a:cubicBezTo>
                  <a:cubicBezTo>
                    <a:pt x="29" y="60"/>
                    <a:pt x="31" y="58"/>
                    <a:pt x="32" y="58"/>
                  </a:cubicBezTo>
                  <a:cubicBezTo>
                    <a:pt x="33" y="57"/>
                    <a:pt x="34" y="57"/>
                    <a:pt x="35" y="57"/>
                  </a:cubicBezTo>
                  <a:cubicBezTo>
                    <a:pt x="36" y="56"/>
                    <a:pt x="37" y="55"/>
                    <a:pt x="37" y="55"/>
                  </a:cubicBezTo>
                  <a:cubicBezTo>
                    <a:pt x="38" y="56"/>
                    <a:pt x="39" y="57"/>
                    <a:pt x="38" y="58"/>
                  </a:cubicBezTo>
                  <a:cubicBezTo>
                    <a:pt x="37" y="59"/>
                    <a:pt x="36" y="59"/>
                    <a:pt x="38" y="61"/>
                  </a:cubicBezTo>
                  <a:cubicBezTo>
                    <a:pt x="40" y="65"/>
                    <a:pt x="38" y="68"/>
                    <a:pt x="33" y="67"/>
                  </a:cubicBezTo>
                  <a:cubicBezTo>
                    <a:pt x="33" y="67"/>
                    <a:pt x="32" y="66"/>
                    <a:pt x="31" y="67"/>
                  </a:cubicBezTo>
                  <a:cubicBezTo>
                    <a:pt x="30" y="68"/>
                    <a:pt x="29" y="70"/>
                    <a:pt x="28" y="70"/>
                  </a:cubicBezTo>
                  <a:cubicBezTo>
                    <a:pt x="26" y="71"/>
                    <a:pt x="20" y="68"/>
                    <a:pt x="21" y="71"/>
                  </a:cubicBezTo>
                  <a:cubicBezTo>
                    <a:pt x="21" y="71"/>
                    <a:pt x="18" y="73"/>
                    <a:pt x="19" y="73"/>
                  </a:cubicBezTo>
                  <a:cubicBezTo>
                    <a:pt x="19" y="73"/>
                    <a:pt x="20" y="73"/>
                    <a:pt x="20" y="73"/>
                  </a:cubicBezTo>
                  <a:cubicBezTo>
                    <a:pt x="21" y="74"/>
                    <a:pt x="18" y="75"/>
                    <a:pt x="17" y="76"/>
                  </a:cubicBezTo>
                  <a:cubicBezTo>
                    <a:pt x="16" y="76"/>
                    <a:pt x="15" y="77"/>
                    <a:pt x="15" y="78"/>
                  </a:cubicBezTo>
                  <a:cubicBezTo>
                    <a:pt x="14" y="80"/>
                    <a:pt x="16" y="80"/>
                    <a:pt x="14" y="81"/>
                  </a:cubicBezTo>
                  <a:cubicBezTo>
                    <a:pt x="12" y="82"/>
                    <a:pt x="14" y="84"/>
                    <a:pt x="15" y="85"/>
                  </a:cubicBezTo>
                  <a:cubicBezTo>
                    <a:pt x="15" y="86"/>
                    <a:pt x="18" y="81"/>
                    <a:pt x="19" y="81"/>
                  </a:cubicBezTo>
                  <a:cubicBezTo>
                    <a:pt x="19" y="81"/>
                    <a:pt x="17" y="84"/>
                    <a:pt x="17" y="84"/>
                  </a:cubicBezTo>
                  <a:cubicBezTo>
                    <a:pt x="16" y="85"/>
                    <a:pt x="19" y="87"/>
                    <a:pt x="20" y="87"/>
                  </a:cubicBezTo>
                  <a:cubicBezTo>
                    <a:pt x="21" y="88"/>
                    <a:pt x="21" y="89"/>
                    <a:pt x="22" y="88"/>
                  </a:cubicBezTo>
                  <a:cubicBezTo>
                    <a:pt x="23" y="87"/>
                    <a:pt x="24" y="86"/>
                    <a:pt x="24" y="86"/>
                  </a:cubicBezTo>
                  <a:cubicBezTo>
                    <a:pt x="24" y="87"/>
                    <a:pt x="25" y="89"/>
                    <a:pt x="26" y="89"/>
                  </a:cubicBezTo>
                  <a:cubicBezTo>
                    <a:pt x="24" y="90"/>
                    <a:pt x="23" y="89"/>
                    <a:pt x="22" y="89"/>
                  </a:cubicBezTo>
                  <a:cubicBezTo>
                    <a:pt x="21" y="90"/>
                    <a:pt x="20" y="87"/>
                    <a:pt x="19" y="87"/>
                  </a:cubicBezTo>
                  <a:cubicBezTo>
                    <a:pt x="18" y="87"/>
                    <a:pt x="16" y="90"/>
                    <a:pt x="18" y="91"/>
                  </a:cubicBezTo>
                  <a:cubicBezTo>
                    <a:pt x="20" y="92"/>
                    <a:pt x="20" y="93"/>
                    <a:pt x="22" y="94"/>
                  </a:cubicBezTo>
                  <a:cubicBezTo>
                    <a:pt x="23" y="96"/>
                    <a:pt x="25" y="95"/>
                    <a:pt x="27" y="95"/>
                  </a:cubicBezTo>
                  <a:cubicBezTo>
                    <a:pt x="28" y="94"/>
                    <a:pt x="30" y="95"/>
                    <a:pt x="30" y="93"/>
                  </a:cubicBezTo>
                  <a:cubicBezTo>
                    <a:pt x="30" y="91"/>
                    <a:pt x="31" y="88"/>
                    <a:pt x="33" y="89"/>
                  </a:cubicBezTo>
                  <a:cubicBezTo>
                    <a:pt x="33" y="88"/>
                    <a:pt x="31" y="92"/>
                    <a:pt x="31" y="93"/>
                  </a:cubicBezTo>
                  <a:cubicBezTo>
                    <a:pt x="31" y="94"/>
                    <a:pt x="35" y="97"/>
                    <a:pt x="34" y="98"/>
                  </a:cubicBezTo>
                  <a:cubicBezTo>
                    <a:pt x="32" y="100"/>
                    <a:pt x="35" y="101"/>
                    <a:pt x="35" y="101"/>
                  </a:cubicBezTo>
                  <a:cubicBezTo>
                    <a:pt x="34" y="101"/>
                    <a:pt x="32" y="104"/>
                    <a:pt x="32" y="104"/>
                  </a:cubicBezTo>
                  <a:cubicBezTo>
                    <a:pt x="33" y="105"/>
                    <a:pt x="38" y="102"/>
                    <a:pt x="38" y="102"/>
                  </a:cubicBezTo>
                  <a:cubicBezTo>
                    <a:pt x="38" y="103"/>
                    <a:pt x="37" y="103"/>
                    <a:pt x="37" y="104"/>
                  </a:cubicBezTo>
                  <a:cubicBezTo>
                    <a:pt x="37" y="104"/>
                    <a:pt x="39" y="102"/>
                    <a:pt x="40" y="101"/>
                  </a:cubicBezTo>
                  <a:cubicBezTo>
                    <a:pt x="41" y="101"/>
                    <a:pt x="45" y="102"/>
                    <a:pt x="45" y="103"/>
                  </a:cubicBezTo>
                  <a:cubicBezTo>
                    <a:pt x="46" y="104"/>
                    <a:pt x="48" y="107"/>
                    <a:pt x="48" y="105"/>
                  </a:cubicBezTo>
                  <a:cubicBezTo>
                    <a:pt x="48" y="104"/>
                    <a:pt x="50" y="100"/>
                    <a:pt x="50" y="100"/>
                  </a:cubicBezTo>
                  <a:cubicBezTo>
                    <a:pt x="50" y="99"/>
                    <a:pt x="53" y="102"/>
                    <a:pt x="53" y="101"/>
                  </a:cubicBezTo>
                  <a:cubicBezTo>
                    <a:pt x="53" y="101"/>
                    <a:pt x="50" y="101"/>
                    <a:pt x="50" y="102"/>
                  </a:cubicBezTo>
                  <a:cubicBezTo>
                    <a:pt x="50" y="104"/>
                    <a:pt x="53" y="104"/>
                    <a:pt x="54" y="103"/>
                  </a:cubicBezTo>
                  <a:cubicBezTo>
                    <a:pt x="55" y="102"/>
                    <a:pt x="56" y="103"/>
                    <a:pt x="57" y="102"/>
                  </a:cubicBezTo>
                  <a:cubicBezTo>
                    <a:pt x="57" y="102"/>
                    <a:pt x="59" y="100"/>
                    <a:pt x="59" y="100"/>
                  </a:cubicBezTo>
                  <a:cubicBezTo>
                    <a:pt x="59" y="100"/>
                    <a:pt x="57" y="103"/>
                    <a:pt x="56" y="104"/>
                  </a:cubicBezTo>
                  <a:cubicBezTo>
                    <a:pt x="56" y="105"/>
                    <a:pt x="56" y="105"/>
                    <a:pt x="55" y="106"/>
                  </a:cubicBezTo>
                  <a:cubicBezTo>
                    <a:pt x="55" y="107"/>
                    <a:pt x="56" y="106"/>
                    <a:pt x="56" y="107"/>
                  </a:cubicBezTo>
                  <a:cubicBezTo>
                    <a:pt x="56" y="107"/>
                    <a:pt x="55" y="108"/>
                    <a:pt x="54" y="109"/>
                  </a:cubicBezTo>
                  <a:cubicBezTo>
                    <a:pt x="54" y="111"/>
                    <a:pt x="54" y="111"/>
                    <a:pt x="55" y="112"/>
                  </a:cubicBezTo>
                  <a:cubicBezTo>
                    <a:pt x="55" y="112"/>
                    <a:pt x="52" y="114"/>
                    <a:pt x="51" y="114"/>
                  </a:cubicBezTo>
                  <a:cubicBezTo>
                    <a:pt x="50" y="116"/>
                    <a:pt x="49" y="117"/>
                    <a:pt x="47" y="118"/>
                  </a:cubicBezTo>
                  <a:cubicBezTo>
                    <a:pt x="45" y="118"/>
                    <a:pt x="43" y="120"/>
                    <a:pt x="42" y="121"/>
                  </a:cubicBezTo>
                  <a:cubicBezTo>
                    <a:pt x="41" y="121"/>
                    <a:pt x="41" y="122"/>
                    <a:pt x="40" y="122"/>
                  </a:cubicBezTo>
                  <a:cubicBezTo>
                    <a:pt x="40" y="123"/>
                    <a:pt x="41" y="124"/>
                    <a:pt x="41" y="124"/>
                  </a:cubicBezTo>
                  <a:cubicBezTo>
                    <a:pt x="40" y="125"/>
                    <a:pt x="37" y="124"/>
                    <a:pt x="36" y="124"/>
                  </a:cubicBezTo>
                  <a:cubicBezTo>
                    <a:pt x="33" y="124"/>
                    <a:pt x="32" y="125"/>
                    <a:pt x="30" y="127"/>
                  </a:cubicBezTo>
                  <a:cubicBezTo>
                    <a:pt x="29" y="128"/>
                    <a:pt x="30" y="130"/>
                    <a:pt x="31" y="129"/>
                  </a:cubicBezTo>
                  <a:cubicBezTo>
                    <a:pt x="33" y="128"/>
                    <a:pt x="35" y="125"/>
                    <a:pt x="36" y="126"/>
                  </a:cubicBezTo>
                  <a:cubicBezTo>
                    <a:pt x="36" y="125"/>
                    <a:pt x="35" y="129"/>
                    <a:pt x="38" y="126"/>
                  </a:cubicBezTo>
                  <a:cubicBezTo>
                    <a:pt x="38" y="126"/>
                    <a:pt x="40" y="129"/>
                    <a:pt x="41" y="127"/>
                  </a:cubicBezTo>
                  <a:cubicBezTo>
                    <a:pt x="41" y="126"/>
                    <a:pt x="40" y="126"/>
                    <a:pt x="41" y="126"/>
                  </a:cubicBezTo>
                  <a:cubicBezTo>
                    <a:pt x="42" y="125"/>
                    <a:pt x="42" y="125"/>
                    <a:pt x="43" y="125"/>
                  </a:cubicBezTo>
                  <a:cubicBezTo>
                    <a:pt x="44" y="125"/>
                    <a:pt x="44" y="125"/>
                    <a:pt x="45" y="124"/>
                  </a:cubicBezTo>
                  <a:cubicBezTo>
                    <a:pt x="46" y="123"/>
                    <a:pt x="48" y="123"/>
                    <a:pt x="50" y="122"/>
                  </a:cubicBezTo>
                  <a:cubicBezTo>
                    <a:pt x="53" y="121"/>
                    <a:pt x="49" y="121"/>
                    <a:pt x="51" y="120"/>
                  </a:cubicBezTo>
                  <a:cubicBezTo>
                    <a:pt x="52" y="119"/>
                    <a:pt x="53" y="118"/>
                    <a:pt x="54" y="118"/>
                  </a:cubicBezTo>
                  <a:cubicBezTo>
                    <a:pt x="56" y="117"/>
                    <a:pt x="58" y="116"/>
                    <a:pt x="59" y="116"/>
                  </a:cubicBezTo>
                  <a:cubicBezTo>
                    <a:pt x="62" y="114"/>
                    <a:pt x="60" y="115"/>
                    <a:pt x="60" y="113"/>
                  </a:cubicBezTo>
                  <a:cubicBezTo>
                    <a:pt x="60" y="113"/>
                    <a:pt x="68" y="109"/>
                    <a:pt x="69" y="108"/>
                  </a:cubicBezTo>
                  <a:cubicBezTo>
                    <a:pt x="70" y="108"/>
                    <a:pt x="72" y="108"/>
                    <a:pt x="72" y="107"/>
                  </a:cubicBezTo>
                  <a:cubicBezTo>
                    <a:pt x="72" y="104"/>
                    <a:pt x="73" y="105"/>
                    <a:pt x="75" y="104"/>
                  </a:cubicBezTo>
                  <a:cubicBezTo>
                    <a:pt x="78" y="102"/>
                    <a:pt x="69" y="101"/>
                    <a:pt x="73" y="97"/>
                  </a:cubicBezTo>
                  <a:cubicBezTo>
                    <a:pt x="75" y="96"/>
                    <a:pt x="77" y="96"/>
                    <a:pt x="78" y="95"/>
                  </a:cubicBezTo>
                  <a:cubicBezTo>
                    <a:pt x="79" y="94"/>
                    <a:pt x="79" y="91"/>
                    <a:pt x="77" y="91"/>
                  </a:cubicBezTo>
                  <a:cubicBezTo>
                    <a:pt x="79" y="91"/>
                    <a:pt x="79" y="92"/>
                    <a:pt x="81" y="91"/>
                  </a:cubicBezTo>
                  <a:cubicBezTo>
                    <a:pt x="82" y="90"/>
                    <a:pt x="83" y="88"/>
                    <a:pt x="85" y="87"/>
                  </a:cubicBezTo>
                  <a:cubicBezTo>
                    <a:pt x="86" y="86"/>
                    <a:pt x="88" y="84"/>
                    <a:pt x="89" y="84"/>
                  </a:cubicBezTo>
                  <a:cubicBezTo>
                    <a:pt x="90" y="84"/>
                    <a:pt x="95" y="84"/>
                    <a:pt x="94" y="86"/>
                  </a:cubicBezTo>
                  <a:cubicBezTo>
                    <a:pt x="93" y="87"/>
                    <a:pt x="91" y="85"/>
                    <a:pt x="89" y="86"/>
                  </a:cubicBezTo>
                  <a:cubicBezTo>
                    <a:pt x="87" y="87"/>
                    <a:pt x="87" y="88"/>
                    <a:pt x="86" y="90"/>
                  </a:cubicBezTo>
                  <a:cubicBezTo>
                    <a:pt x="86" y="92"/>
                    <a:pt x="84" y="94"/>
                    <a:pt x="84" y="96"/>
                  </a:cubicBezTo>
                  <a:cubicBezTo>
                    <a:pt x="83" y="97"/>
                    <a:pt x="87" y="96"/>
                    <a:pt x="87" y="97"/>
                  </a:cubicBezTo>
                  <a:cubicBezTo>
                    <a:pt x="86" y="97"/>
                    <a:pt x="81" y="99"/>
                    <a:pt x="85" y="99"/>
                  </a:cubicBezTo>
                  <a:cubicBezTo>
                    <a:pt x="88" y="99"/>
                    <a:pt x="90" y="97"/>
                    <a:pt x="93" y="96"/>
                  </a:cubicBezTo>
                  <a:cubicBezTo>
                    <a:pt x="95" y="94"/>
                    <a:pt x="97" y="94"/>
                    <a:pt x="99" y="93"/>
                  </a:cubicBezTo>
                  <a:cubicBezTo>
                    <a:pt x="103" y="92"/>
                    <a:pt x="101" y="90"/>
                    <a:pt x="101" y="88"/>
                  </a:cubicBezTo>
                  <a:cubicBezTo>
                    <a:pt x="100" y="84"/>
                    <a:pt x="109" y="87"/>
                    <a:pt x="111" y="88"/>
                  </a:cubicBezTo>
                  <a:cubicBezTo>
                    <a:pt x="113" y="88"/>
                    <a:pt x="114" y="90"/>
                    <a:pt x="116" y="91"/>
                  </a:cubicBezTo>
                  <a:cubicBezTo>
                    <a:pt x="116" y="91"/>
                    <a:pt x="118" y="88"/>
                    <a:pt x="119" y="89"/>
                  </a:cubicBezTo>
                  <a:cubicBezTo>
                    <a:pt x="119" y="89"/>
                    <a:pt x="119" y="91"/>
                    <a:pt x="119" y="92"/>
                  </a:cubicBezTo>
                  <a:cubicBezTo>
                    <a:pt x="121" y="93"/>
                    <a:pt x="122" y="93"/>
                    <a:pt x="123" y="93"/>
                  </a:cubicBezTo>
                  <a:cubicBezTo>
                    <a:pt x="126" y="93"/>
                    <a:pt x="129" y="92"/>
                    <a:pt x="131" y="93"/>
                  </a:cubicBezTo>
                  <a:cubicBezTo>
                    <a:pt x="132" y="93"/>
                    <a:pt x="133" y="94"/>
                    <a:pt x="134" y="93"/>
                  </a:cubicBezTo>
                  <a:cubicBezTo>
                    <a:pt x="135" y="93"/>
                    <a:pt x="135" y="94"/>
                    <a:pt x="136" y="95"/>
                  </a:cubicBezTo>
                  <a:cubicBezTo>
                    <a:pt x="137" y="95"/>
                    <a:pt x="139" y="96"/>
                    <a:pt x="140" y="96"/>
                  </a:cubicBezTo>
                  <a:cubicBezTo>
                    <a:pt x="142" y="96"/>
                    <a:pt x="143" y="94"/>
                    <a:pt x="144" y="94"/>
                  </a:cubicBezTo>
                  <a:cubicBezTo>
                    <a:pt x="146" y="93"/>
                    <a:pt x="145" y="96"/>
                    <a:pt x="145" y="96"/>
                  </a:cubicBezTo>
                  <a:cubicBezTo>
                    <a:pt x="144" y="97"/>
                    <a:pt x="144" y="97"/>
                    <a:pt x="145" y="98"/>
                  </a:cubicBezTo>
                  <a:cubicBezTo>
                    <a:pt x="148" y="99"/>
                    <a:pt x="150" y="100"/>
                    <a:pt x="152" y="101"/>
                  </a:cubicBezTo>
                  <a:cubicBezTo>
                    <a:pt x="154" y="103"/>
                    <a:pt x="156" y="105"/>
                    <a:pt x="158" y="106"/>
                  </a:cubicBezTo>
                  <a:cubicBezTo>
                    <a:pt x="159" y="106"/>
                    <a:pt x="160" y="105"/>
                    <a:pt x="161" y="105"/>
                  </a:cubicBezTo>
                  <a:cubicBezTo>
                    <a:pt x="162" y="104"/>
                    <a:pt x="160" y="103"/>
                    <a:pt x="160" y="102"/>
                  </a:cubicBezTo>
                  <a:cubicBezTo>
                    <a:pt x="160" y="101"/>
                    <a:pt x="163" y="103"/>
                    <a:pt x="163" y="103"/>
                  </a:cubicBezTo>
                  <a:cubicBezTo>
                    <a:pt x="163" y="104"/>
                    <a:pt x="166" y="106"/>
                    <a:pt x="167" y="105"/>
                  </a:cubicBezTo>
                  <a:cubicBezTo>
                    <a:pt x="167" y="105"/>
                    <a:pt x="165" y="99"/>
                    <a:pt x="165" y="99"/>
                  </a:cubicBezTo>
                  <a:cubicBezTo>
                    <a:pt x="166" y="99"/>
                    <a:pt x="168" y="104"/>
                    <a:pt x="169" y="104"/>
                  </a:cubicBezTo>
                  <a:cubicBezTo>
                    <a:pt x="169" y="105"/>
                    <a:pt x="170" y="107"/>
                    <a:pt x="171" y="107"/>
                  </a:cubicBezTo>
                  <a:cubicBezTo>
                    <a:pt x="172" y="107"/>
                    <a:pt x="173" y="105"/>
                    <a:pt x="173" y="105"/>
                  </a:cubicBezTo>
                  <a:cubicBezTo>
                    <a:pt x="171" y="106"/>
                    <a:pt x="177" y="110"/>
                    <a:pt x="177" y="111"/>
                  </a:cubicBezTo>
                  <a:cubicBezTo>
                    <a:pt x="176" y="111"/>
                    <a:pt x="176" y="111"/>
                    <a:pt x="176" y="111"/>
                  </a:cubicBezTo>
                  <a:cubicBezTo>
                    <a:pt x="175" y="112"/>
                    <a:pt x="177" y="112"/>
                    <a:pt x="177" y="113"/>
                  </a:cubicBezTo>
                  <a:cubicBezTo>
                    <a:pt x="177" y="113"/>
                    <a:pt x="175" y="114"/>
                    <a:pt x="176" y="114"/>
                  </a:cubicBezTo>
                  <a:cubicBezTo>
                    <a:pt x="177" y="115"/>
                    <a:pt x="178" y="116"/>
                    <a:pt x="179" y="117"/>
                  </a:cubicBezTo>
                  <a:cubicBezTo>
                    <a:pt x="181" y="119"/>
                    <a:pt x="182" y="120"/>
                    <a:pt x="184" y="121"/>
                  </a:cubicBezTo>
                  <a:cubicBezTo>
                    <a:pt x="184" y="121"/>
                    <a:pt x="182" y="125"/>
                    <a:pt x="183" y="125"/>
                  </a:cubicBezTo>
                  <a:cubicBezTo>
                    <a:pt x="184" y="126"/>
                    <a:pt x="184" y="124"/>
                    <a:pt x="184" y="124"/>
                  </a:cubicBezTo>
                  <a:cubicBezTo>
                    <a:pt x="185" y="123"/>
                    <a:pt x="185" y="126"/>
                    <a:pt x="186" y="127"/>
                  </a:cubicBezTo>
                  <a:cubicBezTo>
                    <a:pt x="186" y="127"/>
                    <a:pt x="186" y="126"/>
                    <a:pt x="186" y="125"/>
                  </a:cubicBezTo>
                  <a:cubicBezTo>
                    <a:pt x="186" y="127"/>
                    <a:pt x="192" y="130"/>
                    <a:pt x="193" y="127"/>
                  </a:cubicBezTo>
                  <a:cubicBezTo>
                    <a:pt x="193" y="127"/>
                    <a:pt x="193" y="128"/>
                    <a:pt x="193" y="128"/>
                  </a:cubicBezTo>
                  <a:cubicBezTo>
                    <a:pt x="193" y="128"/>
                    <a:pt x="194" y="127"/>
                    <a:pt x="194" y="126"/>
                  </a:cubicBezTo>
                  <a:cubicBezTo>
                    <a:pt x="193" y="126"/>
                    <a:pt x="194" y="127"/>
                    <a:pt x="194" y="126"/>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245" name="Freeform 641">
              <a:extLst>
                <a:ext uri="{FF2B5EF4-FFF2-40B4-BE49-F238E27FC236}">
                  <a16:creationId xmlns:a16="http://schemas.microsoft.com/office/drawing/2014/main" id="{F859AA6C-DA3E-5729-A788-BAEA7C8A2DCE}"/>
                </a:ext>
              </a:extLst>
            </p:cNvPr>
            <p:cNvSpPr>
              <a:spLocks/>
            </p:cNvSpPr>
            <p:nvPr/>
          </p:nvSpPr>
          <p:spPr bwMode="auto">
            <a:xfrm>
              <a:off x="5888086" y="6516489"/>
              <a:ext cx="2697455" cy="1337930"/>
            </a:xfrm>
            <a:custGeom>
              <a:avLst/>
              <a:gdLst>
                <a:gd name="T0" fmla="*/ 84 w 289"/>
                <a:gd name="T1" fmla="*/ 106 h 143"/>
                <a:gd name="T2" fmla="*/ 105 w 289"/>
                <a:gd name="T3" fmla="*/ 119 h 143"/>
                <a:gd name="T4" fmla="*/ 125 w 289"/>
                <a:gd name="T5" fmla="*/ 127 h 143"/>
                <a:gd name="T6" fmla="*/ 137 w 289"/>
                <a:gd name="T7" fmla="*/ 127 h 143"/>
                <a:gd name="T8" fmla="*/ 149 w 289"/>
                <a:gd name="T9" fmla="*/ 119 h 143"/>
                <a:gd name="T10" fmla="*/ 162 w 289"/>
                <a:gd name="T11" fmla="*/ 118 h 143"/>
                <a:gd name="T12" fmla="*/ 177 w 289"/>
                <a:gd name="T13" fmla="*/ 119 h 143"/>
                <a:gd name="T14" fmla="*/ 171 w 289"/>
                <a:gd name="T15" fmla="*/ 113 h 143"/>
                <a:gd name="T16" fmla="*/ 186 w 289"/>
                <a:gd name="T17" fmla="*/ 113 h 143"/>
                <a:gd name="T18" fmla="*/ 209 w 289"/>
                <a:gd name="T19" fmla="*/ 122 h 143"/>
                <a:gd name="T20" fmla="*/ 213 w 289"/>
                <a:gd name="T21" fmla="*/ 133 h 143"/>
                <a:gd name="T22" fmla="*/ 220 w 289"/>
                <a:gd name="T23" fmla="*/ 143 h 143"/>
                <a:gd name="T24" fmla="*/ 215 w 289"/>
                <a:gd name="T25" fmla="*/ 108 h 143"/>
                <a:gd name="T26" fmla="*/ 234 w 289"/>
                <a:gd name="T27" fmla="*/ 92 h 143"/>
                <a:gd name="T28" fmla="*/ 239 w 289"/>
                <a:gd name="T29" fmla="*/ 86 h 143"/>
                <a:gd name="T30" fmla="*/ 244 w 289"/>
                <a:gd name="T31" fmla="*/ 82 h 143"/>
                <a:gd name="T32" fmla="*/ 242 w 289"/>
                <a:gd name="T33" fmla="*/ 78 h 143"/>
                <a:gd name="T34" fmla="*/ 238 w 289"/>
                <a:gd name="T35" fmla="*/ 71 h 143"/>
                <a:gd name="T36" fmla="*/ 239 w 289"/>
                <a:gd name="T37" fmla="*/ 69 h 143"/>
                <a:gd name="T38" fmla="*/ 242 w 289"/>
                <a:gd name="T39" fmla="*/ 75 h 143"/>
                <a:gd name="T40" fmla="*/ 246 w 289"/>
                <a:gd name="T41" fmla="*/ 62 h 143"/>
                <a:gd name="T42" fmla="*/ 253 w 289"/>
                <a:gd name="T43" fmla="*/ 52 h 143"/>
                <a:gd name="T44" fmla="*/ 265 w 289"/>
                <a:gd name="T45" fmla="*/ 48 h 143"/>
                <a:gd name="T46" fmla="*/ 271 w 289"/>
                <a:gd name="T47" fmla="*/ 48 h 143"/>
                <a:gd name="T48" fmla="*/ 274 w 289"/>
                <a:gd name="T49" fmla="*/ 35 h 143"/>
                <a:gd name="T50" fmla="*/ 288 w 289"/>
                <a:gd name="T51" fmla="*/ 28 h 143"/>
                <a:gd name="T52" fmla="*/ 276 w 289"/>
                <a:gd name="T53" fmla="*/ 13 h 143"/>
                <a:gd name="T54" fmla="*/ 264 w 289"/>
                <a:gd name="T55" fmla="*/ 28 h 143"/>
                <a:gd name="T56" fmla="*/ 237 w 289"/>
                <a:gd name="T57" fmla="*/ 39 h 143"/>
                <a:gd name="T58" fmla="*/ 224 w 289"/>
                <a:gd name="T59" fmla="*/ 45 h 143"/>
                <a:gd name="T60" fmla="*/ 208 w 289"/>
                <a:gd name="T61" fmla="*/ 44 h 143"/>
                <a:gd name="T62" fmla="*/ 203 w 289"/>
                <a:gd name="T63" fmla="*/ 36 h 143"/>
                <a:gd name="T64" fmla="*/ 196 w 289"/>
                <a:gd name="T65" fmla="*/ 28 h 143"/>
                <a:gd name="T66" fmla="*/ 185 w 289"/>
                <a:gd name="T67" fmla="*/ 48 h 143"/>
                <a:gd name="T68" fmla="*/ 187 w 289"/>
                <a:gd name="T69" fmla="*/ 25 h 143"/>
                <a:gd name="T70" fmla="*/ 196 w 289"/>
                <a:gd name="T71" fmla="*/ 17 h 143"/>
                <a:gd name="T72" fmla="*/ 184 w 289"/>
                <a:gd name="T73" fmla="*/ 13 h 143"/>
                <a:gd name="T74" fmla="*/ 165 w 289"/>
                <a:gd name="T75" fmla="*/ 15 h 143"/>
                <a:gd name="T76" fmla="*/ 158 w 289"/>
                <a:gd name="T77" fmla="*/ 5 h 143"/>
                <a:gd name="T78" fmla="*/ 147 w 289"/>
                <a:gd name="T79" fmla="*/ 4 h 143"/>
                <a:gd name="T80" fmla="*/ 30 w 289"/>
                <a:gd name="T81" fmla="*/ 4 h 143"/>
                <a:gd name="T82" fmla="*/ 7 w 289"/>
                <a:gd name="T83" fmla="*/ 9 h 143"/>
                <a:gd name="T84" fmla="*/ 8 w 289"/>
                <a:gd name="T85" fmla="*/ 21 h 143"/>
                <a:gd name="T86" fmla="*/ 2 w 289"/>
                <a:gd name="T87" fmla="*/ 40 h 143"/>
                <a:gd name="T88" fmla="*/ 5 w 289"/>
                <a:gd name="T89" fmla="*/ 63 h 143"/>
                <a:gd name="T90" fmla="*/ 12 w 289"/>
                <a:gd name="T91" fmla="*/ 73 h 143"/>
                <a:gd name="T92" fmla="*/ 21 w 289"/>
                <a:gd name="T93" fmla="*/ 88 h 143"/>
                <a:gd name="T94" fmla="*/ 39 w 289"/>
                <a:gd name="T95" fmla="*/ 102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89" h="143">
                  <a:moveTo>
                    <a:pt x="68" y="108"/>
                  </a:moveTo>
                  <a:cubicBezTo>
                    <a:pt x="71" y="108"/>
                    <a:pt x="74" y="108"/>
                    <a:pt x="78" y="108"/>
                  </a:cubicBezTo>
                  <a:cubicBezTo>
                    <a:pt x="79" y="108"/>
                    <a:pt x="81" y="108"/>
                    <a:pt x="82" y="108"/>
                  </a:cubicBezTo>
                  <a:cubicBezTo>
                    <a:pt x="83" y="108"/>
                    <a:pt x="83" y="106"/>
                    <a:pt x="84" y="106"/>
                  </a:cubicBezTo>
                  <a:cubicBezTo>
                    <a:pt x="85" y="105"/>
                    <a:pt x="91" y="105"/>
                    <a:pt x="91" y="106"/>
                  </a:cubicBezTo>
                  <a:cubicBezTo>
                    <a:pt x="94" y="108"/>
                    <a:pt x="97" y="110"/>
                    <a:pt x="100" y="112"/>
                  </a:cubicBezTo>
                  <a:cubicBezTo>
                    <a:pt x="100" y="112"/>
                    <a:pt x="101" y="115"/>
                    <a:pt x="101" y="116"/>
                  </a:cubicBezTo>
                  <a:cubicBezTo>
                    <a:pt x="102" y="118"/>
                    <a:pt x="102" y="118"/>
                    <a:pt x="105" y="119"/>
                  </a:cubicBezTo>
                  <a:cubicBezTo>
                    <a:pt x="107" y="120"/>
                    <a:pt x="108" y="121"/>
                    <a:pt x="109" y="119"/>
                  </a:cubicBezTo>
                  <a:cubicBezTo>
                    <a:pt x="110" y="116"/>
                    <a:pt x="111" y="116"/>
                    <a:pt x="114" y="117"/>
                  </a:cubicBezTo>
                  <a:cubicBezTo>
                    <a:pt x="116" y="117"/>
                    <a:pt x="119" y="118"/>
                    <a:pt x="119" y="120"/>
                  </a:cubicBezTo>
                  <a:cubicBezTo>
                    <a:pt x="121" y="123"/>
                    <a:pt x="123" y="124"/>
                    <a:pt x="125" y="127"/>
                  </a:cubicBezTo>
                  <a:cubicBezTo>
                    <a:pt x="127" y="129"/>
                    <a:pt x="126" y="133"/>
                    <a:pt x="129" y="134"/>
                  </a:cubicBezTo>
                  <a:cubicBezTo>
                    <a:pt x="131" y="136"/>
                    <a:pt x="135" y="136"/>
                    <a:pt x="137" y="137"/>
                  </a:cubicBezTo>
                  <a:cubicBezTo>
                    <a:pt x="137" y="136"/>
                    <a:pt x="135" y="129"/>
                    <a:pt x="135" y="129"/>
                  </a:cubicBezTo>
                  <a:cubicBezTo>
                    <a:pt x="137" y="130"/>
                    <a:pt x="136" y="127"/>
                    <a:pt x="137" y="127"/>
                  </a:cubicBezTo>
                  <a:cubicBezTo>
                    <a:pt x="137" y="126"/>
                    <a:pt x="139" y="126"/>
                    <a:pt x="140" y="125"/>
                  </a:cubicBezTo>
                  <a:cubicBezTo>
                    <a:pt x="141" y="125"/>
                    <a:pt x="142" y="122"/>
                    <a:pt x="142" y="122"/>
                  </a:cubicBezTo>
                  <a:cubicBezTo>
                    <a:pt x="143" y="123"/>
                    <a:pt x="144" y="123"/>
                    <a:pt x="145" y="122"/>
                  </a:cubicBezTo>
                  <a:cubicBezTo>
                    <a:pt x="147" y="121"/>
                    <a:pt x="148" y="121"/>
                    <a:pt x="149" y="119"/>
                  </a:cubicBezTo>
                  <a:cubicBezTo>
                    <a:pt x="151" y="118"/>
                    <a:pt x="148" y="118"/>
                    <a:pt x="148" y="117"/>
                  </a:cubicBezTo>
                  <a:cubicBezTo>
                    <a:pt x="148" y="117"/>
                    <a:pt x="151" y="118"/>
                    <a:pt x="152" y="117"/>
                  </a:cubicBezTo>
                  <a:cubicBezTo>
                    <a:pt x="154" y="116"/>
                    <a:pt x="155" y="116"/>
                    <a:pt x="157" y="116"/>
                  </a:cubicBezTo>
                  <a:cubicBezTo>
                    <a:pt x="159" y="116"/>
                    <a:pt x="160" y="119"/>
                    <a:pt x="162" y="118"/>
                  </a:cubicBezTo>
                  <a:cubicBezTo>
                    <a:pt x="165" y="116"/>
                    <a:pt x="166" y="118"/>
                    <a:pt x="168" y="119"/>
                  </a:cubicBezTo>
                  <a:cubicBezTo>
                    <a:pt x="170" y="120"/>
                    <a:pt x="171" y="118"/>
                    <a:pt x="172" y="118"/>
                  </a:cubicBezTo>
                  <a:cubicBezTo>
                    <a:pt x="173" y="117"/>
                    <a:pt x="176" y="119"/>
                    <a:pt x="176" y="120"/>
                  </a:cubicBezTo>
                  <a:cubicBezTo>
                    <a:pt x="177" y="121"/>
                    <a:pt x="178" y="120"/>
                    <a:pt x="177" y="119"/>
                  </a:cubicBezTo>
                  <a:cubicBezTo>
                    <a:pt x="177" y="119"/>
                    <a:pt x="176" y="118"/>
                    <a:pt x="175" y="118"/>
                  </a:cubicBezTo>
                  <a:cubicBezTo>
                    <a:pt x="174" y="117"/>
                    <a:pt x="176" y="117"/>
                    <a:pt x="176" y="117"/>
                  </a:cubicBezTo>
                  <a:cubicBezTo>
                    <a:pt x="175" y="115"/>
                    <a:pt x="175" y="114"/>
                    <a:pt x="173" y="115"/>
                  </a:cubicBezTo>
                  <a:cubicBezTo>
                    <a:pt x="173" y="115"/>
                    <a:pt x="169" y="115"/>
                    <a:pt x="171" y="113"/>
                  </a:cubicBezTo>
                  <a:cubicBezTo>
                    <a:pt x="173" y="113"/>
                    <a:pt x="174" y="114"/>
                    <a:pt x="175" y="114"/>
                  </a:cubicBezTo>
                  <a:cubicBezTo>
                    <a:pt x="178" y="113"/>
                    <a:pt x="180" y="113"/>
                    <a:pt x="183" y="113"/>
                  </a:cubicBezTo>
                  <a:cubicBezTo>
                    <a:pt x="184" y="113"/>
                    <a:pt x="183" y="113"/>
                    <a:pt x="184" y="114"/>
                  </a:cubicBezTo>
                  <a:cubicBezTo>
                    <a:pt x="184" y="114"/>
                    <a:pt x="185" y="114"/>
                    <a:pt x="186" y="113"/>
                  </a:cubicBezTo>
                  <a:cubicBezTo>
                    <a:pt x="188" y="113"/>
                    <a:pt x="190" y="113"/>
                    <a:pt x="192" y="113"/>
                  </a:cubicBezTo>
                  <a:cubicBezTo>
                    <a:pt x="194" y="113"/>
                    <a:pt x="194" y="115"/>
                    <a:pt x="196" y="116"/>
                  </a:cubicBezTo>
                  <a:cubicBezTo>
                    <a:pt x="198" y="118"/>
                    <a:pt x="200" y="116"/>
                    <a:pt x="202" y="115"/>
                  </a:cubicBezTo>
                  <a:cubicBezTo>
                    <a:pt x="203" y="115"/>
                    <a:pt x="209" y="121"/>
                    <a:pt x="209" y="122"/>
                  </a:cubicBezTo>
                  <a:cubicBezTo>
                    <a:pt x="210" y="123"/>
                    <a:pt x="208" y="125"/>
                    <a:pt x="209" y="126"/>
                  </a:cubicBezTo>
                  <a:cubicBezTo>
                    <a:pt x="210" y="128"/>
                    <a:pt x="209" y="128"/>
                    <a:pt x="210" y="130"/>
                  </a:cubicBezTo>
                  <a:cubicBezTo>
                    <a:pt x="210" y="131"/>
                    <a:pt x="211" y="132"/>
                    <a:pt x="211" y="132"/>
                  </a:cubicBezTo>
                  <a:cubicBezTo>
                    <a:pt x="212" y="132"/>
                    <a:pt x="212" y="133"/>
                    <a:pt x="213" y="133"/>
                  </a:cubicBezTo>
                  <a:cubicBezTo>
                    <a:pt x="214" y="134"/>
                    <a:pt x="213" y="136"/>
                    <a:pt x="214" y="137"/>
                  </a:cubicBezTo>
                  <a:cubicBezTo>
                    <a:pt x="215" y="138"/>
                    <a:pt x="216" y="138"/>
                    <a:pt x="217" y="140"/>
                  </a:cubicBezTo>
                  <a:cubicBezTo>
                    <a:pt x="219" y="143"/>
                    <a:pt x="218" y="140"/>
                    <a:pt x="220" y="141"/>
                  </a:cubicBezTo>
                  <a:cubicBezTo>
                    <a:pt x="220" y="141"/>
                    <a:pt x="220" y="143"/>
                    <a:pt x="220" y="143"/>
                  </a:cubicBezTo>
                  <a:cubicBezTo>
                    <a:pt x="221" y="143"/>
                    <a:pt x="222" y="136"/>
                    <a:pt x="222" y="135"/>
                  </a:cubicBezTo>
                  <a:cubicBezTo>
                    <a:pt x="222" y="132"/>
                    <a:pt x="221" y="130"/>
                    <a:pt x="220" y="126"/>
                  </a:cubicBezTo>
                  <a:cubicBezTo>
                    <a:pt x="218" y="123"/>
                    <a:pt x="218" y="120"/>
                    <a:pt x="217" y="117"/>
                  </a:cubicBezTo>
                  <a:cubicBezTo>
                    <a:pt x="215" y="115"/>
                    <a:pt x="214" y="111"/>
                    <a:pt x="215" y="108"/>
                  </a:cubicBezTo>
                  <a:cubicBezTo>
                    <a:pt x="216" y="105"/>
                    <a:pt x="218" y="103"/>
                    <a:pt x="221" y="101"/>
                  </a:cubicBezTo>
                  <a:cubicBezTo>
                    <a:pt x="222" y="100"/>
                    <a:pt x="223" y="100"/>
                    <a:pt x="224" y="99"/>
                  </a:cubicBezTo>
                  <a:cubicBezTo>
                    <a:pt x="225" y="98"/>
                    <a:pt x="226" y="96"/>
                    <a:pt x="227" y="96"/>
                  </a:cubicBezTo>
                  <a:cubicBezTo>
                    <a:pt x="229" y="94"/>
                    <a:pt x="232" y="94"/>
                    <a:pt x="234" y="92"/>
                  </a:cubicBezTo>
                  <a:cubicBezTo>
                    <a:pt x="235" y="91"/>
                    <a:pt x="236" y="89"/>
                    <a:pt x="238" y="89"/>
                  </a:cubicBezTo>
                  <a:cubicBezTo>
                    <a:pt x="238" y="89"/>
                    <a:pt x="242" y="89"/>
                    <a:pt x="241" y="87"/>
                  </a:cubicBezTo>
                  <a:cubicBezTo>
                    <a:pt x="241" y="87"/>
                    <a:pt x="238" y="88"/>
                    <a:pt x="238" y="88"/>
                  </a:cubicBezTo>
                  <a:cubicBezTo>
                    <a:pt x="238" y="87"/>
                    <a:pt x="240" y="88"/>
                    <a:pt x="239" y="86"/>
                  </a:cubicBezTo>
                  <a:cubicBezTo>
                    <a:pt x="239" y="86"/>
                    <a:pt x="238" y="85"/>
                    <a:pt x="239" y="85"/>
                  </a:cubicBezTo>
                  <a:cubicBezTo>
                    <a:pt x="239" y="84"/>
                    <a:pt x="239" y="85"/>
                    <a:pt x="240" y="84"/>
                  </a:cubicBezTo>
                  <a:cubicBezTo>
                    <a:pt x="239" y="85"/>
                    <a:pt x="241" y="86"/>
                    <a:pt x="241" y="85"/>
                  </a:cubicBezTo>
                  <a:cubicBezTo>
                    <a:pt x="242" y="85"/>
                    <a:pt x="245" y="83"/>
                    <a:pt x="244" y="82"/>
                  </a:cubicBezTo>
                  <a:cubicBezTo>
                    <a:pt x="244" y="83"/>
                    <a:pt x="238" y="82"/>
                    <a:pt x="239" y="81"/>
                  </a:cubicBezTo>
                  <a:cubicBezTo>
                    <a:pt x="239" y="80"/>
                    <a:pt x="240" y="82"/>
                    <a:pt x="241" y="81"/>
                  </a:cubicBezTo>
                  <a:cubicBezTo>
                    <a:pt x="241" y="81"/>
                    <a:pt x="243" y="80"/>
                    <a:pt x="243" y="80"/>
                  </a:cubicBezTo>
                  <a:cubicBezTo>
                    <a:pt x="243" y="80"/>
                    <a:pt x="242" y="79"/>
                    <a:pt x="242" y="78"/>
                  </a:cubicBezTo>
                  <a:cubicBezTo>
                    <a:pt x="243" y="77"/>
                    <a:pt x="243" y="76"/>
                    <a:pt x="241" y="76"/>
                  </a:cubicBezTo>
                  <a:cubicBezTo>
                    <a:pt x="241" y="76"/>
                    <a:pt x="237" y="74"/>
                    <a:pt x="237" y="74"/>
                  </a:cubicBezTo>
                  <a:cubicBezTo>
                    <a:pt x="238" y="73"/>
                    <a:pt x="239" y="74"/>
                    <a:pt x="240" y="74"/>
                  </a:cubicBezTo>
                  <a:cubicBezTo>
                    <a:pt x="241" y="73"/>
                    <a:pt x="239" y="71"/>
                    <a:pt x="238" y="71"/>
                  </a:cubicBezTo>
                  <a:cubicBezTo>
                    <a:pt x="237" y="70"/>
                    <a:pt x="236" y="69"/>
                    <a:pt x="236" y="68"/>
                  </a:cubicBezTo>
                  <a:cubicBezTo>
                    <a:pt x="235" y="67"/>
                    <a:pt x="238" y="65"/>
                    <a:pt x="237" y="64"/>
                  </a:cubicBezTo>
                  <a:cubicBezTo>
                    <a:pt x="238" y="65"/>
                    <a:pt x="237" y="66"/>
                    <a:pt x="237" y="67"/>
                  </a:cubicBezTo>
                  <a:cubicBezTo>
                    <a:pt x="237" y="67"/>
                    <a:pt x="239" y="69"/>
                    <a:pt x="239" y="69"/>
                  </a:cubicBezTo>
                  <a:cubicBezTo>
                    <a:pt x="241" y="67"/>
                    <a:pt x="239" y="62"/>
                    <a:pt x="242" y="61"/>
                  </a:cubicBezTo>
                  <a:cubicBezTo>
                    <a:pt x="241" y="61"/>
                    <a:pt x="241" y="66"/>
                    <a:pt x="242" y="67"/>
                  </a:cubicBezTo>
                  <a:cubicBezTo>
                    <a:pt x="242" y="69"/>
                    <a:pt x="244" y="69"/>
                    <a:pt x="244" y="71"/>
                  </a:cubicBezTo>
                  <a:cubicBezTo>
                    <a:pt x="244" y="72"/>
                    <a:pt x="241" y="74"/>
                    <a:pt x="242" y="75"/>
                  </a:cubicBezTo>
                  <a:cubicBezTo>
                    <a:pt x="242" y="75"/>
                    <a:pt x="248" y="69"/>
                    <a:pt x="247" y="67"/>
                  </a:cubicBezTo>
                  <a:cubicBezTo>
                    <a:pt x="247" y="65"/>
                    <a:pt x="245" y="64"/>
                    <a:pt x="245" y="62"/>
                  </a:cubicBezTo>
                  <a:cubicBezTo>
                    <a:pt x="244" y="61"/>
                    <a:pt x="245" y="58"/>
                    <a:pt x="247" y="59"/>
                  </a:cubicBezTo>
                  <a:cubicBezTo>
                    <a:pt x="246" y="58"/>
                    <a:pt x="245" y="61"/>
                    <a:pt x="246" y="62"/>
                  </a:cubicBezTo>
                  <a:cubicBezTo>
                    <a:pt x="248" y="64"/>
                    <a:pt x="248" y="65"/>
                    <a:pt x="250" y="62"/>
                  </a:cubicBezTo>
                  <a:cubicBezTo>
                    <a:pt x="251" y="61"/>
                    <a:pt x="253" y="58"/>
                    <a:pt x="252" y="56"/>
                  </a:cubicBezTo>
                  <a:cubicBezTo>
                    <a:pt x="252" y="56"/>
                    <a:pt x="251" y="55"/>
                    <a:pt x="252" y="54"/>
                  </a:cubicBezTo>
                  <a:cubicBezTo>
                    <a:pt x="252" y="54"/>
                    <a:pt x="253" y="52"/>
                    <a:pt x="253" y="52"/>
                  </a:cubicBezTo>
                  <a:cubicBezTo>
                    <a:pt x="253" y="52"/>
                    <a:pt x="253" y="54"/>
                    <a:pt x="253" y="54"/>
                  </a:cubicBezTo>
                  <a:cubicBezTo>
                    <a:pt x="253" y="54"/>
                    <a:pt x="258" y="51"/>
                    <a:pt x="260" y="51"/>
                  </a:cubicBezTo>
                  <a:cubicBezTo>
                    <a:pt x="261" y="50"/>
                    <a:pt x="263" y="51"/>
                    <a:pt x="264" y="51"/>
                  </a:cubicBezTo>
                  <a:cubicBezTo>
                    <a:pt x="266" y="50"/>
                    <a:pt x="265" y="49"/>
                    <a:pt x="265" y="48"/>
                  </a:cubicBezTo>
                  <a:cubicBezTo>
                    <a:pt x="266" y="48"/>
                    <a:pt x="266" y="50"/>
                    <a:pt x="267" y="50"/>
                  </a:cubicBezTo>
                  <a:cubicBezTo>
                    <a:pt x="267" y="50"/>
                    <a:pt x="269" y="49"/>
                    <a:pt x="269" y="49"/>
                  </a:cubicBezTo>
                  <a:cubicBezTo>
                    <a:pt x="271" y="51"/>
                    <a:pt x="275" y="46"/>
                    <a:pt x="272" y="46"/>
                  </a:cubicBezTo>
                  <a:cubicBezTo>
                    <a:pt x="272" y="46"/>
                    <a:pt x="272" y="48"/>
                    <a:pt x="271" y="48"/>
                  </a:cubicBezTo>
                  <a:cubicBezTo>
                    <a:pt x="270" y="48"/>
                    <a:pt x="268" y="44"/>
                    <a:pt x="268" y="44"/>
                  </a:cubicBezTo>
                  <a:cubicBezTo>
                    <a:pt x="269" y="43"/>
                    <a:pt x="268" y="42"/>
                    <a:pt x="269" y="41"/>
                  </a:cubicBezTo>
                  <a:cubicBezTo>
                    <a:pt x="270" y="39"/>
                    <a:pt x="271" y="37"/>
                    <a:pt x="272" y="36"/>
                  </a:cubicBezTo>
                  <a:cubicBezTo>
                    <a:pt x="273" y="36"/>
                    <a:pt x="274" y="35"/>
                    <a:pt x="274" y="35"/>
                  </a:cubicBezTo>
                  <a:cubicBezTo>
                    <a:pt x="276" y="36"/>
                    <a:pt x="277" y="33"/>
                    <a:pt x="278" y="32"/>
                  </a:cubicBezTo>
                  <a:cubicBezTo>
                    <a:pt x="278" y="32"/>
                    <a:pt x="280" y="33"/>
                    <a:pt x="281" y="32"/>
                  </a:cubicBezTo>
                  <a:cubicBezTo>
                    <a:pt x="283" y="31"/>
                    <a:pt x="285" y="31"/>
                    <a:pt x="286" y="30"/>
                  </a:cubicBezTo>
                  <a:cubicBezTo>
                    <a:pt x="287" y="30"/>
                    <a:pt x="289" y="29"/>
                    <a:pt x="288" y="28"/>
                  </a:cubicBezTo>
                  <a:cubicBezTo>
                    <a:pt x="286" y="26"/>
                    <a:pt x="286" y="25"/>
                    <a:pt x="285" y="24"/>
                  </a:cubicBezTo>
                  <a:cubicBezTo>
                    <a:pt x="281" y="23"/>
                    <a:pt x="287" y="14"/>
                    <a:pt x="281" y="14"/>
                  </a:cubicBezTo>
                  <a:cubicBezTo>
                    <a:pt x="280" y="13"/>
                    <a:pt x="279" y="15"/>
                    <a:pt x="278" y="14"/>
                  </a:cubicBezTo>
                  <a:cubicBezTo>
                    <a:pt x="277" y="13"/>
                    <a:pt x="277" y="12"/>
                    <a:pt x="276" y="13"/>
                  </a:cubicBezTo>
                  <a:cubicBezTo>
                    <a:pt x="275" y="14"/>
                    <a:pt x="274" y="16"/>
                    <a:pt x="273" y="17"/>
                  </a:cubicBezTo>
                  <a:cubicBezTo>
                    <a:pt x="272" y="18"/>
                    <a:pt x="272" y="20"/>
                    <a:pt x="271" y="21"/>
                  </a:cubicBezTo>
                  <a:cubicBezTo>
                    <a:pt x="271" y="23"/>
                    <a:pt x="270" y="26"/>
                    <a:pt x="268" y="26"/>
                  </a:cubicBezTo>
                  <a:cubicBezTo>
                    <a:pt x="266" y="26"/>
                    <a:pt x="266" y="28"/>
                    <a:pt x="264" y="28"/>
                  </a:cubicBezTo>
                  <a:cubicBezTo>
                    <a:pt x="259" y="28"/>
                    <a:pt x="254" y="28"/>
                    <a:pt x="249" y="28"/>
                  </a:cubicBezTo>
                  <a:cubicBezTo>
                    <a:pt x="247" y="28"/>
                    <a:pt x="247" y="28"/>
                    <a:pt x="246" y="29"/>
                  </a:cubicBezTo>
                  <a:cubicBezTo>
                    <a:pt x="245" y="31"/>
                    <a:pt x="241" y="33"/>
                    <a:pt x="241" y="34"/>
                  </a:cubicBezTo>
                  <a:cubicBezTo>
                    <a:pt x="242" y="37"/>
                    <a:pt x="239" y="39"/>
                    <a:pt x="237" y="39"/>
                  </a:cubicBezTo>
                  <a:cubicBezTo>
                    <a:pt x="235" y="39"/>
                    <a:pt x="234" y="38"/>
                    <a:pt x="232" y="38"/>
                  </a:cubicBezTo>
                  <a:cubicBezTo>
                    <a:pt x="230" y="38"/>
                    <a:pt x="228" y="39"/>
                    <a:pt x="227" y="39"/>
                  </a:cubicBezTo>
                  <a:cubicBezTo>
                    <a:pt x="227" y="39"/>
                    <a:pt x="227" y="42"/>
                    <a:pt x="228" y="42"/>
                  </a:cubicBezTo>
                  <a:cubicBezTo>
                    <a:pt x="227" y="43"/>
                    <a:pt x="226" y="44"/>
                    <a:pt x="224" y="45"/>
                  </a:cubicBezTo>
                  <a:cubicBezTo>
                    <a:pt x="222" y="46"/>
                    <a:pt x="219" y="48"/>
                    <a:pt x="216" y="49"/>
                  </a:cubicBezTo>
                  <a:cubicBezTo>
                    <a:pt x="213" y="50"/>
                    <a:pt x="210" y="50"/>
                    <a:pt x="207" y="49"/>
                  </a:cubicBezTo>
                  <a:cubicBezTo>
                    <a:pt x="206" y="48"/>
                    <a:pt x="205" y="47"/>
                    <a:pt x="206" y="46"/>
                  </a:cubicBezTo>
                  <a:cubicBezTo>
                    <a:pt x="206" y="46"/>
                    <a:pt x="207" y="44"/>
                    <a:pt x="208" y="44"/>
                  </a:cubicBezTo>
                  <a:cubicBezTo>
                    <a:pt x="208" y="44"/>
                    <a:pt x="208" y="45"/>
                    <a:pt x="208" y="46"/>
                  </a:cubicBezTo>
                  <a:cubicBezTo>
                    <a:pt x="210" y="42"/>
                    <a:pt x="211" y="39"/>
                    <a:pt x="209" y="35"/>
                  </a:cubicBezTo>
                  <a:cubicBezTo>
                    <a:pt x="208" y="34"/>
                    <a:pt x="206" y="36"/>
                    <a:pt x="205" y="36"/>
                  </a:cubicBezTo>
                  <a:cubicBezTo>
                    <a:pt x="204" y="37"/>
                    <a:pt x="204" y="36"/>
                    <a:pt x="203" y="36"/>
                  </a:cubicBezTo>
                  <a:cubicBezTo>
                    <a:pt x="202" y="35"/>
                    <a:pt x="204" y="34"/>
                    <a:pt x="204" y="34"/>
                  </a:cubicBezTo>
                  <a:cubicBezTo>
                    <a:pt x="208" y="30"/>
                    <a:pt x="205" y="26"/>
                    <a:pt x="201" y="25"/>
                  </a:cubicBezTo>
                  <a:cubicBezTo>
                    <a:pt x="198" y="24"/>
                    <a:pt x="198" y="25"/>
                    <a:pt x="196" y="26"/>
                  </a:cubicBezTo>
                  <a:cubicBezTo>
                    <a:pt x="196" y="27"/>
                    <a:pt x="196" y="27"/>
                    <a:pt x="196" y="28"/>
                  </a:cubicBezTo>
                  <a:cubicBezTo>
                    <a:pt x="196" y="29"/>
                    <a:pt x="194" y="28"/>
                    <a:pt x="193" y="28"/>
                  </a:cubicBezTo>
                  <a:cubicBezTo>
                    <a:pt x="192" y="28"/>
                    <a:pt x="190" y="36"/>
                    <a:pt x="190" y="37"/>
                  </a:cubicBezTo>
                  <a:cubicBezTo>
                    <a:pt x="191" y="42"/>
                    <a:pt x="192" y="45"/>
                    <a:pt x="188" y="47"/>
                  </a:cubicBezTo>
                  <a:cubicBezTo>
                    <a:pt x="188" y="48"/>
                    <a:pt x="185" y="49"/>
                    <a:pt x="185" y="48"/>
                  </a:cubicBezTo>
                  <a:cubicBezTo>
                    <a:pt x="185" y="46"/>
                    <a:pt x="184" y="44"/>
                    <a:pt x="184" y="42"/>
                  </a:cubicBezTo>
                  <a:cubicBezTo>
                    <a:pt x="184" y="41"/>
                    <a:pt x="186" y="30"/>
                    <a:pt x="186" y="30"/>
                  </a:cubicBezTo>
                  <a:cubicBezTo>
                    <a:pt x="185" y="30"/>
                    <a:pt x="183" y="32"/>
                    <a:pt x="183" y="31"/>
                  </a:cubicBezTo>
                  <a:cubicBezTo>
                    <a:pt x="183" y="30"/>
                    <a:pt x="186" y="26"/>
                    <a:pt x="187" y="25"/>
                  </a:cubicBezTo>
                  <a:cubicBezTo>
                    <a:pt x="188" y="23"/>
                    <a:pt x="191" y="23"/>
                    <a:pt x="193" y="22"/>
                  </a:cubicBezTo>
                  <a:cubicBezTo>
                    <a:pt x="196" y="22"/>
                    <a:pt x="199" y="23"/>
                    <a:pt x="202" y="23"/>
                  </a:cubicBezTo>
                  <a:cubicBezTo>
                    <a:pt x="205" y="23"/>
                    <a:pt x="201" y="20"/>
                    <a:pt x="199" y="20"/>
                  </a:cubicBezTo>
                  <a:cubicBezTo>
                    <a:pt x="197" y="20"/>
                    <a:pt x="199" y="17"/>
                    <a:pt x="196" y="17"/>
                  </a:cubicBezTo>
                  <a:cubicBezTo>
                    <a:pt x="194" y="18"/>
                    <a:pt x="192" y="19"/>
                    <a:pt x="189" y="19"/>
                  </a:cubicBezTo>
                  <a:cubicBezTo>
                    <a:pt x="187" y="19"/>
                    <a:pt x="185" y="17"/>
                    <a:pt x="183" y="16"/>
                  </a:cubicBezTo>
                  <a:cubicBezTo>
                    <a:pt x="183" y="16"/>
                    <a:pt x="180" y="16"/>
                    <a:pt x="181" y="15"/>
                  </a:cubicBezTo>
                  <a:cubicBezTo>
                    <a:pt x="182" y="15"/>
                    <a:pt x="184" y="14"/>
                    <a:pt x="184" y="13"/>
                  </a:cubicBezTo>
                  <a:cubicBezTo>
                    <a:pt x="184" y="13"/>
                    <a:pt x="176" y="16"/>
                    <a:pt x="175" y="16"/>
                  </a:cubicBezTo>
                  <a:cubicBezTo>
                    <a:pt x="174" y="17"/>
                    <a:pt x="173" y="18"/>
                    <a:pt x="172" y="18"/>
                  </a:cubicBezTo>
                  <a:cubicBezTo>
                    <a:pt x="170" y="18"/>
                    <a:pt x="170" y="16"/>
                    <a:pt x="168" y="16"/>
                  </a:cubicBezTo>
                  <a:cubicBezTo>
                    <a:pt x="167" y="16"/>
                    <a:pt x="162" y="18"/>
                    <a:pt x="165" y="15"/>
                  </a:cubicBezTo>
                  <a:cubicBezTo>
                    <a:pt x="168" y="13"/>
                    <a:pt x="171" y="11"/>
                    <a:pt x="174" y="9"/>
                  </a:cubicBezTo>
                  <a:cubicBezTo>
                    <a:pt x="172" y="9"/>
                    <a:pt x="170" y="7"/>
                    <a:pt x="168" y="9"/>
                  </a:cubicBezTo>
                  <a:cubicBezTo>
                    <a:pt x="165" y="10"/>
                    <a:pt x="164" y="8"/>
                    <a:pt x="161" y="7"/>
                  </a:cubicBezTo>
                  <a:cubicBezTo>
                    <a:pt x="160" y="7"/>
                    <a:pt x="159" y="6"/>
                    <a:pt x="158" y="5"/>
                  </a:cubicBezTo>
                  <a:cubicBezTo>
                    <a:pt x="156" y="5"/>
                    <a:pt x="155" y="6"/>
                    <a:pt x="153" y="6"/>
                  </a:cubicBezTo>
                  <a:cubicBezTo>
                    <a:pt x="152" y="5"/>
                    <a:pt x="150" y="5"/>
                    <a:pt x="150" y="3"/>
                  </a:cubicBezTo>
                  <a:cubicBezTo>
                    <a:pt x="150" y="3"/>
                    <a:pt x="148" y="0"/>
                    <a:pt x="148" y="1"/>
                  </a:cubicBezTo>
                  <a:cubicBezTo>
                    <a:pt x="147" y="1"/>
                    <a:pt x="148" y="4"/>
                    <a:pt x="147" y="4"/>
                  </a:cubicBezTo>
                  <a:cubicBezTo>
                    <a:pt x="146" y="4"/>
                    <a:pt x="145" y="4"/>
                    <a:pt x="145" y="4"/>
                  </a:cubicBezTo>
                  <a:cubicBezTo>
                    <a:pt x="142" y="4"/>
                    <a:pt x="139" y="4"/>
                    <a:pt x="136" y="4"/>
                  </a:cubicBezTo>
                  <a:cubicBezTo>
                    <a:pt x="125" y="4"/>
                    <a:pt x="115" y="4"/>
                    <a:pt x="105" y="4"/>
                  </a:cubicBezTo>
                  <a:cubicBezTo>
                    <a:pt x="80" y="4"/>
                    <a:pt x="55" y="4"/>
                    <a:pt x="30" y="4"/>
                  </a:cubicBezTo>
                  <a:cubicBezTo>
                    <a:pt x="24" y="4"/>
                    <a:pt x="17" y="4"/>
                    <a:pt x="11" y="4"/>
                  </a:cubicBezTo>
                  <a:cubicBezTo>
                    <a:pt x="12" y="5"/>
                    <a:pt x="14" y="13"/>
                    <a:pt x="11" y="14"/>
                  </a:cubicBezTo>
                  <a:cubicBezTo>
                    <a:pt x="9" y="14"/>
                    <a:pt x="8" y="14"/>
                    <a:pt x="10" y="12"/>
                  </a:cubicBezTo>
                  <a:cubicBezTo>
                    <a:pt x="12" y="9"/>
                    <a:pt x="9" y="9"/>
                    <a:pt x="7" y="9"/>
                  </a:cubicBezTo>
                  <a:cubicBezTo>
                    <a:pt x="5" y="9"/>
                    <a:pt x="2" y="7"/>
                    <a:pt x="1" y="7"/>
                  </a:cubicBezTo>
                  <a:cubicBezTo>
                    <a:pt x="0" y="8"/>
                    <a:pt x="2" y="12"/>
                    <a:pt x="2" y="12"/>
                  </a:cubicBezTo>
                  <a:cubicBezTo>
                    <a:pt x="3" y="15"/>
                    <a:pt x="4" y="16"/>
                    <a:pt x="4" y="18"/>
                  </a:cubicBezTo>
                  <a:cubicBezTo>
                    <a:pt x="4" y="19"/>
                    <a:pt x="7" y="21"/>
                    <a:pt x="8" y="21"/>
                  </a:cubicBezTo>
                  <a:cubicBezTo>
                    <a:pt x="7" y="21"/>
                    <a:pt x="6" y="21"/>
                    <a:pt x="5" y="22"/>
                  </a:cubicBezTo>
                  <a:cubicBezTo>
                    <a:pt x="4" y="23"/>
                    <a:pt x="5" y="24"/>
                    <a:pt x="5" y="25"/>
                  </a:cubicBezTo>
                  <a:cubicBezTo>
                    <a:pt x="5" y="28"/>
                    <a:pt x="5" y="30"/>
                    <a:pt x="4" y="32"/>
                  </a:cubicBezTo>
                  <a:cubicBezTo>
                    <a:pt x="4" y="35"/>
                    <a:pt x="3" y="37"/>
                    <a:pt x="2" y="40"/>
                  </a:cubicBezTo>
                  <a:cubicBezTo>
                    <a:pt x="1" y="43"/>
                    <a:pt x="3" y="46"/>
                    <a:pt x="4" y="49"/>
                  </a:cubicBezTo>
                  <a:cubicBezTo>
                    <a:pt x="4" y="52"/>
                    <a:pt x="3" y="54"/>
                    <a:pt x="3" y="56"/>
                  </a:cubicBezTo>
                  <a:cubicBezTo>
                    <a:pt x="3" y="57"/>
                    <a:pt x="4" y="58"/>
                    <a:pt x="4" y="59"/>
                  </a:cubicBezTo>
                  <a:cubicBezTo>
                    <a:pt x="5" y="60"/>
                    <a:pt x="5" y="62"/>
                    <a:pt x="5" y="63"/>
                  </a:cubicBezTo>
                  <a:cubicBezTo>
                    <a:pt x="6" y="66"/>
                    <a:pt x="9" y="67"/>
                    <a:pt x="10" y="70"/>
                  </a:cubicBezTo>
                  <a:cubicBezTo>
                    <a:pt x="11" y="72"/>
                    <a:pt x="11" y="71"/>
                    <a:pt x="12" y="70"/>
                  </a:cubicBezTo>
                  <a:cubicBezTo>
                    <a:pt x="12" y="70"/>
                    <a:pt x="13" y="73"/>
                    <a:pt x="13" y="73"/>
                  </a:cubicBezTo>
                  <a:cubicBezTo>
                    <a:pt x="13" y="73"/>
                    <a:pt x="12" y="72"/>
                    <a:pt x="12" y="73"/>
                  </a:cubicBezTo>
                  <a:cubicBezTo>
                    <a:pt x="12" y="74"/>
                    <a:pt x="12" y="75"/>
                    <a:pt x="13" y="76"/>
                  </a:cubicBezTo>
                  <a:cubicBezTo>
                    <a:pt x="14" y="76"/>
                    <a:pt x="14" y="76"/>
                    <a:pt x="15" y="77"/>
                  </a:cubicBezTo>
                  <a:cubicBezTo>
                    <a:pt x="16" y="78"/>
                    <a:pt x="14" y="79"/>
                    <a:pt x="15" y="80"/>
                  </a:cubicBezTo>
                  <a:cubicBezTo>
                    <a:pt x="17" y="83"/>
                    <a:pt x="21" y="85"/>
                    <a:pt x="21" y="88"/>
                  </a:cubicBezTo>
                  <a:cubicBezTo>
                    <a:pt x="22" y="90"/>
                    <a:pt x="23" y="90"/>
                    <a:pt x="25" y="91"/>
                  </a:cubicBezTo>
                  <a:cubicBezTo>
                    <a:pt x="27" y="92"/>
                    <a:pt x="29" y="93"/>
                    <a:pt x="31" y="93"/>
                  </a:cubicBezTo>
                  <a:cubicBezTo>
                    <a:pt x="33" y="93"/>
                    <a:pt x="35" y="95"/>
                    <a:pt x="36" y="96"/>
                  </a:cubicBezTo>
                  <a:cubicBezTo>
                    <a:pt x="36" y="97"/>
                    <a:pt x="40" y="101"/>
                    <a:pt x="39" y="102"/>
                  </a:cubicBezTo>
                  <a:cubicBezTo>
                    <a:pt x="43" y="101"/>
                    <a:pt x="48" y="100"/>
                    <a:pt x="52" y="101"/>
                  </a:cubicBezTo>
                  <a:cubicBezTo>
                    <a:pt x="58" y="103"/>
                    <a:pt x="63" y="106"/>
                    <a:pt x="68" y="108"/>
                  </a:cubicBezTo>
                  <a:close/>
                </a:path>
              </a:pathLst>
            </a:custGeom>
            <a:grpFill/>
            <a:ln w="9525"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246" name="Freeform 642">
              <a:extLst>
                <a:ext uri="{FF2B5EF4-FFF2-40B4-BE49-F238E27FC236}">
                  <a16:creationId xmlns:a16="http://schemas.microsoft.com/office/drawing/2014/main" id="{4D7E9086-FE29-5179-E9DB-DDC6DBB7D9B8}"/>
                </a:ext>
              </a:extLst>
            </p:cNvPr>
            <p:cNvSpPr>
              <a:spLocks noEditPoints="1"/>
            </p:cNvSpPr>
            <p:nvPr/>
          </p:nvSpPr>
          <p:spPr bwMode="auto">
            <a:xfrm>
              <a:off x="5133309" y="4907791"/>
              <a:ext cx="3984080" cy="2048308"/>
            </a:xfrm>
            <a:custGeom>
              <a:avLst/>
              <a:gdLst>
                <a:gd name="T0" fmla="*/ 255 w 427"/>
                <a:gd name="T1" fmla="*/ 181 h 219"/>
                <a:gd name="T2" fmla="*/ 299 w 427"/>
                <a:gd name="T3" fmla="*/ 195 h 219"/>
                <a:gd name="T4" fmla="*/ 296 w 427"/>
                <a:gd name="T5" fmla="*/ 215 h 219"/>
                <a:gd name="T6" fmla="*/ 332 w 427"/>
                <a:gd name="T7" fmla="*/ 200 h 219"/>
                <a:gd name="T8" fmla="*/ 366 w 427"/>
                <a:gd name="T9" fmla="*/ 196 h 219"/>
                <a:gd name="T10" fmla="*/ 383 w 427"/>
                <a:gd name="T11" fmla="*/ 200 h 219"/>
                <a:gd name="T12" fmla="*/ 391 w 427"/>
                <a:gd name="T13" fmla="*/ 201 h 219"/>
                <a:gd name="T14" fmla="*/ 380 w 427"/>
                <a:gd name="T15" fmla="*/ 188 h 219"/>
                <a:gd name="T16" fmla="*/ 382 w 427"/>
                <a:gd name="T17" fmla="*/ 176 h 219"/>
                <a:gd name="T18" fmla="*/ 354 w 427"/>
                <a:gd name="T19" fmla="*/ 180 h 219"/>
                <a:gd name="T20" fmla="*/ 414 w 427"/>
                <a:gd name="T21" fmla="*/ 160 h 219"/>
                <a:gd name="T22" fmla="*/ 417 w 427"/>
                <a:gd name="T23" fmla="*/ 144 h 219"/>
                <a:gd name="T24" fmla="*/ 415 w 427"/>
                <a:gd name="T25" fmla="*/ 139 h 219"/>
                <a:gd name="T26" fmla="*/ 394 w 427"/>
                <a:gd name="T27" fmla="*/ 126 h 219"/>
                <a:gd name="T28" fmla="*/ 390 w 427"/>
                <a:gd name="T29" fmla="*/ 110 h 219"/>
                <a:gd name="T30" fmla="*/ 378 w 427"/>
                <a:gd name="T31" fmla="*/ 104 h 219"/>
                <a:gd name="T32" fmla="*/ 364 w 427"/>
                <a:gd name="T33" fmla="*/ 112 h 219"/>
                <a:gd name="T34" fmla="*/ 356 w 427"/>
                <a:gd name="T35" fmla="*/ 107 h 219"/>
                <a:gd name="T36" fmla="*/ 342 w 427"/>
                <a:gd name="T37" fmla="*/ 85 h 219"/>
                <a:gd name="T38" fmla="*/ 314 w 427"/>
                <a:gd name="T39" fmla="*/ 91 h 219"/>
                <a:gd name="T40" fmla="*/ 320 w 427"/>
                <a:gd name="T41" fmla="*/ 116 h 219"/>
                <a:gd name="T42" fmla="*/ 306 w 427"/>
                <a:gd name="T43" fmla="*/ 159 h 219"/>
                <a:gd name="T44" fmla="*/ 292 w 427"/>
                <a:gd name="T45" fmla="*/ 135 h 219"/>
                <a:gd name="T46" fmla="*/ 250 w 427"/>
                <a:gd name="T47" fmla="*/ 119 h 219"/>
                <a:gd name="T48" fmla="*/ 237 w 427"/>
                <a:gd name="T49" fmla="*/ 86 h 219"/>
                <a:gd name="T50" fmla="*/ 246 w 427"/>
                <a:gd name="T51" fmla="*/ 77 h 219"/>
                <a:gd name="T52" fmla="*/ 246 w 427"/>
                <a:gd name="T53" fmla="*/ 70 h 219"/>
                <a:gd name="T54" fmla="*/ 263 w 427"/>
                <a:gd name="T55" fmla="*/ 58 h 219"/>
                <a:gd name="T56" fmla="*/ 276 w 427"/>
                <a:gd name="T57" fmla="*/ 48 h 219"/>
                <a:gd name="T58" fmla="*/ 293 w 427"/>
                <a:gd name="T59" fmla="*/ 36 h 219"/>
                <a:gd name="T60" fmla="*/ 276 w 427"/>
                <a:gd name="T61" fmla="*/ 23 h 219"/>
                <a:gd name="T62" fmla="*/ 262 w 427"/>
                <a:gd name="T63" fmla="*/ 35 h 219"/>
                <a:gd name="T64" fmla="*/ 252 w 427"/>
                <a:gd name="T65" fmla="*/ 23 h 219"/>
                <a:gd name="T66" fmla="*/ 241 w 427"/>
                <a:gd name="T67" fmla="*/ 10 h 219"/>
                <a:gd name="T68" fmla="*/ 223 w 427"/>
                <a:gd name="T69" fmla="*/ 6 h 219"/>
                <a:gd name="T70" fmla="*/ 232 w 427"/>
                <a:gd name="T71" fmla="*/ 27 h 219"/>
                <a:gd name="T72" fmla="*/ 226 w 427"/>
                <a:gd name="T73" fmla="*/ 40 h 219"/>
                <a:gd name="T74" fmla="*/ 218 w 427"/>
                <a:gd name="T75" fmla="*/ 37 h 219"/>
                <a:gd name="T76" fmla="*/ 164 w 427"/>
                <a:gd name="T77" fmla="*/ 29 h 219"/>
                <a:gd name="T78" fmla="*/ 166 w 427"/>
                <a:gd name="T79" fmla="*/ 41 h 219"/>
                <a:gd name="T80" fmla="*/ 160 w 427"/>
                <a:gd name="T81" fmla="*/ 40 h 219"/>
                <a:gd name="T82" fmla="*/ 133 w 427"/>
                <a:gd name="T83" fmla="*/ 30 h 219"/>
                <a:gd name="T84" fmla="*/ 83 w 427"/>
                <a:gd name="T85" fmla="*/ 23 h 219"/>
                <a:gd name="T86" fmla="*/ 71 w 427"/>
                <a:gd name="T87" fmla="*/ 18 h 219"/>
                <a:gd name="T88" fmla="*/ 50 w 427"/>
                <a:gd name="T89" fmla="*/ 24 h 219"/>
                <a:gd name="T90" fmla="*/ 49 w 427"/>
                <a:gd name="T91" fmla="*/ 22 h 219"/>
                <a:gd name="T92" fmla="*/ 29 w 427"/>
                <a:gd name="T93" fmla="*/ 23 h 219"/>
                <a:gd name="T94" fmla="*/ 21 w 427"/>
                <a:gd name="T95" fmla="*/ 28 h 219"/>
                <a:gd name="T96" fmla="*/ 3 w 427"/>
                <a:gd name="T97" fmla="*/ 97 h 219"/>
                <a:gd name="T98" fmla="*/ 40 w 427"/>
                <a:gd name="T99" fmla="*/ 116 h 219"/>
                <a:gd name="T100" fmla="*/ 53 w 427"/>
                <a:gd name="T101" fmla="*/ 141 h 219"/>
                <a:gd name="T102" fmla="*/ 62 w 427"/>
                <a:gd name="T103" fmla="*/ 150 h 219"/>
                <a:gd name="T104" fmla="*/ 67 w 427"/>
                <a:gd name="T105" fmla="*/ 160 h 219"/>
                <a:gd name="T106" fmla="*/ 80 w 427"/>
                <a:gd name="T107" fmla="*/ 166 h 219"/>
                <a:gd name="T108" fmla="*/ 133 w 427"/>
                <a:gd name="T109" fmla="*/ 176 h 219"/>
                <a:gd name="T110" fmla="*/ 97 w 427"/>
                <a:gd name="T111" fmla="*/ 57 h 219"/>
                <a:gd name="T112" fmla="*/ 87 w 427"/>
                <a:gd name="T113" fmla="*/ 51 h 219"/>
                <a:gd name="T114" fmla="*/ 113 w 427"/>
                <a:gd name="T115" fmla="*/ 49 h 219"/>
                <a:gd name="T116" fmla="*/ 142 w 427"/>
                <a:gd name="T117" fmla="*/ 85 h 219"/>
                <a:gd name="T118" fmla="*/ 131 w 427"/>
                <a:gd name="T119" fmla="*/ 85 h 219"/>
                <a:gd name="T120" fmla="*/ 160 w 427"/>
                <a:gd name="T121" fmla="*/ 78 h 219"/>
                <a:gd name="T122" fmla="*/ 210 w 427"/>
                <a:gd name="T123" fmla="*/ 150 h 219"/>
                <a:gd name="T124" fmla="*/ 222 w 427"/>
                <a:gd name="T125" fmla="*/ 165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27" h="219">
                  <a:moveTo>
                    <a:pt x="229" y="174"/>
                  </a:moveTo>
                  <a:cubicBezTo>
                    <a:pt x="229" y="174"/>
                    <a:pt x="229" y="173"/>
                    <a:pt x="229" y="173"/>
                  </a:cubicBezTo>
                  <a:cubicBezTo>
                    <a:pt x="229" y="173"/>
                    <a:pt x="232" y="177"/>
                    <a:pt x="232" y="177"/>
                  </a:cubicBezTo>
                  <a:cubicBezTo>
                    <a:pt x="234" y="177"/>
                    <a:pt x="235" y="178"/>
                    <a:pt x="236" y="178"/>
                  </a:cubicBezTo>
                  <a:cubicBezTo>
                    <a:pt x="238" y="178"/>
                    <a:pt x="238" y="177"/>
                    <a:pt x="239" y="178"/>
                  </a:cubicBezTo>
                  <a:cubicBezTo>
                    <a:pt x="242" y="179"/>
                    <a:pt x="244" y="180"/>
                    <a:pt x="246" y="181"/>
                  </a:cubicBezTo>
                  <a:cubicBezTo>
                    <a:pt x="247" y="182"/>
                    <a:pt x="248" y="181"/>
                    <a:pt x="249" y="181"/>
                  </a:cubicBezTo>
                  <a:cubicBezTo>
                    <a:pt x="250" y="180"/>
                    <a:pt x="251" y="180"/>
                    <a:pt x="252" y="180"/>
                  </a:cubicBezTo>
                  <a:cubicBezTo>
                    <a:pt x="253" y="180"/>
                    <a:pt x="254" y="181"/>
                    <a:pt x="255" y="181"/>
                  </a:cubicBezTo>
                  <a:cubicBezTo>
                    <a:pt x="257" y="181"/>
                    <a:pt x="258" y="180"/>
                    <a:pt x="259" y="179"/>
                  </a:cubicBezTo>
                  <a:cubicBezTo>
                    <a:pt x="260" y="178"/>
                    <a:pt x="263" y="175"/>
                    <a:pt x="264" y="175"/>
                  </a:cubicBezTo>
                  <a:cubicBezTo>
                    <a:pt x="264" y="175"/>
                    <a:pt x="265" y="176"/>
                    <a:pt x="265" y="176"/>
                  </a:cubicBezTo>
                  <a:cubicBezTo>
                    <a:pt x="267" y="176"/>
                    <a:pt x="268" y="176"/>
                    <a:pt x="269" y="176"/>
                  </a:cubicBezTo>
                  <a:cubicBezTo>
                    <a:pt x="273" y="176"/>
                    <a:pt x="272" y="179"/>
                    <a:pt x="274" y="181"/>
                  </a:cubicBezTo>
                  <a:cubicBezTo>
                    <a:pt x="275" y="182"/>
                    <a:pt x="279" y="181"/>
                    <a:pt x="279" y="183"/>
                  </a:cubicBezTo>
                  <a:cubicBezTo>
                    <a:pt x="279" y="185"/>
                    <a:pt x="280" y="187"/>
                    <a:pt x="281" y="189"/>
                  </a:cubicBezTo>
                  <a:cubicBezTo>
                    <a:pt x="281" y="194"/>
                    <a:pt x="290" y="193"/>
                    <a:pt x="293" y="194"/>
                  </a:cubicBezTo>
                  <a:cubicBezTo>
                    <a:pt x="295" y="194"/>
                    <a:pt x="298" y="194"/>
                    <a:pt x="299" y="195"/>
                  </a:cubicBezTo>
                  <a:cubicBezTo>
                    <a:pt x="300" y="196"/>
                    <a:pt x="305" y="201"/>
                    <a:pt x="304" y="201"/>
                  </a:cubicBezTo>
                  <a:cubicBezTo>
                    <a:pt x="302" y="203"/>
                    <a:pt x="302" y="203"/>
                    <a:pt x="300" y="202"/>
                  </a:cubicBezTo>
                  <a:cubicBezTo>
                    <a:pt x="299" y="201"/>
                    <a:pt x="295" y="199"/>
                    <a:pt x="295" y="199"/>
                  </a:cubicBezTo>
                  <a:cubicBezTo>
                    <a:pt x="295" y="200"/>
                    <a:pt x="298" y="201"/>
                    <a:pt x="297" y="203"/>
                  </a:cubicBezTo>
                  <a:cubicBezTo>
                    <a:pt x="296" y="204"/>
                    <a:pt x="295" y="206"/>
                    <a:pt x="295" y="207"/>
                  </a:cubicBezTo>
                  <a:cubicBezTo>
                    <a:pt x="295" y="209"/>
                    <a:pt x="295" y="210"/>
                    <a:pt x="294" y="211"/>
                  </a:cubicBezTo>
                  <a:cubicBezTo>
                    <a:pt x="294" y="212"/>
                    <a:pt x="291" y="213"/>
                    <a:pt x="291" y="213"/>
                  </a:cubicBezTo>
                  <a:cubicBezTo>
                    <a:pt x="290" y="214"/>
                    <a:pt x="287" y="219"/>
                    <a:pt x="291" y="219"/>
                  </a:cubicBezTo>
                  <a:cubicBezTo>
                    <a:pt x="292" y="219"/>
                    <a:pt x="294" y="217"/>
                    <a:pt x="296" y="215"/>
                  </a:cubicBezTo>
                  <a:cubicBezTo>
                    <a:pt x="298" y="214"/>
                    <a:pt x="299" y="216"/>
                    <a:pt x="301" y="215"/>
                  </a:cubicBezTo>
                  <a:cubicBezTo>
                    <a:pt x="304" y="215"/>
                    <a:pt x="305" y="213"/>
                    <a:pt x="308" y="213"/>
                  </a:cubicBezTo>
                  <a:cubicBezTo>
                    <a:pt x="308" y="211"/>
                    <a:pt x="308" y="212"/>
                    <a:pt x="306" y="211"/>
                  </a:cubicBezTo>
                  <a:cubicBezTo>
                    <a:pt x="305" y="211"/>
                    <a:pt x="305" y="210"/>
                    <a:pt x="306" y="210"/>
                  </a:cubicBezTo>
                  <a:cubicBezTo>
                    <a:pt x="307" y="208"/>
                    <a:pt x="308" y="207"/>
                    <a:pt x="311" y="207"/>
                  </a:cubicBezTo>
                  <a:cubicBezTo>
                    <a:pt x="312" y="207"/>
                    <a:pt x="315" y="205"/>
                    <a:pt x="317" y="206"/>
                  </a:cubicBezTo>
                  <a:cubicBezTo>
                    <a:pt x="319" y="207"/>
                    <a:pt x="320" y="203"/>
                    <a:pt x="322" y="206"/>
                  </a:cubicBezTo>
                  <a:cubicBezTo>
                    <a:pt x="324" y="204"/>
                    <a:pt x="325" y="203"/>
                    <a:pt x="327" y="201"/>
                  </a:cubicBezTo>
                  <a:cubicBezTo>
                    <a:pt x="329" y="200"/>
                    <a:pt x="330" y="200"/>
                    <a:pt x="332" y="200"/>
                  </a:cubicBezTo>
                  <a:cubicBezTo>
                    <a:pt x="335" y="200"/>
                    <a:pt x="339" y="200"/>
                    <a:pt x="342" y="200"/>
                  </a:cubicBezTo>
                  <a:cubicBezTo>
                    <a:pt x="345" y="200"/>
                    <a:pt x="346" y="201"/>
                    <a:pt x="347" y="199"/>
                  </a:cubicBezTo>
                  <a:cubicBezTo>
                    <a:pt x="348" y="198"/>
                    <a:pt x="349" y="199"/>
                    <a:pt x="350" y="198"/>
                  </a:cubicBezTo>
                  <a:cubicBezTo>
                    <a:pt x="351" y="196"/>
                    <a:pt x="352" y="195"/>
                    <a:pt x="352" y="193"/>
                  </a:cubicBezTo>
                  <a:cubicBezTo>
                    <a:pt x="353" y="191"/>
                    <a:pt x="353" y="190"/>
                    <a:pt x="354" y="188"/>
                  </a:cubicBezTo>
                  <a:cubicBezTo>
                    <a:pt x="355" y="187"/>
                    <a:pt x="356" y="186"/>
                    <a:pt x="357" y="185"/>
                  </a:cubicBezTo>
                  <a:cubicBezTo>
                    <a:pt x="358" y="184"/>
                    <a:pt x="359" y="187"/>
                    <a:pt x="361" y="186"/>
                  </a:cubicBezTo>
                  <a:cubicBezTo>
                    <a:pt x="363" y="184"/>
                    <a:pt x="365" y="187"/>
                    <a:pt x="365" y="189"/>
                  </a:cubicBezTo>
                  <a:cubicBezTo>
                    <a:pt x="365" y="190"/>
                    <a:pt x="364" y="196"/>
                    <a:pt x="366" y="196"/>
                  </a:cubicBezTo>
                  <a:cubicBezTo>
                    <a:pt x="367" y="197"/>
                    <a:pt x="368" y="199"/>
                    <a:pt x="369" y="201"/>
                  </a:cubicBezTo>
                  <a:cubicBezTo>
                    <a:pt x="370" y="199"/>
                    <a:pt x="381" y="196"/>
                    <a:pt x="381" y="196"/>
                  </a:cubicBezTo>
                  <a:cubicBezTo>
                    <a:pt x="381" y="195"/>
                    <a:pt x="380" y="195"/>
                    <a:pt x="380" y="194"/>
                  </a:cubicBezTo>
                  <a:cubicBezTo>
                    <a:pt x="380" y="194"/>
                    <a:pt x="382" y="196"/>
                    <a:pt x="382" y="196"/>
                  </a:cubicBezTo>
                  <a:cubicBezTo>
                    <a:pt x="382" y="197"/>
                    <a:pt x="380" y="197"/>
                    <a:pt x="380" y="197"/>
                  </a:cubicBezTo>
                  <a:cubicBezTo>
                    <a:pt x="380" y="197"/>
                    <a:pt x="386" y="198"/>
                    <a:pt x="386" y="198"/>
                  </a:cubicBezTo>
                  <a:cubicBezTo>
                    <a:pt x="386" y="198"/>
                    <a:pt x="386" y="198"/>
                    <a:pt x="386" y="198"/>
                  </a:cubicBezTo>
                  <a:cubicBezTo>
                    <a:pt x="386" y="198"/>
                    <a:pt x="386" y="199"/>
                    <a:pt x="386" y="199"/>
                  </a:cubicBezTo>
                  <a:cubicBezTo>
                    <a:pt x="385" y="199"/>
                    <a:pt x="384" y="199"/>
                    <a:pt x="383" y="200"/>
                  </a:cubicBezTo>
                  <a:cubicBezTo>
                    <a:pt x="383" y="201"/>
                    <a:pt x="382" y="198"/>
                    <a:pt x="382" y="198"/>
                  </a:cubicBezTo>
                  <a:cubicBezTo>
                    <a:pt x="381" y="198"/>
                    <a:pt x="381" y="199"/>
                    <a:pt x="381" y="199"/>
                  </a:cubicBezTo>
                  <a:cubicBezTo>
                    <a:pt x="381" y="199"/>
                    <a:pt x="381" y="198"/>
                    <a:pt x="380" y="199"/>
                  </a:cubicBezTo>
                  <a:cubicBezTo>
                    <a:pt x="379" y="200"/>
                    <a:pt x="378" y="200"/>
                    <a:pt x="377" y="201"/>
                  </a:cubicBezTo>
                  <a:cubicBezTo>
                    <a:pt x="375" y="202"/>
                    <a:pt x="371" y="205"/>
                    <a:pt x="373" y="208"/>
                  </a:cubicBezTo>
                  <a:cubicBezTo>
                    <a:pt x="376" y="210"/>
                    <a:pt x="378" y="208"/>
                    <a:pt x="379" y="207"/>
                  </a:cubicBezTo>
                  <a:cubicBezTo>
                    <a:pt x="380" y="206"/>
                    <a:pt x="384" y="203"/>
                    <a:pt x="384" y="202"/>
                  </a:cubicBezTo>
                  <a:cubicBezTo>
                    <a:pt x="384" y="203"/>
                    <a:pt x="386" y="204"/>
                    <a:pt x="387" y="203"/>
                  </a:cubicBezTo>
                  <a:cubicBezTo>
                    <a:pt x="387" y="202"/>
                    <a:pt x="390" y="201"/>
                    <a:pt x="391" y="201"/>
                  </a:cubicBezTo>
                  <a:cubicBezTo>
                    <a:pt x="393" y="200"/>
                    <a:pt x="395" y="199"/>
                    <a:pt x="397" y="199"/>
                  </a:cubicBezTo>
                  <a:cubicBezTo>
                    <a:pt x="398" y="199"/>
                    <a:pt x="398" y="199"/>
                    <a:pt x="398" y="198"/>
                  </a:cubicBezTo>
                  <a:cubicBezTo>
                    <a:pt x="397" y="197"/>
                    <a:pt x="398" y="197"/>
                    <a:pt x="398" y="197"/>
                  </a:cubicBezTo>
                  <a:cubicBezTo>
                    <a:pt x="398" y="196"/>
                    <a:pt x="396" y="197"/>
                    <a:pt x="395" y="196"/>
                  </a:cubicBezTo>
                  <a:cubicBezTo>
                    <a:pt x="394" y="196"/>
                    <a:pt x="395" y="194"/>
                    <a:pt x="393" y="196"/>
                  </a:cubicBezTo>
                  <a:cubicBezTo>
                    <a:pt x="391" y="197"/>
                    <a:pt x="387" y="196"/>
                    <a:pt x="385" y="195"/>
                  </a:cubicBezTo>
                  <a:cubicBezTo>
                    <a:pt x="384" y="195"/>
                    <a:pt x="385" y="193"/>
                    <a:pt x="384" y="193"/>
                  </a:cubicBezTo>
                  <a:cubicBezTo>
                    <a:pt x="384" y="193"/>
                    <a:pt x="382" y="193"/>
                    <a:pt x="381" y="192"/>
                  </a:cubicBezTo>
                  <a:cubicBezTo>
                    <a:pt x="380" y="192"/>
                    <a:pt x="380" y="189"/>
                    <a:pt x="380" y="188"/>
                  </a:cubicBezTo>
                  <a:cubicBezTo>
                    <a:pt x="380" y="187"/>
                    <a:pt x="378" y="188"/>
                    <a:pt x="377" y="187"/>
                  </a:cubicBezTo>
                  <a:cubicBezTo>
                    <a:pt x="377" y="187"/>
                    <a:pt x="379" y="185"/>
                    <a:pt x="379" y="185"/>
                  </a:cubicBezTo>
                  <a:cubicBezTo>
                    <a:pt x="380" y="184"/>
                    <a:pt x="380" y="181"/>
                    <a:pt x="378" y="181"/>
                  </a:cubicBezTo>
                  <a:cubicBezTo>
                    <a:pt x="378" y="181"/>
                    <a:pt x="376" y="185"/>
                    <a:pt x="375" y="183"/>
                  </a:cubicBezTo>
                  <a:cubicBezTo>
                    <a:pt x="375" y="181"/>
                    <a:pt x="374" y="182"/>
                    <a:pt x="373" y="181"/>
                  </a:cubicBezTo>
                  <a:cubicBezTo>
                    <a:pt x="373" y="180"/>
                    <a:pt x="376" y="181"/>
                    <a:pt x="376" y="181"/>
                  </a:cubicBezTo>
                  <a:cubicBezTo>
                    <a:pt x="378" y="181"/>
                    <a:pt x="379" y="180"/>
                    <a:pt x="380" y="180"/>
                  </a:cubicBezTo>
                  <a:cubicBezTo>
                    <a:pt x="381" y="179"/>
                    <a:pt x="382" y="179"/>
                    <a:pt x="383" y="179"/>
                  </a:cubicBezTo>
                  <a:cubicBezTo>
                    <a:pt x="384" y="178"/>
                    <a:pt x="382" y="176"/>
                    <a:pt x="382" y="176"/>
                  </a:cubicBezTo>
                  <a:cubicBezTo>
                    <a:pt x="382" y="176"/>
                    <a:pt x="383" y="176"/>
                    <a:pt x="383" y="176"/>
                  </a:cubicBezTo>
                  <a:cubicBezTo>
                    <a:pt x="383" y="176"/>
                    <a:pt x="379" y="174"/>
                    <a:pt x="379" y="174"/>
                  </a:cubicBezTo>
                  <a:cubicBezTo>
                    <a:pt x="377" y="173"/>
                    <a:pt x="375" y="173"/>
                    <a:pt x="373" y="174"/>
                  </a:cubicBezTo>
                  <a:cubicBezTo>
                    <a:pt x="369" y="175"/>
                    <a:pt x="366" y="176"/>
                    <a:pt x="363" y="178"/>
                  </a:cubicBezTo>
                  <a:cubicBezTo>
                    <a:pt x="360" y="179"/>
                    <a:pt x="358" y="181"/>
                    <a:pt x="355" y="183"/>
                  </a:cubicBezTo>
                  <a:cubicBezTo>
                    <a:pt x="354" y="184"/>
                    <a:pt x="353" y="185"/>
                    <a:pt x="352" y="187"/>
                  </a:cubicBezTo>
                  <a:cubicBezTo>
                    <a:pt x="352" y="187"/>
                    <a:pt x="348" y="189"/>
                    <a:pt x="348" y="189"/>
                  </a:cubicBezTo>
                  <a:cubicBezTo>
                    <a:pt x="348" y="188"/>
                    <a:pt x="353" y="184"/>
                    <a:pt x="354" y="183"/>
                  </a:cubicBezTo>
                  <a:cubicBezTo>
                    <a:pt x="354" y="182"/>
                    <a:pt x="355" y="181"/>
                    <a:pt x="354" y="180"/>
                  </a:cubicBezTo>
                  <a:cubicBezTo>
                    <a:pt x="353" y="180"/>
                    <a:pt x="351" y="179"/>
                    <a:pt x="350" y="179"/>
                  </a:cubicBezTo>
                  <a:cubicBezTo>
                    <a:pt x="351" y="179"/>
                    <a:pt x="353" y="180"/>
                    <a:pt x="354" y="180"/>
                  </a:cubicBezTo>
                  <a:cubicBezTo>
                    <a:pt x="356" y="181"/>
                    <a:pt x="358" y="178"/>
                    <a:pt x="359" y="177"/>
                  </a:cubicBezTo>
                  <a:cubicBezTo>
                    <a:pt x="360" y="176"/>
                    <a:pt x="361" y="174"/>
                    <a:pt x="363" y="173"/>
                  </a:cubicBezTo>
                  <a:cubicBezTo>
                    <a:pt x="365" y="173"/>
                    <a:pt x="367" y="174"/>
                    <a:pt x="368" y="172"/>
                  </a:cubicBezTo>
                  <a:cubicBezTo>
                    <a:pt x="369" y="168"/>
                    <a:pt x="371" y="167"/>
                    <a:pt x="375" y="167"/>
                  </a:cubicBezTo>
                  <a:cubicBezTo>
                    <a:pt x="379" y="167"/>
                    <a:pt x="383" y="167"/>
                    <a:pt x="387" y="167"/>
                  </a:cubicBezTo>
                  <a:cubicBezTo>
                    <a:pt x="394" y="167"/>
                    <a:pt x="404" y="169"/>
                    <a:pt x="409" y="163"/>
                  </a:cubicBezTo>
                  <a:cubicBezTo>
                    <a:pt x="411" y="161"/>
                    <a:pt x="412" y="160"/>
                    <a:pt x="414" y="160"/>
                  </a:cubicBezTo>
                  <a:cubicBezTo>
                    <a:pt x="416" y="160"/>
                    <a:pt x="418" y="160"/>
                    <a:pt x="421" y="158"/>
                  </a:cubicBezTo>
                  <a:cubicBezTo>
                    <a:pt x="422" y="158"/>
                    <a:pt x="425" y="156"/>
                    <a:pt x="425" y="155"/>
                  </a:cubicBezTo>
                  <a:cubicBezTo>
                    <a:pt x="427" y="152"/>
                    <a:pt x="422" y="153"/>
                    <a:pt x="422" y="152"/>
                  </a:cubicBezTo>
                  <a:cubicBezTo>
                    <a:pt x="422" y="151"/>
                    <a:pt x="424" y="151"/>
                    <a:pt x="424" y="151"/>
                  </a:cubicBezTo>
                  <a:cubicBezTo>
                    <a:pt x="425" y="150"/>
                    <a:pt x="424" y="149"/>
                    <a:pt x="424" y="148"/>
                  </a:cubicBezTo>
                  <a:cubicBezTo>
                    <a:pt x="424" y="148"/>
                    <a:pt x="425" y="147"/>
                    <a:pt x="425" y="147"/>
                  </a:cubicBezTo>
                  <a:cubicBezTo>
                    <a:pt x="425" y="146"/>
                    <a:pt x="423" y="145"/>
                    <a:pt x="423" y="145"/>
                  </a:cubicBezTo>
                  <a:cubicBezTo>
                    <a:pt x="422" y="144"/>
                    <a:pt x="421" y="144"/>
                    <a:pt x="421" y="143"/>
                  </a:cubicBezTo>
                  <a:cubicBezTo>
                    <a:pt x="420" y="143"/>
                    <a:pt x="418" y="146"/>
                    <a:pt x="417" y="144"/>
                  </a:cubicBezTo>
                  <a:cubicBezTo>
                    <a:pt x="417" y="144"/>
                    <a:pt x="419" y="143"/>
                    <a:pt x="418" y="143"/>
                  </a:cubicBezTo>
                  <a:cubicBezTo>
                    <a:pt x="418" y="142"/>
                    <a:pt x="417" y="141"/>
                    <a:pt x="416" y="141"/>
                  </a:cubicBezTo>
                  <a:cubicBezTo>
                    <a:pt x="415" y="140"/>
                    <a:pt x="411" y="141"/>
                    <a:pt x="410" y="142"/>
                  </a:cubicBezTo>
                  <a:cubicBezTo>
                    <a:pt x="409" y="144"/>
                    <a:pt x="406" y="145"/>
                    <a:pt x="404" y="146"/>
                  </a:cubicBezTo>
                  <a:cubicBezTo>
                    <a:pt x="403" y="146"/>
                    <a:pt x="400" y="144"/>
                    <a:pt x="400" y="143"/>
                  </a:cubicBezTo>
                  <a:cubicBezTo>
                    <a:pt x="400" y="142"/>
                    <a:pt x="403" y="145"/>
                    <a:pt x="403" y="145"/>
                  </a:cubicBezTo>
                  <a:cubicBezTo>
                    <a:pt x="404" y="145"/>
                    <a:pt x="408" y="142"/>
                    <a:pt x="408" y="142"/>
                  </a:cubicBezTo>
                  <a:cubicBezTo>
                    <a:pt x="408" y="142"/>
                    <a:pt x="406" y="141"/>
                    <a:pt x="406" y="141"/>
                  </a:cubicBezTo>
                  <a:cubicBezTo>
                    <a:pt x="409" y="140"/>
                    <a:pt x="412" y="140"/>
                    <a:pt x="415" y="139"/>
                  </a:cubicBezTo>
                  <a:cubicBezTo>
                    <a:pt x="415" y="139"/>
                    <a:pt x="417" y="138"/>
                    <a:pt x="416" y="137"/>
                  </a:cubicBezTo>
                  <a:cubicBezTo>
                    <a:pt x="416" y="137"/>
                    <a:pt x="414" y="135"/>
                    <a:pt x="414" y="135"/>
                  </a:cubicBezTo>
                  <a:cubicBezTo>
                    <a:pt x="412" y="136"/>
                    <a:pt x="410" y="136"/>
                    <a:pt x="409" y="134"/>
                  </a:cubicBezTo>
                  <a:cubicBezTo>
                    <a:pt x="408" y="134"/>
                    <a:pt x="404" y="137"/>
                    <a:pt x="404" y="136"/>
                  </a:cubicBezTo>
                  <a:cubicBezTo>
                    <a:pt x="404" y="136"/>
                    <a:pt x="407" y="133"/>
                    <a:pt x="404" y="134"/>
                  </a:cubicBezTo>
                  <a:cubicBezTo>
                    <a:pt x="404" y="134"/>
                    <a:pt x="400" y="135"/>
                    <a:pt x="400" y="135"/>
                  </a:cubicBezTo>
                  <a:cubicBezTo>
                    <a:pt x="401" y="133"/>
                    <a:pt x="404" y="133"/>
                    <a:pt x="402" y="130"/>
                  </a:cubicBezTo>
                  <a:cubicBezTo>
                    <a:pt x="402" y="130"/>
                    <a:pt x="398" y="128"/>
                    <a:pt x="398" y="128"/>
                  </a:cubicBezTo>
                  <a:cubicBezTo>
                    <a:pt x="396" y="128"/>
                    <a:pt x="396" y="126"/>
                    <a:pt x="394" y="126"/>
                  </a:cubicBezTo>
                  <a:cubicBezTo>
                    <a:pt x="395" y="126"/>
                    <a:pt x="392" y="122"/>
                    <a:pt x="392" y="122"/>
                  </a:cubicBezTo>
                  <a:cubicBezTo>
                    <a:pt x="392" y="122"/>
                    <a:pt x="393" y="123"/>
                    <a:pt x="394" y="123"/>
                  </a:cubicBezTo>
                  <a:cubicBezTo>
                    <a:pt x="395" y="124"/>
                    <a:pt x="395" y="122"/>
                    <a:pt x="396" y="122"/>
                  </a:cubicBezTo>
                  <a:cubicBezTo>
                    <a:pt x="400" y="121"/>
                    <a:pt x="393" y="118"/>
                    <a:pt x="392" y="117"/>
                  </a:cubicBezTo>
                  <a:cubicBezTo>
                    <a:pt x="392" y="118"/>
                    <a:pt x="394" y="116"/>
                    <a:pt x="394" y="116"/>
                  </a:cubicBezTo>
                  <a:cubicBezTo>
                    <a:pt x="395" y="115"/>
                    <a:pt x="393" y="115"/>
                    <a:pt x="392" y="114"/>
                  </a:cubicBezTo>
                  <a:cubicBezTo>
                    <a:pt x="392" y="114"/>
                    <a:pt x="391" y="113"/>
                    <a:pt x="390" y="113"/>
                  </a:cubicBezTo>
                  <a:cubicBezTo>
                    <a:pt x="390" y="113"/>
                    <a:pt x="388" y="113"/>
                    <a:pt x="388" y="113"/>
                  </a:cubicBezTo>
                  <a:cubicBezTo>
                    <a:pt x="389" y="112"/>
                    <a:pt x="391" y="113"/>
                    <a:pt x="390" y="110"/>
                  </a:cubicBezTo>
                  <a:cubicBezTo>
                    <a:pt x="389" y="110"/>
                    <a:pt x="386" y="111"/>
                    <a:pt x="386" y="111"/>
                  </a:cubicBezTo>
                  <a:cubicBezTo>
                    <a:pt x="386" y="110"/>
                    <a:pt x="389" y="110"/>
                    <a:pt x="388" y="108"/>
                  </a:cubicBezTo>
                  <a:cubicBezTo>
                    <a:pt x="388" y="107"/>
                    <a:pt x="388" y="106"/>
                    <a:pt x="387" y="105"/>
                  </a:cubicBezTo>
                  <a:cubicBezTo>
                    <a:pt x="387" y="105"/>
                    <a:pt x="386" y="106"/>
                    <a:pt x="386" y="105"/>
                  </a:cubicBezTo>
                  <a:cubicBezTo>
                    <a:pt x="386" y="106"/>
                    <a:pt x="384" y="102"/>
                    <a:pt x="384" y="102"/>
                  </a:cubicBezTo>
                  <a:cubicBezTo>
                    <a:pt x="383" y="100"/>
                    <a:pt x="382" y="99"/>
                    <a:pt x="382" y="98"/>
                  </a:cubicBezTo>
                  <a:cubicBezTo>
                    <a:pt x="381" y="96"/>
                    <a:pt x="381" y="94"/>
                    <a:pt x="379" y="97"/>
                  </a:cubicBezTo>
                  <a:cubicBezTo>
                    <a:pt x="379" y="97"/>
                    <a:pt x="378" y="101"/>
                    <a:pt x="379" y="100"/>
                  </a:cubicBezTo>
                  <a:cubicBezTo>
                    <a:pt x="375" y="101"/>
                    <a:pt x="377" y="101"/>
                    <a:pt x="378" y="104"/>
                  </a:cubicBezTo>
                  <a:cubicBezTo>
                    <a:pt x="378" y="103"/>
                    <a:pt x="377" y="103"/>
                    <a:pt x="377" y="104"/>
                  </a:cubicBezTo>
                  <a:cubicBezTo>
                    <a:pt x="376" y="104"/>
                    <a:pt x="376" y="104"/>
                    <a:pt x="375" y="105"/>
                  </a:cubicBezTo>
                  <a:cubicBezTo>
                    <a:pt x="375" y="105"/>
                    <a:pt x="377" y="106"/>
                    <a:pt x="377" y="106"/>
                  </a:cubicBezTo>
                  <a:cubicBezTo>
                    <a:pt x="376" y="107"/>
                    <a:pt x="374" y="106"/>
                    <a:pt x="374" y="107"/>
                  </a:cubicBezTo>
                  <a:cubicBezTo>
                    <a:pt x="373" y="108"/>
                    <a:pt x="375" y="110"/>
                    <a:pt x="373" y="111"/>
                  </a:cubicBezTo>
                  <a:cubicBezTo>
                    <a:pt x="374" y="111"/>
                    <a:pt x="372" y="107"/>
                    <a:pt x="370" y="109"/>
                  </a:cubicBezTo>
                  <a:cubicBezTo>
                    <a:pt x="370" y="110"/>
                    <a:pt x="366" y="113"/>
                    <a:pt x="366" y="113"/>
                  </a:cubicBezTo>
                  <a:cubicBezTo>
                    <a:pt x="365" y="113"/>
                    <a:pt x="365" y="112"/>
                    <a:pt x="365" y="111"/>
                  </a:cubicBezTo>
                  <a:cubicBezTo>
                    <a:pt x="364" y="111"/>
                    <a:pt x="364" y="112"/>
                    <a:pt x="364" y="112"/>
                  </a:cubicBezTo>
                  <a:cubicBezTo>
                    <a:pt x="363" y="111"/>
                    <a:pt x="364" y="111"/>
                    <a:pt x="364" y="110"/>
                  </a:cubicBezTo>
                  <a:cubicBezTo>
                    <a:pt x="364" y="111"/>
                    <a:pt x="357" y="116"/>
                    <a:pt x="357" y="115"/>
                  </a:cubicBezTo>
                  <a:cubicBezTo>
                    <a:pt x="356" y="114"/>
                    <a:pt x="360" y="113"/>
                    <a:pt x="361" y="113"/>
                  </a:cubicBezTo>
                  <a:cubicBezTo>
                    <a:pt x="363" y="111"/>
                    <a:pt x="363" y="110"/>
                    <a:pt x="362" y="108"/>
                  </a:cubicBezTo>
                  <a:cubicBezTo>
                    <a:pt x="361" y="107"/>
                    <a:pt x="358" y="107"/>
                    <a:pt x="357" y="107"/>
                  </a:cubicBezTo>
                  <a:cubicBezTo>
                    <a:pt x="356" y="107"/>
                    <a:pt x="356" y="108"/>
                    <a:pt x="356" y="108"/>
                  </a:cubicBezTo>
                  <a:cubicBezTo>
                    <a:pt x="355" y="110"/>
                    <a:pt x="353" y="108"/>
                    <a:pt x="352" y="108"/>
                  </a:cubicBezTo>
                  <a:cubicBezTo>
                    <a:pt x="353" y="108"/>
                    <a:pt x="355" y="106"/>
                    <a:pt x="355" y="106"/>
                  </a:cubicBezTo>
                  <a:cubicBezTo>
                    <a:pt x="355" y="106"/>
                    <a:pt x="356" y="107"/>
                    <a:pt x="356" y="107"/>
                  </a:cubicBezTo>
                  <a:cubicBezTo>
                    <a:pt x="355" y="107"/>
                    <a:pt x="357" y="105"/>
                    <a:pt x="357" y="105"/>
                  </a:cubicBezTo>
                  <a:cubicBezTo>
                    <a:pt x="358" y="103"/>
                    <a:pt x="356" y="104"/>
                    <a:pt x="355" y="103"/>
                  </a:cubicBezTo>
                  <a:cubicBezTo>
                    <a:pt x="355" y="103"/>
                    <a:pt x="356" y="98"/>
                    <a:pt x="354" y="99"/>
                  </a:cubicBezTo>
                  <a:cubicBezTo>
                    <a:pt x="355" y="98"/>
                    <a:pt x="356" y="98"/>
                    <a:pt x="355" y="96"/>
                  </a:cubicBezTo>
                  <a:cubicBezTo>
                    <a:pt x="353" y="95"/>
                    <a:pt x="357" y="94"/>
                    <a:pt x="356" y="92"/>
                  </a:cubicBezTo>
                  <a:cubicBezTo>
                    <a:pt x="356" y="91"/>
                    <a:pt x="354" y="93"/>
                    <a:pt x="353" y="92"/>
                  </a:cubicBezTo>
                  <a:cubicBezTo>
                    <a:pt x="352" y="91"/>
                    <a:pt x="350" y="91"/>
                    <a:pt x="349" y="91"/>
                  </a:cubicBezTo>
                  <a:cubicBezTo>
                    <a:pt x="347" y="90"/>
                    <a:pt x="346" y="90"/>
                    <a:pt x="345" y="88"/>
                  </a:cubicBezTo>
                  <a:cubicBezTo>
                    <a:pt x="345" y="86"/>
                    <a:pt x="342" y="87"/>
                    <a:pt x="342" y="85"/>
                  </a:cubicBezTo>
                  <a:cubicBezTo>
                    <a:pt x="342" y="84"/>
                    <a:pt x="340" y="85"/>
                    <a:pt x="340" y="85"/>
                  </a:cubicBezTo>
                  <a:cubicBezTo>
                    <a:pt x="341" y="83"/>
                    <a:pt x="339" y="83"/>
                    <a:pt x="338" y="82"/>
                  </a:cubicBezTo>
                  <a:cubicBezTo>
                    <a:pt x="336" y="81"/>
                    <a:pt x="336" y="80"/>
                    <a:pt x="334" y="81"/>
                  </a:cubicBezTo>
                  <a:cubicBezTo>
                    <a:pt x="332" y="82"/>
                    <a:pt x="331" y="83"/>
                    <a:pt x="329" y="82"/>
                  </a:cubicBezTo>
                  <a:cubicBezTo>
                    <a:pt x="327" y="81"/>
                    <a:pt x="326" y="83"/>
                    <a:pt x="324" y="82"/>
                  </a:cubicBezTo>
                  <a:cubicBezTo>
                    <a:pt x="322" y="80"/>
                    <a:pt x="320" y="80"/>
                    <a:pt x="318" y="80"/>
                  </a:cubicBezTo>
                  <a:cubicBezTo>
                    <a:pt x="316" y="80"/>
                    <a:pt x="314" y="80"/>
                    <a:pt x="313" y="82"/>
                  </a:cubicBezTo>
                  <a:cubicBezTo>
                    <a:pt x="312" y="84"/>
                    <a:pt x="315" y="85"/>
                    <a:pt x="315" y="86"/>
                  </a:cubicBezTo>
                  <a:cubicBezTo>
                    <a:pt x="316" y="87"/>
                    <a:pt x="315" y="90"/>
                    <a:pt x="314" y="91"/>
                  </a:cubicBezTo>
                  <a:cubicBezTo>
                    <a:pt x="314" y="92"/>
                    <a:pt x="314" y="91"/>
                    <a:pt x="313" y="92"/>
                  </a:cubicBezTo>
                  <a:cubicBezTo>
                    <a:pt x="313" y="92"/>
                    <a:pt x="315" y="94"/>
                    <a:pt x="315" y="94"/>
                  </a:cubicBezTo>
                  <a:cubicBezTo>
                    <a:pt x="315" y="96"/>
                    <a:pt x="316" y="98"/>
                    <a:pt x="316" y="99"/>
                  </a:cubicBezTo>
                  <a:cubicBezTo>
                    <a:pt x="316" y="100"/>
                    <a:pt x="316" y="100"/>
                    <a:pt x="316" y="101"/>
                  </a:cubicBezTo>
                  <a:cubicBezTo>
                    <a:pt x="316" y="102"/>
                    <a:pt x="315" y="101"/>
                    <a:pt x="315" y="101"/>
                  </a:cubicBezTo>
                  <a:cubicBezTo>
                    <a:pt x="314" y="102"/>
                    <a:pt x="314" y="104"/>
                    <a:pt x="314" y="104"/>
                  </a:cubicBezTo>
                  <a:cubicBezTo>
                    <a:pt x="313" y="105"/>
                    <a:pt x="312" y="106"/>
                    <a:pt x="312" y="107"/>
                  </a:cubicBezTo>
                  <a:cubicBezTo>
                    <a:pt x="311" y="109"/>
                    <a:pt x="311" y="109"/>
                    <a:pt x="312" y="110"/>
                  </a:cubicBezTo>
                  <a:cubicBezTo>
                    <a:pt x="315" y="112"/>
                    <a:pt x="318" y="114"/>
                    <a:pt x="320" y="116"/>
                  </a:cubicBezTo>
                  <a:cubicBezTo>
                    <a:pt x="321" y="119"/>
                    <a:pt x="322" y="124"/>
                    <a:pt x="321" y="127"/>
                  </a:cubicBezTo>
                  <a:cubicBezTo>
                    <a:pt x="319" y="131"/>
                    <a:pt x="313" y="133"/>
                    <a:pt x="310" y="135"/>
                  </a:cubicBezTo>
                  <a:cubicBezTo>
                    <a:pt x="309" y="136"/>
                    <a:pt x="308" y="136"/>
                    <a:pt x="307" y="137"/>
                  </a:cubicBezTo>
                  <a:cubicBezTo>
                    <a:pt x="304" y="138"/>
                    <a:pt x="308" y="141"/>
                    <a:pt x="308" y="143"/>
                  </a:cubicBezTo>
                  <a:cubicBezTo>
                    <a:pt x="308" y="143"/>
                    <a:pt x="309" y="145"/>
                    <a:pt x="309" y="146"/>
                  </a:cubicBezTo>
                  <a:cubicBezTo>
                    <a:pt x="309" y="148"/>
                    <a:pt x="309" y="149"/>
                    <a:pt x="310" y="151"/>
                  </a:cubicBezTo>
                  <a:cubicBezTo>
                    <a:pt x="311" y="153"/>
                    <a:pt x="311" y="154"/>
                    <a:pt x="309" y="156"/>
                  </a:cubicBezTo>
                  <a:cubicBezTo>
                    <a:pt x="309" y="156"/>
                    <a:pt x="310" y="160"/>
                    <a:pt x="309" y="161"/>
                  </a:cubicBezTo>
                  <a:cubicBezTo>
                    <a:pt x="308" y="161"/>
                    <a:pt x="307" y="157"/>
                    <a:pt x="306" y="159"/>
                  </a:cubicBezTo>
                  <a:cubicBezTo>
                    <a:pt x="305" y="161"/>
                    <a:pt x="307" y="164"/>
                    <a:pt x="307" y="164"/>
                  </a:cubicBezTo>
                  <a:cubicBezTo>
                    <a:pt x="307" y="163"/>
                    <a:pt x="301" y="158"/>
                    <a:pt x="298" y="161"/>
                  </a:cubicBezTo>
                  <a:cubicBezTo>
                    <a:pt x="299" y="160"/>
                    <a:pt x="302" y="159"/>
                    <a:pt x="300" y="157"/>
                  </a:cubicBezTo>
                  <a:cubicBezTo>
                    <a:pt x="299" y="156"/>
                    <a:pt x="298" y="155"/>
                    <a:pt x="297" y="155"/>
                  </a:cubicBezTo>
                  <a:cubicBezTo>
                    <a:pt x="297" y="154"/>
                    <a:pt x="295" y="154"/>
                    <a:pt x="294" y="154"/>
                  </a:cubicBezTo>
                  <a:cubicBezTo>
                    <a:pt x="294" y="153"/>
                    <a:pt x="295" y="153"/>
                    <a:pt x="294" y="151"/>
                  </a:cubicBezTo>
                  <a:cubicBezTo>
                    <a:pt x="293" y="150"/>
                    <a:pt x="292" y="148"/>
                    <a:pt x="293" y="146"/>
                  </a:cubicBezTo>
                  <a:cubicBezTo>
                    <a:pt x="294" y="143"/>
                    <a:pt x="291" y="142"/>
                    <a:pt x="291" y="140"/>
                  </a:cubicBezTo>
                  <a:cubicBezTo>
                    <a:pt x="291" y="138"/>
                    <a:pt x="293" y="137"/>
                    <a:pt x="292" y="135"/>
                  </a:cubicBezTo>
                  <a:cubicBezTo>
                    <a:pt x="290" y="133"/>
                    <a:pt x="286" y="133"/>
                    <a:pt x="283" y="133"/>
                  </a:cubicBezTo>
                  <a:cubicBezTo>
                    <a:pt x="282" y="133"/>
                    <a:pt x="281" y="133"/>
                    <a:pt x="279" y="133"/>
                  </a:cubicBezTo>
                  <a:cubicBezTo>
                    <a:pt x="279" y="133"/>
                    <a:pt x="277" y="135"/>
                    <a:pt x="277" y="135"/>
                  </a:cubicBezTo>
                  <a:cubicBezTo>
                    <a:pt x="277" y="134"/>
                    <a:pt x="278" y="134"/>
                    <a:pt x="277" y="133"/>
                  </a:cubicBezTo>
                  <a:cubicBezTo>
                    <a:pt x="277" y="132"/>
                    <a:pt x="276" y="131"/>
                    <a:pt x="275" y="131"/>
                  </a:cubicBezTo>
                  <a:cubicBezTo>
                    <a:pt x="273" y="130"/>
                    <a:pt x="271" y="130"/>
                    <a:pt x="269" y="129"/>
                  </a:cubicBezTo>
                  <a:cubicBezTo>
                    <a:pt x="266" y="128"/>
                    <a:pt x="264" y="125"/>
                    <a:pt x="261" y="123"/>
                  </a:cubicBezTo>
                  <a:cubicBezTo>
                    <a:pt x="259" y="122"/>
                    <a:pt x="257" y="121"/>
                    <a:pt x="256" y="121"/>
                  </a:cubicBezTo>
                  <a:cubicBezTo>
                    <a:pt x="254" y="121"/>
                    <a:pt x="252" y="119"/>
                    <a:pt x="250" y="119"/>
                  </a:cubicBezTo>
                  <a:cubicBezTo>
                    <a:pt x="249" y="119"/>
                    <a:pt x="240" y="121"/>
                    <a:pt x="240" y="121"/>
                  </a:cubicBezTo>
                  <a:cubicBezTo>
                    <a:pt x="240" y="120"/>
                    <a:pt x="241" y="120"/>
                    <a:pt x="242" y="119"/>
                  </a:cubicBezTo>
                  <a:cubicBezTo>
                    <a:pt x="242" y="118"/>
                    <a:pt x="241" y="117"/>
                    <a:pt x="241" y="117"/>
                  </a:cubicBezTo>
                  <a:cubicBezTo>
                    <a:pt x="240" y="114"/>
                    <a:pt x="239" y="112"/>
                    <a:pt x="238" y="110"/>
                  </a:cubicBezTo>
                  <a:cubicBezTo>
                    <a:pt x="237" y="108"/>
                    <a:pt x="236" y="108"/>
                    <a:pt x="234" y="108"/>
                  </a:cubicBezTo>
                  <a:cubicBezTo>
                    <a:pt x="231" y="108"/>
                    <a:pt x="230" y="108"/>
                    <a:pt x="230" y="105"/>
                  </a:cubicBezTo>
                  <a:cubicBezTo>
                    <a:pt x="231" y="103"/>
                    <a:pt x="230" y="100"/>
                    <a:pt x="230" y="98"/>
                  </a:cubicBezTo>
                  <a:cubicBezTo>
                    <a:pt x="231" y="95"/>
                    <a:pt x="233" y="93"/>
                    <a:pt x="234" y="90"/>
                  </a:cubicBezTo>
                  <a:cubicBezTo>
                    <a:pt x="235" y="88"/>
                    <a:pt x="235" y="87"/>
                    <a:pt x="237" y="86"/>
                  </a:cubicBezTo>
                  <a:cubicBezTo>
                    <a:pt x="238" y="86"/>
                    <a:pt x="237" y="85"/>
                    <a:pt x="237" y="84"/>
                  </a:cubicBezTo>
                  <a:cubicBezTo>
                    <a:pt x="238" y="84"/>
                    <a:pt x="240" y="82"/>
                    <a:pt x="240" y="82"/>
                  </a:cubicBezTo>
                  <a:cubicBezTo>
                    <a:pt x="240" y="82"/>
                    <a:pt x="240" y="82"/>
                    <a:pt x="239" y="81"/>
                  </a:cubicBezTo>
                  <a:cubicBezTo>
                    <a:pt x="239" y="81"/>
                    <a:pt x="240" y="81"/>
                    <a:pt x="240" y="81"/>
                  </a:cubicBezTo>
                  <a:cubicBezTo>
                    <a:pt x="240" y="79"/>
                    <a:pt x="242" y="80"/>
                    <a:pt x="243" y="80"/>
                  </a:cubicBezTo>
                  <a:cubicBezTo>
                    <a:pt x="244" y="80"/>
                    <a:pt x="244" y="79"/>
                    <a:pt x="244" y="79"/>
                  </a:cubicBezTo>
                  <a:cubicBezTo>
                    <a:pt x="245" y="77"/>
                    <a:pt x="243" y="78"/>
                    <a:pt x="242" y="77"/>
                  </a:cubicBezTo>
                  <a:cubicBezTo>
                    <a:pt x="242" y="77"/>
                    <a:pt x="244" y="77"/>
                    <a:pt x="244" y="77"/>
                  </a:cubicBezTo>
                  <a:cubicBezTo>
                    <a:pt x="245" y="76"/>
                    <a:pt x="246" y="77"/>
                    <a:pt x="246" y="77"/>
                  </a:cubicBezTo>
                  <a:cubicBezTo>
                    <a:pt x="248" y="79"/>
                    <a:pt x="248" y="77"/>
                    <a:pt x="250" y="76"/>
                  </a:cubicBezTo>
                  <a:cubicBezTo>
                    <a:pt x="252" y="74"/>
                    <a:pt x="248" y="72"/>
                    <a:pt x="246" y="71"/>
                  </a:cubicBezTo>
                  <a:cubicBezTo>
                    <a:pt x="245" y="71"/>
                    <a:pt x="241" y="72"/>
                    <a:pt x="241" y="72"/>
                  </a:cubicBezTo>
                  <a:cubicBezTo>
                    <a:pt x="240" y="70"/>
                    <a:pt x="243" y="70"/>
                    <a:pt x="240" y="69"/>
                  </a:cubicBezTo>
                  <a:cubicBezTo>
                    <a:pt x="239" y="69"/>
                    <a:pt x="234" y="69"/>
                    <a:pt x="234" y="68"/>
                  </a:cubicBezTo>
                  <a:cubicBezTo>
                    <a:pt x="234" y="67"/>
                    <a:pt x="236" y="67"/>
                    <a:pt x="236" y="67"/>
                  </a:cubicBezTo>
                  <a:cubicBezTo>
                    <a:pt x="237" y="66"/>
                    <a:pt x="237" y="67"/>
                    <a:pt x="238" y="67"/>
                  </a:cubicBezTo>
                  <a:cubicBezTo>
                    <a:pt x="237" y="68"/>
                    <a:pt x="240" y="68"/>
                    <a:pt x="240" y="68"/>
                  </a:cubicBezTo>
                  <a:cubicBezTo>
                    <a:pt x="242" y="68"/>
                    <a:pt x="245" y="70"/>
                    <a:pt x="246" y="70"/>
                  </a:cubicBezTo>
                  <a:cubicBezTo>
                    <a:pt x="247" y="70"/>
                    <a:pt x="248" y="71"/>
                    <a:pt x="249" y="71"/>
                  </a:cubicBezTo>
                  <a:cubicBezTo>
                    <a:pt x="251" y="72"/>
                    <a:pt x="250" y="71"/>
                    <a:pt x="251" y="71"/>
                  </a:cubicBezTo>
                  <a:cubicBezTo>
                    <a:pt x="252" y="71"/>
                    <a:pt x="255" y="71"/>
                    <a:pt x="254" y="70"/>
                  </a:cubicBezTo>
                  <a:cubicBezTo>
                    <a:pt x="253" y="69"/>
                    <a:pt x="254" y="67"/>
                    <a:pt x="255" y="66"/>
                  </a:cubicBezTo>
                  <a:cubicBezTo>
                    <a:pt x="255" y="67"/>
                    <a:pt x="258" y="68"/>
                    <a:pt x="258" y="68"/>
                  </a:cubicBezTo>
                  <a:cubicBezTo>
                    <a:pt x="260" y="68"/>
                    <a:pt x="261" y="68"/>
                    <a:pt x="263" y="67"/>
                  </a:cubicBezTo>
                  <a:cubicBezTo>
                    <a:pt x="264" y="66"/>
                    <a:pt x="265" y="64"/>
                    <a:pt x="266" y="63"/>
                  </a:cubicBezTo>
                  <a:cubicBezTo>
                    <a:pt x="267" y="62"/>
                    <a:pt x="269" y="61"/>
                    <a:pt x="268" y="59"/>
                  </a:cubicBezTo>
                  <a:cubicBezTo>
                    <a:pt x="267" y="57"/>
                    <a:pt x="264" y="58"/>
                    <a:pt x="263" y="58"/>
                  </a:cubicBezTo>
                  <a:cubicBezTo>
                    <a:pt x="260" y="58"/>
                    <a:pt x="258" y="57"/>
                    <a:pt x="256" y="56"/>
                  </a:cubicBezTo>
                  <a:cubicBezTo>
                    <a:pt x="255" y="55"/>
                    <a:pt x="254" y="54"/>
                    <a:pt x="252" y="53"/>
                  </a:cubicBezTo>
                  <a:cubicBezTo>
                    <a:pt x="252" y="53"/>
                    <a:pt x="247" y="53"/>
                    <a:pt x="247" y="53"/>
                  </a:cubicBezTo>
                  <a:cubicBezTo>
                    <a:pt x="247" y="52"/>
                    <a:pt x="252" y="53"/>
                    <a:pt x="253" y="53"/>
                  </a:cubicBezTo>
                  <a:cubicBezTo>
                    <a:pt x="255" y="53"/>
                    <a:pt x="255" y="52"/>
                    <a:pt x="257" y="53"/>
                  </a:cubicBezTo>
                  <a:cubicBezTo>
                    <a:pt x="261" y="55"/>
                    <a:pt x="265" y="59"/>
                    <a:pt x="269" y="56"/>
                  </a:cubicBezTo>
                  <a:cubicBezTo>
                    <a:pt x="271" y="54"/>
                    <a:pt x="272" y="53"/>
                    <a:pt x="273" y="51"/>
                  </a:cubicBezTo>
                  <a:cubicBezTo>
                    <a:pt x="274" y="50"/>
                    <a:pt x="268" y="49"/>
                    <a:pt x="271" y="47"/>
                  </a:cubicBezTo>
                  <a:cubicBezTo>
                    <a:pt x="272" y="47"/>
                    <a:pt x="275" y="47"/>
                    <a:pt x="276" y="48"/>
                  </a:cubicBezTo>
                  <a:cubicBezTo>
                    <a:pt x="279" y="48"/>
                    <a:pt x="279" y="50"/>
                    <a:pt x="282" y="48"/>
                  </a:cubicBezTo>
                  <a:cubicBezTo>
                    <a:pt x="282" y="48"/>
                    <a:pt x="285" y="49"/>
                    <a:pt x="284" y="47"/>
                  </a:cubicBezTo>
                  <a:cubicBezTo>
                    <a:pt x="283" y="46"/>
                    <a:pt x="279" y="44"/>
                    <a:pt x="278" y="44"/>
                  </a:cubicBezTo>
                  <a:cubicBezTo>
                    <a:pt x="280" y="43"/>
                    <a:pt x="282" y="45"/>
                    <a:pt x="284" y="45"/>
                  </a:cubicBezTo>
                  <a:cubicBezTo>
                    <a:pt x="285" y="45"/>
                    <a:pt x="287" y="50"/>
                    <a:pt x="289" y="49"/>
                  </a:cubicBezTo>
                  <a:cubicBezTo>
                    <a:pt x="289" y="49"/>
                    <a:pt x="288" y="48"/>
                    <a:pt x="288" y="48"/>
                  </a:cubicBezTo>
                  <a:cubicBezTo>
                    <a:pt x="289" y="47"/>
                    <a:pt x="290" y="47"/>
                    <a:pt x="292" y="46"/>
                  </a:cubicBezTo>
                  <a:cubicBezTo>
                    <a:pt x="293" y="45"/>
                    <a:pt x="296" y="42"/>
                    <a:pt x="297" y="41"/>
                  </a:cubicBezTo>
                  <a:cubicBezTo>
                    <a:pt x="297" y="38"/>
                    <a:pt x="295" y="38"/>
                    <a:pt x="293" y="36"/>
                  </a:cubicBezTo>
                  <a:cubicBezTo>
                    <a:pt x="293" y="36"/>
                    <a:pt x="290" y="30"/>
                    <a:pt x="290" y="31"/>
                  </a:cubicBezTo>
                  <a:cubicBezTo>
                    <a:pt x="291" y="30"/>
                    <a:pt x="295" y="30"/>
                    <a:pt x="296" y="30"/>
                  </a:cubicBezTo>
                  <a:cubicBezTo>
                    <a:pt x="299" y="29"/>
                    <a:pt x="294" y="28"/>
                    <a:pt x="294" y="27"/>
                  </a:cubicBezTo>
                  <a:cubicBezTo>
                    <a:pt x="293" y="26"/>
                    <a:pt x="297" y="26"/>
                    <a:pt x="297" y="25"/>
                  </a:cubicBezTo>
                  <a:cubicBezTo>
                    <a:pt x="297" y="25"/>
                    <a:pt x="287" y="21"/>
                    <a:pt x="287" y="21"/>
                  </a:cubicBezTo>
                  <a:cubicBezTo>
                    <a:pt x="288" y="21"/>
                    <a:pt x="290" y="20"/>
                    <a:pt x="291" y="20"/>
                  </a:cubicBezTo>
                  <a:cubicBezTo>
                    <a:pt x="288" y="20"/>
                    <a:pt x="285" y="19"/>
                    <a:pt x="282" y="19"/>
                  </a:cubicBezTo>
                  <a:cubicBezTo>
                    <a:pt x="280" y="19"/>
                    <a:pt x="277" y="20"/>
                    <a:pt x="276" y="19"/>
                  </a:cubicBezTo>
                  <a:cubicBezTo>
                    <a:pt x="278" y="20"/>
                    <a:pt x="275" y="21"/>
                    <a:pt x="276" y="23"/>
                  </a:cubicBezTo>
                  <a:cubicBezTo>
                    <a:pt x="277" y="24"/>
                    <a:pt x="280" y="25"/>
                    <a:pt x="280" y="26"/>
                  </a:cubicBezTo>
                  <a:cubicBezTo>
                    <a:pt x="280" y="26"/>
                    <a:pt x="278" y="27"/>
                    <a:pt x="278" y="27"/>
                  </a:cubicBezTo>
                  <a:cubicBezTo>
                    <a:pt x="278" y="27"/>
                    <a:pt x="280" y="28"/>
                    <a:pt x="279" y="28"/>
                  </a:cubicBezTo>
                  <a:cubicBezTo>
                    <a:pt x="277" y="29"/>
                    <a:pt x="276" y="27"/>
                    <a:pt x="275" y="31"/>
                  </a:cubicBezTo>
                  <a:cubicBezTo>
                    <a:pt x="274" y="33"/>
                    <a:pt x="274" y="35"/>
                    <a:pt x="273" y="37"/>
                  </a:cubicBezTo>
                  <a:cubicBezTo>
                    <a:pt x="272" y="37"/>
                    <a:pt x="271" y="38"/>
                    <a:pt x="271" y="39"/>
                  </a:cubicBezTo>
                  <a:cubicBezTo>
                    <a:pt x="271" y="40"/>
                    <a:pt x="270" y="40"/>
                    <a:pt x="270" y="41"/>
                  </a:cubicBezTo>
                  <a:cubicBezTo>
                    <a:pt x="267" y="42"/>
                    <a:pt x="268" y="43"/>
                    <a:pt x="266" y="40"/>
                  </a:cubicBezTo>
                  <a:cubicBezTo>
                    <a:pt x="265" y="39"/>
                    <a:pt x="262" y="37"/>
                    <a:pt x="262" y="35"/>
                  </a:cubicBezTo>
                  <a:cubicBezTo>
                    <a:pt x="262" y="35"/>
                    <a:pt x="262" y="32"/>
                    <a:pt x="263" y="32"/>
                  </a:cubicBezTo>
                  <a:cubicBezTo>
                    <a:pt x="263" y="32"/>
                    <a:pt x="265" y="33"/>
                    <a:pt x="265" y="31"/>
                  </a:cubicBezTo>
                  <a:cubicBezTo>
                    <a:pt x="264" y="29"/>
                    <a:pt x="264" y="28"/>
                    <a:pt x="262" y="26"/>
                  </a:cubicBezTo>
                  <a:cubicBezTo>
                    <a:pt x="260" y="25"/>
                    <a:pt x="258" y="23"/>
                    <a:pt x="256" y="25"/>
                  </a:cubicBezTo>
                  <a:cubicBezTo>
                    <a:pt x="255" y="26"/>
                    <a:pt x="255" y="28"/>
                    <a:pt x="255" y="30"/>
                  </a:cubicBezTo>
                  <a:cubicBezTo>
                    <a:pt x="255" y="31"/>
                    <a:pt x="251" y="31"/>
                    <a:pt x="251" y="30"/>
                  </a:cubicBezTo>
                  <a:cubicBezTo>
                    <a:pt x="251" y="29"/>
                    <a:pt x="251" y="26"/>
                    <a:pt x="250" y="25"/>
                  </a:cubicBezTo>
                  <a:cubicBezTo>
                    <a:pt x="246" y="22"/>
                    <a:pt x="251" y="25"/>
                    <a:pt x="251" y="24"/>
                  </a:cubicBezTo>
                  <a:cubicBezTo>
                    <a:pt x="252" y="24"/>
                    <a:pt x="253" y="23"/>
                    <a:pt x="252" y="23"/>
                  </a:cubicBezTo>
                  <a:cubicBezTo>
                    <a:pt x="252" y="22"/>
                    <a:pt x="251" y="21"/>
                    <a:pt x="250" y="22"/>
                  </a:cubicBezTo>
                  <a:cubicBezTo>
                    <a:pt x="249" y="23"/>
                    <a:pt x="249" y="21"/>
                    <a:pt x="248" y="21"/>
                  </a:cubicBezTo>
                  <a:cubicBezTo>
                    <a:pt x="247" y="20"/>
                    <a:pt x="246" y="22"/>
                    <a:pt x="245" y="21"/>
                  </a:cubicBezTo>
                  <a:cubicBezTo>
                    <a:pt x="243" y="20"/>
                    <a:pt x="242" y="21"/>
                    <a:pt x="243" y="18"/>
                  </a:cubicBezTo>
                  <a:cubicBezTo>
                    <a:pt x="243" y="18"/>
                    <a:pt x="243" y="18"/>
                    <a:pt x="244" y="18"/>
                  </a:cubicBezTo>
                  <a:cubicBezTo>
                    <a:pt x="244" y="17"/>
                    <a:pt x="244" y="17"/>
                    <a:pt x="244" y="16"/>
                  </a:cubicBezTo>
                  <a:cubicBezTo>
                    <a:pt x="245" y="16"/>
                    <a:pt x="245" y="16"/>
                    <a:pt x="246" y="16"/>
                  </a:cubicBezTo>
                  <a:cubicBezTo>
                    <a:pt x="245" y="16"/>
                    <a:pt x="244" y="13"/>
                    <a:pt x="244" y="13"/>
                  </a:cubicBezTo>
                  <a:cubicBezTo>
                    <a:pt x="243" y="11"/>
                    <a:pt x="241" y="11"/>
                    <a:pt x="241" y="10"/>
                  </a:cubicBezTo>
                  <a:cubicBezTo>
                    <a:pt x="239" y="9"/>
                    <a:pt x="240" y="9"/>
                    <a:pt x="239" y="7"/>
                  </a:cubicBezTo>
                  <a:cubicBezTo>
                    <a:pt x="239" y="5"/>
                    <a:pt x="237" y="4"/>
                    <a:pt x="237" y="3"/>
                  </a:cubicBezTo>
                  <a:cubicBezTo>
                    <a:pt x="236" y="1"/>
                    <a:pt x="234" y="1"/>
                    <a:pt x="232" y="1"/>
                  </a:cubicBezTo>
                  <a:cubicBezTo>
                    <a:pt x="231" y="1"/>
                    <a:pt x="232" y="0"/>
                    <a:pt x="230" y="0"/>
                  </a:cubicBezTo>
                  <a:cubicBezTo>
                    <a:pt x="229" y="0"/>
                    <a:pt x="228" y="0"/>
                    <a:pt x="228" y="2"/>
                  </a:cubicBezTo>
                  <a:cubicBezTo>
                    <a:pt x="228" y="2"/>
                    <a:pt x="225" y="3"/>
                    <a:pt x="225" y="3"/>
                  </a:cubicBezTo>
                  <a:cubicBezTo>
                    <a:pt x="226" y="3"/>
                    <a:pt x="228" y="3"/>
                    <a:pt x="228" y="4"/>
                  </a:cubicBezTo>
                  <a:cubicBezTo>
                    <a:pt x="228" y="4"/>
                    <a:pt x="226" y="5"/>
                    <a:pt x="226" y="5"/>
                  </a:cubicBezTo>
                  <a:cubicBezTo>
                    <a:pt x="225" y="6"/>
                    <a:pt x="224" y="4"/>
                    <a:pt x="223" y="6"/>
                  </a:cubicBezTo>
                  <a:cubicBezTo>
                    <a:pt x="222" y="6"/>
                    <a:pt x="221" y="9"/>
                    <a:pt x="221" y="10"/>
                  </a:cubicBezTo>
                  <a:cubicBezTo>
                    <a:pt x="222" y="10"/>
                    <a:pt x="224" y="10"/>
                    <a:pt x="225" y="11"/>
                  </a:cubicBezTo>
                  <a:cubicBezTo>
                    <a:pt x="224" y="10"/>
                    <a:pt x="222" y="14"/>
                    <a:pt x="222" y="15"/>
                  </a:cubicBezTo>
                  <a:cubicBezTo>
                    <a:pt x="222" y="16"/>
                    <a:pt x="224" y="18"/>
                    <a:pt x="225" y="19"/>
                  </a:cubicBezTo>
                  <a:cubicBezTo>
                    <a:pt x="226" y="19"/>
                    <a:pt x="228" y="21"/>
                    <a:pt x="229" y="21"/>
                  </a:cubicBezTo>
                  <a:cubicBezTo>
                    <a:pt x="231" y="20"/>
                    <a:pt x="231" y="20"/>
                    <a:pt x="232" y="21"/>
                  </a:cubicBezTo>
                  <a:cubicBezTo>
                    <a:pt x="233" y="21"/>
                    <a:pt x="235" y="23"/>
                    <a:pt x="235" y="23"/>
                  </a:cubicBezTo>
                  <a:cubicBezTo>
                    <a:pt x="234" y="24"/>
                    <a:pt x="233" y="22"/>
                    <a:pt x="233" y="24"/>
                  </a:cubicBezTo>
                  <a:cubicBezTo>
                    <a:pt x="233" y="26"/>
                    <a:pt x="232" y="26"/>
                    <a:pt x="232" y="27"/>
                  </a:cubicBezTo>
                  <a:cubicBezTo>
                    <a:pt x="231" y="29"/>
                    <a:pt x="233" y="29"/>
                    <a:pt x="234" y="28"/>
                  </a:cubicBezTo>
                  <a:cubicBezTo>
                    <a:pt x="234" y="28"/>
                    <a:pt x="236" y="25"/>
                    <a:pt x="236" y="26"/>
                  </a:cubicBezTo>
                  <a:cubicBezTo>
                    <a:pt x="237" y="27"/>
                    <a:pt x="236" y="29"/>
                    <a:pt x="236" y="30"/>
                  </a:cubicBezTo>
                  <a:cubicBezTo>
                    <a:pt x="235" y="31"/>
                    <a:pt x="234" y="31"/>
                    <a:pt x="233" y="31"/>
                  </a:cubicBezTo>
                  <a:cubicBezTo>
                    <a:pt x="233" y="32"/>
                    <a:pt x="233" y="33"/>
                    <a:pt x="232" y="34"/>
                  </a:cubicBezTo>
                  <a:cubicBezTo>
                    <a:pt x="231" y="34"/>
                    <a:pt x="229" y="34"/>
                    <a:pt x="228" y="35"/>
                  </a:cubicBezTo>
                  <a:cubicBezTo>
                    <a:pt x="227" y="35"/>
                    <a:pt x="226" y="37"/>
                    <a:pt x="226" y="37"/>
                  </a:cubicBezTo>
                  <a:cubicBezTo>
                    <a:pt x="227" y="38"/>
                    <a:pt x="228" y="39"/>
                    <a:pt x="228" y="41"/>
                  </a:cubicBezTo>
                  <a:cubicBezTo>
                    <a:pt x="228" y="42"/>
                    <a:pt x="227" y="41"/>
                    <a:pt x="226" y="40"/>
                  </a:cubicBezTo>
                  <a:cubicBezTo>
                    <a:pt x="226" y="40"/>
                    <a:pt x="225" y="40"/>
                    <a:pt x="225" y="41"/>
                  </a:cubicBezTo>
                  <a:cubicBezTo>
                    <a:pt x="224" y="41"/>
                    <a:pt x="222" y="40"/>
                    <a:pt x="222" y="39"/>
                  </a:cubicBezTo>
                  <a:cubicBezTo>
                    <a:pt x="222" y="38"/>
                    <a:pt x="224" y="35"/>
                    <a:pt x="224" y="34"/>
                  </a:cubicBezTo>
                  <a:cubicBezTo>
                    <a:pt x="225" y="32"/>
                    <a:pt x="222" y="34"/>
                    <a:pt x="222" y="34"/>
                  </a:cubicBezTo>
                  <a:cubicBezTo>
                    <a:pt x="221" y="34"/>
                    <a:pt x="218" y="32"/>
                    <a:pt x="217" y="31"/>
                  </a:cubicBezTo>
                  <a:cubicBezTo>
                    <a:pt x="215" y="30"/>
                    <a:pt x="216" y="32"/>
                    <a:pt x="214" y="32"/>
                  </a:cubicBezTo>
                  <a:cubicBezTo>
                    <a:pt x="213" y="32"/>
                    <a:pt x="210" y="31"/>
                    <a:pt x="212" y="33"/>
                  </a:cubicBezTo>
                  <a:cubicBezTo>
                    <a:pt x="213" y="34"/>
                    <a:pt x="213" y="35"/>
                    <a:pt x="215" y="35"/>
                  </a:cubicBezTo>
                  <a:cubicBezTo>
                    <a:pt x="216" y="35"/>
                    <a:pt x="218" y="35"/>
                    <a:pt x="218" y="37"/>
                  </a:cubicBezTo>
                  <a:cubicBezTo>
                    <a:pt x="220" y="41"/>
                    <a:pt x="214" y="36"/>
                    <a:pt x="213" y="35"/>
                  </a:cubicBezTo>
                  <a:cubicBezTo>
                    <a:pt x="211" y="35"/>
                    <a:pt x="211" y="37"/>
                    <a:pt x="209" y="37"/>
                  </a:cubicBezTo>
                  <a:cubicBezTo>
                    <a:pt x="207" y="37"/>
                    <a:pt x="206" y="36"/>
                    <a:pt x="204" y="36"/>
                  </a:cubicBezTo>
                  <a:cubicBezTo>
                    <a:pt x="200" y="37"/>
                    <a:pt x="197" y="37"/>
                    <a:pt x="193" y="37"/>
                  </a:cubicBezTo>
                  <a:cubicBezTo>
                    <a:pt x="190" y="36"/>
                    <a:pt x="186" y="34"/>
                    <a:pt x="182" y="33"/>
                  </a:cubicBezTo>
                  <a:cubicBezTo>
                    <a:pt x="181" y="33"/>
                    <a:pt x="179" y="33"/>
                    <a:pt x="178" y="32"/>
                  </a:cubicBezTo>
                  <a:cubicBezTo>
                    <a:pt x="177" y="30"/>
                    <a:pt x="177" y="28"/>
                    <a:pt x="176" y="28"/>
                  </a:cubicBezTo>
                  <a:cubicBezTo>
                    <a:pt x="174" y="27"/>
                    <a:pt x="172" y="28"/>
                    <a:pt x="171" y="28"/>
                  </a:cubicBezTo>
                  <a:cubicBezTo>
                    <a:pt x="168" y="29"/>
                    <a:pt x="166" y="29"/>
                    <a:pt x="164" y="29"/>
                  </a:cubicBezTo>
                  <a:cubicBezTo>
                    <a:pt x="163" y="30"/>
                    <a:pt x="161" y="31"/>
                    <a:pt x="161" y="32"/>
                  </a:cubicBezTo>
                  <a:cubicBezTo>
                    <a:pt x="161" y="32"/>
                    <a:pt x="165" y="34"/>
                    <a:pt x="166" y="34"/>
                  </a:cubicBezTo>
                  <a:cubicBezTo>
                    <a:pt x="166" y="34"/>
                    <a:pt x="165" y="31"/>
                    <a:pt x="167" y="32"/>
                  </a:cubicBezTo>
                  <a:cubicBezTo>
                    <a:pt x="168" y="32"/>
                    <a:pt x="168" y="33"/>
                    <a:pt x="169" y="32"/>
                  </a:cubicBezTo>
                  <a:cubicBezTo>
                    <a:pt x="170" y="32"/>
                    <a:pt x="176" y="28"/>
                    <a:pt x="176" y="30"/>
                  </a:cubicBezTo>
                  <a:cubicBezTo>
                    <a:pt x="176" y="31"/>
                    <a:pt x="173" y="32"/>
                    <a:pt x="172" y="33"/>
                  </a:cubicBezTo>
                  <a:cubicBezTo>
                    <a:pt x="171" y="34"/>
                    <a:pt x="169" y="34"/>
                    <a:pt x="167" y="34"/>
                  </a:cubicBezTo>
                  <a:cubicBezTo>
                    <a:pt x="166" y="35"/>
                    <a:pt x="163" y="37"/>
                    <a:pt x="165" y="38"/>
                  </a:cubicBezTo>
                  <a:cubicBezTo>
                    <a:pt x="167" y="38"/>
                    <a:pt x="167" y="39"/>
                    <a:pt x="166" y="41"/>
                  </a:cubicBezTo>
                  <a:cubicBezTo>
                    <a:pt x="166" y="42"/>
                    <a:pt x="168" y="42"/>
                    <a:pt x="168" y="43"/>
                  </a:cubicBezTo>
                  <a:cubicBezTo>
                    <a:pt x="169" y="44"/>
                    <a:pt x="169" y="46"/>
                    <a:pt x="167" y="44"/>
                  </a:cubicBezTo>
                  <a:cubicBezTo>
                    <a:pt x="165" y="42"/>
                    <a:pt x="167" y="46"/>
                    <a:pt x="166" y="45"/>
                  </a:cubicBezTo>
                  <a:cubicBezTo>
                    <a:pt x="165" y="45"/>
                    <a:pt x="163" y="42"/>
                    <a:pt x="162" y="43"/>
                  </a:cubicBezTo>
                  <a:cubicBezTo>
                    <a:pt x="164" y="42"/>
                    <a:pt x="167" y="43"/>
                    <a:pt x="164" y="41"/>
                  </a:cubicBezTo>
                  <a:cubicBezTo>
                    <a:pt x="165" y="41"/>
                    <a:pt x="166" y="40"/>
                    <a:pt x="164" y="39"/>
                  </a:cubicBezTo>
                  <a:cubicBezTo>
                    <a:pt x="166" y="40"/>
                    <a:pt x="161" y="40"/>
                    <a:pt x="162" y="40"/>
                  </a:cubicBezTo>
                  <a:cubicBezTo>
                    <a:pt x="162" y="39"/>
                    <a:pt x="162" y="39"/>
                    <a:pt x="163" y="39"/>
                  </a:cubicBezTo>
                  <a:cubicBezTo>
                    <a:pt x="163" y="38"/>
                    <a:pt x="160" y="40"/>
                    <a:pt x="160" y="40"/>
                  </a:cubicBezTo>
                  <a:cubicBezTo>
                    <a:pt x="159" y="40"/>
                    <a:pt x="160" y="38"/>
                    <a:pt x="159" y="37"/>
                  </a:cubicBezTo>
                  <a:cubicBezTo>
                    <a:pt x="159" y="37"/>
                    <a:pt x="157" y="37"/>
                    <a:pt x="157" y="37"/>
                  </a:cubicBezTo>
                  <a:cubicBezTo>
                    <a:pt x="155" y="37"/>
                    <a:pt x="155" y="34"/>
                    <a:pt x="153" y="35"/>
                  </a:cubicBezTo>
                  <a:cubicBezTo>
                    <a:pt x="151" y="37"/>
                    <a:pt x="150" y="37"/>
                    <a:pt x="147" y="37"/>
                  </a:cubicBezTo>
                  <a:cubicBezTo>
                    <a:pt x="143" y="37"/>
                    <a:pt x="140" y="37"/>
                    <a:pt x="136" y="37"/>
                  </a:cubicBezTo>
                  <a:cubicBezTo>
                    <a:pt x="135" y="37"/>
                    <a:pt x="128" y="37"/>
                    <a:pt x="128" y="36"/>
                  </a:cubicBezTo>
                  <a:cubicBezTo>
                    <a:pt x="127" y="36"/>
                    <a:pt x="130" y="34"/>
                    <a:pt x="131" y="33"/>
                  </a:cubicBezTo>
                  <a:cubicBezTo>
                    <a:pt x="132" y="32"/>
                    <a:pt x="133" y="33"/>
                    <a:pt x="135" y="33"/>
                  </a:cubicBezTo>
                  <a:cubicBezTo>
                    <a:pt x="136" y="32"/>
                    <a:pt x="133" y="30"/>
                    <a:pt x="133" y="30"/>
                  </a:cubicBezTo>
                  <a:cubicBezTo>
                    <a:pt x="131" y="28"/>
                    <a:pt x="130" y="28"/>
                    <a:pt x="128" y="27"/>
                  </a:cubicBezTo>
                  <a:cubicBezTo>
                    <a:pt x="127" y="27"/>
                    <a:pt x="126" y="26"/>
                    <a:pt x="125" y="27"/>
                  </a:cubicBezTo>
                  <a:cubicBezTo>
                    <a:pt x="124" y="28"/>
                    <a:pt x="123" y="29"/>
                    <a:pt x="122" y="28"/>
                  </a:cubicBezTo>
                  <a:cubicBezTo>
                    <a:pt x="119" y="26"/>
                    <a:pt x="116" y="26"/>
                    <a:pt x="113" y="25"/>
                  </a:cubicBezTo>
                  <a:cubicBezTo>
                    <a:pt x="109" y="24"/>
                    <a:pt x="106" y="24"/>
                    <a:pt x="102" y="22"/>
                  </a:cubicBezTo>
                  <a:cubicBezTo>
                    <a:pt x="99" y="20"/>
                    <a:pt x="97" y="19"/>
                    <a:pt x="93" y="19"/>
                  </a:cubicBezTo>
                  <a:cubicBezTo>
                    <a:pt x="92" y="19"/>
                    <a:pt x="91" y="19"/>
                    <a:pt x="90" y="20"/>
                  </a:cubicBezTo>
                  <a:cubicBezTo>
                    <a:pt x="89" y="21"/>
                    <a:pt x="88" y="23"/>
                    <a:pt x="87" y="23"/>
                  </a:cubicBezTo>
                  <a:cubicBezTo>
                    <a:pt x="86" y="23"/>
                    <a:pt x="83" y="24"/>
                    <a:pt x="83" y="23"/>
                  </a:cubicBezTo>
                  <a:cubicBezTo>
                    <a:pt x="83" y="22"/>
                    <a:pt x="85" y="21"/>
                    <a:pt x="85" y="20"/>
                  </a:cubicBezTo>
                  <a:cubicBezTo>
                    <a:pt x="85" y="20"/>
                    <a:pt x="82" y="21"/>
                    <a:pt x="82" y="20"/>
                  </a:cubicBezTo>
                  <a:cubicBezTo>
                    <a:pt x="83" y="19"/>
                    <a:pt x="83" y="18"/>
                    <a:pt x="82" y="17"/>
                  </a:cubicBezTo>
                  <a:cubicBezTo>
                    <a:pt x="82" y="15"/>
                    <a:pt x="78" y="17"/>
                    <a:pt x="78" y="18"/>
                  </a:cubicBezTo>
                  <a:cubicBezTo>
                    <a:pt x="78" y="18"/>
                    <a:pt x="80" y="17"/>
                    <a:pt x="80" y="18"/>
                  </a:cubicBezTo>
                  <a:cubicBezTo>
                    <a:pt x="81" y="18"/>
                    <a:pt x="77" y="20"/>
                    <a:pt x="80" y="20"/>
                  </a:cubicBezTo>
                  <a:cubicBezTo>
                    <a:pt x="79" y="20"/>
                    <a:pt x="78" y="20"/>
                    <a:pt x="78" y="22"/>
                  </a:cubicBezTo>
                  <a:cubicBezTo>
                    <a:pt x="78" y="23"/>
                    <a:pt x="77" y="24"/>
                    <a:pt x="76" y="23"/>
                  </a:cubicBezTo>
                  <a:cubicBezTo>
                    <a:pt x="73" y="22"/>
                    <a:pt x="72" y="21"/>
                    <a:pt x="71" y="18"/>
                  </a:cubicBezTo>
                  <a:cubicBezTo>
                    <a:pt x="70" y="16"/>
                    <a:pt x="68" y="15"/>
                    <a:pt x="66" y="13"/>
                  </a:cubicBezTo>
                  <a:cubicBezTo>
                    <a:pt x="65" y="13"/>
                    <a:pt x="64" y="11"/>
                    <a:pt x="63" y="12"/>
                  </a:cubicBezTo>
                  <a:cubicBezTo>
                    <a:pt x="63" y="14"/>
                    <a:pt x="66" y="15"/>
                    <a:pt x="67" y="16"/>
                  </a:cubicBezTo>
                  <a:cubicBezTo>
                    <a:pt x="67" y="15"/>
                    <a:pt x="63" y="16"/>
                    <a:pt x="63" y="17"/>
                  </a:cubicBezTo>
                  <a:cubicBezTo>
                    <a:pt x="62" y="18"/>
                    <a:pt x="63" y="18"/>
                    <a:pt x="62" y="19"/>
                  </a:cubicBezTo>
                  <a:cubicBezTo>
                    <a:pt x="61" y="19"/>
                    <a:pt x="60" y="21"/>
                    <a:pt x="59" y="20"/>
                  </a:cubicBezTo>
                  <a:cubicBezTo>
                    <a:pt x="59" y="20"/>
                    <a:pt x="59" y="19"/>
                    <a:pt x="59" y="19"/>
                  </a:cubicBezTo>
                  <a:cubicBezTo>
                    <a:pt x="59" y="18"/>
                    <a:pt x="54" y="20"/>
                    <a:pt x="54" y="21"/>
                  </a:cubicBezTo>
                  <a:cubicBezTo>
                    <a:pt x="53" y="22"/>
                    <a:pt x="52" y="23"/>
                    <a:pt x="50" y="24"/>
                  </a:cubicBezTo>
                  <a:cubicBezTo>
                    <a:pt x="49" y="25"/>
                    <a:pt x="50" y="22"/>
                    <a:pt x="49" y="22"/>
                  </a:cubicBezTo>
                  <a:cubicBezTo>
                    <a:pt x="48" y="22"/>
                    <a:pt x="47" y="23"/>
                    <a:pt x="46" y="23"/>
                  </a:cubicBezTo>
                  <a:cubicBezTo>
                    <a:pt x="45" y="23"/>
                    <a:pt x="45" y="25"/>
                    <a:pt x="44" y="25"/>
                  </a:cubicBezTo>
                  <a:cubicBezTo>
                    <a:pt x="43" y="25"/>
                    <a:pt x="40" y="27"/>
                    <a:pt x="41" y="27"/>
                  </a:cubicBezTo>
                  <a:cubicBezTo>
                    <a:pt x="41" y="28"/>
                    <a:pt x="43" y="28"/>
                    <a:pt x="40" y="29"/>
                  </a:cubicBezTo>
                  <a:cubicBezTo>
                    <a:pt x="40" y="29"/>
                    <a:pt x="37" y="29"/>
                    <a:pt x="37" y="28"/>
                  </a:cubicBezTo>
                  <a:cubicBezTo>
                    <a:pt x="37" y="27"/>
                    <a:pt x="40" y="26"/>
                    <a:pt x="40" y="26"/>
                  </a:cubicBezTo>
                  <a:cubicBezTo>
                    <a:pt x="41" y="24"/>
                    <a:pt x="43" y="23"/>
                    <a:pt x="44" y="22"/>
                  </a:cubicBezTo>
                  <a:cubicBezTo>
                    <a:pt x="46" y="21"/>
                    <a:pt x="47" y="21"/>
                    <a:pt x="49" y="22"/>
                  </a:cubicBezTo>
                  <a:cubicBezTo>
                    <a:pt x="48" y="22"/>
                    <a:pt x="56" y="18"/>
                    <a:pt x="56" y="18"/>
                  </a:cubicBezTo>
                  <a:cubicBezTo>
                    <a:pt x="58" y="17"/>
                    <a:pt x="57" y="16"/>
                    <a:pt x="56" y="16"/>
                  </a:cubicBezTo>
                  <a:cubicBezTo>
                    <a:pt x="54" y="16"/>
                    <a:pt x="52" y="16"/>
                    <a:pt x="50" y="17"/>
                  </a:cubicBezTo>
                  <a:cubicBezTo>
                    <a:pt x="49" y="17"/>
                    <a:pt x="49" y="19"/>
                    <a:pt x="47" y="19"/>
                  </a:cubicBezTo>
                  <a:cubicBezTo>
                    <a:pt x="46" y="19"/>
                    <a:pt x="44" y="20"/>
                    <a:pt x="43" y="20"/>
                  </a:cubicBezTo>
                  <a:cubicBezTo>
                    <a:pt x="41" y="20"/>
                    <a:pt x="36" y="25"/>
                    <a:pt x="35" y="24"/>
                  </a:cubicBezTo>
                  <a:cubicBezTo>
                    <a:pt x="34" y="24"/>
                    <a:pt x="36" y="23"/>
                    <a:pt x="36" y="22"/>
                  </a:cubicBezTo>
                  <a:cubicBezTo>
                    <a:pt x="36" y="22"/>
                    <a:pt x="33" y="21"/>
                    <a:pt x="33" y="21"/>
                  </a:cubicBezTo>
                  <a:cubicBezTo>
                    <a:pt x="33" y="21"/>
                    <a:pt x="30" y="23"/>
                    <a:pt x="29" y="23"/>
                  </a:cubicBezTo>
                  <a:cubicBezTo>
                    <a:pt x="28" y="23"/>
                    <a:pt x="26" y="24"/>
                    <a:pt x="25" y="25"/>
                  </a:cubicBezTo>
                  <a:cubicBezTo>
                    <a:pt x="24" y="25"/>
                    <a:pt x="26" y="26"/>
                    <a:pt x="26" y="26"/>
                  </a:cubicBezTo>
                  <a:cubicBezTo>
                    <a:pt x="27" y="26"/>
                    <a:pt x="26" y="27"/>
                    <a:pt x="26" y="27"/>
                  </a:cubicBezTo>
                  <a:cubicBezTo>
                    <a:pt x="26" y="28"/>
                    <a:pt x="30" y="27"/>
                    <a:pt x="30" y="27"/>
                  </a:cubicBezTo>
                  <a:cubicBezTo>
                    <a:pt x="31" y="26"/>
                    <a:pt x="33" y="25"/>
                    <a:pt x="34" y="24"/>
                  </a:cubicBezTo>
                  <a:cubicBezTo>
                    <a:pt x="29" y="26"/>
                    <a:pt x="34" y="27"/>
                    <a:pt x="33" y="29"/>
                  </a:cubicBezTo>
                  <a:cubicBezTo>
                    <a:pt x="33" y="29"/>
                    <a:pt x="32" y="28"/>
                    <a:pt x="32" y="28"/>
                  </a:cubicBezTo>
                  <a:cubicBezTo>
                    <a:pt x="30" y="27"/>
                    <a:pt x="29" y="28"/>
                    <a:pt x="28" y="29"/>
                  </a:cubicBezTo>
                  <a:cubicBezTo>
                    <a:pt x="27" y="29"/>
                    <a:pt x="23" y="28"/>
                    <a:pt x="21" y="28"/>
                  </a:cubicBezTo>
                  <a:cubicBezTo>
                    <a:pt x="19" y="28"/>
                    <a:pt x="16" y="26"/>
                    <a:pt x="14" y="25"/>
                  </a:cubicBezTo>
                  <a:cubicBezTo>
                    <a:pt x="13" y="25"/>
                    <a:pt x="12" y="24"/>
                    <a:pt x="11" y="24"/>
                  </a:cubicBezTo>
                  <a:cubicBezTo>
                    <a:pt x="10" y="23"/>
                    <a:pt x="9" y="21"/>
                    <a:pt x="10" y="21"/>
                  </a:cubicBezTo>
                  <a:cubicBezTo>
                    <a:pt x="9" y="21"/>
                    <a:pt x="7" y="21"/>
                    <a:pt x="6" y="22"/>
                  </a:cubicBezTo>
                  <a:cubicBezTo>
                    <a:pt x="4" y="22"/>
                    <a:pt x="2" y="22"/>
                    <a:pt x="0" y="21"/>
                  </a:cubicBezTo>
                  <a:cubicBezTo>
                    <a:pt x="0" y="41"/>
                    <a:pt x="0" y="61"/>
                    <a:pt x="0" y="80"/>
                  </a:cubicBezTo>
                  <a:cubicBezTo>
                    <a:pt x="0" y="85"/>
                    <a:pt x="0" y="89"/>
                    <a:pt x="0" y="94"/>
                  </a:cubicBezTo>
                  <a:cubicBezTo>
                    <a:pt x="0" y="95"/>
                    <a:pt x="0" y="96"/>
                    <a:pt x="0" y="97"/>
                  </a:cubicBezTo>
                  <a:cubicBezTo>
                    <a:pt x="0" y="99"/>
                    <a:pt x="2" y="97"/>
                    <a:pt x="3" y="97"/>
                  </a:cubicBezTo>
                  <a:cubicBezTo>
                    <a:pt x="5" y="98"/>
                    <a:pt x="5" y="97"/>
                    <a:pt x="7" y="97"/>
                  </a:cubicBezTo>
                  <a:cubicBezTo>
                    <a:pt x="9" y="97"/>
                    <a:pt x="9" y="98"/>
                    <a:pt x="10" y="99"/>
                  </a:cubicBezTo>
                  <a:cubicBezTo>
                    <a:pt x="11" y="101"/>
                    <a:pt x="16" y="107"/>
                    <a:pt x="18" y="107"/>
                  </a:cubicBezTo>
                  <a:cubicBezTo>
                    <a:pt x="19" y="107"/>
                    <a:pt x="21" y="106"/>
                    <a:pt x="22" y="105"/>
                  </a:cubicBezTo>
                  <a:cubicBezTo>
                    <a:pt x="23" y="104"/>
                    <a:pt x="22" y="103"/>
                    <a:pt x="23" y="102"/>
                  </a:cubicBezTo>
                  <a:cubicBezTo>
                    <a:pt x="24" y="102"/>
                    <a:pt x="28" y="101"/>
                    <a:pt x="28" y="102"/>
                  </a:cubicBezTo>
                  <a:cubicBezTo>
                    <a:pt x="30" y="104"/>
                    <a:pt x="32" y="105"/>
                    <a:pt x="33" y="107"/>
                  </a:cubicBezTo>
                  <a:cubicBezTo>
                    <a:pt x="35" y="109"/>
                    <a:pt x="37" y="110"/>
                    <a:pt x="38" y="112"/>
                  </a:cubicBezTo>
                  <a:cubicBezTo>
                    <a:pt x="39" y="113"/>
                    <a:pt x="39" y="114"/>
                    <a:pt x="40" y="116"/>
                  </a:cubicBezTo>
                  <a:cubicBezTo>
                    <a:pt x="42" y="118"/>
                    <a:pt x="43" y="122"/>
                    <a:pt x="46" y="124"/>
                  </a:cubicBezTo>
                  <a:cubicBezTo>
                    <a:pt x="48" y="126"/>
                    <a:pt x="52" y="127"/>
                    <a:pt x="54" y="128"/>
                  </a:cubicBezTo>
                  <a:cubicBezTo>
                    <a:pt x="56" y="129"/>
                    <a:pt x="53" y="130"/>
                    <a:pt x="54" y="132"/>
                  </a:cubicBezTo>
                  <a:cubicBezTo>
                    <a:pt x="55" y="132"/>
                    <a:pt x="56" y="132"/>
                    <a:pt x="56" y="133"/>
                  </a:cubicBezTo>
                  <a:cubicBezTo>
                    <a:pt x="56" y="133"/>
                    <a:pt x="55" y="136"/>
                    <a:pt x="56" y="135"/>
                  </a:cubicBezTo>
                  <a:cubicBezTo>
                    <a:pt x="55" y="136"/>
                    <a:pt x="53" y="136"/>
                    <a:pt x="53" y="138"/>
                  </a:cubicBezTo>
                  <a:cubicBezTo>
                    <a:pt x="52" y="139"/>
                    <a:pt x="55" y="141"/>
                    <a:pt x="56" y="141"/>
                  </a:cubicBezTo>
                  <a:cubicBezTo>
                    <a:pt x="56" y="141"/>
                    <a:pt x="54" y="143"/>
                    <a:pt x="54" y="143"/>
                  </a:cubicBezTo>
                  <a:cubicBezTo>
                    <a:pt x="54" y="143"/>
                    <a:pt x="53" y="142"/>
                    <a:pt x="53" y="141"/>
                  </a:cubicBezTo>
                  <a:cubicBezTo>
                    <a:pt x="52" y="141"/>
                    <a:pt x="53" y="143"/>
                    <a:pt x="53" y="143"/>
                  </a:cubicBezTo>
                  <a:cubicBezTo>
                    <a:pt x="54" y="144"/>
                    <a:pt x="53" y="145"/>
                    <a:pt x="54" y="146"/>
                  </a:cubicBezTo>
                  <a:cubicBezTo>
                    <a:pt x="55" y="148"/>
                    <a:pt x="55" y="148"/>
                    <a:pt x="57" y="147"/>
                  </a:cubicBezTo>
                  <a:cubicBezTo>
                    <a:pt x="57" y="147"/>
                    <a:pt x="58" y="147"/>
                    <a:pt x="58" y="147"/>
                  </a:cubicBezTo>
                  <a:cubicBezTo>
                    <a:pt x="59" y="147"/>
                    <a:pt x="59" y="145"/>
                    <a:pt x="59" y="145"/>
                  </a:cubicBezTo>
                  <a:cubicBezTo>
                    <a:pt x="59" y="145"/>
                    <a:pt x="60" y="147"/>
                    <a:pt x="61" y="147"/>
                  </a:cubicBezTo>
                  <a:cubicBezTo>
                    <a:pt x="61" y="147"/>
                    <a:pt x="60" y="149"/>
                    <a:pt x="60" y="150"/>
                  </a:cubicBezTo>
                  <a:cubicBezTo>
                    <a:pt x="59" y="151"/>
                    <a:pt x="59" y="152"/>
                    <a:pt x="61" y="151"/>
                  </a:cubicBezTo>
                  <a:cubicBezTo>
                    <a:pt x="61" y="150"/>
                    <a:pt x="62" y="150"/>
                    <a:pt x="62" y="150"/>
                  </a:cubicBezTo>
                  <a:cubicBezTo>
                    <a:pt x="63" y="150"/>
                    <a:pt x="63" y="149"/>
                    <a:pt x="63" y="149"/>
                  </a:cubicBezTo>
                  <a:cubicBezTo>
                    <a:pt x="65" y="148"/>
                    <a:pt x="64" y="151"/>
                    <a:pt x="64" y="152"/>
                  </a:cubicBezTo>
                  <a:cubicBezTo>
                    <a:pt x="64" y="153"/>
                    <a:pt x="65" y="154"/>
                    <a:pt x="66" y="154"/>
                  </a:cubicBezTo>
                  <a:cubicBezTo>
                    <a:pt x="67" y="154"/>
                    <a:pt x="68" y="152"/>
                    <a:pt x="69" y="152"/>
                  </a:cubicBezTo>
                  <a:cubicBezTo>
                    <a:pt x="69" y="152"/>
                    <a:pt x="68" y="153"/>
                    <a:pt x="68" y="153"/>
                  </a:cubicBezTo>
                  <a:cubicBezTo>
                    <a:pt x="68" y="153"/>
                    <a:pt x="70" y="154"/>
                    <a:pt x="70" y="154"/>
                  </a:cubicBezTo>
                  <a:cubicBezTo>
                    <a:pt x="70" y="154"/>
                    <a:pt x="63" y="156"/>
                    <a:pt x="66" y="158"/>
                  </a:cubicBezTo>
                  <a:cubicBezTo>
                    <a:pt x="66" y="158"/>
                    <a:pt x="72" y="157"/>
                    <a:pt x="71" y="158"/>
                  </a:cubicBezTo>
                  <a:cubicBezTo>
                    <a:pt x="71" y="158"/>
                    <a:pt x="66" y="158"/>
                    <a:pt x="67" y="160"/>
                  </a:cubicBezTo>
                  <a:cubicBezTo>
                    <a:pt x="67" y="160"/>
                    <a:pt x="69" y="160"/>
                    <a:pt x="69" y="160"/>
                  </a:cubicBezTo>
                  <a:cubicBezTo>
                    <a:pt x="68" y="161"/>
                    <a:pt x="66" y="161"/>
                    <a:pt x="67" y="162"/>
                  </a:cubicBezTo>
                  <a:cubicBezTo>
                    <a:pt x="69" y="163"/>
                    <a:pt x="71" y="163"/>
                    <a:pt x="72" y="163"/>
                  </a:cubicBezTo>
                  <a:cubicBezTo>
                    <a:pt x="74" y="163"/>
                    <a:pt x="73" y="164"/>
                    <a:pt x="74" y="164"/>
                  </a:cubicBezTo>
                  <a:cubicBezTo>
                    <a:pt x="76" y="165"/>
                    <a:pt x="76" y="162"/>
                    <a:pt x="77" y="162"/>
                  </a:cubicBezTo>
                  <a:cubicBezTo>
                    <a:pt x="78" y="162"/>
                    <a:pt x="77" y="164"/>
                    <a:pt x="77" y="164"/>
                  </a:cubicBezTo>
                  <a:cubicBezTo>
                    <a:pt x="76" y="165"/>
                    <a:pt x="76" y="165"/>
                    <a:pt x="77" y="166"/>
                  </a:cubicBezTo>
                  <a:cubicBezTo>
                    <a:pt x="80" y="168"/>
                    <a:pt x="81" y="163"/>
                    <a:pt x="81" y="163"/>
                  </a:cubicBezTo>
                  <a:cubicBezTo>
                    <a:pt x="81" y="163"/>
                    <a:pt x="81" y="166"/>
                    <a:pt x="80" y="166"/>
                  </a:cubicBezTo>
                  <a:cubicBezTo>
                    <a:pt x="80" y="167"/>
                    <a:pt x="82" y="166"/>
                    <a:pt x="83" y="166"/>
                  </a:cubicBezTo>
                  <a:cubicBezTo>
                    <a:pt x="82" y="168"/>
                    <a:pt x="81" y="169"/>
                    <a:pt x="83" y="170"/>
                  </a:cubicBezTo>
                  <a:cubicBezTo>
                    <a:pt x="85" y="171"/>
                    <a:pt x="86" y="168"/>
                    <a:pt x="86" y="168"/>
                  </a:cubicBezTo>
                  <a:cubicBezTo>
                    <a:pt x="86" y="168"/>
                    <a:pt x="86" y="169"/>
                    <a:pt x="86" y="170"/>
                  </a:cubicBezTo>
                  <a:cubicBezTo>
                    <a:pt x="87" y="172"/>
                    <a:pt x="86" y="171"/>
                    <a:pt x="85" y="171"/>
                  </a:cubicBezTo>
                  <a:cubicBezTo>
                    <a:pt x="84" y="172"/>
                    <a:pt x="90" y="173"/>
                    <a:pt x="89" y="171"/>
                  </a:cubicBezTo>
                  <a:cubicBezTo>
                    <a:pt x="91" y="174"/>
                    <a:pt x="90" y="176"/>
                    <a:pt x="94" y="176"/>
                  </a:cubicBezTo>
                  <a:cubicBezTo>
                    <a:pt x="97" y="176"/>
                    <a:pt x="99" y="176"/>
                    <a:pt x="102" y="176"/>
                  </a:cubicBezTo>
                  <a:cubicBezTo>
                    <a:pt x="113" y="176"/>
                    <a:pt x="123" y="176"/>
                    <a:pt x="133" y="176"/>
                  </a:cubicBezTo>
                  <a:cubicBezTo>
                    <a:pt x="158" y="176"/>
                    <a:pt x="183" y="176"/>
                    <a:pt x="208" y="176"/>
                  </a:cubicBezTo>
                  <a:cubicBezTo>
                    <a:pt x="213" y="176"/>
                    <a:pt x="218" y="176"/>
                    <a:pt x="223" y="176"/>
                  </a:cubicBezTo>
                  <a:cubicBezTo>
                    <a:pt x="224" y="176"/>
                    <a:pt x="229" y="177"/>
                    <a:pt x="229" y="174"/>
                  </a:cubicBezTo>
                  <a:close/>
                  <a:moveTo>
                    <a:pt x="112" y="54"/>
                  </a:moveTo>
                  <a:cubicBezTo>
                    <a:pt x="110" y="54"/>
                    <a:pt x="108" y="53"/>
                    <a:pt x="106" y="54"/>
                  </a:cubicBezTo>
                  <a:cubicBezTo>
                    <a:pt x="104" y="57"/>
                    <a:pt x="108" y="56"/>
                    <a:pt x="108" y="57"/>
                  </a:cubicBezTo>
                  <a:cubicBezTo>
                    <a:pt x="108" y="56"/>
                    <a:pt x="100" y="60"/>
                    <a:pt x="100" y="60"/>
                  </a:cubicBezTo>
                  <a:cubicBezTo>
                    <a:pt x="98" y="59"/>
                    <a:pt x="107" y="53"/>
                    <a:pt x="99" y="56"/>
                  </a:cubicBezTo>
                  <a:cubicBezTo>
                    <a:pt x="98" y="56"/>
                    <a:pt x="97" y="57"/>
                    <a:pt x="97" y="57"/>
                  </a:cubicBezTo>
                  <a:cubicBezTo>
                    <a:pt x="96" y="58"/>
                    <a:pt x="97" y="59"/>
                    <a:pt x="96" y="60"/>
                  </a:cubicBezTo>
                  <a:cubicBezTo>
                    <a:pt x="95" y="60"/>
                    <a:pt x="88" y="59"/>
                    <a:pt x="88" y="59"/>
                  </a:cubicBezTo>
                  <a:cubicBezTo>
                    <a:pt x="88" y="58"/>
                    <a:pt x="91" y="59"/>
                    <a:pt x="91" y="58"/>
                  </a:cubicBezTo>
                  <a:cubicBezTo>
                    <a:pt x="92" y="57"/>
                    <a:pt x="91" y="57"/>
                    <a:pt x="92" y="56"/>
                  </a:cubicBezTo>
                  <a:cubicBezTo>
                    <a:pt x="92" y="55"/>
                    <a:pt x="94" y="54"/>
                    <a:pt x="94" y="54"/>
                  </a:cubicBezTo>
                  <a:cubicBezTo>
                    <a:pt x="94" y="53"/>
                    <a:pt x="91" y="52"/>
                    <a:pt x="94" y="52"/>
                  </a:cubicBezTo>
                  <a:cubicBezTo>
                    <a:pt x="94" y="52"/>
                    <a:pt x="98" y="53"/>
                    <a:pt x="98" y="52"/>
                  </a:cubicBezTo>
                  <a:cubicBezTo>
                    <a:pt x="98" y="51"/>
                    <a:pt x="93" y="50"/>
                    <a:pt x="92" y="50"/>
                  </a:cubicBezTo>
                  <a:cubicBezTo>
                    <a:pt x="91" y="50"/>
                    <a:pt x="89" y="51"/>
                    <a:pt x="87" y="51"/>
                  </a:cubicBezTo>
                  <a:cubicBezTo>
                    <a:pt x="86" y="51"/>
                    <a:pt x="84" y="50"/>
                    <a:pt x="82" y="51"/>
                  </a:cubicBezTo>
                  <a:cubicBezTo>
                    <a:pt x="81" y="51"/>
                    <a:pt x="79" y="53"/>
                    <a:pt x="80" y="51"/>
                  </a:cubicBezTo>
                  <a:cubicBezTo>
                    <a:pt x="81" y="49"/>
                    <a:pt x="83" y="50"/>
                    <a:pt x="84" y="49"/>
                  </a:cubicBezTo>
                  <a:cubicBezTo>
                    <a:pt x="86" y="49"/>
                    <a:pt x="89" y="48"/>
                    <a:pt x="91" y="47"/>
                  </a:cubicBezTo>
                  <a:cubicBezTo>
                    <a:pt x="95" y="46"/>
                    <a:pt x="99" y="46"/>
                    <a:pt x="102" y="44"/>
                  </a:cubicBezTo>
                  <a:cubicBezTo>
                    <a:pt x="104" y="44"/>
                    <a:pt x="107" y="43"/>
                    <a:pt x="108" y="45"/>
                  </a:cubicBezTo>
                  <a:cubicBezTo>
                    <a:pt x="109" y="46"/>
                    <a:pt x="105" y="47"/>
                    <a:pt x="104" y="48"/>
                  </a:cubicBezTo>
                  <a:cubicBezTo>
                    <a:pt x="102" y="49"/>
                    <a:pt x="110" y="49"/>
                    <a:pt x="111" y="49"/>
                  </a:cubicBezTo>
                  <a:cubicBezTo>
                    <a:pt x="111" y="49"/>
                    <a:pt x="113" y="49"/>
                    <a:pt x="113" y="49"/>
                  </a:cubicBezTo>
                  <a:cubicBezTo>
                    <a:pt x="114" y="48"/>
                    <a:pt x="116" y="46"/>
                    <a:pt x="117" y="47"/>
                  </a:cubicBezTo>
                  <a:cubicBezTo>
                    <a:pt x="118" y="48"/>
                    <a:pt x="113" y="54"/>
                    <a:pt x="112" y="54"/>
                  </a:cubicBezTo>
                  <a:cubicBezTo>
                    <a:pt x="110" y="54"/>
                    <a:pt x="114" y="54"/>
                    <a:pt x="112" y="54"/>
                  </a:cubicBezTo>
                  <a:close/>
                  <a:moveTo>
                    <a:pt x="157" y="78"/>
                  </a:moveTo>
                  <a:cubicBezTo>
                    <a:pt x="157" y="78"/>
                    <a:pt x="152" y="78"/>
                    <a:pt x="153" y="78"/>
                  </a:cubicBezTo>
                  <a:cubicBezTo>
                    <a:pt x="153" y="79"/>
                    <a:pt x="155" y="78"/>
                    <a:pt x="155" y="79"/>
                  </a:cubicBezTo>
                  <a:cubicBezTo>
                    <a:pt x="155" y="80"/>
                    <a:pt x="151" y="81"/>
                    <a:pt x="150" y="81"/>
                  </a:cubicBezTo>
                  <a:cubicBezTo>
                    <a:pt x="148" y="81"/>
                    <a:pt x="147" y="83"/>
                    <a:pt x="145" y="84"/>
                  </a:cubicBezTo>
                  <a:cubicBezTo>
                    <a:pt x="145" y="84"/>
                    <a:pt x="141" y="84"/>
                    <a:pt x="142" y="85"/>
                  </a:cubicBezTo>
                  <a:cubicBezTo>
                    <a:pt x="142" y="86"/>
                    <a:pt x="145" y="86"/>
                    <a:pt x="142" y="88"/>
                  </a:cubicBezTo>
                  <a:cubicBezTo>
                    <a:pt x="141" y="88"/>
                    <a:pt x="137" y="88"/>
                    <a:pt x="137" y="89"/>
                  </a:cubicBezTo>
                  <a:cubicBezTo>
                    <a:pt x="136" y="89"/>
                    <a:pt x="137" y="90"/>
                    <a:pt x="137" y="90"/>
                  </a:cubicBezTo>
                  <a:cubicBezTo>
                    <a:pt x="137" y="92"/>
                    <a:pt x="135" y="92"/>
                    <a:pt x="134" y="92"/>
                  </a:cubicBezTo>
                  <a:cubicBezTo>
                    <a:pt x="131" y="93"/>
                    <a:pt x="128" y="93"/>
                    <a:pt x="125" y="93"/>
                  </a:cubicBezTo>
                  <a:cubicBezTo>
                    <a:pt x="125" y="93"/>
                    <a:pt x="120" y="90"/>
                    <a:pt x="120" y="90"/>
                  </a:cubicBezTo>
                  <a:cubicBezTo>
                    <a:pt x="122" y="89"/>
                    <a:pt x="125" y="90"/>
                    <a:pt x="126" y="89"/>
                  </a:cubicBezTo>
                  <a:cubicBezTo>
                    <a:pt x="127" y="89"/>
                    <a:pt x="126" y="87"/>
                    <a:pt x="127" y="87"/>
                  </a:cubicBezTo>
                  <a:cubicBezTo>
                    <a:pt x="128" y="85"/>
                    <a:pt x="130" y="86"/>
                    <a:pt x="131" y="85"/>
                  </a:cubicBezTo>
                  <a:cubicBezTo>
                    <a:pt x="132" y="85"/>
                    <a:pt x="130" y="83"/>
                    <a:pt x="130" y="83"/>
                  </a:cubicBezTo>
                  <a:cubicBezTo>
                    <a:pt x="128" y="82"/>
                    <a:pt x="128" y="82"/>
                    <a:pt x="128" y="81"/>
                  </a:cubicBezTo>
                  <a:cubicBezTo>
                    <a:pt x="128" y="79"/>
                    <a:pt x="126" y="80"/>
                    <a:pt x="126" y="79"/>
                  </a:cubicBezTo>
                  <a:cubicBezTo>
                    <a:pt x="125" y="78"/>
                    <a:pt x="128" y="79"/>
                    <a:pt x="128" y="79"/>
                  </a:cubicBezTo>
                  <a:cubicBezTo>
                    <a:pt x="131" y="80"/>
                    <a:pt x="134" y="81"/>
                    <a:pt x="136" y="82"/>
                  </a:cubicBezTo>
                  <a:cubicBezTo>
                    <a:pt x="138" y="84"/>
                    <a:pt x="142" y="83"/>
                    <a:pt x="144" y="82"/>
                  </a:cubicBezTo>
                  <a:cubicBezTo>
                    <a:pt x="147" y="81"/>
                    <a:pt x="148" y="78"/>
                    <a:pt x="152" y="77"/>
                  </a:cubicBezTo>
                  <a:cubicBezTo>
                    <a:pt x="153" y="76"/>
                    <a:pt x="155" y="76"/>
                    <a:pt x="157" y="77"/>
                  </a:cubicBezTo>
                  <a:cubicBezTo>
                    <a:pt x="157" y="77"/>
                    <a:pt x="160" y="78"/>
                    <a:pt x="160" y="78"/>
                  </a:cubicBezTo>
                  <a:cubicBezTo>
                    <a:pt x="160" y="78"/>
                    <a:pt x="158" y="78"/>
                    <a:pt x="157" y="78"/>
                  </a:cubicBezTo>
                  <a:close/>
                  <a:moveTo>
                    <a:pt x="222" y="165"/>
                  </a:moveTo>
                  <a:cubicBezTo>
                    <a:pt x="221" y="167"/>
                    <a:pt x="219" y="163"/>
                    <a:pt x="219" y="162"/>
                  </a:cubicBezTo>
                  <a:cubicBezTo>
                    <a:pt x="219" y="160"/>
                    <a:pt x="221" y="159"/>
                    <a:pt x="221" y="157"/>
                  </a:cubicBezTo>
                  <a:cubicBezTo>
                    <a:pt x="220" y="156"/>
                    <a:pt x="219" y="159"/>
                    <a:pt x="218" y="158"/>
                  </a:cubicBezTo>
                  <a:cubicBezTo>
                    <a:pt x="218" y="157"/>
                    <a:pt x="218" y="154"/>
                    <a:pt x="216" y="154"/>
                  </a:cubicBezTo>
                  <a:cubicBezTo>
                    <a:pt x="216" y="154"/>
                    <a:pt x="216" y="156"/>
                    <a:pt x="215" y="156"/>
                  </a:cubicBezTo>
                  <a:cubicBezTo>
                    <a:pt x="214" y="155"/>
                    <a:pt x="214" y="154"/>
                    <a:pt x="213" y="153"/>
                  </a:cubicBezTo>
                  <a:cubicBezTo>
                    <a:pt x="212" y="152"/>
                    <a:pt x="211" y="151"/>
                    <a:pt x="210" y="150"/>
                  </a:cubicBezTo>
                  <a:cubicBezTo>
                    <a:pt x="209" y="149"/>
                    <a:pt x="212" y="149"/>
                    <a:pt x="212" y="148"/>
                  </a:cubicBezTo>
                  <a:cubicBezTo>
                    <a:pt x="211" y="147"/>
                    <a:pt x="209" y="148"/>
                    <a:pt x="209" y="147"/>
                  </a:cubicBezTo>
                  <a:cubicBezTo>
                    <a:pt x="209" y="146"/>
                    <a:pt x="210" y="143"/>
                    <a:pt x="210" y="142"/>
                  </a:cubicBezTo>
                  <a:cubicBezTo>
                    <a:pt x="212" y="140"/>
                    <a:pt x="217" y="147"/>
                    <a:pt x="217" y="148"/>
                  </a:cubicBezTo>
                  <a:cubicBezTo>
                    <a:pt x="218" y="150"/>
                    <a:pt x="219" y="151"/>
                    <a:pt x="219" y="153"/>
                  </a:cubicBezTo>
                  <a:cubicBezTo>
                    <a:pt x="220" y="155"/>
                    <a:pt x="220" y="154"/>
                    <a:pt x="221" y="156"/>
                  </a:cubicBezTo>
                  <a:cubicBezTo>
                    <a:pt x="221" y="157"/>
                    <a:pt x="222" y="158"/>
                    <a:pt x="222" y="159"/>
                  </a:cubicBezTo>
                  <a:cubicBezTo>
                    <a:pt x="223" y="161"/>
                    <a:pt x="222" y="163"/>
                    <a:pt x="222" y="165"/>
                  </a:cubicBezTo>
                  <a:cubicBezTo>
                    <a:pt x="221" y="166"/>
                    <a:pt x="222" y="164"/>
                    <a:pt x="222" y="165"/>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247" name="Freeform 643">
              <a:extLst>
                <a:ext uri="{FF2B5EF4-FFF2-40B4-BE49-F238E27FC236}">
                  <a16:creationId xmlns:a16="http://schemas.microsoft.com/office/drawing/2014/main" id="{DA2C2D2A-045D-5836-6D7C-2E3B4F50CF8B}"/>
                </a:ext>
              </a:extLst>
            </p:cNvPr>
            <p:cNvSpPr>
              <a:spLocks/>
            </p:cNvSpPr>
            <p:nvPr/>
          </p:nvSpPr>
          <p:spPr bwMode="auto">
            <a:xfrm>
              <a:off x="17343512" y="9466307"/>
              <a:ext cx="95541" cy="82827"/>
            </a:xfrm>
            <a:custGeom>
              <a:avLst/>
              <a:gdLst>
                <a:gd name="T0" fmla="*/ 9 w 10"/>
                <a:gd name="T1" fmla="*/ 0 h 9"/>
                <a:gd name="T2" fmla="*/ 2 w 10"/>
                <a:gd name="T3" fmla="*/ 7 h 9"/>
                <a:gd name="T4" fmla="*/ 10 w 10"/>
                <a:gd name="T5" fmla="*/ 3 h 9"/>
                <a:gd name="T6" fmla="*/ 9 w 10"/>
                <a:gd name="T7" fmla="*/ 0 h 9"/>
              </a:gdLst>
              <a:ahLst/>
              <a:cxnLst>
                <a:cxn ang="0">
                  <a:pos x="T0" y="T1"/>
                </a:cxn>
                <a:cxn ang="0">
                  <a:pos x="T2" y="T3"/>
                </a:cxn>
                <a:cxn ang="0">
                  <a:pos x="T4" y="T5"/>
                </a:cxn>
                <a:cxn ang="0">
                  <a:pos x="T6" y="T7"/>
                </a:cxn>
              </a:cxnLst>
              <a:rect l="0" t="0" r="r" b="b"/>
              <a:pathLst>
                <a:path w="10" h="9">
                  <a:moveTo>
                    <a:pt x="9" y="0"/>
                  </a:moveTo>
                  <a:cubicBezTo>
                    <a:pt x="7" y="1"/>
                    <a:pt x="0" y="4"/>
                    <a:pt x="2" y="7"/>
                  </a:cubicBezTo>
                  <a:cubicBezTo>
                    <a:pt x="4" y="9"/>
                    <a:pt x="9" y="3"/>
                    <a:pt x="10" y="3"/>
                  </a:cubicBezTo>
                  <a:cubicBezTo>
                    <a:pt x="10" y="2"/>
                    <a:pt x="9" y="1"/>
                    <a:pt x="9" y="0"/>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248" name="Freeform 644">
              <a:extLst>
                <a:ext uri="{FF2B5EF4-FFF2-40B4-BE49-F238E27FC236}">
                  <a16:creationId xmlns:a16="http://schemas.microsoft.com/office/drawing/2014/main" id="{744DF984-A093-430B-CE30-050833BF2E44}"/>
                </a:ext>
              </a:extLst>
            </p:cNvPr>
            <p:cNvSpPr>
              <a:spLocks/>
            </p:cNvSpPr>
            <p:nvPr/>
          </p:nvSpPr>
          <p:spPr bwMode="auto">
            <a:xfrm>
              <a:off x="17419944" y="9447193"/>
              <a:ext cx="121018" cy="44598"/>
            </a:xfrm>
            <a:custGeom>
              <a:avLst/>
              <a:gdLst>
                <a:gd name="T0" fmla="*/ 12 w 13"/>
                <a:gd name="T1" fmla="*/ 0 h 5"/>
                <a:gd name="T2" fmla="*/ 7 w 13"/>
                <a:gd name="T3" fmla="*/ 0 h 5"/>
                <a:gd name="T4" fmla="*/ 1 w 13"/>
                <a:gd name="T5" fmla="*/ 2 h 5"/>
                <a:gd name="T6" fmla="*/ 5 w 13"/>
                <a:gd name="T7" fmla="*/ 3 h 5"/>
                <a:gd name="T8" fmla="*/ 12 w 13"/>
                <a:gd name="T9" fmla="*/ 0 h 5"/>
              </a:gdLst>
              <a:ahLst/>
              <a:cxnLst>
                <a:cxn ang="0">
                  <a:pos x="T0" y="T1"/>
                </a:cxn>
                <a:cxn ang="0">
                  <a:pos x="T2" y="T3"/>
                </a:cxn>
                <a:cxn ang="0">
                  <a:pos x="T4" y="T5"/>
                </a:cxn>
                <a:cxn ang="0">
                  <a:pos x="T6" y="T7"/>
                </a:cxn>
                <a:cxn ang="0">
                  <a:pos x="T8" y="T9"/>
                </a:cxn>
              </a:cxnLst>
              <a:rect l="0" t="0" r="r" b="b"/>
              <a:pathLst>
                <a:path w="13" h="5">
                  <a:moveTo>
                    <a:pt x="12" y="0"/>
                  </a:moveTo>
                  <a:cubicBezTo>
                    <a:pt x="13" y="0"/>
                    <a:pt x="7" y="0"/>
                    <a:pt x="7" y="0"/>
                  </a:cubicBezTo>
                  <a:cubicBezTo>
                    <a:pt x="6" y="0"/>
                    <a:pt x="0" y="1"/>
                    <a:pt x="1" y="2"/>
                  </a:cubicBezTo>
                  <a:cubicBezTo>
                    <a:pt x="3" y="5"/>
                    <a:pt x="2" y="5"/>
                    <a:pt x="5" y="3"/>
                  </a:cubicBezTo>
                  <a:cubicBezTo>
                    <a:pt x="8" y="2"/>
                    <a:pt x="10" y="2"/>
                    <a:pt x="12" y="0"/>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249" name="Freeform 645">
              <a:extLst>
                <a:ext uri="{FF2B5EF4-FFF2-40B4-BE49-F238E27FC236}">
                  <a16:creationId xmlns:a16="http://schemas.microsoft.com/office/drawing/2014/main" id="{06638356-DC75-37B3-79F5-D767DAEAC2EB}"/>
                </a:ext>
              </a:extLst>
            </p:cNvPr>
            <p:cNvSpPr>
              <a:spLocks/>
            </p:cNvSpPr>
            <p:nvPr/>
          </p:nvSpPr>
          <p:spPr bwMode="auto">
            <a:xfrm>
              <a:off x="12273444" y="6414553"/>
              <a:ext cx="289811" cy="159279"/>
            </a:xfrm>
            <a:custGeom>
              <a:avLst/>
              <a:gdLst>
                <a:gd name="T0" fmla="*/ 10 w 31"/>
                <a:gd name="T1" fmla="*/ 17 h 17"/>
                <a:gd name="T2" fmla="*/ 13 w 31"/>
                <a:gd name="T3" fmla="*/ 14 h 17"/>
                <a:gd name="T4" fmla="*/ 18 w 31"/>
                <a:gd name="T5" fmla="*/ 16 h 17"/>
                <a:gd name="T6" fmla="*/ 21 w 31"/>
                <a:gd name="T7" fmla="*/ 16 h 17"/>
                <a:gd name="T8" fmla="*/ 23 w 31"/>
                <a:gd name="T9" fmla="*/ 15 h 17"/>
                <a:gd name="T10" fmla="*/ 29 w 31"/>
                <a:gd name="T11" fmla="*/ 11 h 17"/>
                <a:gd name="T12" fmla="*/ 27 w 31"/>
                <a:gd name="T13" fmla="*/ 7 h 17"/>
                <a:gd name="T14" fmla="*/ 21 w 31"/>
                <a:gd name="T15" fmla="*/ 5 h 17"/>
                <a:gd name="T16" fmla="*/ 17 w 31"/>
                <a:gd name="T17" fmla="*/ 3 h 17"/>
                <a:gd name="T18" fmla="*/ 13 w 31"/>
                <a:gd name="T19" fmla="*/ 0 h 17"/>
                <a:gd name="T20" fmla="*/ 11 w 31"/>
                <a:gd name="T21" fmla="*/ 2 h 17"/>
                <a:gd name="T22" fmla="*/ 8 w 31"/>
                <a:gd name="T23" fmla="*/ 2 h 17"/>
                <a:gd name="T24" fmla="*/ 0 w 31"/>
                <a:gd name="T25" fmla="*/ 6 h 17"/>
                <a:gd name="T26" fmla="*/ 2 w 31"/>
                <a:gd name="T27" fmla="*/ 10 h 17"/>
                <a:gd name="T28" fmla="*/ 4 w 31"/>
                <a:gd name="T29" fmla="*/ 13 h 17"/>
                <a:gd name="T30" fmla="*/ 10 w 31"/>
                <a:gd name="T31"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 h="17">
                  <a:moveTo>
                    <a:pt x="10" y="17"/>
                  </a:moveTo>
                  <a:cubicBezTo>
                    <a:pt x="12" y="17"/>
                    <a:pt x="11" y="14"/>
                    <a:pt x="13" y="14"/>
                  </a:cubicBezTo>
                  <a:cubicBezTo>
                    <a:pt x="15" y="14"/>
                    <a:pt x="16" y="16"/>
                    <a:pt x="18" y="16"/>
                  </a:cubicBezTo>
                  <a:cubicBezTo>
                    <a:pt x="19" y="16"/>
                    <a:pt x="20" y="16"/>
                    <a:pt x="21" y="16"/>
                  </a:cubicBezTo>
                  <a:cubicBezTo>
                    <a:pt x="22" y="16"/>
                    <a:pt x="23" y="15"/>
                    <a:pt x="23" y="15"/>
                  </a:cubicBezTo>
                  <a:cubicBezTo>
                    <a:pt x="26" y="14"/>
                    <a:pt x="27" y="13"/>
                    <a:pt x="29" y="11"/>
                  </a:cubicBezTo>
                  <a:cubicBezTo>
                    <a:pt x="31" y="9"/>
                    <a:pt x="29" y="8"/>
                    <a:pt x="27" y="7"/>
                  </a:cubicBezTo>
                  <a:cubicBezTo>
                    <a:pt x="25" y="6"/>
                    <a:pt x="22" y="3"/>
                    <a:pt x="21" y="5"/>
                  </a:cubicBezTo>
                  <a:cubicBezTo>
                    <a:pt x="19" y="8"/>
                    <a:pt x="18" y="4"/>
                    <a:pt x="17" y="3"/>
                  </a:cubicBezTo>
                  <a:cubicBezTo>
                    <a:pt x="16" y="2"/>
                    <a:pt x="13" y="3"/>
                    <a:pt x="13" y="0"/>
                  </a:cubicBezTo>
                  <a:cubicBezTo>
                    <a:pt x="13" y="1"/>
                    <a:pt x="12" y="3"/>
                    <a:pt x="11" y="2"/>
                  </a:cubicBezTo>
                  <a:cubicBezTo>
                    <a:pt x="9" y="0"/>
                    <a:pt x="9" y="0"/>
                    <a:pt x="8" y="2"/>
                  </a:cubicBezTo>
                  <a:cubicBezTo>
                    <a:pt x="7" y="3"/>
                    <a:pt x="0" y="5"/>
                    <a:pt x="0" y="6"/>
                  </a:cubicBezTo>
                  <a:cubicBezTo>
                    <a:pt x="0" y="6"/>
                    <a:pt x="1" y="9"/>
                    <a:pt x="2" y="10"/>
                  </a:cubicBezTo>
                  <a:cubicBezTo>
                    <a:pt x="2" y="11"/>
                    <a:pt x="3" y="12"/>
                    <a:pt x="4" y="13"/>
                  </a:cubicBezTo>
                  <a:cubicBezTo>
                    <a:pt x="6" y="14"/>
                    <a:pt x="8" y="17"/>
                    <a:pt x="10" y="17"/>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250" name="Freeform 646">
              <a:extLst>
                <a:ext uri="{FF2B5EF4-FFF2-40B4-BE49-F238E27FC236}">
                  <a16:creationId xmlns:a16="http://schemas.microsoft.com/office/drawing/2014/main" id="{E96FE06E-FA71-EB52-B14F-D99E08A660B7}"/>
                </a:ext>
              </a:extLst>
            </p:cNvPr>
            <p:cNvSpPr>
              <a:spLocks/>
            </p:cNvSpPr>
            <p:nvPr/>
          </p:nvSpPr>
          <p:spPr bwMode="auto">
            <a:xfrm>
              <a:off x="12142870" y="6545160"/>
              <a:ext cx="347132" cy="149721"/>
            </a:xfrm>
            <a:custGeom>
              <a:avLst/>
              <a:gdLst>
                <a:gd name="T0" fmla="*/ 32 w 37"/>
                <a:gd name="T1" fmla="*/ 2 h 16"/>
                <a:gd name="T2" fmla="*/ 27 w 37"/>
                <a:gd name="T3" fmla="*/ 0 h 16"/>
                <a:gd name="T4" fmla="*/ 24 w 37"/>
                <a:gd name="T5" fmla="*/ 3 h 16"/>
                <a:gd name="T6" fmla="*/ 20 w 37"/>
                <a:gd name="T7" fmla="*/ 3 h 16"/>
                <a:gd name="T8" fmla="*/ 17 w 37"/>
                <a:gd name="T9" fmla="*/ 7 h 16"/>
                <a:gd name="T10" fmla="*/ 16 w 37"/>
                <a:gd name="T11" fmla="*/ 9 h 16"/>
                <a:gd name="T12" fmla="*/ 13 w 37"/>
                <a:gd name="T13" fmla="*/ 9 h 16"/>
                <a:gd name="T14" fmla="*/ 9 w 37"/>
                <a:gd name="T15" fmla="*/ 10 h 16"/>
                <a:gd name="T16" fmla="*/ 5 w 37"/>
                <a:gd name="T17" fmla="*/ 11 h 16"/>
                <a:gd name="T18" fmla="*/ 0 w 37"/>
                <a:gd name="T19" fmla="*/ 9 h 16"/>
                <a:gd name="T20" fmla="*/ 4 w 37"/>
                <a:gd name="T21" fmla="*/ 13 h 16"/>
                <a:gd name="T22" fmla="*/ 6 w 37"/>
                <a:gd name="T23" fmla="*/ 13 h 16"/>
                <a:gd name="T24" fmla="*/ 8 w 37"/>
                <a:gd name="T25" fmla="*/ 14 h 16"/>
                <a:gd name="T26" fmla="*/ 12 w 37"/>
                <a:gd name="T27" fmla="*/ 13 h 16"/>
                <a:gd name="T28" fmla="*/ 15 w 37"/>
                <a:gd name="T29" fmla="*/ 15 h 16"/>
                <a:gd name="T30" fmla="*/ 22 w 37"/>
                <a:gd name="T31" fmla="*/ 16 h 16"/>
                <a:gd name="T32" fmla="*/ 29 w 37"/>
                <a:gd name="T33" fmla="*/ 14 h 16"/>
                <a:gd name="T34" fmla="*/ 33 w 37"/>
                <a:gd name="T35" fmla="*/ 12 h 16"/>
                <a:gd name="T36" fmla="*/ 34 w 37"/>
                <a:gd name="T37" fmla="*/ 9 h 16"/>
                <a:gd name="T38" fmla="*/ 36 w 37"/>
                <a:gd name="T39" fmla="*/ 8 h 16"/>
                <a:gd name="T40" fmla="*/ 36 w 37"/>
                <a:gd name="T41" fmla="*/ 2 h 16"/>
                <a:gd name="T42" fmla="*/ 32 w 37"/>
                <a:gd name="T43" fmla="*/ 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 h="16">
                  <a:moveTo>
                    <a:pt x="32" y="2"/>
                  </a:moveTo>
                  <a:cubicBezTo>
                    <a:pt x="30" y="2"/>
                    <a:pt x="28" y="0"/>
                    <a:pt x="27" y="0"/>
                  </a:cubicBezTo>
                  <a:cubicBezTo>
                    <a:pt x="25" y="0"/>
                    <a:pt x="26" y="3"/>
                    <a:pt x="24" y="3"/>
                  </a:cubicBezTo>
                  <a:cubicBezTo>
                    <a:pt x="22" y="3"/>
                    <a:pt x="22" y="2"/>
                    <a:pt x="20" y="3"/>
                  </a:cubicBezTo>
                  <a:cubicBezTo>
                    <a:pt x="20" y="3"/>
                    <a:pt x="16" y="6"/>
                    <a:pt x="17" y="7"/>
                  </a:cubicBezTo>
                  <a:cubicBezTo>
                    <a:pt x="17" y="8"/>
                    <a:pt x="19" y="10"/>
                    <a:pt x="16" y="9"/>
                  </a:cubicBezTo>
                  <a:cubicBezTo>
                    <a:pt x="15" y="9"/>
                    <a:pt x="14" y="8"/>
                    <a:pt x="13" y="9"/>
                  </a:cubicBezTo>
                  <a:cubicBezTo>
                    <a:pt x="12" y="9"/>
                    <a:pt x="10" y="10"/>
                    <a:pt x="9" y="10"/>
                  </a:cubicBezTo>
                  <a:cubicBezTo>
                    <a:pt x="7" y="10"/>
                    <a:pt x="6" y="8"/>
                    <a:pt x="5" y="11"/>
                  </a:cubicBezTo>
                  <a:cubicBezTo>
                    <a:pt x="5" y="11"/>
                    <a:pt x="1" y="9"/>
                    <a:pt x="0" y="9"/>
                  </a:cubicBezTo>
                  <a:cubicBezTo>
                    <a:pt x="0" y="11"/>
                    <a:pt x="1" y="12"/>
                    <a:pt x="4" y="13"/>
                  </a:cubicBezTo>
                  <a:cubicBezTo>
                    <a:pt x="5" y="13"/>
                    <a:pt x="5" y="13"/>
                    <a:pt x="6" y="13"/>
                  </a:cubicBezTo>
                  <a:cubicBezTo>
                    <a:pt x="7" y="13"/>
                    <a:pt x="7" y="15"/>
                    <a:pt x="8" y="14"/>
                  </a:cubicBezTo>
                  <a:cubicBezTo>
                    <a:pt x="10" y="13"/>
                    <a:pt x="10" y="13"/>
                    <a:pt x="12" y="13"/>
                  </a:cubicBezTo>
                  <a:cubicBezTo>
                    <a:pt x="14" y="13"/>
                    <a:pt x="13" y="14"/>
                    <a:pt x="15" y="15"/>
                  </a:cubicBezTo>
                  <a:cubicBezTo>
                    <a:pt x="17" y="16"/>
                    <a:pt x="20" y="16"/>
                    <a:pt x="22" y="16"/>
                  </a:cubicBezTo>
                  <a:cubicBezTo>
                    <a:pt x="25" y="16"/>
                    <a:pt x="26" y="14"/>
                    <a:pt x="29" y="14"/>
                  </a:cubicBezTo>
                  <a:cubicBezTo>
                    <a:pt x="31" y="14"/>
                    <a:pt x="33" y="13"/>
                    <a:pt x="33" y="12"/>
                  </a:cubicBezTo>
                  <a:cubicBezTo>
                    <a:pt x="34" y="11"/>
                    <a:pt x="34" y="10"/>
                    <a:pt x="34" y="9"/>
                  </a:cubicBezTo>
                  <a:cubicBezTo>
                    <a:pt x="34" y="7"/>
                    <a:pt x="35" y="9"/>
                    <a:pt x="36" y="8"/>
                  </a:cubicBezTo>
                  <a:cubicBezTo>
                    <a:pt x="37" y="6"/>
                    <a:pt x="36" y="3"/>
                    <a:pt x="36" y="2"/>
                  </a:cubicBezTo>
                  <a:cubicBezTo>
                    <a:pt x="34" y="2"/>
                    <a:pt x="33" y="2"/>
                    <a:pt x="32" y="2"/>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251" name="Freeform 647">
              <a:extLst>
                <a:ext uri="{FF2B5EF4-FFF2-40B4-BE49-F238E27FC236}">
                  <a16:creationId xmlns:a16="http://schemas.microsoft.com/office/drawing/2014/main" id="{F1999957-2AF6-01C0-346F-2418472D1672}"/>
                </a:ext>
              </a:extLst>
            </p:cNvPr>
            <p:cNvSpPr>
              <a:spLocks/>
            </p:cNvSpPr>
            <p:nvPr/>
          </p:nvSpPr>
          <p:spPr bwMode="auto">
            <a:xfrm>
              <a:off x="12021850" y="6656654"/>
              <a:ext cx="531848" cy="516057"/>
            </a:xfrm>
            <a:custGeom>
              <a:avLst/>
              <a:gdLst>
                <a:gd name="T0" fmla="*/ 37 w 57"/>
                <a:gd name="T1" fmla="*/ 10 h 55"/>
                <a:gd name="T2" fmla="*/ 41 w 57"/>
                <a:gd name="T3" fmla="*/ 9 h 55"/>
                <a:gd name="T4" fmla="*/ 43 w 57"/>
                <a:gd name="T5" fmla="*/ 6 h 55"/>
                <a:gd name="T6" fmla="*/ 45 w 57"/>
                <a:gd name="T7" fmla="*/ 4 h 55"/>
                <a:gd name="T8" fmla="*/ 45 w 57"/>
                <a:gd name="T9" fmla="*/ 1 h 55"/>
                <a:gd name="T10" fmla="*/ 41 w 57"/>
                <a:gd name="T11" fmla="*/ 2 h 55"/>
                <a:gd name="T12" fmla="*/ 36 w 57"/>
                <a:gd name="T13" fmla="*/ 4 h 55"/>
                <a:gd name="T14" fmla="*/ 27 w 57"/>
                <a:gd name="T15" fmla="*/ 1 h 55"/>
                <a:gd name="T16" fmla="*/ 22 w 57"/>
                <a:gd name="T17" fmla="*/ 1 h 55"/>
                <a:gd name="T18" fmla="*/ 19 w 57"/>
                <a:gd name="T19" fmla="*/ 1 h 55"/>
                <a:gd name="T20" fmla="*/ 18 w 57"/>
                <a:gd name="T21" fmla="*/ 3 h 55"/>
                <a:gd name="T22" fmla="*/ 17 w 57"/>
                <a:gd name="T23" fmla="*/ 4 h 55"/>
                <a:gd name="T24" fmla="*/ 15 w 57"/>
                <a:gd name="T25" fmla="*/ 5 h 55"/>
                <a:gd name="T26" fmla="*/ 13 w 57"/>
                <a:gd name="T27" fmla="*/ 5 h 55"/>
                <a:gd name="T28" fmla="*/ 12 w 57"/>
                <a:gd name="T29" fmla="*/ 4 h 55"/>
                <a:gd name="T30" fmla="*/ 11 w 57"/>
                <a:gd name="T31" fmla="*/ 8 h 55"/>
                <a:gd name="T32" fmla="*/ 9 w 57"/>
                <a:gd name="T33" fmla="*/ 5 h 55"/>
                <a:gd name="T34" fmla="*/ 5 w 57"/>
                <a:gd name="T35" fmla="*/ 7 h 55"/>
                <a:gd name="T36" fmla="*/ 0 w 57"/>
                <a:gd name="T37" fmla="*/ 7 h 55"/>
                <a:gd name="T38" fmla="*/ 1 w 57"/>
                <a:gd name="T39" fmla="*/ 10 h 55"/>
                <a:gd name="T40" fmla="*/ 0 w 57"/>
                <a:gd name="T41" fmla="*/ 14 h 55"/>
                <a:gd name="T42" fmla="*/ 2 w 57"/>
                <a:gd name="T43" fmla="*/ 18 h 55"/>
                <a:gd name="T44" fmla="*/ 4 w 57"/>
                <a:gd name="T45" fmla="*/ 21 h 55"/>
                <a:gd name="T46" fmla="*/ 12 w 57"/>
                <a:gd name="T47" fmla="*/ 17 h 55"/>
                <a:gd name="T48" fmla="*/ 15 w 57"/>
                <a:gd name="T49" fmla="*/ 19 h 55"/>
                <a:gd name="T50" fmla="*/ 17 w 57"/>
                <a:gd name="T51" fmla="*/ 22 h 55"/>
                <a:gd name="T52" fmla="*/ 18 w 57"/>
                <a:gd name="T53" fmla="*/ 25 h 55"/>
                <a:gd name="T54" fmla="*/ 21 w 57"/>
                <a:gd name="T55" fmla="*/ 28 h 55"/>
                <a:gd name="T56" fmla="*/ 28 w 57"/>
                <a:gd name="T57" fmla="*/ 33 h 55"/>
                <a:gd name="T58" fmla="*/ 33 w 57"/>
                <a:gd name="T59" fmla="*/ 36 h 55"/>
                <a:gd name="T60" fmla="*/ 42 w 57"/>
                <a:gd name="T61" fmla="*/ 42 h 55"/>
                <a:gd name="T62" fmla="*/ 45 w 57"/>
                <a:gd name="T63" fmla="*/ 48 h 55"/>
                <a:gd name="T64" fmla="*/ 43 w 57"/>
                <a:gd name="T65" fmla="*/ 55 h 55"/>
                <a:gd name="T66" fmla="*/ 49 w 57"/>
                <a:gd name="T67" fmla="*/ 48 h 55"/>
                <a:gd name="T68" fmla="*/ 47 w 57"/>
                <a:gd name="T69" fmla="*/ 45 h 55"/>
                <a:gd name="T70" fmla="*/ 50 w 57"/>
                <a:gd name="T71" fmla="*/ 40 h 55"/>
                <a:gd name="T72" fmla="*/ 53 w 57"/>
                <a:gd name="T73" fmla="*/ 41 h 55"/>
                <a:gd name="T74" fmla="*/ 55 w 57"/>
                <a:gd name="T75" fmla="*/ 44 h 55"/>
                <a:gd name="T76" fmla="*/ 53 w 57"/>
                <a:gd name="T77" fmla="*/ 39 h 55"/>
                <a:gd name="T78" fmla="*/ 44 w 57"/>
                <a:gd name="T79" fmla="*/ 35 h 55"/>
                <a:gd name="T80" fmla="*/ 44 w 57"/>
                <a:gd name="T81" fmla="*/ 32 h 55"/>
                <a:gd name="T82" fmla="*/ 39 w 57"/>
                <a:gd name="T83" fmla="*/ 31 h 55"/>
                <a:gd name="T84" fmla="*/ 35 w 57"/>
                <a:gd name="T85" fmla="*/ 26 h 55"/>
                <a:gd name="T86" fmla="*/ 32 w 57"/>
                <a:gd name="T87" fmla="*/ 21 h 55"/>
                <a:gd name="T88" fmla="*/ 27 w 57"/>
                <a:gd name="T89" fmla="*/ 17 h 55"/>
                <a:gd name="T90" fmla="*/ 27 w 57"/>
                <a:gd name="T91" fmla="*/ 15 h 55"/>
                <a:gd name="T92" fmla="*/ 28 w 57"/>
                <a:gd name="T93" fmla="*/ 12 h 55"/>
                <a:gd name="T94" fmla="*/ 30 w 57"/>
                <a:gd name="T95" fmla="*/ 9 h 55"/>
                <a:gd name="T96" fmla="*/ 32 w 57"/>
                <a:gd name="T97" fmla="*/ 8 h 55"/>
                <a:gd name="T98" fmla="*/ 34 w 57"/>
                <a:gd name="T99" fmla="*/ 10 h 55"/>
                <a:gd name="T100" fmla="*/ 37 w 57"/>
                <a:gd name="T101" fmla="*/ 10 h 55"/>
                <a:gd name="T102" fmla="*/ 37 w 57"/>
                <a:gd name="T103" fmla="*/ 1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7" h="55">
                  <a:moveTo>
                    <a:pt x="37" y="10"/>
                  </a:moveTo>
                  <a:cubicBezTo>
                    <a:pt x="38" y="9"/>
                    <a:pt x="40" y="10"/>
                    <a:pt x="41" y="9"/>
                  </a:cubicBezTo>
                  <a:cubicBezTo>
                    <a:pt x="43" y="8"/>
                    <a:pt x="42" y="7"/>
                    <a:pt x="43" y="6"/>
                  </a:cubicBezTo>
                  <a:cubicBezTo>
                    <a:pt x="43" y="5"/>
                    <a:pt x="44" y="4"/>
                    <a:pt x="45" y="4"/>
                  </a:cubicBezTo>
                  <a:cubicBezTo>
                    <a:pt x="46" y="3"/>
                    <a:pt x="45" y="3"/>
                    <a:pt x="45" y="1"/>
                  </a:cubicBezTo>
                  <a:cubicBezTo>
                    <a:pt x="44" y="2"/>
                    <a:pt x="43" y="2"/>
                    <a:pt x="41" y="2"/>
                  </a:cubicBezTo>
                  <a:cubicBezTo>
                    <a:pt x="39" y="2"/>
                    <a:pt x="37" y="5"/>
                    <a:pt x="36" y="4"/>
                  </a:cubicBezTo>
                  <a:cubicBezTo>
                    <a:pt x="33" y="3"/>
                    <a:pt x="28" y="4"/>
                    <a:pt x="27" y="1"/>
                  </a:cubicBezTo>
                  <a:cubicBezTo>
                    <a:pt x="26" y="0"/>
                    <a:pt x="23" y="1"/>
                    <a:pt x="22" y="1"/>
                  </a:cubicBezTo>
                  <a:cubicBezTo>
                    <a:pt x="20" y="3"/>
                    <a:pt x="20" y="1"/>
                    <a:pt x="19" y="1"/>
                  </a:cubicBezTo>
                  <a:cubicBezTo>
                    <a:pt x="18" y="1"/>
                    <a:pt x="18" y="3"/>
                    <a:pt x="18" y="3"/>
                  </a:cubicBezTo>
                  <a:cubicBezTo>
                    <a:pt x="18" y="3"/>
                    <a:pt x="17" y="4"/>
                    <a:pt x="17" y="4"/>
                  </a:cubicBezTo>
                  <a:cubicBezTo>
                    <a:pt x="17" y="5"/>
                    <a:pt x="16" y="5"/>
                    <a:pt x="15" y="5"/>
                  </a:cubicBezTo>
                  <a:cubicBezTo>
                    <a:pt x="15" y="5"/>
                    <a:pt x="14" y="5"/>
                    <a:pt x="13" y="5"/>
                  </a:cubicBezTo>
                  <a:cubicBezTo>
                    <a:pt x="13" y="5"/>
                    <a:pt x="13" y="5"/>
                    <a:pt x="12" y="4"/>
                  </a:cubicBezTo>
                  <a:cubicBezTo>
                    <a:pt x="12" y="4"/>
                    <a:pt x="11" y="7"/>
                    <a:pt x="11" y="8"/>
                  </a:cubicBezTo>
                  <a:cubicBezTo>
                    <a:pt x="11" y="9"/>
                    <a:pt x="9" y="6"/>
                    <a:pt x="9" y="5"/>
                  </a:cubicBezTo>
                  <a:cubicBezTo>
                    <a:pt x="7" y="4"/>
                    <a:pt x="6" y="7"/>
                    <a:pt x="5" y="7"/>
                  </a:cubicBezTo>
                  <a:cubicBezTo>
                    <a:pt x="3" y="7"/>
                    <a:pt x="1" y="7"/>
                    <a:pt x="0" y="7"/>
                  </a:cubicBezTo>
                  <a:cubicBezTo>
                    <a:pt x="0" y="8"/>
                    <a:pt x="1" y="9"/>
                    <a:pt x="1" y="10"/>
                  </a:cubicBezTo>
                  <a:cubicBezTo>
                    <a:pt x="1" y="12"/>
                    <a:pt x="0" y="12"/>
                    <a:pt x="0" y="14"/>
                  </a:cubicBezTo>
                  <a:cubicBezTo>
                    <a:pt x="0" y="15"/>
                    <a:pt x="0" y="18"/>
                    <a:pt x="2" y="18"/>
                  </a:cubicBezTo>
                  <a:cubicBezTo>
                    <a:pt x="3" y="19"/>
                    <a:pt x="4" y="18"/>
                    <a:pt x="4" y="21"/>
                  </a:cubicBezTo>
                  <a:cubicBezTo>
                    <a:pt x="6" y="20"/>
                    <a:pt x="10" y="16"/>
                    <a:pt x="12" y="17"/>
                  </a:cubicBezTo>
                  <a:cubicBezTo>
                    <a:pt x="13" y="18"/>
                    <a:pt x="14" y="19"/>
                    <a:pt x="15" y="19"/>
                  </a:cubicBezTo>
                  <a:cubicBezTo>
                    <a:pt x="16" y="19"/>
                    <a:pt x="17" y="21"/>
                    <a:pt x="17" y="22"/>
                  </a:cubicBezTo>
                  <a:cubicBezTo>
                    <a:pt x="18" y="23"/>
                    <a:pt x="18" y="24"/>
                    <a:pt x="18" y="25"/>
                  </a:cubicBezTo>
                  <a:cubicBezTo>
                    <a:pt x="19" y="26"/>
                    <a:pt x="20" y="27"/>
                    <a:pt x="21" y="28"/>
                  </a:cubicBezTo>
                  <a:cubicBezTo>
                    <a:pt x="23" y="29"/>
                    <a:pt x="25" y="31"/>
                    <a:pt x="28" y="33"/>
                  </a:cubicBezTo>
                  <a:cubicBezTo>
                    <a:pt x="30" y="35"/>
                    <a:pt x="31" y="35"/>
                    <a:pt x="33" y="36"/>
                  </a:cubicBezTo>
                  <a:cubicBezTo>
                    <a:pt x="36" y="38"/>
                    <a:pt x="38" y="41"/>
                    <a:pt x="42" y="42"/>
                  </a:cubicBezTo>
                  <a:cubicBezTo>
                    <a:pt x="44" y="43"/>
                    <a:pt x="44" y="46"/>
                    <a:pt x="45" y="48"/>
                  </a:cubicBezTo>
                  <a:cubicBezTo>
                    <a:pt x="45" y="50"/>
                    <a:pt x="42" y="52"/>
                    <a:pt x="43" y="55"/>
                  </a:cubicBezTo>
                  <a:cubicBezTo>
                    <a:pt x="43" y="54"/>
                    <a:pt x="49" y="49"/>
                    <a:pt x="49" y="48"/>
                  </a:cubicBezTo>
                  <a:cubicBezTo>
                    <a:pt x="50" y="47"/>
                    <a:pt x="47" y="45"/>
                    <a:pt x="47" y="45"/>
                  </a:cubicBezTo>
                  <a:cubicBezTo>
                    <a:pt x="45" y="43"/>
                    <a:pt x="49" y="39"/>
                    <a:pt x="50" y="40"/>
                  </a:cubicBezTo>
                  <a:cubicBezTo>
                    <a:pt x="51" y="41"/>
                    <a:pt x="52" y="41"/>
                    <a:pt x="53" y="41"/>
                  </a:cubicBezTo>
                  <a:cubicBezTo>
                    <a:pt x="54" y="42"/>
                    <a:pt x="54" y="43"/>
                    <a:pt x="55" y="44"/>
                  </a:cubicBezTo>
                  <a:cubicBezTo>
                    <a:pt x="57" y="44"/>
                    <a:pt x="54" y="40"/>
                    <a:pt x="53" y="39"/>
                  </a:cubicBezTo>
                  <a:cubicBezTo>
                    <a:pt x="51" y="37"/>
                    <a:pt x="47" y="37"/>
                    <a:pt x="44" y="35"/>
                  </a:cubicBezTo>
                  <a:cubicBezTo>
                    <a:pt x="43" y="34"/>
                    <a:pt x="46" y="32"/>
                    <a:pt x="44" y="32"/>
                  </a:cubicBezTo>
                  <a:cubicBezTo>
                    <a:pt x="43" y="31"/>
                    <a:pt x="41" y="32"/>
                    <a:pt x="39" y="31"/>
                  </a:cubicBezTo>
                  <a:cubicBezTo>
                    <a:pt x="37" y="30"/>
                    <a:pt x="36" y="28"/>
                    <a:pt x="35" y="26"/>
                  </a:cubicBezTo>
                  <a:cubicBezTo>
                    <a:pt x="34" y="24"/>
                    <a:pt x="34" y="22"/>
                    <a:pt x="32" y="21"/>
                  </a:cubicBezTo>
                  <a:cubicBezTo>
                    <a:pt x="31" y="20"/>
                    <a:pt x="27" y="19"/>
                    <a:pt x="27" y="17"/>
                  </a:cubicBezTo>
                  <a:cubicBezTo>
                    <a:pt x="27" y="16"/>
                    <a:pt x="27" y="15"/>
                    <a:pt x="27" y="15"/>
                  </a:cubicBezTo>
                  <a:cubicBezTo>
                    <a:pt x="28" y="13"/>
                    <a:pt x="28" y="13"/>
                    <a:pt x="28" y="12"/>
                  </a:cubicBezTo>
                  <a:cubicBezTo>
                    <a:pt x="27" y="9"/>
                    <a:pt x="30" y="10"/>
                    <a:pt x="30" y="9"/>
                  </a:cubicBezTo>
                  <a:cubicBezTo>
                    <a:pt x="31" y="8"/>
                    <a:pt x="32" y="8"/>
                    <a:pt x="32" y="8"/>
                  </a:cubicBezTo>
                  <a:cubicBezTo>
                    <a:pt x="34" y="8"/>
                    <a:pt x="34" y="9"/>
                    <a:pt x="34" y="10"/>
                  </a:cubicBezTo>
                  <a:cubicBezTo>
                    <a:pt x="35" y="10"/>
                    <a:pt x="36" y="10"/>
                    <a:pt x="37" y="10"/>
                  </a:cubicBezTo>
                  <a:cubicBezTo>
                    <a:pt x="37" y="9"/>
                    <a:pt x="36" y="10"/>
                    <a:pt x="37" y="10"/>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252" name="Freeform 648">
              <a:extLst>
                <a:ext uri="{FF2B5EF4-FFF2-40B4-BE49-F238E27FC236}">
                  <a16:creationId xmlns:a16="http://schemas.microsoft.com/office/drawing/2014/main" id="{4A23C235-75E1-91DD-449E-0B22CFCA3D7F}"/>
                </a:ext>
              </a:extLst>
            </p:cNvPr>
            <p:cNvSpPr>
              <a:spLocks/>
            </p:cNvSpPr>
            <p:nvPr/>
          </p:nvSpPr>
          <p:spPr bwMode="auto">
            <a:xfrm>
              <a:off x="12330767" y="6685324"/>
              <a:ext cx="251592" cy="235731"/>
            </a:xfrm>
            <a:custGeom>
              <a:avLst/>
              <a:gdLst>
                <a:gd name="T0" fmla="*/ 12 w 27"/>
                <a:gd name="T1" fmla="*/ 10 h 25"/>
                <a:gd name="T2" fmla="*/ 21 w 27"/>
                <a:gd name="T3" fmla="*/ 9 h 25"/>
                <a:gd name="T4" fmla="*/ 27 w 27"/>
                <a:gd name="T5" fmla="*/ 11 h 25"/>
                <a:gd name="T6" fmla="*/ 25 w 27"/>
                <a:gd name="T7" fmla="*/ 4 h 25"/>
                <a:gd name="T8" fmla="*/ 17 w 27"/>
                <a:gd name="T9" fmla="*/ 3 h 25"/>
                <a:gd name="T10" fmla="*/ 13 w 27"/>
                <a:gd name="T11" fmla="*/ 0 h 25"/>
                <a:gd name="T12" fmla="*/ 11 w 27"/>
                <a:gd name="T13" fmla="*/ 2 h 25"/>
                <a:gd name="T14" fmla="*/ 6 w 27"/>
                <a:gd name="T15" fmla="*/ 7 h 25"/>
                <a:gd name="T16" fmla="*/ 1 w 27"/>
                <a:gd name="T17" fmla="*/ 7 h 25"/>
                <a:gd name="T18" fmla="*/ 1 w 27"/>
                <a:gd name="T19" fmla="*/ 11 h 25"/>
                <a:gd name="T20" fmla="*/ 3 w 27"/>
                <a:gd name="T21" fmla="*/ 10 h 25"/>
                <a:gd name="T22" fmla="*/ 4 w 27"/>
                <a:gd name="T23" fmla="*/ 13 h 25"/>
                <a:gd name="T24" fmla="*/ 6 w 27"/>
                <a:gd name="T25" fmla="*/ 10 h 25"/>
                <a:gd name="T26" fmla="*/ 11 w 27"/>
                <a:gd name="T27" fmla="*/ 17 h 25"/>
                <a:gd name="T28" fmla="*/ 23 w 27"/>
                <a:gd name="T29" fmla="*/ 25 h 25"/>
                <a:gd name="T30" fmla="*/ 21 w 27"/>
                <a:gd name="T31" fmla="*/ 22 h 25"/>
                <a:gd name="T32" fmla="*/ 16 w 27"/>
                <a:gd name="T33" fmla="*/ 19 h 25"/>
                <a:gd name="T34" fmla="*/ 12 w 27"/>
                <a:gd name="T35" fmla="*/ 1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 h="25">
                  <a:moveTo>
                    <a:pt x="12" y="10"/>
                  </a:moveTo>
                  <a:cubicBezTo>
                    <a:pt x="15" y="10"/>
                    <a:pt x="18" y="8"/>
                    <a:pt x="21" y="9"/>
                  </a:cubicBezTo>
                  <a:cubicBezTo>
                    <a:pt x="23" y="9"/>
                    <a:pt x="25" y="10"/>
                    <a:pt x="27" y="11"/>
                  </a:cubicBezTo>
                  <a:cubicBezTo>
                    <a:pt x="26" y="9"/>
                    <a:pt x="26" y="7"/>
                    <a:pt x="25" y="4"/>
                  </a:cubicBezTo>
                  <a:cubicBezTo>
                    <a:pt x="22" y="6"/>
                    <a:pt x="19" y="4"/>
                    <a:pt x="17" y="3"/>
                  </a:cubicBezTo>
                  <a:cubicBezTo>
                    <a:pt x="15" y="2"/>
                    <a:pt x="14" y="2"/>
                    <a:pt x="13" y="0"/>
                  </a:cubicBezTo>
                  <a:cubicBezTo>
                    <a:pt x="13" y="0"/>
                    <a:pt x="11" y="1"/>
                    <a:pt x="11" y="2"/>
                  </a:cubicBezTo>
                  <a:cubicBezTo>
                    <a:pt x="9" y="3"/>
                    <a:pt x="10" y="8"/>
                    <a:pt x="6" y="7"/>
                  </a:cubicBezTo>
                  <a:cubicBezTo>
                    <a:pt x="4" y="6"/>
                    <a:pt x="2" y="7"/>
                    <a:pt x="1" y="7"/>
                  </a:cubicBezTo>
                  <a:cubicBezTo>
                    <a:pt x="0" y="8"/>
                    <a:pt x="1" y="11"/>
                    <a:pt x="1" y="11"/>
                  </a:cubicBezTo>
                  <a:cubicBezTo>
                    <a:pt x="1" y="11"/>
                    <a:pt x="3" y="10"/>
                    <a:pt x="3" y="10"/>
                  </a:cubicBezTo>
                  <a:cubicBezTo>
                    <a:pt x="4" y="10"/>
                    <a:pt x="4" y="12"/>
                    <a:pt x="4" y="13"/>
                  </a:cubicBezTo>
                  <a:cubicBezTo>
                    <a:pt x="4" y="11"/>
                    <a:pt x="5" y="8"/>
                    <a:pt x="6" y="10"/>
                  </a:cubicBezTo>
                  <a:cubicBezTo>
                    <a:pt x="7" y="13"/>
                    <a:pt x="9" y="15"/>
                    <a:pt x="11" y="17"/>
                  </a:cubicBezTo>
                  <a:cubicBezTo>
                    <a:pt x="14" y="20"/>
                    <a:pt x="19" y="22"/>
                    <a:pt x="23" y="25"/>
                  </a:cubicBezTo>
                  <a:cubicBezTo>
                    <a:pt x="23" y="23"/>
                    <a:pt x="23" y="23"/>
                    <a:pt x="21" y="22"/>
                  </a:cubicBezTo>
                  <a:cubicBezTo>
                    <a:pt x="19" y="21"/>
                    <a:pt x="17" y="20"/>
                    <a:pt x="16" y="19"/>
                  </a:cubicBezTo>
                  <a:cubicBezTo>
                    <a:pt x="14" y="17"/>
                    <a:pt x="9" y="10"/>
                    <a:pt x="12" y="10"/>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253" name="Freeform 649">
              <a:extLst>
                <a:ext uri="{FF2B5EF4-FFF2-40B4-BE49-F238E27FC236}">
                  <a16:creationId xmlns:a16="http://schemas.microsoft.com/office/drawing/2014/main" id="{E7DF8D6C-52C2-DA85-1E77-F5E9403B3648}"/>
                </a:ext>
              </a:extLst>
            </p:cNvPr>
            <p:cNvSpPr>
              <a:spLocks/>
            </p:cNvSpPr>
            <p:nvPr/>
          </p:nvSpPr>
          <p:spPr bwMode="auto">
            <a:xfrm>
              <a:off x="11470893" y="6414553"/>
              <a:ext cx="617835" cy="531986"/>
            </a:xfrm>
            <a:custGeom>
              <a:avLst/>
              <a:gdLst>
                <a:gd name="T0" fmla="*/ 59 w 66"/>
                <a:gd name="T1" fmla="*/ 31 h 57"/>
                <a:gd name="T2" fmla="*/ 56 w 66"/>
                <a:gd name="T3" fmla="*/ 30 h 57"/>
                <a:gd name="T4" fmla="*/ 60 w 66"/>
                <a:gd name="T5" fmla="*/ 24 h 57"/>
                <a:gd name="T6" fmla="*/ 63 w 66"/>
                <a:gd name="T7" fmla="*/ 23 h 57"/>
                <a:gd name="T8" fmla="*/ 65 w 66"/>
                <a:gd name="T9" fmla="*/ 15 h 57"/>
                <a:gd name="T10" fmla="*/ 60 w 66"/>
                <a:gd name="T11" fmla="*/ 13 h 57"/>
                <a:gd name="T12" fmla="*/ 57 w 66"/>
                <a:gd name="T13" fmla="*/ 11 h 57"/>
                <a:gd name="T14" fmla="*/ 55 w 66"/>
                <a:gd name="T15" fmla="*/ 11 h 57"/>
                <a:gd name="T16" fmla="*/ 48 w 66"/>
                <a:gd name="T17" fmla="*/ 7 h 57"/>
                <a:gd name="T18" fmla="*/ 43 w 66"/>
                <a:gd name="T19" fmla="*/ 5 h 57"/>
                <a:gd name="T20" fmla="*/ 38 w 66"/>
                <a:gd name="T21" fmla="*/ 1 h 57"/>
                <a:gd name="T22" fmla="*/ 34 w 66"/>
                <a:gd name="T23" fmla="*/ 1 h 57"/>
                <a:gd name="T24" fmla="*/ 33 w 66"/>
                <a:gd name="T25" fmla="*/ 5 h 57"/>
                <a:gd name="T26" fmla="*/ 30 w 66"/>
                <a:gd name="T27" fmla="*/ 8 h 57"/>
                <a:gd name="T28" fmla="*/ 26 w 66"/>
                <a:gd name="T29" fmla="*/ 10 h 57"/>
                <a:gd name="T30" fmla="*/ 24 w 66"/>
                <a:gd name="T31" fmla="*/ 12 h 57"/>
                <a:gd name="T32" fmla="*/ 20 w 66"/>
                <a:gd name="T33" fmla="*/ 11 h 57"/>
                <a:gd name="T34" fmla="*/ 16 w 66"/>
                <a:gd name="T35" fmla="*/ 10 h 57"/>
                <a:gd name="T36" fmla="*/ 16 w 66"/>
                <a:gd name="T37" fmla="*/ 16 h 57"/>
                <a:gd name="T38" fmla="*/ 9 w 66"/>
                <a:gd name="T39" fmla="*/ 15 h 57"/>
                <a:gd name="T40" fmla="*/ 1 w 66"/>
                <a:gd name="T41" fmla="*/ 17 h 57"/>
                <a:gd name="T42" fmla="*/ 2 w 66"/>
                <a:gd name="T43" fmla="*/ 19 h 57"/>
                <a:gd name="T44" fmla="*/ 4 w 66"/>
                <a:gd name="T45" fmla="*/ 21 h 57"/>
                <a:gd name="T46" fmla="*/ 15 w 66"/>
                <a:gd name="T47" fmla="*/ 25 h 57"/>
                <a:gd name="T48" fmla="*/ 14 w 66"/>
                <a:gd name="T49" fmla="*/ 28 h 57"/>
                <a:gd name="T50" fmla="*/ 19 w 66"/>
                <a:gd name="T51" fmla="*/ 31 h 57"/>
                <a:gd name="T52" fmla="*/ 20 w 66"/>
                <a:gd name="T53" fmla="*/ 35 h 57"/>
                <a:gd name="T54" fmla="*/ 22 w 66"/>
                <a:gd name="T55" fmla="*/ 38 h 57"/>
                <a:gd name="T56" fmla="*/ 19 w 66"/>
                <a:gd name="T57" fmla="*/ 36 h 57"/>
                <a:gd name="T58" fmla="*/ 16 w 66"/>
                <a:gd name="T59" fmla="*/ 49 h 57"/>
                <a:gd name="T60" fmla="*/ 27 w 66"/>
                <a:gd name="T61" fmla="*/ 53 h 57"/>
                <a:gd name="T62" fmla="*/ 30 w 66"/>
                <a:gd name="T63" fmla="*/ 53 h 57"/>
                <a:gd name="T64" fmla="*/ 33 w 66"/>
                <a:gd name="T65" fmla="*/ 55 h 57"/>
                <a:gd name="T66" fmla="*/ 40 w 66"/>
                <a:gd name="T67" fmla="*/ 54 h 57"/>
                <a:gd name="T68" fmla="*/ 47 w 66"/>
                <a:gd name="T69" fmla="*/ 48 h 57"/>
                <a:gd name="T70" fmla="*/ 57 w 66"/>
                <a:gd name="T71" fmla="*/ 50 h 57"/>
                <a:gd name="T72" fmla="*/ 62 w 66"/>
                <a:gd name="T73" fmla="*/ 47 h 57"/>
                <a:gd name="T74" fmla="*/ 62 w 66"/>
                <a:gd name="T75" fmla="*/ 45 h 57"/>
                <a:gd name="T76" fmla="*/ 59 w 66"/>
                <a:gd name="T77" fmla="*/ 38 h 57"/>
                <a:gd name="T78" fmla="*/ 59 w 66"/>
                <a:gd name="T79" fmla="*/ 34 h 57"/>
                <a:gd name="T80" fmla="*/ 59 w 66"/>
                <a:gd name="T81" fmla="*/ 31 h 57"/>
                <a:gd name="T82" fmla="*/ 59 w 66"/>
                <a:gd name="T83" fmla="*/ 31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6" h="57">
                  <a:moveTo>
                    <a:pt x="59" y="31"/>
                  </a:moveTo>
                  <a:cubicBezTo>
                    <a:pt x="58" y="29"/>
                    <a:pt x="55" y="33"/>
                    <a:pt x="56" y="30"/>
                  </a:cubicBezTo>
                  <a:cubicBezTo>
                    <a:pt x="56" y="29"/>
                    <a:pt x="59" y="24"/>
                    <a:pt x="60" y="24"/>
                  </a:cubicBezTo>
                  <a:cubicBezTo>
                    <a:pt x="61" y="23"/>
                    <a:pt x="62" y="25"/>
                    <a:pt x="63" y="23"/>
                  </a:cubicBezTo>
                  <a:cubicBezTo>
                    <a:pt x="64" y="20"/>
                    <a:pt x="63" y="18"/>
                    <a:pt x="65" y="15"/>
                  </a:cubicBezTo>
                  <a:cubicBezTo>
                    <a:pt x="66" y="13"/>
                    <a:pt x="61" y="13"/>
                    <a:pt x="60" y="13"/>
                  </a:cubicBezTo>
                  <a:cubicBezTo>
                    <a:pt x="58" y="13"/>
                    <a:pt x="57" y="12"/>
                    <a:pt x="57" y="11"/>
                  </a:cubicBezTo>
                  <a:cubicBezTo>
                    <a:pt x="56" y="11"/>
                    <a:pt x="55" y="11"/>
                    <a:pt x="55" y="11"/>
                  </a:cubicBezTo>
                  <a:cubicBezTo>
                    <a:pt x="53" y="11"/>
                    <a:pt x="48" y="9"/>
                    <a:pt x="48" y="7"/>
                  </a:cubicBezTo>
                  <a:cubicBezTo>
                    <a:pt x="47" y="10"/>
                    <a:pt x="44" y="5"/>
                    <a:pt x="43" y="5"/>
                  </a:cubicBezTo>
                  <a:cubicBezTo>
                    <a:pt x="41" y="4"/>
                    <a:pt x="39" y="3"/>
                    <a:pt x="38" y="1"/>
                  </a:cubicBezTo>
                  <a:cubicBezTo>
                    <a:pt x="37" y="0"/>
                    <a:pt x="35" y="0"/>
                    <a:pt x="34" y="1"/>
                  </a:cubicBezTo>
                  <a:cubicBezTo>
                    <a:pt x="33" y="2"/>
                    <a:pt x="32" y="4"/>
                    <a:pt x="33" y="5"/>
                  </a:cubicBezTo>
                  <a:cubicBezTo>
                    <a:pt x="33" y="6"/>
                    <a:pt x="31" y="7"/>
                    <a:pt x="30" y="8"/>
                  </a:cubicBezTo>
                  <a:cubicBezTo>
                    <a:pt x="29" y="8"/>
                    <a:pt x="27" y="8"/>
                    <a:pt x="26" y="10"/>
                  </a:cubicBezTo>
                  <a:cubicBezTo>
                    <a:pt x="26" y="11"/>
                    <a:pt x="25" y="12"/>
                    <a:pt x="24" y="12"/>
                  </a:cubicBezTo>
                  <a:cubicBezTo>
                    <a:pt x="22" y="12"/>
                    <a:pt x="21" y="12"/>
                    <a:pt x="20" y="11"/>
                  </a:cubicBezTo>
                  <a:cubicBezTo>
                    <a:pt x="18" y="11"/>
                    <a:pt x="18" y="10"/>
                    <a:pt x="16" y="10"/>
                  </a:cubicBezTo>
                  <a:cubicBezTo>
                    <a:pt x="14" y="9"/>
                    <a:pt x="20" y="16"/>
                    <a:pt x="16" y="16"/>
                  </a:cubicBezTo>
                  <a:cubicBezTo>
                    <a:pt x="13" y="16"/>
                    <a:pt x="11" y="17"/>
                    <a:pt x="9" y="15"/>
                  </a:cubicBezTo>
                  <a:cubicBezTo>
                    <a:pt x="8" y="14"/>
                    <a:pt x="1" y="16"/>
                    <a:pt x="1" y="17"/>
                  </a:cubicBezTo>
                  <a:cubicBezTo>
                    <a:pt x="1" y="18"/>
                    <a:pt x="4" y="18"/>
                    <a:pt x="2" y="19"/>
                  </a:cubicBezTo>
                  <a:cubicBezTo>
                    <a:pt x="0" y="20"/>
                    <a:pt x="3" y="21"/>
                    <a:pt x="4" y="21"/>
                  </a:cubicBezTo>
                  <a:cubicBezTo>
                    <a:pt x="6" y="22"/>
                    <a:pt x="15" y="23"/>
                    <a:pt x="15" y="25"/>
                  </a:cubicBezTo>
                  <a:cubicBezTo>
                    <a:pt x="15" y="26"/>
                    <a:pt x="13" y="26"/>
                    <a:pt x="14" y="28"/>
                  </a:cubicBezTo>
                  <a:cubicBezTo>
                    <a:pt x="16" y="30"/>
                    <a:pt x="17" y="30"/>
                    <a:pt x="19" y="31"/>
                  </a:cubicBezTo>
                  <a:cubicBezTo>
                    <a:pt x="21" y="32"/>
                    <a:pt x="18" y="34"/>
                    <a:pt x="20" y="35"/>
                  </a:cubicBezTo>
                  <a:cubicBezTo>
                    <a:pt x="20" y="35"/>
                    <a:pt x="22" y="38"/>
                    <a:pt x="22" y="38"/>
                  </a:cubicBezTo>
                  <a:cubicBezTo>
                    <a:pt x="21" y="39"/>
                    <a:pt x="20" y="36"/>
                    <a:pt x="19" y="36"/>
                  </a:cubicBezTo>
                  <a:cubicBezTo>
                    <a:pt x="18" y="36"/>
                    <a:pt x="19" y="48"/>
                    <a:pt x="16" y="49"/>
                  </a:cubicBezTo>
                  <a:cubicBezTo>
                    <a:pt x="19" y="51"/>
                    <a:pt x="23" y="54"/>
                    <a:pt x="27" y="53"/>
                  </a:cubicBezTo>
                  <a:cubicBezTo>
                    <a:pt x="28" y="53"/>
                    <a:pt x="29" y="52"/>
                    <a:pt x="30" y="53"/>
                  </a:cubicBezTo>
                  <a:cubicBezTo>
                    <a:pt x="31" y="53"/>
                    <a:pt x="32" y="54"/>
                    <a:pt x="33" y="55"/>
                  </a:cubicBezTo>
                  <a:cubicBezTo>
                    <a:pt x="35" y="56"/>
                    <a:pt x="41" y="57"/>
                    <a:pt x="40" y="54"/>
                  </a:cubicBezTo>
                  <a:cubicBezTo>
                    <a:pt x="39" y="49"/>
                    <a:pt x="44" y="47"/>
                    <a:pt x="47" y="48"/>
                  </a:cubicBezTo>
                  <a:cubicBezTo>
                    <a:pt x="51" y="49"/>
                    <a:pt x="53" y="52"/>
                    <a:pt x="57" y="50"/>
                  </a:cubicBezTo>
                  <a:cubicBezTo>
                    <a:pt x="59" y="49"/>
                    <a:pt x="60" y="48"/>
                    <a:pt x="62" y="47"/>
                  </a:cubicBezTo>
                  <a:cubicBezTo>
                    <a:pt x="62" y="47"/>
                    <a:pt x="64" y="45"/>
                    <a:pt x="62" y="45"/>
                  </a:cubicBezTo>
                  <a:cubicBezTo>
                    <a:pt x="60" y="44"/>
                    <a:pt x="58" y="40"/>
                    <a:pt x="59" y="38"/>
                  </a:cubicBezTo>
                  <a:cubicBezTo>
                    <a:pt x="61" y="36"/>
                    <a:pt x="60" y="36"/>
                    <a:pt x="59" y="34"/>
                  </a:cubicBezTo>
                  <a:cubicBezTo>
                    <a:pt x="59" y="33"/>
                    <a:pt x="59" y="32"/>
                    <a:pt x="59" y="31"/>
                  </a:cubicBezTo>
                  <a:cubicBezTo>
                    <a:pt x="58" y="30"/>
                    <a:pt x="59" y="32"/>
                    <a:pt x="59" y="31"/>
                  </a:cubicBezTo>
                  <a:close/>
                </a:path>
              </a:pathLst>
            </a:custGeom>
            <a:grpFill/>
            <a:ln w="9525"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254" name="Freeform 650">
              <a:extLst>
                <a:ext uri="{FF2B5EF4-FFF2-40B4-BE49-F238E27FC236}">
                  <a16:creationId xmlns:a16="http://schemas.microsoft.com/office/drawing/2014/main" id="{2C13485C-5CEA-7664-2025-75746139CCAC}"/>
                </a:ext>
              </a:extLst>
            </p:cNvPr>
            <p:cNvSpPr>
              <a:spLocks/>
            </p:cNvSpPr>
            <p:nvPr/>
          </p:nvSpPr>
          <p:spPr bwMode="auto">
            <a:xfrm>
              <a:off x="11983632" y="6621615"/>
              <a:ext cx="207006" cy="140163"/>
            </a:xfrm>
            <a:custGeom>
              <a:avLst/>
              <a:gdLst>
                <a:gd name="T0" fmla="*/ 17 w 22"/>
                <a:gd name="T1" fmla="*/ 1 h 15"/>
                <a:gd name="T2" fmla="*/ 9 w 22"/>
                <a:gd name="T3" fmla="*/ 1 h 15"/>
                <a:gd name="T4" fmla="*/ 8 w 22"/>
                <a:gd name="T5" fmla="*/ 2 h 15"/>
                <a:gd name="T6" fmla="*/ 5 w 22"/>
                <a:gd name="T7" fmla="*/ 2 h 15"/>
                <a:gd name="T8" fmla="*/ 3 w 22"/>
                <a:gd name="T9" fmla="*/ 5 h 15"/>
                <a:gd name="T10" fmla="*/ 1 w 22"/>
                <a:gd name="T11" fmla="*/ 9 h 15"/>
                <a:gd name="T12" fmla="*/ 4 w 22"/>
                <a:gd name="T13" fmla="*/ 10 h 15"/>
                <a:gd name="T14" fmla="*/ 7 w 22"/>
                <a:gd name="T15" fmla="*/ 11 h 15"/>
                <a:gd name="T16" fmla="*/ 11 w 22"/>
                <a:gd name="T17" fmla="*/ 10 h 15"/>
                <a:gd name="T18" fmla="*/ 13 w 22"/>
                <a:gd name="T19" fmla="*/ 10 h 15"/>
                <a:gd name="T20" fmla="*/ 16 w 22"/>
                <a:gd name="T21" fmla="*/ 8 h 15"/>
                <a:gd name="T22" fmla="*/ 18 w 22"/>
                <a:gd name="T23" fmla="*/ 9 h 15"/>
                <a:gd name="T24" fmla="*/ 21 w 22"/>
                <a:gd name="T25" fmla="*/ 8 h 15"/>
                <a:gd name="T26" fmla="*/ 22 w 22"/>
                <a:gd name="T27" fmla="*/ 5 h 15"/>
                <a:gd name="T28" fmla="*/ 18 w 22"/>
                <a:gd name="T29" fmla="*/ 4 h 15"/>
                <a:gd name="T30" fmla="*/ 17 w 22"/>
                <a:gd name="T31" fmla="*/ 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 h="15">
                  <a:moveTo>
                    <a:pt x="17" y="1"/>
                  </a:moveTo>
                  <a:cubicBezTo>
                    <a:pt x="14" y="0"/>
                    <a:pt x="12" y="1"/>
                    <a:pt x="9" y="1"/>
                  </a:cubicBezTo>
                  <a:cubicBezTo>
                    <a:pt x="7" y="1"/>
                    <a:pt x="9" y="1"/>
                    <a:pt x="8" y="2"/>
                  </a:cubicBezTo>
                  <a:cubicBezTo>
                    <a:pt x="7" y="2"/>
                    <a:pt x="5" y="2"/>
                    <a:pt x="5" y="2"/>
                  </a:cubicBezTo>
                  <a:cubicBezTo>
                    <a:pt x="4" y="2"/>
                    <a:pt x="3" y="5"/>
                    <a:pt x="3" y="5"/>
                  </a:cubicBezTo>
                  <a:cubicBezTo>
                    <a:pt x="2" y="6"/>
                    <a:pt x="0" y="10"/>
                    <a:pt x="1" y="9"/>
                  </a:cubicBezTo>
                  <a:cubicBezTo>
                    <a:pt x="3" y="9"/>
                    <a:pt x="3" y="8"/>
                    <a:pt x="4" y="10"/>
                  </a:cubicBezTo>
                  <a:cubicBezTo>
                    <a:pt x="4" y="12"/>
                    <a:pt x="5" y="11"/>
                    <a:pt x="7" y="11"/>
                  </a:cubicBezTo>
                  <a:cubicBezTo>
                    <a:pt x="8" y="11"/>
                    <a:pt x="10" y="11"/>
                    <a:pt x="11" y="10"/>
                  </a:cubicBezTo>
                  <a:cubicBezTo>
                    <a:pt x="12" y="8"/>
                    <a:pt x="13" y="9"/>
                    <a:pt x="13" y="10"/>
                  </a:cubicBezTo>
                  <a:cubicBezTo>
                    <a:pt x="16" y="15"/>
                    <a:pt x="15" y="8"/>
                    <a:pt x="16" y="8"/>
                  </a:cubicBezTo>
                  <a:cubicBezTo>
                    <a:pt x="17" y="8"/>
                    <a:pt x="17" y="9"/>
                    <a:pt x="18" y="9"/>
                  </a:cubicBezTo>
                  <a:cubicBezTo>
                    <a:pt x="19" y="9"/>
                    <a:pt x="20" y="9"/>
                    <a:pt x="21" y="8"/>
                  </a:cubicBezTo>
                  <a:cubicBezTo>
                    <a:pt x="22" y="7"/>
                    <a:pt x="22" y="7"/>
                    <a:pt x="22" y="5"/>
                  </a:cubicBezTo>
                  <a:cubicBezTo>
                    <a:pt x="22" y="5"/>
                    <a:pt x="19" y="4"/>
                    <a:pt x="18" y="4"/>
                  </a:cubicBezTo>
                  <a:cubicBezTo>
                    <a:pt x="17" y="3"/>
                    <a:pt x="17" y="2"/>
                    <a:pt x="17" y="1"/>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255" name="Freeform 651">
              <a:extLst>
                <a:ext uri="{FF2B5EF4-FFF2-40B4-BE49-F238E27FC236}">
                  <a16:creationId xmlns:a16="http://schemas.microsoft.com/office/drawing/2014/main" id="{D376326B-AFA2-67EB-0D22-3F7452421AF0}"/>
                </a:ext>
              </a:extLst>
            </p:cNvPr>
            <p:cNvSpPr>
              <a:spLocks/>
            </p:cNvSpPr>
            <p:nvPr/>
          </p:nvSpPr>
          <p:spPr bwMode="auto">
            <a:xfrm>
              <a:off x="11808475" y="6395439"/>
              <a:ext cx="194268" cy="121050"/>
            </a:xfrm>
            <a:custGeom>
              <a:avLst/>
              <a:gdLst>
                <a:gd name="T0" fmla="*/ 19 w 21"/>
                <a:gd name="T1" fmla="*/ 9 h 13"/>
                <a:gd name="T2" fmla="*/ 20 w 21"/>
                <a:gd name="T3" fmla="*/ 6 h 13"/>
                <a:gd name="T4" fmla="*/ 18 w 21"/>
                <a:gd name="T5" fmla="*/ 3 h 13"/>
                <a:gd name="T6" fmla="*/ 13 w 21"/>
                <a:gd name="T7" fmla="*/ 0 h 13"/>
                <a:gd name="T8" fmla="*/ 8 w 21"/>
                <a:gd name="T9" fmla="*/ 1 h 13"/>
                <a:gd name="T10" fmla="*/ 3 w 21"/>
                <a:gd name="T11" fmla="*/ 1 h 13"/>
                <a:gd name="T12" fmla="*/ 5 w 21"/>
                <a:gd name="T13" fmla="*/ 6 h 13"/>
                <a:gd name="T14" fmla="*/ 10 w 21"/>
                <a:gd name="T15" fmla="*/ 9 h 13"/>
                <a:gd name="T16" fmla="*/ 12 w 21"/>
                <a:gd name="T17" fmla="*/ 9 h 13"/>
                <a:gd name="T18" fmla="*/ 18 w 21"/>
                <a:gd name="T19" fmla="*/ 13 h 13"/>
                <a:gd name="T20" fmla="*/ 19 w 21"/>
                <a:gd name="T21" fmla="*/ 9 h 13"/>
                <a:gd name="T22" fmla="*/ 19 w 21"/>
                <a:gd name="T23" fmla="*/ 9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13">
                  <a:moveTo>
                    <a:pt x="19" y="9"/>
                  </a:moveTo>
                  <a:cubicBezTo>
                    <a:pt x="18" y="9"/>
                    <a:pt x="21" y="7"/>
                    <a:pt x="20" y="6"/>
                  </a:cubicBezTo>
                  <a:cubicBezTo>
                    <a:pt x="20" y="5"/>
                    <a:pt x="19" y="3"/>
                    <a:pt x="18" y="3"/>
                  </a:cubicBezTo>
                  <a:cubicBezTo>
                    <a:pt x="17" y="2"/>
                    <a:pt x="15" y="0"/>
                    <a:pt x="13" y="0"/>
                  </a:cubicBezTo>
                  <a:cubicBezTo>
                    <a:pt x="11" y="0"/>
                    <a:pt x="10" y="1"/>
                    <a:pt x="8" y="1"/>
                  </a:cubicBezTo>
                  <a:cubicBezTo>
                    <a:pt x="6" y="1"/>
                    <a:pt x="5" y="0"/>
                    <a:pt x="3" y="1"/>
                  </a:cubicBezTo>
                  <a:cubicBezTo>
                    <a:pt x="0" y="3"/>
                    <a:pt x="3" y="5"/>
                    <a:pt x="5" y="6"/>
                  </a:cubicBezTo>
                  <a:cubicBezTo>
                    <a:pt x="7" y="7"/>
                    <a:pt x="8" y="7"/>
                    <a:pt x="10" y="9"/>
                  </a:cubicBezTo>
                  <a:cubicBezTo>
                    <a:pt x="10" y="10"/>
                    <a:pt x="12" y="10"/>
                    <a:pt x="12" y="9"/>
                  </a:cubicBezTo>
                  <a:cubicBezTo>
                    <a:pt x="12" y="10"/>
                    <a:pt x="17" y="13"/>
                    <a:pt x="18" y="13"/>
                  </a:cubicBezTo>
                  <a:cubicBezTo>
                    <a:pt x="18" y="11"/>
                    <a:pt x="18" y="10"/>
                    <a:pt x="19" y="9"/>
                  </a:cubicBezTo>
                  <a:cubicBezTo>
                    <a:pt x="19" y="9"/>
                    <a:pt x="17" y="10"/>
                    <a:pt x="19" y="9"/>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256" name="Freeform 652">
              <a:extLst>
                <a:ext uri="{FF2B5EF4-FFF2-40B4-BE49-F238E27FC236}">
                  <a16:creationId xmlns:a16="http://schemas.microsoft.com/office/drawing/2014/main" id="{66942D68-8F09-33A1-6723-111C75C9D49F}"/>
                </a:ext>
              </a:extLst>
            </p:cNvPr>
            <p:cNvSpPr>
              <a:spLocks/>
            </p:cNvSpPr>
            <p:nvPr/>
          </p:nvSpPr>
          <p:spPr bwMode="auto">
            <a:xfrm>
              <a:off x="11967711" y="6481449"/>
              <a:ext cx="35033" cy="35042"/>
            </a:xfrm>
            <a:custGeom>
              <a:avLst/>
              <a:gdLst>
                <a:gd name="T0" fmla="*/ 2 w 4"/>
                <a:gd name="T1" fmla="*/ 0 h 4"/>
                <a:gd name="T2" fmla="*/ 1 w 4"/>
                <a:gd name="T3" fmla="*/ 3 h 4"/>
                <a:gd name="T4" fmla="*/ 4 w 4"/>
                <a:gd name="T5" fmla="*/ 4 h 4"/>
                <a:gd name="T6" fmla="*/ 2 w 4"/>
                <a:gd name="T7" fmla="*/ 0 h 4"/>
                <a:gd name="T8" fmla="*/ 2 w 4"/>
                <a:gd name="T9" fmla="*/ 0 h 4"/>
              </a:gdLst>
              <a:ahLst/>
              <a:cxnLst>
                <a:cxn ang="0">
                  <a:pos x="T0" y="T1"/>
                </a:cxn>
                <a:cxn ang="0">
                  <a:pos x="T2" y="T3"/>
                </a:cxn>
                <a:cxn ang="0">
                  <a:pos x="T4" y="T5"/>
                </a:cxn>
                <a:cxn ang="0">
                  <a:pos x="T6" y="T7"/>
                </a:cxn>
                <a:cxn ang="0">
                  <a:pos x="T8" y="T9"/>
                </a:cxn>
              </a:cxnLst>
              <a:rect l="0" t="0" r="r" b="b"/>
              <a:pathLst>
                <a:path w="4" h="4">
                  <a:moveTo>
                    <a:pt x="2" y="0"/>
                  </a:moveTo>
                  <a:cubicBezTo>
                    <a:pt x="1" y="0"/>
                    <a:pt x="1" y="2"/>
                    <a:pt x="1" y="3"/>
                  </a:cubicBezTo>
                  <a:cubicBezTo>
                    <a:pt x="1" y="4"/>
                    <a:pt x="3" y="4"/>
                    <a:pt x="4" y="4"/>
                  </a:cubicBezTo>
                  <a:cubicBezTo>
                    <a:pt x="4" y="2"/>
                    <a:pt x="4" y="1"/>
                    <a:pt x="2" y="0"/>
                  </a:cubicBezTo>
                  <a:cubicBezTo>
                    <a:pt x="0" y="1"/>
                    <a:pt x="3" y="1"/>
                    <a:pt x="2" y="0"/>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257" name="Freeform 653">
              <a:extLst>
                <a:ext uri="{FF2B5EF4-FFF2-40B4-BE49-F238E27FC236}">
                  <a16:creationId xmlns:a16="http://schemas.microsoft.com/office/drawing/2014/main" id="{E23922ED-2387-4CC8-F62D-1C6D83716224}"/>
                </a:ext>
              </a:extLst>
            </p:cNvPr>
            <p:cNvSpPr>
              <a:spLocks/>
            </p:cNvSpPr>
            <p:nvPr/>
          </p:nvSpPr>
          <p:spPr bwMode="auto">
            <a:xfrm>
              <a:off x="11853061" y="6264832"/>
              <a:ext cx="187902" cy="168837"/>
            </a:xfrm>
            <a:custGeom>
              <a:avLst/>
              <a:gdLst>
                <a:gd name="T0" fmla="*/ 5 w 20"/>
                <a:gd name="T1" fmla="*/ 14 h 18"/>
                <a:gd name="T2" fmla="*/ 14 w 20"/>
                <a:gd name="T3" fmla="*/ 18 h 18"/>
                <a:gd name="T4" fmla="*/ 14 w 20"/>
                <a:gd name="T5" fmla="*/ 13 h 18"/>
                <a:gd name="T6" fmla="*/ 17 w 20"/>
                <a:gd name="T7" fmla="*/ 11 h 18"/>
                <a:gd name="T8" fmla="*/ 18 w 20"/>
                <a:gd name="T9" fmla="*/ 6 h 18"/>
                <a:gd name="T10" fmla="*/ 20 w 20"/>
                <a:gd name="T11" fmla="*/ 5 h 18"/>
                <a:gd name="T12" fmla="*/ 19 w 20"/>
                <a:gd name="T13" fmla="*/ 0 h 18"/>
                <a:gd name="T14" fmla="*/ 15 w 20"/>
                <a:gd name="T15" fmla="*/ 1 h 18"/>
                <a:gd name="T16" fmla="*/ 10 w 20"/>
                <a:gd name="T17" fmla="*/ 3 h 18"/>
                <a:gd name="T18" fmla="*/ 12 w 20"/>
                <a:gd name="T19" fmla="*/ 6 h 18"/>
                <a:gd name="T20" fmla="*/ 10 w 20"/>
                <a:gd name="T21" fmla="*/ 4 h 18"/>
                <a:gd name="T22" fmla="*/ 7 w 20"/>
                <a:gd name="T23" fmla="*/ 6 h 18"/>
                <a:gd name="T24" fmla="*/ 5 w 20"/>
                <a:gd name="T25" fmla="*/ 8 h 18"/>
                <a:gd name="T26" fmla="*/ 5 w 20"/>
                <a:gd name="T27" fmla="*/ 12 h 18"/>
                <a:gd name="T28" fmla="*/ 3 w 20"/>
                <a:gd name="T29" fmla="*/ 12 h 18"/>
                <a:gd name="T30" fmla="*/ 4 w 20"/>
                <a:gd name="T31" fmla="*/ 12 h 18"/>
                <a:gd name="T32" fmla="*/ 3 w 20"/>
                <a:gd name="T33" fmla="*/ 12 h 18"/>
                <a:gd name="T34" fmla="*/ 4 w 20"/>
                <a:gd name="T35" fmla="*/ 14 h 18"/>
                <a:gd name="T36" fmla="*/ 2 w 20"/>
                <a:gd name="T37" fmla="*/ 13 h 18"/>
                <a:gd name="T38" fmla="*/ 3 w 20"/>
                <a:gd name="T39" fmla="*/ 14 h 18"/>
                <a:gd name="T40" fmla="*/ 1 w 20"/>
                <a:gd name="T41" fmla="*/ 14 h 18"/>
                <a:gd name="T42" fmla="*/ 2 w 20"/>
                <a:gd name="T43" fmla="*/ 15 h 18"/>
                <a:gd name="T44" fmla="*/ 0 w 20"/>
                <a:gd name="T45" fmla="*/ 15 h 18"/>
                <a:gd name="T46" fmla="*/ 5 w 20"/>
                <a:gd name="T47" fmla="*/ 14 h 18"/>
                <a:gd name="T48" fmla="*/ 5 w 20"/>
                <a:gd name="T49" fmla="*/ 1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 h="18">
                  <a:moveTo>
                    <a:pt x="5" y="14"/>
                  </a:moveTo>
                  <a:cubicBezTo>
                    <a:pt x="7" y="12"/>
                    <a:pt x="13" y="16"/>
                    <a:pt x="14" y="18"/>
                  </a:cubicBezTo>
                  <a:cubicBezTo>
                    <a:pt x="15" y="16"/>
                    <a:pt x="15" y="14"/>
                    <a:pt x="14" y="13"/>
                  </a:cubicBezTo>
                  <a:cubicBezTo>
                    <a:pt x="13" y="9"/>
                    <a:pt x="15" y="11"/>
                    <a:pt x="17" y="11"/>
                  </a:cubicBezTo>
                  <a:cubicBezTo>
                    <a:pt x="19" y="10"/>
                    <a:pt x="19" y="8"/>
                    <a:pt x="18" y="6"/>
                  </a:cubicBezTo>
                  <a:cubicBezTo>
                    <a:pt x="18" y="6"/>
                    <a:pt x="20" y="5"/>
                    <a:pt x="20" y="5"/>
                  </a:cubicBezTo>
                  <a:cubicBezTo>
                    <a:pt x="20" y="3"/>
                    <a:pt x="20" y="2"/>
                    <a:pt x="19" y="0"/>
                  </a:cubicBezTo>
                  <a:cubicBezTo>
                    <a:pt x="19" y="0"/>
                    <a:pt x="15" y="1"/>
                    <a:pt x="15" y="1"/>
                  </a:cubicBezTo>
                  <a:cubicBezTo>
                    <a:pt x="13" y="1"/>
                    <a:pt x="12" y="1"/>
                    <a:pt x="10" y="3"/>
                  </a:cubicBezTo>
                  <a:cubicBezTo>
                    <a:pt x="10" y="3"/>
                    <a:pt x="13" y="5"/>
                    <a:pt x="12" y="6"/>
                  </a:cubicBezTo>
                  <a:cubicBezTo>
                    <a:pt x="10" y="8"/>
                    <a:pt x="9" y="4"/>
                    <a:pt x="10" y="4"/>
                  </a:cubicBezTo>
                  <a:cubicBezTo>
                    <a:pt x="10" y="4"/>
                    <a:pt x="7" y="5"/>
                    <a:pt x="7" y="6"/>
                  </a:cubicBezTo>
                  <a:cubicBezTo>
                    <a:pt x="7" y="7"/>
                    <a:pt x="6" y="7"/>
                    <a:pt x="5" y="8"/>
                  </a:cubicBezTo>
                  <a:cubicBezTo>
                    <a:pt x="5" y="9"/>
                    <a:pt x="3" y="12"/>
                    <a:pt x="5" y="12"/>
                  </a:cubicBezTo>
                  <a:cubicBezTo>
                    <a:pt x="5" y="12"/>
                    <a:pt x="4" y="12"/>
                    <a:pt x="3" y="12"/>
                  </a:cubicBezTo>
                  <a:cubicBezTo>
                    <a:pt x="3" y="12"/>
                    <a:pt x="4" y="12"/>
                    <a:pt x="4" y="12"/>
                  </a:cubicBezTo>
                  <a:cubicBezTo>
                    <a:pt x="4" y="12"/>
                    <a:pt x="3" y="12"/>
                    <a:pt x="3" y="12"/>
                  </a:cubicBezTo>
                  <a:cubicBezTo>
                    <a:pt x="2" y="13"/>
                    <a:pt x="4" y="14"/>
                    <a:pt x="4" y="14"/>
                  </a:cubicBezTo>
                  <a:cubicBezTo>
                    <a:pt x="4" y="13"/>
                    <a:pt x="2" y="13"/>
                    <a:pt x="2" y="13"/>
                  </a:cubicBezTo>
                  <a:cubicBezTo>
                    <a:pt x="2" y="13"/>
                    <a:pt x="3" y="14"/>
                    <a:pt x="3" y="14"/>
                  </a:cubicBezTo>
                  <a:cubicBezTo>
                    <a:pt x="3" y="14"/>
                    <a:pt x="2" y="13"/>
                    <a:pt x="1" y="14"/>
                  </a:cubicBezTo>
                  <a:cubicBezTo>
                    <a:pt x="1" y="14"/>
                    <a:pt x="2" y="15"/>
                    <a:pt x="2" y="15"/>
                  </a:cubicBezTo>
                  <a:cubicBezTo>
                    <a:pt x="2" y="14"/>
                    <a:pt x="1" y="14"/>
                    <a:pt x="0" y="15"/>
                  </a:cubicBezTo>
                  <a:cubicBezTo>
                    <a:pt x="1" y="15"/>
                    <a:pt x="4" y="16"/>
                    <a:pt x="5" y="14"/>
                  </a:cubicBezTo>
                  <a:cubicBezTo>
                    <a:pt x="5" y="14"/>
                    <a:pt x="5" y="15"/>
                    <a:pt x="5" y="14"/>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258" name="Freeform 654">
              <a:extLst>
                <a:ext uri="{FF2B5EF4-FFF2-40B4-BE49-F238E27FC236}">
                  <a16:creationId xmlns:a16="http://schemas.microsoft.com/office/drawing/2014/main" id="{40881A90-BDD8-BB73-13DF-B582F529AE48}"/>
                </a:ext>
              </a:extLst>
            </p:cNvPr>
            <p:cNvSpPr>
              <a:spLocks/>
            </p:cNvSpPr>
            <p:nvPr/>
          </p:nvSpPr>
          <p:spPr bwMode="auto">
            <a:xfrm>
              <a:off x="12079173" y="5984503"/>
              <a:ext cx="140127" cy="207060"/>
            </a:xfrm>
            <a:custGeom>
              <a:avLst/>
              <a:gdLst>
                <a:gd name="T0" fmla="*/ 10 w 15"/>
                <a:gd name="T1" fmla="*/ 21 h 22"/>
                <a:gd name="T2" fmla="*/ 8 w 15"/>
                <a:gd name="T3" fmla="*/ 17 h 22"/>
                <a:gd name="T4" fmla="*/ 11 w 15"/>
                <a:gd name="T5" fmla="*/ 12 h 22"/>
                <a:gd name="T6" fmla="*/ 11 w 15"/>
                <a:gd name="T7" fmla="*/ 13 h 22"/>
                <a:gd name="T8" fmla="*/ 15 w 15"/>
                <a:gd name="T9" fmla="*/ 10 h 22"/>
                <a:gd name="T10" fmla="*/ 11 w 15"/>
                <a:gd name="T11" fmla="*/ 7 h 22"/>
                <a:gd name="T12" fmla="*/ 10 w 15"/>
                <a:gd name="T13" fmla="*/ 5 h 22"/>
                <a:gd name="T14" fmla="*/ 12 w 15"/>
                <a:gd name="T15" fmla="*/ 4 h 22"/>
                <a:gd name="T16" fmla="*/ 12 w 15"/>
                <a:gd name="T17" fmla="*/ 1 h 22"/>
                <a:gd name="T18" fmla="*/ 11 w 15"/>
                <a:gd name="T19" fmla="*/ 1 h 22"/>
                <a:gd name="T20" fmla="*/ 7 w 15"/>
                <a:gd name="T21" fmla="*/ 4 h 22"/>
                <a:gd name="T22" fmla="*/ 2 w 15"/>
                <a:gd name="T23" fmla="*/ 5 h 22"/>
                <a:gd name="T24" fmla="*/ 4 w 15"/>
                <a:gd name="T25" fmla="*/ 6 h 22"/>
                <a:gd name="T26" fmla="*/ 6 w 15"/>
                <a:gd name="T27" fmla="*/ 8 h 22"/>
                <a:gd name="T28" fmla="*/ 4 w 15"/>
                <a:gd name="T29" fmla="*/ 8 h 22"/>
                <a:gd name="T30" fmla="*/ 2 w 15"/>
                <a:gd name="T31" fmla="*/ 8 h 22"/>
                <a:gd name="T32" fmla="*/ 0 w 15"/>
                <a:gd name="T33" fmla="*/ 9 h 22"/>
                <a:gd name="T34" fmla="*/ 0 w 15"/>
                <a:gd name="T35" fmla="*/ 14 h 22"/>
                <a:gd name="T36" fmla="*/ 2 w 15"/>
                <a:gd name="T37" fmla="*/ 16 h 22"/>
                <a:gd name="T38" fmla="*/ 2 w 15"/>
                <a:gd name="T39" fmla="*/ 20 h 22"/>
                <a:gd name="T40" fmla="*/ 10 w 15"/>
                <a:gd name="T41" fmla="*/ 2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 h="22">
                  <a:moveTo>
                    <a:pt x="10" y="21"/>
                  </a:moveTo>
                  <a:cubicBezTo>
                    <a:pt x="10" y="20"/>
                    <a:pt x="6" y="18"/>
                    <a:pt x="8" y="17"/>
                  </a:cubicBezTo>
                  <a:cubicBezTo>
                    <a:pt x="9" y="16"/>
                    <a:pt x="9" y="13"/>
                    <a:pt x="11" y="12"/>
                  </a:cubicBezTo>
                  <a:cubicBezTo>
                    <a:pt x="11" y="12"/>
                    <a:pt x="11" y="13"/>
                    <a:pt x="11" y="13"/>
                  </a:cubicBezTo>
                  <a:cubicBezTo>
                    <a:pt x="12" y="13"/>
                    <a:pt x="15" y="11"/>
                    <a:pt x="15" y="10"/>
                  </a:cubicBezTo>
                  <a:cubicBezTo>
                    <a:pt x="15" y="9"/>
                    <a:pt x="11" y="9"/>
                    <a:pt x="11" y="7"/>
                  </a:cubicBezTo>
                  <a:cubicBezTo>
                    <a:pt x="11" y="6"/>
                    <a:pt x="10" y="6"/>
                    <a:pt x="10" y="5"/>
                  </a:cubicBezTo>
                  <a:cubicBezTo>
                    <a:pt x="10" y="4"/>
                    <a:pt x="12" y="5"/>
                    <a:pt x="12" y="4"/>
                  </a:cubicBezTo>
                  <a:cubicBezTo>
                    <a:pt x="12" y="3"/>
                    <a:pt x="12" y="2"/>
                    <a:pt x="12" y="1"/>
                  </a:cubicBezTo>
                  <a:cubicBezTo>
                    <a:pt x="12" y="0"/>
                    <a:pt x="12" y="1"/>
                    <a:pt x="11" y="1"/>
                  </a:cubicBezTo>
                  <a:cubicBezTo>
                    <a:pt x="8" y="1"/>
                    <a:pt x="9" y="2"/>
                    <a:pt x="7" y="4"/>
                  </a:cubicBezTo>
                  <a:cubicBezTo>
                    <a:pt x="6" y="5"/>
                    <a:pt x="3" y="3"/>
                    <a:pt x="2" y="5"/>
                  </a:cubicBezTo>
                  <a:cubicBezTo>
                    <a:pt x="0" y="7"/>
                    <a:pt x="3" y="7"/>
                    <a:pt x="4" y="6"/>
                  </a:cubicBezTo>
                  <a:cubicBezTo>
                    <a:pt x="5" y="5"/>
                    <a:pt x="7" y="6"/>
                    <a:pt x="6" y="8"/>
                  </a:cubicBezTo>
                  <a:cubicBezTo>
                    <a:pt x="6" y="7"/>
                    <a:pt x="4" y="6"/>
                    <a:pt x="4" y="8"/>
                  </a:cubicBezTo>
                  <a:cubicBezTo>
                    <a:pt x="3" y="8"/>
                    <a:pt x="2" y="9"/>
                    <a:pt x="2" y="8"/>
                  </a:cubicBezTo>
                  <a:cubicBezTo>
                    <a:pt x="2" y="9"/>
                    <a:pt x="0" y="7"/>
                    <a:pt x="0" y="9"/>
                  </a:cubicBezTo>
                  <a:cubicBezTo>
                    <a:pt x="0" y="11"/>
                    <a:pt x="0" y="12"/>
                    <a:pt x="0" y="14"/>
                  </a:cubicBezTo>
                  <a:cubicBezTo>
                    <a:pt x="1" y="15"/>
                    <a:pt x="2" y="15"/>
                    <a:pt x="2" y="16"/>
                  </a:cubicBezTo>
                  <a:cubicBezTo>
                    <a:pt x="3" y="18"/>
                    <a:pt x="1" y="19"/>
                    <a:pt x="2" y="20"/>
                  </a:cubicBezTo>
                  <a:cubicBezTo>
                    <a:pt x="4" y="22"/>
                    <a:pt x="8" y="21"/>
                    <a:pt x="10" y="21"/>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259" name="Freeform 655">
              <a:extLst>
                <a:ext uri="{FF2B5EF4-FFF2-40B4-BE49-F238E27FC236}">
                  <a16:creationId xmlns:a16="http://schemas.microsoft.com/office/drawing/2014/main" id="{8101A27B-6385-7476-CF94-E1C251141EFD}"/>
                </a:ext>
              </a:extLst>
            </p:cNvPr>
            <p:cNvSpPr>
              <a:spLocks/>
            </p:cNvSpPr>
            <p:nvPr/>
          </p:nvSpPr>
          <p:spPr bwMode="auto">
            <a:xfrm>
              <a:off x="11977264" y="6172454"/>
              <a:ext cx="417198" cy="484203"/>
            </a:xfrm>
            <a:custGeom>
              <a:avLst/>
              <a:gdLst>
                <a:gd name="T0" fmla="*/ 44 w 45"/>
                <a:gd name="T1" fmla="*/ 24 h 52"/>
                <a:gd name="T2" fmla="*/ 43 w 45"/>
                <a:gd name="T3" fmla="*/ 18 h 52"/>
                <a:gd name="T4" fmla="*/ 42 w 45"/>
                <a:gd name="T5" fmla="*/ 12 h 52"/>
                <a:gd name="T6" fmla="*/ 41 w 45"/>
                <a:gd name="T7" fmla="*/ 7 h 52"/>
                <a:gd name="T8" fmla="*/ 38 w 45"/>
                <a:gd name="T9" fmla="*/ 4 h 52"/>
                <a:gd name="T10" fmla="*/ 38 w 45"/>
                <a:gd name="T11" fmla="*/ 2 h 52"/>
                <a:gd name="T12" fmla="*/ 37 w 45"/>
                <a:gd name="T13" fmla="*/ 5 h 52"/>
                <a:gd name="T14" fmla="*/ 33 w 45"/>
                <a:gd name="T15" fmla="*/ 4 h 52"/>
                <a:gd name="T16" fmla="*/ 25 w 45"/>
                <a:gd name="T17" fmla="*/ 7 h 52"/>
                <a:gd name="T18" fmla="*/ 26 w 45"/>
                <a:gd name="T19" fmla="*/ 4 h 52"/>
                <a:gd name="T20" fmla="*/ 21 w 45"/>
                <a:gd name="T21" fmla="*/ 4 h 52"/>
                <a:gd name="T22" fmla="*/ 20 w 45"/>
                <a:gd name="T23" fmla="*/ 1 h 52"/>
                <a:gd name="T24" fmla="*/ 13 w 45"/>
                <a:gd name="T25" fmla="*/ 0 h 52"/>
                <a:gd name="T26" fmla="*/ 15 w 45"/>
                <a:gd name="T27" fmla="*/ 3 h 52"/>
                <a:gd name="T28" fmla="*/ 15 w 45"/>
                <a:gd name="T29" fmla="*/ 6 h 52"/>
                <a:gd name="T30" fmla="*/ 17 w 45"/>
                <a:gd name="T31" fmla="*/ 7 h 52"/>
                <a:gd name="T32" fmla="*/ 20 w 45"/>
                <a:gd name="T33" fmla="*/ 9 h 52"/>
                <a:gd name="T34" fmla="*/ 15 w 45"/>
                <a:gd name="T35" fmla="*/ 8 h 52"/>
                <a:gd name="T36" fmla="*/ 14 w 45"/>
                <a:gd name="T37" fmla="*/ 8 h 52"/>
                <a:gd name="T38" fmla="*/ 13 w 45"/>
                <a:gd name="T39" fmla="*/ 10 h 52"/>
                <a:gd name="T40" fmla="*/ 6 w 45"/>
                <a:gd name="T41" fmla="*/ 10 h 52"/>
                <a:gd name="T42" fmla="*/ 6 w 45"/>
                <a:gd name="T43" fmla="*/ 15 h 52"/>
                <a:gd name="T44" fmla="*/ 6 w 45"/>
                <a:gd name="T45" fmla="*/ 17 h 52"/>
                <a:gd name="T46" fmla="*/ 1 w 45"/>
                <a:gd name="T47" fmla="*/ 22 h 52"/>
                <a:gd name="T48" fmla="*/ 2 w 45"/>
                <a:gd name="T49" fmla="*/ 26 h 52"/>
                <a:gd name="T50" fmla="*/ 2 w 45"/>
                <a:gd name="T51" fmla="*/ 30 h 52"/>
                <a:gd name="T52" fmla="*/ 1 w 45"/>
                <a:gd name="T53" fmla="*/ 33 h 52"/>
                <a:gd name="T54" fmla="*/ 3 w 45"/>
                <a:gd name="T55" fmla="*/ 37 h 52"/>
                <a:gd name="T56" fmla="*/ 11 w 45"/>
                <a:gd name="T57" fmla="*/ 40 h 52"/>
                <a:gd name="T58" fmla="*/ 9 w 45"/>
                <a:gd name="T59" fmla="*/ 49 h 52"/>
                <a:gd name="T60" fmla="*/ 19 w 45"/>
                <a:gd name="T61" fmla="*/ 49 h 52"/>
                <a:gd name="T62" fmla="*/ 23 w 45"/>
                <a:gd name="T63" fmla="*/ 51 h 52"/>
                <a:gd name="T64" fmla="*/ 26 w 45"/>
                <a:gd name="T65" fmla="*/ 50 h 52"/>
                <a:gd name="T66" fmla="*/ 33 w 45"/>
                <a:gd name="T67" fmla="*/ 49 h 52"/>
                <a:gd name="T68" fmla="*/ 36 w 45"/>
                <a:gd name="T69" fmla="*/ 49 h 52"/>
                <a:gd name="T70" fmla="*/ 36 w 45"/>
                <a:gd name="T71" fmla="*/ 45 h 52"/>
                <a:gd name="T72" fmla="*/ 40 w 45"/>
                <a:gd name="T73" fmla="*/ 43 h 52"/>
                <a:gd name="T74" fmla="*/ 35 w 45"/>
                <a:gd name="T75" fmla="*/ 37 h 52"/>
                <a:gd name="T76" fmla="*/ 32 w 45"/>
                <a:gd name="T77" fmla="*/ 31 h 52"/>
                <a:gd name="T78" fmla="*/ 41 w 45"/>
                <a:gd name="T79" fmla="*/ 26 h 52"/>
                <a:gd name="T80" fmla="*/ 44 w 45"/>
                <a:gd name="T81" fmla="*/ 28 h 52"/>
                <a:gd name="T82" fmla="*/ 44 w 45"/>
                <a:gd name="T83" fmla="*/ 24 h 52"/>
                <a:gd name="T84" fmla="*/ 44 w 45"/>
                <a:gd name="T85" fmla="*/ 2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5" h="52">
                  <a:moveTo>
                    <a:pt x="44" y="24"/>
                  </a:moveTo>
                  <a:cubicBezTo>
                    <a:pt x="43" y="22"/>
                    <a:pt x="43" y="20"/>
                    <a:pt x="43" y="18"/>
                  </a:cubicBezTo>
                  <a:cubicBezTo>
                    <a:pt x="42" y="16"/>
                    <a:pt x="41" y="15"/>
                    <a:pt x="42" y="12"/>
                  </a:cubicBezTo>
                  <a:cubicBezTo>
                    <a:pt x="43" y="10"/>
                    <a:pt x="42" y="8"/>
                    <a:pt x="41" y="7"/>
                  </a:cubicBezTo>
                  <a:cubicBezTo>
                    <a:pt x="40" y="6"/>
                    <a:pt x="38" y="5"/>
                    <a:pt x="38" y="4"/>
                  </a:cubicBezTo>
                  <a:cubicBezTo>
                    <a:pt x="38" y="4"/>
                    <a:pt x="39" y="3"/>
                    <a:pt x="38" y="2"/>
                  </a:cubicBezTo>
                  <a:cubicBezTo>
                    <a:pt x="37" y="2"/>
                    <a:pt x="37" y="5"/>
                    <a:pt x="37" y="5"/>
                  </a:cubicBezTo>
                  <a:cubicBezTo>
                    <a:pt x="35" y="5"/>
                    <a:pt x="35" y="4"/>
                    <a:pt x="33" y="4"/>
                  </a:cubicBezTo>
                  <a:cubicBezTo>
                    <a:pt x="31" y="5"/>
                    <a:pt x="28" y="7"/>
                    <a:pt x="25" y="7"/>
                  </a:cubicBezTo>
                  <a:cubicBezTo>
                    <a:pt x="24" y="6"/>
                    <a:pt x="26" y="5"/>
                    <a:pt x="26" y="4"/>
                  </a:cubicBezTo>
                  <a:cubicBezTo>
                    <a:pt x="24" y="4"/>
                    <a:pt x="23" y="5"/>
                    <a:pt x="21" y="4"/>
                  </a:cubicBezTo>
                  <a:cubicBezTo>
                    <a:pt x="20" y="3"/>
                    <a:pt x="23" y="1"/>
                    <a:pt x="20" y="1"/>
                  </a:cubicBezTo>
                  <a:cubicBezTo>
                    <a:pt x="18" y="1"/>
                    <a:pt x="16" y="1"/>
                    <a:pt x="13" y="0"/>
                  </a:cubicBezTo>
                  <a:cubicBezTo>
                    <a:pt x="14" y="1"/>
                    <a:pt x="15" y="1"/>
                    <a:pt x="15" y="3"/>
                  </a:cubicBezTo>
                  <a:cubicBezTo>
                    <a:pt x="14" y="4"/>
                    <a:pt x="14" y="4"/>
                    <a:pt x="15" y="6"/>
                  </a:cubicBezTo>
                  <a:cubicBezTo>
                    <a:pt x="15" y="8"/>
                    <a:pt x="15" y="7"/>
                    <a:pt x="17" y="7"/>
                  </a:cubicBezTo>
                  <a:cubicBezTo>
                    <a:pt x="18" y="7"/>
                    <a:pt x="19" y="8"/>
                    <a:pt x="20" y="9"/>
                  </a:cubicBezTo>
                  <a:cubicBezTo>
                    <a:pt x="19" y="8"/>
                    <a:pt x="16" y="8"/>
                    <a:pt x="15" y="8"/>
                  </a:cubicBezTo>
                  <a:cubicBezTo>
                    <a:pt x="15" y="8"/>
                    <a:pt x="14" y="8"/>
                    <a:pt x="14" y="8"/>
                  </a:cubicBezTo>
                  <a:cubicBezTo>
                    <a:pt x="13" y="9"/>
                    <a:pt x="14" y="10"/>
                    <a:pt x="13" y="10"/>
                  </a:cubicBezTo>
                  <a:cubicBezTo>
                    <a:pt x="11" y="11"/>
                    <a:pt x="7" y="6"/>
                    <a:pt x="6" y="10"/>
                  </a:cubicBezTo>
                  <a:cubicBezTo>
                    <a:pt x="7" y="12"/>
                    <a:pt x="8" y="14"/>
                    <a:pt x="6" y="15"/>
                  </a:cubicBezTo>
                  <a:cubicBezTo>
                    <a:pt x="5" y="17"/>
                    <a:pt x="5" y="15"/>
                    <a:pt x="6" y="17"/>
                  </a:cubicBezTo>
                  <a:cubicBezTo>
                    <a:pt x="6" y="22"/>
                    <a:pt x="0" y="20"/>
                    <a:pt x="1" y="22"/>
                  </a:cubicBezTo>
                  <a:cubicBezTo>
                    <a:pt x="1" y="23"/>
                    <a:pt x="2" y="24"/>
                    <a:pt x="2" y="26"/>
                  </a:cubicBezTo>
                  <a:cubicBezTo>
                    <a:pt x="2" y="28"/>
                    <a:pt x="1" y="28"/>
                    <a:pt x="2" y="30"/>
                  </a:cubicBezTo>
                  <a:cubicBezTo>
                    <a:pt x="3" y="31"/>
                    <a:pt x="0" y="33"/>
                    <a:pt x="1" y="33"/>
                  </a:cubicBezTo>
                  <a:cubicBezTo>
                    <a:pt x="3" y="34"/>
                    <a:pt x="2" y="36"/>
                    <a:pt x="3" y="37"/>
                  </a:cubicBezTo>
                  <a:cubicBezTo>
                    <a:pt x="4" y="40"/>
                    <a:pt x="8" y="39"/>
                    <a:pt x="11" y="40"/>
                  </a:cubicBezTo>
                  <a:cubicBezTo>
                    <a:pt x="11" y="40"/>
                    <a:pt x="9" y="48"/>
                    <a:pt x="9" y="49"/>
                  </a:cubicBezTo>
                  <a:cubicBezTo>
                    <a:pt x="13" y="49"/>
                    <a:pt x="15" y="48"/>
                    <a:pt x="19" y="49"/>
                  </a:cubicBezTo>
                  <a:cubicBezTo>
                    <a:pt x="19" y="49"/>
                    <a:pt x="23" y="52"/>
                    <a:pt x="23" y="51"/>
                  </a:cubicBezTo>
                  <a:cubicBezTo>
                    <a:pt x="24" y="49"/>
                    <a:pt x="25" y="49"/>
                    <a:pt x="26" y="50"/>
                  </a:cubicBezTo>
                  <a:cubicBezTo>
                    <a:pt x="27" y="51"/>
                    <a:pt x="32" y="48"/>
                    <a:pt x="33" y="49"/>
                  </a:cubicBezTo>
                  <a:cubicBezTo>
                    <a:pt x="33" y="49"/>
                    <a:pt x="37" y="50"/>
                    <a:pt x="36" y="49"/>
                  </a:cubicBezTo>
                  <a:cubicBezTo>
                    <a:pt x="35" y="46"/>
                    <a:pt x="34" y="46"/>
                    <a:pt x="36" y="45"/>
                  </a:cubicBezTo>
                  <a:cubicBezTo>
                    <a:pt x="38" y="43"/>
                    <a:pt x="38" y="43"/>
                    <a:pt x="40" y="43"/>
                  </a:cubicBezTo>
                  <a:cubicBezTo>
                    <a:pt x="41" y="42"/>
                    <a:pt x="36" y="38"/>
                    <a:pt x="35" y="37"/>
                  </a:cubicBezTo>
                  <a:cubicBezTo>
                    <a:pt x="34" y="37"/>
                    <a:pt x="31" y="32"/>
                    <a:pt x="32" y="31"/>
                  </a:cubicBezTo>
                  <a:cubicBezTo>
                    <a:pt x="36" y="30"/>
                    <a:pt x="38" y="29"/>
                    <a:pt x="41" y="26"/>
                  </a:cubicBezTo>
                  <a:cubicBezTo>
                    <a:pt x="42" y="25"/>
                    <a:pt x="43" y="29"/>
                    <a:pt x="44" y="28"/>
                  </a:cubicBezTo>
                  <a:cubicBezTo>
                    <a:pt x="45" y="27"/>
                    <a:pt x="45" y="25"/>
                    <a:pt x="44" y="24"/>
                  </a:cubicBezTo>
                  <a:cubicBezTo>
                    <a:pt x="44" y="23"/>
                    <a:pt x="44" y="24"/>
                    <a:pt x="44" y="24"/>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260" name="Freeform 656">
              <a:extLst>
                <a:ext uri="{FF2B5EF4-FFF2-40B4-BE49-F238E27FC236}">
                  <a16:creationId xmlns:a16="http://schemas.microsoft.com/office/drawing/2014/main" id="{B2221CC2-8C37-4839-F90A-844510EB9942}"/>
                </a:ext>
              </a:extLst>
            </p:cNvPr>
            <p:cNvSpPr>
              <a:spLocks/>
            </p:cNvSpPr>
            <p:nvPr/>
          </p:nvSpPr>
          <p:spPr bwMode="auto">
            <a:xfrm>
              <a:off x="12712935" y="6322173"/>
              <a:ext cx="831212" cy="493761"/>
            </a:xfrm>
            <a:custGeom>
              <a:avLst/>
              <a:gdLst>
                <a:gd name="T0" fmla="*/ 0 w 89"/>
                <a:gd name="T1" fmla="*/ 27 h 53"/>
                <a:gd name="T2" fmla="*/ 9 w 89"/>
                <a:gd name="T3" fmla="*/ 30 h 53"/>
                <a:gd name="T4" fmla="*/ 16 w 89"/>
                <a:gd name="T5" fmla="*/ 31 h 53"/>
                <a:gd name="T6" fmla="*/ 22 w 89"/>
                <a:gd name="T7" fmla="*/ 28 h 53"/>
                <a:gd name="T8" fmla="*/ 33 w 89"/>
                <a:gd name="T9" fmla="*/ 30 h 53"/>
                <a:gd name="T10" fmla="*/ 40 w 89"/>
                <a:gd name="T11" fmla="*/ 41 h 53"/>
                <a:gd name="T12" fmla="*/ 44 w 89"/>
                <a:gd name="T13" fmla="*/ 38 h 53"/>
                <a:gd name="T14" fmla="*/ 47 w 89"/>
                <a:gd name="T15" fmla="*/ 41 h 53"/>
                <a:gd name="T16" fmla="*/ 57 w 89"/>
                <a:gd name="T17" fmla="*/ 42 h 53"/>
                <a:gd name="T18" fmla="*/ 51 w 89"/>
                <a:gd name="T19" fmla="*/ 46 h 53"/>
                <a:gd name="T20" fmla="*/ 55 w 89"/>
                <a:gd name="T21" fmla="*/ 49 h 53"/>
                <a:gd name="T22" fmla="*/ 59 w 89"/>
                <a:gd name="T23" fmla="*/ 51 h 53"/>
                <a:gd name="T24" fmla="*/ 67 w 89"/>
                <a:gd name="T25" fmla="*/ 48 h 53"/>
                <a:gd name="T26" fmla="*/ 72 w 89"/>
                <a:gd name="T27" fmla="*/ 46 h 53"/>
                <a:gd name="T28" fmla="*/ 68 w 89"/>
                <a:gd name="T29" fmla="*/ 46 h 53"/>
                <a:gd name="T30" fmla="*/ 63 w 89"/>
                <a:gd name="T31" fmla="*/ 44 h 53"/>
                <a:gd name="T32" fmla="*/ 72 w 89"/>
                <a:gd name="T33" fmla="*/ 38 h 53"/>
                <a:gd name="T34" fmla="*/ 78 w 89"/>
                <a:gd name="T35" fmla="*/ 35 h 53"/>
                <a:gd name="T36" fmla="*/ 84 w 89"/>
                <a:gd name="T37" fmla="*/ 31 h 53"/>
                <a:gd name="T38" fmla="*/ 87 w 89"/>
                <a:gd name="T39" fmla="*/ 28 h 53"/>
                <a:gd name="T40" fmla="*/ 86 w 89"/>
                <a:gd name="T41" fmla="*/ 26 h 53"/>
                <a:gd name="T42" fmla="*/ 88 w 89"/>
                <a:gd name="T43" fmla="*/ 25 h 53"/>
                <a:gd name="T44" fmla="*/ 86 w 89"/>
                <a:gd name="T45" fmla="*/ 24 h 53"/>
                <a:gd name="T46" fmla="*/ 88 w 89"/>
                <a:gd name="T47" fmla="*/ 21 h 53"/>
                <a:gd name="T48" fmla="*/ 85 w 89"/>
                <a:gd name="T49" fmla="*/ 19 h 53"/>
                <a:gd name="T50" fmla="*/ 82 w 89"/>
                <a:gd name="T51" fmla="*/ 18 h 53"/>
                <a:gd name="T52" fmla="*/ 78 w 89"/>
                <a:gd name="T53" fmla="*/ 18 h 53"/>
                <a:gd name="T54" fmla="*/ 75 w 89"/>
                <a:gd name="T55" fmla="*/ 15 h 53"/>
                <a:gd name="T56" fmla="*/ 72 w 89"/>
                <a:gd name="T57" fmla="*/ 17 h 53"/>
                <a:gd name="T58" fmla="*/ 69 w 89"/>
                <a:gd name="T59" fmla="*/ 14 h 53"/>
                <a:gd name="T60" fmla="*/ 65 w 89"/>
                <a:gd name="T61" fmla="*/ 14 h 53"/>
                <a:gd name="T62" fmla="*/ 64 w 89"/>
                <a:gd name="T63" fmla="*/ 10 h 53"/>
                <a:gd name="T64" fmla="*/ 60 w 89"/>
                <a:gd name="T65" fmla="*/ 9 h 53"/>
                <a:gd name="T66" fmla="*/ 60 w 89"/>
                <a:gd name="T67" fmla="*/ 5 h 53"/>
                <a:gd name="T68" fmla="*/ 58 w 89"/>
                <a:gd name="T69" fmla="*/ 2 h 53"/>
                <a:gd name="T70" fmla="*/ 53 w 89"/>
                <a:gd name="T71" fmla="*/ 1 h 53"/>
                <a:gd name="T72" fmla="*/ 47 w 89"/>
                <a:gd name="T73" fmla="*/ 2 h 53"/>
                <a:gd name="T74" fmla="*/ 43 w 89"/>
                <a:gd name="T75" fmla="*/ 3 h 53"/>
                <a:gd name="T76" fmla="*/ 41 w 89"/>
                <a:gd name="T77" fmla="*/ 9 h 53"/>
                <a:gd name="T78" fmla="*/ 38 w 89"/>
                <a:gd name="T79" fmla="*/ 7 h 53"/>
                <a:gd name="T80" fmla="*/ 36 w 89"/>
                <a:gd name="T81" fmla="*/ 8 h 53"/>
                <a:gd name="T82" fmla="*/ 34 w 89"/>
                <a:gd name="T83" fmla="*/ 6 h 53"/>
                <a:gd name="T84" fmla="*/ 31 w 89"/>
                <a:gd name="T85" fmla="*/ 7 h 53"/>
                <a:gd name="T86" fmla="*/ 29 w 89"/>
                <a:gd name="T87" fmla="*/ 6 h 53"/>
                <a:gd name="T88" fmla="*/ 28 w 89"/>
                <a:gd name="T89" fmla="*/ 8 h 53"/>
                <a:gd name="T90" fmla="*/ 21 w 89"/>
                <a:gd name="T91" fmla="*/ 5 h 53"/>
                <a:gd name="T92" fmla="*/ 12 w 89"/>
                <a:gd name="T93" fmla="*/ 4 h 53"/>
                <a:gd name="T94" fmla="*/ 6 w 89"/>
                <a:gd name="T95" fmla="*/ 6 h 53"/>
                <a:gd name="T96" fmla="*/ 9 w 89"/>
                <a:gd name="T97" fmla="*/ 11 h 53"/>
                <a:gd name="T98" fmla="*/ 10 w 89"/>
                <a:gd name="T99" fmla="*/ 14 h 53"/>
                <a:gd name="T100" fmla="*/ 5 w 89"/>
                <a:gd name="T101" fmla="*/ 16 h 53"/>
                <a:gd name="T102" fmla="*/ 2 w 89"/>
                <a:gd name="T103" fmla="*/ 23 h 53"/>
                <a:gd name="T104" fmla="*/ 0 w 89"/>
                <a:gd name="T105" fmla="*/ 27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9" h="53">
                  <a:moveTo>
                    <a:pt x="0" y="27"/>
                  </a:moveTo>
                  <a:cubicBezTo>
                    <a:pt x="0" y="30"/>
                    <a:pt x="7" y="30"/>
                    <a:pt x="9" y="30"/>
                  </a:cubicBezTo>
                  <a:cubicBezTo>
                    <a:pt x="11" y="30"/>
                    <a:pt x="13" y="32"/>
                    <a:pt x="16" y="31"/>
                  </a:cubicBezTo>
                  <a:cubicBezTo>
                    <a:pt x="17" y="29"/>
                    <a:pt x="20" y="28"/>
                    <a:pt x="22" y="28"/>
                  </a:cubicBezTo>
                  <a:cubicBezTo>
                    <a:pt x="25" y="26"/>
                    <a:pt x="31" y="28"/>
                    <a:pt x="33" y="30"/>
                  </a:cubicBezTo>
                  <a:cubicBezTo>
                    <a:pt x="36" y="34"/>
                    <a:pt x="37" y="38"/>
                    <a:pt x="40" y="41"/>
                  </a:cubicBezTo>
                  <a:cubicBezTo>
                    <a:pt x="42" y="40"/>
                    <a:pt x="42" y="39"/>
                    <a:pt x="44" y="38"/>
                  </a:cubicBezTo>
                  <a:cubicBezTo>
                    <a:pt x="46" y="38"/>
                    <a:pt x="46" y="40"/>
                    <a:pt x="47" y="41"/>
                  </a:cubicBezTo>
                  <a:cubicBezTo>
                    <a:pt x="48" y="42"/>
                    <a:pt x="57" y="43"/>
                    <a:pt x="57" y="42"/>
                  </a:cubicBezTo>
                  <a:cubicBezTo>
                    <a:pt x="57" y="43"/>
                    <a:pt x="51" y="45"/>
                    <a:pt x="51" y="46"/>
                  </a:cubicBezTo>
                  <a:cubicBezTo>
                    <a:pt x="52" y="47"/>
                    <a:pt x="56" y="46"/>
                    <a:pt x="55" y="49"/>
                  </a:cubicBezTo>
                  <a:cubicBezTo>
                    <a:pt x="54" y="51"/>
                    <a:pt x="57" y="53"/>
                    <a:pt x="59" y="51"/>
                  </a:cubicBezTo>
                  <a:cubicBezTo>
                    <a:pt x="61" y="50"/>
                    <a:pt x="64" y="48"/>
                    <a:pt x="67" y="48"/>
                  </a:cubicBezTo>
                  <a:cubicBezTo>
                    <a:pt x="70" y="48"/>
                    <a:pt x="71" y="48"/>
                    <a:pt x="72" y="46"/>
                  </a:cubicBezTo>
                  <a:cubicBezTo>
                    <a:pt x="72" y="46"/>
                    <a:pt x="69" y="46"/>
                    <a:pt x="68" y="46"/>
                  </a:cubicBezTo>
                  <a:cubicBezTo>
                    <a:pt x="66" y="46"/>
                    <a:pt x="64" y="47"/>
                    <a:pt x="63" y="44"/>
                  </a:cubicBezTo>
                  <a:cubicBezTo>
                    <a:pt x="60" y="40"/>
                    <a:pt x="70" y="38"/>
                    <a:pt x="72" y="38"/>
                  </a:cubicBezTo>
                  <a:cubicBezTo>
                    <a:pt x="74" y="37"/>
                    <a:pt x="76" y="36"/>
                    <a:pt x="78" y="35"/>
                  </a:cubicBezTo>
                  <a:cubicBezTo>
                    <a:pt x="79" y="33"/>
                    <a:pt x="81" y="31"/>
                    <a:pt x="84" y="31"/>
                  </a:cubicBezTo>
                  <a:cubicBezTo>
                    <a:pt x="85" y="31"/>
                    <a:pt x="87" y="31"/>
                    <a:pt x="87" y="28"/>
                  </a:cubicBezTo>
                  <a:cubicBezTo>
                    <a:pt x="87" y="27"/>
                    <a:pt x="86" y="27"/>
                    <a:pt x="86" y="26"/>
                  </a:cubicBezTo>
                  <a:cubicBezTo>
                    <a:pt x="86" y="25"/>
                    <a:pt x="88" y="25"/>
                    <a:pt x="88" y="25"/>
                  </a:cubicBezTo>
                  <a:cubicBezTo>
                    <a:pt x="88" y="25"/>
                    <a:pt x="86" y="24"/>
                    <a:pt x="86" y="24"/>
                  </a:cubicBezTo>
                  <a:cubicBezTo>
                    <a:pt x="86" y="23"/>
                    <a:pt x="89" y="23"/>
                    <a:pt x="88" y="21"/>
                  </a:cubicBezTo>
                  <a:cubicBezTo>
                    <a:pt x="88" y="21"/>
                    <a:pt x="86" y="20"/>
                    <a:pt x="85" y="19"/>
                  </a:cubicBezTo>
                  <a:cubicBezTo>
                    <a:pt x="84" y="18"/>
                    <a:pt x="83" y="20"/>
                    <a:pt x="82" y="18"/>
                  </a:cubicBezTo>
                  <a:cubicBezTo>
                    <a:pt x="81" y="17"/>
                    <a:pt x="80" y="17"/>
                    <a:pt x="78" y="18"/>
                  </a:cubicBezTo>
                  <a:cubicBezTo>
                    <a:pt x="77" y="18"/>
                    <a:pt x="76" y="15"/>
                    <a:pt x="75" y="15"/>
                  </a:cubicBezTo>
                  <a:cubicBezTo>
                    <a:pt x="74" y="14"/>
                    <a:pt x="73" y="16"/>
                    <a:pt x="72" y="17"/>
                  </a:cubicBezTo>
                  <a:cubicBezTo>
                    <a:pt x="71" y="17"/>
                    <a:pt x="70" y="14"/>
                    <a:pt x="69" y="14"/>
                  </a:cubicBezTo>
                  <a:cubicBezTo>
                    <a:pt x="68" y="14"/>
                    <a:pt x="65" y="15"/>
                    <a:pt x="65" y="14"/>
                  </a:cubicBezTo>
                  <a:cubicBezTo>
                    <a:pt x="65" y="13"/>
                    <a:pt x="65" y="11"/>
                    <a:pt x="64" y="10"/>
                  </a:cubicBezTo>
                  <a:cubicBezTo>
                    <a:pt x="63" y="9"/>
                    <a:pt x="61" y="10"/>
                    <a:pt x="60" y="9"/>
                  </a:cubicBezTo>
                  <a:cubicBezTo>
                    <a:pt x="59" y="8"/>
                    <a:pt x="58" y="6"/>
                    <a:pt x="60" y="5"/>
                  </a:cubicBezTo>
                  <a:cubicBezTo>
                    <a:pt x="61" y="5"/>
                    <a:pt x="59" y="2"/>
                    <a:pt x="58" y="2"/>
                  </a:cubicBezTo>
                  <a:cubicBezTo>
                    <a:pt x="57" y="1"/>
                    <a:pt x="54" y="2"/>
                    <a:pt x="53" y="1"/>
                  </a:cubicBezTo>
                  <a:cubicBezTo>
                    <a:pt x="50" y="0"/>
                    <a:pt x="50" y="6"/>
                    <a:pt x="47" y="2"/>
                  </a:cubicBezTo>
                  <a:cubicBezTo>
                    <a:pt x="46" y="2"/>
                    <a:pt x="44" y="3"/>
                    <a:pt x="43" y="3"/>
                  </a:cubicBezTo>
                  <a:cubicBezTo>
                    <a:pt x="41" y="4"/>
                    <a:pt x="42" y="9"/>
                    <a:pt x="41" y="9"/>
                  </a:cubicBezTo>
                  <a:cubicBezTo>
                    <a:pt x="40" y="9"/>
                    <a:pt x="39" y="7"/>
                    <a:pt x="38" y="7"/>
                  </a:cubicBezTo>
                  <a:cubicBezTo>
                    <a:pt x="38" y="7"/>
                    <a:pt x="37" y="8"/>
                    <a:pt x="36" y="8"/>
                  </a:cubicBezTo>
                  <a:cubicBezTo>
                    <a:pt x="35" y="8"/>
                    <a:pt x="34" y="7"/>
                    <a:pt x="34" y="6"/>
                  </a:cubicBezTo>
                  <a:cubicBezTo>
                    <a:pt x="34" y="5"/>
                    <a:pt x="32" y="7"/>
                    <a:pt x="31" y="7"/>
                  </a:cubicBezTo>
                  <a:cubicBezTo>
                    <a:pt x="30" y="7"/>
                    <a:pt x="30" y="6"/>
                    <a:pt x="29" y="6"/>
                  </a:cubicBezTo>
                  <a:cubicBezTo>
                    <a:pt x="28" y="6"/>
                    <a:pt x="28" y="7"/>
                    <a:pt x="28" y="8"/>
                  </a:cubicBezTo>
                  <a:cubicBezTo>
                    <a:pt x="28" y="8"/>
                    <a:pt x="21" y="5"/>
                    <a:pt x="21" y="5"/>
                  </a:cubicBezTo>
                  <a:cubicBezTo>
                    <a:pt x="18" y="4"/>
                    <a:pt x="15" y="4"/>
                    <a:pt x="12" y="4"/>
                  </a:cubicBezTo>
                  <a:cubicBezTo>
                    <a:pt x="10" y="4"/>
                    <a:pt x="9" y="6"/>
                    <a:pt x="6" y="6"/>
                  </a:cubicBezTo>
                  <a:cubicBezTo>
                    <a:pt x="6" y="9"/>
                    <a:pt x="9" y="9"/>
                    <a:pt x="9" y="11"/>
                  </a:cubicBezTo>
                  <a:cubicBezTo>
                    <a:pt x="9" y="12"/>
                    <a:pt x="10" y="13"/>
                    <a:pt x="10" y="14"/>
                  </a:cubicBezTo>
                  <a:cubicBezTo>
                    <a:pt x="9" y="15"/>
                    <a:pt x="6" y="15"/>
                    <a:pt x="5" y="16"/>
                  </a:cubicBezTo>
                  <a:cubicBezTo>
                    <a:pt x="2" y="18"/>
                    <a:pt x="3" y="20"/>
                    <a:pt x="2" y="23"/>
                  </a:cubicBezTo>
                  <a:cubicBezTo>
                    <a:pt x="2" y="25"/>
                    <a:pt x="1" y="26"/>
                    <a:pt x="0" y="27"/>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261" name="Freeform 657">
              <a:extLst>
                <a:ext uri="{FF2B5EF4-FFF2-40B4-BE49-F238E27FC236}">
                  <a16:creationId xmlns:a16="http://schemas.microsoft.com/office/drawing/2014/main" id="{C3C5B226-4C23-0006-F153-B0A243C0DF7D}"/>
                </a:ext>
              </a:extLst>
            </p:cNvPr>
            <p:cNvSpPr>
              <a:spLocks/>
            </p:cNvSpPr>
            <p:nvPr/>
          </p:nvSpPr>
          <p:spPr bwMode="auto">
            <a:xfrm>
              <a:off x="12451788" y="6506933"/>
              <a:ext cx="280256" cy="114679"/>
            </a:xfrm>
            <a:custGeom>
              <a:avLst/>
              <a:gdLst>
                <a:gd name="T0" fmla="*/ 30 w 30"/>
                <a:gd name="T1" fmla="*/ 4 h 12"/>
                <a:gd name="T2" fmla="*/ 22 w 30"/>
                <a:gd name="T3" fmla="*/ 0 h 12"/>
                <a:gd name="T4" fmla="*/ 17 w 30"/>
                <a:gd name="T5" fmla="*/ 0 h 12"/>
                <a:gd name="T6" fmla="*/ 14 w 30"/>
                <a:gd name="T7" fmla="*/ 1 h 12"/>
                <a:gd name="T8" fmla="*/ 11 w 30"/>
                <a:gd name="T9" fmla="*/ 0 h 12"/>
                <a:gd name="T10" fmla="*/ 8 w 30"/>
                <a:gd name="T11" fmla="*/ 3 h 12"/>
                <a:gd name="T12" fmla="*/ 3 w 30"/>
                <a:gd name="T13" fmla="*/ 9 h 12"/>
                <a:gd name="T14" fmla="*/ 11 w 30"/>
                <a:gd name="T15" fmla="*/ 11 h 12"/>
                <a:gd name="T16" fmla="*/ 13 w 30"/>
                <a:gd name="T17" fmla="*/ 9 h 12"/>
                <a:gd name="T18" fmla="*/ 18 w 30"/>
                <a:gd name="T19" fmla="*/ 9 h 12"/>
                <a:gd name="T20" fmla="*/ 19 w 30"/>
                <a:gd name="T21" fmla="*/ 6 h 12"/>
                <a:gd name="T22" fmla="*/ 24 w 30"/>
                <a:gd name="T23" fmla="*/ 7 h 12"/>
                <a:gd name="T24" fmla="*/ 28 w 30"/>
                <a:gd name="T25" fmla="*/ 7 h 12"/>
                <a:gd name="T26" fmla="*/ 30 w 30"/>
                <a:gd name="T27"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 h="12">
                  <a:moveTo>
                    <a:pt x="30" y="4"/>
                  </a:moveTo>
                  <a:cubicBezTo>
                    <a:pt x="27" y="2"/>
                    <a:pt x="26" y="0"/>
                    <a:pt x="22" y="0"/>
                  </a:cubicBezTo>
                  <a:cubicBezTo>
                    <a:pt x="20" y="0"/>
                    <a:pt x="19" y="0"/>
                    <a:pt x="17" y="0"/>
                  </a:cubicBezTo>
                  <a:cubicBezTo>
                    <a:pt x="15" y="0"/>
                    <a:pt x="15" y="1"/>
                    <a:pt x="14" y="1"/>
                  </a:cubicBezTo>
                  <a:cubicBezTo>
                    <a:pt x="13" y="1"/>
                    <a:pt x="12" y="0"/>
                    <a:pt x="11" y="0"/>
                  </a:cubicBezTo>
                  <a:cubicBezTo>
                    <a:pt x="10" y="1"/>
                    <a:pt x="9" y="2"/>
                    <a:pt x="8" y="3"/>
                  </a:cubicBezTo>
                  <a:cubicBezTo>
                    <a:pt x="6" y="5"/>
                    <a:pt x="0" y="4"/>
                    <a:pt x="3" y="9"/>
                  </a:cubicBezTo>
                  <a:cubicBezTo>
                    <a:pt x="4" y="11"/>
                    <a:pt x="8" y="12"/>
                    <a:pt x="11" y="11"/>
                  </a:cubicBezTo>
                  <a:cubicBezTo>
                    <a:pt x="12" y="11"/>
                    <a:pt x="12" y="9"/>
                    <a:pt x="13" y="9"/>
                  </a:cubicBezTo>
                  <a:cubicBezTo>
                    <a:pt x="15" y="9"/>
                    <a:pt x="17" y="9"/>
                    <a:pt x="18" y="9"/>
                  </a:cubicBezTo>
                  <a:cubicBezTo>
                    <a:pt x="19" y="9"/>
                    <a:pt x="19" y="7"/>
                    <a:pt x="19" y="6"/>
                  </a:cubicBezTo>
                  <a:cubicBezTo>
                    <a:pt x="20" y="5"/>
                    <a:pt x="23" y="7"/>
                    <a:pt x="24" y="7"/>
                  </a:cubicBezTo>
                  <a:cubicBezTo>
                    <a:pt x="25" y="7"/>
                    <a:pt x="27" y="7"/>
                    <a:pt x="28" y="7"/>
                  </a:cubicBezTo>
                  <a:cubicBezTo>
                    <a:pt x="29" y="7"/>
                    <a:pt x="29" y="5"/>
                    <a:pt x="30" y="4"/>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262" name="Freeform 658">
              <a:extLst>
                <a:ext uri="{FF2B5EF4-FFF2-40B4-BE49-F238E27FC236}">
                  <a16:creationId xmlns:a16="http://schemas.microsoft.com/office/drawing/2014/main" id="{DC435824-7475-C78F-1233-4EC5E942CC7D}"/>
                </a:ext>
              </a:extLst>
            </p:cNvPr>
            <p:cNvSpPr>
              <a:spLocks/>
            </p:cNvSpPr>
            <p:nvPr/>
          </p:nvSpPr>
          <p:spPr bwMode="auto">
            <a:xfrm>
              <a:off x="12760703" y="6086441"/>
              <a:ext cx="439491" cy="328114"/>
            </a:xfrm>
            <a:custGeom>
              <a:avLst/>
              <a:gdLst>
                <a:gd name="T0" fmla="*/ 11 w 47"/>
                <a:gd name="T1" fmla="*/ 29 h 35"/>
                <a:gd name="T2" fmla="*/ 18 w 47"/>
                <a:gd name="T3" fmla="*/ 30 h 35"/>
                <a:gd name="T4" fmla="*/ 23 w 47"/>
                <a:gd name="T5" fmla="*/ 33 h 35"/>
                <a:gd name="T6" fmla="*/ 25 w 47"/>
                <a:gd name="T7" fmla="*/ 31 h 35"/>
                <a:gd name="T8" fmla="*/ 29 w 47"/>
                <a:gd name="T9" fmla="*/ 32 h 35"/>
                <a:gd name="T10" fmla="*/ 33 w 47"/>
                <a:gd name="T11" fmla="*/ 32 h 35"/>
                <a:gd name="T12" fmla="*/ 36 w 47"/>
                <a:gd name="T13" fmla="*/ 33 h 35"/>
                <a:gd name="T14" fmla="*/ 38 w 47"/>
                <a:gd name="T15" fmla="*/ 28 h 35"/>
                <a:gd name="T16" fmla="*/ 42 w 47"/>
                <a:gd name="T17" fmla="*/ 27 h 35"/>
                <a:gd name="T18" fmla="*/ 40 w 47"/>
                <a:gd name="T19" fmla="*/ 22 h 35"/>
                <a:gd name="T20" fmla="*/ 44 w 47"/>
                <a:gd name="T21" fmla="*/ 21 h 35"/>
                <a:gd name="T22" fmla="*/ 45 w 47"/>
                <a:gd name="T23" fmla="*/ 17 h 35"/>
                <a:gd name="T24" fmla="*/ 42 w 47"/>
                <a:gd name="T25" fmla="*/ 15 h 35"/>
                <a:gd name="T26" fmla="*/ 39 w 47"/>
                <a:gd name="T27" fmla="*/ 11 h 35"/>
                <a:gd name="T28" fmla="*/ 38 w 47"/>
                <a:gd name="T29" fmla="*/ 6 h 35"/>
                <a:gd name="T30" fmla="*/ 35 w 47"/>
                <a:gd name="T31" fmla="*/ 2 h 35"/>
                <a:gd name="T32" fmla="*/ 33 w 47"/>
                <a:gd name="T33" fmla="*/ 2 h 35"/>
                <a:gd name="T34" fmla="*/ 30 w 47"/>
                <a:gd name="T35" fmla="*/ 1 h 35"/>
                <a:gd name="T36" fmla="*/ 28 w 47"/>
                <a:gd name="T37" fmla="*/ 2 h 35"/>
                <a:gd name="T38" fmla="*/ 25 w 47"/>
                <a:gd name="T39" fmla="*/ 0 h 35"/>
                <a:gd name="T40" fmla="*/ 22 w 47"/>
                <a:gd name="T41" fmla="*/ 2 h 35"/>
                <a:gd name="T42" fmla="*/ 17 w 47"/>
                <a:gd name="T43" fmla="*/ 3 h 35"/>
                <a:gd name="T44" fmla="*/ 17 w 47"/>
                <a:gd name="T45" fmla="*/ 6 h 35"/>
                <a:gd name="T46" fmla="*/ 13 w 47"/>
                <a:gd name="T47" fmla="*/ 9 h 35"/>
                <a:gd name="T48" fmla="*/ 12 w 47"/>
                <a:gd name="T49" fmla="*/ 13 h 35"/>
                <a:gd name="T50" fmla="*/ 8 w 47"/>
                <a:gd name="T51" fmla="*/ 14 h 35"/>
                <a:gd name="T52" fmla="*/ 1 w 47"/>
                <a:gd name="T53" fmla="*/ 16 h 35"/>
                <a:gd name="T54" fmla="*/ 2 w 47"/>
                <a:gd name="T55" fmla="*/ 24 h 35"/>
                <a:gd name="T56" fmla="*/ 1 w 47"/>
                <a:gd name="T57" fmla="*/ 27 h 35"/>
                <a:gd name="T58" fmla="*/ 1 w 47"/>
                <a:gd name="T59" fmla="*/ 31 h 35"/>
                <a:gd name="T60" fmla="*/ 5 w 47"/>
                <a:gd name="T61" fmla="*/ 30 h 35"/>
                <a:gd name="T62" fmla="*/ 11 w 47"/>
                <a:gd name="T63" fmla="*/ 29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7" h="35">
                  <a:moveTo>
                    <a:pt x="11" y="29"/>
                  </a:moveTo>
                  <a:cubicBezTo>
                    <a:pt x="14" y="29"/>
                    <a:pt x="16" y="30"/>
                    <a:pt x="18" y="30"/>
                  </a:cubicBezTo>
                  <a:cubicBezTo>
                    <a:pt x="18" y="30"/>
                    <a:pt x="23" y="33"/>
                    <a:pt x="23" y="33"/>
                  </a:cubicBezTo>
                  <a:cubicBezTo>
                    <a:pt x="23" y="32"/>
                    <a:pt x="24" y="29"/>
                    <a:pt x="25" y="31"/>
                  </a:cubicBezTo>
                  <a:cubicBezTo>
                    <a:pt x="27" y="34"/>
                    <a:pt x="28" y="29"/>
                    <a:pt x="29" y="32"/>
                  </a:cubicBezTo>
                  <a:cubicBezTo>
                    <a:pt x="30" y="34"/>
                    <a:pt x="32" y="32"/>
                    <a:pt x="33" y="32"/>
                  </a:cubicBezTo>
                  <a:cubicBezTo>
                    <a:pt x="34" y="31"/>
                    <a:pt x="36" y="35"/>
                    <a:pt x="36" y="33"/>
                  </a:cubicBezTo>
                  <a:cubicBezTo>
                    <a:pt x="37" y="31"/>
                    <a:pt x="36" y="29"/>
                    <a:pt x="38" y="28"/>
                  </a:cubicBezTo>
                  <a:cubicBezTo>
                    <a:pt x="39" y="28"/>
                    <a:pt x="41" y="27"/>
                    <a:pt x="42" y="27"/>
                  </a:cubicBezTo>
                  <a:cubicBezTo>
                    <a:pt x="41" y="26"/>
                    <a:pt x="40" y="24"/>
                    <a:pt x="40" y="22"/>
                  </a:cubicBezTo>
                  <a:cubicBezTo>
                    <a:pt x="40" y="20"/>
                    <a:pt x="42" y="22"/>
                    <a:pt x="44" y="21"/>
                  </a:cubicBezTo>
                  <a:cubicBezTo>
                    <a:pt x="46" y="21"/>
                    <a:pt x="47" y="19"/>
                    <a:pt x="45" y="17"/>
                  </a:cubicBezTo>
                  <a:cubicBezTo>
                    <a:pt x="44" y="16"/>
                    <a:pt x="43" y="17"/>
                    <a:pt x="42" y="15"/>
                  </a:cubicBezTo>
                  <a:cubicBezTo>
                    <a:pt x="41" y="14"/>
                    <a:pt x="40" y="13"/>
                    <a:pt x="39" y="11"/>
                  </a:cubicBezTo>
                  <a:cubicBezTo>
                    <a:pt x="38" y="10"/>
                    <a:pt x="38" y="8"/>
                    <a:pt x="38" y="6"/>
                  </a:cubicBezTo>
                  <a:cubicBezTo>
                    <a:pt x="39" y="4"/>
                    <a:pt x="36" y="2"/>
                    <a:pt x="35" y="2"/>
                  </a:cubicBezTo>
                  <a:cubicBezTo>
                    <a:pt x="34" y="1"/>
                    <a:pt x="34" y="2"/>
                    <a:pt x="33" y="2"/>
                  </a:cubicBezTo>
                  <a:cubicBezTo>
                    <a:pt x="31" y="3"/>
                    <a:pt x="31" y="2"/>
                    <a:pt x="30" y="1"/>
                  </a:cubicBezTo>
                  <a:cubicBezTo>
                    <a:pt x="29" y="0"/>
                    <a:pt x="29" y="2"/>
                    <a:pt x="28" y="2"/>
                  </a:cubicBezTo>
                  <a:cubicBezTo>
                    <a:pt x="27" y="2"/>
                    <a:pt x="25" y="0"/>
                    <a:pt x="25" y="0"/>
                  </a:cubicBezTo>
                  <a:cubicBezTo>
                    <a:pt x="23" y="0"/>
                    <a:pt x="23" y="2"/>
                    <a:pt x="22" y="2"/>
                  </a:cubicBezTo>
                  <a:cubicBezTo>
                    <a:pt x="20" y="3"/>
                    <a:pt x="19" y="3"/>
                    <a:pt x="17" y="3"/>
                  </a:cubicBezTo>
                  <a:cubicBezTo>
                    <a:pt x="16" y="4"/>
                    <a:pt x="17" y="6"/>
                    <a:pt x="17" y="6"/>
                  </a:cubicBezTo>
                  <a:cubicBezTo>
                    <a:pt x="16" y="8"/>
                    <a:pt x="13" y="7"/>
                    <a:pt x="13" y="9"/>
                  </a:cubicBezTo>
                  <a:cubicBezTo>
                    <a:pt x="12" y="10"/>
                    <a:pt x="12" y="11"/>
                    <a:pt x="12" y="13"/>
                  </a:cubicBezTo>
                  <a:cubicBezTo>
                    <a:pt x="12" y="14"/>
                    <a:pt x="9" y="14"/>
                    <a:pt x="8" y="14"/>
                  </a:cubicBezTo>
                  <a:cubicBezTo>
                    <a:pt x="5" y="15"/>
                    <a:pt x="4" y="16"/>
                    <a:pt x="1" y="16"/>
                  </a:cubicBezTo>
                  <a:cubicBezTo>
                    <a:pt x="2" y="19"/>
                    <a:pt x="5" y="21"/>
                    <a:pt x="2" y="24"/>
                  </a:cubicBezTo>
                  <a:cubicBezTo>
                    <a:pt x="0" y="25"/>
                    <a:pt x="0" y="26"/>
                    <a:pt x="1" y="27"/>
                  </a:cubicBezTo>
                  <a:cubicBezTo>
                    <a:pt x="3" y="28"/>
                    <a:pt x="1" y="30"/>
                    <a:pt x="1" y="31"/>
                  </a:cubicBezTo>
                  <a:cubicBezTo>
                    <a:pt x="3" y="31"/>
                    <a:pt x="4" y="31"/>
                    <a:pt x="5" y="30"/>
                  </a:cubicBezTo>
                  <a:cubicBezTo>
                    <a:pt x="7" y="29"/>
                    <a:pt x="10" y="29"/>
                    <a:pt x="11" y="29"/>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263" name="Freeform 659">
              <a:extLst>
                <a:ext uri="{FF2B5EF4-FFF2-40B4-BE49-F238E27FC236}">
                  <a16:creationId xmlns:a16="http://schemas.microsoft.com/office/drawing/2014/main" id="{BA759A38-6665-AD76-E215-BF8E15EBD5E9}"/>
                </a:ext>
              </a:extLst>
            </p:cNvPr>
            <p:cNvSpPr>
              <a:spLocks/>
            </p:cNvSpPr>
            <p:nvPr/>
          </p:nvSpPr>
          <p:spPr bwMode="auto">
            <a:xfrm>
              <a:off x="12658794" y="6067328"/>
              <a:ext cx="270700" cy="178393"/>
            </a:xfrm>
            <a:custGeom>
              <a:avLst/>
              <a:gdLst>
                <a:gd name="T0" fmla="*/ 16 w 29"/>
                <a:gd name="T1" fmla="*/ 18 h 19"/>
                <a:gd name="T2" fmla="*/ 23 w 29"/>
                <a:gd name="T3" fmla="*/ 15 h 19"/>
                <a:gd name="T4" fmla="*/ 23 w 29"/>
                <a:gd name="T5" fmla="*/ 12 h 19"/>
                <a:gd name="T6" fmla="*/ 27 w 29"/>
                <a:gd name="T7" fmla="*/ 9 h 19"/>
                <a:gd name="T8" fmla="*/ 26 w 29"/>
                <a:gd name="T9" fmla="*/ 4 h 19"/>
                <a:gd name="T10" fmla="*/ 19 w 29"/>
                <a:gd name="T11" fmla="*/ 1 h 19"/>
                <a:gd name="T12" fmla="*/ 10 w 29"/>
                <a:gd name="T13" fmla="*/ 1 h 19"/>
                <a:gd name="T14" fmla="*/ 0 w 29"/>
                <a:gd name="T15" fmla="*/ 4 h 19"/>
                <a:gd name="T16" fmla="*/ 1 w 29"/>
                <a:gd name="T17" fmla="*/ 6 h 19"/>
                <a:gd name="T18" fmla="*/ 2 w 29"/>
                <a:gd name="T19" fmla="*/ 9 h 19"/>
                <a:gd name="T20" fmla="*/ 5 w 29"/>
                <a:gd name="T21" fmla="*/ 10 h 19"/>
                <a:gd name="T22" fmla="*/ 9 w 29"/>
                <a:gd name="T23" fmla="*/ 11 h 19"/>
                <a:gd name="T24" fmla="*/ 8 w 29"/>
                <a:gd name="T25" fmla="*/ 15 h 19"/>
                <a:gd name="T26" fmla="*/ 12 w 29"/>
                <a:gd name="T27" fmla="*/ 18 h 19"/>
                <a:gd name="T28" fmla="*/ 16 w 29"/>
                <a:gd name="T29" fmla="*/ 18 h 19"/>
                <a:gd name="T30" fmla="*/ 16 w 29"/>
                <a:gd name="T31" fmla="*/ 1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9" h="19">
                  <a:moveTo>
                    <a:pt x="16" y="18"/>
                  </a:moveTo>
                  <a:cubicBezTo>
                    <a:pt x="18" y="16"/>
                    <a:pt x="21" y="16"/>
                    <a:pt x="23" y="15"/>
                  </a:cubicBezTo>
                  <a:cubicBezTo>
                    <a:pt x="23" y="14"/>
                    <a:pt x="23" y="13"/>
                    <a:pt x="23" y="12"/>
                  </a:cubicBezTo>
                  <a:cubicBezTo>
                    <a:pt x="24" y="10"/>
                    <a:pt x="25" y="10"/>
                    <a:pt x="27" y="9"/>
                  </a:cubicBezTo>
                  <a:cubicBezTo>
                    <a:pt x="29" y="8"/>
                    <a:pt x="28" y="5"/>
                    <a:pt x="26" y="4"/>
                  </a:cubicBezTo>
                  <a:cubicBezTo>
                    <a:pt x="24" y="3"/>
                    <a:pt x="22" y="2"/>
                    <a:pt x="19" y="1"/>
                  </a:cubicBezTo>
                  <a:cubicBezTo>
                    <a:pt x="17" y="0"/>
                    <a:pt x="13" y="1"/>
                    <a:pt x="10" y="1"/>
                  </a:cubicBezTo>
                  <a:cubicBezTo>
                    <a:pt x="8" y="1"/>
                    <a:pt x="0" y="0"/>
                    <a:pt x="0" y="4"/>
                  </a:cubicBezTo>
                  <a:cubicBezTo>
                    <a:pt x="0" y="4"/>
                    <a:pt x="1" y="5"/>
                    <a:pt x="1" y="6"/>
                  </a:cubicBezTo>
                  <a:cubicBezTo>
                    <a:pt x="2" y="7"/>
                    <a:pt x="1" y="8"/>
                    <a:pt x="2" y="9"/>
                  </a:cubicBezTo>
                  <a:cubicBezTo>
                    <a:pt x="3" y="9"/>
                    <a:pt x="4" y="11"/>
                    <a:pt x="5" y="10"/>
                  </a:cubicBezTo>
                  <a:cubicBezTo>
                    <a:pt x="7" y="10"/>
                    <a:pt x="9" y="9"/>
                    <a:pt x="9" y="11"/>
                  </a:cubicBezTo>
                  <a:cubicBezTo>
                    <a:pt x="9" y="12"/>
                    <a:pt x="9" y="14"/>
                    <a:pt x="8" y="15"/>
                  </a:cubicBezTo>
                  <a:cubicBezTo>
                    <a:pt x="11" y="15"/>
                    <a:pt x="11" y="15"/>
                    <a:pt x="12" y="18"/>
                  </a:cubicBezTo>
                  <a:cubicBezTo>
                    <a:pt x="13" y="18"/>
                    <a:pt x="16" y="18"/>
                    <a:pt x="16" y="18"/>
                  </a:cubicBezTo>
                  <a:cubicBezTo>
                    <a:pt x="17" y="17"/>
                    <a:pt x="15" y="19"/>
                    <a:pt x="16" y="18"/>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264" name="Freeform 660">
              <a:extLst>
                <a:ext uri="{FF2B5EF4-FFF2-40B4-BE49-F238E27FC236}">
                  <a16:creationId xmlns:a16="http://schemas.microsoft.com/office/drawing/2014/main" id="{645E9782-AD98-7701-08CD-403BDC140677}"/>
                </a:ext>
              </a:extLst>
            </p:cNvPr>
            <p:cNvSpPr>
              <a:spLocks/>
            </p:cNvSpPr>
            <p:nvPr/>
          </p:nvSpPr>
          <p:spPr bwMode="auto">
            <a:xfrm>
              <a:off x="12658794" y="5955834"/>
              <a:ext cx="334397" cy="168837"/>
            </a:xfrm>
            <a:custGeom>
              <a:avLst/>
              <a:gdLst>
                <a:gd name="T0" fmla="*/ 11 w 36"/>
                <a:gd name="T1" fmla="*/ 13 h 18"/>
                <a:gd name="T2" fmla="*/ 19 w 36"/>
                <a:gd name="T3" fmla="*/ 12 h 18"/>
                <a:gd name="T4" fmla="*/ 25 w 36"/>
                <a:gd name="T5" fmla="*/ 15 h 18"/>
                <a:gd name="T6" fmla="*/ 29 w 36"/>
                <a:gd name="T7" fmla="*/ 17 h 18"/>
                <a:gd name="T8" fmla="*/ 33 w 36"/>
                <a:gd name="T9" fmla="*/ 16 h 18"/>
                <a:gd name="T10" fmla="*/ 36 w 36"/>
                <a:gd name="T11" fmla="*/ 14 h 18"/>
                <a:gd name="T12" fmla="*/ 34 w 36"/>
                <a:gd name="T13" fmla="*/ 8 h 18"/>
                <a:gd name="T14" fmla="*/ 31 w 36"/>
                <a:gd name="T15" fmla="*/ 4 h 18"/>
                <a:gd name="T16" fmla="*/ 25 w 36"/>
                <a:gd name="T17" fmla="*/ 3 h 18"/>
                <a:gd name="T18" fmla="*/ 18 w 36"/>
                <a:gd name="T19" fmla="*/ 1 h 18"/>
                <a:gd name="T20" fmla="*/ 17 w 36"/>
                <a:gd name="T21" fmla="*/ 5 h 18"/>
                <a:gd name="T22" fmla="*/ 15 w 36"/>
                <a:gd name="T23" fmla="*/ 7 h 18"/>
                <a:gd name="T24" fmla="*/ 8 w 36"/>
                <a:gd name="T25" fmla="*/ 4 h 18"/>
                <a:gd name="T26" fmla="*/ 0 w 36"/>
                <a:gd name="T27" fmla="*/ 15 h 18"/>
                <a:gd name="T28" fmla="*/ 11 w 36"/>
                <a:gd name="T29" fmla="*/ 1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18">
                  <a:moveTo>
                    <a:pt x="11" y="13"/>
                  </a:moveTo>
                  <a:cubicBezTo>
                    <a:pt x="14" y="13"/>
                    <a:pt x="16" y="12"/>
                    <a:pt x="19" y="12"/>
                  </a:cubicBezTo>
                  <a:cubicBezTo>
                    <a:pt x="20" y="12"/>
                    <a:pt x="24" y="14"/>
                    <a:pt x="25" y="15"/>
                  </a:cubicBezTo>
                  <a:cubicBezTo>
                    <a:pt x="26" y="16"/>
                    <a:pt x="27" y="18"/>
                    <a:pt x="29" y="17"/>
                  </a:cubicBezTo>
                  <a:cubicBezTo>
                    <a:pt x="30" y="17"/>
                    <a:pt x="31" y="16"/>
                    <a:pt x="33" y="16"/>
                  </a:cubicBezTo>
                  <a:cubicBezTo>
                    <a:pt x="34" y="16"/>
                    <a:pt x="34" y="14"/>
                    <a:pt x="36" y="14"/>
                  </a:cubicBezTo>
                  <a:cubicBezTo>
                    <a:pt x="35" y="12"/>
                    <a:pt x="33" y="9"/>
                    <a:pt x="34" y="8"/>
                  </a:cubicBezTo>
                  <a:cubicBezTo>
                    <a:pt x="35" y="6"/>
                    <a:pt x="32" y="4"/>
                    <a:pt x="31" y="4"/>
                  </a:cubicBezTo>
                  <a:cubicBezTo>
                    <a:pt x="29" y="3"/>
                    <a:pt x="27" y="5"/>
                    <a:pt x="25" y="3"/>
                  </a:cubicBezTo>
                  <a:cubicBezTo>
                    <a:pt x="22" y="1"/>
                    <a:pt x="21" y="0"/>
                    <a:pt x="18" y="1"/>
                  </a:cubicBezTo>
                  <a:cubicBezTo>
                    <a:pt x="16" y="2"/>
                    <a:pt x="17" y="3"/>
                    <a:pt x="17" y="5"/>
                  </a:cubicBezTo>
                  <a:cubicBezTo>
                    <a:pt x="16" y="6"/>
                    <a:pt x="16" y="7"/>
                    <a:pt x="15" y="7"/>
                  </a:cubicBezTo>
                  <a:cubicBezTo>
                    <a:pt x="12" y="9"/>
                    <a:pt x="10" y="5"/>
                    <a:pt x="8" y="4"/>
                  </a:cubicBezTo>
                  <a:cubicBezTo>
                    <a:pt x="3" y="0"/>
                    <a:pt x="0" y="11"/>
                    <a:pt x="0" y="15"/>
                  </a:cubicBezTo>
                  <a:cubicBezTo>
                    <a:pt x="4" y="13"/>
                    <a:pt x="7" y="13"/>
                    <a:pt x="11" y="13"/>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265" name="Freeform 661">
              <a:extLst>
                <a:ext uri="{FF2B5EF4-FFF2-40B4-BE49-F238E27FC236}">
                  <a16:creationId xmlns:a16="http://schemas.microsoft.com/office/drawing/2014/main" id="{C27234BA-12AA-AF7F-1146-64FFBDD71769}"/>
                </a:ext>
              </a:extLst>
            </p:cNvPr>
            <p:cNvSpPr>
              <a:spLocks/>
            </p:cNvSpPr>
            <p:nvPr/>
          </p:nvSpPr>
          <p:spPr bwMode="auto">
            <a:xfrm>
              <a:off x="12760703" y="5853898"/>
              <a:ext cx="222932" cy="140163"/>
            </a:xfrm>
            <a:custGeom>
              <a:avLst/>
              <a:gdLst>
                <a:gd name="T0" fmla="*/ 16 w 24"/>
                <a:gd name="T1" fmla="*/ 15 h 15"/>
                <a:gd name="T2" fmla="*/ 20 w 24"/>
                <a:gd name="T3" fmla="*/ 15 h 15"/>
                <a:gd name="T4" fmla="*/ 22 w 24"/>
                <a:gd name="T5" fmla="*/ 13 h 15"/>
                <a:gd name="T6" fmla="*/ 22 w 24"/>
                <a:gd name="T7" fmla="*/ 10 h 15"/>
                <a:gd name="T8" fmla="*/ 21 w 24"/>
                <a:gd name="T9" fmla="*/ 5 h 15"/>
                <a:gd name="T10" fmla="*/ 24 w 24"/>
                <a:gd name="T11" fmla="*/ 0 h 15"/>
                <a:gd name="T12" fmla="*/ 12 w 24"/>
                <a:gd name="T13" fmla="*/ 0 h 15"/>
                <a:gd name="T14" fmla="*/ 6 w 24"/>
                <a:gd name="T15" fmla="*/ 1 h 15"/>
                <a:gd name="T16" fmla="*/ 0 w 24"/>
                <a:gd name="T17" fmla="*/ 5 h 15"/>
                <a:gd name="T18" fmla="*/ 2 w 24"/>
                <a:gd name="T19" fmla="*/ 6 h 15"/>
                <a:gd name="T20" fmla="*/ 2 w 24"/>
                <a:gd name="T21" fmla="*/ 8 h 15"/>
                <a:gd name="T22" fmla="*/ 7 w 24"/>
                <a:gd name="T23" fmla="*/ 9 h 15"/>
                <a:gd name="T24" fmla="*/ 6 w 24"/>
                <a:gd name="T25" fmla="*/ 13 h 15"/>
                <a:gd name="T26" fmla="*/ 11 w 24"/>
                <a:gd name="T27" fmla="*/ 12 h 15"/>
                <a:gd name="T28" fmla="*/ 16 w 24"/>
                <a:gd name="T29"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 h="15">
                  <a:moveTo>
                    <a:pt x="16" y="15"/>
                  </a:moveTo>
                  <a:cubicBezTo>
                    <a:pt x="17" y="15"/>
                    <a:pt x="19" y="15"/>
                    <a:pt x="20" y="15"/>
                  </a:cubicBezTo>
                  <a:cubicBezTo>
                    <a:pt x="20" y="14"/>
                    <a:pt x="22" y="14"/>
                    <a:pt x="22" y="13"/>
                  </a:cubicBezTo>
                  <a:cubicBezTo>
                    <a:pt x="22" y="12"/>
                    <a:pt x="22" y="11"/>
                    <a:pt x="22" y="10"/>
                  </a:cubicBezTo>
                  <a:cubicBezTo>
                    <a:pt x="21" y="8"/>
                    <a:pt x="20" y="7"/>
                    <a:pt x="21" y="5"/>
                  </a:cubicBezTo>
                  <a:cubicBezTo>
                    <a:pt x="23" y="4"/>
                    <a:pt x="24" y="2"/>
                    <a:pt x="24" y="0"/>
                  </a:cubicBezTo>
                  <a:cubicBezTo>
                    <a:pt x="22" y="3"/>
                    <a:pt x="15" y="0"/>
                    <a:pt x="12" y="0"/>
                  </a:cubicBezTo>
                  <a:cubicBezTo>
                    <a:pt x="10" y="0"/>
                    <a:pt x="8" y="0"/>
                    <a:pt x="6" y="1"/>
                  </a:cubicBezTo>
                  <a:cubicBezTo>
                    <a:pt x="5" y="1"/>
                    <a:pt x="0" y="5"/>
                    <a:pt x="0" y="5"/>
                  </a:cubicBezTo>
                  <a:cubicBezTo>
                    <a:pt x="0" y="6"/>
                    <a:pt x="3" y="5"/>
                    <a:pt x="2" y="6"/>
                  </a:cubicBezTo>
                  <a:cubicBezTo>
                    <a:pt x="2" y="7"/>
                    <a:pt x="2" y="7"/>
                    <a:pt x="2" y="8"/>
                  </a:cubicBezTo>
                  <a:cubicBezTo>
                    <a:pt x="3" y="10"/>
                    <a:pt x="7" y="9"/>
                    <a:pt x="7" y="9"/>
                  </a:cubicBezTo>
                  <a:cubicBezTo>
                    <a:pt x="7" y="10"/>
                    <a:pt x="6" y="12"/>
                    <a:pt x="6" y="13"/>
                  </a:cubicBezTo>
                  <a:cubicBezTo>
                    <a:pt x="7" y="12"/>
                    <a:pt x="9" y="11"/>
                    <a:pt x="11" y="12"/>
                  </a:cubicBezTo>
                  <a:cubicBezTo>
                    <a:pt x="13" y="13"/>
                    <a:pt x="14" y="15"/>
                    <a:pt x="16" y="15"/>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266" name="Freeform 662">
              <a:extLst>
                <a:ext uri="{FF2B5EF4-FFF2-40B4-BE49-F238E27FC236}">
                  <a16:creationId xmlns:a16="http://schemas.microsoft.com/office/drawing/2014/main" id="{CB870D89-673B-61FA-9C33-A5A7D245F3C8}"/>
                </a:ext>
              </a:extLst>
            </p:cNvPr>
            <p:cNvSpPr>
              <a:spLocks/>
            </p:cNvSpPr>
            <p:nvPr/>
          </p:nvSpPr>
          <p:spPr bwMode="auto">
            <a:xfrm>
              <a:off x="12591917" y="6143782"/>
              <a:ext cx="149682" cy="73269"/>
            </a:xfrm>
            <a:custGeom>
              <a:avLst/>
              <a:gdLst>
                <a:gd name="T0" fmla="*/ 16 w 16"/>
                <a:gd name="T1" fmla="*/ 4 h 8"/>
                <a:gd name="T2" fmla="*/ 12 w 16"/>
                <a:gd name="T3" fmla="*/ 2 h 8"/>
                <a:gd name="T4" fmla="*/ 8 w 16"/>
                <a:gd name="T5" fmla="*/ 0 h 8"/>
                <a:gd name="T6" fmla="*/ 7 w 16"/>
                <a:gd name="T7" fmla="*/ 3 h 8"/>
                <a:gd name="T8" fmla="*/ 5 w 16"/>
                <a:gd name="T9" fmla="*/ 2 h 8"/>
                <a:gd name="T10" fmla="*/ 2 w 16"/>
                <a:gd name="T11" fmla="*/ 3 h 8"/>
                <a:gd name="T12" fmla="*/ 0 w 16"/>
                <a:gd name="T13" fmla="*/ 5 h 8"/>
                <a:gd name="T14" fmla="*/ 0 w 16"/>
                <a:gd name="T15" fmla="*/ 6 h 8"/>
                <a:gd name="T16" fmla="*/ 2 w 16"/>
                <a:gd name="T17" fmla="*/ 6 h 8"/>
                <a:gd name="T18" fmla="*/ 8 w 16"/>
                <a:gd name="T19" fmla="*/ 7 h 8"/>
                <a:gd name="T20" fmla="*/ 16 w 16"/>
                <a:gd name="T21"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8">
                  <a:moveTo>
                    <a:pt x="16" y="4"/>
                  </a:moveTo>
                  <a:cubicBezTo>
                    <a:pt x="16" y="1"/>
                    <a:pt x="14" y="2"/>
                    <a:pt x="12" y="2"/>
                  </a:cubicBezTo>
                  <a:cubicBezTo>
                    <a:pt x="11" y="3"/>
                    <a:pt x="10" y="1"/>
                    <a:pt x="8" y="0"/>
                  </a:cubicBezTo>
                  <a:cubicBezTo>
                    <a:pt x="8" y="1"/>
                    <a:pt x="8" y="2"/>
                    <a:pt x="7" y="3"/>
                  </a:cubicBezTo>
                  <a:cubicBezTo>
                    <a:pt x="6" y="3"/>
                    <a:pt x="7" y="1"/>
                    <a:pt x="5" y="2"/>
                  </a:cubicBezTo>
                  <a:cubicBezTo>
                    <a:pt x="4" y="2"/>
                    <a:pt x="2" y="2"/>
                    <a:pt x="2" y="3"/>
                  </a:cubicBezTo>
                  <a:cubicBezTo>
                    <a:pt x="1" y="5"/>
                    <a:pt x="2" y="6"/>
                    <a:pt x="0" y="5"/>
                  </a:cubicBezTo>
                  <a:cubicBezTo>
                    <a:pt x="0" y="5"/>
                    <a:pt x="0" y="5"/>
                    <a:pt x="0" y="6"/>
                  </a:cubicBezTo>
                  <a:cubicBezTo>
                    <a:pt x="0" y="6"/>
                    <a:pt x="1" y="6"/>
                    <a:pt x="2" y="6"/>
                  </a:cubicBezTo>
                  <a:cubicBezTo>
                    <a:pt x="4" y="7"/>
                    <a:pt x="6" y="7"/>
                    <a:pt x="8" y="7"/>
                  </a:cubicBezTo>
                  <a:cubicBezTo>
                    <a:pt x="10" y="7"/>
                    <a:pt x="16" y="8"/>
                    <a:pt x="16" y="4"/>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267" name="Freeform 663">
              <a:extLst>
                <a:ext uri="{FF2B5EF4-FFF2-40B4-BE49-F238E27FC236}">
                  <a16:creationId xmlns:a16="http://schemas.microsoft.com/office/drawing/2014/main" id="{FD4C6CD5-1C39-3041-CC3B-3223F7D7C0E7}"/>
                </a:ext>
              </a:extLst>
            </p:cNvPr>
            <p:cNvSpPr>
              <a:spLocks/>
            </p:cNvSpPr>
            <p:nvPr/>
          </p:nvSpPr>
          <p:spPr bwMode="auto">
            <a:xfrm>
              <a:off x="12359429" y="6162893"/>
              <a:ext cx="445860" cy="391823"/>
            </a:xfrm>
            <a:custGeom>
              <a:avLst/>
              <a:gdLst>
                <a:gd name="T0" fmla="*/ 1 w 48"/>
                <a:gd name="T1" fmla="*/ 12 h 42"/>
                <a:gd name="T2" fmla="*/ 0 w 48"/>
                <a:gd name="T3" fmla="*/ 16 h 42"/>
                <a:gd name="T4" fmla="*/ 2 w 48"/>
                <a:gd name="T5" fmla="*/ 20 h 42"/>
                <a:gd name="T6" fmla="*/ 4 w 48"/>
                <a:gd name="T7" fmla="*/ 27 h 42"/>
                <a:gd name="T8" fmla="*/ 9 w 48"/>
                <a:gd name="T9" fmla="*/ 31 h 42"/>
                <a:gd name="T10" fmla="*/ 10 w 48"/>
                <a:gd name="T11" fmla="*/ 33 h 42"/>
                <a:gd name="T12" fmla="*/ 13 w 48"/>
                <a:gd name="T13" fmla="*/ 32 h 42"/>
                <a:gd name="T14" fmla="*/ 21 w 48"/>
                <a:gd name="T15" fmla="*/ 36 h 42"/>
                <a:gd name="T16" fmla="*/ 25 w 48"/>
                <a:gd name="T17" fmla="*/ 37 h 42"/>
                <a:gd name="T18" fmla="*/ 33 w 48"/>
                <a:gd name="T19" fmla="*/ 37 h 42"/>
                <a:gd name="T20" fmla="*/ 39 w 48"/>
                <a:gd name="T21" fmla="*/ 41 h 42"/>
                <a:gd name="T22" fmla="*/ 41 w 48"/>
                <a:gd name="T23" fmla="*/ 35 h 42"/>
                <a:gd name="T24" fmla="*/ 44 w 48"/>
                <a:gd name="T25" fmla="*/ 32 h 42"/>
                <a:gd name="T26" fmla="*/ 48 w 48"/>
                <a:gd name="T27" fmla="*/ 31 h 42"/>
                <a:gd name="T28" fmla="*/ 45 w 48"/>
                <a:gd name="T29" fmla="*/ 26 h 42"/>
                <a:gd name="T30" fmla="*/ 44 w 48"/>
                <a:gd name="T31" fmla="*/ 19 h 42"/>
                <a:gd name="T32" fmla="*/ 46 w 48"/>
                <a:gd name="T33" fmla="*/ 12 h 42"/>
                <a:gd name="T34" fmla="*/ 44 w 48"/>
                <a:gd name="T35" fmla="*/ 7 h 42"/>
                <a:gd name="T36" fmla="*/ 42 w 48"/>
                <a:gd name="T37" fmla="*/ 5 h 42"/>
                <a:gd name="T38" fmla="*/ 25 w 48"/>
                <a:gd name="T39" fmla="*/ 4 h 42"/>
                <a:gd name="T40" fmla="*/ 20 w 48"/>
                <a:gd name="T41" fmla="*/ 2 h 42"/>
                <a:gd name="T42" fmla="*/ 13 w 48"/>
                <a:gd name="T43" fmla="*/ 4 h 42"/>
                <a:gd name="T44" fmla="*/ 6 w 48"/>
                <a:gd name="T45" fmla="*/ 6 h 42"/>
                <a:gd name="T46" fmla="*/ 2 w 48"/>
                <a:gd name="T47" fmla="*/ 7 h 42"/>
                <a:gd name="T48" fmla="*/ 1 w 48"/>
                <a:gd name="T49" fmla="*/ 9 h 42"/>
                <a:gd name="T50" fmla="*/ 1 w 48"/>
                <a:gd name="T51" fmla="*/ 12 h 42"/>
                <a:gd name="T52" fmla="*/ 1 w 48"/>
                <a:gd name="T53" fmla="*/ 1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8" h="42">
                  <a:moveTo>
                    <a:pt x="1" y="12"/>
                  </a:moveTo>
                  <a:cubicBezTo>
                    <a:pt x="1" y="13"/>
                    <a:pt x="0" y="15"/>
                    <a:pt x="0" y="16"/>
                  </a:cubicBezTo>
                  <a:cubicBezTo>
                    <a:pt x="1" y="17"/>
                    <a:pt x="2" y="19"/>
                    <a:pt x="2" y="20"/>
                  </a:cubicBezTo>
                  <a:cubicBezTo>
                    <a:pt x="2" y="22"/>
                    <a:pt x="3" y="25"/>
                    <a:pt x="4" y="27"/>
                  </a:cubicBezTo>
                  <a:cubicBezTo>
                    <a:pt x="5" y="30"/>
                    <a:pt x="8" y="29"/>
                    <a:pt x="9" y="31"/>
                  </a:cubicBezTo>
                  <a:cubicBezTo>
                    <a:pt x="9" y="31"/>
                    <a:pt x="9" y="33"/>
                    <a:pt x="10" y="33"/>
                  </a:cubicBezTo>
                  <a:cubicBezTo>
                    <a:pt x="11" y="34"/>
                    <a:pt x="12" y="32"/>
                    <a:pt x="13" y="32"/>
                  </a:cubicBezTo>
                  <a:cubicBezTo>
                    <a:pt x="15" y="31"/>
                    <a:pt x="19" y="35"/>
                    <a:pt x="21" y="36"/>
                  </a:cubicBezTo>
                  <a:cubicBezTo>
                    <a:pt x="22" y="37"/>
                    <a:pt x="23" y="39"/>
                    <a:pt x="25" y="37"/>
                  </a:cubicBezTo>
                  <a:cubicBezTo>
                    <a:pt x="26" y="36"/>
                    <a:pt x="31" y="37"/>
                    <a:pt x="33" y="37"/>
                  </a:cubicBezTo>
                  <a:cubicBezTo>
                    <a:pt x="36" y="37"/>
                    <a:pt x="37" y="39"/>
                    <a:pt x="39" y="41"/>
                  </a:cubicBezTo>
                  <a:cubicBezTo>
                    <a:pt x="40" y="42"/>
                    <a:pt x="40" y="36"/>
                    <a:pt x="41" y="35"/>
                  </a:cubicBezTo>
                  <a:cubicBezTo>
                    <a:pt x="42" y="34"/>
                    <a:pt x="43" y="33"/>
                    <a:pt x="44" y="32"/>
                  </a:cubicBezTo>
                  <a:cubicBezTo>
                    <a:pt x="45" y="32"/>
                    <a:pt x="48" y="32"/>
                    <a:pt x="48" y="31"/>
                  </a:cubicBezTo>
                  <a:cubicBezTo>
                    <a:pt x="47" y="28"/>
                    <a:pt x="47" y="27"/>
                    <a:pt x="45" y="26"/>
                  </a:cubicBezTo>
                  <a:cubicBezTo>
                    <a:pt x="43" y="24"/>
                    <a:pt x="46" y="21"/>
                    <a:pt x="44" y="19"/>
                  </a:cubicBezTo>
                  <a:cubicBezTo>
                    <a:pt x="42" y="18"/>
                    <a:pt x="47" y="14"/>
                    <a:pt x="46" y="12"/>
                  </a:cubicBezTo>
                  <a:cubicBezTo>
                    <a:pt x="45" y="10"/>
                    <a:pt x="44" y="9"/>
                    <a:pt x="44" y="7"/>
                  </a:cubicBezTo>
                  <a:cubicBezTo>
                    <a:pt x="44" y="6"/>
                    <a:pt x="44" y="5"/>
                    <a:pt x="42" y="5"/>
                  </a:cubicBezTo>
                  <a:cubicBezTo>
                    <a:pt x="37" y="3"/>
                    <a:pt x="30" y="6"/>
                    <a:pt x="25" y="4"/>
                  </a:cubicBezTo>
                  <a:cubicBezTo>
                    <a:pt x="25" y="7"/>
                    <a:pt x="21" y="2"/>
                    <a:pt x="20" y="2"/>
                  </a:cubicBezTo>
                  <a:cubicBezTo>
                    <a:pt x="17" y="0"/>
                    <a:pt x="15" y="2"/>
                    <a:pt x="13" y="4"/>
                  </a:cubicBezTo>
                  <a:cubicBezTo>
                    <a:pt x="10" y="5"/>
                    <a:pt x="8" y="6"/>
                    <a:pt x="6" y="6"/>
                  </a:cubicBezTo>
                  <a:cubicBezTo>
                    <a:pt x="5" y="7"/>
                    <a:pt x="3" y="7"/>
                    <a:pt x="2" y="7"/>
                  </a:cubicBezTo>
                  <a:cubicBezTo>
                    <a:pt x="1" y="8"/>
                    <a:pt x="3" y="9"/>
                    <a:pt x="1" y="9"/>
                  </a:cubicBezTo>
                  <a:cubicBezTo>
                    <a:pt x="1" y="10"/>
                    <a:pt x="1" y="11"/>
                    <a:pt x="1" y="12"/>
                  </a:cubicBezTo>
                  <a:cubicBezTo>
                    <a:pt x="1" y="14"/>
                    <a:pt x="1" y="12"/>
                    <a:pt x="1" y="12"/>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268" name="Freeform 664">
              <a:extLst>
                <a:ext uri="{FF2B5EF4-FFF2-40B4-BE49-F238E27FC236}">
                  <a16:creationId xmlns:a16="http://schemas.microsoft.com/office/drawing/2014/main" id="{0F40A5A9-C4A9-2712-4193-2CA9C35DECFC}"/>
                </a:ext>
              </a:extLst>
            </p:cNvPr>
            <p:cNvSpPr>
              <a:spLocks/>
            </p:cNvSpPr>
            <p:nvPr/>
          </p:nvSpPr>
          <p:spPr bwMode="auto">
            <a:xfrm>
              <a:off x="12630129" y="6573832"/>
              <a:ext cx="429938" cy="280329"/>
            </a:xfrm>
            <a:custGeom>
              <a:avLst/>
              <a:gdLst>
                <a:gd name="T0" fmla="*/ 38 w 46"/>
                <a:gd name="T1" fmla="*/ 13 h 30"/>
                <a:gd name="T2" fmla="*/ 35 w 46"/>
                <a:gd name="T3" fmla="*/ 6 h 30"/>
                <a:gd name="T4" fmla="*/ 32 w 46"/>
                <a:gd name="T5" fmla="*/ 0 h 30"/>
                <a:gd name="T6" fmla="*/ 22 w 46"/>
                <a:gd name="T7" fmla="*/ 4 h 30"/>
                <a:gd name="T8" fmla="*/ 18 w 46"/>
                <a:gd name="T9" fmla="*/ 3 h 30"/>
                <a:gd name="T10" fmla="*/ 12 w 46"/>
                <a:gd name="T11" fmla="*/ 3 h 30"/>
                <a:gd name="T12" fmla="*/ 8 w 46"/>
                <a:gd name="T13" fmla="*/ 6 h 30"/>
                <a:gd name="T14" fmla="*/ 4 w 46"/>
                <a:gd name="T15" fmla="*/ 14 h 30"/>
                <a:gd name="T16" fmla="*/ 0 w 46"/>
                <a:gd name="T17" fmla="*/ 15 h 30"/>
                <a:gd name="T18" fmla="*/ 3 w 46"/>
                <a:gd name="T19" fmla="*/ 18 h 30"/>
                <a:gd name="T20" fmla="*/ 5 w 46"/>
                <a:gd name="T21" fmla="*/ 22 h 30"/>
                <a:gd name="T22" fmla="*/ 8 w 46"/>
                <a:gd name="T23" fmla="*/ 24 h 30"/>
                <a:gd name="T24" fmla="*/ 11 w 46"/>
                <a:gd name="T25" fmla="*/ 25 h 30"/>
                <a:gd name="T26" fmla="*/ 11 w 46"/>
                <a:gd name="T27" fmla="*/ 28 h 30"/>
                <a:gd name="T28" fmla="*/ 21 w 46"/>
                <a:gd name="T29" fmla="*/ 30 h 30"/>
                <a:gd name="T30" fmla="*/ 28 w 46"/>
                <a:gd name="T31" fmla="*/ 28 h 30"/>
                <a:gd name="T32" fmla="*/ 40 w 46"/>
                <a:gd name="T33" fmla="*/ 30 h 30"/>
                <a:gd name="T34" fmla="*/ 41 w 46"/>
                <a:gd name="T35" fmla="*/ 23 h 30"/>
                <a:gd name="T36" fmla="*/ 46 w 46"/>
                <a:gd name="T37" fmla="*/ 20 h 30"/>
                <a:gd name="T38" fmla="*/ 39 w 46"/>
                <a:gd name="T39" fmla="*/ 20 h 30"/>
                <a:gd name="T40" fmla="*/ 38 w 46"/>
                <a:gd name="T41" fmla="*/ 13 h 30"/>
                <a:gd name="T42" fmla="*/ 38 w 46"/>
                <a:gd name="T43" fmla="*/ 1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6" h="30">
                  <a:moveTo>
                    <a:pt x="38" y="13"/>
                  </a:moveTo>
                  <a:cubicBezTo>
                    <a:pt x="39" y="10"/>
                    <a:pt x="36" y="8"/>
                    <a:pt x="35" y="6"/>
                  </a:cubicBezTo>
                  <a:cubicBezTo>
                    <a:pt x="33" y="5"/>
                    <a:pt x="32" y="2"/>
                    <a:pt x="32" y="0"/>
                  </a:cubicBezTo>
                  <a:cubicBezTo>
                    <a:pt x="29" y="1"/>
                    <a:pt x="26" y="4"/>
                    <a:pt x="22" y="4"/>
                  </a:cubicBezTo>
                  <a:cubicBezTo>
                    <a:pt x="21" y="4"/>
                    <a:pt x="19" y="3"/>
                    <a:pt x="18" y="3"/>
                  </a:cubicBezTo>
                  <a:cubicBezTo>
                    <a:pt x="16" y="3"/>
                    <a:pt x="14" y="3"/>
                    <a:pt x="12" y="3"/>
                  </a:cubicBezTo>
                  <a:cubicBezTo>
                    <a:pt x="12" y="3"/>
                    <a:pt x="9" y="6"/>
                    <a:pt x="8" y="6"/>
                  </a:cubicBezTo>
                  <a:cubicBezTo>
                    <a:pt x="7" y="9"/>
                    <a:pt x="5" y="11"/>
                    <a:pt x="4" y="14"/>
                  </a:cubicBezTo>
                  <a:cubicBezTo>
                    <a:pt x="3" y="14"/>
                    <a:pt x="1" y="14"/>
                    <a:pt x="0" y="15"/>
                  </a:cubicBezTo>
                  <a:cubicBezTo>
                    <a:pt x="0" y="16"/>
                    <a:pt x="3" y="17"/>
                    <a:pt x="3" y="18"/>
                  </a:cubicBezTo>
                  <a:cubicBezTo>
                    <a:pt x="3" y="20"/>
                    <a:pt x="4" y="20"/>
                    <a:pt x="5" y="22"/>
                  </a:cubicBezTo>
                  <a:cubicBezTo>
                    <a:pt x="5" y="24"/>
                    <a:pt x="6" y="24"/>
                    <a:pt x="8" y="24"/>
                  </a:cubicBezTo>
                  <a:cubicBezTo>
                    <a:pt x="9" y="24"/>
                    <a:pt x="11" y="24"/>
                    <a:pt x="11" y="25"/>
                  </a:cubicBezTo>
                  <a:cubicBezTo>
                    <a:pt x="11" y="26"/>
                    <a:pt x="11" y="27"/>
                    <a:pt x="11" y="28"/>
                  </a:cubicBezTo>
                  <a:cubicBezTo>
                    <a:pt x="13" y="30"/>
                    <a:pt x="18" y="30"/>
                    <a:pt x="21" y="30"/>
                  </a:cubicBezTo>
                  <a:cubicBezTo>
                    <a:pt x="24" y="30"/>
                    <a:pt x="26" y="30"/>
                    <a:pt x="28" y="28"/>
                  </a:cubicBezTo>
                  <a:cubicBezTo>
                    <a:pt x="32" y="26"/>
                    <a:pt x="36" y="28"/>
                    <a:pt x="40" y="30"/>
                  </a:cubicBezTo>
                  <a:cubicBezTo>
                    <a:pt x="40" y="28"/>
                    <a:pt x="40" y="25"/>
                    <a:pt x="41" y="23"/>
                  </a:cubicBezTo>
                  <a:cubicBezTo>
                    <a:pt x="42" y="22"/>
                    <a:pt x="45" y="24"/>
                    <a:pt x="46" y="20"/>
                  </a:cubicBezTo>
                  <a:cubicBezTo>
                    <a:pt x="43" y="18"/>
                    <a:pt x="42" y="20"/>
                    <a:pt x="39" y="20"/>
                  </a:cubicBezTo>
                  <a:cubicBezTo>
                    <a:pt x="37" y="19"/>
                    <a:pt x="37" y="14"/>
                    <a:pt x="38" y="13"/>
                  </a:cubicBezTo>
                  <a:cubicBezTo>
                    <a:pt x="39" y="11"/>
                    <a:pt x="37" y="15"/>
                    <a:pt x="38" y="13"/>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269" name="Freeform 665">
              <a:extLst>
                <a:ext uri="{FF2B5EF4-FFF2-40B4-BE49-F238E27FC236}">
                  <a16:creationId xmlns:a16="http://schemas.microsoft.com/office/drawing/2014/main" id="{3F2A57F1-C608-3CF1-2DE5-8968D05FAE72}"/>
                </a:ext>
              </a:extLst>
            </p:cNvPr>
            <p:cNvSpPr>
              <a:spLocks/>
            </p:cNvSpPr>
            <p:nvPr/>
          </p:nvSpPr>
          <p:spPr bwMode="auto">
            <a:xfrm>
              <a:off x="12929494" y="6564274"/>
              <a:ext cx="156051" cy="187951"/>
            </a:xfrm>
            <a:custGeom>
              <a:avLst/>
              <a:gdLst>
                <a:gd name="T0" fmla="*/ 14 w 17"/>
                <a:gd name="T1" fmla="*/ 10 h 20"/>
                <a:gd name="T2" fmla="*/ 9 w 17"/>
                <a:gd name="T3" fmla="*/ 3 h 20"/>
                <a:gd name="T4" fmla="*/ 0 w 17"/>
                <a:gd name="T5" fmla="*/ 1 h 20"/>
                <a:gd name="T6" fmla="*/ 5 w 17"/>
                <a:gd name="T7" fmla="*/ 10 h 20"/>
                <a:gd name="T8" fmla="*/ 7 w 17"/>
                <a:gd name="T9" fmla="*/ 20 h 20"/>
                <a:gd name="T10" fmla="*/ 10 w 17"/>
                <a:gd name="T11" fmla="*/ 14 h 20"/>
                <a:gd name="T12" fmla="*/ 14 w 17"/>
                <a:gd name="T13" fmla="*/ 14 h 20"/>
                <a:gd name="T14" fmla="*/ 14 w 17"/>
                <a:gd name="T15" fmla="*/ 10 h 20"/>
                <a:gd name="T16" fmla="*/ 14 w 17"/>
                <a:gd name="T1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20">
                  <a:moveTo>
                    <a:pt x="14" y="10"/>
                  </a:moveTo>
                  <a:cubicBezTo>
                    <a:pt x="12" y="8"/>
                    <a:pt x="11" y="4"/>
                    <a:pt x="9" y="3"/>
                  </a:cubicBezTo>
                  <a:cubicBezTo>
                    <a:pt x="8" y="3"/>
                    <a:pt x="0" y="0"/>
                    <a:pt x="0" y="1"/>
                  </a:cubicBezTo>
                  <a:cubicBezTo>
                    <a:pt x="1" y="5"/>
                    <a:pt x="3" y="7"/>
                    <a:pt x="5" y="10"/>
                  </a:cubicBezTo>
                  <a:cubicBezTo>
                    <a:pt x="7" y="13"/>
                    <a:pt x="4" y="17"/>
                    <a:pt x="7" y="20"/>
                  </a:cubicBezTo>
                  <a:cubicBezTo>
                    <a:pt x="8" y="19"/>
                    <a:pt x="9" y="16"/>
                    <a:pt x="10" y="14"/>
                  </a:cubicBezTo>
                  <a:cubicBezTo>
                    <a:pt x="12" y="13"/>
                    <a:pt x="13" y="14"/>
                    <a:pt x="14" y="14"/>
                  </a:cubicBezTo>
                  <a:cubicBezTo>
                    <a:pt x="17" y="14"/>
                    <a:pt x="14" y="10"/>
                    <a:pt x="14" y="10"/>
                  </a:cubicBezTo>
                  <a:cubicBezTo>
                    <a:pt x="13" y="9"/>
                    <a:pt x="14" y="10"/>
                    <a:pt x="14" y="10"/>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270" name="Freeform 666">
              <a:extLst>
                <a:ext uri="{FF2B5EF4-FFF2-40B4-BE49-F238E27FC236}">
                  <a16:creationId xmlns:a16="http://schemas.microsoft.com/office/drawing/2014/main" id="{4B52CD56-FC2E-F407-3C41-5045970A4CF1}"/>
                </a:ext>
              </a:extLst>
            </p:cNvPr>
            <p:cNvSpPr>
              <a:spLocks/>
            </p:cNvSpPr>
            <p:nvPr/>
          </p:nvSpPr>
          <p:spPr bwMode="auto">
            <a:xfrm>
              <a:off x="12993189" y="6666210"/>
              <a:ext cx="92356" cy="95566"/>
            </a:xfrm>
            <a:custGeom>
              <a:avLst/>
              <a:gdLst>
                <a:gd name="T0" fmla="*/ 7 w 10"/>
                <a:gd name="T1" fmla="*/ 9 h 10"/>
                <a:gd name="T2" fmla="*/ 7 w 10"/>
                <a:gd name="T3" fmla="*/ 7 h 10"/>
                <a:gd name="T4" fmla="*/ 10 w 10"/>
                <a:gd name="T5" fmla="*/ 4 h 10"/>
                <a:gd name="T6" fmla="*/ 8 w 10"/>
                <a:gd name="T7" fmla="*/ 1 h 10"/>
                <a:gd name="T8" fmla="*/ 3 w 10"/>
                <a:gd name="T9" fmla="*/ 4 h 10"/>
                <a:gd name="T10" fmla="*/ 0 w 10"/>
                <a:gd name="T11" fmla="*/ 9 h 10"/>
                <a:gd name="T12" fmla="*/ 3 w 10"/>
                <a:gd name="T13" fmla="*/ 9 h 10"/>
                <a:gd name="T14" fmla="*/ 7 w 10"/>
                <a:gd name="T15" fmla="*/ 10 h 10"/>
                <a:gd name="T16" fmla="*/ 7 w 10"/>
                <a:gd name="T17" fmla="*/ 9 h 10"/>
                <a:gd name="T18" fmla="*/ 7 w 10"/>
                <a:gd name="T19"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10">
                  <a:moveTo>
                    <a:pt x="7" y="9"/>
                  </a:moveTo>
                  <a:cubicBezTo>
                    <a:pt x="6" y="8"/>
                    <a:pt x="6" y="8"/>
                    <a:pt x="7" y="7"/>
                  </a:cubicBezTo>
                  <a:cubicBezTo>
                    <a:pt x="8" y="6"/>
                    <a:pt x="9" y="5"/>
                    <a:pt x="10" y="4"/>
                  </a:cubicBezTo>
                  <a:cubicBezTo>
                    <a:pt x="10" y="4"/>
                    <a:pt x="8" y="2"/>
                    <a:pt x="8" y="1"/>
                  </a:cubicBezTo>
                  <a:cubicBezTo>
                    <a:pt x="8" y="5"/>
                    <a:pt x="3" y="0"/>
                    <a:pt x="3" y="4"/>
                  </a:cubicBezTo>
                  <a:cubicBezTo>
                    <a:pt x="3" y="6"/>
                    <a:pt x="1" y="8"/>
                    <a:pt x="0" y="9"/>
                  </a:cubicBezTo>
                  <a:cubicBezTo>
                    <a:pt x="0" y="10"/>
                    <a:pt x="2" y="9"/>
                    <a:pt x="3" y="9"/>
                  </a:cubicBezTo>
                  <a:cubicBezTo>
                    <a:pt x="5" y="9"/>
                    <a:pt x="6" y="9"/>
                    <a:pt x="7" y="10"/>
                  </a:cubicBezTo>
                  <a:cubicBezTo>
                    <a:pt x="7" y="10"/>
                    <a:pt x="7" y="9"/>
                    <a:pt x="7" y="9"/>
                  </a:cubicBezTo>
                  <a:cubicBezTo>
                    <a:pt x="6" y="8"/>
                    <a:pt x="7" y="9"/>
                    <a:pt x="7" y="9"/>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271" name="Freeform 667">
              <a:extLst>
                <a:ext uri="{FF2B5EF4-FFF2-40B4-BE49-F238E27FC236}">
                  <a16:creationId xmlns:a16="http://schemas.microsoft.com/office/drawing/2014/main" id="{E8AA4291-F23A-FDD9-621E-84E797F3714E}"/>
                </a:ext>
              </a:extLst>
            </p:cNvPr>
            <p:cNvSpPr>
              <a:spLocks/>
            </p:cNvSpPr>
            <p:nvPr/>
          </p:nvSpPr>
          <p:spPr bwMode="auto">
            <a:xfrm>
              <a:off x="12712935" y="6815931"/>
              <a:ext cx="299364" cy="178393"/>
            </a:xfrm>
            <a:custGeom>
              <a:avLst/>
              <a:gdLst>
                <a:gd name="T0" fmla="*/ 17 w 32"/>
                <a:gd name="T1" fmla="*/ 4 h 19"/>
                <a:gd name="T2" fmla="*/ 2 w 32"/>
                <a:gd name="T3" fmla="*/ 0 h 19"/>
                <a:gd name="T4" fmla="*/ 2 w 32"/>
                <a:gd name="T5" fmla="*/ 5 h 19"/>
                <a:gd name="T6" fmla="*/ 3 w 32"/>
                <a:gd name="T7" fmla="*/ 8 h 19"/>
                <a:gd name="T8" fmla="*/ 1 w 32"/>
                <a:gd name="T9" fmla="*/ 11 h 19"/>
                <a:gd name="T10" fmla="*/ 3 w 32"/>
                <a:gd name="T11" fmla="*/ 17 h 19"/>
                <a:gd name="T12" fmla="*/ 9 w 32"/>
                <a:gd name="T13" fmla="*/ 17 h 19"/>
                <a:gd name="T14" fmla="*/ 16 w 32"/>
                <a:gd name="T15" fmla="*/ 18 h 19"/>
                <a:gd name="T16" fmla="*/ 21 w 32"/>
                <a:gd name="T17" fmla="*/ 15 h 19"/>
                <a:gd name="T18" fmla="*/ 28 w 32"/>
                <a:gd name="T19" fmla="*/ 14 h 19"/>
                <a:gd name="T20" fmla="*/ 28 w 32"/>
                <a:gd name="T21" fmla="*/ 8 h 19"/>
                <a:gd name="T22" fmla="*/ 29 w 32"/>
                <a:gd name="T23" fmla="*/ 3 h 19"/>
                <a:gd name="T24" fmla="*/ 21 w 32"/>
                <a:gd name="T25" fmla="*/ 2 h 19"/>
                <a:gd name="T26" fmla="*/ 17 w 32"/>
                <a:gd name="T27" fmla="*/ 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19">
                  <a:moveTo>
                    <a:pt x="17" y="4"/>
                  </a:moveTo>
                  <a:cubicBezTo>
                    <a:pt x="13" y="4"/>
                    <a:pt x="3" y="6"/>
                    <a:pt x="2" y="0"/>
                  </a:cubicBezTo>
                  <a:cubicBezTo>
                    <a:pt x="1" y="2"/>
                    <a:pt x="0" y="4"/>
                    <a:pt x="2" y="5"/>
                  </a:cubicBezTo>
                  <a:cubicBezTo>
                    <a:pt x="3" y="6"/>
                    <a:pt x="4" y="7"/>
                    <a:pt x="3" y="8"/>
                  </a:cubicBezTo>
                  <a:cubicBezTo>
                    <a:pt x="2" y="9"/>
                    <a:pt x="1" y="9"/>
                    <a:pt x="1" y="11"/>
                  </a:cubicBezTo>
                  <a:cubicBezTo>
                    <a:pt x="2" y="13"/>
                    <a:pt x="3" y="14"/>
                    <a:pt x="3" y="17"/>
                  </a:cubicBezTo>
                  <a:cubicBezTo>
                    <a:pt x="5" y="17"/>
                    <a:pt x="7" y="17"/>
                    <a:pt x="9" y="17"/>
                  </a:cubicBezTo>
                  <a:cubicBezTo>
                    <a:pt x="11" y="17"/>
                    <a:pt x="14" y="19"/>
                    <a:pt x="16" y="18"/>
                  </a:cubicBezTo>
                  <a:cubicBezTo>
                    <a:pt x="18" y="18"/>
                    <a:pt x="20" y="16"/>
                    <a:pt x="21" y="15"/>
                  </a:cubicBezTo>
                  <a:cubicBezTo>
                    <a:pt x="23" y="13"/>
                    <a:pt x="25" y="14"/>
                    <a:pt x="28" y="14"/>
                  </a:cubicBezTo>
                  <a:cubicBezTo>
                    <a:pt x="27" y="12"/>
                    <a:pt x="27" y="11"/>
                    <a:pt x="28" y="8"/>
                  </a:cubicBezTo>
                  <a:cubicBezTo>
                    <a:pt x="29" y="6"/>
                    <a:pt x="32" y="4"/>
                    <a:pt x="29" y="3"/>
                  </a:cubicBezTo>
                  <a:cubicBezTo>
                    <a:pt x="27" y="2"/>
                    <a:pt x="24" y="1"/>
                    <a:pt x="21" y="2"/>
                  </a:cubicBezTo>
                  <a:cubicBezTo>
                    <a:pt x="19" y="2"/>
                    <a:pt x="18" y="4"/>
                    <a:pt x="17" y="4"/>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272" name="Freeform 668">
              <a:extLst>
                <a:ext uri="{FF2B5EF4-FFF2-40B4-BE49-F238E27FC236}">
                  <a16:creationId xmlns:a16="http://schemas.microsoft.com/office/drawing/2014/main" id="{C00A2243-221E-1A13-B150-EFB347D97D51}"/>
                </a:ext>
              </a:extLst>
            </p:cNvPr>
            <p:cNvSpPr>
              <a:spLocks/>
            </p:cNvSpPr>
            <p:nvPr/>
          </p:nvSpPr>
          <p:spPr bwMode="auto">
            <a:xfrm>
              <a:off x="12423124" y="6771334"/>
              <a:ext cx="168791" cy="140163"/>
            </a:xfrm>
            <a:custGeom>
              <a:avLst/>
              <a:gdLst>
                <a:gd name="T0" fmla="*/ 10 w 18"/>
                <a:gd name="T1" fmla="*/ 0 h 15"/>
                <a:gd name="T2" fmla="*/ 1 w 18"/>
                <a:gd name="T3" fmla="*/ 2 h 15"/>
                <a:gd name="T4" fmla="*/ 4 w 18"/>
                <a:gd name="T5" fmla="*/ 8 h 15"/>
                <a:gd name="T6" fmla="*/ 13 w 18"/>
                <a:gd name="T7" fmla="*/ 15 h 15"/>
                <a:gd name="T8" fmla="*/ 15 w 18"/>
                <a:gd name="T9" fmla="*/ 10 h 15"/>
                <a:gd name="T10" fmla="*/ 17 w 18"/>
                <a:gd name="T11" fmla="*/ 6 h 15"/>
                <a:gd name="T12" fmla="*/ 16 w 18"/>
                <a:gd name="T13" fmla="*/ 2 h 15"/>
                <a:gd name="T14" fmla="*/ 10 w 18"/>
                <a:gd name="T15" fmla="*/ 0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5">
                  <a:moveTo>
                    <a:pt x="10" y="0"/>
                  </a:moveTo>
                  <a:cubicBezTo>
                    <a:pt x="8" y="0"/>
                    <a:pt x="0" y="0"/>
                    <a:pt x="1" y="2"/>
                  </a:cubicBezTo>
                  <a:cubicBezTo>
                    <a:pt x="1" y="3"/>
                    <a:pt x="3" y="7"/>
                    <a:pt x="4" y="8"/>
                  </a:cubicBezTo>
                  <a:cubicBezTo>
                    <a:pt x="6" y="11"/>
                    <a:pt x="10" y="13"/>
                    <a:pt x="13" y="15"/>
                  </a:cubicBezTo>
                  <a:cubicBezTo>
                    <a:pt x="13" y="13"/>
                    <a:pt x="13" y="11"/>
                    <a:pt x="15" y="10"/>
                  </a:cubicBezTo>
                  <a:cubicBezTo>
                    <a:pt x="17" y="9"/>
                    <a:pt x="18" y="8"/>
                    <a:pt x="17" y="6"/>
                  </a:cubicBezTo>
                  <a:cubicBezTo>
                    <a:pt x="17" y="4"/>
                    <a:pt x="17" y="3"/>
                    <a:pt x="16" y="2"/>
                  </a:cubicBezTo>
                  <a:cubicBezTo>
                    <a:pt x="14" y="1"/>
                    <a:pt x="12" y="0"/>
                    <a:pt x="10" y="0"/>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273" name="Freeform 669">
              <a:extLst>
                <a:ext uri="{FF2B5EF4-FFF2-40B4-BE49-F238E27FC236}">
                  <a16:creationId xmlns:a16="http://schemas.microsoft.com/office/drawing/2014/main" id="{2B4F5CD5-16CD-5F15-30D4-C197AB842233}"/>
                </a:ext>
              </a:extLst>
            </p:cNvPr>
            <p:cNvSpPr>
              <a:spLocks/>
            </p:cNvSpPr>
            <p:nvPr/>
          </p:nvSpPr>
          <p:spPr bwMode="auto">
            <a:xfrm>
              <a:off x="12544142" y="6704437"/>
              <a:ext cx="207006" cy="251657"/>
            </a:xfrm>
            <a:custGeom>
              <a:avLst/>
              <a:gdLst>
                <a:gd name="T0" fmla="*/ 21 w 22"/>
                <a:gd name="T1" fmla="*/ 19 h 27"/>
                <a:gd name="T2" fmla="*/ 20 w 22"/>
                <a:gd name="T3" fmla="*/ 17 h 27"/>
                <a:gd name="T4" fmla="*/ 19 w 22"/>
                <a:gd name="T5" fmla="*/ 13 h 27"/>
                <a:gd name="T6" fmla="*/ 15 w 22"/>
                <a:gd name="T7" fmla="*/ 10 h 27"/>
                <a:gd name="T8" fmla="*/ 14 w 22"/>
                <a:gd name="T9" fmla="*/ 8 h 27"/>
                <a:gd name="T10" fmla="*/ 12 w 22"/>
                <a:gd name="T11" fmla="*/ 5 h 27"/>
                <a:gd name="T12" fmla="*/ 5 w 22"/>
                <a:gd name="T13" fmla="*/ 1 h 27"/>
                <a:gd name="T14" fmla="*/ 2 w 22"/>
                <a:gd name="T15" fmla="*/ 4 h 27"/>
                <a:gd name="T16" fmla="*/ 4 w 22"/>
                <a:gd name="T17" fmla="*/ 14 h 27"/>
                <a:gd name="T18" fmla="*/ 1 w 22"/>
                <a:gd name="T19" fmla="*/ 19 h 27"/>
                <a:gd name="T20" fmla="*/ 0 w 22"/>
                <a:gd name="T21" fmla="*/ 23 h 27"/>
                <a:gd name="T22" fmla="*/ 4 w 22"/>
                <a:gd name="T23" fmla="*/ 27 h 27"/>
                <a:gd name="T24" fmla="*/ 6 w 22"/>
                <a:gd name="T25" fmla="*/ 23 h 27"/>
                <a:gd name="T26" fmla="*/ 10 w 22"/>
                <a:gd name="T27" fmla="*/ 26 h 27"/>
                <a:gd name="T28" fmla="*/ 20 w 22"/>
                <a:gd name="T29" fmla="*/ 24 h 27"/>
                <a:gd name="T30" fmla="*/ 21 w 22"/>
                <a:gd name="T31" fmla="*/ 19 h 27"/>
                <a:gd name="T32" fmla="*/ 21 w 22"/>
                <a:gd name="T33" fmla="*/ 19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27">
                  <a:moveTo>
                    <a:pt x="21" y="19"/>
                  </a:moveTo>
                  <a:cubicBezTo>
                    <a:pt x="22" y="18"/>
                    <a:pt x="21" y="18"/>
                    <a:pt x="20" y="17"/>
                  </a:cubicBezTo>
                  <a:cubicBezTo>
                    <a:pt x="19" y="16"/>
                    <a:pt x="19" y="15"/>
                    <a:pt x="19" y="13"/>
                  </a:cubicBezTo>
                  <a:cubicBezTo>
                    <a:pt x="21" y="10"/>
                    <a:pt x="18" y="10"/>
                    <a:pt x="15" y="10"/>
                  </a:cubicBezTo>
                  <a:cubicBezTo>
                    <a:pt x="14" y="10"/>
                    <a:pt x="14" y="9"/>
                    <a:pt x="14" y="8"/>
                  </a:cubicBezTo>
                  <a:cubicBezTo>
                    <a:pt x="13" y="6"/>
                    <a:pt x="12" y="7"/>
                    <a:pt x="12" y="5"/>
                  </a:cubicBezTo>
                  <a:cubicBezTo>
                    <a:pt x="11" y="2"/>
                    <a:pt x="9" y="0"/>
                    <a:pt x="5" y="1"/>
                  </a:cubicBezTo>
                  <a:cubicBezTo>
                    <a:pt x="2" y="2"/>
                    <a:pt x="2" y="2"/>
                    <a:pt x="2" y="4"/>
                  </a:cubicBezTo>
                  <a:cubicBezTo>
                    <a:pt x="3" y="7"/>
                    <a:pt x="4" y="10"/>
                    <a:pt x="4" y="14"/>
                  </a:cubicBezTo>
                  <a:cubicBezTo>
                    <a:pt x="5" y="17"/>
                    <a:pt x="2" y="16"/>
                    <a:pt x="1" y="19"/>
                  </a:cubicBezTo>
                  <a:cubicBezTo>
                    <a:pt x="0" y="20"/>
                    <a:pt x="0" y="22"/>
                    <a:pt x="0" y="23"/>
                  </a:cubicBezTo>
                  <a:cubicBezTo>
                    <a:pt x="0" y="25"/>
                    <a:pt x="3" y="26"/>
                    <a:pt x="4" y="27"/>
                  </a:cubicBezTo>
                  <a:cubicBezTo>
                    <a:pt x="4" y="26"/>
                    <a:pt x="4" y="23"/>
                    <a:pt x="6" y="23"/>
                  </a:cubicBezTo>
                  <a:cubicBezTo>
                    <a:pt x="8" y="23"/>
                    <a:pt x="9" y="24"/>
                    <a:pt x="10" y="26"/>
                  </a:cubicBezTo>
                  <a:cubicBezTo>
                    <a:pt x="11" y="26"/>
                    <a:pt x="18" y="24"/>
                    <a:pt x="20" y="24"/>
                  </a:cubicBezTo>
                  <a:cubicBezTo>
                    <a:pt x="18" y="22"/>
                    <a:pt x="20" y="21"/>
                    <a:pt x="21" y="19"/>
                  </a:cubicBezTo>
                  <a:cubicBezTo>
                    <a:pt x="22" y="18"/>
                    <a:pt x="20" y="20"/>
                    <a:pt x="21" y="19"/>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274" name="Freeform 670">
              <a:extLst>
                <a:ext uri="{FF2B5EF4-FFF2-40B4-BE49-F238E27FC236}">
                  <a16:creationId xmlns:a16="http://schemas.microsoft.com/office/drawing/2014/main" id="{67E35054-181A-A33C-58D3-ACE2584DB6B3}"/>
                </a:ext>
              </a:extLst>
            </p:cNvPr>
            <p:cNvSpPr>
              <a:spLocks/>
            </p:cNvSpPr>
            <p:nvPr/>
          </p:nvSpPr>
          <p:spPr bwMode="auto">
            <a:xfrm>
              <a:off x="12432679" y="6554719"/>
              <a:ext cx="328029" cy="178393"/>
            </a:xfrm>
            <a:custGeom>
              <a:avLst/>
              <a:gdLst>
                <a:gd name="T0" fmla="*/ 30 w 35"/>
                <a:gd name="T1" fmla="*/ 3 h 19"/>
                <a:gd name="T2" fmla="*/ 24 w 35"/>
                <a:gd name="T3" fmla="*/ 1 h 19"/>
                <a:gd name="T4" fmla="*/ 19 w 35"/>
                <a:gd name="T5" fmla="*/ 4 h 19"/>
                <a:gd name="T6" fmla="*/ 15 w 35"/>
                <a:gd name="T7" fmla="*/ 4 h 19"/>
                <a:gd name="T8" fmla="*/ 13 w 35"/>
                <a:gd name="T9" fmla="*/ 6 h 19"/>
                <a:gd name="T10" fmla="*/ 5 w 35"/>
                <a:gd name="T11" fmla="*/ 4 h 19"/>
                <a:gd name="T12" fmla="*/ 5 w 35"/>
                <a:gd name="T13" fmla="*/ 7 h 19"/>
                <a:gd name="T14" fmla="*/ 3 w 35"/>
                <a:gd name="T15" fmla="*/ 8 h 19"/>
                <a:gd name="T16" fmla="*/ 3 w 35"/>
                <a:gd name="T17" fmla="*/ 15 h 19"/>
                <a:gd name="T18" fmla="*/ 11 w 35"/>
                <a:gd name="T19" fmla="*/ 19 h 19"/>
                <a:gd name="T20" fmla="*/ 21 w 35"/>
                <a:gd name="T21" fmla="*/ 17 h 19"/>
                <a:gd name="T22" fmla="*/ 25 w 35"/>
                <a:gd name="T23" fmla="*/ 15 h 19"/>
                <a:gd name="T24" fmla="*/ 29 w 35"/>
                <a:gd name="T25" fmla="*/ 9 h 19"/>
                <a:gd name="T26" fmla="*/ 33 w 35"/>
                <a:gd name="T27" fmla="*/ 6 h 19"/>
                <a:gd name="T28" fmla="*/ 30 w 35"/>
                <a:gd name="T29" fmla="*/ 3 h 19"/>
                <a:gd name="T30" fmla="*/ 30 w 35"/>
                <a:gd name="T31" fmla="*/ 3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 h="19">
                  <a:moveTo>
                    <a:pt x="30" y="3"/>
                  </a:moveTo>
                  <a:cubicBezTo>
                    <a:pt x="30" y="2"/>
                    <a:pt x="25" y="2"/>
                    <a:pt x="24" y="1"/>
                  </a:cubicBezTo>
                  <a:cubicBezTo>
                    <a:pt x="20" y="0"/>
                    <a:pt x="22" y="4"/>
                    <a:pt x="19" y="4"/>
                  </a:cubicBezTo>
                  <a:cubicBezTo>
                    <a:pt x="18" y="3"/>
                    <a:pt x="17" y="4"/>
                    <a:pt x="15" y="4"/>
                  </a:cubicBezTo>
                  <a:cubicBezTo>
                    <a:pt x="14" y="4"/>
                    <a:pt x="14" y="6"/>
                    <a:pt x="13" y="6"/>
                  </a:cubicBezTo>
                  <a:cubicBezTo>
                    <a:pt x="9" y="8"/>
                    <a:pt x="7" y="6"/>
                    <a:pt x="5" y="4"/>
                  </a:cubicBezTo>
                  <a:cubicBezTo>
                    <a:pt x="5" y="5"/>
                    <a:pt x="5" y="6"/>
                    <a:pt x="5" y="7"/>
                  </a:cubicBezTo>
                  <a:cubicBezTo>
                    <a:pt x="4" y="8"/>
                    <a:pt x="3" y="6"/>
                    <a:pt x="3" y="8"/>
                  </a:cubicBezTo>
                  <a:cubicBezTo>
                    <a:pt x="3" y="11"/>
                    <a:pt x="0" y="13"/>
                    <a:pt x="3" y="15"/>
                  </a:cubicBezTo>
                  <a:cubicBezTo>
                    <a:pt x="5" y="17"/>
                    <a:pt x="8" y="19"/>
                    <a:pt x="11" y="19"/>
                  </a:cubicBezTo>
                  <a:cubicBezTo>
                    <a:pt x="15" y="19"/>
                    <a:pt x="17" y="16"/>
                    <a:pt x="21" y="17"/>
                  </a:cubicBezTo>
                  <a:cubicBezTo>
                    <a:pt x="21" y="16"/>
                    <a:pt x="24" y="16"/>
                    <a:pt x="25" y="15"/>
                  </a:cubicBezTo>
                  <a:cubicBezTo>
                    <a:pt x="26" y="13"/>
                    <a:pt x="27" y="11"/>
                    <a:pt x="29" y="9"/>
                  </a:cubicBezTo>
                  <a:cubicBezTo>
                    <a:pt x="30" y="7"/>
                    <a:pt x="31" y="7"/>
                    <a:pt x="33" y="6"/>
                  </a:cubicBezTo>
                  <a:cubicBezTo>
                    <a:pt x="35" y="4"/>
                    <a:pt x="30" y="4"/>
                    <a:pt x="30" y="3"/>
                  </a:cubicBezTo>
                  <a:cubicBezTo>
                    <a:pt x="30" y="3"/>
                    <a:pt x="30" y="4"/>
                    <a:pt x="30" y="3"/>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275" name="Freeform 671">
              <a:extLst>
                <a:ext uri="{FF2B5EF4-FFF2-40B4-BE49-F238E27FC236}">
                  <a16:creationId xmlns:a16="http://schemas.microsoft.com/office/drawing/2014/main" id="{4EA81411-834B-ABE7-CC89-FF3FC3E38724}"/>
                </a:ext>
              </a:extLst>
            </p:cNvPr>
            <p:cNvSpPr>
              <a:spLocks/>
            </p:cNvSpPr>
            <p:nvPr/>
          </p:nvSpPr>
          <p:spPr bwMode="auto">
            <a:xfrm>
              <a:off x="12620574" y="6956097"/>
              <a:ext cx="289811" cy="299442"/>
            </a:xfrm>
            <a:custGeom>
              <a:avLst/>
              <a:gdLst>
                <a:gd name="T0" fmla="*/ 31 w 31"/>
                <a:gd name="T1" fmla="*/ 0 h 32"/>
                <a:gd name="T2" fmla="*/ 23 w 31"/>
                <a:gd name="T3" fmla="*/ 3 h 32"/>
                <a:gd name="T4" fmla="*/ 13 w 31"/>
                <a:gd name="T5" fmla="*/ 2 h 32"/>
                <a:gd name="T6" fmla="*/ 9 w 31"/>
                <a:gd name="T7" fmla="*/ 4 h 32"/>
                <a:gd name="T8" fmla="*/ 6 w 31"/>
                <a:gd name="T9" fmla="*/ 5 h 32"/>
                <a:gd name="T10" fmla="*/ 4 w 31"/>
                <a:gd name="T11" fmla="*/ 8 h 32"/>
                <a:gd name="T12" fmla="*/ 2 w 31"/>
                <a:gd name="T13" fmla="*/ 11 h 32"/>
                <a:gd name="T14" fmla="*/ 2 w 31"/>
                <a:gd name="T15" fmla="*/ 15 h 32"/>
                <a:gd name="T16" fmla="*/ 4 w 31"/>
                <a:gd name="T17" fmla="*/ 17 h 32"/>
                <a:gd name="T18" fmla="*/ 5 w 31"/>
                <a:gd name="T19" fmla="*/ 22 h 32"/>
                <a:gd name="T20" fmla="*/ 6 w 31"/>
                <a:gd name="T21" fmla="*/ 25 h 32"/>
                <a:gd name="T22" fmla="*/ 7 w 31"/>
                <a:gd name="T23" fmla="*/ 28 h 32"/>
                <a:gd name="T24" fmla="*/ 8 w 31"/>
                <a:gd name="T25" fmla="*/ 29 h 32"/>
                <a:gd name="T26" fmla="*/ 10 w 31"/>
                <a:gd name="T27" fmla="*/ 31 h 32"/>
                <a:gd name="T28" fmla="*/ 12 w 31"/>
                <a:gd name="T29" fmla="*/ 30 h 32"/>
                <a:gd name="T30" fmla="*/ 13 w 31"/>
                <a:gd name="T31" fmla="*/ 31 h 32"/>
                <a:gd name="T32" fmla="*/ 13 w 31"/>
                <a:gd name="T33" fmla="*/ 26 h 32"/>
                <a:gd name="T34" fmla="*/ 17 w 31"/>
                <a:gd name="T35" fmla="*/ 26 h 32"/>
                <a:gd name="T36" fmla="*/ 14 w 31"/>
                <a:gd name="T37" fmla="*/ 23 h 32"/>
                <a:gd name="T38" fmla="*/ 17 w 31"/>
                <a:gd name="T39" fmla="*/ 24 h 32"/>
                <a:gd name="T40" fmla="*/ 18 w 31"/>
                <a:gd name="T41" fmla="*/ 22 h 32"/>
                <a:gd name="T42" fmla="*/ 21 w 31"/>
                <a:gd name="T43" fmla="*/ 23 h 32"/>
                <a:gd name="T44" fmla="*/ 19 w 31"/>
                <a:gd name="T45" fmla="*/ 19 h 32"/>
                <a:gd name="T46" fmla="*/ 15 w 31"/>
                <a:gd name="T47" fmla="*/ 17 h 32"/>
                <a:gd name="T48" fmla="*/ 15 w 31"/>
                <a:gd name="T49" fmla="*/ 16 h 32"/>
                <a:gd name="T50" fmla="*/ 11 w 31"/>
                <a:gd name="T51" fmla="*/ 10 h 32"/>
                <a:gd name="T52" fmla="*/ 16 w 31"/>
                <a:gd name="T53" fmla="*/ 11 h 32"/>
                <a:gd name="T54" fmla="*/ 16 w 31"/>
                <a:gd name="T55" fmla="*/ 10 h 32"/>
                <a:gd name="T56" fmla="*/ 18 w 31"/>
                <a:gd name="T57" fmla="*/ 11 h 32"/>
                <a:gd name="T58" fmla="*/ 17 w 31"/>
                <a:gd name="T59" fmla="*/ 9 h 32"/>
                <a:gd name="T60" fmla="*/ 21 w 31"/>
                <a:gd name="T61" fmla="*/ 10 h 32"/>
                <a:gd name="T62" fmla="*/ 17 w 31"/>
                <a:gd name="T63" fmla="*/ 7 h 32"/>
                <a:gd name="T64" fmla="*/ 22 w 31"/>
                <a:gd name="T65" fmla="*/ 5 h 32"/>
                <a:gd name="T66" fmla="*/ 21 w 31"/>
                <a:gd name="T67" fmla="*/ 7 h 32"/>
                <a:gd name="T68" fmla="*/ 25 w 31"/>
                <a:gd name="T69" fmla="*/ 5 h 32"/>
                <a:gd name="T70" fmla="*/ 29 w 31"/>
                <a:gd name="T71" fmla="*/ 7 h 32"/>
                <a:gd name="T72" fmla="*/ 31 w 31"/>
                <a:gd name="T73"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 h="32">
                  <a:moveTo>
                    <a:pt x="31" y="0"/>
                  </a:moveTo>
                  <a:cubicBezTo>
                    <a:pt x="28" y="2"/>
                    <a:pt x="27" y="4"/>
                    <a:pt x="23" y="3"/>
                  </a:cubicBezTo>
                  <a:cubicBezTo>
                    <a:pt x="21" y="2"/>
                    <a:pt x="15" y="1"/>
                    <a:pt x="13" y="2"/>
                  </a:cubicBezTo>
                  <a:cubicBezTo>
                    <a:pt x="13" y="5"/>
                    <a:pt x="10" y="3"/>
                    <a:pt x="9" y="4"/>
                  </a:cubicBezTo>
                  <a:cubicBezTo>
                    <a:pt x="8" y="5"/>
                    <a:pt x="7" y="5"/>
                    <a:pt x="6" y="5"/>
                  </a:cubicBezTo>
                  <a:cubicBezTo>
                    <a:pt x="4" y="6"/>
                    <a:pt x="4" y="7"/>
                    <a:pt x="4" y="8"/>
                  </a:cubicBezTo>
                  <a:cubicBezTo>
                    <a:pt x="3" y="9"/>
                    <a:pt x="3" y="10"/>
                    <a:pt x="2" y="11"/>
                  </a:cubicBezTo>
                  <a:cubicBezTo>
                    <a:pt x="0" y="13"/>
                    <a:pt x="0" y="13"/>
                    <a:pt x="2" y="15"/>
                  </a:cubicBezTo>
                  <a:cubicBezTo>
                    <a:pt x="3" y="16"/>
                    <a:pt x="4" y="16"/>
                    <a:pt x="4" y="17"/>
                  </a:cubicBezTo>
                  <a:cubicBezTo>
                    <a:pt x="4" y="19"/>
                    <a:pt x="4" y="20"/>
                    <a:pt x="5" y="22"/>
                  </a:cubicBezTo>
                  <a:cubicBezTo>
                    <a:pt x="5" y="23"/>
                    <a:pt x="5" y="24"/>
                    <a:pt x="6" y="25"/>
                  </a:cubicBezTo>
                  <a:cubicBezTo>
                    <a:pt x="8" y="26"/>
                    <a:pt x="6" y="27"/>
                    <a:pt x="7" y="28"/>
                  </a:cubicBezTo>
                  <a:cubicBezTo>
                    <a:pt x="7" y="30"/>
                    <a:pt x="8" y="29"/>
                    <a:pt x="8" y="29"/>
                  </a:cubicBezTo>
                  <a:cubicBezTo>
                    <a:pt x="10" y="29"/>
                    <a:pt x="10" y="30"/>
                    <a:pt x="10" y="31"/>
                  </a:cubicBezTo>
                  <a:cubicBezTo>
                    <a:pt x="11" y="31"/>
                    <a:pt x="12" y="30"/>
                    <a:pt x="12" y="30"/>
                  </a:cubicBezTo>
                  <a:cubicBezTo>
                    <a:pt x="13" y="29"/>
                    <a:pt x="13" y="31"/>
                    <a:pt x="13" y="31"/>
                  </a:cubicBezTo>
                  <a:cubicBezTo>
                    <a:pt x="14" y="32"/>
                    <a:pt x="13" y="25"/>
                    <a:pt x="13" y="26"/>
                  </a:cubicBezTo>
                  <a:cubicBezTo>
                    <a:pt x="13" y="25"/>
                    <a:pt x="16" y="26"/>
                    <a:pt x="17" y="26"/>
                  </a:cubicBezTo>
                  <a:cubicBezTo>
                    <a:pt x="17" y="25"/>
                    <a:pt x="14" y="24"/>
                    <a:pt x="14" y="23"/>
                  </a:cubicBezTo>
                  <a:cubicBezTo>
                    <a:pt x="15" y="21"/>
                    <a:pt x="17" y="23"/>
                    <a:pt x="17" y="24"/>
                  </a:cubicBezTo>
                  <a:cubicBezTo>
                    <a:pt x="19" y="25"/>
                    <a:pt x="18" y="23"/>
                    <a:pt x="18" y="22"/>
                  </a:cubicBezTo>
                  <a:cubicBezTo>
                    <a:pt x="18" y="21"/>
                    <a:pt x="21" y="23"/>
                    <a:pt x="21" y="23"/>
                  </a:cubicBezTo>
                  <a:cubicBezTo>
                    <a:pt x="21" y="22"/>
                    <a:pt x="19" y="19"/>
                    <a:pt x="19" y="19"/>
                  </a:cubicBezTo>
                  <a:cubicBezTo>
                    <a:pt x="18" y="18"/>
                    <a:pt x="16" y="18"/>
                    <a:pt x="15" y="17"/>
                  </a:cubicBezTo>
                  <a:cubicBezTo>
                    <a:pt x="15" y="17"/>
                    <a:pt x="15" y="15"/>
                    <a:pt x="15" y="16"/>
                  </a:cubicBezTo>
                  <a:cubicBezTo>
                    <a:pt x="14" y="14"/>
                    <a:pt x="11" y="12"/>
                    <a:pt x="11" y="10"/>
                  </a:cubicBezTo>
                  <a:cubicBezTo>
                    <a:pt x="12" y="6"/>
                    <a:pt x="15" y="10"/>
                    <a:pt x="16" y="11"/>
                  </a:cubicBezTo>
                  <a:cubicBezTo>
                    <a:pt x="16" y="11"/>
                    <a:pt x="16" y="10"/>
                    <a:pt x="16" y="10"/>
                  </a:cubicBezTo>
                  <a:cubicBezTo>
                    <a:pt x="17" y="9"/>
                    <a:pt x="18" y="10"/>
                    <a:pt x="18" y="11"/>
                  </a:cubicBezTo>
                  <a:cubicBezTo>
                    <a:pt x="18" y="11"/>
                    <a:pt x="17" y="9"/>
                    <a:pt x="17" y="9"/>
                  </a:cubicBezTo>
                  <a:cubicBezTo>
                    <a:pt x="18" y="9"/>
                    <a:pt x="20" y="10"/>
                    <a:pt x="21" y="10"/>
                  </a:cubicBezTo>
                  <a:cubicBezTo>
                    <a:pt x="21" y="9"/>
                    <a:pt x="17" y="9"/>
                    <a:pt x="17" y="7"/>
                  </a:cubicBezTo>
                  <a:cubicBezTo>
                    <a:pt x="17" y="7"/>
                    <a:pt x="21" y="5"/>
                    <a:pt x="22" y="5"/>
                  </a:cubicBezTo>
                  <a:cubicBezTo>
                    <a:pt x="22" y="5"/>
                    <a:pt x="21" y="7"/>
                    <a:pt x="21" y="7"/>
                  </a:cubicBezTo>
                  <a:cubicBezTo>
                    <a:pt x="21" y="7"/>
                    <a:pt x="24" y="5"/>
                    <a:pt x="25" y="5"/>
                  </a:cubicBezTo>
                  <a:cubicBezTo>
                    <a:pt x="26" y="5"/>
                    <a:pt x="27" y="6"/>
                    <a:pt x="29" y="7"/>
                  </a:cubicBezTo>
                  <a:cubicBezTo>
                    <a:pt x="30" y="5"/>
                    <a:pt x="31" y="2"/>
                    <a:pt x="31" y="0"/>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276" name="Freeform 672">
              <a:extLst>
                <a:ext uri="{FF2B5EF4-FFF2-40B4-BE49-F238E27FC236}">
                  <a16:creationId xmlns:a16="http://schemas.microsoft.com/office/drawing/2014/main" id="{F11FCB32-B6F9-B45A-6928-E29B60008E51}"/>
                </a:ext>
              </a:extLst>
            </p:cNvPr>
            <p:cNvSpPr>
              <a:spLocks/>
            </p:cNvSpPr>
            <p:nvPr/>
          </p:nvSpPr>
          <p:spPr bwMode="auto">
            <a:xfrm>
              <a:off x="12881724" y="6940166"/>
              <a:ext cx="140127" cy="92380"/>
            </a:xfrm>
            <a:custGeom>
              <a:avLst/>
              <a:gdLst>
                <a:gd name="T0" fmla="*/ 15 w 15"/>
                <a:gd name="T1" fmla="*/ 6 h 10"/>
                <a:gd name="T2" fmla="*/ 10 w 15"/>
                <a:gd name="T3" fmla="*/ 1 h 10"/>
                <a:gd name="T4" fmla="*/ 2 w 15"/>
                <a:gd name="T5" fmla="*/ 5 h 10"/>
                <a:gd name="T6" fmla="*/ 1 w 15"/>
                <a:gd name="T7" fmla="*/ 9 h 10"/>
                <a:gd name="T8" fmla="*/ 6 w 15"/>
                <a:gd name="T9" fmla="*/ 9 h 10"/>
                <a:gd name="T10" fmla="*/ 11 w 15"/>
                <a:gd name="T11" fmla="*/ 7 h 10"/>
                <a:gd name="T12" fmla="*/ 15 w 15"/>
                <a:gd name="T13" fmla="*/ 6 h 10"/>
                <a:gd name="T14" fmla="*/ 15 w 15"/>
                <a:gd name="T15" fmla="*/ 6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10">
                  <a:moveTo>
                    <a:pt x="15" y="6"/>
                  </a:moveTo>
                  <a:cubicBezTo>
                    <a:pt x="13" y="4"/>
                    <a:pt x="10" y="4"/>
                    <a:pt x="10" y="1"/>
                  </a:cubicBezTo>
                  <a:cubicBezTo>
                    <a:pt x="5" y="0"/>
                    <a:pt x="4" y="0"/>
                    <a:pt x="2" y="5"/>
                  </a:cubicBezTo>
                  <a:cubicBezTo>
                    <a:pt x="2" y="6"/>
                    <a:pt x="0" y="9"/>
                    <a:pt x="1" y="9"/>
                  </a:cubicBezTo>
                  <a:cubicBezTo>
                    <a:pt x="3" y="10"/>
                    <a:pt x="5" y="10"/>
                    <a:pt x="6" y="9"/>
                  </a:cubicBezTo>
                  <a:cubicBezTo>
                    <a:pt x="8" y="8"/>
                    <a:pt x="9" y="7"/>
                    <a:pt x="11" y="7"/>
                  </a:cubicBezTo>
                  <a:cubicBezTo>
                    <a:pt x="11" y="7"/>
                    <a:pt x="15" y="7"/>
                    <a:pt x="15" y="6"/>
                  </a:cubicBezTo>
                  <a:cubicBezTo>
                    <a:pt x="14" y="6"/>
                    <a:pt x="15" y="7"/>
                    <a:pt x="15" y="6"/>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277" name="Freeform 673">
              <a:extLst>
                <a:ext uri="{FF2B5EF4-FFF2-40B4-BE49-F238E27FC236}">
                  <a16:creationId xmlns:a16="http://schemas.microsoft.com/office/drawing/2014/main" id="{070891C2-6B2C-3A99-CFC9-7CC381259E7B}"/>
                </a:ext>
              </a:extLst>
            </p:cNvPr>
            <p:cNvSpPr>
              <a:spLocks/>
            </p:cNvSpPr>
            <p:nvPr/>
          </p:nvSpPr>
          <p:spPr bwMode="auto">
            <a:xfrm>
              <a:off x="12582361" y="6911499"/>
              <a:ext cx="82803" cy="168837"/>
            </a:xfrm>
            <a:custGeom>
              <a:avLst/>
              <a:gdLst>
                <a:gd name="T0" fmla="*/ 6 w 9"/>
                <a:gd name="T1" fmla="*/ 16 h 18"/>
                <a:gd name="T2" fmla="*/ 7 w 9"/>
                <a:gd name="T3" fmla="*/ 11 h 18"/>
                <a:gd name="T4" fmla="*/ 6 w 9"/>
                <a:gd name="T5" fmla="*/ 6 h 18"/>
                <a:gd name="T6" fmla="*/ 7 w 9"/>
                <a:gd name="T7" fmla="*/ 4 h 18"/>
                <a:gd name="T8" fmla="*/ 3 w 9"/>
                <a:gd name="T9" fmla="*/ 1 h 18"/>
                <a:gd name="T10" fmla="*/ 0 w 9"/>
                <a:gd name="T11" fmla="*/ 9 h 18"/>
                <a:gd name="T12" fmla="*/ 4 w 9"/>
                <a:gd name="T13" fmla="*/ 18 h 18"/>
                <a:gd name="T14" fmla="*/ 6 w 9"/>
                <a:gd name="T15" fmla="*/ 16 h 18"/>
                <a:gd name="T16" fmla="*/ 6 w 9"/>
                <a:gd name="T17" fmla="*/ 1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18">
                  <a:moveTo>
                    <a:pt x="6" y="16"/>
                  </a:moveTo>
                  <a:cubicBezTo>
                    <a:pt x="7" y="14"/>
                    <a:pt x="9" y="12"/>
                    <a:pt x="7" y="11"/>
                  </a:cubicBezTo>
                  <a:cubicBezTo>
                    <a:pt x="6" y="10"/>
                    <a:pt x="5" y="8"/>
                    <a:pt x="6" y="6"/>
                  </a:cubicBezTo>
                  <a:cubicBezTo>
                    <a:pt x="6" y="6"/>
                    <a:pt x="7" y="4"/>
                    <a:pt x="7" y="4"/>
                  </a:cubicBezTo>
                  <a:cubicBezTo>
                    <a:pt x="6" y="3"/>
                    <a:pt x="4" y="1"/>
                    <a:pt x="3" y="1"/>
                  </a:cubicBezTo>
                  <a:cubicBezTo>
                    <a:pt x="0" y="0"/>
                    <a:pt x="0" y="7"/>
                    <a:pt x="0" y="9"/>
                  </a:cubicBezTo>
                  <a:cubicBezTo>
                    <a:pt x="0" y="13"/>
                    <a:pt x="2" y="15"/>
                    <a:pt x="4" y="18"/>
                  </a:cubicBezTo>
                  <a:cubicBezTo>
                    <a:pt x="5" y="17"/>
                    <a:pt x="6" y="16"/>
                    <a:pt x="6" y="16"/>
                  </a:cubicBezTo>
                  <a:cubicBezTo>
                    <a:pt x="7" y="14"/>
                    <a:pt x="6" y="16"/>
                    <a:pt x="6" y="16"/>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278" name="Freeform 674">
              <a:extLst>
                <a:ext uri="{FF2B5EF4-FFF2-40B4-BE49-F238E27FC236}">
                  <a16:creationId xmlns:a16="http://schemas.microsoft.com/office/drawing/2014/main" id="{DB99B1E5-EC06-C3C0-E874-2C8BF7BA95F0}"/>
                </a:ext>
              </a:extLst>
            </p:cNvPr>
            <p:cNvSpPr>
              <a:spLocks/>
            </p:cNvSpPr>
            <p:nvPr/>
          </p:nvSpPr>
          <p:spPr bwMode="auto">
            <a:xfrm>
              <a:off x="12630129" y="6930613"/>
              <a:ext cx="121018" cy="82827"/>
            </a:xfrm>
            <a:custGeom>
              <a:avLst/>
              <a:gdLst>
                <a:gd name="T0" fmla="*/ 11 w 13"/>
                <a:gd name="T1" fmla="*/ 0 h 9"/>
                <a:gd name="T2" fmla="*/ 2 w 13"/>
                <a:gd name="T3" fmla="*/ 2 h 9"/>
                <a:gd name="T4" fmla="*/ 3 w 13"/>
                <a:gd name="T5" fmla="*/ 9 h 9"/>
                <a:gd name="T6" fmla="*/ 7 w 13"/>
                <a:gd name="T7" fmla="*/ 8 h 9"/>
                <a:gd name="T8" fmla="*/ 10 w 13"/>
                <a:gd name="T9" fmla="*/ 7 h 9"/>
                <a:gd name="T10" fmla="*/ 11 w 13"/>
                <a:gd name="T11" fmla="*/ 0 h 9"/>
              </a:gdLst>
              <a:ahLst/>
              <a:cxnLst>
                <a:cxn ang="0">
                  <a:pos x="T0" y="T1"/>
                </a:cxn>
                <a:cxn ang="0">
                  <a:pos x="T2" y="T3"/>
                </a:cxn>
                <a:cxn ang="0">
                  <a:pos x="T4" y="T5"/>
                </a:cxn>
                <a:cxn ang="0">
                  <a:pos x="T6" y="T7"/>
                </a:cxn>
                <a:cxn ang="0">
                  <a:pos x="T8" y="T9"/>
                </a:cxn>
                <a:cxn ang="0">
                  <a:pos x="T10" y="T11"/>
                </a:cxn>
              </a:cxnLst>
              <a:rect l="0" t="0" r="r" b="b"/>
              <a:pathLst>
                <a:path w="13" h="9">
                  <a:moveTo>
                    <a:pt x="11" y="0"/>
                  </a:moveTo>
                  <a:cubicBezTo>
                    <a:pt x="9" y="0"/>
                    <a:pt x="2" y="0"/>
                    <a:pt x="2" y="2"/>
                  </a:cubicBezTo>
                  <a:cubicBezTo>
                    <a:pt x="0" y="4"/>
                    <a:pt x="0" y="8"/>
                    <a:pt x="3" y="9"/>
                  </a:cubicBezTo>
                  <a:cubicBezTo>
                    <a:pt x="4" y="8"/>
                    <a:pt x="6" y="9"/>
                    <a:pt x="7" y="8"/>
                  </a:cubicBezTo>
                  <a:cubicBezTo>
                    <a:pt x="8" y="8"/>
                    <a:pt x="9" y="6"/>
                    <a:pt x="10" y="7"/>
                  </a:cubicBezTo>
                  <a:cubicBezTo>
                    <a:pt x="13" y="9"/>
                    <a:pt x="11" y="1"/>
                    <a:pt x="11" y="0"/>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279" name="Freeform 675">
              <a:extLst>
                <a:ext uri="{FF2B5EF4-FFF2-40B4-BE49-F238E27FC236}">
                  <a16:creationId xmlns:a16="http://schemas.microsoft.com/office/drawing/2014/main" id="{B73538C5-1B62-825A-05FF-AD0DD03C315B}"/>
                </a:ext>
              </a:extLst>
            </p:cNvPr>
            <p:cNvSpPr>
              <a:spLocks/>
            </p:cNvSpPr>
            <p:nvPr/>
          </p:nvSpPr>
          <p:spPr bwMode="auto">
            <a:xfrm>
              <a:off x="13655610" y="6984764"/>
              <a:ext cx="178346" cy="149721"/>
            </a:xfrm>
            <a:custGeom>
              <a:avLst/>
              <a:gdLst>
                <a:gd name="T0" fmla="*/ 19 w 19"/>
                <a:gd name="T1" fmla="*/ 14 h 16"/>
                <a:gd name="T2" fmla="*/ 17 w 19"/>
                <a:gd name="T3" fmla="*/ 10 h 16"/>
                <a:gd name="T4" fmla="*/ 16 w 19"/>
                <a:gd name="T5" fmla="*/ 7 h 16"/>
                <a:gd name="T6" fmla="*/ 14 w 19"/>
                <a:gd name="T7" fmla="*/ 3 h 16"/>
                <a:gd name="T8" fmla="*/ 12 w 19"/>
                <a:gd name="T9" fmla="*/ 0 h 16"/>
                <a:gd name="T10" fmla="*/ 6 w 19"/>
                <a:gd name="T11" fmla="*/ 6 h 16"/>
                <a:gd name="T12" fmla="*/ 9 w 19"/>
                <a:gd name="T13" fmla="*/ 9 h 16"/>
                <a:gd name="T14" fmla="*/ 12 w 19"/>
                <a:gd name="T15" fmla="*/ 11 h 16"/>
                <a:gd name="T16" fmla="*/ 16 w 19"/>
                <a:gd name="T17" fmla="*/ 13 h 16"/>
                <a:gd name="T18" fmla="*/ 19 w 19"/>
                <a:gd name="T19" fmla="*/ 14 h 16"/>
                <a:gd name="T20" fmla="*/ 19 w 19"/>
                <a:gd name="T21" fmla="*/ 1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16">
                  <a:moveTo>
                    <a:pt x="19" y="14"/>
                  </a:moveTo>
                  <a:cubicBezTo>
                    <a:pt x="19" y="12"/>
                    <a:pt x="19" y="11"/>
                    <a:pt x="17" y="10"/>
                  </a:cubicBezTo>
                  <a:cubicBezTo>
                    <a:pt x="15" y="9"/>
                    <a:pt x="17" y="8"/>
                    <a:pt x="16" y="7"/>
                  </a:cubicBezTo>
                  <a:cubicBezTo>
                    <a:pt x="15" y="5"/>
                    <a:pt x="14" y="6"/>
                    <a:pt x="14" y="3"/>
                  </a:cubicBezTo>
                  <a:cubicBezTo>
                    <a:pt x="14" y="3"/>
                    <a:pt x="11" y="1"/>
                    <a:pt x="12" y="0"/>
                  </a:cubicBezTo>
                  <a:cubicBezTo>
                    <a:pt x="9" y="0"/>
                    <a:pt x="0" y="1"/>
                    <a:pt x="6" y="6"/>
                  </a:cubicBezTo>
                  <a:cubicBezTo>
                    <a:pt x="7" y="7"/>
                    <a:pt x="8" y="8"/>
                    <a:pt x="9" y="9"/>
                  </a:cubicBezTo>
                  <a:cubicBezTo>
                    <a:pt x="10" y="10"/>
                    <a:pt x="11" y="10"/>
                    <a:pt x="12" y="11"/>
                  </a:cubicBezTo>
                  <a:cubicBezTo>
                    <a:pt x="14" y="11"/>
                    <a:pt x="16" y="11"/>
                    <a:pt x="16" y="13"/>
                  </a:cubicBezTo>
                  <a:cubicBezTo>
                    <a:pt x="17" y="14"/>
                    <a:pt x="18" y="16"/>
                    <a:pt x="19" y="14"/>
                  </a:cubicBezTo>
                  <a:cubicBezTo>
                    <a:pt x="19" y="13"/>
                    <a:pt x="18" y="15"/>
                    <a:pt x="19" y="14"/>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280" name="Freeform 676">
              <a:extLst>
                <a:ext uri="{FF2B5EF4-FFF2-40B4-BE49-F238E27FC236}">
                  <a16:creationId xmlns:a16="http://schemas.microsoft.com/office/drawing/2014/main" id="{852907FA-4082-BBDE-00A7-28030A748336}"/>
                </a:ext>
              </a:extLst>
            </p:cNvPr>
            <p:cNvSpPr>
              <a:spLocks/>
            </p:cNvSpPr>
            <p:nvPr/>
          </p:nvSpPr>
          <p:spPr bwMode="auto">
            <a:xfrm>
              <a:off x="13722489" y="7061218"/>
              <a:ext cx="923568" cy="783643"/>
            </a:xfrm>
            <a:custGeom>
              <a:avLst/>
              <a:gdLst>
                <a:gd name="T0" fmla="*/ 95 w 99"/>
                <a:gd name="T1" fmla="*/ 73 h 84"/>
                <a:gd name="T2" fmla="*/ 93 w 99"/>
                <a:gd name="T3" fmla="*/ 68 h 84"/>
                <a:gd name="T4" fmla="*/ 90 w 99"/>
                <a:gd name="T5" fmla="*/ 65 h 84"/>
                <a:gd name="T6" fmla="*/ 86 w 99"/>
                <a:gd name="T7" fmla="*/ 60 h 84"/>
                <a:gd name="T8" fmla="*/ 87 w 99"/>
                <a:gd name="T9" fmla="*/ 55 h 84"/>
                <a:gd name="T10" fmla="*/ 89 w 99"/>
                <a:gd name="T11" fmla="*/ 50 h 84"/>
                <a:gd name="T12" fmla="*/ 84 w 99"/>
                <a:gd name="T13" fmla="*/ 49 h 84"/>
                <a:gd name="T14" fmla="*/ 84 w 99"/>
                <a:gd name="T15" fmla="*/ 46 h 84"/>
                <a:gd name="T16" fmla="*/ 84 w 99"/>
                <a:gd name="T17" fmla="*/ 40 h 84"/>
                <a:gd name="T18" fmla="*/ 82 w 99"/>
                <a:gd name="T19" fmla="*/ 36 h 84"/>
                <a:gd name="T20" fmla="*/ 85 w 99"/>
                <a:gd name="T21" fmla="*/ 31 h 84"/>
                <a:gd name="T22" fmla="*/ 86 w 99"/>
                <a:gd name="T23" fmla="*/ 20 h 84"/>
                <a:gd name="T24" fmla="*/ 79 w 99"/>
                <a:gd name="T25" fmla="*/ 18 h 84"/>
                <a:gd name="T26" fmla="*/ 76 w 99"/>
                <a:gd name="T27" fmla="*/ 15 h 84"/>
                <a:gd name="T28" fmla="*/ 71 w 99"/>
                <a:gd name="T29" fmla="*/ 13 h 84"/>
                <a:gd name="T30" fmla="*/ 66 w 99"/>
                <a:gd name="T31" fmla="*/ 12 h 84"/>
                <a:gd name="T32" fmla="*/ 61 w 99"/>
                <a:gd name="T33" fmla="*/ 11 h 84"/>
                <a:gd name="T34" fmla="*/ 57 w 99"/>
                <a:gd name="T35" fmla="*/ 12 h 84"/>
                <a:gd name="T36" fmla="*/ 53 w 99"/>
                <a:gd name="T37" fmla="*/ 15 h 84"/>
                <a:gd name="T38" fmla="*/ 49 w 99"/>
                <a:gd name="T39" fmla="*/ 17 h 84"/>
                <a:gd name="T40" fmla="*/ 46 w 99"/>
                <a:gd name="T41" fmla="*/ 20 h 84"/>
                <a:gd name="T42" fmla="*/ 33 w 99"/>
                <a:gd name="T43" fmla="*/ 18 h 84"/>
                <a:gd name="T44" fmla="*/ 30 w 99"/>
                <a:gd name="T45" fmla="*/ 16 h 84"/>
                <a:gd name="T46" fmla="*/ 25 w 99"/>
                <a:gd name="T47" fmla="*/ 15 h 84"/>
                <a:gd name="T48" fmla="*/ 24 w 99"/>
                <a:gd name="T49" fmla="*/ 10 h 84"/>
                <a:gd name="T50" fmla="*/ 20 w 99"/>
                <a:gd name="T51" fmla="*/ 5 h 84"/>
                <a:gd name="T52" fmla="*/ 14 w 99"/>
                <a:gd name="T53" fmla="*/ 5 h 84"/>
                <a:gd name="T54" fmla="*/ 11 w 99"/>
                <a:gd name="T55" fmla="*/ 7 h 84"/>
                <a:gd name="T56" fmla="*/ 5 w 99"/>
                <a:gd name="T57" fmla="*/ 4 h 84"/>
                <a:gd name="T58" fmla="*/ 1 w 99"/>
                <a:gd name="T59" fmla="*/ 3 h 84"/>
                <a:gd name="T60" fmla="*/ 0 w 99"/>
                <a:gd name="T61" fmla="*/ 5 h 84"/>
                <a:gd name="T62" fmla="*/ 1 w 99"/>
                <a:gd name="T63" fmla="*/ 8 h 84"/>
                <a:gd name="T64" fmla="*/ 1 w 99"/>
                <a:gd name="T65" fmla="*/ 10 h 84"/>
                <a:gd name="T66" fmla="*/ 1 w 99"/>
                <a:gd name="T67" fmla="*/ 12 h 84"/>
                <a:gd name="T68" fmla="*/ 3 w 99"/>
                <a:gd name="T69" fmla="*/ 14 h 84"/>
                <a:gd name="T70" fmla="*/ 3 w 99"/>
                <a:gd name="T71" fmla="*/ 16 h 84"/>
                <a:gd name="T72" fmla="*/ 5 w 99"/>
                <a:gd name="T73" fmla="*/ 21 h 84"/>
                <a:gd name="T74" fmla="*/ 8 w 99"/>
                <a:gd name="T75" fmla="*/ 24 h 84"/>
                <a:gd name="T76" fmla="*/ 10 w 99"/>
                <a:gd name="T77" fmla="*/ 25 h 84"/>
                <a:gd name="T78" fmla="*/ 8 w 99"/>
                <a:gd name="T79" fmla="*/ 37 h 84"/>
                <a:gd name="T80" fmla="*/ 12 w 99"/>
                <a:gd name="T81" fmla="*/ 41 h 84"/>
                <a:gd name="T82" fmla="*/ 18 w 99"/>
                <a:gd name="T83" fmla="*/ 47 h 84"/>
                <a:gd name="T84" fmla="*/ 17 w 99"/>
                <a:gd name="T85" fmla="*/ 50 h 84"/>
                <a:gd name="T86" fmla="*/ 19 w 99"/>
                <a:gd name="T87" fmla="*/ 52 h 84"/>
                <a:gd name="T88" fmla="*/ 22 w 99"/>
                <a:gd name="T89" fmla="*/ 58 h 84"/>
                <a:gd name="T90" fmla="*/ 24 w 99"/>
                <a:gd name="T91" fmla="*/ 55 h 84"/>
                <a:gd name="T92" fmla="*/ 25 w 99"/>
                <a:gd name="T93" fmla="*/ 56 h 84"/>
                <a:gd name="T94" fmla="*/ 26 w 99"/>
                <a:gd name="T95" fmla="*/ 57 h 84"/>
                <a:gd name="T96" fmla="*/ 30 w 99"/>
                <a:gd name="T97" fmla="*/ 57 h 84"/>
                <a:gd name="T98" fmla="*/ 35 w 99"/>
                <a:gd name="T99" fmla="*/ 66 h 84"/>
                <a:gd name="T100" fmla="*/ 46 w 99"/>
                <a:gd name="T101" fmla="*/ 74 h 84"/>
                <a:gd name="T102" fmla="*/ 52 w 99"/>
                <a:gd name="T103" fmla="*/ 76 h 84"/>
                <a:gd name="T104" fmla="*/ 56 w 99"/>
                <a:gd name="T105" fmla="*/ 75 h 84"/>
                <a:gd name="T106" fmla="*/ 56 w 99"/>
                <a:gd name="T107" fmla="*/ 76 h 84"/>
                <a:gd name="T108" fmla="*/ 61 w 99"/>
                <a:gd name="T109" fmla="*/ 73 h 84"/>
                <a:gd name="T110" fmla="*/ 60 w 99"/>
                <a:gd name="T111" fmla="*/ 73 h 84"/>
                <a:gd name="T112" fmla="*/ 62 w 99"/>
                <a:gd name="T113" fmla="*/ 73 h 84"/>
                <a:gd name="T114" fmla="*/ 65 w 99"/>
                <a:gd name="T115" fmla="*/ 77 h 84"/>
                <a:gd name="T116" fmla="*/ 69 w 99"/>
                <a:gd name="T117" fmla="*/ 81 h 84"/>
                <a:gd name="T118" fmla="*/ 88 w 99"/>
                <a:gd name="T119" fmla="*/ 84 h 84"/>
                <a:gd name="T120" fmla="*/ 92 w 99"/>
                <a:gd name="T121" fmla="*/ 77 h 84"/>
                <a:gd name="T122" fmla="*/ 95 w 99"/>
                <a:gd name="T123" fmla="*/ 73 h 84"/>
                <a:gd name="T124" fmla="*/ 95 w 99"/>
                <a:gd name="T125" fmla="*/ 73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9" h="84">
                  <a:moveTo>
                    <a:pt x="95" y="73"/>
                  </a:moveTo>
                  <a:cubicBezTo>
                    <a:pt x="93" y="72"/>
                    <a:pt x="94" y="70"/>
                    <a:pt x="93" y="68"/>
                  </a:cubicBezTo>
                  <a:cubicBezTo>
                    <a:pt x="93" y="67"/>
                    <a:pt x="91" y="66"/>
                    <a:pt x="90" y="65"/>
                  </a:cubicBezTo>
                  <a:cubicBezTo>
                    <a:pt x="88" y="64"/>
                    <a:pt x="87" y="62"/>
                    <a:pt x="86" y="60"/>
                  </a:cubicBezTo>
                  <a:cubicBezTo>
                    <a:pt x="84" y="58"/>
                    <a:pt x="85" y="58"/>
                    <a:pt x="87" y="55"/>
                  </a:cubicBezTo>
                  <a:cubicBezTo>
                    <a:pt x="88" y="54"/>
                    <a:pt x="90" y="52"/>
                    <a:pt x="89" y="50"/>
                  </a:cubicBezTo>
                  <a:cubicBezTo>
                    <a:pt x="88" y="49"/>
                    <a:pt x="85" y="49"/>
                    <a:pt x="84" y="49"/>
                  </a:cubicBezTo>
                  <a:cubicBezTo>
                    <a:pt x="83" y="48"/>
                    <a:pt x="84" y="46"/>
                    <a:pt x="84" y="46"/>
                  </a:cubicBezTo>
                  <a:cubicBezTo>
                    <a:pt x="83" y="44"/>
                    <a:pt x="83" y="41"/>
                    <a:pt x="84" y="40"/>
                  </a:cubicBezTo>
                  <a:cubicBezTo>
                    <a:pt x="86" y="38"/>
                    <a:pt x="83" y="37"/>
                    <a:pt x="82" y="36"/>
                  </a:cubicBezTo>
                  <a:cubicBezTo>
                    <a:pt x="82" y="35"/>
                    <a:pt x="84" y="32"/>
                    <a:pt x="85" y="31"/>
                  </a:cubicBezTo>
                  <a:cubicBezTo>
                    <a:pt x="85" y="30"/>
                    <a:pt x="87" y="20"/>
                    <a:pt x="86" y="20"/>
                  </a:cubicBezTo>
                  <a:cubicBezTo>
                    <a:pt x="83" y="20"/>
                    <a:pt x="82" y="20"/>
                    <a:pt x="79" y="18"/>
                  </a:cubicBezTo>
                  <a:cubicBezTo>
                    <a:pt x="78" y="17"/>
                    <a:pt x="77" y="16"/>
                    <a:pt x="76" y="15"/>
                  </a:cubicBezTo>
                  <a:cubicBezTo>
                    <a:pt x="75" y="14"/>
                    <a:pt x="72" y="14"/>
                    <a:pt x="71" y="13"/>
                  </a:cubicBezTo>
                  <a:cubicBezTo>
                    <a:pt x="69" y="13"/>
                    <a:pt x="68" y="13"/>
                    <a:pt x="66" y="12"/>
                  </a:cubicBezTo>
                  <a:cubicBezTo>
                    <a:pt x="65" y="10"/>
                    <a:pt x="63" y="11"/>
                    <a:pt x="61" y="11"/>
                  </a:cubicBezTo>
                  <a:cubicBezTo>
                    <a:pt x="60" y="12"/>
                    <a:pt x="58" y="11"/>
                    <a:pt x="57" y="12"/>
                  </a:cubicBezTo>
                  <a:cubicBezTo>
                    <a:pt x="55" y="12"/>
                    <a:pt x="54" y="14"/>
                    <a:pt x="53" y="15"/>
                  </a:cubicBezTo>
                  <a:cubicBezTo>
                    <a:pt x="52" y="16"/>
                    <a:pt x="49" y="15"/>
                    <a:pt x="49" y="17"/>
                  </a:cubicBezTo>
                  <a:cubicBezTo>
                    <a:pt x="49" y="19"/>
                    <a:pt x="48" y="19"/>
                    <a:pt x="46" y="20"/>
                  </a:cubicBezTo>
                  <a:cubicBezTo>
                    <a:pt x="41" y="21"/>
                    <a:pt x="37" y="21"/>
                    <a:pt x="33" y="18"/>
                  </a:cubicBezTo>
                  <a:cubicBezTo>
                    <a:pt x="32" y="17"/>
                    <a:pt x="31" y="16"/>
                    <a:pt x="30" y="16"/>
                  </a:cubicBezTo>
                  <a:cubicBezTo>
                    <a:pt x="28" y="14"/>
                    <a:pt x="27" y="15"/>
                    <a:pt x="25" y="15"/>
                  </a:cubicBezTo>
                  <a:cubicBezTo>
                    <a:pt x="24" y="14"/>
                    <a:pt x="24" y="11"/>
                    <a:pt x="24" y="10"/>
                  </a:cubicBezTo>
                  <a:cubicBezTo>
                    <a:pt x="21" y="9"/>
                    <a:pt x="20" y="8"/>
                    <a:pt x="20" y="5"/>
                  </a:cubicBezTo>
                  <a:cubicBezTo>
                    <a:pt x="20" y="0"/>
                    <a:pt x="16" y="3"/>
                    <a:pt x="14" y="5"/>
                  </a:cubicBezTo>
                  <a:cubicBezTo>
                    <a:pt x="13" y="6"/>
                    <a:pt x="12" y="7"/>
                    <a:pt x="11" y="7"/>
                  </a:cubicBezTo>
                  <a:cubicBezTo>
                    <a:pt x="9" y="6"/>
                    <a:pt x="6" y="6"/>
                    <a:pt x="5" y="4"/>
                  </a:cubicBezTo>
                  <a:cubicBezTo>
                    <a:pt x="3" y="2"/>
                    <a:pt x="3" y="1"/>
                    <a:pt x="1" y="3"/>
                  </a:cubicBezTo>
                  <a:cubicBezTo>
                    <a:pt x="1" y="4"/>
                    <a:pt x="0" y="4"/>
                    <a:pt x="0" y="5"/>
                  </a:cubicBezTo>
                  <a:cubicBezTo>
                    <a:pt x="0" y="6"/>
                    <a:pt x="0" y="7"/>
                    <a:pt x="1" y="8"/>
                  </a:cubicBezTo>
                  <a:cubicBezTo>
                    <a:pt x="1" y="8"/>
                    <a:pt x="2" y="10"/>
                    <a:pt x="1" y="10"/>
                  </a:cubicBezTo>
                  <a:cubicBezTo>
                    <a:pt x="1" y="11"/>
                    <a:pt x="0" y="11"/>
                    <a:pt x="1" y="12"/>
                  </a:cubicBezTo>
                  <a:cubicBezTo>
                    <a:pt x="1" y="13"/>
                    <a:pt x="3" y="13"/>
                    <a:pt x="3" y="14"/>
                  </a:cubicBezTo>
                  <a:cubicBezTo>
                    <a:pt x="3" y="15"/>
                    <a:pt x="2" y="16"/>
                    <a:pt x="3" y="16"/>
                  </a:cubicBezTo>
                  <a:cubicBezTo>
                    <a:pt x="4" y="18"/>
                    <a:pt x="4" y="19"/>
                    <a:pt x="5" y="21"/>
                  </a:cubicBezTo>
                  <a:cubicBezTo>
                    <a:pt x="6" y="22"/>
                    <a:pt x="6" y="23"/>
                    <a:pt x="8" y="24"/>
                  </a:cubicBezTo>
                  <a:cubicBezTo>
                    <a:pt x="8" y="24"/>
                    <a:pt x="10" y="25"/>
                    <a:pt x="10" y="25"/>
                  </a:cubicBezTo>
                  <a:cubicBezTo>
                    <a:pt x="11" y="29"/>
                    <a:pt x="2" y="33"/>
                    <a:pt x="8" y="37"/>
                  </a:cubicBezTo>
                  <a:cubicBezTo>
                    <a:pt x="10" y="38"/>
                    <a:pt x="10" y="40"/>
                    <a:pt x="12" y="41"/>
                  </a:cubicBezTo>
                  <a:cubicBezTo>
                    <a:pt x="14" y="43"/>
                    <a:pt x="16" y="44"/>
                    <a:pt x="18" y="47"/>
                  </a:cubicBezTo>
                  <a:cubicBezTo>
                    <a:pt x="18" y="48"/>
                    <a:pt x="17" y="49"/>
                    <a:pt x="17" y="50"/>
                  </a:cubicBezTo>
                  <a:cubicBezTo>
                    <a:pt x="18" y="51"/>
                    <a:pt x="20" y="51"/>
                    <a:pt x="19" y="52"/>
                  </a:cubicBezTo>
                  <a:cubicBezTo>
                    <a:pt x="19" y="55"/>
                    <a:pt x="21" y="56"/>
                    <a:pt x="22" y="58"/>
                  </a:cubicBezTo>
                  <a:cubicBezTo>
                    <a:pt x="24" y="57"/>
                    <a:pt x="23" y="56"/>
                    <a:pt x="24" y="55"/>
                  </a:cubicBezTo>
                  <a:cubicBezTo>
                    <a:pt x="24" y="55"/>
                    <a:pt x="25" y="56"/>
                    <a:pt x="25" y="56"/>
                  </a:cubicBezTo>
                  <a:cubicBezTo>
                    <a:pt x="27" y="56"/>
                    <a:pt x="25" y="56"/>
                    <a:pt x="26" y="57"/>
                  </a:cubicBezTo>
                  <a:cubicBezTo>
                    <a:pt x="27" y="58"/>
                    <a:pt x="28" y="55"/>
                    <a:pt x="30" y="57"/>
                  </a:cubicBezTo>
                  <a:cubicBezTo>
                    <a:pt x="32" y="60"/>
                    <a:pt x="33" y="63"/>
                    <a:pt x="35" y="66"/>
                  </a:cubicBezTo>
                  <a:cubicBezTo>
                    <a:pt x="37" y="69"/>
                    <a:pt x="42" y="72"/>
                    <a:pt x="46" y="74"/>
                  </a:cubicBezTo>
                  <a:cubicBezTo>
                    <a:pt x="48" y="75"/>
                    <a:pt x="50" y="75"/>
                    <a:pt x="52" y="76"/>
                  </a:cubicBezTo>
                  <a:cubicBezTo>
                    <a:pt x="53" y="76"/>
                    <a:pt x="56" y="75"/>
                    <a:pt x="56" y="75"/>
                  </a:cubicBezTo>
                  <a:cubicBezTo>
                    <a:pt x="56" y="75"/>
                    <a:pt x="56" y="76"/>
                    <a:pt x="56" y="76"/>
                  </a:cubicBezTo>
                  <a:cubicBezTo>
                    <a:pt x="57" y="76"/>
                    <a:pt x="60" y="74"/>
                    <a:pt x="61" y="73"/>
                  </a:cubicBezTo>
                  <a:cubicBezTo>
                    <a:pt x="61" y="73"/>
                    <a:pt x="60" y="73"/>
                    <a:pt x="60" y="73"/>
                  </a:cubicBezTo>
                  <a:cubicBezTo>
                    <a:pt x="60" y="72"/>
                    <a:pt x="62" y="73"/>
                    <a:pt x="62" y="73"/>
                  </a:cubicBezTo>
                  <a:cubicBezTo>
                    <a:pt x="64" y="74"/>
                    <a:pt x="64" y="75"/>
                    <a:pt x="65" y="77"/>
                  </a:cubicBezTo>
                  <a:cubicBezTo>
                    <a:pt x="66" y="80"/>
                    <a:pt x="67" y="80"/>
                    <a:pt x="69" y="81"/>
                  </a:cubicBezTo>
                  <a:cubicBezTo>
                    <a:pt x="75" y="82"/>
                    <a:pt x="82" y="83"/>
                    <a:pt x="88" y="84"/>
                  </a:cubicBezTo>
                  <a:cubicBezTo>
                    <a:pt x="88" y="80"/>
                    <a:pt x="89" y="79"/>
                    <a:pt x="92" y="77"/>
                  </a:cubicBezTo>
                  <a:cubicBezTo>
                    <a:pt x="94" y="76"/>
                    <a:pt x="99" y="75"/>
                    <a:pt x="95" y="73"/>
                  </a:cubicBezTo>
                  <a:cubicBezTo>
                    <a:pt x="94" y="72"/>
                    <a:pt x="97" y="74"/>
                    <a:pt x="95" y="73"/>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281" name="Freeform 677">
              <a:extLst>
                <a:ext uri="{FF2B5EF4-FFF2-40B4-BE49-F238E27FC236}">
                  <a16:creationId xmlns:a16="http://schemas.microsoft.com/office/drawing/2014/main" id="{52ED8B4F-283D-B6F0-CDA8-B03ED249DDCA}"/>
                </a:ext>
              </a:extLst>
            </p:cNvPr>
            <p:cNvSpPr>
              <a:spLocks/>
            </p:cNvSpPr>
            <p:nvPr/>
          </p:nvSpPr>
          <p:spPr bwMode="auto">
            <a:xfrm>
              <a:off x="13741597" y="7070776"/>
              <a:ext cx="73250" cy="54156"/>
            </a:xfrm>
            <a:custGeom>
              <a:avLst/>
              <a:gdLst>
                <a:gd name="T0" fmla="*/ 1 w 8"/>
                <a:gd name="T1" fmla="*/ 1 h 6"/>
                <a:gd name="T2" fmla="*/ 3 w 8"/>
                <a:gd name="T3" fmla="*/ 4 h 6"/>
                <a:gd name="T4" fmla="*/ 8 w 8"/>
                <a:gd name="T5" fmla="*/ 6 h 6"/>
                <a:gd name="T6" fmla="*/ 0 w 8"/>
                <a:gd name="T7" fmla="*/ 0 h 6"/>
                <a:gd name="T8" fmla="*/ 1 w 8"/>
                <a:gd name="T9" fmla="*/ 1 h 6"/>
                <a:gd name="T10" fmla="*/ 1 w 8"/>
                <a:gd name="T11" fmla="*/ 1 h 6"/>
              </a:gdLst>
              <a:ahLst/>
              <a:cxnLst>
                <a:cxn ang="0">
                  <a:pos x="T0" y="T1"/>
                </a:cxn>
                <a:cxn ang="0">
                  <a:pos x="T2" y="T3"/>
                </a:cxn>
                <a:cxn ang="0">
                  <a:pos x="T4" y="T5"/>
                </a:cxn>
                <a:cxn ang="0">
                  <a:pos x="T6" y="T7"/>
                </a:cxn>
                <a:cxn ang="0">
                  <a:pos x="T8" y="T9"/>
                </a:cxn>
                <a:cxn ang="0">
                  <a:pos x="T10" y="T11"/>
                </a:cxn>
              </a:cxnLst>
              <a:rect l="0" t="0" r="r" b="b"/>
              <a:pathLst>
                <a:path w="8" h="6">
                  <a:moveTo>
                    <a:pt x="1" y="1"/>
                  </a:moveTo>
                  <a:cubicBezTo>
                    <a:pt x="2" y="1"/>
                    <a:pt x="2" y="3"/>
                    <a:pt x="3" y="4"/>
                  </a:cubicBezTo>
                  <a:cubicBezTo>
                    <a:pt x="5" y="4"/>
                    <a:pt x="6" y="5"/>
                    <a:pt x="8" y="6"/>
                  </a:cubicBezTo>
                  <a:cubicBezTo>
                    <a:pt x="7" y="2"/>
                    <a:pt x="3" y="1"/>
                    <a:pt x="0" y="0"/>
                  </a:cubicBezTo>
                  <a:cubicBezTo>
                    <a:pt x="0" y="1"/>
                    <a:pt x="0" y="1"/>
                    <a:pt x="1" y="1"/>
                  </a:cubicBezTo>
                  <a:cubicBezTo>
                    <a:pt x="2" y="1"/>
                    <a:pt x="0" y="1"/>
                    <a:pt x="1" y="1"/>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282" name="Freeform 678">
              <a:extLst>
                <a:ext uri="{FF2B5EF4-FFF2-40B4-BE49-F238E27FC236}">
                  <a16:creationId xmlns:a16="http://schemas.microsoft.com/office/drawing/2014/main" id="{33F28723-740F-654F-C14D-5F5115F026E3}"/>
                </a:ext>
              </a:extLst>
            </p:cNvPr>
            <p:cNvSpPr>
              <a:spLocks/>
            </p:cNvSpPr>
            <p:nvPr/>
          </p:nvSpPr>
          <p:spPr bwMode="auto">
            <a:xfrm>
              <a:off x="13525034" y="6844600"/>
              <a:ext cx="328029" cy="168837"/>
            </a:xfrm>
            <a:custGeom>
              <a:avLst/>
              <a:gdLst>
                <a:gd name="T0" fmla="*/ 26 w 35"/>
                <a:gd name="T1" fmla="*/ 15 h 18"/>
                <a:gd name="T2" fmla="*/ 30 w 35"/>
                <a:gd name="T3" fmla="*/ 17 h 18"/>
                <a:gd name="T4" fmla="*/ 34 w 35"/>
                <a:gd name="T5" fmla="*/ 17 h 18"/>
                <a:gd name="T6" fmla="*/ 33 w 35"/>
                <a:gd name="T7" fmla="*/ 12 h 18"/>
                <a:gd name="T8" fmla="*/ 30 w 35"/>
                <a:gd name="T9" fmla="*/ 10 h 18"/>
                <a:gd name="T10" fmla="*/ 27 w 35"/>
                <a:gd name="T11" fmla="*/ 7 h 18"/>
                <a:gd name="T12" fmla="*/ 19 w 35"/>
                <a:gd name="T13" fmla="*/ 6 h 18"/>
                <a:gd name="T14" fmla="*/ 9 w 35"/>
                <a:gd name="T15" fmla="*/ 4 h 18"/>
                <a:gd name="T16" fmla="*/ 0 w 35"/>
                <a:gd name="T17" fmla="*/ 2 h 18"/>
                <a:gd name="T18" fmla="*/ 8 w 35"/>
                <a:gd name="T19" fmla="*/ 14 h 18"/>
                <a:gd name="T20" fmla="*/ 18 w 35"/>
                <a:gd name="T21" fmla="*/ 18 h 18"/>
                <a:gd name="T22" fmla="*/ 26 w 35"/>
                <a:gd name="T23" fmla="*/ 15 h 18"/>
                <a:gd name="T24" fmla="*/ 26 w 35"/>
                <a:gd name="T25" fmla="*/ 15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 h="18">
                  <a:moveTo>
                    <a:pt x="26" y="15"/>
                  </a:moveTo>
                  <a:cubicBezTo>
                    <a:pt x="27" y="14"/>
                    <a:pt x="29" y="16"/>
                    <a:pt x="30" y="17"/>
                  </a:cubicBezTo>
                  <a:cubicBezTo>
                    <a:pt x="30" y="17"/>
                    <a:pt x="34" y="17"/>
                    <a:pt x="34" y="17"/>
                  </a:cubicBezTo>
                  <a:cubicBezTo>
                    <a:pt x="35" y="16"/>
                    <a:pt x="30" y="12"/>
                    <a:pt x="33" y="12"/>
                  </a:cubicBezTo>
                  <a:cubicBezTo>
                    <a:pt x="32" y="11"/>
                    <a:pt x="30" y="11"/>
                    <a:pt x="30" y="10"/>
                  </a:cubicBezTo>
                  <a:cubicBezTo>
                    <a:pt x="30" y="8"/>
                    <a:pt x="29" y="7"/>
                    <a:pt x="27" y="7"/>
                  </a:cubicBezTo>
                  <a:cubicBezTo>
                    <a:pt x="24" y="7"/>
                    <a:pt x="22" y="8"/>
                    <a:pt x="19" y="6"/>
                  </a:cubicBezTo>
                  <a:cubicBezTo>
                    <a:pt x="16" y="5"/>
                    <a:pt x="13" y="5"/>
                    <a:pt x="9" y="4"/>
                  </a:cubicBezTo>
                  <a:cubicBezTo>
                    <a:pt x="6" y="3"/>
                    <a:pt x="4" y="0"/>
                    <a:pt x="0" y="2"/>
                  </a:cubicBezTo>
                  <a:cubicBezTo>
                    <a:pt x="3" y="6"/>
                    <a:pt x="11" y="7"/>
                    <a:pt x="8" y="14"/>
                  </a:cubicBezTo>
                  <a:cubicBezTo>
                    <a:pt x="11" y="14"/>
                    <a:pt x="18" y="14"/>
                    <a:pt x="18" y="18"/>
                  </a:cubicBezTo>
                  <a:cubicBezTo>
                    <a:pt x="18" y="15"/>
                    <a:pt x="24" y="15"/>
                    <a:pt x="26" y="15"/>
                  </a:cubicBezTo>
                  <a:cubicBezTo>
                    <a:pt x="27" y="14"/>
                    <a:pt x="19" y="15"/>
                    <a:pt x="26" y="15"/>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283" name="Freeform 679">
              <a:extLst>
                <a:ext uri="{FF2B5EF4-FFF2-40B4-BE49-F238E27FC236}">
                  <a16:creationId xmlns:a16="http://schemas.microsoft.com/office/drawing/2014/main" id="{F5B7A847-B0A4-1CBC-CF99-C8506D94D170}"/>
                </a:ext>
              </a:extLst>
            </p:cNvPr>
            <p:cNvSpPr>
              <a:spLocks/>
            </p:cNvSpPr>
            <p:nvPr/>
          </p:nvSpPr>
          <p:spPr bwMode="auto">
            <a:xfrm>
              <a:off x="13751153" y="6956097"/>
              <a:ext cx="251592" cy="197506"/>
            </a:xfrm>
            <a:custGeom>
              <a:avLst/>
              <a:gdLst>
                <a:gd name="T0" fmla="*/ 8 w 27"/>
                <a:gd name="T1" fmla="*/ 2 h 21"/>
                <a:gd name="T2" fmla="*/ 10 w 27"/>
                <a:gd name="T3" fmla="*/ 5 h 21"/>
                <a:gd name="T4" fmla="*/ 7 w 27"/>
                <a:gd name="T5" fmla="*/ 5 h 21"/>
                <a:gd name="T6" fmla="*/ 4 w 27"/>
                <a:gd name="T7" fmla="*/ 3 h 21"/>
                <a:gd name="T8" fmla="*/ 4 w 27"/>
                <a:gd name="T9" fmla="*/ 7 h 21"/>
                <a:gd name="T10" fmla="*/ 6 w 27"/>
                <a:gd name="T11" fmla="*/ 11 h 21"/>
                <a:gd name="T12" fmla="*/ 8 w 27"/>
                <a:gd name="T13" fmla="*/ 14 h 21"/>
                <a:gd name="T14" fmla="*/ 9 w 27"/>
                <a:gd name="T15" fmla="*/ 17 h 21"/>
                <a:gd name="T16" fmla="*/ 16 w 27"/>
                <a:gd name="T17" fmla="*/ 13 h 21"/>
                <a:gd name="T18" fmla="*/ 17 w 27"/>
                <a:gd name="T19" fmla="*/ 16 h 21"/>
                <a:gd name="T20" fmla="*/ 21 w 27"/>
                <a:gd name="T21" fmla="*/ 21 h 21"/>
                <a:gd name="T22" fmla="*/ 21 w 27"/>
                <a:gd name="T23" fmla="*/ 18 h 21"/>
                <a:gd name="T24" fmla="*/ 23 w 27"/>
                <a:gd name="T25" fmla="*/ 16 h 21"/>
                <a:gd name="T26" fmla="*/ 25 w 27"/>
                <a:gd name="T27" fmla="*/ 11 h 21"/>
                <a:gd name="T28" fmla="*/ 19 w 27"/>
                <a:gd name="T29" fmla="*/ 1 h 21"/>
                <a:gd name="T30" fmla="*/ 12 w 27"/>
                <a:gd name="T31" fmla="*/ 2 h 21"/>
                <a:gd name="T32" fmla="*/ 9 w 27"/>
                <a:gd name="T33" fmla="*/ 0 h 21"/>
                <a:gd name="T34" fmla="*/ 8 w 27"/>
                <a:gd name="T35" fmla="*/ 2 h 21"/>
                <a:gd name="T36" fmla="*/ 8 w 27"/>
                <a:gd name="T37" fmla="*/ 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 h="21">
                  <a:moveTo>
                    <a:pt x="8" y="2"/>
                  </a:moveTo>
                  <a:cubicBezTo>
                    <a:pt x="8" y="2"/>
                    <a:pt x="11" y="4"/>
                    <a:pt x="10" y="5"/>
                  </a:cubicBezTo>
                  <a:cubicBezTo>
                    <a:pt x="10" y="5"/>
                    <a:pt x="7" y="5"/>
                    <a:pt x="7" y="5"/>
                  </a:cubicBezTo>
                  <a:cubicBezTo>
                    <a:pt x="5" y="5"/>
                    <a:pt x="5" y="3"/>
                    <a:pt x="4" y="3"/>
                  </a:cubicBezTo>
                  <a:cubicBezTo>
                    <a:pt x="0" y="2"/>
                    <a:pt x="4" y="6"/>
                    <a:pt x="4" y="7"/>
                  </a:cubicBezTo>
                  <a:cubicBezTo>
                    <a:pt x="4" y="10"/>
                    <a:pt x="7" y="8"/>
                    <a:pt x="6" y="11"/>
                  </a:cubicBezTo>
                  <a:cubicBezTo>
                    <a:pt x="5" y="13"/>
                    <a:pt x="7" y="13"/>
                    <a:pt x="8" y="14"/>
                  </a:cubicBezTo>
                  <a:cubicBezTo>
                    <a:pt x="9" y="14"/>
                    <a:pt x="9" y="16"/>
                    <a:pt x="9" y="17"/>
                  </a:cubicBezTo>
                  <a:cubicBezTo>
                    <a:pt x="10" y="16"/>
                    <a:pt x="14" y="14"/>
                    <a:pt x="16" y="13"/>
                  </a:cubicBezTo>
                  <a:cubicBezTo>
                    <a:pt x="17" y="13"/>
                    <a:pt x="17" y="15"/>
                    <a:pt x="17" y="16"/>
                  </a:cubicBezTo>
                  <a:cubicBezTo>
                    <a:pt x="17" y="19"/>
                    <a:pt x="18" y="20"/>
                    <a:pt x="21" y="21"/>
                  </a:cubicBezTo>
                  <a:cubicBezTo>
                    <a:pt x="21" y="20"/>
                    <a:pt x="21" y="18"/>
                    <a:pt x="21" y="18"/>
                  </a:cubicBezTo>
                  <a:cubicBezTo>
                    <a:pt x="22" y="17"/>
                    <a:pt x="23" y="17"/>
                    <a:pt x="23" y="16"/>
                  </a:cubicBezTo>
                  <a:cubicBezTo>
                    <a:pt x="24" y="14"/>
                    <a:pt x="24" y="12"/>
                    <a:pt x="25" y="11"/>
                  </a:cubicBezTo>
                  <a:cubicBezTo>
                    <a:pt x="27" y="8"/>
                    <a:pt x="21" y="2"/>
                    <a:pt x="19" y="1"/>
                  </a:cubicBezTo>
                  <a:cubicBezTo>
                    <a:pt x="17" y="4"/>
                    <a:pt x="15" y="4"/>
                    <a:pt x="12" y="2"/>
                  </a:cubicBezTo>
                  <a:cubicBezTo>
                    <a:pt x="12" y="1"/>
                    <a:pt x="10" y="0"/>
                    <a:pt x="9" y="0"/>
                  </a:cubicBezTo>
                  <a:cubicBezTo>
                    <a:pt x="8" y="0"/>
                    <a:pt x="8" y="1"/>
                    <a:pt x="8" y="2"/>
                  </a:cubicBezTo>
                  <a:cubicBezTo>
                    <a:pt x="9" y="3"/>
                    <a:pt x="7" y="0"/>
                    <a:pt x="8" y="2"/>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284" name="Freeform 680">
              <a:extLst>
                <a:ext uri="{FF2B5EF4-FFF2-40B4-BE49-F238E27FC236}">
                  <a16:creationId xmlns:a16="http://schemas.microsoft.com/office/drawing/2014/main" id="{97E3A91F-0DE2-B5FA-FEC8-AC71443B28D5}"/>
                </a:ext>
              </a:extLst>
            </p:cNvPr>
            <p:cNvSpPr>
              <a:spLocks/>
            </p:cNvSpPr>
            <p:nvPr/>
          </p:nvSpPr>
          <p:spPr bwMode="auto">
            <a:xfrm>
              <a:off x="13833954" y="7574093"/>
              <a:ext cx="82803" cy="95566"/>
            </a:xfrm>
            <a:custGeom>
              <a:avLst/>
              <a:gdLst>
                <a:gd name="T0" fmla="*/ 3 w 9"/>
                <a:gd name="T1" fmla="*/ 2 h 10"/>
                <a:gd name="T2" fmla="*/ 0 w 9"/>
                <a:gd name="T3" fmla="*/ 7 h 10"/>
                <a:gd name="T4" fmla="*/ 4 w 9"/>
                <a:gd name="T5" fmla="*/ 8 h 10"/>
                <a:gd name="T6" fmla="*/ 9 w 9"/>
                <a:gd name="T7" fmla="*/ 10 h 10"/>
                <a:gd name="T8" fmla="*/ 7 w 9"/>
                <a:gd name="T9" fmla="*/ 5 h 10"/>
                <a:gd name="T10" fmla="*/ 8 w 9"/>
                <a:gd name="T11" fmla="*/ 3 h 10"/>
                <a:gd name="T12" fmla="*/ 3 w 9"/>
                <a:gd name="T13" fmla="*/ 2 h 10"/>
                <a:gd name="T14" fmla="*/ 3 w 9"/>
                <a:gd name="T15" fmla="*/ 2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0">
                  <a:moveTo>
                    <a:pt x="3" y="2"/>
                  </a:moveTo>
                  <a:cubicBezTo>
                    <a:pt x="1" y="3"/>
                    <a:pt x="0" y="5"/>
                    <a:pt x="0" y="7"/>
                  </a:cubicBezTo>
                  <a:cubicBezTo>
                    <a:pt x="1" y="7"/>
                    <a:pt x="4" y="7"/>
                    <a:pt x="4" y="8"/>
                  </a:cubicBezTo>
                  <a:cubicBezTo>
                    <a:pt x="6" y="10"/>
                    <a:pt x="7" y="10"/>
                    <a:pt x="9" y="10"/>
                  </a:cubicBezTo>
                  <a:cubicBezTo>
                    <a:pt x="9" y="10"/>
                    <a:pt x="7" y="5"/>
                    <a:pt x="7" y="5"/>
                  </a:cubicBezTo>
                  <a:cubicBezTo>
                    <a:pt x="8" y="5"/>
                    <a:pt x="9" y="5"/>
                    <a:pt x="8" y="3"/>
                  </a:cubicBezTo>
                  <a:cubicBezTo>
                    <a:pt x="6" y="2"/>
                    <a:pt x="5" y="0"/>
                    <a:pt x="3" y="2"/>
                  </a:cubicBezTo>
                  <a:cubicBezTo>
                    <a:pt x="1" y="4"/>
                    <a:pt x="4" y="1"/>
                    <a:pt x="3" y="2"/>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285" name="Freeform 681">
              <a:extLst>
                <a:ext uri="{FF2B5EF4-FFF2-40B4-BE49-F238E27FC236}">
                  <a16:creationId xmlns:a16="http://schemas.microsoft.com/office/drawing/2014/main" id="{74FF30E1-145C-ADC8-BA36-D604A5E79E97}"/>
                </a:ext>
              </a:extLst>
            </p:cNvPr>
            <p:cNvSpPr>
              <a:spLocks/>
            </p:cNvSpPr>
            <p:nvPr/>
          </p:nvSpPr>
          <p:spPr bwMode="auto">
            <a:xfrm>
              <a:off x="13311662" y="7220495"/>
              <a:ext cx="324842" cy="251657"/>
            </a:xfrm>
            <a:custGeom>
              <a:avLst/>
              <a:gdLst>
                <a:gd name="T0" fmla="*/ 29 w 35"/>
                <a:gd name="T1" fmla="*/ 10 h 27"/>
                <a:gd name="T2" fmla="*/ 30 w 35"/>
                <a:gd name="T3" fmla="*/ 7 h 27"/>
                <a:gd name="T4" fmla="*/ 29 w 35"/>
                <a:gd name="T5" fmla="*/ 5 h 27"/>
                <a:gd name="T6" fmla="*/ 35 w 35"/>
                <a:gd name="T7" fmla="*/ 0 h 27"/>
                <a:gd name="T8" fmla="*/ 25 w 35"/>
                <a:gd name="T9" fmla="*/ 1 h 27"/>
                <a:gd name="T10" fmla="*/ 19 w 35"/>
                <a:gd name="T11" fmla="*/ 2 h 27"/>
                <a:gd name="T12" fmla="*/ 13 w 35"/>
                <a:gd name="T13" fmla="*/ 2 h 27"/>
                <a:gd name="T14" fmla="*/ 8 w 35"/>
                <a:gd name="T15" fmla="*/ 2 h 27"/>
                <a:gd name="T16" fmla="*/ 7 w 35"/>
                <a:gd name="T17" fmla="*/ 4 h 27"/>
                <a:gd name="T18" fmla="*/ 6 w 35"/>
                <a:gd name="T19" fmla="*/ 6 h 27"/>
                <a:gd name="T20" fmla="*/ 3 w 35"/>
                <a:gd name="T21" fmla="*/ 6 h 27"/>
                <a:gd name="T22" fmla="*/ 3 w 35"/>
                <a:gd name="T23" fmla="*/ 10 h 27"/>
                <a:gd name="T24" fmla="*/ 4 w 35"/>
                <a:gd name="T25" fmla="*/ 14 h 27"/>
                <a:gd name="T26" fmla="*/ 2 w 35"/>
                <a:gd name="T27" fmla="*/ 22 h 27"/>
                <a:gd name="T28" fmla="*/ 7 w 35"/>
                <a:gd name="T29" fmla="*/ 27 h 27"/>
                <a:gd name="T30" fmla="*/ 13 w 35"/>
                <a:gd name="T31" fmla="*/ 24 h 27"/>
                <a:gd name="T32" fmla="*/ 22 w 35"/>
                <a:gd name="T33" fmla="*/ 19 h 27"/>
                <a:gd name="T34" fmla="*/ 28 w 35"/>
                <a:gd name="T35" fmla="*/ 15 h 27"/>
                <a:gd name="T36" fmla="*/ 29 w 35"/>
                <a:gd name="T37" fmla="*/ 10 h 27"/>
                <a:gd name="T38" fmla="*/ 29 w 35"/>
                <a:gd name="T39" fmla="*/ 1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 h="27">
                  <a:moveTo>
                    <a:pt x="29" y="10"/>
                  </a:moveTo>
                  <a:cubicBezTo>
                    <a:pt x="30" y="9"/>
                    <a:pt x="31" y="8"/>
                    <a:pt x="30" y="7"/>
                  </a:cubicBezTo>
                  <a:cubicBezTo>
                    <a:pt x="29" y="6"/>
                    <a:pt x="28" y="6"/>
                    <a:pt x="29" y="5"/>
                  </a:cubicBezTo>
                  <a:cubicBezTo>
                    <a:pt x="31" y="3"/>
                    <a:pt x="35" y="3"/>
                    <a:pt x="35" y="0"/>
                  </a:cubicBezTo>
                  <a:cubicBezTo>
                    <a:pt x="32" y="0"/>
                    <a:pt x="28" y="0"/>
                    <a:pt x="25" y="1"/>
                  </a:cubicBezTo>
                  <a:cubicBezTo>
                    <a:pt x="23" y="1"/>
                    <a:pt x="21" y="2"/>
                    <a:pt x="19" y="2"/>
                  </a:cubicBezTo>
                  <a:cubicBezTo>
                    <a:pt x="16" y="2"/>
                    <a:pt x="15" y="1"/>
                    <a:pt x="13" y="2"/>
                  </a:cubicBezTo>
                  <a:cubicBezTo>
                    <a:pt x="11" y="3"/>
                    <a:pt x="10" y="3"/>
                    <a:pt x="8" y="2"/>
                  </a:cubicBezTo>
                  <a:cubicBezTo>
                    <a:pt x="6" y="0"/>
                    <a:pt x="7" y="4"/>
                    <a:pt x="7" y="4"/>
                  </a:cubicBezTo>
                  <a:cubicBezTo>
                    <a:pt x="6" y="5"/>
                    <a:pt x="6" y="6"/>
                    <a:pt x="6" y="6"/>
                  </a:cubicBezTo>
                  <a:cubicBezTo>
                    <a:pt x="5" y="8"/>
                    <a:pt x="4" y="6"/>
                    <a:pt x="3" y="6"/>
                  </a:cubicBezTo>
                  <a:cubicBezTo>
                    <a:pt x="2" y="7"/>
                    <a:pt x="3" y="9"/>
                    <a:pt x="3" y="10"/>
                  </a:cubicBezTo>
                  <a:cubicBezTo>
                    <a:pt x="3" y="11"/>
                    <a:pt x="2" y="13"/>
                    <a:pt x="4" y="14"/>
                  </a:cubicBezTo>
                  <a:cubicBezTo>
                    <a:pt x="9" y="17"/>
                    <a:pt x="5" y="19"/>
                    <a:pt x="2" y="22"/>
                  </a:cubicBezTo>
                  <a:cubicBezTo>
                    <a:pt x="0" y="24"/>
                    <a:pt x="5" y="27"/>
                    <a:pt x="7" y="27"/>
                  </a:cubicBezTo>
                  <a:cubicBezTo>
                    <a:pt x="9" y="27"/>
                    <a:pt x="11" y="25"/>
                    <a:pt x="13" y="24"/>
                  </a:cubicBezTo>
                  <a:cubicBezTo>
                    <a:pt x="16" y="22"/>
                    <a:pt x="19" y="21"/>
                    <a:pt x="22" y="19"/>
                  </a:cubicBezTo>
                  <a:cubicBezTo>
                    <a:pt x="24" y="18"/>
                    <a:pt x="26" y="17"/>
                    <a:pt x="28" y="15"/>
                  </a:cubicBezTo>
                  <a:cubicBezTo>
                    <a:pt x="29" y="13"/>
                    <a:pt x="28" y="11"/>
                    <a:pt x="29" y="10"/>
                  </a:cubicBezTo>
                  <a:cubicBezTo>
                    <a:pt x="30" y="8"/>
                    <a:pt x="29" y="11"/>
                    <a:pt x="29" y="10"/>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286" name="Freeform 682">
              <a:extLst>
                <a:ext uri="{FF2B5EF4-FFF2-40B4-BE49-F238E27FC236}">
                  <a16:creationId xmlns:a16="http://schemas.microsoft.com/office/drawing/2014/main" id="{47979CB5-75BA-CAE0-2AAF-BD1E18DAB09B}"/>
                </a:ext>
              </a:extLst>
            </p:cNvPr>
            <p:cNvSpPr>
              <a:spLocks/>
            </p:cNvSpPr>
            <p:nvPr/>
          </p:nvSpPr>
          <p:spPr bwMode="auto">
            <a:xfrm>
              <a:off x="13461341" y="7201383"/>
              <a:ext cx="464969" cy="439605"/>
            </a:xfrm>
            <a:custGeom>
              <a:avLst/>
              <a:gdLst>
                <a:gd name="T0" fmla="*/ 47 w 50"/>
                <a:gd name="T1" fmla="*/ 36 h 47"/>
                <a:gd name="T2" fmla="*/ 45 w 50"/>
                <a:gd name="T3" fmla="*/ 34 h 47"/>
                <a:gd name="T4" fmla="*/ 46 w 50"/>
                <a:gd name="T5" fmla="*/ 32 h 47"/>
                <a:gd name="T6" fmla="*/ 41 w 50"/>
                <a:gd name="T7" fmla="*/ 27 h 47"/>
                <a:gd name="T8" fmla="*/ 38 w 50"/>
                <a:gd name="T9" fmla="*/ 25 h 47"/>
                <a:gd name="T10" fmla="*/ 35 w 50"/>
                <a:gd name="T11" fmla="*/ 18 h 47"/>
                <a:gd name="T12" fmla="*/ 38 w 50"/>
                <a:gd name="T13" fmla="*/ 10 h 47"/>
                <a:gd name="T14" fmla="*/ 34 w 50"/>
                <a:gd name="T15" fmla="*/ 6 h 47"/>
                <a:gd name="T16" fmla="*/ 32 w 50"/>
                <a:gd name="T17" fmla="*/ 2 h 47"/>
                <a:gd name="T18" fmla="*/ 30 w 50"/>
                <a:gd name="T19" fmla="*/ 3 h 47"/>
                <a:gd name="T20" fmla="*/ 28 w 50"/>
                <a:gd name="T21" fmla="*/ 1 h 47"/>
                <a:gd name="T22" fmla="*/ 25 w 50"/>
                <a:gd name="T23" fmla="*/ 2 h 47"/>
                <a:gd name="T24" fmla="*/ 20 w 50"/>
                <a:gd name="T25" fmla="*/ 1 h 47"/>
                <a:gd name="T26" fmla="*/ 18 w 50"/>
                <a:gd name="T27" fmla="*/ 4 h 47"/>
                <a:gd name="T28" fmla="*/ 13 w 50"/>
                <a:gd name="T29" fmla="*/ 7 h 47"/>
                <a:gd name="T30" fmla="*/ 14 w 50"/>
                <a:gd name="T31" fmla="*/ 10 h 47"/>
                <a:gd name="T32" fmla="*/ 13 w 50"/>
                <a:gd name="T33" fmla="*/ 13 h 47"/>
                <a:gd name="T34" fmla="*/ 9 w 50"/>
                <a:gd name="T35" fmla="*/ 19 h 47"/>
                <a:gd name="T36" fmla="*/ 1 w 50"/>
                <a:gd name="T37" fmla="*/ 25 h 47"/>
                <a:gd name="T38" fmla="*/ 3 w 50"/>
                <a:gd name="T39" fmla="*/ 30 h 47"/>
                <a:gd name="T40" fmla="*/ 9 w 50"/>
                <a:gd name="T41" fmla="*/ 31 h 47"/>
                <a:gd name="T42" fmla="*/ 18 w 50"/>
                <a:gd name="T43" fmla="*/ 36 h 47"/>
                <a:gd name="T44" fmla="*/ 29 w 50"/>
                <a:gd name="T45" fmla="*/ 45 h 47"/>
                <a:gd name="T46" fmla="*/ 38 w 50"/>
                <a:gd name="T47" fmla="*/ 47 h 47"/>
                <a:gd name="T48" fmla="*/ 43 w 50"/>
                <a:gd name="T49" fmla="*/ 42 h 47"/>
                <a:gd name="T50" fmla="*/ 50 w 50"/>
                <a:gd name="T51" fmla="*/ 43 h 47"/>
                <a:gd name="T52" fmla="*/ 47 w 50"/>
                <a:gd name="T53" fmla="*/ 39 h 47"/>
                <a:gd name="T54" fmla="*/ 47 w 50"/>
                <a:gd name="T55" fmla="*/ 36 h 47"/>
                <a:gd name="T56" fmla="*/ 47 w 50"/>
                <a:gd name="T57" fmla="*/ 36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 h="47">
                  <a:moveTo>
                    <a:pt x="47" y="36"/>
                  </a:moveTo>
                  <a:cubicBezTo>
                    <a:pt x="47" y="36"/>
                    <a:pt x="45" y="35"/>
                    <a:pt x="45" y="34"/>
                  </a:cubicBezTo>
                  <a:cubicBezTo>
                    <a:pt x="45" y="33"/>
                    <a:pt x="46" y="33"/>
                    <a:pt x="46" y="32"/>
                  </a:cubicBezTo>
                  <a:cubicBezTo>
                    <a:pt x="45" y="30"/>
                    <a:pt x="43" y="29"/>
                    <a:pt x="41" y="27"/>
                  </a:cubicBezTo>
                  <a:cubicBezTo>
                    <a:pt x="40" y="27"/>
                    <a:pt x="38" y="26"/>
                    <a:pt x="38" y="25"/>
                  </a:cubicBezTo>
                  <a:cubicBezTo>
                    <a:pt x="37" y="23"/>
                    <a:pt x="35" y="21"/>
                    <a:pt x="35" y="18"/>
                  </a:cubicBezTo>
                  <a:cubicBezTo>
                    <a:pt x="34" y="16"/>
                    <a:pt x="40" y="12"/>
                    <a:pt x="38" y="10"/>
                  </a:cubicBezTo>
                  <a:cubicBezTo>
                    <a:pt x="36" y="9"/>
                    <a:pt x="35" y="8"/>
                    <a:pt x="34" y="6"/>
                  </a:cubicBezTo>
                  <a:cubicBezTo>
                    <a:pt x="33" y="5"/>
                    <a:pt x="33" y="3"/>
                    <a:pt x="32" y="2"/>
                  </a:cubicBezTo>
                  <a:cubicBezTo>
                    <a:pt x="31" y="2"/>
                    <a:pt x="31" y="3"/>
                    <a:pt x="30" y="3"/>
                  </a:cubicBezTo>
                  <a:cubicBezTo>
                    <a:pt x="28" y="3"/>
                    <a:pt x="29" y="1"/>
                    <a:pt x="28" y="1"/>
                  </a:cubicBezTo>
                  <a:cubicBezTo>
                    <a:pt x="27" y="1"/>
                    <a:pt x="25" y="2"/>
                    <a:pt x="25" y="2"/>
                  </a:cubicBezTo>
                  <a:cubicBezTo>
                    <a:pt x="23" y="0"/>
                    <a:pt x="22" y="1"/>
                    <a:pt x="20" y="1"/>
                  </a:cubicBezTo>
                  <a:cubicBezTo>
                    <a:pt x="18" y="2"/>
                    <a:pt x="19" y="3"/>
                    <a:pt x="18" y="4"/>
                  </a:cubicBezTo>
                  <a:cubicBezTo>
                    <a:pt x="16" y="5"/>
                    <a:pt x="14" y="5"/>
                    <a:pt x="13" y="7"/>
                  </a:cubicBezTo>
                  <a:cubicBezTo>
                    <a:pt x="12" y="9"/>
                    <a:pt x="14" y="8"/>
                    <a:pt x="14" y="10"/>
                  </a:cubicBezTo>
                  <a:cubicBezTo>
                    <a:pt x="14" y="11"/>
                    <a:pt x="13" y="11"/>
                    <a:pt x="13" y="13"/>
                  </a:cubicBezTo>
                  <a:cubicBezTo>
                    <a:pt x="13" y="16"/>
                    <a:pt x="12" y="17"/>
                    <a:pt x="9" y="19"/>
                  </a:cubicBezTo>
                  <a:cubicBezTo>
                    <a:pt x="7" y="20"/>
                    <a:pt x="0" y="23"/>
                    <a:pt x="1" y="25"/>
                  </a:cubicBezTo>
                  <a:cubicBezTo>
                    <a:pt x="2" y="26"/>
                    <a:pt x="2" y="29"/>
                    <a:pt x="3" y="30"/>
                  </a:cubicBezTo>
                  <a:cubicBezTo>
                    <a:pt x="4" y="31"/>
                    <a:pt x="8" y="31"/>
                    <a:pt x="9" y="31"/>
                  </a:cubicBezTo>
                  <a:cubicBezTo>
                    <a:pt x="12" y="32"/>
                    <a:pt x="15" y="34"/>
                    <a:pt x="18" y="36"/>
                  </a:cubicBezTo>
                  <a:cubicBezTo>
                    <a:pt x="22" y="39"/>
                    <a:pt x="25" y="42"/>
                    <a:pt x="29" y="45"/>
                  </a:cubicBezTo>
                  <a:cubicBezTo>
                    <a:pt x="32" y="47"/>
                    <a:pt x="35" y="47"/>
                    <a:pt x="38" y="47"/>
                  </a:cubicBezTo>
                  <a:cubicBezTo>
                    <a:pt x="41" y="47"/>
                    <a:pt x="41" y="44"/>
                    <a:pt x="43" y="42"/>
                  </a:cubicBezTo>
                  <a:cubicBezTo>
                    <a:pt x="45" y="40"/>
                    <a:pt x="49" y="44"/>
                    <a:pt x="50" y="43"/>
                  </a:cubicBezTo>
                  <a:cubicBezTo>
                    <a:pt x="49" y="42"/>
                    <a:pt x="48" y="41"/>
                    <a:pt x="47" y="39"/>
                  </a:cubicBezTo>
                  <a:cubicBezTo>
                    <a:pt x="47" y="38"/>
                    <a:pt x="48" y="37"/>
                    <a:pt x="47" y="36"/>
                  </a:cubicBezTo>
                  <a:cubicBezTo>
                    <a:pt x="46" y="35"/>
                    <a:pt x="48" y="37"/>
                    <a:pt x="47" y="36"/>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287" name="Freeform 683">
              <a:extLst>
                <a:ext uri="{FF2B5EF4-FFF2-40B4-BE49-F238E27FC236}">
                  <a16:creationId xmlns:a16="http://schemas.microsoft.com/office/drawing/2014/main" id="{F06E44E8-C5C9-C758-F7AD-FC9A24CB8581}"/>
                </a:ext>
              </a:extLst>
            </p:cNvPr>
            <p:cNvSpPr>
              <a:spLocks/>
            </p:cNvSpPr>
            <p:nvPr/>
          </p:nvSpPr>
          <p:spPr bwMode="auto">
            <a:xfrm>
              <a:off x="12872168" y="6946541"/>
              <a:ext cx="885351" cy="337667"/>
            </a:xfrm>
            <a:custGeom>
              <a:avLst/>
              <a:gdLst>
                <a:gd name="T0" fmla="*/ 52 w 95"/>
                <a:gd name="T1" fmla="*/ 36 h 36"/>
                <a:gd name="T2" fmla="*/ 54 w 95"/>
                <a:gd name="T3" fmla="*/ 33 h 36"/>
                <a:gd name="T4" fmla="*/ 55 w 95"/>
                <a:gd name="T5" fmla="*/ 31 h 36"/>
                <a:gd name="T6" fmla="*/ 60 w 95"/>
                <a:gd name="T7" fmla="*/ 31 h 36"/>
                <a:gd name="T8" fmla="*/ 64 w 95"/>
                <a:gd name="T9" fmla="*/ 31 h 36"/>
                <a:gd name="T10" fmla="*/ 75 w 95"/>
                <a:gd name="T11" fmla="*/ 29 h 36"/>
                <a:gd name="T12" fmla="*/ 85 w 95"/>
                <a:gd name="T13" fmla="*/ 28 h 36"/>
                <a:gd name="T14" fmla="*/ 90 w 95"/>
                <a:gd name="T15" fmla="*/ 28 h 36"/>
                <a:gd name="T16" fmla="*/ 92 w 95"/>
                <a:gd name="T17" fmla="*/ 30 h 36"/>
                <a:gd name="T18" fmla="*/ 94 w 95"/>
                <a:gd name="T19" fmla="*/ 28 h 36"/>
                <a:gd name="T20" fmla="*/ 92 w 95"/>
                <a:gd name="T21" fmla="*/ 24 h 36"/>
                <a:gd name="T22" fmla="*/ 92 w 95"/>
                <a:gd name="T23" fmla="*/ 22 h 36"/>
                <a:gd name="T24" fmla="*/ 91 w 95"/>
                <a:gd name="T25" fmla="*/ 17 h 36"/>
                <a:gd name="T26" fmla="*/ 93 w 95"/>
                <a:gd name="T27" fmla="*/ 14 h 36"/>
                <a:gd name="T28" fmla="*/ 89 w 95"/>
                <a:gd name="T29" fmla="*/ 8 h 36"/>
                <a:gd name="T30" fmla="*/ 83 w 95"/>
                <a:gd name="T31" fmla="*/ 3 h 36"/>
                <a:gd name="T32" fmla="*/ 80 w 95"/>
                <a:gd name="T33" fmla="*/ 3 h 36"/>
                <a:gd name="T34" fmla="*/ 78 w 95"/>
                <a:gd name="T35" fmla="*/ 3 h 36"/>
                <a:gd name="T36" fmla="*/ 73 w 95"/>
                <a:gd name="T37" fmla="*/ 6 h 36"/>
                <a:gd name="T38" fmla="*/ 63 w 95"/>
                <a:gd name="T39" fmla="*/ 6 h 36"/>
                <a:gd name="T40" fmla="*/ 58 w 95"/>
                <a:gd name="T41" fmla="*/ 6 h 36"/>
                <a:gd name="T42" fmla="*/ 54 w 95"/>
                <a:gd name="T43" fmla="*/ 4 h 36"/>
                <a:gd name="T44" fmla="*/ 50 w 95"/>
                <a:gd name="T45" fmla="*/ 2 h 36"/>
                <a:gd name="T46" fmla="*/ 46 w 95"/>
                <a:gd name="T47" fmla="*/ 0 h 36"/>
                <a:gd name="T48" fmla="*/ 37 w 95"/>
                <a:gd name="T49" fmla="*/ 0 h 36"/>
                <a:gd name="T50" fmla="*/ 29 w 95"/>
                <a:gd name="T51" fmla="*/ 4 h 36"/>
                <a:gd name="T52" fmla="*/ 18 w 95"/>
                <a:gd name="T53" fmla="*/ 5 h 36"/>
                <a:gd name="T54" fmla="*/ 16 w 95"/>
                <a:gd name="T55" fmla="*/ 6 h 36"/>
                <a:gd name="T56" fmla="*/ 18 w 95"/>
                <a:gd name="T57" fmla="*/ 7 h 36"/>
                <a:gd name="T58" fmla="*/ 15 w 95"/>
                <a:gd name="T59" fmla="*/ 8 h 36"/>
                <a:gd name="T60" fmla="*/ 13 w 95"/>
                <a:gd name="T61" fmla="*/ 9 h 36"/>
                <a:gd name="T62" fmla="*/ 4 w 95"/>
                <a:gd name="T63" fmla="*/ 9 h 36"/>
                <a:gd name="T64" fmla="*/ 3 w 95"/>
                <a:gd name="T65" fmla="*/ 11 h 36"/>
                <a:gd name="T66" fmla="*/ 3 w 95"/>
                <a:gd name="T67" fmla="*/ 15 h 36"/>
                <a:gd name="T68" fmla="*/ 5 w 95"/>
                <a:gd name="T69" fmla="*/ 14 h 36"/>
                <a:gd name="T70" fmla="*/ 3 w 95"/>
                <a:gd name="T71" fmla="*/ 17 h 36"/>
                <a:gd name="T72" fmla="*/ 5 w 95"/>
                <a:gd name="T73" fmla="*/ 17 h 36"/>
                <a:gd name="T74" fmla="*/ 5 w 95"/>
                <a:gd name="T75" fmla="*/ 19 h 36"/>
                <a:gd name="T76" fmla="*/ 3 w 95"/>
                <a:gd name="T77" fmla="*/ 20 h 36"/>
                <a:gd name="T78" fmla="*/ 4 w 95"/>
                <a:gd name="T79" fmla="*/ 22 h 36"/>
                <a:gd name="T80" fmla="*/ 4 w 95"/>
                <a:gd name="T81" fmla="*/ 25 h 36"/>
                <a:gd name="T82" fmla="*/ 8 w 95"/>
                <a:gd name="T83" fmla="*/ 27 h 36"/>
                <a:gd name="T84" fmla="*/ 7 w 95"/>
                <a:gd name="T85" fmla="*/ 30 h 36"/>
                <a:gd name="T86" fmla="*/ 10 w 95"/>
                <a:gd name="T87" fmla="*/ 30 h 36"/>
                <a:gd name="T88" fmla="*/ 8 w 95"/>
                <a:gd name="T89" fmla="*/ 31 h 36"/>
                <a:gd name="T90" fmla="*/ 10 w 95"/>
                <a:gd name="T91" fmla="*/ 31 h 36"/>
                <a:gd name="T92" fmla="*/ 9 w 95"/>
                <a:gd name="T93" fmla="*/ 34 h 36"/>
                <a:gd name="T94" fmla="*/ 11 w 95"/>
                <a:gd name="T95" fmla="*/ 35 h 36"/>
                <a:gd name="T96" fmla="*/ 12 w 95"/>
                <a:gd name="T97" fmla="*/ 31 h 36"/>
                <a:gd name="T98" fmla="*/ 16 w 95"/>
                <a:gd name="T99" fmla="*/ 32 h 36"/>
                <a:gd name="T100" fmla="*/ 22 w 95"/>
                <a:gd name="T101" fmla="*/ 33 h 36"/>
                <a:gd name="T102" fmla="*/ 27 w 95"/>
                <a:gd name="T103" fmla="*/ 31 h 36"/>
                <a:gd name="T104" fmla="*/ 35 w 95"/>
                <a:gd name="T105" fmla="*/ 35 h 36"/>
                <a:gd name="T106" fmla="*/ 42 w 95"/>
                <a:gd name="T107" fmla="*/ 32 h 36"/>
                <a:gd name="T108" fmla="*/ 44 w 95"/>
                <a:gd name="T109" fmla="*/ 30 h 36"/>
                <a:gd name="T110" fmla="*/ 48 w 95"/>
                <a:gd name="T111" fmla="*/ 31 h 36"/>
                <a:gd name="T112" fmla="*/ 50 w 95"/>
                <a:gd name="T113" fmla="*/ 33 h 36"/>
                <a:gd name="T114" fmla="*/ 50 w 95"/>
                <a:gd name="T115" fmla="*/ 35 h 36"/>
                <a:gd name="T116" fmla="*/ 52 w 95"/>
                <a:gd name="T117" fmla="*/ 36 h 36"/>
                <a:gd name="T118" fmla="*/ 52 w 95"/>
                <a:gd name="T119"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5" h="36">
                  <a:moveTo>
                    <a:pt x="52" y="36"/>
                  </a:moveTo>
                  <a:cubicBezTo>
                    <a:pt x="53" y="35"/>
                    <a:pt x="54" y="33"/>
                    <a:pt x="54" y="33"/>
                  </a:cubicBezTo>
                  <a:cubicBezTo>
                    <a:pt x="53" y="31"/>
                    <a:pt x="54" y="30"/>
                    <a:pt x="55" y="31"/>
                  </a:cubicBezTo>
                  <a:cubicBezTo>
                    <a:pt x="57" y="32"/>
                    <a:pt x="58" y="31"/>
                    <a:pt x="60" y="31"/>
                  </a:cubicBezTo>
                  <a:cubicBezTo>
                    <a:pt x="62" y="30"/>
                    <a:pt x="62" y="30"/>
                    <a:pt x="64" y="31"/>
                  </a:cubicBezTo>
                  <a:cubicBezTo>
                    <a:pt x="68" y="31"/>
                    <a:pt x="71" y="29"/>
                    <a:pt x="75" y="29"/>
                  </a:cubicBezTo>
                  <a:cubicBezTo>
                    <a:pt x="78" y="29"/>
                    <a:pt x="82" y="29"/>
                    <a:pt x="85" y="28"/>
                  </a:cubicBezTo>
                  <a:cubicBezTo>
                    <a:pt x="87" y="27"/>
                    <a:pt x="87" y="29"/>
                    <a:pt x="90" y="28"/>
                  </a:cubicBezTo>
                  <a:cubicBezTo>
                    <a:pt x="92" y="27"/>
                    <a:pt x="91" y="29"/>
                    <a:pt x="92" y="30"/>
                  </a:cubicBezTo>
                  <a:cubicBezTo>
                    <a:pt x="93" y="31"/>
                    <a:pt x="95" y="29"/>
                    <a:pt x="94" y="28"/>
                  </a:cubicBezTo>
                  <a:cubicBezTo>
                    <a:pt x="93" y="27"/>
                    <a:pt x="95" y="25"/>
                    <a:pt x="92" y="24"/>
                  </a:cubicBezTo>
                  <a:cubicBezTo>
                    <a:pt x="91" y="23"/>
                    <a:pt x="93" y="23"/>
                    <a:pt x="92" y="22"/>
                  </a:cubicBezTo>
                  <a:cubicBezTo>
                    <a:pt x="92" y="20"/>
                    <a:pt x="91" y="19"/>
                    <a:pt x="91" y="17"/>
                  </a:cubicBezTo>
                  <a:cubicBezTo>
                    <a:pt x="91" y="16"/>
                    <a:pt x="93" y="14"/>
                    <a:pt x="93" y="14"/>
                  </a:cubicBezTo>
                  <a:cubicBezTo>
                    <a:pt x="92" y="12"/>
                    <a:pt x="90" y="11"/>
                    <a:pt x="89" y="8"/>
                  </a:cubicBezTo>
                  <a:cubicBezTo>
                    <a:pt x="87" y="5"/>
                    <a:pt x="87" y="4"/>
                    <a:pt x="83" y="3"/>
                  </a:cubicBezTo>
                  <a:cubicBezTo>
                    <a:pt x="82" y="3"/>
                    <a:pt x="81" y="3"/>
                    <a:pt x="80" y="3"/>
                  </a:cubicBezTo>
                  <a:cubicBezTo>
                    <a:pt x="78" y="2"/>
                    <a:pt x="79" y="3"/>
                    <a:pt x="78" y="3"/>
                  </a:cubicBezTo>
                  <a:cubicBezTo>
                    <a:pt x="76" y="5"/>
                    <a:pt x="74" y="5"/>
                    <a:pt x="73" y="6"/>
                  </a:cubicBezTo>
                  <a:cubicBezTo>
                    <a:pt x="70" y="7"/>
                    <a:pt x="66" y="6"/>
                    <a:pt x="63" y="6"/>
                  </a:cubicBezTo>
                  <a:cubicBezTo>
                    <a:pt x="61" y="6"/>
                    <a:pt x="59" y="6"/>
                    <a:pt x="58" y="6"/>
                  </a:cubicBezTo>
                  <a:cubicBezTo>
                    <a:pt x="56" y="5"/>
                    <a:pt x="56" y="4"/>
                    <a:pt x="54" y="4"/>
                  </a:cubicBezTo>
                  <a:cubicBezTo>
                    <a:pt x="52" y="4"/>
                    <a:pt x="51" y="3"/>
                    <a:pt x="50" y="2"/>
                  </a:cubicBezTo>
                  <a:cubicBezTo>
                    <a:pt x="49" y="2"/>
                    <a:pt x="45" y="0"/>
                    <a:pt x="46" y="0"/>
                  </a:cubicBezTo>
                  <a:cubicBezTo>
                    <a:pt x="44" y="1"/>
                    <a:pt x="39" y="0"/>
                    <a:pt x="37" y="0"/>
                  </a:cubicBezTo>
                  <a:cubicBezTo>
                    <a:pt x="34" y="0"/>
                    <a:pt x="31" y="3"/>
                    <a:pt x="29" y="4"/>
                  </a:cubicBezTo>
                  <a:cubicBezTo>
                    <a:pt x="26" y="6"/>
                    <a:pt x="21" y="4"/>
                    <a:pt x="18" y="5"/>
                  </a:cubicBezTo>
                  <a:cubicBezTo>
                    <a:pt x="17" y="5"/>
                    <a:pt x="16" y="5"/>
                    <a:pt x="16" y="6"/>
                  </a:cubicBezTo>
                  <a:cubicBezTo>
                    <a:pt x="16" y="6"/>
                    <a:pt x="18" y="6"/>
                    <a:pt x="18" y="7"/>
                  </a:cubicBezTo>
                  <a:cubicBezTo>
                    <a:pt x="18" y="7"/>
                    <a:pt x="15" y="7"/>
                    <a:pt x="15" y="8"/>
                  </a:cubicBezTo>
                  <a:cubicBezTo>
                    <a:pt x="15" y="9"/>
                    <a:pt x="15" y="9"/>
                    <a:pt x="13" y="9"/>
                  </a:cubicBezTo>
                  <a:cubicBezTo>
                    <a:pt x="10" y="9"/>
                    <a:pt x="7" y="9"/>
                    <a:pt x="4" y="9"/>
                  </a:cubicBezTo>
                  <a:cubicBezTo>
                    <a:pt x="2" y="9"/>
                    <a:pt x="3" y="10"/>
                    <a:pt x="3" y="11"/>
                  </a:cubicBezTo>
                  <a:cubicBezTo>
                    <a:pt x="2" y="13"/>
                    <a:pt x="0" y="14"/>
                    <a:pt x="3" y="15"/>
                  </a:cubicBezTo>
                  <a:cubicBezTo>
                    <a:pt x="3" y="15"/>
                    <a:pt x="5" y="14"/>
                    <a:pt x="5" y="14"/>
                  </a:cubicBezTo>
                  <a:cubicBezTo>
                    <a:pt x="5" y="15"/>
                    <a:pt x="3" y="17"/>
                    <a:pt x="3" y="17"/>
                  </a:cubicBezTo>
                  <a:cubicBezTo>
                    <a:pt x="4" y="18"/>
                    <a:pt x="4" y="17"/>
                    <a:pt x="5" y="17"/>
                  </a:cubicBezTo>
                  <a:cubicBezTo>
                    <a:pt x="5" y="17"/>
                    <a:pt x="5" y="19"/>
                    <a:pt x="5" y="19"/>
                  </a:cubicBezTo>
                  <a:cubicBezTo>
                    <a:pt x="7" y="22"/>
                    <a:pt x="4" y="20"/>
                    <a:pt x="3" y="20"/>
                  </a:cubicBezTo>
                  <a:cubicBezTo>
                    <a:pt x="3" y="20"/>
                    <a:pt x="2" y="23"/>
                    <a:pt x="4" y="22"/>
                  </a:cubicBezTo>
                  <a:cubicBezTo>
                    <a:pt x="6" y="22"/>
                    <a:pt x="4" y="24"/>
                    <a:pt x="4" y="25"/>
                  </a:cubicBezTo>
                  <a:cubicBezTo>
                    <a:pt x="4" y="26"/>
                    <a:pt x="7" y="26"/>
                    <a:pt x="8" y="27"/>
                  </a:cubicBezTo>
                  <a:cubicBezTo>
                    <a:pt x="9" y="28"/>
                    <a:pt x="7" y="30"/>
                    <a:pt x="7" y="30"/>
                  </a:cubicBezTo>
                  <a:cubicBezTo>
                    <a:pt x="8" y="30"/>
                    <a:pt x="9" y="28"/>
                    <a:pt x="10" y="30"/>
                  </a:cubicBezTo>
                  <a:cubicBezTo>
                    <a:pt x="10" y="31"/>
                    <a:pt x="8" y="31"/>
                    <a:pt x="8" y="31"/>
                  </a:cubicBezTo>
                  <a:cubicBezTo>
                    <a:pt x="8" y="31"/>
                    <a:pt x="10" y="31"/>
                    <a:pt x="10" y="31"/>
                  </a:cubicBezTo>
                  <a:cubicBezTo>
                    <a:pt x="11" y="32"/>
                    <a:pt x="10" y="33"/>
                    <a:pt x="9" y="34"/>
                  </a:cubicBezTo>
                  <a:cubicBezTo>
                    <a:pt x="9" y="35"/>
                    <a:pt x="11" y="36"/>
                    <a:pt x="11" y="35"/>
                  </a:cubicBezTo>
                  <a:cubicBezTo>
                    <a:pt x="12" y="34"/>
                    <a:pt x="11" y="32"/>
                    <a:pt x="12" y="31"/>
                  </a:cubicBezTo>
                  <a:cubicBezTo>
                    <a:pt x="13" y="30"/>
                    <a:pt x="15" y="32"/>
                    <a:pt x="16" y="32"/>
                  </a:cubicBezTo>
                  <a:cubicBezTo>
                    <a:pt x="18" y="33"/>
                    <a:pt x="20" y="35"/>
                    <a:pt x="22" y="33"/>
                  </a:cubicBezTo>
                  <a:cubicBezTo>
                    <a:pt x="25" y="32"/>
                    <a:pt x="23" y="29"/>
                    <a:pt x="27" y="31"/>
                  </a:cubicBezTo>
                  <a:cubicBezTo>
                    <a:pt x="29" y="33"/>
                    <a:pt x="32" y="35"/>
                    <a:pt x="35" y="35"/>
                  </a:cubicBezTo>
                  <a:cubicBezTo>
                    <a:pt x="37" y="34"/>
                    <a:pt x="40" y="33"/>
                    <a:pt x="42" y="32"/>
                  </a:cubicBezTo>
                  <a:cubicBezTo>
                    <a:pt x="43" y="31"/>
                    <a:pt x="43" y="30"/>
                    <a:pt x="44" y="30"/>
                  </a:cubicBezTo>
                  <a:cubicBezTo>
                    <a:pt x="46" y="31"/>
                    <a:pt x="47" y="32"/>
                    <a:pt x="48" y="31"/>
                  </a:cubicBezTo>
                  <a:cubicBezTo>
                    <a:pt x="51" y="30"/>
                    <a:pt x="51" y="31"/>
                    <a:pt x="50" y="33"/>
                  </a:cubicBezTo>
                  <a:cubicBezTo>
                    <a:pt x="50" y="34"/>
                    <a:pt x="52" y="34"/>
                    <a:pt x="50" y="35"/>
                  </a:cubicBezTo>
                  <a:cubicBezTo>
                    <a:pt x="51" y="36"/>
                    <a:pt x="51" y="36"/>
                    <a:pt x="52" y="36"/>
                  </a:cubicBezTo>
                  <a:cubicBezTo>
                    <a:pt x="53" y="35"/>
                    <a:pt x="51" y="36"/>
                    <a:pt x="52" y="36"/>
                  </a:cubicBezTo>
                  <a:close/>
                </a:path>
              </a:pathLst>
            </a:custGeom>
            <a:grpFill/>
            <a:ln w="9525"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288" name="Freeform 684">
              <a:extLst>
                <a:ext uri="{FF2B5EF4-FFF2-40B4-BE49-F238E27FC236}">
                  <a16:creationId xmlns:a16="http://schemas.microsoft.com/office/drawing/2014/main" id="{BB874C91-E573-D60E-EA8E-7B3D540D781D}"/>
                </a:ext>
              </a:extLst>
            </p:cNvPr>
            <p:cNvSpPr>
              <a:spLocks/>
            </p:cNvSpPr>
            <p:nvPr/>
          </p:nvSpPr>
          <p:spPr bwMode="auto">
            <a:xfrm>
              <a:off x="13273442" y="7481712"/>
              <a:ext cx="980892" cy="786831"/>
            </a:xfrm>
            <a:custGeom>
              <a:avLst/>
              <a:gdLst>
                <a:gd name="T0" fmla="*/ 65 w 105"/>
                <a:gd name="T1" fmla="*/ 20 h 84"/>
                <a:gd name="T2" fmla="*/ 61 w 105"/>
                <a:gd name="T3" fmla="*/ 17 h 84"/>
                <a:gd name="T4" fmla="*/ 52 w 105"/>
                <a:gd name="T5" fmla="*/ 17 h 84"/>
                <a:gd name="T6" fmla="*/ 48 w 105"/>
                <a:gd name="T7" fmla="*/ 15 h 84"/>
                <a:gd name="T8" fmla="*/ 40 w 105"/>
                <a:gd name="T9" fmla="*/ 8 h 84"/>
                <a:gd name="T10" fmla="*/ 27 w 105"/>
                <a:gd name="T11" fmla="*/ 1 h 84"/>
                <a:gd name="T12" fmla="*/ 21 w 105"/>
                <a:gd name="T13" fmla="*/ 1 h 84"/>
                <a:gd name="T14" fmla="*/ 13 w 105"/>
                <a:gd name="T15" fmla="*/ 3 h 84"/>
                <a:gd name="T16" fmla="*/ 17 w 105"/>
                <a:gd name="T17" fmla="*/ 9 h 84"/>
                <a:gd name="T18" fmla="*/ 13 w 105"/>
                <a:gd name="T19" fmla="*/ 12 h 84"/>
                <a:gd name="T20" fmla="*/ 10 w 105"/>
                <a:gd name="T21" fmla="*/ 12 h 84"/>
                <a:gd name="T22" fmla="*/ 9 w 105"/>
                <a:gd name="T23" fmla="*/ 14 h 84"/>
                <a:gd name="T24" fmla="*/ 2 w 105"/>
                <a:gd name="T25" fmla="*/ 14 h 84"/>
                <a:gd name="T26" fmla="*/ 1 w 105"/>
                <a:gd name="T27" fmla="*/ 19 h 84"/>
                <a:gd name="T28" fmla="*/ 3 w 105"/>
                <a:gd name="T29" fmla="*/ 22 h 84"/>
                <a:gd name="T30" fmla="*/ 8 w 105"/>
                <a:gd name="T31" fmla="*/ 31 h 84"/>
                <a:gd name="T32" fmla="*/ 12 w 105"/>
                <a:gd name="T33" fmla="*/ 38 h 84"/>
                <a:gd name="T34" fmla="*/ 15 w 105"/>
                <a:gd name="T35" fmla="*/ 42 h 84"/>
                <a:gd name="T36" fmla="*/ 20 w 105"/>
                <a:gd name="T37" fmla="*/ 46 h 84"/>
                <a:gd name="T38" fmla="*/ 22 w 105"/>
                <a:gd name="T39" fmla="*/ 53 h 84"/>
                <a:gd name="T40" fmla="*/ 23 w 105"/>
                <a:gd name="T41" fmla="*/ 59 h 84"/>
                <a:gd name="T42" fmla="*/ 31 w 105"/>
                <a:gd name="T43" fmla="*/ 67 h 84"/>
                <a:gd name="T44" fmla="*/ 36 w 105"/>
                <a:gd name="T45" fmla="*/ 76 h 84"/>
                <a:gd name="T46" fmla="*/ 40 w 105"/>
                <a:gd name="T47" fmla="*/ 81 h 84"/>
                <a:gd name="T48" fmla="*/ 41 w 105"/>
                <a:gd name="T49" fmla="*/ 84 h 84"/>
                <a:gd name="T50" fmla="*/ 43 w 105"/>
                <a:gd name="T51" fmla="*/ 81 h 84"/>
                <a:gd name="T52" fmla="*/ 50 w 105"/>
                <a:gd name="T53" fmla="*/ 79 h 84"/>
                <a:gd name="T54" fmla="*/ 60 w 105"/>
                <a:gd name="T55" fmla="*/ 80 h 84"/>
                <a:gd name="T56" fmla="*/ 66 w 105"/>
                <a:gd name="T57" fmla="*/ 77 h 84"/>
                <a:gd name="T58" fmla="*/ 76 w 105"/>
                <a:gd name="T59" fmla="*/ 72 h 84"/>
                <a:gd name="T60" fmla="*/ 94 w 105"/>
                <a:gd name="T61" fmla="*/ 68 h 84"/>
                <a:gd name="T62" fmla="*/ 102 w 105"/>
                <a:gd name="T63" fmla="*/ 66 h 84"/>
                <a:gd name="T64" fmla="*/ 104 w 105"/>
                <a:gd name="T65" fmla="*/ 61 h 84"/>
                <a:gd name="T66" fmla="*/ 105 w 105"/>
                <a:gd name="T67" fmla="*/ 56 h 84"/>
                <a:gd name="T68" fmla="*/ 103 w 105"/>
                <a:gd name="T69" fmla="*/ 51 h 84"/>
                <a:gd name="T70" fmla="*/ 93 w 105"/>
                <a:gd name="T71" fmla="*/ 50 h 84"/>
                <a:gd name="T72" fmla="*/ 88 w 105"/>
                <a:gd name="T73" fmla="*/ 47 h 84"/>
                <a:gd name="T74" fmla="*/ 81 w 105"/>
                <a:gd name="T75" fmla="*/ 39 h 84"/>
                <a:gd name="T76" fmla="*/ 77 w 105"/>
                <a:gd name="T77" fmla="*/ 34 h 84"/>
                <a:gd name="T78" fmla="*/ 77 w 105"/>
                <a:gd name="T79" fmla="*/ 29 h 84"/>
                <a:gd name="T80" fmla="*/ 74 w 105"/>
                <a:gd name="T81" fmla="*/ 27 h 84"/>
                <a:gd name="T82" fmla="*/ 70 w 105"/>
                <a:gd name="T83" fmla="*/ 22 h 84"/>
                <a:gd name="T84" fmla="*/ 65 w 105"/>
                <a:gd name="T85" fmla="*/ 2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5" h="84">
                  <a:moveTo>
                    <a:pt x="65" y="20"/>
                  </a:moveTo>
                  <a:cubicBezTo>
                    <a:pt x="64" y="17"/>
                    <a:pt x="64" y="17"/>
                    <a:pt x="61" y="17"/>
                  </a:cubicBezTo>
                  <a:cubicBezTo>
                    <a:pt x="58" y="17"/>
                    <a:pt x="55" y="17"/>
                    <a:pt x="52" y="17"/>
                  </a:cubicBezTo>
                  <a:cubicBezTo>
                    <a:pt x="50" y="17"/>
                    <a:pt x="49" y="15"/>
                    <a:pt x="48" y="15"/>
                  </a:cubicBezTo>
                  <a:cubicBezTo>
                    <a:pt x="45" y="12"/>
                    <a:pt x="42" y="10"/>
                    <a:pt x="40" y="8"/>
                  </a:cubicBezTo>
                  <a:cubicBezTo>
                    <a:pt x="36" y="5"/>
                    <a:pt x="32" y="2"/>
                    <a:pt x="27" y="1"/>
                  </a:cubicBezTo>
                  <a:cubicBezTo>
                    <a:pt x="25" y="0"/>
                    <a:pt x="24" y="0"/>
                    <a:pt x="21" y="1"/>
                  </a:cubicBezTo>
                  <a:cubicBezTo>
                    <a:pt x="19" y="1"/>
                    <a:pt x="16" y="2"/>
                    <a:pt x="13" y="3"/>
                  </a:cubicBezTo>
                  <a:cubicBezTo>
                    <a:pt x="14" y="5"/>
                    <a:pt x="17" y="7"/>
                    <a:pt x="17" y="9"/>
                  </a:cubicBezTo>
                  <a:cubicBezTo>
                    <a:pt x="17" y="11"/>
                    <a:pt x="14" y="12"/>
                    <a:pt x="13" y="12"/>
                  </a:cubicBezTo>
                  <a:cubicBezTo>
                    <a:pt x="12" y="13"/>
                    <a:pt x="11" y="12"/>
                    <a:pt x="10" y="12"/>
                  </a:cubicBezTo>
                  <a:cubicBezTo>
                    <a:pt x="9" y="13"/>
                    <a:pt x="9" y="14"/>
                    <a:pt x="9" y="14"/>
                  </a:cubicBezTo>
                  <a:cubicBezTo>
                    <a:pt x="7" y="17"/>
                    <a:pt x="3" y="15"/>
                    <a:pt x="2" y="14"/>
                  </a:cubicBezTo>
                  <a:cubicBezTo>
                    <a:pt x="1" y="16"/>
                    <a:pt x="1" y="17"/>
                    <a:pt x="1" y="19"/>
                  </a:cubicBezTo>
                  <a:cubicBezTo>
                    <a:pt x="0" y="22"/>
                    <a:pt x="1" y="21"/>
                    <a:pt x="3" y="22"/>
                  </a:cubicBezTo>
                  <a:cubicBezTo>
                    <a:pt x="5" y="24"/>
                    <a:pt x="7" y="28"/>
                    <a:pt x="8" y="31"/>
                  </a:cubicBezTo>
                  <a:cubicBezTo>
                    <a:pt x="10" y="33"/>
                    <a:pt x="11" y="35"/>
                    <a:pt x="12" y="38"/>
                  </a:cubicBezTo>
                  <a:cubicBezTo>
                    <a:pt x="13" y="40"/>
                    <a:pt x="14" y="41"/>
                    <a:pt x="15" y="42"/>
                  </a:cubicBezTo>
                  <a:cubicBezTo>
                    <a:pt x="17" y="44"/>
                    <a:pt x="19" y="44"/>
                    <a:pt x="20" y="46"/>
                  </a:cubicBezTo>
                  <a:cubicBezTo>
                    <a:pt x="21" y="48"/>
                    <a:pt x="22" y="50"/>
                    <a:pt x="22" y="53"/>
                  </a:cubicBezTo>
                  <a:cubicBezTo>
                    <a:pt x="23" y="55"/>
                    <a:pt x="22" y="57"/>
                    <a:pt x="23" y="59"/>
                  </a:cubicBezTo>
                  <a:cubicBezTo>
                    <a:pt x="25" y="63"/>
                    <a:pt x="29" y="64"/>
                    <a:pt x="31" y="67"/>
                  </a:cubicBezTo>
                  <a:cubicBezTo>
                    <a:pt x="33" y="70"/>
                    <a:pt x="34" y="74"/>
                    <a:pt x="36" y="76"/>
                  </a:cubicBezTo>
                  <a:cubicBezTo>
                    <a:pt x="37" y="78"/>
                    <a:pt x="39" y="80"/>
                    <a:pt x="40" y="81"/>
                  </a:cubicBezTo>
                  <a:cubicBezTo>
                    <a:pt x="40" y="82"/>
                    <a:pt x="40" y="84"/>
                    <a:pt x="41" y="84"/>
                  </a:cubicBezTo>
                  <a:cubicBezTo>
                    <a:pt x="43" y="84"/>
                    <a:pt x="42" y="82"/>
                    <a:pt x="43" y="81"/>
                  </a:cubicBezTo>
                  <a:cubicBezTo>
                    <a:pt x="43" y="78"/>
                    <a:pt x="48" y="79"/>
                    <a:pt x="50" y="79"/>
                  </a:cubicBezTo>
                  <a:cubicBezTo>
                    <a:pt x="53" y="79"/>
                    <a:pt x="58" y="78"/>
                    <a:pt x="60" y="80"/>
                  </a:cubicBezTo>
                  <a:cubicBezTo>
                    <a:pt x="63" y="81"/>
                    <a:pt x="64" y="79"/>
                    <a:pt x="66" y="77"/>
                  </a:cubicBezTo>
                  <a:cubicBezTo>
                    <a:pt x="69" y="73"/>
                    <a:pt x="72" y="73"/>
                    <a:pt x="76" y="72"/>
                  </a:cubicBezTo>
                  <a:cubicBezTo>
                    <a:pt x="82" y="72"/>
                    <a:pt x="88" y="70"/>
                    <a:pt x="94" y="68"/>
                  </a:cubicBezTo>
                  <a:cubicBezTo>
                    <a:pt x="96" y="67"/>
                    <a:pt x="99" y="66"/>
                    <a:pt x="102" y="66"/>
                  </a:cubicBezTo>
                  <a:cubicBezTo>
                    <a:pt x="103" y="65"/>
                    <a:pt x="103" y="63"/>
                    <a:pt x="104" y="61"/>
                  </a:cubicBezTo>
                  <a:cubicBezTo>
                    <a:pt x="104" y="60"/>
                    <a:pt x="105" y="58"/>
                    <a:pt x="105" y="56"/>
                  </a:cubicBezTo>
                  <a:cubicBezTo>
                    <a:pt x="105" y="55"/>
                    <a:pt x="104" y="52"/>
                    <a:pt x="103" y="51"/>
                  </a:cubicBezTo>
                  <a:cubicBezTo>
                    <a:pt x="100" y="51"/>
                    <a:pt x="96" y="51"/>
                    <a:pt x="93" y="50"/>
                  </a:cubicBezTo>
                  <a:cubicBezTo>
                    <a:pt x="90" y="50"/>
                    <a:pt x="90" y="49"/>
                    <a:pt x="88" y="47"/>
                  </a:cubicBezTo>
                  <a:cubicBezTo>
                    <a:pt x="86" y="43"/>
                    <a:pt x="83" y="42"/>
                    <a:pt x="81" y="39"/>
                  </a:cubicBezTo>
                  <a:cubicBezTo>
                    <a:pt x="80" y="39"/>
                    <a:pt x="78" y="35"/>
                    <a:pt x="77" y="34"/>
                  </a:cubicBezTo>
                  <a:cubicBezTo>
                    <a:pt x="76" y="32"/>
                    <a:pt x="81" y="31"/>
                    <a:pt x="77" y="29"/>
                  </a:cubicBezTo>
                  <a:cubicBezTo>
                    <a:pt x="76" y="29"/>
                    <a:pt x="75" y="27"/>
                    <a:pt x="74" y="27"/>
                  </a:cubicBezTo>
                  <a:cubicBezTo>
                    <a:pt x="72" y="27"/>
                    <a:pt x="71" y="24"/>
                    <a:pt x="70" y="22"/>
                  </a:cubicBezTo>
                  <a:cubicBezTo>
                    <a:pt x="69" y="19"/>
                    <a:pt x="69" y="20"/>
                    <a:pt x="65" y="20"/>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289" name="Freeform 685">
              <a:extLst>
                <a:ext uri="{FF2B5EF4-FFF2-40B4-BE49-F238E27FC236}">
                  <a16:creationId xmlns:a16="http://schemas.microsoft.com/office/drawing/2014/main" id="{CBA78AE3-8316-3EB7-20F3-B643859E2F39}"/>
                </a:ext>
              </a:extLst>
            </p:cNvPr>
            <p:cNvSpPr>
              <a:spLocks/>
            </p:cNvSpPr>
            <p:nvPr/>
          </p:nvSpPr>
          <p:spPr bwMode="auto">
            <a:xfrm>
              <a:off x="13292551" y="7424369"/>
              <a:ext cx="194268" cy="207060"/>
            </a:xfrm>
            <a:custGeom>
              <a:avLst/>
              <a:gdLst>
                <a:gd name="T0" fmla="*/ 5 w 21"/>
                <a:gd name="T1" fmla="*/ 22 h 22"/>
                <a:gd name="T2" fmla="*/ 8 w 21"/>
                <a:gd name="T3" fmla="*/ 19 h 22"/>
                <a:gd name="T4" fmla="*/ 12 w 21"/>
                <a:gd name="T5" fmla="*/ 18 h 22"/>
                <a:gd name="T6" fmla="*/ 15 w 21"/>
                <a:gd name="T7" fmla="*/ 15 h 22"/>
                <a:gd name="T8" fmla="*/ 11 w 21"/>
                <a:gd name="T9" fmla="*/ 9 h 22"/>
                <a:gd name="T10" fmla="*/ 21 w 21"/>
                <a:gd name="T11" fmla="*/ 6 h 22"/>
                <a:gd name="T12" fmla="*/ 19 w 21"/>
                <a:gd name="T13" fmla="*/ 0 h 22"/>
                <a:gd name="T14" fmla="*/ 9 w 21"/>
                <a:gd name="T15" fmla="*/ 5 h 22"/>
                <a:gd name="T16" fmla="*/ 4 w 21"/>
                <a:gd name="T17" fmla="*/ 1 h 22"/>
                <a:gd name="T18" fmla="*/ 3 w 21"/>
                <a:gd name="T19" fmla="*/ 11 h 22"/>
                <a:gd name="T20" fmla="*/ 0 w 21"/>
                <a:gd name="T21" fmla="*/ 18 h 22"/>
                <a:gd name="T22" fmla="*/ 1 w 21"/>
                <a:gd name="T23" fmla="*/ 21 h 22"/>
                <a:gd name="T24" fmla="*/ 5 w 21"/>
                <a:gd name="T25"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22">
                  <a:moveTo>
                    <a:pt x="5" y="22"/>
                  </a:moveTo>
                  <a:cubicBezTo>
                    <a:pt x="7" y="22"/>
                    <a:pt x="7" y="19"/>
                    <a:pt x="8" y="19"/>
                  </a:cubicBezTo>
                  <a:cubicBezTo>
                    <a:pt x="9" y="17"/>
                    <a:pt x="11" y="18"/>
                    <a:pt x="12" y="18"/>
                  </a:cubicBezTo>
                  <a:cubicBezTo>
                    <a:pt x="13" y="17"/>
                    <a:pt x="16" y="16"/>
                    <a:pt x="15" y="15"/>
                  </a:cubicBezTo>
                  <a:cubicBezTo>
                    <a:pt x="14" y="13"/>
                    <a:pt x="13" y="11"/>
                    <a:pt x="11" y="9"/>
                  </a:cubicBezTo>
                  <a:cubicBezTo>
                    <a:pt x="15" y="8"/>
                    <a:pt x="18" y="7"/>
                    <a:pt x="21" y="6"/>
                  </a:cubicBezTo>
                  <a:cubicBezTo>
                    <a:pt x="21" y="4"/>
                    <a:pt x="20" y="2"/>
                    <a:pt x="19" y="0"/>
                  </a:cubicBezTo>
                  <a:cubicBezTo>
                    <a:pt x="16" y="1"/>
                    <a:pt x="12" y="5"/>
                    <a:pt x="9" y="5"/>
                  </a:cubicBezTo>
                  <a:cubicBezTo>
                    <a:pt x="7" y="5"/>
                    <a:pt x="4" y="3"/>
                    <a:pt x="4" y="1"/>
                  </a:cubicBezTo>
                  <a:cubicBezTo>
                    <a:pt x="3" y="5"/>
                    <a:pt x="3" y="8"/>
                    <a:pt x="3" y="11"/>
                  </a:cubicBezTo>
                  <a:cubicBezTo>
                    <a:pt x="2" y="13"/>
                    <a:pt x="0" y="16"/>
                    <a:pt x="0" y="18"/>
                  </a:cubicBezTo>
                  <a:cubicBezTo>
                    <a:pt x="0" y="20"/>
                    <a:pt x="0" y="20"/>
                    <a:pt x="1" y="21"/>
                  </a:cubicBezTo>
                  <a:cubicBezTo>
                    <a:pt x="3" y="21"/>
                    <a:pt x="4" y="22"/>
                    <a:pt x="5" y="22"/>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290" name="Freeform 686">
              <a:extLst>
                <a:ext uri="{FF2B5EF4-FFF2-40B4-BE49-F238E27FC236}">
                  <a16:creationId xmlns:a16="http://schemas.microsoft.com/office/drawing/2014/main" id="{41ECEE9C-F9BF-3EF2-FF99-587CBA01FF12}"/>
                </a:ext>
              </a:extLst>
            </p:cNvPr>
            <p:cNvSpPr>
              <a:spLocks/>
            </p:cNvSpPr>
            <p:nvPr/>
          </p:nvSpPr>
          <p:spPr bwMode="auto">
            <a:xfrm>
              <a:off x="13302106" y="7351105"/>
              <a:ext cx="73250" cy="82827"/>
            </a:xfrm>
            <a:custGeom>
              <a:avLst/>
              <a:gdLst>
                <a:gd name="T0" fmla="*/ 7 w 8"/>
                <a:gd name="T1" fmla="*/ 2 h 9"/>
                <a:gd name="T2" fmla="*/ 4 w 8"/>
                <a:gd name="T3" fmla="*/ 0 h 9"/>
                <a:gd name="T4" fmla="*/ 2 w 8"/>
                <a:gd name="T5" fmla="*/ 2 h 9"/>
                <a:gd name="T6" fmla="*/ 0 w 8"/>
                <a:gd name="T7" fmla="*/ 8 h 9"/>
                <a:gd name="T8" fmla="*/ 4 w 8"/>
                <a:gd name="T9" fmla="*/ 8 h 9"/>
                <a:gd name="T10" fmla="*/ 7 w 8"/>
                <a:gd name="T11" fmla="*/ 2 h 9"/>
              </a:gdLst>
              <a:ahLst/>
              <a:cxnLst>
                <a:cxn ang="0">
                  <a:pos x="T0" y="T1"/>
                </a:cxn>
                <a:cxn ang="0">
                  <a:pos x="T2" y="T3"/>
                </a:cxn>
                <a:cxn ang="0">
                  <a:pos x="T4" y="T5"/>
                </a:cxn>
                <a:cxn ang="0">
                  <a:pos x="T6" y="T7"/>
                </a:cxn>
                <a:cxn ang="0">
                  <a:pos x="T8" y="T9"/>
                </a:cxn>
                <a:cxn ang="0">
                  <a:pos x="T10" y="T11"/>
                </a:cxn>
              </a:cxnLst>
              <a:rect l="0" t="0" r="r" b="b"/>
              <a:pathLst>
                <a:path w="8" h="9">
                  <a:moveTo>
                    <a:pt x="7" y="2"/>
                  </a:moveTo>
                  <a:cubicBezTo>
                    <a:pt x="7" y="1"/>
                    <a:pt x="5" y="0"/>
                    <a:pt x="4" y="0"/>
                  </a:cubicBezTo>
                  <a:cubicBezTo>
                    <a:pt x="3" y="1"/>
                    <a:pt x="3" y="1"/>
                    <a:pt x="2" y="2"/>
                  </a:cubicBezTo>
                  <a:cubicBezTo>
                    <a:pt x="2" y="4"/>
                    <a:pt x="1" y="6"/>
                    <a:pt x="0" y="8"/>
                  </a:cubicBezTo>
                  <a:cubicBezTo>
                    <a:pt x="2" y="8"/>
                    <a:pt x="2" y="9"/>
                    <a:pt x="4" y="8"/>
                  </a:cubicBezTo>
                  <a:cubicBezTo>
                    <a:pt x="5" y="7"/>
                    <a:pt x="8" y="4"/>
                    <a:pt x="7" y="2"/>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291" name="Freeform 687">
              <a:extLst>
                <a:ext uri="{FF2B5EF4-FFF2-40B4-BE49-F238E27FC236}">
                  <a16:creationId xmlns:a16="http://schemas.microsoft.com/office/drawing/2014/main" id="{2596152C-E226-4E10-86A7-DE9025442A59}"/>
                </a:ext>
              </a:extLst>
            </p:cNvPr>
            <p:cNvSpPr>
              <a:spLocks/>
            </p:cNvSpPr>
            <p:nvPr/>
          </p:nvSpPr>
          <p:spPr bwMode="auto">
            <a:xfrm>
              <a:off x="13292551" y="7462599"/>
              <a:ext cx="28664" cy="66896"/>
            </a:xfrm>
            <a:custGeom>
              <a:avLst/>
              <a:gdLst>
                <a:gd name="T0" fmla="*/ 0 w 3"/>
                <a:gd name="T1" fmla="*/ 3 h 7"/>
                <a:gd name="T2" fmla="*/ 3 w 3"/>
                <a:gd name="T3" fmla="*/ 7 h 7"/>
                <a:gd name="T4" fmla="*/ 3 w 3"/>
                <a:gd name="T5" fmla="*/ 1 h 7"/>
                <a:gd name="T6" fmla="*/ 2 w 3"/>
                <a:gd name="T7" fmla="*/ 0 h 7"/>
                <a:gd name="T8" fmla="*/ 0 w 3"/>
                <a:gd name="T9" fmla="*/ 3 h 7"/>
              </a:gdLst>
              <a:ahLst/>
              <a:cxnLst>
                <a:cxn ang="0">
                  <a:pos x="T0" y="T1"/>
                </a:cxn>
                <a:cxn ang="0">
                  <a:pos x="T2" y="T3"/>
                </a:cxn>
                <a:cxn ang="0">
                  <a:pos x="T4" y="T5"/>
                </a:cxn>
                <a:cxn ang="0">
                  <a:pos x="T6" y="T7"/>
                </a:cxn>
                <a:cxn ang="0">
                  <a:pos x="T8" y="T9"/>
                </a:cxn>
              </a:cxnLst>
              <a:rect l="0" t="0" r="r" b="b"/>
              <a:pathLst>
                <a:path w="3" h="7">
                  <a:moveTo>
                    <a:pt x="0" y="3"/>
                  </a:moveTo>
                  <a:cubicBezTo>
                    <a:pt x="0" y="5"/>
                    <a:pt x="1" y="6"/>
                    <a:pt x="3" y="7"/>
                  </a:cubicBezTo>
                  <a:cubicBezTo>
                    <a:pt x="3" y="5"/>
                    <a:pt x="3" y="3"/>
                    <a:pt x="3" y="1"/>
                  </a:cubicBezTo>
                  <a:cubicBezTo>
                    <a:pt x="3" y="0"/>
                    <a:pt x="3" y="0"/>
                    <a:pt x="2" y="0"/>
                  </a:cubicBezTo>
                  <a:cubicBezTo>
                    <a:pt x="0" y="0"/>
                    <a:pt x="0" y="2"/>
                    <a:pt x="0" y="3"/>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292" name="Freeform 688">
              <a:extLst>
                <a:ext uri="{FF2B5EF4-FFF2-40B4-BE49-F238E27FC236}">
                  <a16:creationId xmlns:a16="http://schemas.microsoft.com/office/drawing/2014/main" id="{EE644922-8D88-41C5-7AE0-6D19602ADB3A}"/>
                </a:ext>
              </a:extLst>
            </p:cNvPr>
            <p:cNvSpPr>
              <a:spLocks/>
            </p:cNvSpPr>
            <p:nvPr/>
          </p:nvSpPr>
          <p:spPr bwMode="auto">
            <a:xfrm>
              <a:off x="13254336" y="7424369"/>
              <a:ext cx="76432" cy="245289"/>
            </a:xfrm>
            <a:custGeom>
              <a:avLst/>
              <a:gdLst>
                <a:gd name="T0" fmla="*/ 4 w 8"/>
                <a:gd name="T1" fmla="*/ 17 h 26"/>
                <a:gd name="T2" fmla="*/ 6 w 8"/>
                <a:gd name="T3" fmla="*/ 13 h 26"/>
                <a:gd name="T4" fmla="*/ 5 w 8"/>
                <a:gd name="T5" fmla="*/ 10 h 26"/>
                <a:gd name="T6" fmla="*/ 7 w 8"/>
                <a:gd name="T7" fmla="*/ 4 h 26"/>
                <a:gd name="T8" fmla="*/ 6 w 8"/>
                <a:gd name="T9" fmla="*/ 0 h 26"/>
                <a:gd name="T10" fmla="*/ 2 w 8"/>
                <a:gd name="T11" fmla="*/ 7 h 26"/>
                <a:gd name="T12" fmla="*/ 0 w 8"/>
                <a:gd name="T13" fmla="*/ 11 h 26"/>
                <a:gd name="T14" fmla="*/ 1 w 8"/>
                <a:gd name="T15" fmla="*/ 16 h 26"/>
                <a:gd name="T16" fmla="*/ 2 w 8"/>
                <a:gd name="T17" fmla="*/ 26 h 26"/>
                <a:gd name="T18" fmla="*/ 2 w 8"/>
                <a:gd name="T19" fmla="*/ 25 h 26"/>
                <a:gd name="T20" fmla="*/ 4 w 8"/>
                <a:gd name="T21" fmla="*/ 17 h 26"/>
                <a:gd name="T22" fmla="*/ 4 w 8"/>
                <a:gd name="T23" fmla="*/ 17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 h="26">
                  <a:moveTo>
                    <a:pt x="4" y="17"/>
                  </a:moveTo>
                  <a:cubicBezTo>
                    <a:pt x="4" y="16"/>
                    <a:pt x="5" y="15"/>
                    <a:pt x="6" y="13"/>
                  </a:cubicBezTo>
                  <a:cubicBezTo>
                    <a:pt x="7" y="11"/>
                    <a:pt x="6" y="12"/>
                    <a:pt x="5" y="10"/>
                  </a:cubicBezTo>
                  <a:cubicBezTo>
                    <a:pt x="3" y="8"/>
                    <a:pt x="4" y="3"/>
                    <a:pt x="7" y="4"/>
                  </a:cubicBezTo>
                  <a:cubicBezTo>
                    <a:pt x="8" y="1"/>
                    <a:pt x="8" y="1"/>
                    <a:pt x="6" y="0"/>
                  </a:cubicBezTo>
                  <a:cubicBezTo>
                    <a:pt x="4" y="0"/>
                    <a:pt x="3" y="5"/>
                    <a:pt x="2" y="7"/>
                  </a:cubicBezTo>
                  <a:cubicBezTo>
                    <a:pt x="1" y="8"/>
                    <a:pt x="0" y="9"/>
                    <a:pt x="0" y="11"/>
                  </a:cubicBezTo>
                  <a:cubicBezTo>
                    <a:pt x="0" y="12"/>
                    <a:pt x="1" y="14"/>
                    <a:pt x="1" y="16"/>
                  </a:cubicBezTo>
                  <a:cubicBezTo>
                    <a:pt x="1" y="19"/>
                    <a:pt x="2" y="22"/>
                    <a:pt x="2" y="26"/>
                  </a:cubicBezTo>
                  <a:cubicBezTo>
                    <a:pt x="2" y="25"/>
                    <a:pt x="2" y="25"/>
                    <a:pt x="2" y="25"/>
                  </a:cubicBezTo>
                  <a:cubicBezTo>
                    <a:pt x="3" y="23"/>
                    <a:pt x="3" y="20"/>
                    <a:pt x="4" y="17"/>
                  </a:cubicBezTo>
                  <a:cubicBezTo>
                    <a:pt x="4" y="16"/>
                    <a:pt x="4" y="18"/>
                    <a:pt x="4" y="17"/>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293" name="Freeform 689">
              <a:extLst>
                <a:ext uri="{FF2B5EF4-FFF2-40B4-BE49-F238E27FC236}">
                  <a16:creationId xmlns:a16="http://schemas.microsoft.com/office/drawing/2014/main" id="{DFEC46E9-6C85-06E4-6565-0C5BFF71A1C0}"/>
                </a:ext>
              </a:extLst>
            </p:cNvPr>
            <p:cNvSpPr>
              <a:spLocks/>
            </p:cNvSpPr>
            <p:nvPr/>
          </p:nvSpPr>
          <p:spPr bwMode="auto">
            <a:xfrm>
              <a:off x="14028220" y="7790708"/>
              <a:ext cx="47770" cy="73269"/>
            </a:xfrm>
            <a:custGeom>
              <a:avLst/>
              <a:gdLst>
                <a:gd name="T0" fmla="*/ 3 w 5"/>
                <a:gd name="T1" fmla="*/ 8 h 8"/>
                <a:gd name="T2" fmla="*/ 2 w 5"/>
                <a:gd name="T3" fmla="*/ 0 h 8"/>
                <a:gd name="T4" fmla="*/ 0 w 5"/>
                <a:gd name="T5" fmla="*/ 4 h 8"/>
                <a:gd name="T6" fmla="*/ 3 w 5"/>
                <a:gd name="T7" fmla="*/ 8 h 8"/>
                <a:gd name="T8" fmla="*/ 3 w 5"/>
                <a:gd name="T9" fmla="*/ 8 h 8"/>
              </a:gdLst>
              <a:ahLst/>
              <a:cxnLst>
                <a:cxn ang="0">
                  <a:pos x="T0" y="T1"/>
                </a:cxn>
                <a:cxn ang="0">
                  <a:pos x="T2" y="T3"/>
                </a:cxn>
                <a:cxn ang="0">
                  <a:pos x="T4" y="T5"/>
                </a:cxn>
                <a:cxn ang="0">
                  <a:pos x="T6" y="T7"/>
                </a:cxn>
                <a:cxn ang="0">
                  <a:pos x="T8" y="T9"/>
                </a:cxn>
              </a:cxnLst>
              <a:rect l="0" t="0" r="r" b="b"/>
              <a:pathLst>
                <a:path w="5" h="8">
                  <a:moveTo>
                    <a:pt x="3" y="8"/>
                  </a:moveTo>
                  <a:cubicBezTo>
                    <a:pt x="3" y="7"/>
                    <a:pt x="5" y="0"/>
                    <a:pt x="2" y="0"/>
                  </a:cubicBezTo>
                  <a:cubicBezTo>
                    <a:pt x="1" y="1"/>
                    <a:pt x="0" y="3"/>
                    <a:pt x="0" y="4"/>
                  </a:cubicBezTo>
                  <a:cubicBezTo>
                    <a:pt x="0" y="6"/>
                    <a:pt x="1" y="7"/>
                    <a:pt x="3" y="8"/>
                  </a:cubicBezTo>
                  <a:cubicBezTo>
                    <a:pt x="3" y="8"/>
                    <a:pt x="2" y="8"/>
                    <a:pt x="3" y="8"/>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294" name="Freeform 690">
              <a:extLst>
                <a:ext uri="{FF2B5EF4-FFF2-40B4-BE49-F238E27FC236}">
                  <a16:creationId xmlns:a16="http://schemas.microsoft.com/office/drawing/2014/main" id="{078DB5CE-914C-1EDA-08B4-096555583369}"/>
                </a:ext>
              </a:extLst>
            </p:cNvPr>
            <p:cNvSpPr>
              <a:spLocks/>
            </p:cNvSpPr>
            <p:nvPr/>
          </p:nvSpPr>
          <p:spPr bwMode="auto">
            <a:xfrm>
              <a:off x="13646057" y="8137935"/>
              <a:ext cx="496815" cy="315371"/>
            </a:xfrm>
            <a:custGeom>
              <a:avLst/>
              <a:gdLst>
                <a:gd name="T0" fmla="*/ 47 w 53"/>
                <a:gd name="T1" fmla="*/ 0 h 34"/>
                <a:gd name="T2" fmla="*/ 38 w 53"/>
                <a:gd name="T3" fmla="*/ 2 h 34"/>
                <a:gd name="T4" fmla="*/ 28 w 53"/>
                <a:gd name="T5" fmla="*/ 4 h 34"/>
                <a:gd name="T6" fmla="*/ 23 w 53"/>
                <a:gd name="T7" fmla="*/ 10 h 34"/>
                <a:gd name="T8" fmla="*/ 17 w 53"/>
                <a:gd name="T9" fmla="*/ 9 h 34"/>
                <a:gd name="T10" fmla="*/ 9 w 53"/>
                <a:gd name="T11" fmla="*/ 9 h 34"/>
                <a:gd name="T12" fmla="*/ 3 w 53"/>
                <a:gd name="T13" fmla="*/ 12 h 34"/>
                <a:gd name="T14" fmla="*/ 1 w 53"/>
                <a:gd name="T15" fmla="*/ 15 h 34"/>
                <a:gd name="T16" fmla="*/ 1 w 53"/>
                <a:gd name="T17" fmla="*/ 21 h 34"/>
                <a:gd name="T18" fmla="*/ 3 w 53"/>
                <a:gd name="T19" fmla="*/ 28 h 34"/>
                <a:gd name="T20" fmla="*/ 4 w 53"/>
                <a:gd name="T21" fmla="*/ 32 h 34"/>
                <a:gd name="T22" fmla="*/ 12 w 53"/>
                <a:gd name="T23" fmla="*/ 32 h 34"/>
                <a:gd name="T24" fmla="*/ 16 w 53"/>
                <a:gd name="T25" fmla="*/ 29 h 34"/>
                <a:gd name="T26" fmla="*/ 21 w 53"/>
                <a:gd name="T27" fmla="*/ 29 h 34"/>
                <a:gd name="T28" fmla="*/ 24 w 53"/>
                <a:gd name="T29" fmla="*/ 26 h 34"/>
                <a:gd name="T30" fmla="*/ 32 w 53"/>
                <a:gd name="T31" fmla="*/ 24 h 34"/>
                <a:gd name="T32" fmla="*/ 41 w 53"/>
                <a:gd name="T33" fmla="*/ 21 h 34"/>
                <a:gd name="T34" fmla="*/ 47 w 53"/>
                <a:gd name="T35" fmla="*/ 17 h 34"/>
                <a:gd name="T36" fmla="*/ 52 w 53"/>
                <a:gd name="T37" fmla="*/ 12 h 34"/>
                <a:gd name="T38" fmla="*/ 47 w 53"/>
                <a:gd name="T39"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3" h="34">
                  <a:moveTo>
                    <a:pt x="47" y="0"/>
                  </a:moveTo>
                  <a:cubicBezTo>
                    <a:pt x="44" y="1"/>
                    <a:pt x="41" y="2"/>
                    <a:pt x="38" y="2"/>
                  </a:cubicBezTo>
                  <a:cubicBezTo>
                    <a:pt x="35" y="3"/>
                    <a:pt x="31" y="2"/>
                    <a:pt x="28" y="4"/>
                  </a:cubicBezTo>
                  <a:cubicBezTo>
                    <a:pt x="26" y="6"/>
                    <a:pt x="25" y="8"/>
                    <a:pt x="23" y="10"/>
                  </a:cubicBezTo>
                  <a:cubicBezTo>
                    <a:pt x="22" y="11"/>
                    <a:pt x="19" y="9"/>
                    <a:pt x="17" y="9"/>
                  </a:cubicBezTo>
                  <a:cubicBezTo>
                    <a:pt x="14" y="9"/>
                    <a:pt x="12" y="9"/>
                    <a:pt x="9" y="9"/>
                  </a:cubicBezTo>
                  <a:cubicBezTo>
                    <a:pt x="6" y="9"/>
                    <a:pt x="3" y="8"/>
                    <a:pt x="3" y="12"/>
                  </a:cubicBezTo>
                  <a:cubicBezTo>
                    <a:pt x="2" y="14"/>
                    <a:pt x="1" y="13"/>
                    <a:pt x="1" y="15"/>
                  </a:cubicBezTo>
                  <a:cubicBezTo>
                    <a:pt x="0" y="17"/>
                    <a:pt x="0" y="19"/>
                    <a:pt x="1" y="21"/>
                  </a:cubicBezTo>
                  <a:cubicBezTo>
                    <a:pt x="1" y="23"/>
                    <a:pt x="2" y="26"/>
                    <a:pt x="3" y="28"/>
                  </a:cubicBezTo>
                  <a:cubicBezTo>
                    <a:pt x="3" y="29"/>
                    <a:pt x="3" y="31"/>
                    <a:pt x="4" y="32"/>
                  </a:cubicBezTo>
                  <a:cubicBezTo>
                    <a:pt x="5" y="34"/>
                    <a:pt x="10" y="33"/>
                    <a:pt x="12" y="32"/>
                  </a:cubicBezTo>
                  <a:cubicBezTo>
                    <a:pt x="13" y="31"/>
                    <a:pt x="14" y="30"/>
                    <a:pt x="16" y="29"/>
                  </a:cubicBezTo>
                  <a:cubicBezTo>
                    <a:pt x="17" y="29"/>
                    <a:pt x="19" y="29"/>
                    <a:pt x="21" y="29"/>
                  </a:cubicBezTo>
                  <a:cubicBezTo>
                    <a:pt x="22" y="28"/>
                    <a:pt x="23" y="27"/>
                    <a:pt x="24" y="26"/>
                  </a:cubicBezTo>
                  <a:cubicBezTo>
                    <a:pt x="27" y="25"/>
                    <a:pt x="29" y="25"/>
                    <a:pt x="32" y="24"/>
                  </a:cubicBezTo>
                  <a:cubicBezTo>
                    <a:pt x="35" y="23"/>
                    <a:pt x="38" y="22"/>
                    <a:pt x="41" y="21"/>
                  </a:cubicBezTo>
                  <a:cubicBezTo>
                    <a:pt x="43" y="20"/>
                    <a:pt x="47" y="19"/>
                    <a:pt x="47" y="17"/>
                  </a:cubicBezTo>
                  <a:cubicBezTo>
                    <a:pt x="48" y="14"/>
                    <a:pt x="53" y="14"/>
                    <a:pt x="52" y="12"/>
                  </a:cubicBezTo>
                  <a:cubicBezTo>
                    <a:pt x="50" y="8"/>
                    <a:pt x="49" y="4"/>
                    <a:pt x="47" y="0"/>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295" name="Freeform 691">
              <a:extLst>
                <a:ext uri="{FF2B5EF4-FFF2-40B4-BE49-F238E27FC236}">
                  <a16:creationId xmlns:a16="http://schemas.microsoft.com/office/drawing/2014/main" id="{2A36E741-67E2-1CCB-6117-79281D6195E2}"/>
                </a:ext>
              </a:extLst>
            </p:cNvPr>
            <p:cNvSpPr>
              <a:spLocks/>
            </p:cNvSpPr>
            <p:nvPr/>
          </p:nvSpPr>
          <p:spPr bwMode="auto">
            <a:xfrm>
              <a:off x="14085545" y="7790708"/>
              <a:ext cx="382165" cy="458719"/>
            </a:xfrm>
            <a:custGeom>
              <a:avLst/>
              <a:gdLst>
                <a:gd name="T0" fmla="*/ 39 w 41"/>
                <a:gd name="T1" fmla="*/ 19 h 49"/>
                <a:gd name="T2" fmla="*/ 34 w 41"/>
                <a:gd name="T3" fmla="*/ 14 h 49"/>
                <a:gd name="T4" fmla="*/ 28 w 41"/>
                <a:gd name="T5" fmla="*/ 12 h 49"/>
                <a:gd name="T6" fmla="*/ 22 w 41"/>
                <a:gd name="T7" fmla="*/ 6 h 49"/>
                <a:gd name="T8" fmla="*/ 21 w 41"/>
                <a:gd name="T9" fmla="*/ 3 h 49"/>
                <a:gd name="T10" fmla="*/ 22 w 41"/>
                <a:gd name="T11" fmla="*/ 0 h 49"/>
                <a:gd name="T12" fmla="*/ 17 w 41"/>
                <a:gd name="T13" fmla="*/ 5 h 49"/>
                <a:gd name="T14" fmla="*/ 10 w 41"/>
                <a:gd name="T15" fmla="*/ 10 h 49"/>
                <a:gd name="T16" fmla="*/ 5 w 41"/>
                <a:gd name="T17" fmla="*/ 10 h 49"/>
                <a:gd name="T18" fmla="*/ 0 w 41"/>
                <a:gd name="T19" fmla="*/ 11 h 49"/>
                <a:gd name="T20" fmla="*/ 5 w 41"/>
                <a:gd name="T21" fmla="*/ 17 h 49"/>
                <a:gd name="T22" fmla="*/ 16 w 41"/>
                <a:gd name="T23" fmla="*/ 19 h 49"/>
                <a:gd name="T24" fmla="*/ 16 w 41"/>
                <a:gd name="T25" fmla="*/ 32 h 49"/>
                <a:gd name="T26" fmla="*/ 11 w 41"/>
                <a:gd name="T27" fmla="*/ 34 h 49"/>
                <a:gd name="T28" fmla="*/ 0 w 41"/>
                <a:gd name="T29" fmla="*/ 37 h 49"/>
                <a:gd name="T30" fmla="*/ 5 w 41"/>
                <a:gd name="T31" fmla="*/ 49 h 49"/>
                <a:gd name="T32" fmla="*/ 14 w 41"/>
                <a:gd name="T33" fmla="*/ 48 h 49"/>
                <a:gd name="T34" fmla="*/ 17 w 41"/>
                <a:gd name="T35" fmla="*/ 44 h 49"/>
                <a:gd name="T36" fmla="*/ 23 w 41"/>
                <a:gd name="T37" fmla="*/ 42 h 49"/>
                <a:gd name="T38" fmla="*/ 28 w 41"/>
                <a:gd name="T39" fmla="*/ 38 h 49"/>
                <a:gd name="T40" fmla="*/ 29 w 41"/>
                <a:gd name="T41" fmla="*/ 32 h 49"/>
                <a:gd name="T42" fmla="*/ 32 w 41"/>
                <a:gd name="T43" fmla="*/ 30 h 49"/>
                <a:gd name="T44" fmla="*/ 37 w 41"/>
                <a:gd name="T45" fmla="*/ 24 h 49"/>
                <a:gd name="T46" fmla="*/ 39 w 41"/>
                <a:gd name="T47" fmla="*/ 19 h 49"/>
                <a:gd name="T48" fmla="*/ 39 w 41"/>
                <a:gd name="T49" fmla="*/ 1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1" h="49">
                  <a:moveTo>
                    <a:pt x="39" y="19"/>
                  </a:moveTo>
                  <a:cubicBezTo>
                    <a:pt x="36" y="19"/>
                    <a:pt x="35" y="16"/>
                    <a:pt x="34" y="14"/>
                  </a:cubicBezTo>
                  <a:cubicBezTo>
                    <a:pt x="33" y="13"/>
                    <a:pt x="29" y="13"/>
                    <a:pt x="28" y="12"/>
                  </a:cubicBezTo>
                  <a:cubicBezTo>
                    <a:pt x="25" y="11"/>
                    <a:pt x="24" y="9"/>
                    <a:pt x="22" y="6"/>
                  </a:cubicBezTo>
                  <a:cubicBezTo>
                    <a:pt x="22" y="5"/>
                    <a:pt x="21" y="4"/>
                    <a:pt x="21" y="3"/>
                  </a:cubicBezTo>
                  <a:cubicBezTo>
                    <a:pt x="21" y="3"/>
                    <a:pt x="22" y="0"/>
                    <a:pt x="22" y="0"/>
                  </a:cubicBezTo>
                  <a:cubicBezTo>
                    <a:pt x="21" y="0"/>
                    <a:pt x="18" y="4"/>
                    <a:pt x="17" y="5"/>
                  </a:cubicBezTo>
                  <a:cubicBezTo>
                    <a:pt x="15" y="7"/>
                    <a:pt x="13" y="10"/>
                    <a:pt x="10" y="10"/>
                  </a:cubicBezTo>
                  <a:cubicBezTo>
                    <a:pt x="8" y="11"/>
                    <a:pt x="7" y="10"/>
                    <a:pt x="5" y="10"/>
                  </a:cubicBezTo>
                  <a:cubicBezTo>
                    <a:pt x="3" y="11"/>
                    <a:pt x="1" y="13"/>
                    <a:pt x="0" y="11"/>
                  </a:cubicBezTo>
                  <a:cubicBezTo>
                    <a:pt x="1" y="14"/>
                    <a:pt x="2" y="17"/>
                    <a:pt x="5" y="17"/>
                  </a:cubicBezTo>
                  <a:cubicBezTo>
                    <a:pt x="7" y="17"/>
                    <a:pt x="15" y="17"/>
                    <a:pt x="16" y="19"/>
                  </a:cubicBezTo>
                  <a:cubicBezTo>
                    <a:pt x="19" y="23"/>
                    <a:pt x="17" y="27"/>
                    <a:pt x="16" y="32"/>
                  </a:cubicBezTo>
                  <a:cubicBezTo>
                    <a:pt x="15" y="33"/>
                    <a:pt x="11" y="34"/>
                    <a:pt x="11" y="34"/>
                  </a:cubicBezTo>
                  <a:cubicBezTo>
                    <a:pt x="7" y="35"/>
                    <a:pt x="3" y="36"/>
                    <a:pt x="0" y="37"/>
                  </a:cubicBezTo>
                  <a:cubicBezTo>
                    <a:pt x="2" y="41"/>
                    <a:pt x="4" y="45"/>
                    <a:pt x="5" y="49"/>
                  </a:cubicBezTo>
                  <a:cubicBezTo>
                    <a:pt x="8" y="48"/>
                    <a:pt x="11" y="48"/>
                    <a:pt x="14" y="48"/>
                  </a:cubicBezTo>
                  <a:cubicBezTo>
                    <a:pt x="18" y="47"/>
                    <a:pt x="15" y="46"/>
                    <a:pt x="17" y="44"/>
                  </a:cubicBezTo>
                  <a:cubicBezTo>
                    <a:pt x="19" y="43"/>
                    <a:pt x="22" y="44"/>
                    <a:pt x="23" y="42"/>
                  </a:cubicBezTo>
                  <a:cubicBezTo>
                    <a:pt x="25" y="40"/>
                    <a:pt x="25" y="39"/>
                    <a:pt x="28" y="38"/>
                  </a:cubicBezTo>
                  <a:cubicBezTo>
                    <a:pt x="30" y="37"/>
                    <a:pt x="29" y="34"/>
                    <a:pt x="29" y="32"/>
                  </a:cubicBezTo>
                  <a:cubicBezTo>
                    <a:pt x="28" y="30"/>
                    <a:pt x="30" y="30"/>
                    <a:pt x="32" y="30"/>
                  </a:cubicBezTo>
                  <a:cubicBezTo>
                    <a:pt x="35" y="29"/>
                    <a:pt x="35" y="26"/>
                    <a:pt x="37" y="24"/>
                  </a:cubicBezTo>
                  <a:cubicBezTo>
                    <a:pt x="38" y="23"/>
                    <a:pt x="41" y="20"/>
                    <a:pt x="39" y="19"/>
                  </a:cubicBezTo>
                  <a:cubicBezTo>
                    <a:pt x="38" y="19"/>
                    <a:pt x="40" y="20"/>
                    <a:pt x="39" y="19"/>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296" name="Freeform 692">
              <a:extLst>
                <a:ext uri="{FF2B5EF4-FFF2-40B4-BE49-F238E27FC236}">
                  <a16:creationId xmlns:a16="http://schemas.microsoft.com/office/drawing/2014/main" id="{17C0AC31-BA5A-4A0E-5B00-830A872A6003}"/>
                </a:ext>
              </a:extLst>
            </p:cNvPr>
            <p:cNvSpPr>
              <a:spLocks/>
            </p:cNvSpPr>
            <p:nvPr/>
          </p:nvSpPr>
          <p:spPr bwMode="auto">
            <a:xfrm>
              <a:off x="14897646" y="6892386"/>
              <a:ext cx="512741" cy="222990"/>
            </a:xfrm>
            <a:custGeom>
              <a:avLst/>
              <a:gdLst>
                <a:gd name="T0" fmla="*/ 55 w 55"/>
                <a:gd name="T1" fmla="*/ 5 h 24"/>
                <a:gd name="T2" fmla="*/ 47 w 55"/>
                <a:gd name="T3" fmla="*/ 3 h 24"/>
                <a:gd name="T4" fmla="*/ 36 w 55"/>
                <a:gd name="T5" fmla="*/ 2 h 24"/>
                <a:gd name="T6" fmla="*/ 27 w 55"/>
                <a:gd name="T7" fmla="*/ 0 h 24"/>
                <a:gd name="T8" fmla="*/ 22 w 55"/>
                <a:gd name="T9" fmla="*/ 2 h 24"/>
                <a:gd name="T10" fmla="*/ 19 w 55"/>
                <a:gd name="T11" fmla="*/ 4 h 24"/>
                <a:gd name="T12" fmla="*/ 11 w 55"/>
                <a:gd name="T13" fmla="*/ 5 h 24"/>
                <a:gd name="T14" fmla="*/ 9 w 55"/>
                <a:gd name="T15" fmla="*/ 7 h 24"/>
                <a:gd name="T16" fmla="*/ 8 w 55"/>
                <a:gd name="T17" fmla="*/ 11 h 24"/>
                <a:gd name="T18" fmla="*/ 12 w 55"/>
                <a:gd name="T19" fmla="*/ 12 h 24"/>
                <a:gd name="T20" fmla="*/ 15 w 55"/>
                <a:gd name="T21" fmla="*/ 12 h 24"/>
                <a:gd name="T22" fmla="*/ 19 w 55"/>
                <a:gd name="T23" fmla="*/ 15 h 24"/>
                <a:gd name="T24" fmla="*/ 15 w 55"/>
                <a:gd name="T25" fmla="*/ 17 h 24"/>
                <a:gd name="T26" fmla="*/ 11 w 55"/>
                <a:gd name="T27" fmla="*/ 17 h 24"/>
                <a:gd name="T28" fmla="*/ 10 w 55"/>
                <a:gd name="T29" fmla="*/ 20 h 24"/>
                <a:gd name="T30" fmla="*/ 1 w 55"/>
                <a:gd name="T31" fmla="*/ 20 h 24"/>
                <a:gd name="T32" fmla="*/ 11 w 55"/>
                <a:gd name="T33" fmla="*/ 22 h 24"/>
                <a:gd name="T34" fmla="*/ 15 w 55"/>
                <a:gd name="T35" fmla="*/ 23 h 24"/>
                <a:gd name="T36" fmla="*/ 21 w 55"/>
                <a:gd name="T37" fmla="*/ 23 h 24"/>
                <a:gd name="T38" fmla="*/ 25 w 55"/>
                <a:gd name="T39" fmla="*/ 20 h 24"/>
                <a:gd name="T40" fmla="*/ 28 w 55"/>
                <a:gd name="T41" fmla="*/ 17 h 24"/>
                <a:gd name="T42" fmla="*/ 33 w 55"/>
                <a:gd name="T43" fmla="*/ 16 h 24"/>
                <a:gd name="T44" fmla="*/ 37 w 55"/>
                <a:gd name="T45" fmla="*/ 16 h 24"/>
                <a:gd name="T46" fmla="*/ 40 w 55"/>
                <a:gd name="T47" fmla="*/ 13 h 24"/>
                <a:gd name="T48" fmla="*/ 44 w 55"/>
                <a:gd name="T49" fmla="*/ 12 h 24"/>
                <a:gd name="T50" fmla="*/ 54 w 55"/>
                <a:gd name="T51" fmla="*/ 7 h 24"/>
                <a:gd name="T52" fmla="*/ 55 w 55"/>
                <a:gd name="T53" fmla="*/ 5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5" h="24">
                  <a:moveTo>
                    <a:pt x="55" y="5"/>
                  </a:moveTo>
                  <a:cubicBezTo>
                    <a:pt x="52" y="5"/>
                    <a:pt x="50" y="3"/>
                    <a:pt x="47" y="3"/>
                  </a:cubicBezTo>
                  <a:cubicBezTo>
                    <a:pt x="44" y="2"/>
                    <a:pt x="40" y="2"/>
                    <a:pt x="36" y="2"/>
                  </a:cubicBezTo>
                  <a:cubicBezTo>
                    <a:pt x="33" y="2"/>
                    <a:pt x="30" y="2"/>
                    <a:pt x="27" y="0"/>
                  </a:cubicBezTo>
                  <a:cubicBezTo>
                    <a:pt x="25" y="0"/>
                    <a:pt x="23" y="0"/>
                    <a:pt x="22" y="2"/>
                  </a:cubicBezTo>
                  <a:cubicBezTo>
                    <a:pt x="22" y="4"/>
                    <a:pt x="21" y="5"/>
                    <a:pt x="19" y="4"/>
                  </a:cubicBezTo>
                  <a:cubicBezTo>
                    <a:pt x="17" y="3"/>
                    <a:pt x="12" y="1"/>
                    <a:pt x="11" y="5"/>
                  </a:cubicBezTo>
                  <a:cubicBezTo>
                    <a:pt x="10" y="6"/>
                    <a:pt x="11" y="6"/>
                    <a:pt x="9" y="7"/>
                  </a:cubicBezTo>
                  <a:cubicBezTo>
                    <a:pt x="8" y="8"/>
                    <a:pt x="6" y="10"/>
                    <a:pt x="8" y="11"/>
                  </a:cubicBezTo>
                  <a:cubicBezTo>
                    <a:pt x="9" y="12"/>
                    <a:pt x="12" y="13"/>
                    <a:pt x="12" y="12"/>
                  </a:cubicBezTo>
                  <a:cubicBezTo>
                    <a:pt x="13" y="10"/>
                    <a:pt x="14" y="11"/>
                    <a:pt x="15" y="12"/>
                  </a:cubicBezTo>
                  <a:cubicBezTo>
                    <a:pt x="16" y="13"/>
                    <a:pt x="20" y="14"/>
                    <a:pt x="19" y="15"/>
                  </a:cubicBezTo>
                  <a:cubicBezTo>
                    <a:pt x="19" y="16"/>
                    <a:pt x="16" y="16"/>
                    <a:pt x="15" y="17"/>
                  </a:cubicBezTo>
                  <a:cubicBezTo>
                    <a:pt x="14" y="18"/>
                    <a:pt x="13" y="19"/>
                    <a:pt x="11" y="17"/>
                  </a:cubicBezTo>
                  <a:cubicBezTo>
                    <a:pt x="10" y="16"/>
                    <a:pt x="10" y="19"/>
                    <a:pt x="10" y="20"/>
                  </a:cubicBezTo>
                  <a:cubicBezTo>
                    <a:pt x="6" y="22"/>
                    <a:pt x="4" y="15"/>
                    <a:pt x="1" y="20"/>
                  </a:cubicBezTo>
                  <a:cubicBezTo>
                    <a:pt x="0" y="21"/>
                    <a:pt x="10" y="23"/>
                    <a:pt x="11" y="22"/>
                  </a:cubicBezTo>
                  <a:cubicBezTo>
                    <a:pt x="12" y="21"/>
                    <a:pt x="14" y="22"/>
                    <a:pt x="15" y="23"/>
                  </a:cubicBezTo>
                  <a:cubicBezTo>
                    <a:pt x="16" y="23"/>
                    <a:pt x="19" y="24"/>
                    <a:pt x="21" y="23"/>
                  </a:cubicBezTo>
                  <a:cubicBezTo>
                    <a:pt x="22" y="22"/>
                    <a:pt x="24" y="23"/>
                    <a:pt x="25" y="20"/>
                  </a:cubicBezTo>
                  <a:cubicBezTo>
                    <a:pt x="25" y="19"/>
                    <a:pt x="27" y="18"/>
                    <a:pt x="28" y="17"/>
                  </a:cubicBezTo>
                  <a:cubicBezTo>
                    <a:pt x="29" y="16"/>
                    <a:pt x="33" y="16"/>
                    <a:pt x="33" y="16"/>
                  </a:cubicBezTo>
                  <a:cubicBezTo>
                    <a:pt x="34" y="18"/>
                    <a:pt x="35" y="16"/>
                    <a:pt x="37" y="16"/>
                  </a:cubicBezTo>
                  <a:cubicBezTo>
                    <a:pt x="38" y="16"/>
                    <a:pt x="39" y="13"/>
                    <a:pt x="40" y="13"/>
                  </a:cubicBezTo>
                  <a:cubicBezTo>
                    <a:pt x="41" y="12"/>
                    <a:pt x="43" y="13"/>
                    <a:pt x="44" y="12"/>
                  </a:cubicBezTo>
                  <a:cubicBezTo>
                    <a:pt x="48" y="11"/>
                    <a:pt x="50" y="9"/>
                    <a:pt x="54" y="7"/>
                  </a:cubicBezTo>
                  <a:cubicBezTo>
                    <a:pt x="55" y="7"/>
                    <a:pt x="55" y="7"/>
                    <a:pt x="55" y="5"/>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297" name="Freeform 693">
              <a:extLst>
                <a:ext uri="{FF2B5EF4-FFF2-40B4-BE49-F238E27FC236}">
                  <a16:creationId xmlns:a16="http://schemas.microsoft.com/office/drawing/2014/main" id="{2700CC28-5D8B-ECF4-82BA-CE2B0ADA5559}"/>
                </a:ext>
              </a:extLst>
            </p:cNvPr>
            <p:cNvSpPr>
              <a:spLocks/>
            </p:cNvSpPr>
            <p:nvPr/>
          </p:nvSpPr>
          <p:spPr bwMode="auto">
            <a:xfrm>
              <a:off x="14273445" y="6752222"/>
              <a:ext cx="831212" cy="487388"/>
            </a:xfrm>
            <a:custGeom>
              <a:avLst/>
              <a:gdLst>
                <a:gd name="T0" fmla="*/ 78 w 89"/>
                <a:gd name="T1" fmla="*/ 32 h 52"/>
                <a:gd name="T2" fmla="*/ 81 w 89"/>
                <a:gd name="T3" fmla="*/ 33 h 52"/>
                <a:gd name="T4" fmla="*/ 84 w 89"/>
                <a:gd name="T5" fmla="*/ 31 h 52"/>
                <a:gd name="T6" fmla="*/ 81 w 89"/>
                <a:gd name="T7" fmla="*/ 26 h 52"/>
                <a:gd name="T8" fmla="*/ 79 w 89"/>
                <a:gd name="T9" fmla="*/ 27 h 52"/>
                <a:gd name="T10" fmla="*/ 75 w 89"/>
                <a:gd name="T11" fmla="*/ 27 h 52"/>
                <a:gd name="T12" fmla="*/ 78 w 89"/>
                <a:gd name="T13" fmla="*/ 21 h 52"/>
                <a:gd name="T14" fmla="*/ 74 w 89"/>
                <a:gd name="T15" fmla="*/ 22 h 52"/>
                <a:gd name="T16" fmla="*/ 68 w 89"/>
                <a:gd name="T17" fmla="*/ 25 h 52"/>
                <a:gd name="T18" fmla="*/ 65 w 89"/>
                <a:gd name="T19" fmla="*/ 29 h 52"/>
                <a:gd name="T20" fmla="*/ 62 w 89"/>
                <a:gd name="T21" fmla="*/ 28 h 52"/>
                <a:gd name="T22" fmla="*/ 57 w 89"/>
                <a:gd name="T23" fmla="*/ 27 h 52"/>
                <a:gd name="T24" fmla="*/ 53 w 89"/>
                <a:gd name="T25" fmla="*/ 23 h 52"/>
                <a:gd name="T26" fmla="*/ 52 w 89"/>
                <a:gd name="T27" fmla="*/ 17 h 52"/>
                <a:gd name="T28" fmla="*/ 49 w 89"/>
                <a:gd name="T29" fmla="*/ 13 h 52"/>
                <a:gd name="T30" fmla="*/ 45 w 89"/>
                <a:gd name="T31" fmla="*/ 12 h 52"/>
                <a:gd name="T32" fmla="*/ 38 w 89"/>
                <a:gd name="T33" fmla="*/ 12 h 52"/>
                <a:gd name="T34" fmla="*/ 31 w 89"/>
                <a:gd name="T35" fmla="*/ 12 h 52"/>
                <a:gd name="T36" fmla="*/ 27 w 89"/>
                <a:gd name="T37" fmla="*/ 8 h 52"/>
                <a:gd name="T38" fmla="*/ 23 w 89"/>
                <a:gd name="T39" fmla="*/ 8 h 52"/>
                <a:gd name="T40" fmla="*/ 19 w 89"/>
                <a:gd name="T41" fmla="*/ 10 h 52"/>
                <a:gd name="T42" fmla="*/ 17 w 89"/>
                <a:gd name="T43" fmla="*/ 6 h 52"/>
                <a:gd name="T44" fmla="*/ 15 w 89"/>
                <a:gd name="T45" fmla="*/ 1 h 52"/>
                <a:gd name="T46" fmla="*/ 15 w 89"/>
                <a:gd name="T47" fmla="*/ 5 h 52"/>
                <a:gd name="T48" fmla="*/ 14 w 89"/>
                <a:gd name="T49" fmla="*/ 8 h 52"/>
                <a:gd name="T50" fmla="*/ 13 w 89"/>
                <a:gd name="T51" fmla="*/ 3 h 52"/>
                <a:gd name="T52" fmla="*/ 14 w 89"/>
                <a:gd name="T53" fmla="*/ 0 h 52"/>
                <a:gd name="T54" fmla="*/ 1 w 89"/>
                <a:gd name="T55" fmla="*/ 4 h 52"/>
                <a:gd name="T56" fmla="*/ 1 w 89"/>
                <a:gd name="T57" fmla="*/ 15 h 52"/>
                <a:gd name="T58" fmla="*/ 1 w 89"/>
                <a:gd name="T59" fmla="*/ 23 h 52"/>
                <a:gd name="T60" fmla="*/ 2 w 89"/>
                <a:gd name="T61" fmla="*/ 26 h 52"/>
                <a:gd name="T62" fmla="*/ 6 w 89"/>
                <a:gd name="T63" fmla="*/ 26 h 52"/>
                <a:gd name="T64" fmla="*/ 6 w 89"/>
                <a:gd name="T65" fmla="*/ 23 h 52"/>
                <a:gd name="T66" fmla="*/ 10 w 89"/>
                <a:gd name="T67" fmla="*/ 20 h 52"/>
                <a:gd name="T68" fmla="*/ 13 w 89"/>
                <a:gd name="T69" fmla="*/ 18 h 52"/>
                <a:gd name="T70" fmla="*/ 17 w 89"/>
                <a:gd name="T71" fmla="*/ 19 h 52"/>
                <a:gd name="T72" fmla="*/ 21 w 89"/>
                <a:gd name="T73" fmla="*/ 20 h 52"/>
                <a:gd name="T74" fmla="*/ 21 w 89"/>
                <a:gd name="T75" fmla="*/ 24 h 52"/>
                <a:gd name="T76" fmla="*/ 26 w 89"/>
                <a:gd name="T77" fmla="*/ 27 h 52"/>
                <a:gd name="T78" fmla="*/ 33 w 89"/>
                <a:gd name="T79" fmla="*/ 34 h 52"/>
                <a:gd name="T80" fmla="*/ 38 w 89"/>
                <a:gd name="T81" fmla="*/ 37 h 52"/>
                <a:gd name="T82" fmla="*/ 41 w 89"/>
                <a:gd name="T83" fmla="*/ 39 h 52"/>
                <a:gd name="T84" fmla="*/ 50 w 89"/>
                <a:gd name="T85" fmla="*/ 45 h 52"/>
                <a:gd name="T86" fmla="*/ 54 w 89"/>
                <a:gd name="T87" fmla="*/ 49 h 52"/>
                <a:gd name="T88" fmla="*/ 61 w 89"/>
                <a:gd name="T89" fmla="*/ 52 h 52"/>
                <a:gd name="T90" fmla="*/ 63 w 89"/>
                <a:gd name="T91" fmla="*/ 47 h 52"/>
                <a:gd name="T92" fmla="*/ 62 w 89"/>
                <a:gd name="T93" fmla="*/ 42 h 52"/>
                <a:gd name="T94" fmla="*/ 59 w 89"/>
                <a:gd name="T95" fmla="*/ 38 h 52"/>
                <a:gd name="T96" fmla="*/ 64 w 89"/>
                <a:gd name="T97" fmla="*/ 36 h 52"/>
                <a:gd name="T98" fmla="*/ 66 w 89"/>
                <a:gd name="T99" fmla="*/ 33 h 52"/>
                <a:gd name="T100" fmla="*/ 68 w 89"/>
                <a:gd name="T101" fmla="*/ 30 h 52"/>
                <a:gd name="T102" fmla="*/ 71 w 89"/>
                <a:gd name="T103" fmla="*/ 30 h 52"/>
                <a:gd name="T104" fmla="*/ 74 w 89"/>
                <a:gd name="T105" fmla="*/ 29 h 52"/>
                <a:gd name="T106" fmla="*/ 74 w 89"/>
                <a:gd name="T107" fmla="*/ 34 h 52"/>
                <a:gd name="T108" fmla="*/ 77 w 89"/>
                <a:gd name="T109" fmla="*/ 34 h 52"/>
                <a:gd name="T110" fmla="*/ 78 w 89"/>
                <a:gd name="T111" fmla="*/ 32 h 52"/>
                <a:gd name="T112" fmla="*/ 78 w 89"/>
                <a:gd name="T113" fmla="*/ 3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9" h="52">
                  <a:moveTo>
                    <a:pt x="78" y="32"/>
                  </a:moveTo>
                  <a:cubicBezTo>
                    <a:pt x="79" y="33"/>
                    <a:pt x="79" y="34"/>
                    <a:pt x="81" y="33"/>
                  </a:cubicBezTo>
                  <a:cubicBezTo>
                    <a:pt x="82" y="33"/>
                    <a:pt x="83" y="31"/>
                    <a:pt x="84" y="31"/>
                  </a:cubicBezTo>
                  <a:cubicBezTo>
                    <a:pt x="89" y="30"/>
                    <a:pt x="83" y="28"/>
                    <a:pt x="81" y="26"/>
                  </a:cubicBezTo>
                  <a:cubicBezTo>
                    <a:pt x="80" y="25"/>
                    <a:pt x="80" y="26"/>
                    <a:pt x="79" y="27"/>
                  </a:cubicBezTo>
                  <a:cubicBezTo>
                    <a:pt x="79" y="28"/>
                    <a:pt x="76" y="27"/>
                    <a:pt x="75" y="27"/>
                  </a:cubicBezTo>
                  <a:cubicBezTo>
                    <a:pt x="71" y="25"/>
                    <a:pt x="77" y="22"/>
                    <a:pt x="78" y="21"/>
                  </a:cubicBezTo>
                  <a:cubicBezTo>
                    <a:pt x="78" y="21"/>
                    <a:pt x="74" y="22"/>
                    <a:pt x="74" y="22"/>
                  </a:cubicBezTo>
                  <a:cubicBezTo>
                    <a:pt x="72" y="23"/>
                    <a:pt x="70" y="23"/>
                    <a:pt x="68" y="25"/>
                  </a:cubicBezTo>
                  <a:cubicBezTo>
                    <a:pt x="67" y="26"/>
                    <a:pt x="66" y="28"/>
                    <a:pt x="65" y="29"/>
                  </a:cubicBezTo>
                  <a:cubicBezTo>
                    <a:pt x="64" y="32"/>
                    <a:pt x="63" y="30"/>
                    <a:pt x="62" y="28"/>
                  </a:cubicBezTo>
                  <a:cubicBezTo>
                    <a:pt x="61" y="26"/>
                    <a:pt x="59" y="27"/>
                    <a:pt x="57" y="27"/>
                  </a:cubicBezTo>
                  <a:cubicBezTo>
                    <a:pt x="55" y="27"/>
                    <a:pt x="54" y="24"/>
                    <a:pt x="53" y="23"/>
                  </a:cubicBezTo>
                  <a:cubicBezTo>
                    <a:pt x="51" y="21"/>
                    <a:pt x="54" y="19"/>
                    <a:pt x="52" y="17"/>
                  </a:cubicBezTo>
                  <a:cubicBezTo>
                    <a:pt x="51" y="16"/>
                    <a:pt x="50" y="14"/>
                    <a:pt x="49" y="13"/>
                  </a:cubicBezTo>
                  <a:cubicBezTo>
                    <a:pt x="48" y="12"/>
                    <a:pt x="46" y="11"/>
                    <a:pt x="45" y="12"/>
                  </a:cubicBezTo>
                  <a:cubicBezTo>
                    <a:pt x="43" y="13"/>
                    <a:pt x="41" y="12"/>
                    <a:pt x="38" y="12"/>
                  </a:cubicBezTo>
                  <a:cubicBezTo>
                    <a:pt x="36" y="12"/>
                    <a:pt x="33" y="13"/>
                    <a:pt x="31" y="12"/>
                  </a:cubicBezTo>
                  <a:cubicBezTo>
                    <a:pt x="30" y="11"/>
                    <a:pt x="28" y="9"/>
                    <a:pt x="27" y="8"/>
                  </a:cubicBezTo>
                  <a:cubicBezTo>
                    <a:pt x="25" y="6"/>
                    <a:pt x="24" y="6"/>
                    <a:pt x="23" y="8"/>
                  </a:cubicBezTo>
                  <a:cubicBezTo>
                    <a:pt x="22" y="9"/>
                    <a:pt x="21" y="10"/>
                    <a:pt x="19" y="10"/>
                  </a:cubicBezTo>
                  <a:cubicBezTo>
                    <a:pt x="16" y="10"/>
                    <a:pt x="16" y="8"/>
                    <a:pt x="17" y="6"/>
                  </a:cubicBezTo>
                  <a:cubicBezTo>
                    <a:pt x="18" y="3"/>
                    <a:pt x="18" y="3"/>
                    <a:pt x="15" y="1"/>
                  </a:cubicBezTo>
                  <a:cubicBezTo>
                    <a:pt x="15" y="2"/>
                    <a:pt x="15" y="4"/>
                    <a:pt x="15" y="5"/>
                  </a:cubicBezTo>
                  <a:cubicBezTo>
                    <a:pt x="15" y="7"/>
                    <a:pt x="16" y="8"/>
                    <a:pt x="14" y="8"/>
                  </a:cubicBezTo>
                  <a:cubicBezTo>
                    <a:pt x="12" y="7"/>
                    <a:pt x="12" y="4"/>
                    <a:pt x="13" y="3"/>
                  </a:cubicBezTo>
                  <a:cubicBezTo>
                    <a:pt x="13" y="3"/>
                    <a:pt x="15" y="0"/>
                    <a:pt x="14" y="0"/>
                  </a:cubicBezTo>
                  <a:cubicBezTo>
                    <a:pt x="9" y="1"/>
                    <a:pt x="5" y="2"/>
                    <a:pt x="1" y="4"/>
                  </a:cubicBezTo>
                  <a:cubicBezTo>
                    <a:pt x="0" y="4"/>
                    <a:pt x="1" y="14"/>
                    <a:pt x="1" y="15"/>
                  </a:cubicBezTo>
                  <a:cubicBezTo>
                    <a:pt x="1" y="18"/>
                    <a:pt x="1" y="21"/>
                    <a:pt x="1" y="23"/>
                  </a:cubicBezTo>
                  <a:cubicBezTo>
                    <a:pt x="1" y="25"/>
                    <a:pt x="0" y="26"/>
                    <a:pt x="2" y="26"/>
                  </a:cubicBezTo>
                  <a:cubicBezTo>
                    <a:pt x="3" y="26"/>
                    <a:pt x="4" y="26"/>
                    <a:pt x="6" y="26"/>
                  </a:cubicBezTo>
                  <a:cubicBezTo>
                    <a:pt x="8" y="26"/>
                    <a:pt x="5" y="24"/>
                    <a:pt x="6" y="23"/>
                  </a:cubicBezTo>
                  <a:cubicBezTo>
                    <a:pt x="7" y="21"/>
                    <a:pt x="9" y="22"/>
                    <a:pt x="10" y="20"/>
                  </a:cubicBezTo>
                  <a:cubicBezTo>
                    <a:pt x="12" y="19"/>
                    <a:pt x="12" y="19"/>
                    <a:pt x="13" y="18"/>
                  </a:cubicBezTo>
                  <a:cubicBezTo>
                    <a:pt x="15" y="17"/>
                    <a:pt x="16" y="18"/>
                    <a:pt x="17" y="19"/>
                  </a:cubicBezTo>
                  <a:cubicBezTo>
                    <a:pt x="18" y="20"/>
                    <a:pt x="21" y="20"/>
                    <a:pt x="21" y="20"/>
                  </a:cubicBezTo>
                  <a:cubicBezTo>
                    <a:pt x="22" y="22"/>
                    <a:pt x="21" y="23"/>
                    <a:pt x="21" y="24"/>
                  </a:cubicBezTo>
                  <a:cubicBezTo>
                    <a:pt x="22" y="27"/>
                    <a:pt x="25" y="27"/>
                    <a:pt x="26" y="27"/>
                  </a:cubicBezTo>
                  <a:cubicBezTo>
                    <a:pt x="31" y="27"/>
                    <a:pt x="31" y="30"/>
                    <a:pt x="33" y="34"/>
                  </a:cubicBezTo>
                  <a:cubicBezTo>
                    <a:pt x="34" y="35"/>
                    <a:pt x="36" y="36"/>
                    <a:pt x="38" y="37"/>
                  </a:cubicBezTo>
                  <a:cubicBezTo>
                    <a:pt x="39" y="37"/>
                    <a:pt x="40" y="38"/>
                    <a:pt x="41" y="39"/>
                  </a:cubicBezTo>
                  <a:cubicBezTo>
                    <a:pt x="44" y="41"/>
                    <a:pt x="47" y="44"/>
                    <a:pt x="50" y="45"/>
                  </a:cubicBezTo>
                  <a:cubicBezTo>
                    <a:pt x="54" y="46"/>
                    <a:pt x="54" y="46"/>
                    <a:pt x="54" y="49"/>
                  </a:cubicBezTo>
                  <a:cubicBezTo>
                    <a:pt x="56" y="49"/>
                    <a:pt x="59" y="51"/>
                    <a:pt x="61" y="52"/>
                  </a:cubicBezTo>
                  <a:cubicBezTo>
                    <a:pt x="61" y="49"/>
                    <a:pt x="60" y="49"/>
                    <a:pt x="63" y="47"/>
                  </a:cubicBezTo>
                  <a:cubicBezTo>
                    <a:pt x="64" y="45"/>
                    <a:pt x="62" y="44"/>
                    <a:pt x="62" y="42"/>
                  </a:cubicBezTo>
                  <a:cubicBezTo>
                    <a:pt x="63" y="39"/>
                    <a:pt x="60" y="40"/>
                    <a:pt x="59" y="38"/>
                  </a:cubicBezTo>
                  <a:cubicBezTo>
                    <a:pt x="58" y="36"/>
                    <a:pt x="63" y="37"/>
                    <a:pt x="64" y="36"/>
                  </a:cubicBezTo>
                  <a:cubicBezTo>
                    <a:pt x="67" y="35"/>
                    <a:pt x="64" y="32"/>
                    <a:pt x="66" y="33"/>
                  </a:cubicBezTo>
                  <a:cubicBezTo>
                    <a:pt x="70" y="33"/>
                    <a:pt x="66" y="30"/>
                    <a:pt x="68" y="30"/>
                  </a:cubicBezTo>
                  <a:cubicBezTo>
                    <a:pt x="69" y="29"/>
                    <a:pt x="70" y="31"/>
                    <a:pt x="71" y="30"/>
                  </a:cubicBezTo>
                  <a:cubicBezTo>
                    <a:pt x="72" y="30"/>
                    <a:pt x="73" y="29"/>
                    <a:pt x="74" y="29"/>
                  </a:cubicBezTo>
                  <a:cubicBezTo>
                    <a:pt x="76" y="29"/>
                    <a:pt x="74" y="33"/>
                    <a:pt x="74" y="34"/>
                  </a:cubicBezTo>
                  <a:cubicBezTo>
                    <a:pt x="75" y="34"/>
                    <a:pt x="77" y="31"/>
                    <a:pt x="77" y="34"/>
                  </a:cubicBezTo>
                  <a:cubicBezTo>
                    <a:pt x="77" y="34"/>
                    <a:pt x="77" y="32"/>
                    <a:pt x="78" y="32"/>
                  </a:cubicBezTo>
                  <a:cubicBezTo>
                    <a:pt x="79" y="32"/>
                    <a:pt x="77" y="32"/>
                    <a:pt x="78" y="32"/>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298" name="Freeform 694">
              <a:extLst>
                <a:ext uri="{FF2B5EF4-FFF2-40B4-BE49-F238E27FC236}">
                  <a16:creationId xmlns:a16="http://schemas.microsoft.com/office/drawing/2014/main" id="{BFC87901-566F-AC2D-9BCF-D9387A00BC65}"/>
                </a:ext>
              </a:extLst>
            </p:cNvPr>
            <p:cNvSpPr>
              <a:spLocks/>
            </p:cNvSpPr>
            <p:nvPr/>
          </p:nvSpPr>
          <p:spPr bwMode="auto">
            <a:xfrm>
              <a:off x="14525037" y="7293764"/>
              <a:ext cx="0" cy="9558"/>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299" name="Freeform 695">
              <a:extLst>
                <a:ext uri="{FF2B5EF4-FFF2-40B4-BE49-F238E27FC236}">
                  <a16:creationId xmlns:a16="http://schemas.microsoft.com/office/drawing/2014/main" id="{65D4A67C-58FB-941C-72B3-89B4AAE03A89}"/>
                </a:ext>
              </a:extLst>
            </p:cNvPr>
            <p:cNvSpPr>
              <a:spLocks/>
            </p:cNvSpPr>
            <p:nvPr/>
          </p:nvSpPr>
          <p:spPr bwMode="auto">
            <a:xfrm>
              <a:off x="14095099" y="6921055"/>
              <a:ext cx="681527" cy="401378"/>
            </a:xfrm>
            <a:custGeom>
              <a:avLst/>
              <a:gdLst>
                <a:gd name="T0" fmla="*/ 73 w 73"/>
                <a:gd name="T1" fmla="*/ 28 h 43"/>
                <a:gd name="T2" fmla="*/ 69 w 73"/>
                <a:gd name="T3" fmla="*/ 27 h 43"/>
                <a:gd name="T4" fmla="*/ 65 w 73"/>
                <a:gd name="T5" fmla="*/ 24 h 43"/>
                <a:gd name="T6" fmla="*/ 58 w 73"/>
                <a:gd name="T7" fmla="*/ 20 h 43"/>
                <a:gd name="T8" fmla="*/ 52 w 73"/>
                <a:gd name="T9" fmla="*/ 16 h 43"/>
                <a:gd name="T10" fmla="*/ 47 w 73"/>
                <a:gd name="T11" fmla="*/ 9 h 43"/>
                <a:gd name="T12" fmla="*/ 40 w 73"/>
                <a:gd name="T13" fmla="*/ 5 h 43"/>
                <a:gd name="T14" fmla="*/ 40 w 73"/>
                <a:gd name="T15" fmla="*/ 2 h 43"/>
                <a:gd name="T16" fmla="*/ 36 w 73"/>
                <a:gd name="T17" fmla="*/ 1 h 43"/>
                <a:gd name="T18" fmla="*/ 34 w 73"/>
                <a:gd name="T19" fmla="*/ 0 h 43"/>
                <a:gd name="T20" fmla="*/ 31 w 73"/>
                <a:gd name="T21" fmla="*/ 1 h 43"/>
                <a:gd name="T22" fmla="*/ 28 w 73"/>
                <a:gd name="T23" fmla="*/ 3 h 43"/>
                <a:gd name="T24" fmla="*/ 25 w 73"/>
                <a:gd name="T25" fmla="*/ 6 h 43"/>
                <a:gd name="T26" fmla="*/ 22 w 73"/>
                <a:gd name="T27" fmla="*/ 8 h 43"/>
                <a:gd name="T28" fmla="*/ 17 w 73"/>
                <a:gd name="T29" fmla="*/ 8 h 43"/>
                <a:gd name="T30" fmla="*/ 12 w 73"/>
                <a:gd name="T31" fmla="*/ 2 h 43"/>
                <a:gd name="T32" fmla="*/ 2 w 73"/>
                <a:gd name="T33" fmla="*/ 5 h 43"/>
                <a:gd name="T34" fmla="*/ 5 w 73"/>
                <a:gd name="T35" fmla="*/ 12 h 43"/>
                <a:gd name="T36" fmla="*/ 8 w 73"/>
                <a:gd name="T37" fmla="*/ 17 h 43"/>
                <a:gd name="T38" fmla="*/ 8 w 73"/>
                <a:gd name="T39" fmla="*/ 19 h 43"/>
                <a:gd name="T40" fmla="*/ 10 w 73"/>
                <a:gd name="T41" fmla="*/ 22 h 43"/>
                <a:gd name="T42" fmla="*/ 9 w 73"/>
                <a:gd name="T43" fmla="*/ 26 h 43"/>
                <a:gd name="T44" fmla="*/ 9 w 73"/>
                <a:gd name="T45" fmla="*/ 31 h 43"/>
                <a:gd name="T46" fmla="*/ 14 w 73"/>
                <a:gd name="T47" fmla="*/ 29 h 43"/>
                <a:gd name="T48" fmla="*/ 17 w 73"/>
                <a:gd name="T49" fmla="*/ 26 h 43"/>
                <a:gd name="T50" fmla="*/ 27 w 73"/>
                <a:gd name="T51" fmla="*/ 27 h 43"/>
                <a:gd name="T52" fmla="*/ 37 w 73"/>
                <a:gd name="T53" fmla="*/ 31 h 43"/>
                <a:gd name="T54" fmla="*/ 45 w 73"/>
                <a:gd name="T55" fmla="*/ 35 h 43"/>
                <a:gd name="T56" fmla="*/ 46 w 73"/>
                <a:gd name="T57" fmla="*/ 37 h 43"/>
                <a:gd name="T58" fmla="*/ 48 w 73"/>
                <a:gd name="T59" fmla="*/ 42 h 43"/>
                <a:gd name="T60" fmla="*/ 53 w 73"/>
                <a:gd name="T61" fmla="*/ 43 h 43"/>
                <a:gd name="T62" fmla="*/ 57 w 73"/>
                <a:gd name="T63" fmla="*/ 40 h 43"/>
                <a:gd name="T64" fmla="*/ 62 w 73"/>
                <a:gd name="T65" fmla="*/ 38 h 43"/>
                <a:gd name="T66" fmla="*/ 65 w 73"/>
                <a:gd name="T67" fmla="*/ 33 h 43"/>
                <a:gd name="T68" fmla="*/ 69 w 73"/>
                <a:gd name="T69" fmla="*/ 31 h 43"/>
                <a:gd name="T70" fmla="*/ 73 w 73"/>
                <a:gd name="T71" fmla="*/ 31 h 43"/>
                <a:gd name="T72" fmla="*/ 73 w 73"/>
                <a:gd name="T73" fmla="*/ 28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3" h="43">
                  <a:moveTo>
                    <a:pt x="73" y="28"/>
                  </a:moveTo>
                  <a:cubicBezTo>
                    <a:pt x="72" y="27"/>
                    <a:pt x="71" y="27"/>
                    <a:pt x="69" y="27"/>
                  </a:cubicBezTo>
                  <a:cubicBezTo>
                    <a:pt x="68" y="26"/>
                    <a:pt x="66" y="25"/>
                    <a:pt x="65" y="24"/>
                  </a:cubicBezTo>
                  <a:cubicBezTo>
                    <a:pt x="63" y="23"/>
                    <a:pt x="60" y="22"/>
                    <a:pt x="58" y="20"/>
                  </a:cubicBezTo>
                  <a:cubicBezTo>
                    <a:pt x="57" y="18"/>
                    <a:pt x="54" y="18"/>
                    <a:pt x="52" y="16"/>
                  </a:cubicBezTo>
                  <a:cubicBezTo>
                    <a:pt x="51" y="13"/>
                    <a:pt x="50" y="9"/>
                    <a:pt x="47" y="9"/>
                  </a:cubicBezTo>
                  <a:cubicBezTo>
                    <a:pt x="44" y="9"/>
                    <a:pt x="40" y="9"/>
                    <a:pt x="40" y="5"/>
                  </a:cubicBezTo>
                  <a:cubicBezTo>
                    <a:pt x="40" y="4"/>
                    <a:pt x="41" y="2"/>
                    <a:pt x="40" y="2"/>
                  </a:cubicBezTo>
                  <a:cubicBezTo>
                    <a:pt x="39" y="1"/>
                    <a:pt x="38" y="2"/>
                    <a:pt x="36" y="1"/>
                  </a:cubicBezTo>
                  <a:cubicBezTo>
                    <a:pt x="36" y="1"/>
                    <a:pt x="35" y="0"/>
                    <a:pt x="34" y="0"/>
                  </a:cubicBezTo>
                  <a:cubicBezTo>
                    <a:pt x="33" y="0"/>
                    <a:pt x="32" y="1"/>
                    <a:pt x="31" y="1"/>
                  </a:cubicBezTo>
                  <a:cubicBezTo>
                    <a:pt x="30" y="0"/>
                    <a:pt x="29" y="3"/>
                    <a:pt x="28" y="3"/>
                  </a:cubicBezTo>
                  <a:cubicBezTo>
                    <a:pt x="27" y="3"/>
                    <a:pt x="24" y="4"/>
                    <a:pt x="25" y="6"/>
                  </a:cubicBezTo>
                  <a:cubicBezTo>
                    <a:pt x="26" y="9"/>
                    <a:pt x="25" y="8"/>
                    <a:pt x="22" y="8"/>
                  </a:cubicBezTo>
                  <a:cubicBezTo>
                    <a:pt x="21" y="8"/>
                    <a:pt x="18" y="8"/>
                    <a:pt x="17" y="8"/>
                  </a:cubicBezTo>
                  <a:cubicBezTo>
                    <a:pt x="15" y="6"/>
                    <a:pt x="14" y="4"/>
                    <a:pt x="12" y="2"/>
                  </a:cubicBezTo>
                  <a:cubicBezTo>
                    <a:pt x="9" y="0"/>
                    <a:pt x="5" y="3"/>
                    <a:pt x="2" y="5"/>
                  </a:cubicBezTo>
                  <a:cubicBezTo>
                    <a:pt x="3" y="6"/>
                    <a:pt x="6" y="10"/>
                    <a:pt x="5" y="12"/>
                  </a:cubicBezTo>
                  <a:cubicBezTo>
                    <a:pt x="0" y="15"/>
                    <a:pt x="6" y="15"/>
                    <a:pt x="8" y="17"/>
                  </a:cubicBezTo>
                  <a:cubicBezTo>
                    <a:pt x="8" y="17"/>
                    <a:pt x="8" y="19"/>
                    <a:pt x="8" y="19"/>
                  </a:cubicBezTo>
                  <a:cubicBezTo>
                    <a:pt x="7" y="20"/>
                    <a:pt x="9" y="22"/>
                    <a:pt x="10" y="22"/>
                  </a:cubicBezTo>
                  <a:cubicBezTo>
                    <a:pt x="10" y="23"/>
                    <a:pt x="9" y="24"/>
                    <a:pt x="9" y="26"/>
                  </a:cubicBezTo>
                  <a:cubicBezTo>
                    <a:pt x="9" y="27"/>
                    <a:pt x="9" y="29"/>
                    <a:pt x="9" y="31"/>
                  </a:cubicBezTo>
                  <a:cubicBezTo>
                    <a:pt x="11" y="31"/>
                    <a:pt x="12" y="31"/>
                    <a:pt x="14" y="29"/>
                  </a:cubicBezTo>
                  <a:cubicBezTo>
                    <a:pt x="15" y="28"/>
                    <a:pt x="16" y="27"/>
                    <a:pt x="17" y="26"/>
                  </a:cubicBezTo>
                  <a:cubicBezTo>
                    <a:pt x="21" y="26"/>
                    <a:pt x="24" y="25"/>
                    <a:pt x="27" y="27"/>
                  </a:cubicBezTo>
                  <a:cubicBezTo>
                    <a:pt x="29" y="30"/>
                    <a:pt x="35" y="28"/>
                    <a:pt x="37" y="31"/>
                  </a:cubicBezTo>
                  <a:cubicBezTo>
                    <a:pt x="39" y="34"/>
                    <a:pt x="41" y="35"/>
                    <a:pt x="45" y="35"/>
                  </a:cubicBezTo>
                  <a:cubicBezTo>
                    <a:pt x="46" y="35"/>
                    <a:pt x="46" y="35"/>
                    <a:pt x="46" y="37"/>
                  </a:cubicBezTo>
                  <a:cubicBezTo>
                    <a:pt x="46" y="40"/>
                    <a:pt x="46" y="40"/>
                    <a:pt x="48" y="42"/>
                  </a:cubicBezTo>
                  <a:cubicBezTo>
                    <a:pt x="50" y="42"/>
                    <a:pt x="51" y="43"/>
                    <a:pt x="53" y="43"/>
                  </a:cubicBezTo>
                  <a:cubicBezTo>
                    <a:pt x="56" y="43"/>
                    <a:pt x="56" y="42"/>
                    <a:pt x="57" y="40"/>
                  </a:cubicBezTo>
                  <a:cubicBezTo>
                    <a:pt x="58" y="38"/>
                    <a:pt x="60" y="39"/>
                    <a:pt x="62" y="38"/>
                  </a:cubicBezTo>
                  <a:cubicBezTo>
                    <a:pt x="64" y="37"/>
                    <a:pt x="64" y="35"/>
                    <a:pt x="65" y="33"/>
                  </a:cubicBezTo>
                  <a:cubicBezTo>
                    <a:pt x="65" y="31"/>
                    <a:pt x="68" y="33"/>
                    <a:pt x="69" y="31"/>
                  </a:cubicBezTo>
                  <a:cubicBezTo>
                    <a:pt x="69" y="29"/>
                    <a:pt x="72" y="31"/>
                    <a:pt x="73" y="31"/>
                  </a:cubicBezTo>
                  <a:cubicBezTo>
                    <a:pt x="73" y="30"/>
                    <a:pt x="73" y="29"/>
                    <a:pt x="73" y="28"/>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300" name="Freeform 696">
              <a:extLst>
                <a:ext uri="{FF2B5EF4-FFF2-40B4-BE49-F238E27FC236}">
                  <a16:creationId xmlns:a16="http://schemas.microsoft.com/office/drawing/2014/main" id="{CA4D6F23-1D9B-3D2B-6226-98BFDD25754C}"/>
                </a:ext>
              </a:extLst>
            </p:cNvPr>
            <p:cNvSpPr>
              <a:spLocks/>
            </p:cNvSpPr>
            <p:nvPr/>
          </p:nvSpPr>
          <p:spPr bwMode="auto">
            <a:xfrm>
              <a:off x="14814846" y="7013435"/>
              <a:ext cx="372610" cy="251657"/>
            </a:xfrm>
            <a:custGeom>
              <a:avLst/>
              <a:gdLst>
                <a:gd name="T0" fmla="*/ 30 w 40"/>
                <a:gd name="T1" fmla="*/ 10 h 27"/>
                <a:gd name="T2" fmla="*/ 25 w 40"/>
                <a:gd name="T3" fmla="*/ 10 h 27"/>
                <a:gd name="T4" fmla="*/ 21 w 40"/>
                <a:gd name="T5" fmla="*/ 8 h 27"/>
                <a:gd name="T6" fmla="*/ 19 w 40"/>
                <a:gd name="T7" fmla="*/ 9 h 27"/>
                <a:gd name="T8" fmla="*/ 17 w 40"/>
                <a:gd name="T9" fmla="*/ 9 h 27"/>
                <a:gd name="T10" fmla="*/ 10 w 40"/>
                <a:gd name="T11" fmla="*/ 8 h 27"/>
                <a:gd name="T12" fmla="*/ 12 w 40"/>
                <a:gd name="T13" fmla="*/ 5 h 27"/>
                <a:gd name="T14" fmla="*/ 16 w 40"/>
                <a:gd name="T15" fmla="*/ 7 h 27"/>
                <a:gd name="T16" fmla="*/ 19 w 40"/>
                <a:gd name="T17" fmla="*/ 5 h 27"/>
                <a:gd name="T18" fmla="*/ 16 w 40"/>
                <a:gd name="T19" fmla="*/ 6 h 27"/>
                <a:gd name="T20" fmla="*/ 16 w 40"/>
                <a:gd name="T21" fmla="*/ 1 h 27"/>
                <a:gd name="T22" fmla="*/ 14 w 40"/>
                <a:gd name="T23" fmla="*/ 2 h 27"/>
                <a:gd name="T24" fmla="*/ 10 w 40"/>
                <a:gd name="T25" fmla="*/ 2 h 27"/>
                <a:gd name="T26" fmla="*/ 8 w 40"/>
                <a:gd name="T27" fmla="*/ 5 h 27"/>
                <a:gd name="T28" fmla="*/ 6 w 40"/>
                <a:gd name="T29" fmla="*/ 8 h 27"/>
                <a:gd name="T30" fmla="*/ 1 w 40"/>
                <a:gd name="T31" fmla="*/ 10 h 27"/>
                <a:gd name="T32" fmla="*/ 4 w 40"/>
                <a:gd name="T33" fmla="*/ 14 h 27"/>
                <a:gd name="T34" fmla="*/ 4 w 40"/>
                <a:gd name="T35" fmla="*/ 19 h 27"/>
                <a:gd name="T36" fmla="*/ 4 w 40"/>
                <a:gd name="T37" fmla="*/ 24 h 27"/>
                <a:gd name="T38" fmla="*/ 9 w 40"/>
                <a:gd name="T39" fmla="*/ 22 h 27"/>
                <a:gd name="T40" fmla="*/ 12 w 40"/>
                <a:gd name="T41" fmla="*/ 20 h 27"/>
                <a:gd name="T42" fmla="*/ 17 w 40"/>
                <a:gd name="T43" fmla="*/ 17 h 27"/>
                <a:gd name="T44" fmla="*/ 20 w 40"/>
                <a:gd name="T45" fmla="*/ 17 h 27"/>
                <a:gd name="T46" fmla="*/ 22 w 40"/>
                <a:gd name="T47" fmla="*/ 21 h 27"/>
                <a:gd name="T48" fmla="*/ 21 w 40"/>
                <a:gd name="T49" fmla="*/ 24 h 27"/>
                <a:gd name="T50" fmla="*/ 27 w 40"/>
                <a:gd name="T51" fmla="*/ 23 h 27"/>
                <a:gd name="T52" fmla="*/ 32 w 40"/>
                <a:gd name="T53" fmla="*/ 21 h 27"/>
                <a:gd name="T54" fmla="*/ 39 w 40"/>
                <a:gd name="T55" fmla="*/ 21 h 27"/>
                <a:gd name="T56" fmla="*/ 38 w 40"/>
                <a:gd name="T57" fmla="*/ 18 h 27"/>
                <a:gd name="T58" fmla="*/ 36 w 40"/>
                <a:gd name="T59" fmla="*/ 14 h 27"/>
                <a:gd name="T60" fmla="*/ 32 w 40"/>
                <a:gd name="T61" fmla="*/ 9 h 27"/>
                <a:gd name="T62" fmla="*/ 30 w 40"/>
                <a:gd name="T63" fmla="*/ 10 h 27"/>
                <a:gd name="T64" fmla="*/ 30 w 40"/>
                <a:gd name="T65" fmla="*/ 1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0" h="27">
                  <a:moveTo>
                    <a:pt x="30" y="10"/>
                  </a:moveTo>
                  <a:cubicBezTo>
                    <a:pt x="28" y="11"/>
                    <a:pt x="27" y="10"/>
                    <a:pt x="25" y="10"/>
                  </a:cubicBezTo>
                  <a:cubicBezTo>
                    <a:pt x="23" y="10"/>
                    <a:pt x="22" y="8"/>
                    <a:pt x="21" y="8"/>
                  </a:cubicBezTo>
                  <a:cubicBezTo>
                    <a:pt x="20" y="8"/>
                    <a:pt x="20" y="9"/>
                    <a:pt x="19" y="9"/>
                  </a:cubicBezTo>
                  <a:cubicBezTo>
                    <a:pt x="19" y="10"/>
                    <a:pt x="18" y="9"/>
                    <a:pt x="17" y="9"/>
                  </a:cubicBezTo>
                  <a:cubicBezTo>
                    <a:pt x="15" y="9"/>
                    <a:pt x="12" y="9"/>
                    <a:pt x="10" y="8"/>
                  </a:cubicBezTo>
                  <a:cubicBezTo>
                    <a:pt x="9" y="7"/>
                    <a:pt x="12" y="5"/>
                    <a:pt x="12" y="5"/>
                  </a:cubicBezTo>
                  <a:cubicBezTo>
                    <a:pt x="14" y="4"/>
                    <a:pt x="15" y="7"/>
                    <a:pt x="16" y="7"/>
                  </a:cubicBezTo>
                  <a:cubicBezTo>
                    <a:pt x="18" y="7"/>
                    <a:pt x="19" y="6"/>
                    <a:pt x="19" y="5"/>
                  </a:cubicBezTo>
                  <a:cubicBezTo>
                    <a:pt x="18" y="4"/>
                    <a:pt x="17" y="6"/>
                    <a:pt x="16" y="6"/>
                  </a:cubicBezTo>
                  <a:cubicBezTo>
                    <a:pt x="15" y="5"/>
                    <a:pt x="17" y="2"/>
                    <a:pt x="16" y="1"/>
                  </a:cubicBezTo>
                  <a:cubicBezTo>
                    <a:pt x="16" y="0"/>
                    <a:pt x="14" y="2"/>
                    <a:pt x="14" y="2"/>
                  </a:cubicBezTo>
                  <a:cubicBezTo>
                    <a:pt x="12" y="3"/>
                    <a:pt x="11" y="1"/>
                    <a:pt x="10" y="2"/>
                  </a:cubicBezTo>
                  <a:cubicBezTo>
                    <a:pt x="8" y="2"/>
                    <a:pt x="12" y="5"/>
                    <a:pt x="8" y="5"/>
                  </a:cubicBezTo>
                  <a:cubicBezTo>
                    <a:pt x="6" y="4"/>
                    <a:pt x="9" y="8"/>
                    <a:pt x="6" y="8"/>
                  </a:cubicBezTo>
                  <a:cubicBezTo>
                    <a:pt x="5" y="9"/>
                    <a:pt x="0" y="8"/>
                    <a:pt x="1" y="10"/>
                  </a:cubicBezTo>
                  <a:cubicBezTo>
                    <a:pt x="2" y="13"/>
                    <a:pt x="5" y="11"/>
                    <a:pt x="4" y="14"/>
                  </a:cubicBezTo>
                  <a:cubicBezTo>
                    <a:pt x="4" y="17"/>
                    <a:pt x="7" y="17"/>
                    <a:pt x="4" y="19"/>
                  </a:cubicBezTo>
                  <a:cubicBezTo>
                    <a:pt x="3" y="20"/>
                    <a:pt x="1" y="24"/>
                    <a:pt x="4" y="24"/>
                  </a:cubicBezTo>
                  <a:cubicBezTo>
                    <a:pt x="6" y="24"/>
                    <a:pt x="8" y="21"/>
                    <a:pt x="9" y="22"/>
                  </a:cubicBezTo>
                  <a:cubicBezTo>
                    <a:pt x="12" y="25"/>
                    <a:pt x="9" y="20"/>
                    <a:pt x="12" y="20"/>
                  </a:cubicBezTo>
                  <a:cubicBezTo>
                    <a:pt x="14" y="20"/>
                    <a:pt x="15" y="19"/>
                    <a:pt x="17" y="17"/>
                  </a:cubicBezTo>
                  <a:cubicBezTo>
                    <a:pt x="18" y="14"/>
                    <a:pt x="19" y="15"/>
                    <a:pt x="20" y="17"/>
                  </a:cubicBezTo>
                  <a:cubicBezTo>
                    <a:pt x="21" y="18"/>
                    <a:pt x="22" y="19"/>
                    <a:pt x="22" y="21"/>
                  </a:cubicBezTo>
                  <a:cubicBezTo>
                    <a:pt x="22" y="22"/>
                    <a:pt x="21" y="23"/>
                    <a:pt x="21" y="24"/>
                  </a:cubicBezTo>
                  <a:cubicBezTo>
                    <a:pt x="22" y="27"/>
                    <a:pt x="26" y="24"/>
                    <a:pt x="27" y="23"/>
                  </a:cubicBezTo>
                  <a:cubicBezTo>
                    <a:pt x="28" y="22"/>
                    <a:pt x="31" y="20"/>
                    <a:pt x="32" y="21"/>
                  </a:cubicBezTo>
                  <a:cubicBezTo>
                    <a:pt x="34" y="23"/>
                    <a:pt x="36" y="20"/>
                    <a:pt x="39" y="21"/>
                  </a:cubicBezTo>
                  <a:cubicBezTo>
                    <a:pt x="40" y="20"/>
                    <a:pt x="38" y="18"/>
                    <a:pt x="38" y="18"/>
                  </a:cubicBezTo>
                  <a:cubicBezTo>
                    <a:pt x="37" y="16"/>
                    <a:pt x="38" y="14"/>
                    <a:pt x="36" y="14"/>
                  </a:cubicBezTo>
                  <a:cubicBezTo>
                    <a:pt x="33" y="15"/>
                    <a:pt x="31" y="12"/>
                    <a:pt x="32" y="9"/>
                  </a:cubicBezTo>
                  <a:cubicBezTo>
                    <a:pt x="32" y="9"/>
                    <a:pt x="31" y="9"/>
                    <a:pt x="30" y="10"/>
                  </a:cubicBezTo>
                  <a:cubicBezTo>
                    <a:pt x="29" y="10"/>
                    <a:pt x="31" y="9"/>
                    <a:pt x="30" y="10"/>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301" name="Freeform 697">
              <a:extLst>
                <a:ext uri="{FF2B5EF4-FFF2-40B4-BE49-F238E27FC236}">
                  <a16:creationId xmlns:a16="http://schemas.microsoft.com/office/drawing/2014/main" id="{D118EAB5-5AD6-7955-DD42-97BF3D4CFFFC}"/>
                </a:ext>
              </a:extLst>
            </p:cNvPr>
            <p:cNvSpPr>
              <a:spLocks/>
            </p:cNvSpPr>
            <p:nvPr/>
          </p:nvSpPr>
          <p:spPr bwMode="auto">
            <a:xfrm>
              <a:off x="14515484" y="7230053"/>
              <a:ext cx="773889" cy="691265"/>
            </a:xfrm>
            <a:custGeom>
              <a:avLst/>
              <a:gdLst>
                <a:gd name="T0" fmla="*/ 8 w 83"/>
                <a:gd name="T1" fmla="*/ 51 h 74"/>
                <a:gd name="T2" fmla="*/ 9 w 83"/>
                <a:gd name="T3" fmla="*/ 54 h 74"/>
                <a:gd name="T4" fmla="*/ 11 w 83"/>
                <a:gd name="T5" fmla="*/ 57 h 74"/>
                <a:gd name="T6" fmla="*/ 5 w 83"/>
                <a:gd name="T7" fmla="*/ 61 h 74"/>
                <a:gd name="T8" fmla="*/ 3 w 83"/>
                <a:gd name="T9" fmla="*/ 64 h 74"/>
                <a:gd name="T10" fmla="*/ 6 w 83"/>
                <a:gd name="T11" fmla="*/ 66 h 74"/>
                <a:gd name="T12" fmla="*/ 13 w 83"/>
                <a:gd name="T13" fmla="*/ 64 h 74"/>
                <a:gd name="T14" fmla="*/ 19 w 83"/>
                <a:gd name="T15" fmla="*/ 65 h 74"/>
                <a:gd name="T16" fmla="*/ 23 w 83"/>
                <a:gd name="T17" fmla="*/ 65 h 74"/>
                <a:gd name="T18" fmla="*/ 28 w 83"/>
                <a:gd name="T19" fmla="*/ 64 h 74"/>
                <a:gd name="T20" fmla="*/ 29 w 83"/>
                <a:gd name="T21" fmla="*/ 67 h 74"/>
                <a:gd name="T22" fmla="*/ 32 w 83"/>
                <a:gd name="T23" fmla="*/ 69 h 74"/>
                <a:gd name="T24" fmla="*/ 33 w 83"/>
                <a:gd name="T25" fmla="*/ 73 h 74"/>
                <a:gd name="T26" fmla="*/ 34 w 83"/>
                <a:gd name="T27" fmla="*/ 71 h 74"/>
                <a:gd name="T28" fmla="*/ 36 w 83"/>
                <a:gd name="T29" fmla="*/ 73 h 74"/>
                <a:gd name="T30" fmla="*/ 43 w 83"/>
                <a:gd name="T31" fmla="*/ 71 h 74"/>
                <a:gd name="T32" fmla="*/ 46 w 83"/>
                <a:gd name="T33" fmla="*/ 70 h 74"/>
                <a:gd name="T34" fmla="*/ 50 w 83"/>
                <a:gd name="T35" fmla="*/ 70 h 74"/>
                <a:gd name="T36" fmla="*/ 48 w 83"/>
                <a:gd name="T37" fmla="*/ 64 h 74"/>
                <a:gd name="T38" fmla="*/ 46 w 83"/>
                <a:gd name="T39" fmla="*/ 61 h 74"/>
                <a:gd name="T40" fmla="*/ 44 w 83"/>
                <a:gd name="T41" fmla="*/ 57 h 74"/>
                <a:gd name="T42" fmla="*/ 46 w 83"/>
                <a:gd name="T43" fmla="*/ 52 h 74"/>
                <a:gd name="T44" fmla="*/ 49 w 83"/>
                <a:gd name="T45" fmla="*/ 52 h 74"/>
                <a:gd name="T46" fmla="*/ 52 w 83"/>
                <a:gd name="T47" fmla="*/ 52 h 74"/>
                <a:gd name="T48" fmla="*/ 57 w 83"/>
                <a:gd name="T49" fmla="*/ 46 h 74"/>
                <a:gd name="T50" fmla="*/ 60 w 83"/>
                <a:gd name="T51" fmla="*/ 44 h 74"/>
                <a:gd name="T52" fmla="*/ 62 w 83"/>
                <a:gd name="T53" fmla="*/ 41 h 74"/>
                <a:gd name="T54" fmla="*/ 65 w 83"/>
                <a:gd name="T55" fmla="*/ 39 h 74"/>
                <a:gd name="T56" fmla="*/ 66 w 83"/>
                <a:gd name="T57" fmla="*/ 37 h 74"/>
                <a:gd name="T58" fmla="*/ 69 w 83"/>
                <a:gd name="T59" fmla="*/ 33 h 74"/>
                <a:gd name="T60" fmla="*/ 71 w 83"/>
                <a:gd name="T61" fmla="*/ 27 h 74"/>
                <a:gd name="T62" fmla="*/ 66 w 83"/>
                <a:gd name="T63" fmla="*/ 23 h 74"/>
                <a:gd name="T64" fmla="*/ 65 w 83"/>
                <a:gd name="T65" fmla="*/ 16 h 74"/>
                <a:gd name="T66" fmla="*/ 70 w 83"/>
                <a:gd name="T67" fmla="*/ 14 h 74"/>
                <a:gd name="T68" fmla="*/ 74 w 83"/>
                <a:gd name="T69" fmla="*/ 15 h 74"/>
                <a:gd name="T70" fmla="*/ 77 w 83"/>
                <a:gd name="T71" fmla="*/ 13 h 74"/>
                <a:gd name="T72" fmla="*/ 83 w 83"/>
                <a:gd name="T73" fmla="*/ 10 h 74"/>
                <a:gd name="T74" fmla="*/ 76 w 83"/>
                <a:gd name="T75" fmla="*/ 6 h 74"/>
                <a:gd name="T76" fmla="*/ 74 w 83"/>
                <a:gd name="T77" fmla="*/ 2 h 74"/>
                <a:gd name="T78" fmla="*/ 71 w 83"/>
                <a:gd name="T79" fmla="*/ 0 h 74"/>
                <a:gd name="T80" fmla="*/ 65 w 83"/>
                <a:gd name="T81" fmla="*/ 1 h 74"/>
                <a:gd name="T82" fmla="*/ 56 w 83"/>
                <a:gd name="T83" fmla="*/ 4 h 74"/>
                <a:gd name="T84" fmla="*/ 53 w 83"/>
                <a:gd name="T85" fmla="*/ 8 h 74"/>
                <a:gd name="T86" fmla="*/ 51 w 83"/>
                <a:gd name="T87" fmla="*/ 13 h 74"/>
                <a:gd name="T88" fmla="*/ 48 w 83"/>
                <a:gd name="T89" fmla="*/ 18 h 74"/>
                <a:gd name="T90" fmla="*/ 47 w 83"/>
                <a:gd name="T91" fmla="*/ 21 h 74"/>
                <a:gd name="T92" fmla="*/ 43 w 83"/>
                <a:gd name="T93" fmla="*/ 24 h 74"/>
                <a:gd name="T94" fmla="*/ 41 w 83"/>
                <a:gd name="T95" fmla="*/ 30 h 74"/>
                <a:gd name="T96" fmla="*/ 38 w 83"/>
                <a:gd name="T97" fmla="*/ 30 h 74"/>
                <a:gd name="T98" fmla="*/ 34 w 83"/>
                <a:gd name="T99" fmla="*/ 32 h 74"/>
                <a:gd name="T100" fmla="*/ 30 w 83"/>
                <a:gd name="T101" fmla="*/ 33 h 74"/>
                <a:gd name="T102" fmla="*/ 27 w 83"/>
                <a:gd name="T103" fmla="*/ 37 h 74"/>
                <a:gd name="T104" fmla="*/ 22 w 83"/>
                <a:gd name="T105" fmla="*/ 42 h 74"/>
                <a:gd name="T106" fmla="*/ 13 w 83"/>
                <a:gd name="T107" fmla="*/ 43 h 74"/>
                <a:gd name="T108" fmla="*/ 0 w 83"/>
                <a:gd name="T109" fmla="*/ 40 h 74"/>
                <a:gd name="T110" fmla="*/ 3 w 83"/>
                <a:gd name="T111" fmla="*/ 46 h 74"/>
                <a:gd name="T112" fmla="*/ 8 w 83"/>
                <a:gd name="T113" fmla="*/ 51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3" h="74">
                  <a:moveTo>
                    <a:pt x="8" y="51"/>
                  </a:moveTo>
                  <a:cubicBezTo>
                    <a:pt x="8" y="52"/>
                    <a:pt x="8" y="53"/>
                    <a:pt x="9" y="54"/>
                  </a:cubicBezTo>
                  <a:cubicBezTo>
                    <a:pt x="10" y="55"/>
                    <a:pt x="11" y="56"/>
                    <a:pt x="11" y="57"/>
                  </a:cubicBezTo>
                  <a:cubicBezTo>
                    <a:pt x="11" y="58"/>
                    <a:pt x="6" y="60"/>
                    <a:pt x="5" y="61"/>
                  </a:cubicBezTo>
                  <a:cubicBezTo>
                    <a:pt x="4" y="61"/>
                    <a:pt x="3" y="62"/>
                    <a:pt x="3" y="64"/>
                  </a:cubicBezTo>
                  <a:cubicBezTo>
                    <a:pt x="3" y="66"/>
                    <a:pt x="3" y="66"/>
                    <a:pt x="6" y="66"/>
                  </a:cubicBezTo>
                  <a:cubicBezTo>
                    <a:pt x="8" y="65"/>
                    <a:pt x="11" y="65"/>
                    <a:pt x="13" y="64"/>
                  </a:cubicBezTo>
                  <a:cubicBezTo>
                    <a:pt x="15" y="64"/>
                    <a:pt x="17" y="64"/>
                    <a:pt x="19" y="65"/>
                  </a:cubicBezTo>
                  <a:cubicBezTo>
                    <a:pt x="20" y="65"/>
                    <a:pt x="22" y="65"/>
                    <a:pt x="23" y="65"/>
                  </a:cubicBezTo>
                  <a:cubicBezTo>
                    <a:pt x="25" y="65"/>
                    <a:pt x="26" y="64"/>
                    <a:pt x="28" y="64"/>
                  </a:cubicBezTo>
                  <a:cubicBezTo>
                    <a:pt x="29" y="64"/>
                    <a:pt x="29" y="66"/>
                    <a:pt x="29" y="67"/>
                  </a:cubicBezTo>
                  <a:cubicBezTo>
                    <a:pt x="30" y="68"/>
                    <a:pt x="31" y="68"/>
                    <a:pt x="32" y="69"/>
                  </a:cubicBezTo>
                  <a:cubicBezTo>
                    <a:pt x="32" y="70"/>
                    <a:pt x="33" y="72"/>
                    <a:pt x="33" y="73"/>
                  </a:cubicBezTo>
                  <a:cubicBezTo>
                    <a:pt x="35" y="74"/>
                    <a:pt x="34" y="72"/>
                    <a:pt x="34" y="71"/>
                  </a:cubicBezTo>
                  <a:cubicBezTo>
                    <a:pt x="35" y="71"/>
                    <a:pt x="36" y="73"/>
                    <a:pt x="36" y="73"/>
                  </a:cubicBezTo>
                  <a:cubicBezTo>
                    <a:pt x="38" y="72"/>
                    <a:pt x="40" y="70"/>
                    <a:pt x="43" y="71"/>
                  </a:cubicBezTo>
                  <a:cubicBezTo>
                    <a:pt x="44" y="71"/>
                    <a:pt x="45" y="71"/>
                    <a:pt x="46" y="70"/>
                  </a:cubicBezTo>
                  <a:cubicBezTo>
                    <a:pt x="47" y="70"/>
                    <a:pt x="49" y="70"/>
                    <a:pt x="50" y="70"/>
                  </a:cubicBezTo>
                  <a:cubicBezTo>
                    <a:pt x="51" y="69"/>
                    <a:pt x="49" y="64"/>
                    <a:pt x="48" y="64"/>
                  </a:cubicBezTo>
                  <a:cubicBezTo>
                    <a:pt x="47" y="63"/>
                    <a:pt x="46" y="63"/>
                    <a:pt x="46" y="61"/>
                  </a:cubicBezTo>
                  <a:cubicBezTo>
                    <a:pt x="46" y="59"/>
                    <a:pt x="45" y="58"/>
                    <a:pt x="44" y="57"/>
                  </a:cubicBezTo>
                  <a:cubicBezTo>
                    <a:pt x="41" y="56"/>
                    <a:pt x="45" y="54"/>
                    <a:pt x="46" y="52"/>
                  </a:cubicBezTo>
                  <a:cubicBezTo>
                    <a:pt x="47" y="52"/>
                    <a:pt x="47" y="51"/>
                    <a:pt x="49" y="52"/>
                  </a:cubicBezTo>
                  <a:cubicBezTo>
                    <a:pt x="51" y="54"/>
                    <a:pt x="50" y="52"/>
                    <a:pt x="52" y="52"/>
                  </a:cubicBezTo>
                  <a:cubicBezTo>
                    <a:pt x="56" y="51"/>
                    <a:pt x="55" y="48"/>
                    <a:pt x="57" y="46"/>
                  </a:cubicBezTo>
                  <a:cubicBezTo>
                    <a:pt x="58" y="45"/>
                    <a:pt x="60" y="45"/>
                    <a:pt x="60" y="44"/>
                  </a:cubicBezTo>
                  <a:cubicBezTo>
                    <a:pt x="61" y="43"/>
                    <a:pt x="62" y="42"/>
                    <a:pt x="62" y="41"/>
                  </a:cubicBezTo>
                  <a:cubicBezTo>
                    <a:pt x="62" y="40"/>
                    <a:pt x="64" y="39"/>
                    <a:pt x="65" y="39"/>
                  </a:cubicBezTo>
                  <a:cubicBezTo>
                    <a:pt x="66" y="39"/>
                    <a:pt x="66" y="37"/>
                    <a:pt x="66" y="37"/>
                  </a:cubicBezTo>
                  <a:cubicBezTo>
                    <a:pt x="66" y="34"/>
                    <a:pt x="70" y="36"/>
                    <a:pt x="69" y="33"/>
                  </a:cubicBezTo>
                  <a:cubicBezTo>
                    <a:pt x="69" y="30"/>
                    <a:pt x="68" y="29"/>
                    <a:pt x="71" y="27"/>
                  </a:cubicBezTo>
                  <a:cubicBezTo>
                    <a:pt x="72" y="27"/>
                    <a:pt x="67" y="24"/>
                    <a:pt x="66" y="23"/>
                  </a:cubicBezTo>
                  <a:cubicBezTo>
                    <a:pt x="65" y="21"/>
                    <a:pt x="66" y="18"/>
                    <a:pt x="65" y="16"/>
                  </a:cubicBezTo>
                  <a:cubicBezTo>
                    <a:pt x="65" y="13"/>
                    <a:pt x="68" y="13"/>
                    <a:pt x="70" y="14"/>
                  </a:cubicBezTo>
                  <a:cubicBezTo>
                    <a:pt x="71" y="14"/>
                    <a:pt x="73" y="15"/>
                    <a:pt x="74" y="15"/>
                  </a:cubicBezTo>
                  <a:cubicBezTo>
                    <a:pt x="76" y="15"/>
                    <a:pt x="76" y="14"/>
                    <a:pt x="77" y="13"/>
                  </a:cubicBezTo>
                  <a:cubicBezTo>
                    <a:pt x="80" y="13"/>
                    <a:pt x="81" y="13"/>
                    <a:pt x="83" y="10"/>
                  </a:cubicBezTo>
                  <a:cubicBezTo>
                    <a:pt x="80" y="9"/>
                    <a:pt x="77" y="8"/>
                    <a:pt x="76" y="6"/>
                  </a:cubicBezTo>
                  <a:cubicBezTo>
                    <a:pt x="75" y="5"/>
                    <a:pt x="75" y="3"/>
                    <a:pt x="74" y="2"/>
                  </a:cubicBezTo>
                  <a:cubicBezTo>
                    <a:pt x="73" y="1"/>
                    <a:pt x="72" y="1"/>
                    <a:pt x="71" y="0"/>
                  </a:cubicBezTo>
                  <a:cubicBezTo>
                    <a:pt x="69" y="0"/>
                    <a:pt x="66" y="1"/>
                    <a:pt x="65" y="1"/>
                  </a:cubicBezTo>
                  <a:cubicBezTo>
                    <a:pt x="61" y="0"/>
                    <a:pt x="59" y="2"/>
                    <a:pt x="56" y="4"/>
                  </a:cubicBezTo>
                  <a:cubicBezTo>
                    <a:pt x="53" y="5"/>
                    <a:pt x="51" y="5"/>
                    <a:pt x="53" y="8"/>
                  </a:cubicBezTo>
                  <a:cubicBezTo>
                    <a:pt x="55" y="10"/>
                    <a:pt x="53" y="12"/>
                    <a:pt x="51" y="13"/>
                  </a:cubicBezTo>
                  <a:cubicBezTo>
                    <a:pt x="49" y="15"/>
                    <a:pt x="52" y="19"/>
                    <a:pt x="48" y="18"/>
                  </a:cubicBezTo>
                  <a:cubicBezTo>
                    <a:pt x="43" y="18"/>
                    <a:pt x="47" y="19"/>
                    <a:pt x="47" y="21"/>
                  </a:cubicBezTo>
                  <a:cubicBezTo>
                    <a:pt x="48" y="22"/>
                    <a:pt x="44" y="23"/>
                    <a:pt x="43" y="24"/>
                  </a:cubicBezTo>
                  <a:cubicBezTo>
                    <a:pt x="42" y="26"/>
                    <a:pt x="42" y="30"/>
                    <a:pt x="41" y="30"/>
                  </a:cubicBezTo>
                  <a:cubicBezTo>
                    <a:pt x="40" y="31"/>
                    <a:pt x="39" y="30"/>
                    <a:pt x="38" y="30"/>
                  </a:cubicBezTo>
                  <a:cubicBezTo>
                    <a:pt x="36" y="30"/>
                    <a:pt x="35" y="31"/>
                    <a:pt x="34" y="32"/>
                  </a:cubicBezTo>
                  <a:cubicBezTo>
                    <a:pt x="32" y="33"/>
                    <a:pt x="31" y="32"/>
                    <a:pt x="30" y="33"/>
                  </a:cubicBezTo>
                  <a:cubicBezTo>
                    <a:pt x="28" y="34"/>
                    <a:pt x="28" y="35"/>
                    <a:pt x="27" y="37"/>
                  </a:cubicBezTo>
                  <a:cubicBezTo>
                    <a:pt x="27" y="40"/>
                    <a:pt x="25" y="41"/>
                    <a:pt x="22" y="42"/>
                  </a:cubicBezTo>
                  <a:cubicBezTo>
                    <a:pt x="19" y="43"/>
                    <a:pt x="16" y="43"/>
                    <a:pt x="13" y="43"/>
                  </a:cubicBezTo>
                  <a:cubicBezTo>
                    <a:pt x="8" y="43"/>
                    <a:pt x="4" y="42"/>
                    <a:pt x="0" y="40"/>
                  </a:cubicBezTo>
                  <a:cubicBezTo>
                    <a:pt x="1" y="42"/>
                    <a:pt x="2" y="44"/>
                    <a:pt x="3" y="46"/>
                  </a:cubicBezTo>
                  <a:cubicBezTo>
                    <a:pt x="4" y="47"/>
                    <a:pt x="8" y="48"/>
                    <a:pt x="8" y="51"/>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302" name="Freeform 698">
              <a:extLst>
                <a:ext uri="{FF2B5EF4-FFF2-40B4-BE49-F238E27FC236}">
                  <a16:creationId xmlns:a16="http://schemas.microsoft.com/office/drawing/2014/main" id="{3F956DE9-5A6B-4FB7-4701-81F92474FCC9}"/>
                </a:ext>
              </a:extLst>
            </p:cNvPr>
            <p:cNvSpPr>
              <a:spLocks/>
            </p:cNvSpPr>
            <p:nvPr/>
          </p:nvSpPr>
          <p:spPr bwMode="auto">
            <a:xfrm>
              <a:off x="14477266" y="7144043"/>
              <a:ext cx="700638" cy="496944"/>
            </a:xfrm>
            <a:custGeom>
              <a:avLst/>
              <a:gdLst>
                <a:gd name="T0" fmla="*/ 72 w 75"/>
                <a:gd name="T1" fmla="*/ 7 h 53"/>
                <a:gd name="T2" fmla="*/ 69 w 75"/>
                <a:gd name="T3" fmla="*/ 8 h 53"/>
                <a:gd name="T4" fmla="*/ 67 w 75"/>
                <a:gd name="T5" fmla="*/ 7 h 53"/>
                <a:gd name="T6" fmla="*/ 62 w 75"/>
                <a:gd name="T7" fmla="*/ 10 h 53"/>
                <a:gd name="T8" fmla="*/ 57 w 75"/>
                <a:gd name="T9" fmla="*/ 11 h 53"/>
                <a:gd name="T10" fmla="*/ 57 w 75"/>
                <a:gd name="T11" fmla="*/ 4 h 53"/>
                <a:gd name="T12" fmla="*/ 54 w 75"/>
                <a:gd name="T13" fmla="*/ 1 h 53"/>
                <a:gd name="T14" fmla="*/ 50 w 75"/>
                <a:gd name="T15" fmla="*/ 6 h 53"/>
                <a:gd name="T16" fmla="*/ 47 w 75"/>
                <a:gd name="T17" fmla="*/ 8 h 53"/>
                <a:gd name="T18" fmla="*/ 44 w 75"/>
                <a:gd name="T19" fmla="*/ 8 h 53"/>
                <a:gd name="T20" fmla="*/ 39 w 75"/>
                <a:gd name="T21" fmla="*/ 10 h 53"/>
                <a:gd name="T22" fmla="*/ 34 w 75"/>
                <a:gd name="T23" fmla="*/ 7 h 53"/>
                <a:gd name="T24" fmla="*/ 28 w 75"/>
                <a:gd name="T25" fmla="*/ 6 h 53"/>
                <a:gd name="T26" fmla="*/ 27 w 75"/>
                <a:gd name="T27" fmla="*/ 8 h 53"/>
                <a:gd name="T28" fmla="*/ 24 w 75"/>
                <a:gd name="T29" fmla="*/ 9 h 53"/>
                <a:gd name="T30" fmla="*/ 21 w 75"/>
                <a:gd name="T31" fmla="*/ 14 h 53"/>
                <a:gd name="T32" fmla="*/ 15 w 75"/>
                <a:gd name="T33" fmla="*/ 17 h 53"/>
                <a:gd name="T34" fmla="*/ 11 w 75"/>
                <a:gd name="T35" fmla="*/ 19 h 53"/>
                <a:gd name="T36" fmla="*/ 5 w 75"/>
                <a:gd name="T37" fmla="*/ 16 h 53"/>
                <a:gd name="T38" fmla="*/ 4 w 75"/>
                <a:gd name="T39" fmla="*/ 23 h 53"/>
                <a:gd name="T40" fmla="*/ 3 w 75"/>
                <a:gd name="T41" fmla="*/ 29 h 53"/>
                <a:gd name="T42" fmla="*/ 2 w 75"/>
                <a:gd name="T43" fmla="*/ 33 h 53"/>
                <a:gd name="T44" fmla="*/ 3 w 75"/>
                <a:gd name="T45" fmla="*/ 37 h 53"/>
                <a:gd name="T46" fmla="*/ 4 w 75"/>
                <a:gd name="T47" fmla="*/ 40 h 53"/>
                <a:gd name="T48" fmla="*/ 8 w 75"/>
                <a:gd name="T49" fmla="*/ 43 h 53"/>
                <a:gd name="T50" fmla="*/ 4 w 75"/>
                <a:gd name="T51" fmla="*/ 49 h 53"/>
                <a:gd name="T52" fmla="*/ 29 w 75"/>
                <a:gd name="T53" fmla="*/ 50 h 53"/>
                <a:gd name="T54" fmla="*/ 32 w 75"/>
                <a:gd name="T55" fmla="*/ 43 h 53"/>
                <a:gd name="T56" fmla="*/ 39 w 75"/>
                <a:gd name="T57" fmla="*/ 40 h 53"/>
                <a:gd name="T58" fmla="*/ 43 w 75"/>
                <a:gd name="T59" fmla="*/ 39 h 53"/>
                <a:gd name="T60" fmla="*/ 45 w 75"/>
                <a:gd name="T61" fmla="*/ 39 h 53"/>
                <a:gd name="T62" fmla="*/ 47 w 75"/>
                <a:gd name="T63" fmla="*/ 33 h 53"/>
                <a:gd name="T64" fmla="*/ 51 w 75"/>
                <a:gd name="T65" fmla="*/ 30 h 53"/>
                <a:gd name="T66" fmla="*/ 51 w 75"/>
                <a:gd name="T67" fmla="*/ 27 h 53"/>
                <a:gd name="T68" fmla="*/ 55 w 75"/>
                <a:gd name="T69" fmla="*/ 26 h 53"/>
                <a:gd name="T70" fmla="*/ 55 w 75"/>
                <a:gd name="T71" fmla="*/ 23 h 53"/>
                <a:gd name="T72" fmla="*/ 58 w 75"/>
                <a:gd name="T73" fmla="*/ 19 h 53"/>
                <a:gd name="T74" fmla="*/ 56 w 75"/>
                <a:gd name="T75" fmla="*/ 14 h 53"/>
                <a:gd name="T76" fmla="*/ 63 w 75"/>
                <a:gd name="T77" fmla="*/ 11 h 53"/>
                <a:gd name="T78" fmla="*/ 70 w 75"/>
                <a:gd name="T79" fmla="*/ 10 h 53"/>
                <a:gd name="T80" fmla="*/ 74 w 75"/>
                <a:gd name="T81" fmla="*/ 9 h 53"/>
                <a:gd name="T82" fmla="*/ 75 w 75"/>
                <a:gd name="T83" fmla="*/ 7 h 53"/>
                <a:gd name="T84" fmla="*/ 72 w 75"/>
                <a:gd name="T85" fmla="*/ 7 h 53"/>
                <a:gd name="T86" fmla="*/ 72 w 75"/>
                <a:gd name="T87" fmla="*/ 7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5" h="53">
                  <a:moveTo>
                    <a:pt x="72" y="7"/>
                  </a:moveTo>
                  <a:cubicBezTo>
                    <a:pt x="71" y="7"/>
                    <a:pt x="70" y="9"/>
                    <a:pt x="69" y="8"/>
                  </a:cubicBezTo>
                  <a:cubicBezTo>
                    <a:pt x="68" y="8"/>
                    <a:pt x="68" y="6"/>
                    <a:pt x="67" y="7"/>
                  </a:cubicBezTo>
                  <a:cubicBezTo>
                    <a:pt x="65" y="7"/>
                    <a:pt x="63" y="9"/>
                    <a:pt x="62" y="10"/>
                  </a:cubicBezTo>
                  <a:cubicBezTo>
                    <a:pt x="61" y="10"/>
                    <a:pt x="59" y="12"/>
                    <a:pt x="57" y="11"/>
                  </a:cubicBezTo>
                  <a:cubicBezTo>
                    <a:pt x="56" y="10"/>
                    <a:pt x="59" y="6"/>
                    <a:pt x="57" y="4"/>
                  </a:cubicBezTo>
                  <a:cubicBezTo>
                    <a:pt x="57" y="4"/>
                    <a:pt x="55" y="0"/>
                    <a:pt x="54" y="1"/>
                  </a:cubicBezTo>
                  <a:cubicBezTo>
                    <a:pt x="53" y="3"/>
                    <a:pt x="52" y="5"/>
                    <a:pt x="50" y="6"/>
                  </a:cubicBezTo>
                  <a:cubicBezTo>
                    <a:pt x="48" y="7"/>
                    <a:pt x="47" y="6"/>
                    <a:pt x="47" y="8"/>
                  </a:cubicBezTo>
                  <a:cubicBezTo>
                    <a:pt x="46" y="11"/>
                    <a:pt x="45" y="7"/>
                    <a:pt x="44" y="8"/>
                  </a:cubicBezTo>
                  <a:cubicBezTo>
                    <a:pt x="42" y="9"/>
                    <a:pt x="41" y="10"/>
                    <a:pt x="39" y="10"/>
                  </a:cubicBezTo>
                  <a:cubicBezTo>
                    <a:pt x="37" y="9"/>
                    <a:pt x="35" y="8"/>
                    <a:pt x="34" y="7"/>
                  </a:cubicBezTo>
                  <a:cubicBezTo>
                    <a:pt x="33" y="7"/>
                    <a:pt x="28" y="6"/>
                    <a:pt x="28" y="6"/>
                  </a:cubicBezTo>
                  <a:cubicBezTo>
                    <a:pt x="27" y="7"/>
                    <a:pt x="28" y="8"/>
                    <a:pt x="27" y="8"/>
                  </a:cubicBezTo>
                  <a:cubicBezTo>
                    <a:pt x="26" y="8"/>
                    <a:pt x="24" y="8"/>
                    <a:pt x="24" y="9"/>
                  </a:cubicBezTo>
                  <a:cubicBezTo>
                    <a:pt x="23" y="11"/>
                    <a:pt x="23" y="13"/>
                    <a:pt x="21" y="14"/>
                  </a:cubicBezTo>
                  <a:cubicBezTo>
                    <a:pt x="18" y="16"/>
                    <a:pt x="17" y="15"/>
                    <a:pt x="15" y="17"/>
                  </a:cubicBezTo>
                  <a:cubicBezTo>
                    <a:pt x="14" y="19"/>
                    <a:pt x="12" y="19"/>
                    <a:pt x="11" y="19"/>
                  </a:cubicBezTo>
                  <a:cubicBezTo>
                    <a:pt x="10" y="18"/>
                    <a:pt x="5" y="17"/>
                    <a:pt x="5" y="16"/>
                  </a:cubicBezTo>
                  <a:cubicBezTo>
                    <a:pt x="5" y="19"/>
                    <a:pt x="5" y="21"/>
                    <a:pt x="4" y="23"/>
                  </a:cubicBezTo>
                  <a:cubicBezTo>
                    <a:pt x="2" y="25"/>
                    <a:pt x="0" y="27"/>
                    <a:pt x="3" y="29"/>
                  </a:cubicBezTo>
                  <a:cubicBezTo>
                    <a:pt x="4" y="30"/>
                    <a:pt x="2" y="31"/>
                    <a:pt x="2" y="33"/>
                  </a:cubicBezTo>
                  <a:cubicBezTo>
                    <a:pt x="2" y="34"/>
                    <a:pt x="2" y="36"/>
                    <a:pt x="3" y="37"/>
                  </a:cubicBezTo>
                  <a:cubicBezTo>
                    <a:pt x="3" y="39"/>
                    <a:pt x="2" y="40"/>
                    <a:pt x="4" y="40"/>
                  </a:cubicBezTo>
                  <a:cubicBezTo>
                    <a:pt x="7" y="41"/>
                    <a:pt x="8" y="40"/>
                    <a:pt x="8" y="43"/>
                  </a:cubicBezTo>
                  <a:cubicBezTo>
                    <a:pt x="8" y="45"/>
                    <a:pt x="5" y="48"/>
                    <a:pt x="4" y="49"/>
                  </a:cubicBezTo>
                  <a:cubicBezTo>
                    <a:pt x="12" y="53"/>
                    <a:pt x="21" y="52"/>
                    <a:pt x="29" y="50"/>
                  </a:cubicBezTo>
                  <a:cubicBezTo>
                    <a:pt x="32" y="49"/>
                    <a:pt x="31" y="45"/>
                    <a:pt x="32" y="43"/>
                  </a:cubicBezTo>
                  <a:cubicBezTo>
                    <a:pt x="33" y="41"/>
                    <a:pt x="37" y="42"/>
                    <a:pt x="39" y="40"/>
                  </a:cubicBezTo>
                  <a:cubicBezTo>
                    <a:pt x="40" y="40"/>
                    <a:pt x="41" y="39"/>
                    <a:pt x="43" y="39"/>
                  </a:cubicBezTo>
                  <a:cubicBezTo>
                    <a:pt x="43" y="39"/>
                    <a:pt x="45" y="40"/>
                    <a:pt x="45" y="39"/>
                  </a:cubicBezTo>
                  <a:cubicBezTo>
                    <a:pt x="46" y="37"/>
                    <a:pt x="46" y="35"/>
                    <a:pt x="47" y="33"/>
                  </a:cubicBezTo>
                  <a:cubicBezTo>
                    <a:pt x="48" y="32"/>
                    <a:pt x="52" y="31"/>
                    <a:pt x="51" y="30"/>
                  </a:cubicBezTo>
                  <a:cubicBezTo>
                    <a:pt x="51" y="29"/>
                    <a:pt x="47" y="27"/>
                    <a:pt x="51" y="27"/>
                  </a:cubicBezTo>
                  <a:cubicBezTo>
                    <a:pt x="52" y="27"/>
                    <a:pt x="54" y="28"/>
                    <a:pt x="55" y="26"/>
                  </a:cubicBezTo>
                  <a:cubicBezTo>
                    <a:pt x="55" y="25"/>
                    <a:pt x="54" y="24"/>
                    <a:pt x="55" y="23"/>
                  </a:cubicBezTo>
                  <a:cubicBezTo>
                    <a:pt x="55" y="21"/>
                    <a:pt x="58" y="21"/>
                    <a:pt x="58" y="19"/>
                  </a:cubicBezTo>
                  <a:cubicBezTo>
                    <a:pt x="58" y="17"/>
                    <a:pt x="55" y="16"/>
                    <a:pt x="56" y="14"/>
                  </a:cubicBezTo>
                  <a:cubicBezTo>
                    <a:pt x="58" y="13"/>
                    <a:pt x="61" y="12"/>
                    <a:pt x="63" y="11"/>
                  </a:cubicBezTo>
                  <a:cubicBezTo>
                    <a:pt x="65" y="9"/>
                    <a:pt x="68" y="10"/>
                    <a:pt x="70" y="10"/>
                  </a:cubicBezTo>
                  <a:cubicBezTo>
                    <a:pt x="71" y="10"/>
                    <a:pt x="73" y="10"/>
                    <a:pt x="74" y="9"/>
                  </a:cubicBezTo>
                  <a:cubicBezTo>
                    <a:pt x="74" y="9"/>
                    <a:pt x="75" y="8"/>
                    <a:pt x="75" y="7"/>
                  </a:cubicBezTo>
                  <a:cubicBezTo>
                    <a:pt x="74" y="7"/>
                    <a:pt x="73" y="7"/>
                    <a:pt x="72" y="7"/>
                  </a:cubicBezTo>
                  <a:cubicBezTo>
                    <a:pt x="71" y="8"/>
                    <a:pt x="73" y="7"/>
                    <a:pt x="72" y="7"/>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303" name="Freeform 699">
              <a:extLst>
                <a:ext uri="{FF2B5EF4-FFF2-40B4-BE49-F238E27FC236}">
                  <a16:creationId xmlns:a16="http://schemas.microsoft.com/office/drawing/2014/main" id="{F9E7F53B-D64F-9075-F2BE-D4CEABD39819}"/>
                </a:ext>
              </a:extLst>
            </p:cNvPr>
            <p:cNvSpPr>
              <a:spLocks/>
            </p:cNvSpPr>
            <p:nvPr/>
          </p:nvSpPr>
          <p:spPr bwMode="auto">
            <a:xfrm>
              <a:off x="14413572" y="6742664"/>
              <a:ext cx="25477" cy="38227"/>
            </a:xfrm>
            <a:custGeom>
              <a:avLst/>
              <a:gdLst>
                <a:gd name="T0" fmla="*/ 3 w 3"/>
                <a:gd name="T1" fmla="*/ 2 h 4"/>
                <a:gd name="T2" fmla="*/ 1 w 3"/>
                <a:gd name="T3" fmla="*/ 1 h 4"/>
                <a:gd name="T4" fmla="*/ 3 w 3"/>
                <a:gd name="T5" fmla="*/ 4 h 4"/>
                <a:gd name="T6" fmla="*/ 3 w 3"/>
                <a:gd name="T7" fmla="*/ 2 h 4"/>
                <a:gd name="T8" fmla="*/ 3 w 3"/>
                <a:gd name="T9" fmla="*/ 2 h 4"/>
              </a:gdLst>
              <a:ahLst/>
              <a:cxnLst>
                <a:cxn ang="0">
                  <a:pos x="T0" y="T1"/>
                </a:cxn>
                <a:cxn ang="0">
                  <a:pos x="T2" y="T3"/>
                </a:cxn>
                <a:cxn ang="0">
                  <a:pos x="T4" y="T5"/>
                </a:cxn>
                <a:cxn ang="0">
                  <a:pos x="T6" y="T7"/>
                </a:cxn>
                <a:cxn ang="0">
                  <a:pos x="T8" y="T9"/>
                </a:cxn>
              </a:cxnLst>
              <a:rect l="0" t="0" r="r" b="b"/>
              <a:pathLst>
                <a:path w="3" h="4">
                  <a:moveTo>
                    <a:pt x="3" y="2"/>
                  </a:moveTo>
                  <a:cubicBezTo>
                    <a:pt x="2" y="2"/>
                    <a:pt x="1" y="0"/>
                    <a:pt x="1" y="1"/>
                  </a:cubicBezTo>
                  <a:cubicBezTo>
                    <a:pt x="0" y="2"/>
                    <a:pt x="2" y="3"/>
                    <a:pt x="3" y="4"/>
                  </a:cubicBezTo>
                  <a:cubicBezTo>
                    <a:pt x="3" y="3"/>
                    <a:pt x="3" y="2"/>
                    <a:pt x="3" y="2"/>
                  </a:cubicBezTo>
                  <a:cubicBezTo>
                    <a:pt x="2" y="1"/>
                    <a:pt x="3" y="2"/>
                    <a:pt x="3" y="2"/>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304" name="Freeform 700">
              <a:extLst>
                <a:ext uri="{FF2B5EF4-FFF2-40B4-BE49-F238E27FC236}">
                  <a16:creationId xmlns:a16="http://schemas.microsoft.com/office/drawing/2014/main" id="{07A4D83D-C779-1E19-BB90-A21CE7838462}"/>
                </a:ext>
              </a:extLst>
            </p:cNvPr>
            <p:cNvSpPr>
              <a:spLocks noEditPoints="1"/>
            </p:cNvSpPr>
            <p:nvPr/>
          </p:nvSpPr>
          <p:spPr bwMode="auto">
            <a:xfrm>
              <a:off x="13824398" y="6153340"/>
              <a:ext cx="1894907" cy="907882"/>
            </a:xfrm>
            <a:custGeom>
              <a:avLst/>
              <a:gdLst>
                <a:gd name="T0" fmla="*/ 194 w 203"/>
                <a:gd name="T1" fmla="*/ 37 h 97"/>
                <a:gd name="T2" fmla="*/ 177 w 203"/>
                <a:gd name="T3" fmla="*/ 31 h 97"/>
                <a:gd name="T4" fmla="*/ 163 w 203"/>
                <a:gd name="T5" fmla="*/ 19 h 97"/>
                <a:gd name="T6" fmla="*/ 154 w 203"/>
                <a:gd name="T7" fmla="*/ 7 h 97"/>
                <a:gd name="T8" fmla="*/ 137 w 203"/>
                <a:gd name="T9" fmla="*/ 10 h 97"/>
                <a:gd name="T10" fmla="*/ 129 w 203"/>
                <a:gd name="T11" fmla="*/ 8 h 97"/>
                <a:gd name="T12" fmla="*/ 112 w 203"/>
                <a:gd name="T13" fmla="*/ 2 h 97"/>
                <a:gd name="T14" fmla="*/ 76 w 203"/>
                <a:gd name="T15" fmla="*/ 10 h 97"/>
                <a:gd name="T16" fmla="*/ 75 w 203"/>
                <a:gd name="T17" fmla="*/ 20 h 97"/>
                <a:gd name="T18" fmla="*/ 74 w 203"/>
                <a:gd name="T19" fmla="*/ 31 h 97"/>
                <a:gd name="T20" fmla="*/ 60 w 203"/>
                <a:gd name="T21" fmla="*/ 29 h 97"/>
                <a:gd name="T22" fmla="*/ 48 w 203"/>
                <a:gd name="T23" fmla="*/ 32 h 97"/>
                <a:gd name="T24" fmla="*/ 37 w 203"/>
                <a:gd name="T25" fmla="*/ 27 h 97"/>
                <a:gd name="T26" fmla="*/ 22 w 203"/>
                <a:gd name="T27" fmla="*/ 25 h 97"/>
                <a:gd name="T28" fmla="*/ 13 w 203"/>
                <a:gd name="T29" fmla="*/ 32 h 97"/>
                <a:gd name="T30" fmla="*/ 3 w 203"/>
                <a:gd name="T31" fmla="*/ 38 h 97"/>
                <a:gd name="T32" fmla="*/ 4 w 203"/>
                <a:gd name="T33" fmla="*/ 47 h 97"/>
                <a:gd name="T34" fmla="*/ 14 w 203"/>
                <a:gd name="T35" fmla="*/ 57 h 97"/>
                <a:gd name="T36" fmla="*/ 17 w 203"/>
                <a:gd name="T37" fmla="*/ 57 h 97"/>
                <a:gd name="T38" fmla="*/ 36 w 203"/>
                <a:gd name="T39" fmla="*/ 63 h 97"/>
                <a:gd name="T40" fmla="*/ 33 w 203"/>
                <a:gd name="T41" fmla="*/ 66 h 97"/>
                <a:gd name="T42" fmla="*/ 22 w 203"/>
                <a:gd name="T43" fmla="*/ 72 h 97"/>
                <a:gd name="T44" fmla="*/ 31 w 203"/>
                <a:gd name="T45" fmla="*/ 82 h 97"/>
                <a:gd name="T46" fmla="*/ 48 w 203"/>
                <a:gd name="T47" fmla="*/ 90 h 97"/>
                <a:gd name="T48" fmla="*/ 50 w 203"/>
                <a:gd name="T49" fmla="*/ 68 h 97"/>
                <a:gd name="T50" fmla="*/ 64 w 203"/>
                <a:gd name="T51" fmla="*/ 62 h 97"/>
                <a:gd name="T52" fmla="*/ 72 w 203"/>
                <a:gd name="T53" fmla="*/ 66 h 97"/>
                <a:gd name="T54" fmla="*/ 84 w 203"/>
                <a:gd name="T55" fmla="*/ 76 h 97"/>
                <a:gd name="T56" fmla="*/ 100 w 203"/>
                <a:gd name="T57" fmla="*/ 81 h 97"/>
                <a:gd name="T58" fmla="*/ 107 w 203"/>
                <a:gd name="T59" fmla="*/ 91 h 97"/>
                <a:gd name="T60" fmla="*/ 123 w 203"/>
                <a:gd name="T61" fmla="*/ 85 h 97"/>
                <a:gd name="T62" fmla="*/ 137 w 203"/>
                <a:gd name="T63" fmla="*/ 83 h 97"/>
                <a:gd name="T64" fmla="*/ 153 w 203"/>
                <a:gd name="T65" fmla="*/ 81 h 97"/>
                <a:gd name="T66" fmla="*/ 172 w 203"/>
                <a:gd name="T67" fmla="*/ 76 h 97"/>
                <a:gd name="T68" fmla="*/ 175 w 203"/>
                <a:gd name="T69" fmla="*/ 66 h 97"/>
                <a:gd name="T70" fmla="*/ 182 w 203"/>
                <a:gd name="T71" fmla="*/ 60 h 97"/>
                <a:gd name="T72" fmla="*/ 193 w 203"/>
                <a:gd name="T73" fmla="*/ 56 h 97"/>
                <a:gd name="T74" fmla="*/ 202 w 203"/>
                <a:gd name="T75" fmla="*/ 44 h 97"/>
                <a:gd name="T76" fmla="*/ 201 w 203"/>
                <a:gd name="T77" fmla="*/ 39 h 97"/>
                <a:gd name="T78" fmla="*/ 140 w 203"/>
                <a:gd name="T79" fmla="*/ 65 h 97"/>
                <a:gd name="T80" fmla="*/ 141 w 203"/>
                <a:gd name="T81" fmla="*/ 59 h 97"/>
                <a:gd name="T82" fmla="*/ 148 w 203"/>
                <a:gd name="T83" fmla="*/ 58 h 97"/>
                <a:gd name="T84" fmla="*/ 156 w 203"/>
                <a:gd name="T85" fmla="*/ 58 h 97"/>
                <a:gd name="T86" fmla="*/ 165 w 203"/>
                <a:gd name="T87" fmla="*/ 5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3" h="97">
                  <a:moveTo>
                    <a:pt x="201" y="39"/>
                  </a:moveTo>
                  <a:cubicBezTo>
                    <a:pt x="201" y="38"/>
                    <a:pt x="197" y="39"/>
                    <a:pt x="197" y="39"/>
                  </a:cubicBezTo>
                  <a:cubicBezTo>
                    <a:pt x="195" y="39"/>
                    <a:pt x="194" y="38"/>
                    <a:pt x="194" y="37"/>
                  </a:cubicBezTo>
                  <a:cubicBezTo>
                    <a:pt x="193" y="35"/>
                    <a:pt x="191" y="35"/>
                    <a:pt x="191" y="34"/>
                  </a:cubicBezTo>
                  <a:cubicBezTo>
                    <a:pt x="190" y="33"/>
                    <a:pt x="189" y="30"/>
                    <a:pt x="186" y="30"/>
                  </a:cubicBezTo>
                  <a:cubicBezTo>
                    <a:pt x="183" y="30"/>
                    <a:pt x="180" y="33"/>
                    <a:pt x="177" y="31"/>
                  </a:cubicBezTo>
                  <a:cubicBezTo>
                    <a:pt x="176" y="30"/>
                    <a:pt x="175" y="29"/>
                    <a:pt x="174" y="28"/>
                  </a:cubicBezTo>
                  <a:cubicBezTo>
                    <a:pt x="173" y="28"/>
                    <a:pt x="171" y="31"/>
                    <a:pt x="170" y="31"/>
                  </a:cubicBezTo>
                  <a:cubicBezTo>
                    <a:pt x="169" y="32"/>
                    <a:pt x="163" y="21"/>
                    <a:pt x="163" y="19"/>
                  </a:cubicBezTo>
                  <a:cubicBezTo>
                    <a:pt x="161" y="17"/>
                    <a:pt x="160" y="14"/>
                    <a:pt x="157" y="13"/>
                  </a:cubicBezTo>
                  <a:cubicBezTo>
                    <a:pt x="156" y="12"/>
                    <a:pt x="155" y="11"/>
                    <a:pt x="154" y="11"/>
                  </a:cubicBezTo>
                  <a:cubicBezTo>
                    <a:pt x="152" y="10"/>
                    <a:pt x="154" y="8"/>
                    <a:pt x="154" y="7"/>
                  </a:cubicBezTo>
                  <a:cubicBezTo>
                    <a:pt x="154" y="6"/>
                    <a:pt x="147" y="10"/>
                    <a:pt x="146" y="11"/>
                  </a:cubicBezTo>
                  <a:cubicBezTo>
                    <a:pt x="145" y="11"/>
                    <a:pt x="137" y="14"/>
                    <a:pt x="137" y="13"/>
                  </a:cubicBezTo>
                  <a:cubicBezTo>
                    <a:pt x="137" y="11"/>
                    <a:pt x="139" y="10"/>
                    <a:pt x="137" y="10"/>
                  </a:cubicBezTo>
                  <a:cubicBezTo>
                    <a:pt x="136" y="9"/>
                    <a:pt x="135" y="8"/>
                    <a:pt x="134" y="9"/>
                  </a:cubicBezTo>
                  <a:cubicBezTo>
                    <a:pt x="134" y="9"/>
                    <a:pt x="134" y="10"/>
                    <a:pt x="133" y="9"/>
                  </a:cubicBezTo>
                  <a:cubicBezTo>
                    <a:pt x="131" y="8"/>
                    <a:pt x="132" y="7"/>
                    <a:pt x="129" y="8"/>
                  </a:cubicBezTo>
                  <a:cubicBezTo>
                    <a:pt x="126" y="10"/>
                    <a:pt x="126" y="7"/>
                    <a:pt x="126" y="5"/>
                  </a:cubicBezTo>
                  <a:cubicBezTo>
                    <a:pt x="127" y="1"/>
                    <a:pt x="121" y="0"/>
                    <a:pt x="118" y="0"/>
                  </a:cubicBezTo>
                  <a:cubicBezTo>
                    <a:pt x="116" y="0"/>
                    <a:pt x="114" y="1"/>
                    <a:pt x="112" y="2"/>
                  </a:cubicBezTo>
                  <a:cubicBezTo>
                    <a:pt x="110" y="3"/>
                    <a:pt x="108" y="4"/>
                    <a:pt x="105" y="4"/>
                  </a:cubicBezTo>
                  <a:cubicBezTo>
                    <a:pt x="97" y="6"/>
                    <a:pt x="89" y="9"/>
                    <a:pt x="81" y="9"/>
                  </a:cubicBezTo>
                  <a:cubicBezTo>
                    <a:pt x="79" y="9"/>
                    <a:pt x="77" y="9"/>
                    <a:pt x="76" y="10"/>
                  </a:cubicBezTo>
                  <a:cubicBezTo>
                    <a:pt x="75" y="11"/>
                    <a:pt x="77" y="14"/>
                    <a:pt x="79" y="14"/>
                  </a:cubicBezTo>
                  <a:cubicBezTo>
                    <a:pt x="83" y="17"/>
                    <a:pt x="76" y="16"/>
                    <a:pt x="74" y="17"/>
                  </a:cubicBezTo>
                  <a:cubicBezTo>
                    <a:pt x="72" y="18"/>
                    <a:pt x="75" y="19"/>
                    <a:pt x="75" y="20"/>
                  </a:cubicBezTo>
                  <a:cubicBezTo>
                    <a:pt x="75" y="22"/>
                    <a:pt x="71" y="22"/>
                    <a:pt x="71" y="23"/>
                  </a:cubicBezTo>
                  <a:cubicBezTo>
                    <a:pt x="71" y="26"/>
                    <a:pt x="79" y="25"/>
                    <a:pt x="78" y="29"/>
                  </a:cubicBezTo>
                  <a:cubicBezTo>
                    <a:pt x="77" y="30"/>
                    <a:pt x="76" y="31"/>
                    <a:pt x="74" y="31"/>
                  </a:cubicBezTo>
                  <a:cubicBezTo>
                    <a:pt x="73" y="31"/>
                    <a:pt x="70" y="31"/>
                    <a:pt x="69" y="31"/>
                  </a:cubicBezTo>
                  <a:cubicBezTo>
                    <a:pt x="67" y="32"/>
                    <a:pt x="68" y="33"/>
                    <a:pt x="66" y="32"/>
                  </a:cubicBezTo>
                  <a:cubicBezTo>
                    <a:pt x="64" y="31"/>
                    <a:pt x="62" y="29"/>
                    <a:pt x="60" y="29"/>
                  </a:cubicBezTo>
                  <a:cubicBezTo>
                    <a:pt x="59" y="28"/>
                    <a:pt x="57" y="30"/>
                    <a:pt x="56" y="30"/>
                  </a:cubicBezTo>
                  <a:cubicBezTo>
                    <a:pt x="54" y="29"/>
                    <a:pt x="53" y="29"/>
                    <a:pt x="51" y="30"/>
                  </a:cubicBezTo>
                  <a:cubicBezTo>
                    <a:pt x="50" y="31"/>
                    <a:pt x="49" y="33"/>
                    <a:pt x="48" y="32"/>
                  </a:cubicBezTo>
                  <a:cubicBezTo>
                    <a:pt x="47" y="32"/>
                    <a:pt x="44" y="29"/>
                    <a:pt x="43" y="30"/>
                  </a:cubicBezTo>
                  <a:cubicBezTo>
                    <a:pt x="42" y="30"/>
                    <a:pt x="42" y="33"/>
                    <a:pt x="41" y="31"/>
                  </a:cubicBezTo>
                  <a:cubicBezTo>
                    <a:pt x="40" y="29"/>
                    <a:pt x="39" y="28"/>
                    <a:pt x="37" y="27"/>
                  </a:cubicBezTo>
                  <a:cubicBezTo>
                    <a:pt x="35" y="26"/>
                    <a:pt x="33" y="26"/>
                    <a:pt x="32" y="25"/>
                  </a:cubicBezTo>
                  <a:cubicBezTo>
                    <a:pt x="29" y="24"/>
                    <a:pt x="29" y="26"/>
                    <a:pt x="27" y="26"/>
                  </a:cubicBezTo>
                  <a:cubicBezTo>
                    <a:pt x="25" y="27"/>
                    <a:pt x="24" y="24"/>
                    <a:pt x="22" y="25"/>
                  </a:cubicBezTo>
                  <a:cubicBezTo>
                    <a:pt x="21" y="26"/>
                    <a:pt x="21" y="27"/>
                    <a:pt x="20" y="27"/>
                  </a:cubicBezTo>
                  <a:cubicBezTo>
                    <a:pt x="19" y="28"/>
                    <a:pt x="17" y="28"/>
                    <a:pt x="16" y="28"/>
                  </a:cubicBezTo>
                  <a:cubicBezTo>
                    <a:pt x="15" y="29"/>
                    <a:pt x="13" y="31"/>
                    <a:pt x="13" y="32"/>
                  </a:cubicBezTo>
                  <a:cubicBezTo>
                    <a:pt x="12" y="33"/>
                    <a:pt x="14" y="36"/>
                    <a:pt x="12" y="36"/>
                  </a:cubicBezTo>
                  <a:cubicBezTo>
                    <a:pt x="10" y="37"/>
                    <a:pt x="7" y="31"/>
                    <a:pt x="6" y="34"/>
                  </a:cubicBezTo>
                  <a:cubicBezTo>
                    <a:pt x="5" y="36"/>
                    <a:pt x="4" y="36"/>
                    <a:pt x="3" y="38"/>
                  </a:cubicBezTo>
                  <a:cubicBezTo>
                    <a:pt x="2" y="40"/>
                    <a:pt x="6" y="40"/>
                    <a:pt x="4" y="42"/>
                  </a:cubicBezTo>
                  <a:cubicBezTo>
                    <a:pt x="3" y="43"/>
                    <a:pt x="0" y="45"/>
                    <a:pt x="2" y="46"/>
                  </a:cubicBezTo>
                  <a:cubicBezTo>
                    <a:pt x="3" y="46"/>
                    <a:pt x="4" y="47"/>
                    <a:pt x="4" y="47"/>
                  </a:cubicBezTo>
                  <a:cubicBezTo>
                    <a:pt x="5" y="48"/>
                    <a:pt x="4" y="49"/>
                    <a:pt x="5" y="50"/>
                  </a:cubicBezTo>
                  <a:cubicBezTo>
                    <a:pt x="7" y="51"/>
                    <a:pt x="9" y="49"/>
                    <a:pt x="11" y="51"/>
                  </a:cubicBezTo>
                  <a:cubicBezTo>
                    <a:pt x="12" y="52"/>
                    <a:pt x="14" y="55"/>
                    <a:pt x="14" y="57"/>
                  </a:cubicBezTo>
                  <a:cubicBezTo>
                    <a:pt x="13" y="57"/>
                    <a:pt x="10" y="56"/>
                    <a:pt x="13" y="58"/>
                  </a:cubicBezTo>
                  <a:cubicBezTo>
                    <a:pt x="14" y="59"/>
                    <a:pt x="14" y="60"/>
                    <a:pt x="16" y="58"/>
                  </a:cubicBezTo>
                  <a:cubicBezTo>
                    <a:pt x="16" y="57"/>
                    <a:pt x="16" y="57"/>
                    <a:pt x="17" y="57"/>
                  </a:cubicBezTo>
                  <a:cubicBezTo>
                    <a:pt x="22" y="57"/>
                    <a:pt x="24" y="54"/>
                    <a:pt x="29" y="56"/>
                  </a:cubicBezTo>
                  <a:cubicBezTo>
                    <a:pt x="31" y="57"/>
                    <a:pt x="33" y="54"/>
                    <a:pt x="34" y="56"/>
                  </a:cubicBezTo>
                  <a:cubicBezTo>
                    <a:pt x="35" y="57"/>
                    <a:pt x="37" y="61"/>
                    <a:pt x="36" y="63"/>
                  </a:cubicBezTo>
                  <a:cubicBezTo>
                    <a:pt x="35" y="63"/>
                    <a:pt x="33" y="64"/>
                    <a:pt x="35" y="64"/>
                  </a:cubicBezTo>
                  <a:cubicBezTo>
                    <a:pt x="35" y="65"/>
                    <a:pt x="35" y="65"/>
                    <a:pt x="35" y="65"/>
                  </a:cubicBezTo>
                  <a:cubicBezTo>
                    <a:pt x="34" y="66"/>
                    <a:pt x="33" y="66"/>
                    <a:pt x="33" y="66"/>
                  </a:cubicBezTo>
                  <a:cubicBezTo>
                    <a:pt x="30" y="66"/>
                    <a:pt x="22" y="64"/>
                    <a:pt x="24" y="69"/>
                  </a:cubicBezTo>
                  <a:cubicBezTo>
                    <a:pt x="25" y="71"/>
                    <a:pt x="24" y="71"/>
                    <a:pt x="22" y="70"/>
                  </a:cubicBezTo>
                  <a:cubicBezTo>
                    <a:pt x="20" y="69"/>
                    <a:pt x="21" y="71"/>
                    <a:pt x="22" y="72"/>
                  </a:cubicBezTo>
                  <a:cubicBezTo>
                    <a:pt x="24" y="72"/>
                    <a:pt x="24" y="75"/>
                    <a:pt x="25" y="76"/>
                  </a:cubicBezTo>
                  <a:cubicBezTo>
                    <a:pt x="27" y="77"/>
                    <a:pt x="24" y="79"/>
                    <a:pt x="27" y="79"/>
                  </a:cubicBezTo>
                  <a:cubicBezTo>
                    <a:pt x="28" y="79"/>
                    <a:pt x="30" y="81"/>
                    <a:pt x="31" y="82"/>
                  </a:cubicBezTo>
                  <a:cubicBezTo>
                    <a:pt x="34" y="82"/>
                    <a:pt x="31" y="85"/>
                    <a:pt x="31" y="87"/>
                  </a:cubicBezTo>
                  <a:cubicBezTo>
                    <a:pt x="34" y="85"/>
                    <a:pt x="38" y="82"/>
                    <a:pt x="42" y="85"/>
                  </a:cubicBezTo>
                  <a:cubicBezTo>
                    <a:pt x="44" y="87"/>
                    <a:pt x="45" y="90"/>
                    <a:pt x="48" y="90"/>
                  </a:cubicBezTo>
                  <a:cubicBezTo>
                    <a:pt x="50" y="90"/>
                    <a:pt x="49" y="88"/>
                    <a:pt x="49" y="87"/>
                  </a:cubicBezTo>
                  <a:cubicBezTo>
                    <a:pt x="49" y="84"/>
                    <a:pt x="49" y="81"/>
                    <a:pt x="49" y="78"/>
                  </a:cubicBezTo>
                  <a:cubicBezTo>
                    <a:pt x="49" y="76"/>
                    <a:pt x="48" y="68"/>
                    <a:pt x="50" y="68"/>
                  </a:cubicBezTo>
                  <a:cubicBezTo>
                    <a:pt x="52" y="67"/>
                    <a:pt x="55" y="66"/>
                    <a:pt x="57" y="65"/>
                  </a:cubicBezTo>
                  <a:cubicBezTo>
                    <a:pt x="59" y="65"/>
                    <a:pt x="61" y="64"/>
                    <a:pt x="62" y="64"/>
                  </a:cubicBezTo>
                  <a:cubicBezTo>
                    <a:pt x="63" y="63"/>
                    <a:pt x="62" y="61"/>
                    <a:pt x="64" y="62"/>
                  </a:cubicBezTo>
                  <a:cubicBezTo>
                    <a:pt x="65" y="62"/>
                    <a:pt x="68" y="64"/>
                    <a:pt x="68" y="62"/>
                  </a:cubicBezTo>
                  <a:cubicBezTo>
                    <a:pt x="68" y="61"/>
                    <a:pt x="70" y="60"/>
                    <a:pt x="71" y="62"/>
                  </a:cubicBezTo>
                  <a:cubicBezTo>
                    <a:pt x="72" y="63"/>
                    <a:pt x="71" y="64"/>
                    <a:pt x="72" y="66"/>
                  </a:cubicBezTo>
                  <a:cubicBezTo>
                    <a:pt x="72" y="67"/>
                    <a:pt x="73" y="69"/>
                    <a:pt x="72" y="70"/>
                  </a:cubicBezTo>
                  <a:cubicBezTo>
                    <a:pt x="73" y="71"/>
                    <a:pt x="74" y="71"/>
                    <a:pt x="75" y="72"/>
                  </a:cubicBezTo>
                  <a:cubicBezTo>
                    <a:pt x="78" y="75"/>
                    <a:pt x="80" y="77"/>
                    <a:pt x="84" y="76"/>
                  </a:cubicBezTo>
                  <a:cubicBezTo>
                    <a:pt x="86" y="76"/>
                    <a:pt x="88" y="77"/>
                    <a:pt x="90" y="77"/>
                  </a:cubicBezTo>
                  <a:cubicBezTo>
                    <a:pt x="92" y="77"/>
                    <a:pt x="93" y="75"/>
                    <a:pt x="95" y="75"/>
                  </a:cubicBezTo>
                  <a:cubicBezTo>
                    <a:pt x="97" y="76"/>
                    <a:pt x="99" y="79"/>
                    <a:pt x="100" y="81"/>
                  </a:cubicBezTo>
                  <a:cubicBezTo>
                    <a:pt x="101" y="82"/>
                    <a:pt x="100" y="83"/>
                    <a:pt x="100" y="85"/>
                  </a:cubicBezTo>
                  <a:cubicBezTo>
                    <a:pt x="100" y="87"/>
                    <a:pt x="103" y="88"/>
                    <a:pt x="103" y="90"/>
                  </a:cubicBezTo>
                  <a:cubicBezTo>
                    <a:pt x="103" y="91"/>
                    <a:pt x="106" y="91"/>
                    <a:pt x="107" y="91"/>
                  </a:cubicBezTo>
                  <a:cubicBezTo>
                    <a:pt x="109" y="91"/>
                    <a:pt x="109" y="91"/>
                    <a:pt x="110" y="93"/>
                  </a:cubicBezTo>
                  <a:cubicBezTo>
                    <a:pt x="112" y="97"/>
                    <a:pt x="114" y="92"/>
                    <a:pt x="116" y="90"/>
                  </a:cubicBezTo>
                  <a:cubicBezTo>
                    <a:pt x="117" y="87"/>
                    <a:pt x="121" y="87"/>
                    <a:pt x="123" y="85"/>
                  </a:cubicBezTo>
                  <a:cubicBezTo>
                    <a:pt x="125" y="85"/>
                    <a:pt x="125" y="85"/>
                    <a:pt x="126" y="84"/>
                  </a:cubicBezTo>
                  <a:cubicBezTo>
                    <a:pt x="127" y="81"/>
                    <a:pt x="128" y="82"/>
                    <a:pt x="130" y="82"/>
                  </a:cubicBezTo>
                  <a:cubicBezTo>
                    <a:pt x="132" y="82"/>
                    <a:pt x="136" y="85"/>
                    <a:pt x="137" y="83"/>
                  </a:cubicBezTo>
                  <a:cubicBezTo>
                    <a:pt x="137" y="81"/>
                    <a:pt x="137" y="80"/>
                    <a:pt x="139" y="79"/>
                  </a:cubicBezTo>
                  <a:cubicBezTo>
                    <a:pt x="141" y="78"/>
                    <a:pt x="143" y="80"/>
                    <a:pt x="145" y="80"/>
                  </a:cubicBezTo>
                  <a:cubicBezTo>
                    <a:pt x="147" y="81"/>
                    <a:pt x="151" y="81"/>
                    <a:pt x="153" y="81"/>
                  </a:cubicBezTo>
                  <a:cubicBezTo>
                    <a:pt x="159" y="81"/>
                    <a:pt x="164" y="83"/>
                    <a:pt x="170" y="84"/>
                  </a:cubicBezTo>
                  <a:cubicBezTo>
                    <a:pt x="169" y="82"/>
                    <a:pt x="171" y="81"/>
                    <a:pt x="173" y="79"/>
                  </a:cubicBezTo>
                  <a:cubicBezTo>
                    <a:pt x="174" y="78"/>
                    <a:pt x="173" y="78"/>
                    <a:pt x="172" y="76"/>
                  </a:cubicBezTo>
                  <a:cubicBezTo>
                    <a:pt x="171" y="75"/>
                    <a:pt x="171" y="73"/>
                    <a:pt x="171" y="71"/>
                  </a:cubicBezTo>
                  <a:cubicBezTo>
                    <a:pt x="170" y="71"/>
                    <a:pt x="170" y="67"/>
                    <a:pt x="169" y="68"/>
                  </a:cubicBezTo>
                  <a:cubicBezTo>
                    <a:pt x="170" y="67"/>
                    <a:pt x="173" y="67"/>
                    <a:pt x="175" y="66"/>
                  </a:cubicBezTo>
                  <a:cubicBezTo>
                    <a:pt x="178" y="66"/>
                    <a:pt x="180" y="68"/>
                    <a:pt x="182" y="66"/>
                  </a:cubicBezTo>
                  <a:cubicBezTo>
                    <a:pt x="183" y="66"/>
                    <a:pt x="181" y="65"/>
                    <a:pt x="181" y="64"/>
                  </a:cubicBezTo>
                  <a:cubicBezTo>
                    <a:pt x="180" y="63"/>
                    <a:pt x="181" y="61"/>
                    <a:pt x="182" y="60"/>
                  </a:cubicBezTo>
                  <a:cubicBezTo>
                    <a:pt x="183" y="59"/>
                    <a:pt x="184" y="53"/>
                    <a:pt x="185" y="54"/>
                  </a:cubicBezTo>
                  <a:cubicBezTo>
                    <a:pt x="187" y="55"/>
                    <a:pt x="188" y="56"/>
                    <a:pt x="190" y="56"/>
                  </a:cubicBezTo>
                  <a:cubicBezTo>
                    <a:pt x="191" y="55"/>
                    <a:pt x="192" y="57"/>
                    <a:pt x="193" y="56"/>
                  </a:cubicBezTo>
                  <a:cubicBezTo>
                    <a:pt x="194" y="56"/>
                    <a:pt x="196" y="55"/>
                    <a:pt x="197" y="54"/>
                  </a:cubicBezTo>
                  <a:cubicBezTo>
                    <a:pt x="198" y="53"/>
                    <a:pt x="196" y="51"/>
                    <a:pt x="196" y="49"/>
                  </a:cubicBezTo>
                  <a:cubicBezTo>
                    <a:pt x="197" y="46"/>
                    <a:pt x="200" y="47"/>
                    <a:pt x="202" y="44"/>
                  </a:cubicBezTo>
                  <a:cubicBezTo>
                    <a:pt x="202" y="43"/>
                    <a:pt x="202" y="43"/>
                    <a:pt x="203" y="42"/>
                  </a:cubicBezTo>
                  <a:cubicBezTo>
                    <a:pt x="203" y="41"/>
                    <a:pt x="202" y="40"/>
                    <a:pt x="201" y="39"/>
                  </a:cubicBezTo>
                  <a:cubicBezTo>
                    <a:pt x="201" y="38"/>
                    <a:pt x="202" y="39"/>
                    <a:pt x="201" y="39"/>
                  </a:cubicBezTo>
                  <a:close/>
                  <a:moveTo>
                    <a:pt x="148" y="58"/>
                  </a:moveTo>
                  <a:cubicBezTo>
                    <a:pt x="146" y="58"/>
                    <a:pt x="143" y="61"/>
                    <a:pt x="142" y="62"/>
                  </a:cubicBezTo>
                  <a:cubicBezTo>
                    <a:pt x="141" y="62"/>
                    <a:pt x="140" y="64"/>
                    <a:pt x="140" y="65"/>
                  </a:cubicBezTo>
                  <a:cubicBezTo>
                    <a:pt x="140" y="66"/>
                    <a:pt x="141" y="67"/>
                    <a:pt x="141" y="67"/>
                  </a:cubicBezTo>
                  <a:cubicBezTo>
                    <a:pt x="140" y="68"/>
                    <a:pt x="138" y="64"/>
                    <a:pt x="138" y="63"/>
                  </a:cubicBezTo>
                  <a:cubicBezTo>
                    <a:pt x="138" y="61"/>
                    <a:pt x="139" y="60"/>
                    <a:pt x="141" y="59"/>
                  </a:cubicBezTo>
                  <a:cubicBezTo>
                    <a:pt x="143" y="58"/>
                    <a:pt x="145" y="57"/>
                    <a:pt x="147" y="57"/>
                  </a:cubicBezTo>
                  <a:cubicBezTo>
                    <a:pt x="147" y="57"/>
                    <a:pt x="152" y="58"/>
                    <a:pt x="152" y="58"/>
                  </a:cubicBezTo>
                  <a:cubicBezTo>
                    <a:pt x="151" y="59"/>
                    <a:pt x="148" y="58"/>
                    <a:pt x="148" y="58"/>
                  </a:cubicBezTo>
                  <a:cubicBezTo>
                    <a:pt x="146" y="58"/>
                    <a:pt x="149" y="58"/>
                    <a:pt x="148" y="58"/>
                  </a:cubicBezTo>
                  <a:close/>
                  <a:moveTo>
                    <a:pt x="165" y="59"/>
                  </a:moveTo>
                  <a:cubicBezTo>
                    <a:pt x="164" y="61"/>
                    <a:pt x="157" y="60"/>
                    <a:pt x="156" y="58"/>
                  </a:cubicBezTo>
                  <a:cubicBezTo>
                    <a:pt x="156" y="58"/>
                    <a:pt x="160" y="58"/>
                    <a:pt x="160" y="58"/>
                  </a:cubicBezTo>
                  <a:cubicBezTo>
                    <a:pt x="162" y="58"/>
                    <a:pt x="163" y="58"/>
                    <a:pt x="165" y="57"/>
                  </a:cubicBezTo>
                  <a:cubicBezTo>
                    <a:pt x="165" y="57"/>
                    <a:pt x="165" y="59"/>
                    <a:pt x="165" y="59"/>
                  </a:cubicBezTo>
                  <a:cubicBezTo>
                    <a:pt x="164" y="60"/>
                    <a:pt x="165" y="58"/>
                    <a:pt x="165" y="59"/>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305" name="Freeform 701">
              <a:extLst>
                <a:ext uri="{FF2B5EF4-FFF2-40B4-BE49-F238E27FC236}">
                  <a16:creationId xmlns:a16="http://schemas.microsoft.com/office/drawing/2014/main" id="{14990A30-6539-9529-D3D8-8C121BDD8DE8}"/>
                </a:ext>
              </a:extLst>
            </p:cNvPr>
            <p:cNvSpPr>
              <a:spLocks/>
            </p:cNvSpPr>
            <p:nvPr/>
          </p:nvSpPr>
          <p:spPr bwMode="auto">
            <a:xfrm>
              <a:off x="14849878" y="7284206"/>
              <a:ext cx="1308918" cy="1395268"/>
            </a:xfrm>
            <a:custGeom>
              <a:avLst/>
              <a:gdLst>
                <a:gd name="T0" fmla="*/ 121 w 140"/>
                <a:gd name="T1" fmla="*/ 66 h 149"/>
                <a:gd name="T2" fmla="*/ 129 w 140"/>
                <a:gd name="T3" fmla="*/ 54 h 149"/>
                <a:gd name="T4" fmla="*/ 137 w 140"/>
                <a:gd name="T5" fmla="*/ 46 h 149"/>
                <a:gd name="T6" fmla="*/ 135 w 140"/>
                <a:gd name="T7" fmla="*/ 41 h 149"/>
                <a:gd name="T8" fmla="*/ 127 w 140"/>
                <a:gd name="T9" fmla="*/ 37 h 149"/>
                <a:gd name="T10" fmla="*/ 119 w 140"/>
                <a:gd name="T11" fmla="*/ 43 h 149"/>
                <a:gd name="T12" fmla="*/ 106 w 140"/>
                <a:gd name="T13" fmla="*/ 51 h 149"/>
                <a:gd name="T14" fmla="*/ 100 w 140"/>
                <a:gd name="T15" fmla="*/ 45 h 149"/>
                <a:gd name="T16" fmla="*/ 92 w 140"/>
                <a:gd name="T17" fmla="*/ 52 h 149"/>
                <a:gd name="T18" fmla="*/ 77 w 140"/>
                <a:gd name="T19" fmla="*/ 47 h 149"/>
                <a:gd name="T20" fmla="*/ 62 w 140"/>
                <a:gd name="T21" fmla="*/ 41 h 149"/>
                <a:gd name="T22" fmla="*/ 63 w 140"/>
                <a:gd name="T23" fmla="*/ 32 h 149"/>
                <a:gd name="T24" fmla="*/ 52 w 140"/>
                <a:gd name="T25" fmla="*/ 22 h 149"/>
                <a:gd name="T26" fmla="*/ 55 w 140"/>
                <a:gd name="T27" fmla="*/ 12 h 149"/>
                <a:gd name="T28" fmla="*/ 50 w 140"/>
                <a:gd name="T29" fmla="*/ 2 h 149"/>
                <a:gd name="T30" fmla="*/ 40 w 140"/>
                <a:gd name="T31" fmla="*/ 8 h 149"/>
                <a:gd name="T32" fmla="*/ 30 w 140"/>
                <a:gd name="T33" fmla="*/ 12 h 149"/>
                <a:gd name="T34" fmla="*/ 33 w 140"/>
                <a:gd name="T35" fmla="*/ 22 h 149"/>
                <a:gd name="T36" fmla="*/ 29 w 140"/>
                <a:gd name="T37" fmla="*/ 33 h 149"/>
                <a:gd name="T38" fmla="*/ 19 w 140"/>
                <a:gd name="T39" fmla="*/ 44 h 149"/>
                <a:gd name="T40" fmla="*/ 7 w 140"/>
                <a:gd name="T41" fmla="*/ 50 h 149"/>
                <a:gd name="T42" fmla="*/ 14 w 140"/>
                <a:gd name="T43" fmla="*/ 64 h 149"/>
                <a:gd name="T44" fmla="*/ 5 w 140"/>
                <a:gd name="T45" fmla="*/ 64 h 149"/>
                <a:gd name="T46" fmla="*/ 11 w 140"/>
                <a:gd name="T47" fmla="*/ 72 h 149"/>
                <a:gd name="T48" fmla="*/ 11 w 140"/>
                <a:gd name="T49" fmla="*/ 82 h 149"/>
                <a:gd name="T50" fmla="*/ 19 w 140"/>
                <a:gd name="T51" fmla="*/ 78 h 149"/>
                <a:gd name="T52" fmla="*/ 23 w 140"/>
                <a:gd name="T53" fmla="*/ 75 h 149"/>
                <a:gd name="T54" fmla="*/ 22 w 140"/>
                <a:gd name="T55" fmla="*/ 78 h 149"/>
                <a:gd name="T56" fmla="*/ 24 w 140"/>
                <a:gd name="T57" fmla="*/ 82 h 149"/>
                <a:gd name="T58" fmla="*/ 24 w 140"/>
                <a:gd name="T59" fmla="*/ 95 h 149"/>
                <a:gd name="T60" fmla="*/ 26 w 140"/>
                <a:gd name="T61" fmla="*/ 107 h 149"/>
                <a:gd name="T62" fmla="*/ 39 w 140"/>
                <a:gd name="T63" fmla="*/ 134 h 149"/>
                <a:gd name="T64" fmla="*/ 50 w 140"/>
                <a:gd name="T65" fmla="*/ 143 h 149"/>
                <a:gd name="T66" fmla="*/ 57 w 140"/>
                <a:gd name="T67" fmla="*/ 132 h 149"/>
                <a:gd name="T68" fmla="*/ 65 w 140"/>
                <a:gd name="T69" fmla="*/ 107 h 149"/>
                <a:gd name="T70" fmla="*/ 81 w 140"/>
                <a:gd name="T71" fmla="*/ 93 h 149"/>
                <a:gd name="T72" fmla="*/ 91 w 140"/>
                <a:gd name="T73" fmla="*/ 84 h 149"/>
                <a:gd name="T74" fmla="*/ 98 w 140"/>
                <a:gd name="T75" fmla="*/ 74 h 149"/>
                <a:gd name="T76" fmla="*/ 101 w 140"/>
                <a:gd name="T77" fmla="*/ 78 h 149"/>
                <a:gd name="T78" fmla="*/ 100 w 140"/>
                <a:gd name="T79" fmla="*/ 58 h 149"/>
                <a:gd name="T80" fmla="*/ 104 w 140"/>
                <a:gd name="T81" fmla="*/ 57 h 149"/>
                <a:gd name="T82" fmla="*/ 114 w 140"/>
                <a:gd name="T83" fmla="*/ 60 h 149"/>
                <a:gd name="T84" fmla="*/ 115 w 140"/>
                <a:gd name="T85" fmla="*/ 68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0" h="149">
                  <a:moveTo>
                    <a:pt x="117" y="76"/>
                  </a:moveTo>
                  <a:cubicBezTo>
                    <a:pt x="121" y="77"/>
                    <a:pt x="119" y="73"/>
                    <a:pt x="120" y="71"/>
                  </a:cubicBezTo>
                  <a:cubicBezTo>
                    <a:pt x="120" y="69"/>
                    <a:pt x="121" y="67"/>
                    <a:pt x="121" y="66"/>
                  </a:cubicBezTo>
                  <a:cubicBezTo>
                    <a:pt x="122" y="65"/>
                    <a:pt x="124" y="67"/>
                    <a:pt x="125" y="65"/>
                  </a:cubicBezTo>
                  <a:cubicBezTo>
                    <a:pt x="126" y="63"/>
                    <a:pt x="126" y="61"/>
                    <a:pt x="126" y="59"/>
                  </a:cubicBezTo>
                  <a:cubicBezTo>
                    <a:pt x="127" y="57"/>
                    <a:pt x="129" y="56"/>
                    <a:pt x="129" y="54"/>
                  </a:cubicBezTo>
                  <a:cubicBezTo>
                    <a:pt x="129" y="52"/>
                    <a:pt x="132" y="50"/>
                    <a:pt x="133" y="49"/>
                  </a:cubicBezTo>
                  <a:cubicBezTo>
                    <a:pt x="136" y="46"/>
                    <a:pt x="135" y="49"/>
                    <a:pt x="137" y="50"/>
                  </a:cubicBezTo>
                  <a:cubicBezTo>
                    <a:pt x="137" y="50"/>
                    <a:pt x="137" y="46"/>
                    <a:pt x="137" y="46"/>
                  </a:cubicBezTo>
                  <a:cubicBezTo>
                    <a:pt x="137" y="45"/>
                    <a:pt x="140" y="45"/>
                    <a:pt x="138" y="43"/>
                  </a:cubicBezTo>
                  <a:cubicBezTo>
                    <a:pt x="137" y="43"/>
                    <a:pt x="135" y="43"/>
                    <a:pt x="134" y="43"/>
                  </a:cubicBezTo>
                  <a:cubicBezTo>
                    <a:pt x="134" y="42"/>
                    <a:pt x="135" y="41"/>
                    <a:pt x="135" y="41"/>
                  </a:cubicBezTo>
                  <a:cubicBezTo>
                    <a:pt x="136" y="40"/>
                    <a:pt x="135" y="39"/>
                    <a:pt x="134" y="38"/>
                  </a:cubicBezTo>
                  <a:cubicBezTo>
                    <a:pt x="133" y="37"/>
                    <a:pt x="133" y="37"/>
                    <a:pt x="132" y="38"/>
                  </a:cubicBezTo>
                  <a:cubicBezTo>
                    <a:pt x="130" y="39"/>
                    <a:pt x="129" y="38"/>
                    <a:pt x="127" y="37"/>
                  </a:cubicBezTo>
                  <a:cubicBezTo>
                    <a:pt x="126" y="37"/>
                    <a:pt x="124" y="39"/>
                    <a:pt x="124" y="40"/>
                  </a:cubicBezTo>
                  <a:cubicBezTo>
                    <a:pt x="123" y="41"/>
                    <a:pt x="122" y="40"/>
                    <a:pt x="121" y="41"/>
                  </a:cubicBezTo>
                  <a:cubicBezTo>
                    <a:pt x="120" y="41"/>
                    <a:pt x="119" y="42"/>
                    <a:pt x="119" y="43"/>
                  </a:cubicBezTo>
                  <a:cubicBezTo>
                    <a:pt x="117" y="45"/>
                    <a:pt x="116" y="46"/>
                    <a:pt x="114" y="45"/>
                  </a:cubicBezTo>
                  <a:cubicBezTo>
                    <a:pt x="113" y="46"/>
                    <a:pt x="114" y="48"/>
                    <a:pt x="115" y="49"/>
                  </a:cubicBezTo>
                  <a:cubicBezTo>
                    <a:pt x="117" y="53"/>
                    <a:pt x="108" y="50"/>
                    <a:pt x="106" y="51"/>
                  </a:cubicBezTo>
                  <a:cubicBezTo>
                    <a:pt x="105" y="52"/>
                    <a:pt x="102" y="51"/>
                    <a:pt x="101" y="50"/>
                  </a:cubicBezTo>
                  <a:cubicBezTo>
                    <a:pt x="100" y="49"/>
                    <a:pt x="101" y="47"/>
                    <a:pt x="101" y="47"/>
                  </a:cubicBezTo>
                  <a:cubicBezTo>
                    <a:pt x="101" y="47"/>
                    <a:pt x="101" y="44"/>
                    <a:pt x="100" y="45"/>
                  </a:cubicBezTo>
                  <a:cubicBezTo>
                    <a:pt x="98" y="45"/>
                    <a:pt x="96" y="45"/>
                    <a:pt x="96" y="48"/>
                  </a:cubicBezTo>
                  <a:cubicBezTo>
                    <a:pt x="97" y="49"/>
                    <a:pt x="98" y="52"/>
                    <a:pt x="97" y="52"/>
                  </a:cubicBezTo>
                  <a:cubicBezTo>
                    <a:pt x="95" y="52"/>
                    <a:pt x="94" y="54"/>
                    <a:pt x="92" y="52"/>
                  </a:cubicBezTo>
                  <a:cubicBezTo>
                    <a:pt x="91" y="50"/>
                    <a:pt x="90" y="53"/>
                    <a:pt x="89" y="52"/>
                  </a:cubicBezTo>
                  <a:cubicBezTo>
                    <a:pt x="86" y="51"/>
                    <a:pt x="85" y="51"/>
                    <a:pt x="82" y="50"/>
                  </a:cubicBezTo>
                  <a:cubicBezTo>
                    <a:pt x="80" y="49"/>
                    <a:pt x="79" y="47"/>
                    <a:pt x="77" y="47"/>
                  </a:cubicBezTo>
                  <a:cubicBezTo>
                    <a:pt x="74" y="48"/>
                    <a:pt x="74" y="47"/>
                    <a:pt x="72" y="46"/>
                  </a:cubicBezTo>
                  <a:cubicBezTo>
                    <a:pt x="70" y="45"/>
                    <a:pt x="68" y="46"/>
                    <a:pt x="67" y="45"/>
                  </a:cubicBezTo>
                  <a:cubicBezTo>
                    <a:pt x="65" y="43"/>
                    <a:pt x="63" y="42"/>
                    <a:pt x="62" y="41"/>
                  </a:cubicBezTo>
                  <a:cubicBezTo>
                    <a:pt x="60" y="40"/>
                    <a:pt x="59" y="40"/>
                    <a:pt x="60" y="38"/>
                  </a:cubicBezTo>
                  <a:cubicBezTo>
                    <a:pt x="61" y="37"/>
                    <a:pt x="60" y="35"/>
                    <a:pt x="62" y="34"/>
                  </a:cubicBezTo>
                  <a:cubicBezTo>
                    <a:pt x="64" y="33"/>
                    <a:pt x="65" y="34"/>
                    <a:pt x="63" y="32"/>
                  </a:cubicBezTo>
                  <a:cubicBezTo>
                    <a:pt x="61" y="31"/>
                    <a:pt x="59" y="29"/>
                    <a:pt x="57" y="28"/>
                  </a:cubicBezTo>
                  <a:cubicBezTo>
                    <a:pt x="56" y="28"/>
                    <a:pt x="55" y="26"/>
                    <a:pt x="53" y="26"/>
                  </a:cubicBezTo>
                  <a:cubicBezTo>
                    <a:pt x="53" y="26"/>
                    <a:pt x="53" y="23"/>
                    <a:pt x="52" y="22"/>
                  </a:cubicBezTo>
                  <a:cubicBezTo>
                    <a:pt x="47" y="17"/>
                    <a:pt x="57" y="23"/>
                    <a:pt x="57" y="19"/>
                  </a:cubicBezTo>
                  <a:cubicBezTo>
                    <a:pt x="57" y="17"/>
                    <a:pt x="56" y="17"/>
                    <a:pt x="54" y="15"/>
                  </a:cubicBezTo>
                  <a:cubicBezTo>
                    <a:pt x="53" y="14"/>
                    <a:pt x="53" y="13"/>
                    <a:pt x="55" y="12"/>
                  </a:cubicBezTo>
                  <a:cubicBezTo>
                    <a:pt x="57" y="12"/>
                    <a:pt x="56" y="9"/>
                    <a:pt x="58" y="8"/>
                  </a:cubicBezTo>
                  <a:cubicBezTo>
                    <a:pt x="59" y="7"/>
                    <a:pt x="61" y="6"/>
                    <a:pt x="60" y="4"/>
                  </a:cubicBezTo>
                  <a:cubicBezTo>
                    <a:pt x="58" y="1"/>
                    <a:pt x="53" y="0"/>
                    <a:pt x="50" y="2"/>
                  </a:cubicBezTo>
                  <a:cubicBezTo>
                    <a:pt x="49" y="3"/>
                    <a:pt x="49" y="3"/>
                    <a:pt x="47" y="4"/>
                  </a:cubicBezTo>
                  <a:cubicBezTo>
                    <a:pt x="46" y="4"/>
                    <a:pt x="46" y="6"/>
                    <a:pt x="45" y="7"/>
                  </a:cubicBezTo>
                  <a:cubicBezTo>
                    <a:pt x="43" y="8"/>
                    <a:pt x="41" y="7"/>
                    <a:pt x="40" y="8"/>
                  </a:cubicBezTo>
                  <a:cubicBezTo>
                    <a:pt x="39" y="9"/>
                    <a:pt x="37" y="9"/>
                    <a:pt x="35" y="8"/>
                  </a:cubicBezTo>
                  <a:cubicBezTo>
                    <a:pt x="33" y="8"/>
                    <a:pt x="32" y="7"/>
                    <a:pt x="30" y="8"/>
                  </a:cubicBezTo>
                  <a:cubicBezTo>
                    <a:pt x="28" y="8"/>
                    <a:pt x="29" y="11"/>
                    <a:pt x="30" y="12"/>
                  </a:cubicBezTo>
                  <a:cubicBezTo>
                    <a:pt x="30" y="14"/>
                    <a:pt x="30" y="16"/>
                    <a:pt x="30" y="17"/>
                  </a:cubicBezTo>
                  <a:cubicBezTo>
                    <a:pt x="31" y="19"/>
                    <a:pt x="33" y="19"/>
                    <a:pt x="35" y="20"/>
                  </a:cubicBezTo>
                  <a:cubicBezTo>
                    <a:pt x="36" y="22"/>
                    <a:pt x="34" y="22"/>
                    <a:pt x="33" y="22"/>
                  </a:cubicBezTo>
                  <a:cubicBezTo>
                    <a:pt x="32" y="24"/>
                    <a:pt x="33" y="26"/>
                    <a:pt x="33" y="28"/>
                  </a:cubicBezTo>
                  <a:cubicBezTo>
                    <a:pt x="33" y="29"/>
                    <a:pt x="31" y="29"/>
                    <a:pt x="31" y="29"/>
                  </a:cubicBezTo>
                  <a:cubicBezTo>
                    <a:pt x="29" y="30"/>
                    <a:pt x="31" y="33"/>
                    <a:pt x="29" y="33"/>
                  </a:cubicBezTo>
                  <a:cubicBezTo>
                    <a:pt x="27" y="34"/>
                    <a:pt x="26" y="35"/>
                    <a:pt x="26" y="36"/>
                  </a:cubicBezTo>
                  <a:cubicBezTo>
                    <a:pt x="25" y="38"/>
                    <a:pt x="24" y="38"/>
                    <a:pt x="22" y="39"/>
                  </a:cubicBezTo>
                  <a:cubicBezTo>
                    <a:pt x="20" y="40"/>
                    <a:pt x="20" y="43"/>
                    <a:pt x="19" y="44"/>
                  </a:cubicBezTo>
                  <a:cubicBezTo>
                    <a:pt x="18" y="46"/>
                    <a:pt x="16" y="45"/>
                    <a:pt x="15" y="47"/>
                  </a:cubicBezTo>
                  <a:cubicBezTo>
                    <a:pt x="13" y="48"/>
                    <a:pt x="12" y="44"/>
                    <a:pt x="11" y="46"/>
                  </a:cubicBezTo>
                  <a:cubicBezTo>
                    <a:pt x="10" y="47"/>
                    <a:pt x="6" y="49"/>
                    <a:pt x="7" y="50"/>
                  </a:cubicBezTo>
                  <a:cubicBezTo>
                    <a:pt x="7" y="52"/>
                    <a:pt x="10" y="52"/>
                    <a:pt x="10" y="54"/>
                  </a:cubicBezTo>
                  <a:cubicBezTo>
                    <a:pt x="9" y="57"/>
                    <a:pt x="11" y="57"/>
                    <a:pt x="13" y="58"/>
                  </a:cubicBezTo>
                  <a:cubicBezTo>
                    <a:pt x="13" y="60"/>
                    <a:pt x="14" y="62"/>
                    <a:pt x="14" y="64"/>
                  </a:cubicBezTo>
                  <a:cubicBezTo>
                    <a:pt x="14" y="64"/>
                    <a:pt x="11" y="64"/>
                    <a:pt x="10" y="64"/>
                  </a:cubicBezTo>
                  <a:cubicBezTo>
                    <a:pt x="9" y="64"/>
                    <a:pt x="8" y="65"/>
                    <a:pt x="7" y="65"/>
                  </a:cubicBezTo>
                  <a:cubicBezTo>
                    <a:pt x="7" y="65"/>
                    <a:pt x="6" y="64"/>
                    <a:pt x="5" y="64"/>
                  </a:cubicBezTo>
                  <a:cubicBezTo>
                    <a:pt x="4" y="64"/>
                    <a:pt x="0" y="66"/>
                    <a:pt x="0" y="67"/>
                  </a:cubicBezTo>
                  <a:cubicBezTo>
                    <a:pt x="2" y="69"/>
                    <a:pt x="3" y="70"/>
                    <a:pt x="5" y="72"/>
                  </a:cubicBezTo>
                  <a:cubicBezTo>
                    <a:pt x="5" y="72"/>
                    <a:pt x="11" y="72"/>
                    <a:pt x="11" y="72"/>
                  </a:cubicBezTo>
                  <a:cubicBezTo>
                    <a:pt x="11" y="73"/>
                    <a:pt x="9" y="74"/>
                    <a:pt x="8" y="74"/>
                  </a:cubicBezTo>
                  <a:cubicBezTo>
                    <a:pt x="7" y="75"/>
                    <a:pt x="4" y="73"/>
                    <a:pt x="4" y="75"/>
                  </a:cubicBezTo>
                  <a:cubicBezTo>
                    <a:pt x="4" y="77"/>
                    <a:pt x="9" y="80"/>
                    <a:pt x="11" y="82"/>
                  </a:cubicBezTo>
                  <a:cubicBezTo>
                    <a:pt x="12" y="83"/>
                    <a:pt x="13" y="83"/>
                    <a:pt x="15" y="83"/>
                  </a:cubicBezTo>
                  <a:cubicBezTo>
                    <a:pt x="17" y="82"/>
                    <a:pt x="20" y="81"/>
                    <a:pt x="21" y="79"/>
                  </a:cubicBezTo>
                  <a:cubicBezTo>
                    <a:pt x="21" y="79"/>
                    <a:pt x="20" y="78"/>
                    <a:pt x="19" y="78"/>
                  </a:cubicBezTo>
                  <a:cubicBezTo>
                    <a:pt x="19" y="77"/>
                    <a:pt x="20" y="77"/>
                    <a:pt x="20" y="77"/>
                  </a:cubicBezTo>
                  <a:cubicBezTo>
                    <a:pt x="21" y="76"/>
                    <a:pt x="20" y="75"/>
                    <a:pt x="21" y="75"/>
                  </a:cubicBezTo>
                  <a:cubicBezTo>
                    <a:pt x="21" y="75"/>
                    <a:pt x="23" y="75"/>
                    <a:pt x="23" y="75"/>
                  </a:cubicBezTo>
                  <a:cubicBezTo>
                    <a:pt x="23" y="76"/>
                    <a:pt x="21" y="76"/>
                    <a:pt x="22" y="77"/>
                  </a:cubicBezTo>
                  <a:cubicBezTo>
                    <a:pt x="22" y="77"/>
                    <a:pt x="23" y="77"/>
                    <a:pt x="23" y="77"/>
                  </a:cubicBezTo>
                  <a:cubicBezTo>
                    <a:pt x="23" y="78"/>
                    <a:pt x="22" y="78"/>
                    <a:pt x="22" y="78"/>
                  </a:cubicBezTo>
                  <a:cubicBezTo>
                    <a:pt x="21" y="78"/>
                    <a:pt x="23" y="78"/>
                    <a:pt x="23" y="78"/>
                  </a:cubicBezTo>
                  <a:cubicBezTo>
                    <a:pt x="23" y="79"/>
                    <a:pt x="22" y="79"/>
                    <a:pt x="22" y="80"/>
                  </a:cubicBezTo>
                  <a:cubicBezTo>
                    <a:pt x="21" y="80"/>
                    <a:pt x="23" y="81"/>
                    <a:pt x="24" y="82"/>
                  </a:cubicBezTo>
                  <a:cubicBezTo>
                    <a:pt x="25" y="83"/>
                    <a:pt x="23" y="85"/>
                    <a:pt x="22" y="87"/>
                  </a:cubicBezTo>
                  <a:cubicBezTo>
                    <a:pt x="22" y="88"/>
                    <a:pt x="23" y="89"/>
                    <a:pt x="24" y="90"/>
                  </a:cubicBezTo>
                  <a:cubicBezTo>
                    <a:pt x="24" y="92"/>
                    <a:pt x="24" y="93"/>
                    <a:pt x="24" y="95"/>
                  </a:cubicBezTo>
                  <a:cubicBezTo>
                    <a:pt x="24" y="97"/>
                    <a:pt x="23" y="100"/>
                    <a:pt x="23" y="101"/>
                  </a:cubicBezTo>
                  <a:cubicBezTo>
                    <a:pt x="23" y="101"/>
                    <a:pt x="24" y="99"/>
                    <a:pt x="24" y="99"/>
                  </a:cubicBezTo>
                  <a:cubicBezTo>
                    <a:pt x="25" y="100"/>
                    <a:pt x="26" y="106"/>
                    <a:pt x="26" y="107"/>
                  </a:cubicBezTo>
                  <a:cubicBezTo>
                    <a:pt x="27" y="109"/>
                    <a:pt x="29" y="112"/>
                    <a:pt x="30" y="115"/>
                  </a:cubicBezTo>
                  <a:cubicBezTo>
                    <a:pt x="31" y="118"/>
                    <a:pt x="31" y="121"/>
                    <a:pt x="32" y="124"/>
                  </a:cubicBezTo>
                  <a:cubicBezTo>
                    <a:pt x="34" y="128"/>
                    <a:pt x="37" y="131"/>
                    <a:pt x="39" y="134"/>
                  </a:cubicBezTo>
                  <a:cubicBezTo>
                    <a:pt x="40" y="137"/>
                    <a:pt x="40" y="140"/>
                    <a:pt x="41" y="143"/>
                  </a:cubicBezTo>
                  <a:cubicBezTo>
                    <a:pt x="43" y="146"/>
                    <a:pt x="45" y="149"/>
                    <a:pt x="48" y="146"/>
                  </a:cubicBezTo>
                  <a:cubicBezTo>
                    <a:pt x="50" y="145"/>
                    <a:pt x="50" y="144"/>
                    <a:pt x="50" y="143"/>
                  </a:cubicBezTo>
                  <a:cubicBezTo>
                    <a:pt x="50" y="141"/>
                    <a:pt x="52" y="140"/>
                    <a:pt x="53" y="139"/>
                  </a:cubicBezTo>
                  <a:cubicBezTo>
                    <a:pt x="54" y="138"/>
                    <a:pt x="56" y="138"/>
                    <a:pt x="57" y="137"/>
                  </a:cubicBezTo>
                  <a:cubicBezTo>
                    <a:pt x="58" y="136"/>
                    <a:pt x="57" y="133"/>
                    <a:pt x="57" y="132"/>
                  </a:cubicBezTo>
                  <a:cubicBezTo>
                    <a:pt x="56" y="128"/>
                    <a:pt x="61" y="125"/>
                    <a:pt x="60" y="122"/>
                  </a:cubicBezTo>
                  <a:cubicBezTo>
                    <a:pt x="59" y="119"/>
                    <a:pt x="58" y="116"/>
                    <a:pt x="58" y="113"/>
                  </a:cubicBezTo>
                  <a:cubicBezTo>
                    <a:pt x="58" y="109"/>
                    <a:pt x="62" y="108"/>
                    <a:pt x="65" y="107"/>
                  </a:cubicBezTo>
                  <a:cubicBezTo>
                    <a:pt x="66" y="106"/>
                    <a:pt x="69" y="106"/>
                    <a:pt x="69" y="105"/>
                  </a:cubicBezTo>
                  <a:cubicBezTo>
                    <a:pt x="70" y="103"/>
                    <a:pt x="71" y="102"/>
                    <a:pt x="72" y="101"/>
                  </a:cubicBezTo>
                  <a:cubicBezTo>
                    <a:pt x="75" y="98"/>
                    <a:pt x="78" y="95"/>
                    <a:pt x="81" y="93"/>
                  </a:cubicBezTo>
                  <a:cubicBezTo>
                    <a:pt x="82" y="92"/>
                    <a:pt x="83" y="90"/>
                    <a:pt x="84" y="89"/>
                  </a:cubicBezTo>
                  <a:cubicBezTo>
                    <a:pt x="85" y="88"/>
                    <a:pt x="87" y="88"/>
                    <a:pt x="88" y="87"/>
                  </a:cubicBezTo>
                  <a:cubicBezTo>
                    <a:pt x="89" y="86"/>
                    <a:pt x="90" y="85"/>
                    <a:pt x="91" y="84"/>
                  </a:cubicBezTo>
                  <a:cubicBezTo>
                    <a:pt x="92" y="83"/>
                    <a:pt x="90" y="82"/>
                    <a:pt x="90" y="81"/>
                  </a:cubicBezTo>
                  <a:cubicBezTo>
                    <a:pt x="91" y="79"/>
                    <a:pt x="94" y="79"/>
                    <a:pt x="95" y="78"/>
                  </a:cubicBezTo>
                  <a:cubicBezTo>
                    <a:pt x="96" y="78"/>
                    <a:pt x="98" y="75"/>
                    <a:pt x="98" y="74"/>
                  </a:cubicBezTo>
                  <a:cubicBezTo>
                    <a:pt x="98" y="76"/>
                    <a:pt x="96" y="76"/>
                    <a:pt x="97" y="78"/>
                  </a:cubicBezTo>
                  <a:cubicBezTo>
                    <a:pt x="99" y="79"/>
                    <a:pt x="100" y="76"/>
                    <a:pt x="100" y="76"/>
                  </a:cubicBezTo>
                  <a:cubicBezTo>
                    <a:pt x="101" y="77"/>
                    <a:pt x="100" y="78"/>
                    <a:pt x="101" y="78"/>
                  </a:cubicBezTo>
                  <a:cubicBezTo>
                    <a:pt x="102" y="75"/>
                    <a:pt x="101" y="72"/>
                    <a:pt x="99" y="69"/>
                  </a:cubicBezTo>
                  <a:cubicBezTo>
                    <a:pt x="98" y="67"/>
                    <a:pt x="96" y="65"/>
                    <a:pt x="97" y="62"/>
                  </a:cubicBezTo>
                  <a:cubicBezTo>
                    <a:pt x="98" y="59"/>
                    <a:pt x="103" y="61"/>
                    <a:pt x="100" y="58"/>
                  </a:cubicBezTo>
                  <a:cubicBezTo>
                    <a:pt x="99" y="57"/>
                    <a:pt x="97" y="56"/>
                    <a:pt x="98" y="54"/>
                  </a:cubicBezTo>
                  <a:cubicBezTo>
                    <a:pt x="99" y="53"/>
                    <a:pt x="100" y="54"/>
                    <a:pt x="102" y="55"/>
                  </a:cubicBezTo>
                  <a:cubicBezTo>
                    <a:pt x="103" y="56"/>
                    <a:pt x="104" y="55"/>
                    <a:pt x="104" y="57"/>
                  </a:cubicBezTo>
                  <a:cubicBezTo>
                    <a:pt x="104" y="58"/>
                    <a:pt x="104" y="59"/>
                    <a:pt x="106" y="60"/>
                  </a:cubicBezTo>
                  <a:cubicBezTo>
                    <a:pt x="107" y="60"/>
                    <a:pt x="109" y="60"/>
                    <a:pt x="110" y="60"/>
                  </a:cubicBezTo>
                  <a:cubicBezTo>
                    <a:pt x="111" y="60"/>
                    <a:pt x="113" y="61"/>
                    <a:pt x="114" y="60"/>
                  </a:cubicBezTo>
                  <a:cubicBezTo>
                    <a:pt x="119" y="59"/>
                    <a:pt x="115" y="65"/>
                    <a:pt x="113" y="66"/>
                  </a:cubicBezTo>
                  <a:cubicBezTo>
                    <a:pt x="110" y="66"/>
                    <a:pt x="112" y="70"/>
                    <a:pt x="112" y="71"/>
                  </a:cubicBezTo>
                  <a:cubicBezTo>
                    <a:pt x="113" y="71"/>
                    <a:pt x="115" y="67"/>
                    <a:pt x="115" y="68"/>
                  </a:cubicBezTo>
                  <a:cubicBezTo>
                    <a:pt x="115" y="71"/>
                    <a:pt x="117" y="74"/>
                    <a:pt x="117" y="76"/>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306" name="Freeform 702">
              <a:extLst>
                <a:ext uri="{FF2B5EF4-FFF2-40B4-BE49-F238E27FC236}">
                  <a16:creationId xmlns:a16="http://schemas.microsoft.com/office/drawing/2014/main" id="{3E2C85C6-FD01-89F1-6B02-36616141DCA1}"/>
                </a:ext>
              </a:extLst>
            </p:cNvPr>
            <p:cNvSpPr>
              <a:spLocks/>
            </p:cNvSpPr>
            <p:nvPr/>
          </p:nvSpPr>
          <p:spPr bwMode="auto">
            <a:xfrm>
              <a:off x="15926311" y="7669658"/>
              <a:ext cx="382165" cy="917438"/>
            </a:xfrm>
            <a:custGeom>
              <a:avLst/>
              <a:gdLst>
                <a:gd name="T0" fmla="*/ 37 w 41"/>
                <a:gd name="T1" fmla="*/ 37 h 98"/>
                <a:gd name="T2" fmla="*/ 34 w 41"/>
                <a:gd name="T3" fmla="*/ 35 h 98"/>
                <a:gd name="T4" fmla="*/ 31 w 41"/>
                <a:gd name="T5" fmla="*/ 29 h 98"/>
                <a:gd name="T6" fmla="*/ 32 w 41"/>
                <a:gd name="T7" fmla="*/ 25 h 98"/>
                <a:gd name="T8" fmla="*/ 25 w 41"/>
                <a:gd name="T9" fmla="*/ 22 h 98"/>
                <a:gd name="T10" fmla="*/ 30 w 41"/>
                <a:gd name="T11" fmla="*/ 10 h 98"/>
                <a:gd name="T12" fmla="*/ 28 w 41"/>
                <a:gd name="T13" fmla="*/ 6 h 98"/>
                <a:gd name="T14" fmla="*/ 23 w 41"/>
                <a:gd name="T15" fmla="*/ 2 h 98"/>
                <a:gd name="T16" fmla="*/ 22 w 41"/>
                <a:gd name="T17" fmla="*/ 9 h 98"/>
                <a:gd name="T18" fmla="*/ 18 w 41"/>
                <a:gd name="T19" fmla="*/ 9 h 98"/>
                <a:gd name="T20" fmla="*/ 13 w 41"/>
                <a:gd name="T21" fmla="*/ 15 h 98"/>
                <a:gd name="T22" fmla="*/ 11 w 41"/>
                <a:gd name="T23" fmla="*/ 21 h 98"/>
                <a:gd name="T24" fmla="*/ 6 w 41"/>
                <a:gd name="T25" fmla="*/ 25 h 98"/>
                <a:gd name="T26" fmla="*/ 2 w 41"/>
                <a:gd name="T27" fmla="*/ 35 h 98"/>
                <a:gd name="T28" fmla="*/ 0 w 41"/>
                <a:gd name="T29" fmla="*/ 40 h 98"/>
                <a:gd name="T30" fmla="*/ 4 w 41"/>
                <a:gd name="T31" fmla="*/ 44 h 98"/>
                <a:gd name="T32" fmla="*/ 7 w 41"/>
                <a:gd name="T33" fmla="*/ 52 h 98"/>
                <a:gd name="T34" fmla="*/ 11 w 41"/>
                <a:gd name="T35" fmla="*/ 58 h 98"/>
                <a:gd name="T36" fmla="*/ 11 w 41"/>
                <a:gd name="T37" fmla="*/ 64 h 98"/>
                <a:gd name="T38" fmla="*/ 12 w 41"/>
                <a:gd name="T39" fmla="*/ 66 h 98"/>
                <a:gd name="T40" fmla="*/ 14 w 41"/>
                <a:gd name="T41" fmla="*/ 66 h 98"/>
                <a:gd name="T42" fmla="*/ 17 w 41"/>
                <a:gd name="T43" fmla="*/ 65 h 98"/>
                <a:gd name="T44" fmla="*/ 22 w 41"/>
                <a:gd name="T45" fmla="*/ 64 h 98"/>
                <a:gd name="T46" fmla="*/ 25 w 41"/>
                <a:gd name="T47" fmla="*/ 72 h 98"/>
                <a:gd name="T48" fmla="*/ 29 w 41"/>
                <a:gd name="T49" fmla="*/ 80 h 98"/>
                <a:gd name="T50" fmla="*/ 30 w 41"/>
                <a:gd name="T51" fmla="*/ 85 h 98"/>
                <a:gd name="T52" fmla="*/ 29 w 41"/>
                <a:gd name="T53" fmla="*/ 88 h 98"/>
                <a:gd name="T54" fmla="*/ 29 w 41"/>
                <a:gd name="T55" fmla="*/ 98 h 98"/>
                <a:gd name="T56" fmla="*/ 34 w 41"/>
                <a:gd name="T57" fmla="*/ 85 h 98"/>
                <a:gd name="T58" fmla="*/ 28 w 41"/>
                <a:gd name="T59" fmla="*/ 71 h 98"/>
                <a:gd name="T60" fmla="*/ 30 w 41"/>
                <a:gd name="T61" fmla="*/ 65 h 98"/>
                <a:gd name="T62" fmla="*/ 26 w 41"/>
                <a:gd name="T63" fmla="*/ 49 h 98"/>
                <a:gd name="T64" fmla="*/ 34 w 41"/>
                <a:gd name="T65" fmla="*/ 44 h 98"/>
                <a:gd name="T66" fmla="*/ 41 w 41"/>
                <a:gd name="T67" fmla="*/ 3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1" h="98">
                  <a:moveTo>
                    <a:pt x="39" y="38"/>
                  </a:moveTo>
                  <a:cubicBezTo>
                    <a:pt x="38" y="38"/>
                    <a:pt x="37" y="39"/>
                    <a:pt x="37" y="37"/>
                  </a:cubicBezTo>
                  <a:cubicBezTo>
                    <a:pt x="37" y="37"/>
                    <a:pt x="37" y="36"/>
                    <a:pt x="37" y="36"/>
                  </a:cubicBezTo>
                  <a:cubicBezTo>
                    <a:pt x="37" y="35"/>
                    <a:pt x="34" y="35"/>
                    <a:pt x="34" y="35"/>
                  </a:cubicBezTo>
                  <a:cubicBezTo>
                    <a:pt x="33" y="34"/>
                    <a:pt x="34" y="32"/>
                    <a:pt x="34" y="31"/>
                  </a:cubicBezTo>
                  <a:cubicBezTo>
                    <a:pt x="35" y="29"/>
                    <a:pt x="32" y="30"/>
                    <a:pt x="31" y="29"/>
                  </a:cubicBezTo>
                  <a:cubicBezTo>
                    <a:pt x="31" y="28"/>
                    <a:pt x="30" y="28"/>
                    <a:pt x="30" y="27"/>
                  </a:cubicBezTo>
                  <a:cubicBezTo>
                    <a:pt x="30" y="26"/>
                    <a:pt x="32" y="25"/>
                    <a:pt x="32" y="25"/>
                  </a:cubicBezTo>
                  <a:cubicBezTo>
                    <a:pt x="31" y="23"/>
                    <a:pt x="25" y="26"/>
                    <a:pt x="24" y="25"/>
                  </a:cubicBezTo>
                  <a:cubicBezTo>
                    <a:pt x="24" y="25"/>
                    <a:pt x="25" y="23"/>
                    <a:pt x="25" y="22"/>
                  </a:cubicBezTo>
                  <a:cubicBezTo>
                    <a:pt x="24" y="21"/>
                    <a:pt x="27" y="19"/>
                    <a:pt x="27" y="18"/>
                  </a:cubicBezTo>
                  <a:cubicBezTo>
                    <a:pt x="29" y="15"/>
                    <a:pt x="31" y="13"/>
                    <a:pt x="30" y="10"/>
                  </a:cubicBezTo>
                  <a:cubicBezTo>
                    <a:pt x="30" y="9"/>
                    <a:pt x="31" y="8"/>
                    <a:pt x="31" y="7"/>
                  </a:cubicBezTo>
                  <a:cubicBezTo>
                    <a:pt x="31" y="5"/>
                    <a:pt x="29" y="7"/>
                    <a:pt x="28" y="6"/>
                  </a:cubicBezTo>
                  <a:cubicBezTo>
                    <a:pt x="28" y="4"/>
                    <a:pt x="27" y="3"/>
                    <a:pt x="27" y="2"/>
                  </a:cubicBezTo>
                  <a:cubicBezTo>
                    <a:pt x="25" y="0"/>
                    <a:pt x="25" y="3"/>
                    <a:pt x="23" y="2"/>
                  </a:cubicBezTo>
                  <a:cubicBezTo>
                    <a:pt x="24" y="4"/>
                    <a:pt x="22" y="4"/>
                    <a:pt x="22" y="5"/>
                  </a:cubicBezTo>
                  <a:cubicBezTo>
                    <a:pt x="22" y="5"/>
                    <a:pt x="22" y="9"/>
                    <a:pt x="22" y="9"/>
                  </a:cubicBezTo>
                  <a:cubicBezTo>
                    <a:pt x="21" y="9"/>
                    <a:pt x="21" y="7"/>
                    <a:pt x="21" y="7"/>
                  </a:cubicBezTo>
                  <a:cubicBezTo>
                    <a:pt x="19" y="7"/>
                    <a:pt x="18" y="8"/>
                    <a:pt x="18" y="9"/>
                  </a:cubicBezTo>
                  <a:cubicBezTo>
                    <a:pt x="17" y="10"/>
                    <a:pt x="15" y="10"/>
                    <a:pt x="14" y="11"/>
                  </a:cubicBezTo>
                  <a:cubicBezTo>
                    <a:pt x="13" y="12"/>
                    <a:pt x="14" y="14"/>
                    <a:pt x="13" y="15"/>
                  </a:cubicBezTo>
                  <a:cubicBezTo>
                    <a:pt x="13" y="16"/>
                    <a:pt x="12" y="17"/>
                    <a:pt x="11" y="18"/>
                  </a:cubicBezTo>
                  <a:cubicBezTo>
                    <a:pt x="11" y="19"/>
                    <a:pt x="11" y="20"/>
                    <a:pt x="11" y="21"/>
                  </a:cubicBezTo>
                  <a:cubicBezTo>
                    <a:pt x="11" y="23"/>
                    <a:pt x="10" y="25"/>
                    <a:pt x="9" y="25"/>
                  </a:cubicBezTo>
                  <a:cubicBezTo>
                    <a:pt x="8" y="25"/>
                    <a:pt x="7" y="25"/>
                    <a:pt x="6" y="25"/>
                  </a:cubicBezTo>
                  <a:cubicBezTo>
                    <a:pt x="5" y="27"/>
                    <a:pt x="6" y="35"/>
                    <a:pt x="4" y="35"/>
                  </a:cubicBezTo>
                  <a:cubicBezTo>
                    <a:pt x="4" y="35"/>
                    <a:pt x="2" y="35"/>
                    <a:pt x="2" y="35"/>
                  </a:cubicBezTo>
                  <a:cubicBezTo>
                    <a:pt x="2" y="36"/>
                    <a:pt x="2" y="37"/>
                    <a:pt x="2" y="37"/>
                  </a:cubicBezTo>
                  <a:cubicBezTo>
                    <a:pt x="2" y="38"/>
                    <a:pt x="1" y="39"/>
                    <a:pt x="0" y="40"/>
                  </a:cubicBezTo>
                  <a:cubicBezTo>
                    <a:pt x="0" y="41"/>
                    <a:pt x="4" y="46"/>
                    <a:pt x="5" y="47"/>
                  </a:cubicBezTo>
                  <a:cubicBezTo>
                    <a:pt x="5" y="47"/>
                    <a:pt x="4" y="44"/>
                    <a:pt x="4" y="44"/>
                  </a:cubicBezTo>
                  <a:cubicBezTo>
                    <a:pt x="4" y="44"/>
                    <a:pt x="7" y="48"/>
                    <a:pt x="7" y="48"/>
                  </a:cubicBezTo>
                  <a:cubicBezTo>
                    <a:pt x="8" y="50"/>
                    <a:pt x="6" y="50"/>
                    <a:pt x="7" y="52"/>
                  </a:cubicBezTo>
                  <a:cubicBezTo>
                    <a:pt x="6" y="51"/>
                    <a:pt x="8" y="51"/>
                    <a:pt x="9" y="52"/>
                  </a:cubicBezTo>
                  <a:cubicBezTo>
                    <a:pt x="10" y="54"/>
                    <a:pt x="11" y="56"/>
                    <a:pt x="11" y="58"/>
                  </a:cubicBezTo>
                  <a:cubicBezTo>
                    <a:pt x="11" y="58"/>
                    <a:pt x="10" y="67"/>
                    <a:pt x="10" y="67"/>
                  </a:cubicBezTo>
                  <a:cubicBezTo>
                    <a:pt x="11" y="67"/>
                    <a:pt x="11" y="64"/>
                    <a:pt x="11" y="64"/>
                  </a:cubicBezTo>
                  <a:cubicBezTo>
                    <a:pt x="11" y="64"/>
                    <a:pt x="11" y="67"/>
                    <a:pt x="11" y="67"/>
                  </a:cubicBezTo>
                  <a:cubicBezTo>
                    <a:pt x="11" y="67"/>
                    <a:pt x="12" y="66"/>
                    <a:pt x="12" y="66"/>
                  </a:cubicBezTo>
                  <a:cubicBezTo>
                    <a:pt x="12" y="66"/>
                    <a:pt x="12" y="68"/>
                    <a:pt x="12" y="68"/>
                  </a:cubicBezTo>
                  <a:cubicBezTo>
                    <a:pt x="13" y="68"/>
                    <a:pt x="13" y="66"/>
                    <a:pt x="14" y="66"/>
                  </a:cubicBezTo>
                  <a:cubicBezTo>
                    <a:pt x="14" y="66"/>
                    <a:pt x="14" y="67"/>
                    <a:pt x="14" y="67"/>
                  </a:cubicBezTo>
                  <a:cubicBezTo>
                    <a:pt x="14" y="67"/>
                    <a:pt x="17" y="66"/>
                    <a:pt x="17" y="65"/>
                  </a:cubicBezTo>
                  <a:cubicBezTo>
                    <a:pt x="18" y="65"/>
                    <a:pt x="23" y="62"/>
                    <a:pt x="21" y="61"/>
                  </a:cubicBezTo>
                  <a:cubicBezTo>
                    <a:pt x="22" y="61"/>
                    <a:pt x="21" y="63"/>
                    <a:pt x="22" y="64"/>
                  </a:cubicBezTo>
                  <a:cubicBezTo>
                    <a:pt x="23" y="64"/>
                    <a:pt x="24" y="64"/>
                    <a:pt x="24" y="65"/>
                  </a:cubicBezTo>
                  <a:cubicBezTo>
                    <a:pt x="25" y="67"/>
                    <a:pt x="25" y="70"/>
                    <a:pt x="25" y="72"/>
                  </a:cubicBezTo>
                  <a:cubicBezTo>
                    <a:pt x="26" y="75"/>
                    <a:pt x="26" y="77"/>
                    <a:pt x="28" y="79"/>
                  </a:cubicBezTo>
                  <a:cubicBezTo>
                    <a:pt x="28" y="79"/>
                    <a:pt x="29" y="80"/>
                    <a:pt x="29" y="80"/>
                  </a:cubicBezTo>
                  <a:cubicBezTo>
                    <a:pt x="29" y="82"/>
                    <a:pt x="30" y="82"/>
                    <a:pt x="30" y="82"/>
                  </a:cubicBezTo>
                  <a:cubicBezTo>
                    <a:pt x="31" y="83"/>
                    <a:pt x="29" y="85"/>
                    <a:pt x="30" y="85"/>
                  </a:cubicBezTo>
                  <a:cubicBezTo>
                    <a:pt x="30" y="85"/>
                    <a:pt x="30" y="85"/>
                    <a:pt x="31" y="85"/>
                  </a:cubicBezTo>
                  <a:cubicBezTo>
                    <a:pt x="31" y="86"/>
                    <a:pt x="29" y="87"/>
                    <a:pt x="29" y="88"/>
                  </a:cubicBezTo>
                  <a:cubicBezTo>
                    <a:pt x="29" y="90"/>
                    <a:pt x="30" y="88"/>
                    <a:pt x="31" y="89"/>
                  </a:cubicBezTo>
                  <a:cubicBezTo>
                    <a:pt x="31" y="89"/>
                    <a:pt x="29" y="97"/>
                    <a:pt x="29" y="98"/>
                  </a:cubicBezTo>
                  <a:cubicBezTo>
                    <a:pt x="31" y="96"/>
                    <a:pt x="32" y="92"/>
                    <a:pt x="33" y="90"/>
                  </a:cubicBezTo>
                  <a:cubicBezTo>
                    <a:pt x="34" y="88"/>
                    <a:pt x="35" y="87"/>
                    <a:pt x="34" y="85"/>
                  </a:cubicBezTo>
                  <a:cubicBezTo>
                    <a:pt x="33" y="83"/>
                    <a:pt x="33" y="82"/>
                    <a:pt x="33" y="80"/>
                  </a:cubicBezTo>
                  <a:cubicBezTo>
                    <a:pt x="32" y="78"/>
                    <a:pt x="27" y="74"/>
                    <a:pt x="28" y="71"/>
                  </a:cubicBezTo>
                  <a:cubicBezTo>
                    <a:pt x="28" y="71"/>
                    <a:pt x="30" y="70"/>
                    <a:pt x="30" y="69"/>
                  </a:cubicBezTo>
                  <a:cubicBezTo>
                    <a:pt x="29" y="67"/>
                    <a:pt x="30" y="67"/>
                    <a:pt x="30" y="65"/>
                  </a:cubicBezTo>
                  <a:cubicBezTo>
                    <a:pt x="31" y="62"/>
                    <a:pt x="27" y="60"/>
                    <a:pt x="26" y="58"/>
                  </a:cubicBezTo>
                  <a:cubicBezTo>
                    <a:pt x="23" y="56"/>
                    <a:pt x="25" y="52"/>
                    <a:pt x="26" y="49"/>
                  </a:cubicBezTo>
                  <a:cubicBezTo>
                    <a:pt x="26" y="47"/>
                    <a:pt x="27" y="47"/>
                    <a:pt x="29" y="47"/>
                  </a:cubicBezTo>
                  <a:cubicBezTo>
                    <a:pt x="31" y="47"/>
                    <a:pt x="33" y="45"/>
                    <a:pt x="34" y="44"/>
                  </a:cubicBezTo>
                  <a:cubicBezTo>
                    <a:pt x="36" y="43"/>
                    <a:pt x="37" y="44"/>
                    <a:pt x="39" y="42"/>
                  </a:cubicBezTo>
                  <a:cubicBezTo>
                    <a:pt x="40" y="40"/>
                    <a:pt x="41" y="39"/>
                    <a:pt x="41" y="38"/>
                  </a:cubicBezTo>
                  <a:cubicBezTo>
                    <a:pt x="41" y="38"/>
                    <a:pt x="40" y="38"/>
                    <a:pt x="39" y="38"/>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307" name="Freeform 703">
              <a:extLst>
                <a:ext uri="{FF2B5EF4-FFF2-40B4-BE49-F238E27FC236}">
                  <a16:creationId xmlns:a16="http://schemas.microsoft.com/office/drawing/2014/main" id="{40CFDA95-9860-E8FD-5FD3-BD058F8EDF51}"/>
                </a:ext>
              </a:extLst>
            </p:cNvPr>
            <p:cNvSpPr>
              <a:spLocks/>
            </p:cNvSpPr>
            <p:nvPr/>
          </p:nvSpPr>
          <p:spPr bwMode="auto">
            <a:xfrm>
              <a:off x="15747967" y="7781150"/>
              <a:ext cx="213379" cy="261215"/>
            </a:xfrm>
            <a:custGeom>
              <a:avLst/>
              <a:gdLst>
                <a:gd name="T0" fmla="*/ 21 w 23"/>
                <a:gd name="T1" fmla="*/ 26 h 28"/>
                <a:gd name="T2" fmla="*/ 20 w 23"/>
                <a:gd name="T3" fmla="*/ 17 h 28"/>
                <a:gd name="T4" fmla="*/ 18 w 23"/>
                <a:gd name="T5" fmla="*/ 16 h 28"/>
                <a:gd name="T6" fmla="*/ 16 w 23"/>
                <a:gd name="T7" fmla="*/ 18 h 28"/>
                <a:gd name="T8" fmla="*/ 17 w 23"/>
                <a:gd name="T9" fmla="*/ 13 h 28"/>
                <a:gd name="T10" fmla="*/ 18 w 23"/>
                <a:gd name="T11" fmla="*/ 7 h 28"/>
                <a:gd name="T12" fmla="*/ 14 w 23"/>
                <a:gd name="T13" fmla="*/ 7 h 28"/>
                <a:gd name="T14" fmla="*/ 10 w 23"/>
                <a:gd name="T15" fmla="*/ 7 h 28"/>
                <a:gd name="T16" fmla="*/ 8 w 23"/>
                <a:gd name="T17" fmla="*/ 4 h 28"/>
                <a:gd name="T18" fmla="*/ 6 w 23"/>
                <a:gd name="T19" fmla="*/ 2 h 28"/>
                <a:gd name="T20" fmla="*/ 2 w 23"/>
                <a:gd name="T21" fmla="*/ 1 h 28"/>
                <a:gd name="T22" fmla="*/ 4 w 23"/>
                <a:gd name="T23" fmla="*/ 5 h 28"/>
                <a:gd name="T24" fmla="*/ 1 w 23"/>
                <a:gd name="T25" fmla="*/ 9 h 28"/>
                <a:gd name="T26" fmla="*/ 3 w 23"/>
                <a:gd name="T27" fmla="*/ 16 h 28"/>
                <a:gd name="T28" fmla="*/ 5 w 23"/>
                <a:gd name="T29" fmla="*/ 25 h 28"/>
                <a:gd name="T30" fmla="*/ 6 w 23"/>
                <a:gd name="T31" fmla="*/ 22 h 28"/>
                <a:gd name="T32" fmla="*/ 7 w 23"/>
                <a:gd name="T33" fmla="*/ 24 h 28"/>
                <a:gd name="T34" fmla="*/ 7 w 23"/>
                <a:gd name="T35" fmla="*/ 23 h 28"/>
                <a:gd name="T36" fmla="*/ 8 w 23"/>
                <a:gd name="T37" fmla="*/ 21 h 28"/>
                <a:gd name="T38" fmla="*/ 13 w 23"/>
                <a:gd name="T39" fmla="*/ 22 h 28"/>
                <a:gd name="T40" fmla="*/ 11 w 23"/>
                <a:gd name="T41" fmla="*/ 16 h 28"/>
                <a:gd name="T42" fmla="*/ 13 w 23"/>
                <a:gd name="T43" fmla="*/ 19 h 28"/>
                <a:gd name="T44" fmla="*/ 17 w 23"/>
                <a:gd name="T45" fmla="*/ 20 h 28"/>
                <a:gd name="T46" fmla="*/ 18 w 23"/>
                <a:gd name="T47" fmla="*/ 22 h 28"/>
                <a:gd name="T48" fmla="*/ 19 w 23"/>
                <a:gd name="T49" fmla="*/ 28 h 28"/>
                <a:gd name="T50" fmla="*/ 21 w 23"/>
                <a:gd name="T51" fmla="*/ 26 h 28"/>
                <a:gd name="T52" fmla="*/ 21 w 23"/>
                <a:gd name="T53" fmla="*/ 2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3" h="28">
                  <a:moveTo>
                    <a:pt x="21" y="26"/>
                  </a:moveTo>
                  <a:cubicBezTo>
                    <a:pt x="22" y="24"/>
                    <a:pt x="20" y="19"/>
                    <a:pt x="20" y="17"/>
                  </a:cubicBezTo>
                  <a:cubicBezTo>
                    <a:pt x="20" y="17"/>
                    <a:pt x="19" y="13"/>
                    <a:pt x="18" y="16"/>
                  </a:cubicBezTo>
                  <a:cubicBezTo>
                    <a:pt x="18" y="16"/>
                    <a:pt x="17" y="17"/>
                    <a:pt x="16" y="18"/>
                  </a:cubicBezTo>
                  <a:cubicBezTo>
                    <a:pt x="16" y="17"/>
                    <a:pt x="14" y="13"/>
                    <a:pt x="17" y="13"/>
                  </a:cubicBezTo>
                  <a:cubicBezTo>
                    <a:pt x="19" y="12"/>
                    <a:pt x="23" y="6"/>
                    <a:pt x="18" y="7"/>
                  </a:cubicBezTo>
                  <a:cubicBezTo>
                    <a:pt x="17" y="8"/>
                    <a:pt x="15" y="7"/>
                    <a:pt x="14" y="7"/>
                  </a:cubicBezTo>
                  <a:cubicBezTo>
                    <a:pt x="13" y="7"/>
                    <a:pt x="11" y="7"/>
                    <a:pt x="10" y="7"/>
                  </a:cubicBezTo>
                  <a:cubicBezTo>
                    <a:pt x="8" y="6"/>
                    <a:pt x="8" y="5"/>
                    <a:pt x="8" y="4"/>
                  </a:cubicBezTo>
                  <a:cubicBezTo>
                    <a:pt x="8" y="2"/>
                    <a:pt x="7" y="3"/>
                    <a:pt x="6" y="2"/>
                  </a:cubicBezTo>
                  <a:cubicBezTo>
                    <a:pt x="4" y="1"/>
                    <a:pt x="3" y="0"/>
                    <a:pt x="2" y="1"/>
                  </a:cubicBezTo>
                  <a:cubicBezTo>
                    <a:pt x="1" y="3"/>
                    <a:pt x="3" y="4"/>
                    <a:pt x="4" y="5"/>
                  </a:cubicBezTo>
                  <a:cubicBezTo>
                    <a:pt x="7" y="8"/>
                    <a:pt x="2" y="6"/>
                    <a:pt x="1" y="9"/>
                  </a:cubicBezTo>
                  <a:cubicBezTo>
                    <a:pt x="0" y="12"/>
                    <a:pt x="2" y="14"/>
                    <a:pt x="3" y="16"/>
                  </a:cubicBezTo>
                  <a:cubicBezTo>
                    <a:pt x="5" y="19"/>
                    <a:pt x="6" y="22"/>
                    <a:pt x="5" y="25"/>
                  </a:cubicBezTo>
                  <a:cubicBezTo>
                    <a:pt x="6" y="26"/>
                    <a:pt x="6" y="23"/>
                    <a:pt x="6" y="22"/>
                  </a:cubicBezTo>
                  <a:cubicBezTo>
                    <a:pt x="6" y="23"/>
                    <a:pt x="6" y="24"/>
                    <a:pt x="7" y="24"/>
                  </a:cubicBezTo>
                  <a:cubicBezTo>
                    <a:pt x="7" y="24"/>
                    <a:pt x="7" y="23"/>
                    <a:pt x="7" y="23"/>
                  </a:cubicBezTo>
                  <a:cubicBezTo>
                    <a:pt x="8" y="26"/>
                    <a:pt x="8" y="23"/>
                    <a:pt x="8" y="21"/>
                  </a:cubicBezTo>
                  <a:cubicBezTo>
                    <a:pt x="8" y="22"/>
                    <a:pt x="12" y="25"/>
                    <a:pt x="13" y="22"/>
                  </a:cubicBezTo>
                  <a:cubicBezTo>
                    <a:pt x="13" y="21"/>
                    <a:pt x="12" y="16"/>
                    <a:pt x="11" y="16"/>
                  </a:cubicBezTo>
                  <a:cubicBezTo>
                    <a:pt x="12" y="16"/>
                    <a:pt x="13" y="18"/>
                    <a:pt x="13" y="19"/>
                  </a:cubicBezTo>
                  <a:cubicBezTo>
                    <a:pt x="14" y="20"/>
                    <a:pt x="17" y="18"/>
                    <a:pt x="17" y="20"/>
                  </a:cubicBezTo>
                  <a:cubicBezTo>
                    <a:pt x="17" y="21"/>
                    <a:pt x="18" y="20"/>
                    <a:pt x="18" y="22"/>
                  </a:cubicBezTo>
                  <a:cubicBezTo>
                    <a:pt x="18" y="24"/>
                    <a:pt x="18" y="26"/>
                    <a:pt x="19" y="28"/>
                  </a:cubicBezTo>
                  <a:cubicBezTo>
                    <a:pt x="20" y="27"/>
                    <a:pt x="20" y="27"/>
                    <a:pt x="21" y="26"/>
                  </a:cubicBezTo>
                  <a:cubicBezTo>
                    <a:pt x="22" y="25"/>
                    <a:pt x="20" y="27"/>
                    <a:pt x="21" y="26"/>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308" name="Freeform 704">
              <a:extLst>
                <a:ext uri="{FF2B5EF4-FFF2-40B4-BE49-F238E27FC236}">
                  <a16:creationId xmlns:a16="http://schemas.microsoft.com/office/drawing/2014/main" id="{0C110CD7-A7ED-688E-7288-5A96CC1C5263}"/>
                </a:ext>
              </a:extLst>
            </p:cNvPr>
            <p:cNvSpPr>
              <a:spLocks/>
            </p:cNvSpPr>
            <p:nvPr/>
          </p:nvSpPr>
          <p:spPr bwMode="auto">
            <a:xfrm>
              <a:off x="16149241" y="8071036"/>
              <a:ext cx="391721" cy="719934"/>
            </a:xfrm>
            <a:custGeom>
              <a:avLst/>
              <a:gdLst>
                <a:gd name="T0" fmla="*/ 40 w 42"/>
                <a:gd name="T1" fmla="*/ 30 h 77"/>
                <a:gd name="T2" fmla="*/ 41 w 42"/>
                <a:gd name="T3" fmla="*/ 27 h 77"/>
                <a:gd name="T4" fmla="*/ 39 w 42"/>
                <a:gd name="T5" fmla="*/ 24 h 77"/>
                <a:gd name="T6" fmla="*/ 36 w 42"/>
                <a:gd name="T7" fmla="*/ 20 h 77"/>
                <a:gd name="T8" fmla="*/ 35 w 42"/>
                <a:gd name="T9" fmla="*/ 15 h 77"/>
                <a:gd name="T10" fmla="*/ 30 w 42"/>
                <a:gd name="T11" fmla="*/ 12 h 77"/>
                <a:gd name="T12" fmla="*/ 25 w 42"/>
                <a:gd name="T13" fmla="*/ 14 h 77"/>
                <a:gd name="T14" fmla="*/ 21 w 42"/>
                <a:gd name="T15" fmla="*/ 14 h 77"/>
                <a:gd name="T16" fmla="*/ 17 w 42"/>
                <a:gd name="T17" fmla="*/ 16 h 77"/>
                <a:gd name="T18" fmla="*/ 19 w 42"/>
                <a:gd name="T19" fmla="*/ 12 h 77"/>
                <a:gd name="T20" fmla="*/ 19 w 42"/>
                <a:gd name="T21" fmla="*/ 9 h 77"/>
                <a:gd name="T22" fmla="*/ 18 w 42"/>
                <a:gd name="T23" fmla="*/ 5 h 77"/>
                <a:gd name="T24" fmla="*/ 15 w 42"/>
                <a:gd name="T25" fmla="*/ 4 h 77"/>
                <a:gd name="T26" fmla="*/ 9 w 42"/>
                <a:gd name="T27" fmla="*/ 1 h 77"/>
                <a:gd name="T28" fmla="*/ 4 w 42"/>
                <a:gd name="T29" fmla="*/ 4 h 77"/>
                <a:gd name="T30" fmla="*/ 1 w 42"/>
                <a:gd name="T31" fmla="*/ 8 h 77"/>
                <a:gd name="T32" fmla="*/ 0 w 42"/>
                <a:gd name="T33" fmla="*/ 13 h 77"/>
                <a:gd name="T34" fmla="*/ 3 w 42"/>
                <a:gd name="T35" fmla="*/ 16 h 77"/>
                <a:gd name="T36" fmla="*/ 6 w 42"/>
                <a:gd name="T37" fmla="*/ 20 h 77"/>
                <a:gd name="T38" fmla="*/ 5 w 42"/>
                <a:gd name="T39" fmla="*/ 24 h 77"/>
                <a:gd name="T40" fmla="*/ 5 w 42"/>
                <a:gd name="T41" fmla="*/ 27 h 77"/>
                <a:gd name="T42" fmla="*/ 4 w 42"/>
                <a:gd name="T43" fmla="*/ 28 h 77"/>
                <a:gd name="T44" fmla="*/ 6 w 42"/>
                <a:gd name="T45" fmla="*/ 33 h 77"/>
                <a:gd name="T46" fmla="*/ 9 w 42"/>
                <a:gd name="T47" fmla="*/ 37 h 77"/>
                <a:gd name="T48" fmla="*/ 10 w 42"/>
                <a:gd name="T49" fmla="*/ 42 h 77"/>
                <a:gd name="T50" fmla="*/ 6 w 42"/>
                <a:gd name="T51" fmla="*/ 52 h 77"/>
                <a:gd name="T52" fmla="*/ 5 w 42"/>
                <a:gd name="T53" fmla="*/ 55 h 77"/>
                <a:gd name="T54" fmla="*/ 4 w 42"/>
                <a:gd name="T55" fmla="*/ 58 h 77"/>
                <a:gd name="T56" fmla="*/ 5 w 42"/>
                <a:gd name="T57" fmla="*/ 62 h 77"/>
                <a:gd name="T58" fmla="*/ 11 w 42"/>
                <a:gd name="T59" fmla="*/ 69 h 77"/>
                <a:gd name="T60" fmla="*/ 13 w 42"/>
                <a:gd name="T61" fmla="*/ 72 h 77"/>
                <a:gd name="T62" fmla="*/ 16 w 42"/>
                <a:gd name="T63" fmla="*/ 72 h 77"/>
                <a:gd name="T64" fmla="*/ 18 w 42"/>
                <a:gd name="T65" fmla="*/ 74 h 77"/>
                <a:gd name="T66" fmla="*/ 19 w 42"/>
                <a:gd name="T67" fmla="*/ 76 h 77"/>
                <a:gd name="T68" fmla="*/ 21 w 42"/>
                <a:gd name="T69" fmla="*/ 76 h 77"/>
                <a:gd name="T70" fmla="*/ 23 w 42"/>
                <a:gd name="T71" fmla="*/ 74 h 77"/>
                <a:gd name="T72" fmla="*/ 16 w 42"/>
                <a:gd name="T73" fmla="*/ 69 h 77"/>
                <a:gd name="T74" fmla="*/ 13 w 42"/>
                <a:gd name="T75" fmla="*/ 67 h 77"/>
                <a:gd name="T76" fmla="*/ 15 w 42"/>
                <a:gd name="T77" fmla="*/ 67 h 77"/>
                <a:gd name="T78" fmla="*/ 12 w 42"/>
                <a:gd name="T79" fmla="*/ 60 h 77"/>
                <a:gd name="T80" fmla="*/ 11 w 42"/>
                <a:gd name="T81" fmla="*/ 58 h 77"/>
                <a:gd name="T82" fmla="*/ 9 w 42"/>
                <a:gd name="T83" fmla="*/ 56 h 77"/>
                <a:gd name="T84" fmla="*/ 11 w 42"/>
                <a:gd name="T85" fmla="*/ 48 h 77"/>
                <a:gd name="T86" fmla="*/ 13 w 42"/>
                <a:gd name="T87" fmla="*/ 43 h 77"/>
                <a:gd name="T88" fmla="*/ 14 w 42"/>
                <a:gd name="T89" fmla="*/ 36 h 77"/>
                <a:gd name="T90" fmla="*/ 17 w 42"/>
                <a:gd name="T91" fmla="*/ 40 h 77"/>
                <a:gd name="T92" fmla="*/ 22 w 42"/>
                <a:gd name="T93" fmla="*/ 41 h 77"/>
                <a:gd name="T94" fmla="*/ 27 w 42"/>
                <a:gd name="T95" fmla="*/ 44 h 77"/>
                <a:gd name="T96" fmla="*/ 24 w 42"/>
                <a:gd name="T97" fmla="*/ 38 h 77"/>
                <a:gd name="T98" fmla="*/ 28 w 42"/>
                <a:gd name="T99" fmla="*/ 33 h 77"/>
                <a:gd name="T100" fmla="*/ 34 w 42"/>
                <a:gd name="T101" fmla="*/ 32 h 77"/>
                <a:gd name="T102" fmla="*/ 38 w 42"/>
                <a:gd name="T103" fmla="*/ 33 h 77"/>
                <a:gd name="T104" fmla="*/ 40 w 42"/>
                <a:gd name="T105" fmla="*/ 30 h 77"/>
                <a:gd name="T106" fmla="*/ 40 w 42"/>
                <a:gd name="T107" fmla="*/ 3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2" h="77">
                  <a:moveTo>
                    <a:pt x="40" y="30"/>
                  </a:moveTo>
                  <a:cubicBezTo>
                    <a:pt x="41" y="30"/>
                    <a:pt x="40" y="28"/>
                    <a:pt x="41" y="27"/>
                  </a:cubicBezTo>
                  <a:cubicBezTo>
                    <a:pt x="42" y="26"/>
                    <a:pt x="40" y="24"/>
                    <a:pt x="39" y="24"/>
                  </a:cubicBezTo>
                  <a:cubicBezTo>
                    <a:pt x="38" y="23"/>
                    <a:pt x="36" y="22"/>
                    <a:pt x="36" y="20"/>
                  </a:cubicBezTo>
                  <a:cubicBezTo>
                    <a:pt x="36" y="18"/>
                    <a:pt x="37" y="17"/>
                    <a:pt x="35" y="15"/>
                  </a:cubicBezTo>
                  <a:cubicBezTo>
                    <a:pt x="34" y="14"/>
                    <a:pt x="32" y="12"/>
                    <a:pt x="30" y="12"/>
                  </a:cubicBezTo>
                  <a:cubicBezTo>
                    <a:pt x="28" y="12"/>
                    <a:pt x="27" y="14"/>
                    <a:pt x="25" y="14"/>
                  </a:cubicBezTo>
                  <a:cubicBezTo>
                    <a:pt x="23" y="13"/>
                    <a:pt x="23" y="13"/>
                    <a:pt x="21" y="14"/>
                  </a:cubicBezTo>
                  <a:cubicBezTo>
                    <a:pt x="21" y="14"/>
                    <a:pt x="18" y="17"/>
                    <a:pt x="17" y="16"/>
                  </a:cubicBezTo>
                  <a:cubicBezTo>
                    <a:pt x="17" y="15"/>
                    <a:pt x="20" y="13"/>
                    <a:pt x="19" y="12"/>
                  </a:cubicBezTo>
                  <a:cubicBezTo>
                    <a:pt x="17" y="11"/>
                    <a:pt x="19" y="10"/>
                    <a:pt x="19" y="9"/>
                  </a:cubicBezTo>
                  <a:cubicBezTo>
                    <a:pt x="19" y="8"/>
                    <a:pt x="19" y="5"/>
                    <a:pt x="18" y="5"/>
                  </a:cubicBezTo>
                  <a:cubicBezTo>
                    <a:pt x="16" y="6"/>
                    <a:pt x="14" y="6"/>
                    <a:pt x="15" y="4"/>
                  </a:cubicBezTo>
                  <a:cubicBezTo>
                    <a:pt x="16" y="0"/>
                    <a:pt x="11" y="0"/>
                    <a:pt x="9" y="1"/>
                  </a:cubicBezTo>
                  <a:cubicBezTo>
                    <a:pt x="8" y="3"/>
                    <a:pt x="6" y="4"/>
                    <a:pt x="4" y="4"/>
                  </a:cubicBezTo>
                  <a:cubicBezTo>
                    <a:pt x="2" y="4"/>
                    <a:pt x="1" y="7"/>
                    <a:pt x="1" y="8"/>
                  </a:cubicBezTo>
                  <a:cubicBezTo>
                    <a:pt x="1" y="10"/>
                    <a:pt x="0" y="11"/>
                    <a:pt x="0" y="13"/>
                  </a:cubicBezTo>
                  <a:cubicBezTo>
                    <a:pt x="0" y="15"/>
                    <a:pt x="1" y="15"/>
                    <a:pt x="3" y="16"/>
                  </a:cubicBezTo>
                  <a:cubicBezTo>
                    <a:pt x="4" y="18"/>
                    <a:pt x="5" y="19"/>
                    <a:pt x="6" y="20"/>
                  </a:cubicBezTo>
                  <a:cubicBezTo>
                    <a:pt x="7" y="22"/>
                    <a:pt x="5" y="23"/>
                    <a:pt x="5" y="24"/>
                  </a:cubicBezTo>
                  <a:cubicBezTo>
                    <a:pt x="5" y="25"/>
                    <a:pt x="6" y="26"/>
                    <a:pt x="5" y="27"/>
                  </a:cubicBezTo>
                  <a:cubicBezTo>
                    <a:pt x="5" y="27"/>
                    <a:pt x="4" y="27"/>
                    <a:pt x="4" y="28"/>
                  </a:cubicBezTo>
                  <a:cubicBezTo>
                    <a:pt x="3" y="29"/>
                    <a:pt x="5" y="32"/>
                    <a:pt x="6" y="33"/>
                  </a:cubicBezTo>
                  <a:cubicBezTo>
                    <a:pt x="7" y="34"/>
                    <a:pt x="8" y="35"/>
                    <a:pt x="9" y="37"/>
                  </a:cubicBezTo>
                  <a:cubicBezTo>
                    <a:pt x="9" y="39"/>
                    <a:pt x="9" y="40"/>
                    <a:pt x="10" y="42"/>
                  </a:cubicBezTo>
                  <a:cubicBezTo>
                    <a:pt x="11" y="46"/>
                    <a:pt x="8" y="49"/>
                    <a:pt x="6" y="52"/>
                  </a:cubicBezTo>
                  <a:cubicBezTo>
                    <a:pt x="6" y="53"/>
                    <a:pt x="5" y="54"/>
                    <a:pt x="5" y="55"/>
                  </a:cubicBezTo>
                  <a:cubicBezTo>
                    <a:pt x="4" y="56"/>
                    <a:pt x="4" y="57"/>
                    <a:pt x="4" y="58"/>
                  </a:cubicBezTo>
                  <a:cubicBezTo>
                    <a:pt x="4" y="59"/>
                    <a:pt x="3" y="62"/>
                    <a:pt x="5" y="62"/>
                  </a:cubicBezTo>
                  <a:cubicBezTo>
                    <a:pt x="8" y="64"/>
                    <a:pt x="9" y="67"/>
                    <a:pt x="11" y="69"/>
                  </a:cubicBezTo>
                  <a:cubicBezTo>
                    <a:pt x="12" y="70"/>
                    <a:pt x="12" y="71"/>
                    <a:pt x="13" y="72"/>
                  </a:cubicBezTo>
                  <a:cubicBezTo>
                    <a:pt x="14" y="72"/>
                    <a:pt x="15" y="72"/>
                    <a:pt x="16" y="72"/>
                  </a:cubicBezTo>
                  <a:cubicBezTo>
                    <a:pt x="17" y="73"/>
                    <a:pt x="18" y="73"/>
                    <a:pt x="18" y="74"/>
                  </a:cubicBezTo>
                  <a:cubicBezTo>
                    <a:pt x="18" y="75"/>
                    <a:pt x="18" y="76"/>
                    <a:pt x="19" y="76"/>
                  </a:cubicBezTo>
                  <a:cubicBezTo>
                    <a:pt x="19" y="77"/>
                    <a:pt x="20" y="76"/>
                    <a:pt x="21" y="76"/>
                  </a:cubicBezTo>
                  <a:cubicBezTo>
                    <a:pt x="22" y="76"/>
                    <a:pt x="23" y="74"/>
                    <a:pt x="23" y="74"/>
                  </a:cubicBezTo>
                  <a:cubicBezTo>
                    <a:pt x="21" y="71"/>
                    <a:pt x="20" y="70"/>
                    <a:pt x="16" y="69"/>
                  </a:cubicBezTo>
                  <a:cubicBezTo>
                    <a:pt x="15" y="69"/>
                    <a:pt x="14" y="68"/>
                    <a:pt x="13" y="67"/>
                  </a:cubicBezTo>
                  <a:cubicBezTo>
                    <a:pt x="13" y="65"/>
                    <a:pt x="14" y="67"/>
                    <a:pt x="15" y="67"/>
                  </a:cubicBezTo>
                  <a:cubicBezTo>
                    <a:pt x="14" y="67"/>
                    <a:pt x="12" y="61"/>
                    <a:pt x="12" y="60"/>
                  </a:cubicBezTo>
                  <a:cubicBezTo>
                    <a:pt x="12" y="59"/>
                    <a:pt x="12" y="59"/>
                    <a:pt x="11" y="58"/>
                  </a:cubicBezTo>
                  <a:cubicBezTo>
                    <a:pt x="10" y="58"/>
                    <a:pt x="9" y="57"/>
                    <a:pt x="9" y="56"/>
                  </a:cubicBezTo>
                  <a:cubicBezTo>
                    <a:pt x="8" y="53"/>
                    <a:pt x="10" y="50"/>
                    <a:pt x="11" y="48"/>
                  </a:cubicBezTo>
                  <a:cubicBezTo>
                    <a:pt x="11" y="46"/>
                    <a:pt x="13" y="44"/>
                    <a:pt x="13" y="43"/>
                  </a:cubicBezTo>
                  <a:cubicBezTo>
                    <a:pt x="13" y="41"/>
                    <a:pt x="12" y="37"/>
                    <a:pt x="14" y="36"/>
                  </a:cubicBezTo>
                  <a:cubicBezTo>
                    <a:pt x="17" y="36"/>
                    <a:pt x="17" y="37"/>
                    <a:pt x="17" y="40"/>
                  </a:cubicBezTo>
                  <a:cubicBezTo>
                    <a:pt x="16" y="42"/>
                    <a:pt x="20" y="41"/>
                    <a:pt x="22" y="41"/>
                  </a:cubicBezTo>
                  <a:cubicBezTo>
                    <a:pt x="23" y="41"/>
                    <a:pt x="26" y="43"/>
                    <a:pt x="27" y="44"/>
                  </a:cubicBezTo>
                  <a:cubicBezTo>
                    <a:pt x="27" y="42"/>
                    <a:pt x="25" y="41"/>
                    <a:pt x="24" y="38"/>
                  </a:cubicBezTo>
                  <a:cubicBezTo>
                    <a:pt x="24" y="36"/>
                    <a:pt x="26" y="35"/>
                    <a:pt x="28" y="33"/>
                  </a:cubicBezTo>
                  <a:cubicBezTo>
                    <a:pt x="29" y="32"/>
                    <a:pt x="32" y="32"/>
                    <a:pt x="34" y="32"/>
                  </a:cubicBezTo>
                  <a:cubicBezTo>
                    <a:pt x="36" y="32"/>
                    <a:pt x="37" y="32"/>
                    <a:pt x="38" y="33"/>
                  </a:cubicBezTo>
                  <a:cubicBezTo>
                    <a:pt x="40" y="33"/>
                    <a:pt x="39" y="32"/>
                    <a:pt x="40" y="30"/>
                  </a:cubicBezTo>
                  <a:cubicBezTo>
                    <a:pt x="41" y="30"/>
                    <a:pt x="40" y="31"/>
                    <a:pt x="40" y="30"/>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309" name="Freeform 705">
              <a:extLst>
                <a:ext uri="{FF2B5EF4-FFF2-40B4-BE49-F238E27FC236}">
                  <a16:creationId xmlns:a16="http://schemas.microsoft.com/office/drawing/2014/main" id="{EC961573-168E-D7EE-3E47-5224FAC6A427}"/>
                </a:ext>
              </a:extLst>
            </p:cNvPr>
            <p:cNvSpPr>
              <a:spLocks/>
            </p:cNvSpPr>
            <p:nvPr/>
          </p:nvSpPr>
          <p:spPr bwMode="auto">
            <a:xfrm>
              <a:off x="16362618" y="7921315"/>
              <a:ext cx="356688" cy="729492"/>
            </a:xfrm>
            <a:custGeom>
              <a:avLst/>
              <a:gdLst>
                <a:gd name="T0" fmla="*/ 37 w 38"/>
                <a:gd name="T1" fmla="*/ 55 h 78"/>
                <a:gd name="T2" fmla="*/ 36 w 38"/>
                <a:gd name="T3" fmla="*/ 49 h 78"/>
                <a:gd name="T4" fmla="*/ 32 w 38"/>
                <a:gd name="T5" fmla="*/ 41 h 78"/>
                <a:gd name="T6" fmla="*/ 28 w 38"/>
                <a:gd name="T7" fmla="*/ 37 h 78"/>
                <a:gd name="T8" fmla="*/ 22 w 38"/>
                <a:gd name="T9" fmla="*/ 31 h 78"/>
                <a:gd name="T10" fmla="*/ 18 w 38"/>
                <a:gd name="T11" fmla="*/ 26 h 78"/>
                <a:gd name="T12" fmla="*/ 19 w 38"/>
                <a:gd name="T13" fmla="*/ 20 h 78"/>
                <a:gd name="T14" fmla="*/ 23 w 38"/>
                <a:gd name="T15" fmla="*/ 15 h 78"/>
                <a:gd name="T16" fmla="*/ 29 w 38"/>
                <a:gd name="T17" fmla="*/ 11 h 78"/>
                <a:gd name="T18" fmla="*/ 23 w 38"/>
                <a:gd name="T19" fmla="*/ 7 h 78"/>
                <a:gd name="T20" fmla="*/ 24 w 38"/>
                <a:gd name="T21" fmla="*/ 4 h 78"/>
                <a:gd name="T22" fmla="*/ 19 w 38"/>
                <a:gd name="T23" fmla="*/ 3 h 78"/>
                <a:gd name="T24" fmla="*/ 14 w 38"/>
                <a:gd name="T25" fmla="*/ 3 h 78"/>
                <a:gd name="T26" fmla="*/ 11 w 38"/>
                <a:gd name="T27" fmla="*/ 5 h 78"/>
                <a:gd name="T28" fmla="*/ 8 w 38"/>
                <a:gd name="T29" fmla="*/ 5 h 78"/>
                <a:gd name="T30" fmla="*/ 5 w 38"/>
                <a:gd name="T31" fmla="*/ 5 h 78"/>
                <a:gd name="T32" fmla="*/ 3 w 38"/>
                <a:gd name="T33" fmla="*/ 5 h 78"/>
                <a:gd name="T34" fmla="*/ 0 w 38"/>
                <a:gd name="T35" fmla="*/ 6 h 78"/>
                <a:gd name="T36" fmla="*/ 4 w 38"/>
                <a:gd name="T37" fmla="*/ 9 h 78"/>
                <a:gd name="T38" fmla="*/ 5 w 38"/>
                <a:gd name="T39" fmla="*/ 13 h 78"/>
                <a:gd name="T40" fmla="*/ 9 w 38"/>
                <a:gd name="T41" fmla="*/ 14 h 78"/>
                <a:gd name="T42" fmla="*/ 12 w 38"/>
                <a:gd name="T43" fmla="*/ 17 h 78"/>
                <a:gd name="T44" fmla="*/ 13 w 38"/>
                <a:gd name="T45" fmla="*/ 21 h 78"/>
                <a:gd name="T46" fmla="*/ 10 w 38"/>
                <a:gd name="T47" fmla="*/ 22 h 78"/>
                <a:gd name="T48" fmla="*/ 14 w 38"/>
                <a:gd name="T49" fmla="*/ 25 h 78"/>
                <a:gd name="T50" fmla="*/ 19 w 38"/>
                <a:gd name="T51" fmla="*/ 31 h 78"/>
                <a:gd name="T52" fmla="*/ 23 w 38"/>
                <a:gd name="T53" fmla="*/ 35 h 78"/>
                <a:gd name="T54" fmla="*/ 26 w 38"/>
                <a:gd name="T55" fmla="*/ 39 h 78"/>
                <a:gd name="T56" fmla="*/ 28 w 38"/>
                <a:gd name="T57" fmla="*/ 43 h 78"/>
                <a:gd name="T58" fmla="*/ 27 w 38"/>
                <a:gd name="T59" fmla="*/ 48 h 78"/>
                <a:gd name="T60" fmla="*/ 28 w 38"/>
                <a:gd name="T61" fmla="*/ 52 h 78"/>
                <a:gd name="T62" fmla="*/ 28 w 38"/>
                <a:gd name="T63" fmla="*/ 57 h 78"/>
                <a:gd name="T64" fmla="*/ 23 w 38"/>
                <a:gd name="T65" fmla="*/ 60 h 78"/>
                <a:gd name="T66" fmla="*/ 20 w 38"/>
                <a:gd name="T67" fmla="*/ 62 h 78"/>
                <a:gd name="T68" fmla="*/ 20 w 38"/>
                <a:gd name="T69" fmla="*/ 65 h 78"/>
                <a:gd name="T70" fmla="*/ 18 w 38"/>
                <a:gd name="T71" fmla="*/ 66 h 78"/>
                <a:gd name="T72" fmla="*/ 14 w 38"/>
                <a:gd name="T73" fmla="*/ 67 h 78"/>
                <a:gd name="T74" fmla="*/ 15 w 38"/>
                <a:gd name="T75" fmla="*/ 70 h 78"/>
                <a:gd name="T76" fmla="*/ 14 w 38"/>
                <a:gd name="T77" fmla="*/ 74 h 78"/>
                <a:gd name="T78" fmla="*/ 14 w 38"/>
                <a:gd name="T79" fmla="*/ 77 h 78"/>
                <a:gd name="T80" fmla="*/ 18 w 38"/>
                <a:gd name="T81" fmla="*/ 75 h 78"/>
                <a:gd name="T82" fmla="*/ 19 w 38"/>
                <a:gd name="T83" fmla="*/ 71 h 78"/>
                <a:gd name="T84" fmla="*/ 22 w 38"/>
                <a:gd name="T85" fmla="*/ 72 h 78"/>
                <a:gd name="T86" fmla="*/ 21 w 38"/>
                <a:gd name="T87" fmla="*/ 70 h 78"/>
                <a:gd name="T88" fmla="*/ 23 w 38"/>
                <a:gd name="T89" fmla="*/ 71 h 78"/>
                <a:gd name="T90" fmla="*/ 24 w 38"/>
                <a:gd name="T91" fmla="*/ 67 h 78"/>
                <a:gd name="T92" fmla="*/ 26 w 38"/>
                <a:gd name="T93" fmla="*/ 68 h 78"/>
                <a:gd name="T94" fmla="*/ 30 w 38"/>
                <a:gd name="T95" fmla="*/ 66 h 78"/>
                <a:gd name="T96" fmla="*/ 36 w 38"/>
                <a:gd name="T97" fmla="*/ 61 h 78"/>
                <a:gd name="T98" fmla="*/ 36 w 38"/>
                <a:gd name="T99" fmla="*/ 57 h 78"/>
                <a:gd name="T100" fmla="*/ 37 w 38"/>
                <a:gd name="T101" fmla="*/ 55 h 78"/>
                <a:gd name="T102" fmla="*/ 37 w 38"/>
                <a:gd name="T103" fmla="*/ 55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8" h="78">
                  <a:moveTo>
                    <a:pt x="37" y="55"/>
                  </a:moveTo>
                  <a:cubicBezTo>
                    <a:pt x="36" y="54"/>
                    <a:pt x="36" y="52"/>
                    <a:pt x="36" y="49"/>
                  </a:cubicBezTo>
                  <a:cubicBezTo>
                    <a:pt x="35" y="46"/>
                    <a:pt x="34" y="44"/>
                    <a:pt x="32" y="41"/>
                  </a:cubicBezTo>
                  <a:cubicBezTo>
                    <a:pt x="31" y="39"/>
                    <a:pt x="30" y="38"/>
                    <a:pt x="28" y="37"/>
                  </a:cubicBezTo>
                  <a:cubicBezTo>
                    <a:pt x="26" y="35"/>
                    <a:pt x="23" y="34"/>
                    <a:pt x="22" y="31"/>
                  </a:cubicBezTo>
                  <a:cubicBezTo>
                    <a:pt x="22" y="29"/>
                    <a:pt x="20" y="28"/>
                    <a:pt x="18" y="26"/>
                  </a:cubicBezTo>
                  <a:cubicBezTo>
                    <a:pt x="17" y="25"/>
                    <a:pt x="18" y="21"/>
                    <a:pt x="19" y="20"/>
                  </a:cubicBezTo>
                  <a:cubicBezTo>
                    <a:pt x="21" y="19"/>
                    <a:pt x="23" y="17"/>
                    <a:pt x="23" y="15"/>
                  </a:cubicBezTo>
                  <a:cubicBezTo>
                    <a:pt x="24" y="14"/>
                    <a:pt x="28" y="12"/>
                    <a:pt x="29" y="11"/>
                  </a:cubicBezTo>
                  <a:cubicBezTo>
                    <a:pt x="27" y="10"/>
                    <a:pt x="25" y="9"/>
                    <a:pt x="23" y="7"/>
                  </a:cubicBezTo>
                  <a:cubicBezTo>
                    <a:pt x="21" y="6"/>
                    <a:pt x="24" y="6"/>
                    <a:pt x="24" y="4"/>
                  </a:cubicBezTo>
                  <a:cubicBezTo>
                    <a:pt x="24" y="4"/>
                    <a:pt x="19" y="3"/>
                    <a:pt x="19" y="3"/>
                  </a:cubicBezTo>
                  <a:cubicBezTo>
                    <a:pt x="17" y="2"/>
                    <a:pt x="15" y="0"/>
                    <a:pt x="14" y="3"/>
                  </a:cubicBezTo>
                  <a:cubicBezTo>
                    <a:pt x="13" y="4"/>
                    <a:pt x="12" y="4"/>
                    <a:pt x="11" y="5"/>
                  </a:cubicBezTo>
                  <a:cubicBezTo>
                    <a:pt x="9" y="8"/>
                    <a:pt x="9" y="4"/>
                    <a:pt x="8" y="5"/>
                  </a:cubicBezTo>
                  <a:cubicBezTo>
                    <a:pt x="6" y="6"/>
                    <a:pt x="6" y="5"/>
                    <a:pt x="5" y="5"/>
                  </a:cubicBezTo>
                  <a:cubicBezTo>
                    <a:pt x="4" y="6"/>
                    <a:pt x="3" y="6"/>
                    <a:pt x="3" y="5"/>
                  </a:cubicBezTo>
                  <a:cubicBezTo>
                    <a:pt x="3" y="4"/>
                    <a:pt x="1" y="6"/>
                    <a:pt x="0" y="6"/>
                  </a:cubicBezTo>
                  <a:cubicBezTo>
                    <a:pt x="0" y="7"/>
                    <a:pt x="3" y="9"/>
                    <a:pt x="4" y="9"/>
                  </a:cubicBezTo>
                  <a:cubicBezTo>
                    <a:pt x="5" y="11"/>
                    <a:pt x="4" y="12"/>
                    <a:pt x="5" y="13"/>
                  </a:cubicBezTo>
                  <a:cubicBezTo>
                    <a:pt x="5" y="15"/>
                    <a:pt x="8" y="15"/>
                    <a:pt x="9" y="14"/>
                  </a:cubicBezTo>
                  <a:cubicBezTo>
                    <a:pt x="11" y="13"/>
                    <a:pt x="12" y="16"/>
                    <a:pt x="12" y="17"/>
                  </a:cubicBezTo>
                  <a:cubicBezTo>
                    <a:pt x="13" y="19"/>
                    <a:pt x="15" y="19"/>
                    <a:pt x="13" y="21"/>
                  </a:cubicBezTo>
                  <a:cubicBezTo>
                    <a:pt x="11" y="22"/>
                    <a:pt x="10" y="19"/>
                    <a:pt x="10" y="22"/>
                  </a:cubicBezTo>
                  <a:cubicBezTo>
                    <a:pt x="10" y="24"/>
                    <a:pt x="13" y="24"/>
                    <a:pt x="14" y="25"/>
                  </a:cubicBezTo>
                  <a:cubicBezTo>
                    <a:pt x="16" y="27"/>
                    <a:pt x="17" y="29"/>
                    <a:pt x="19" y="31"/>
                  </a:cubicBezTo>
                  <a:cubicBezTo>
                    <a:pt x="20" y="33"/>
                    <a:pt x="22" y="33"/>
                    <a:pt x="23" y="35"/>
                  </a:cubicBezTo>
                  <a:cubicBezTo>
                    <a:pt x="24" y="37"/>
                    <a:pt x="24" y="38"/>
                    <a:pt x="26" y="39"/>
                  </a:cubicBezTo>
                  <a:cubicBezTo>
                    <a:pt x="27" y="40"/>
                    <a:pt x="26" y="42"/>
                    <a:pt x="28" y="43"/>
                  </a:cubicBezTo>
                  <a:cubicBezTo>
                    <a:pt x="29" y="44"/>
                    <a:pt x="28" y="47"/>
                    <a:pt x="27" y="48"/>
                  </a:cubicBezTo>
                  <a:cubicBezTo>
                    <a:pt x="26" y="49"/>
                    <a:pt x="27" y="51"/>
                    <a:pt x="28" y="52"/>
                  </a:cubicBezTo>
                  <a:cubicBezTo>
                    <a:pt x="28" y="54"/>
                    <a:pt x="28" y="55"/>
                    <a:pt x="28" y="57"/>
                  </a:cubicBezTo>
                  <a:cubicBezTo>
                    <a:pt x="26" y="59"/>
                    <a:pt x="26" y="59"/>
                    <a:pt x="23" y="60"/>
                  </a:cubicBezTo>
                  <a:cubicBezTo>
                    <a:pt x="21" y="60"/>
                    <a:pt x="24" y="63"/>
                    <a:pt x="20" y="62"/>
                  </a:cubicBezTo>
                  <a:cubicBezTo>
                    <a:pt x="18" y="62"/>
                    <a:pt x="20" y="64"/>
                    <a:pt x="20" y="65"/>
                  </a:cubicBezTo>
                  <a:cubicBezTo>
                    <a:pt x="21" y="67"/>
                    <a:pt x="19" y="66"/>
                    <a:pt x="18" y="66"/>
                  </a:cubicBezTo>
                  <a:cubicBezTo>
                    <a:pt x="16" y="66"/>
                    <a:pt x="15" y="66"/>
                    <a:pt x="14" y="67"/>
                  </a:cubicBezTo>
                  <a:cubicBezTo>
                    <a:pt x="11" y="69"/>
                    <a:pt x="13" y="69"/>
                    <a:pt x="15" y="70"/>
                  </a:cubicBezTo>
                  <a:cubicBezTo>
                    <a:pt x="16" y="70"/>
                    <a:pt x="14" y="73"/>
                    <a:pt x="14" y="74"/>
                  </a:cubicBezTo>
                  <a:cubicBezTo>
                    <a:pt x="13" y="74"/>
                    <a:pt x="13" y="78"/>
                    <a:pt x="14" y="77"/>
                  </a:cubicBezTo>
                  <a:cubicBezTo>
                    <a:pt x="16" y="76"/>
                    <a:pt x="17" y="75"/>
                    <a:pt x="18" y="75"/>
                  </a:cubicBezTo>
                  <a:cubicBezTo>
                    <a:pt x="22" y="74"/>
                    <a:pt x="20" y="73"/>
                    <a:pt x="19" y="71"/>
                  </a:cubicBezTo>
                  <a:cubicBezTo>
                    <a:pt x="20" y="71"/>
                    <a:pt x="21" y="73"/>
                    <a:pt x="22" y="72"/>
                  </a:cubicBezTo>
                  <a:cubicBezTo>
                    <a:pt x="23" y="71"/>
                    <a:pt x="21" y="70"/>
                    <a:pt x="21" y="70"/>
                  </a:cubicBezTo>
                  <a:cubicBezTo>
                    <a:pt x="21" y="69"/>
                    <a:pt x="23" y="71"/>
                    <a:pt x="23" y="71"/>
                  </a:cubicBezTo>
                  <a:cubicBezTo>
                    <a:pt x="22" y="71"/>
                    <a:pt x="23" y="67"/>
                    <a:pt x="24" y="67"/>
                  </a:cubicBezTo>
                  <a:cubicBezTo>
                    <a:pt x="24" y="66"/>
                    <a:pt x="26" y="68"/>
                    <a:pt x="26" y="68"/>
                  </a:cubicBezTo>
                  <a:cubicBezTo>
                    <a:pt x="28" y="68"/>
                    <a:pt x="29" y="67"/>
                    <a:pt x="30" y="66"/>
                  </a:cubicBezTo>
                  <a:cubicBezTo>
                    <a:pt x="31" y="65"/>
                    <a:pt x="36" y="63"/>
                    <a:pt x="36" y="61"/>
                  </a:cubicBezTo>
                  <a:cubicBezTo>
                    <a:pt x="36" y="60"/>
                    <a:pt x="35" y="59"/>
                    <a:pt x="36" y="57"/>
                  </a:cubicBezTo>
                  <a:cubicBezTo>
                    <a:pt x="36" y="56"/>
                    <a:pt x="38" y="57"/>
                    <a:pt x="37" y="55"/>
                  </a:cubicBezTo>
                  <a:cubicBezTo>
                    <a:pt x="36" y="54"/>
                    <a:pt x="38" y="56"/>
                    <a:pt x="37" y="55"/>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310" name="Freeform 706">
              <a:extLst>
                <a:ext uri="{FF2B5EF4-FFF2-40B4-BE49-F238E27FC236}">
                  <a16:creationId xmlns:a16="http://schemas.microsoft.com/office/drawing/2014/main" id="{1BBF6B7E-80F1-5330-6D5B-0B951FB3DE93}"/>
                </a:ext>
              </a:extLst>
            </p:cNvPr>
            <p:cNvSpPr>
              <a:spLocks/>
            </p:cNvSpPr>
            <p:nvPr/>
          </p:nvSpPr>
          <p:spPr bwMode="auto">
            <a:xfrm>
              <a:off x="16279815" y="7978656"/>
              <a:ext cx="343950" cy="420492"/>
            </a:xfrm>
            <a:custGeom>
              <a:avLst/>
              <a:gdLst>
                <a:gd name="T0" fmla="*/ 37 w 37"/>
                <a:gd name="T1" fmla="*/ 38 h 45"/>
                <a:gd name="T2" fmla="*/ 35 w 37"/>
                <a:gd name="T3" fmla="*/ 35 h 45"/>
                <a:gd name="T4" fmla="*/ 33 w 37"/>
                <a:gd name="T5" fmla="*/ 32 h 45"/>
                <a:gd name="T6" fmla="*/ 30 w 37"/>
                <a:gd name="T7" fmla="*/ 28 h 45"/>
                <a:gd name="T8" fmla="*/ 26 w 37"/>
                <a:gd name="T9" fmla="*/ 22 h 45"/>
                <a:gd name="T10" fmla="*/ 22 w 37"/>
                <a:gd name="T11" fmla="*/ 18 h 45"/>
                <a:gd name="T12" fmla="*/ 19 w 37"/>
                <a:gd name="T13" fmla="*/ 15 h 45"/>
                <a:gd name="T14" fmla="*/ 22 w 37"/>
                <a:gd name="T15" fmla="*/ 14 h 45"/>
                <a:gd name="T16" fmla="*/ 21 w 37"/>
                <a:gd name="T17" fmla="*/ 10 h 45"/>
                <a:gd name="T18" fmla="*/ 14 w 37"/>
                <a:gd name="T19" fmla="*/ 8 h 45"/>
                <a:gd name="T20" fmla="*/ 13 w 37"/>
                <a:gd name="T21" fmla="*/ 4 h 45"/>
                <a:gd name="T22" fmla="*/ 9 w 37"/>
                <a:gd name="T23" fmla="*/ 0 h 45"/>
                <a:gd name="T24" fmla="*/ 7 w 37"/>
                <a:gd name="T25" fmla="*/ 0 h 45"/>
                <a:gd name="T26" fmla="*/ 8 w 37"/>
                <a:gd name="T27" fmla="*/ 4 h 45"/>
                <a:gd name="T28" fmla="*/ 8 w 37"/>
                <a:gd name="T29" fmla="*/ 7 h 45"/>
                <a:gd name="T30" fmla="*/ 4 w 37"/>
                <a:gd name="T31" fmla="*/ 5 h 45"/>
                <a:gd name="T32" fmla="*/ 0 w 37"/>
                <a:gd name="T33" fmla="*/ 10 h 45"/>
                <a:gd name="T34" fmla="*/ 4 w 37"/>
                <a:gd name="T35" fmla="*/ 15 h 45"/>
                <a:gd name="T36" fmla="*/ 4 w 37"/>
                <a:gd name="T37" fmla="*/ 22 h 45"/>
                <a:gd name="T38" fmla="*/ 3 w 37"/>
                <a:gd name="T39" fmla="*/ 26 h 45"/>
                <a:gd name="T40" fmla="*/ 7 w 37"/>
                <a:gd name="T41" fmla="*/ 25 h 45"/>
                <a:gd name="T42" fmla="*/ 10 w 37"/>
                <a:gd name="T43" fmla="*/ 23 h 45"/>
                <a:gd name="T44" fmla="*/ 15 w 37"/>
                <a:gd name="T45" fmla="*/ 22 h 45"/>
                <a:gd name="T46" fmla="*/ 23 w 37"/>
                <a:gd name="T47" fmla="*/ 28 h 45"/>
                <a:gd name="T48" fmla="*/ 27 w 37"/>
                <a:gd name="T49" fmla="*/ 36 h 45"/>
                <a:gd name="T50" fmla="*/ 27 w 37"/>
                <a:gd name="T51" fmla="*/ 39 h 45"/>
                <a:gd name="T52" fmla="*/ 25 w 37"/>
                <a:gd name="T53" fmla="*/ 43 h 45"/>
                <a:gd name="T54" fmla="*/ 29 w 37"/>
                <a:gd name="T55" fmla="*/ 43 h 45"/>
                <a:gd name="T56" fmla="*/ 32 w 37"/>
                <a:gd name="T57" fmla="*/ 42 h 45"/>
                <a:gd name="T58" fmla="*/ 35 w 37"/>
                <a:gd name="T59" fmla="*/ 42 h 45"/>
                <a:gd name="T60" fmla="*/ 37 w 37"/>
                <a:gd name="T61" fmla="*/ 38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7" h="45">
                  <a:moveTo>
                    <a:pt x="37" y="38"/>
                  </a:moveTo>
                  <a:cubicBezTo>
                    <a:pt x="37" y="37"/>
                    <a:pt x="36" y="37"/>
                    <a:pt x="35" y="35"/>
                  </a:cubicBezTo>
                  <a:cubicBezTo>
                    <a:pt x="35" y="33"/>
                    <a:pt x="34" y="34"/>
                    <a:pt x="33" y="32"/>
                  </a:cubicBezTo>
                  <a:cubicBezTo>
                    <a:pt x="32" y="30"/>
                    <a:pt x="32" y="29"/>
                    <a:pt x="30" y="28"/>
                  </a:cubicBezTo>
                  <a:cubicBezTo>
                    <a:pt x="28" y="26"/>
                    <a:pt x="27" y="24"/>
                    <a:pt x="26" y="22"/>
                  </a:cubicBezTo>
                  <a:cubicBezTo>
                    <a:pt x="25" y="21"/>
                    <a:pt x="23" y="19"/>
                    <a:pt x="22" y="18"/>
                  </a:cubicBezTo>
                  <a:cubicBezTo>
                    <a:pt x="20" y="17"/>
                    <a:pt x="19" y="18"/>
                    <a:pt x="19" y="15"/>
                  </a:cubicBezTo>
                  <a:cubicBezTo>
                    <a:pt x="19" y="14"/>
                    <a:pt x="21" y="16"/>
                    <a:pt x="22" y="14"/>
                  </a:cubicBezTo>
                  <a:cubicBezTo>
                    <a:pt x="24" y="13"/>
                    <a:pt x="22" y="12"/>
                    <a:pt x="21" y="10"/>
                  </a:cubicBezTo>
                  <a:cubicBezTo>
                    <a:pt x="19" y="5"/>
                    <a:pt x="16" y="11"/>
                    <a:pt x="14" y="8"/>
                  </a:cubicBezTo>
                  <a:cubicBezTo>
                    <a:pt x="13" y="7"/>
                    <a:pt x="14" y="5"/>
                    <a:pt x="13" y="4"/>
                  </a:cubicBezTo>
                  <a:cubicBezTo>
                    <a:pt x="12" y="3"/>
                    <a:pt x="10" y="2"/>
                    <a:pt x="9" y="0"/>
                  </a:cubicBezTo>
                  <a:cubicBezTo>
                    <a:pt x="9" y="0"/>
                    <a:pt x="7" y="0"/>
                    <a:pt x="7" y="0"/>
                  </a:cubicBezTo>
                  <a:cubicBezTo>
                    <a:pt x="6" y="1"/>
                    <a:pt x="8" y="3"/>
                    <a:pt x="8" y="4"/>
                  </a:cubicBezTo>
                  <a:cubicBezTo>
                    <a:pt x="8" y="5"/>
                    <a:pt x="9" y="7"/>
                    <a:pt x="8" y="7"/>
                  </a:cubicBezTo>
                  <a:cubicBezTo>
                    <a:pt x="6" y="7"/>
                    <a:pt x="6" y="5"/>
                    <a:pt x="4" y="5"/>
                  </a:cubicBezTo>
                  <a:cubicBezTo>
                    <a:pt x="3" y="4"/>
                    <a:pt x="0" y="10"/>
                    <a:pt x="0" y="10"/>
                  </a:cubicBezTo>
                  <a:cubicBezTo>
                    <a:pt x="1" y="13"/>
                    <a:pt x="0" y="17"/>
                    <a:pt x="4" y="15"/>
                  </a:cubicBezTo>
                  <a:cubicBezTo>
                    <a:pt x="6" y="14"/>
                    <a:pt x="4" y="22"/>
                    <a:pt x="4" y="22"/>
                  </a:cubicBezTo>
                  <a:cubicBezTo>
                    <a:pt x="6" y="23"/>
                    <a:pt x="4" y="24"/>
                    <a:pt x="3" y="26"/>
                  </a:cubicBezTo>
                  <a:cubicBezTo>
                    <a:pt x="3" y="27"/>
                    <a:pt x="6" y="25"/>
                    <a:pt x="7" y="25"/>
                  </a:cubicBezTo>
                  <a:cubicBezTo>
                    <a:pt x="7" y="24"/>
                    <a:pt x="9" y="23"/>
                    <a:pt x="10" y="23"/>
                  </a:cubicBezTo>
                  <a:cubicBezTo>
                    <a:pt x="12" y="24"/>
                    <a:pt x="13" y="24"/>
                    <a:pt x="15" y="22"/>
                  </a:cubicBezTo>
                  <a:cubicBezTo>
                    <a:pt x="17" y="21"/>
                    <a:pt x="24" y="25"/>
                    <a:pt x="23" y="28"/>
                  </a:cubicBezTo>
                  <a:cubicBezTo>
                    <a:pt x="21" y="32"/>
                    <a:pt x="25" y="33"/>
                    <a:pt x="27" y="36"/>
                  </a:cubicBezTo>
                  <a:cubicBezTo>
                    <a:pt x="27" y="37"/>
                    <a:pt x="27" y="38"/>
                    <a:pt x="27" y="39"/>
                  </a:cubicBezTo>
                  <a:cubicBezTo>
                    <a:pt x="27" y="40"/>
                    <a:pt x="26" y="42"/>
                    <a:pt x="25" y="43"/>
                  </a:cubicBezTo>
                  <a:cubicBezTo>
                    <a:pt x="26" y="43"/>
                    <a:pt x="29" y="45"/>
                    <a:pt x="29" y="43"/>
                  </a:cubicBezTo>
                  <a:cubicBezTo>
                    <a:pt x="29" y="42"/>
                    <a:pt x="31" y="41"/>
                    <a:pt x="32" y="42"/>
                  </a:cubicBezTo>
                  <a:cubicBezTo>
                    <a:pt x="33" y="43"/>
                    <a:pt x="34" y="43"/>
                    <a:pt x="35" y="42"/>
                  </a:cubicBezTo>
                  <a:cubicBezTo>
                    <a:pt x="37" y="42"/>
                    <a:pt x="37" y="40"/>
                    <a:pt x="37" y="38"/>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311" name="Freeform 707">
              <a:extLst>
                <a:ext uri="{FF2B5EF4-FFF2-40B4-BE49-F238E27FC236}">
                  <a16:creationId xmlns:a16="http://schemas.microsoft.com/office/drawing/2014/main" id="{483C224A-1B14-0828-2C3D-DB68E70F5AB6}"/>
                </a:ext>
              </a:extLst>
            </p:cNvPr>
            <p:cNvSpPr>
              <a:spLocks/>
            </p:cNvSpPr>
            <p:nvPr/>
          </p:nvSpPr>
          <p:spPr bwMode="auto">
            <a:xfrm>
              <a:off x="17754337" y="9119079"/>
              <a:ext cx="420383" cy="356781"/>
            </a:xfrm>
            <a:custGeom>
              <a:avLst/>
              <a:gdLst>
                <a:gd name="T0" fmla="*/ 45 w 45"/>
                <a:gd name="T1" fmla="*/ 29 h 38"/>
                <a:gd name="T2" fmla="*/ 45 w 45"/>
                <a:gd name="T3" fmla="*/ 26 h 38"/>
                <a:gd name="T4" fmla="*/ 45 w 45"/>
                <a:gd name="T5" fmla="*/ 24 h 38"/>
                <a:gd name="T6" fmla="*/ 45 w 45"/>
                <a:gd name="T7" fmla="*/ 15 h 38"/>
                <a:gd name="T8" fmla="*/ 45 w 45"/>
                <a:gd name="T9" fmla="*/ 6 h 38"/>
                <a:gd name="T10" fmla="*/ 35 w 45"/>
                <a:gd name="T11" fmla="*/ 3 h 38"/>
                <a:gd name="T12" fmla="*/ 30 w 45"/>
                <a:gd name="T13" fmla="*/ 0 h 38"/>
                <a:gd name="T14" fmla="*/ 26 w 45"/>
                <a:gd name="T15" fmla="*/ 3 h 38"/>
                <a:gd name="T16" fmla="*/ 22 w 45"/>
                <a:gd name="T17" fmla="*/ 5 h 38"/>
                <a:gd name="T18" fmla="*/ 18 w 45"/>
                <a:gd name="T19" fmla="*/ 10 h 38"/>
                <a:gd name="T20" fmla="*/ 14 w 45"/>
                <a:gd name="T21" fmla="*/ 8 h 38"/>
                <a:gd name="T22" fmla="*/ 11 w 45"/>
                <a:gd name="T23" fmla="*/ 5 h 38"/>
                <a:gd name="T24" fmla="*/ 9 w 45"/>
                <a:gd name="T25" fmla="*/ 6 h 38"/>
                <a:gd name="T26" fmla="*/ 7 w 45"/>
                <a:gd name="T27" fmla="*/ 5 h 38"/>
                <a:gd name="T28" fmla="*/ 4 w 45"/>
                <a:gd name="T29" fmla="*/ 6 h 38"/>
                <a:gd name="T30" fmla="*/ 0 w 45"/>
                <a:gd name="T31" fmla="*/ 7 h 38"/>
                <a:gd name="T32" fmla="*/ 3 w 45"/>
                <a:gd name="T33" fmla="*/ 8 h 38"/>
                <a:gd name="T34" fmla="*/ 4 w 45"/>
                <a:gd name="T35" fmla="*/ 11 h 38"/>
                <a:gd name="T36" fmla="*/ 7 w 45"/>
                <a:gd name="T37" fmla="*/ 14 h 38"/>
                <a:gd name="T38" fmla="*/ 9 w 45"/>
                <a:gd name="T39" fmla="*/ 8 h 38"/>
                <a:gd name="T40" fmla="*/ 10 w 45"/>
                <a:gd name="T41" fmla="*/ 12 h 38"/>
                <a:gd name="T42" fmla="*/ 15 w 45"/>
                <a:gd name="T43" fmla="*/ 12 h 38"/>
                <a:gd name="T44" fmla="*/ 18 w 45"/>
                <a:gd name="T45" fmla="*/ 15 h 38"/>
                <a:gd name="T46" fmla="*/ 27 w 45"/>
                <a:gd name="T47" fmla="*/ 19 h 38"/>
                <a:gd name="T48" fmla="*/ 32 w 45"/>
                <a:gd name="T49" fmla="*/ 22 h 38"/>
                <a:gd name="T50" fmla="*/ 34 w 45"/>
                <a:gd name="T51" fmla="*/ 26 h 38"/>
                <a:gd name="T52" fmla="*/ 36 w 45"/>
                <a:gd name="T53" fmla="*/ 27 h 38"/>
                <a:gd name="T54" fmla="*/ 34 w 45"/>
                <a:gd name="T55" fmla="*/ 28 h 38"/>
                <a:gd name="T56" fmla="*/ 36 w 45"/>
                <a:gd name="T57" fmla="*/ 29 h 38"/>
                <a:gd name="T58" fmla="*/ 35 w 45"/>
                <a:gd name="T59" fmla="*/ 30 h 38"/>
                <a:gd name="T60" fmla="*/ 32 w 45"/>
                <a:gd name="T61" fmla="*/ 31 h 38"/>
                <a:gd name="T62" fmla="*/ 29 w 45"/>
                <a:gd name="T63" fmla="*/ 34 h 38"/>
                <a:gd name="T64" fmla="*/ 34 w 45"/>
                <a:gd name="T65" fmla="*/ 35 h 38"/>
                <a:gd name="T66" fmla="*/ 36 w 45"/>
                <a:gd name="T67" fmla="*/ 31 h 38"/>
                <a:gd name="T68" fmla="*/ 36 w 45"/>
                <a:gd name="T69" fmla="*/ 33 h 38"/>
                <a:gd name="T70" fmla="*/ 40 w 45"/>
                <a:gd name="T71" fmla="*/ 32 h 38"/>
                <a:gd name="T72" fmla="*/ 45 w 45"/>
                <a:gd name="T73" fmla="*/ 38 h 38"/>
                <a:gd name="T74" fmla="*/ 45 w 45"/>
                <a:gd name="T75" fmla="*/ 29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38">
                  <a:moveTo>
                    <a:pt x="45" y="29"/>
                  </a:moveTo>
                  <a:cubicBezTo>
                    <a:pt x="45" y="28"/>
                    <a:pt x="44" y="27"/>
                    <a:pt x="45" y="26"/>
                  </a:cubicBezTo>
                  <a:cubicBezTo>
                    <a:pt x="45" y="25"/>
                    <a:pt x="45" y="25"/>
                    <a:pt x="45" y="24"/>
                  </a:cubicBezTo>
                  <a:cubicBezTo>
                    <a:pt x="45" y="21"/>
                    <a:pt x="45" y="18"/>
                    <a:pt x="45" y="15"/>
                  </a:cubicBezTo>
                  <a:cubicBezTo>
                    <a:pt x="45" y="12"/>
                    <a:pt x="45" y="9"/>
                    <a:pt x="45" y="6"/>
                  </a:cubicBezTo>
                  <a:cubicBezTo>
                    <a:pt x="45" y="6"/>
                    <a:pt x="36" y="3"/>
                    <a:pt x="35" y="3"/>
                  </a:cubicBezTo>
                  <a:cubicBezTo>
                    <a:pt x="33" y="2"/>
                    <a:pt x="32" y="1"/>
                    <a:pt x="30" y="0"/>
                  </a:cubicBezTo>
                  <a:cubicBezTo>
                    <a:pt x="27" y="0"/>
                    <a:pt x="27" y="2"/>
                    <a:pt x="26" y="3"/>
                  </a:cubicBezTo>
                  <a:cubicBezTo>
                    <a:pt x="26" y="4"/>
                    <a:pt x="23" y="4"/>
                    <a:pt x="22" y="5"/>
                  </a:cubicBezTo>
                  <a:cubicBezTo>
                    <a:pt x="21" y="7"/>
                    <a:pt x="20" y="9"/>
                    <a:pt x="18" y="10"/>
                  </a:cubicBezTo>
                  <a:cubicBezTo>
                    <a:pt x="16" y="11"/>
                    <a:pt x="14" y="10"/>
                    <a:pt x="14" y="8"/>
                  </a:cubicBezTo>
                  <a:cubicBezTo>
                    <a:pt x="13" y="6"/>
                    <a:pt x="12" y="6"/>
                    <a:pt x="11" y="5"/>
                  </a:cubicBezTo>
                  <a:cubicBezTo>
                    <a:pt x="11" y="3"/>
                    <a:pt x="10" y="5"/>
                    <a:pt x="9" y="6"/>
                  </a:cubicBezTo>
                  <a:cubicBezTo>
                    <a:pt x="8" y="6"/>
                    <a:pt x="7" y="5"/>
                    <a:pt x="7" y="5"/>
                  </a:cubicBezTo>
                  <a:cubicBezTo>
                    <a:pt x="6" y="5"/>
                    <a:pt x="5" y="6"/>
                    <a:pt x="4" y="6"/>
                  </a:cubicBezTo>
                  <a:cubicBezTo>
                    <a:pt x="4" y="7"/>
                    <a:pt x="0" y="6"/>
                    <a:pt x="0" y="7"/>
                  </a:cubicBezTo>
                  <a:cubicBezTo>
                    <a:pt x="0" y="8"/>
                    <a:pt x="2" y="8"/>
                    <a:pt x="3" y="8"/>
                  </a:cubicBezTo>
                  <a:cubicBezTo>
                    <a:pt x="4" y="9"/>
                    <a:pt x="4" y="10"/>
                    <a:pt x="4" y="11"/>
                  </a:cubicBezTo>
                  <a:cubicBezTo>
                    <a:pt x="4" y="13"/>
                    <a:pt x="7" y="13"/>
                    <a:pt x="7" y="14"/>
                  </a:cubicBezTo>
                  <a:cubicBezTo>
                    <a:pt x="7" y="12"/>
                    <a:pt x="7" y="9"/>
                    <a:pt x="9" y="8"/>
                  </a:cubicBezTo>
                  <a:cubicBezTo>
                    <a:pt x="7" y="9"/>
                    <a:pt x="8" y="11"/>
                    <a:pt x="10" y="12"/>
                  </a:cubicBezTo>
                  <a:cubicBezTo>
                    <a:pt x="12" y="13"/>
                    <a:pt x="13" y="13"/>
                    <a:pt x="15" y="12"/>
                  </a:cubicBezTo>
                  <a:cubicBezTo>
                    <a:pt x="12" y="13"/>
                    <a:pt x="17" y="15"/>
                    <a:pt x="18" y="15"/>
                  </a:cubicBezTo>
                  <a:cubicBezTo>
                    <a:pt x="21" y="16"/>
                    <a:pt x="24" y="18"/>
                    <a:pt x="27" y="19"/>
                  </a:cubicBezTo>
                  <a:cubicBezTo>
                    <a:pt x="29" y="20"/>
                    <a:pt x="31" y="21"/>
                    <a:pt x="32" y="22"/>
                  </a:cubicBezTo>
                  <a:cubicBezTo>
                    <a:pt x="32" y="24"/>
                    <a:pt x="33" y="25"/>
                    <a:pt x="34" y="26"/>
                  </a:cubicBezTo>
                  <a:cubicBezTo>
                    <a:pt x="34" y="26"/>
                    <a:pt x="36" y="27"/>
                    <a:pt x="36" y="27"/>
                  </a:cubicBezTo>
                  <a:cubicBezTo>
                    <a:pt x="36" y="27"/>
                    <a:pt x="34" y="28"/>
                    <a:pt x="34" y="28"/>
                  </a:cubicBezTo>
                  <a:cubicBezTo>
                    <a:pt x="34" y="28"/>
                    <a:pt x="36" y="28"/>
                    <a:pt x="36" y="29"/>
                  </a:cubicBezTo>
                  <a:cubicBezTo>
                    <a:pt x="36" y="28"/>
                    <a:pt x="35" y="29"/>
                    <a:pt x="35" y="30"/>
                  </a:cubicBezTo>
                  <a:cubicBezTo>
                    <a:pt x="34" y="31"/>
                    <a:pt x="33" y="30"/>
                    <a:pt x="32" y="31"/>
                  </a:cubicBezTo>
                  <a:cubicBezTo>
                    <a:pt x="31" y="31"/>
                    <a:pt x="28" y="34"/>
                    <a:pt x="29" y="34"/>
                  </a:cubicBezTo>
                  <a:cubicBezTo>
                    <a:pt x="30" y="35"/>
                    <a:pt x="32" y="35"/>
                    <a:pt x="34" y="35"/>
                  </a:cubicBezTo>
                  <a:cubicBezTo>
                    <a:pt x="34" y="34"/>
                    <a:pt x="35" y="30"/>
                    <a:pt x="36" y="31"/>
                  </a:cubicBezTo>
                  <a:cubicBezTo>
                    <a:pt x="36" y="32"/>
                    <a:pt x="33" y="33"/>
                    <a:pt x="36" y="33"/>
                  </a:cubicBezTo>
                  <a:cubicBezTo>
                    <a:pt x="38" y="34"/>
                    <a:pt x="39" y="34"/>
                    <a:pt x="40" y="32"/>
                  </a:cubicBezTo>
                  <a:cubicBezTo>
                    <a:pt x="39" y="34"/>
                    <a:pt x="44" y="37"/>
                    <a:pt x="45" y="38"/>
                  </a:cubicBezTo>
                  <a:cubicBezTo>
                    <a:pt x="45" y="35"/>
                    <a:pt x="45" y="32"/>
                    <a:pt x="45" y="29"/>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312" name="Freeform 708">
              <a:extLst>
                <a:ext uri="{FF2B5EF4-FFF2-40B4-BE49-F238E27FC236}">
                  <a16:creationId xmlns:a16="http://schemas.microsoft.com/office/drawing/2014/main" id="{D0557E2D-3A05-4BA1-1A9C-46D5C7AEEDC7}"/>
                </a:ext>
              </a:extLst>
            </p:cNvPr>
            <p:cNvSpPr>
              <a:spLocks/>
            </p:cNvSpPr>
            <p:nvPr/>
          </p:nvSpPr>
          <p:spPr bwMode="auto">
            <a:xfrm>
              <a:off x="18165166" y="9176423"/>
              <a:ext cx="477708" cy="382265"/>
            </a:xfrm>
            <a:custGeom>
              <a:avLst/>
              <a:gdLst>
                <a:gd name="T0" fmla="*/ 50 w 51"/>
                <a:gd name="T1" fmla="*/ 39 h 41"/>
                <a:gd name="T2" fmla="*/ 45 w 51"/>
                <a:gd name="T3" fmla="*/ 37 h 41"/>
                <a:gd name="T4" fmla="*/ 47 w 51"/>
                <a:gd name="T5" fmla="*/ 36 h 41"/>
                <a:gd name="T6" fmla="*/ 42 w 51"/>
                <a:gd name="T7" fmla="*/ 34 h 41"/>
                <a:gd name="T8" fmla="*/ 38 w 51"/>
                <a:gd name="T9" fmla="*/ 30 h 41"/>
                <a:gd name="T10" fmla="*/ 37 w 51"/>
                <a:gd name="T11" fmla="*/ 28 h 41"/>
                <a:gd name="T12" fmla="*/ 34 w 51"/>
                <a:gd name="T13" fmla="*/ 26 h 41"/>
                <a:gd name="T14" fmla="*/ 29 w 51"/>
                <a:gd name="T15" fmla="*/ 21 h 41"/>
                <a:gd name="T16" fmla="*/ 34 w 51"/>
                <a:gd name="T17" fmla="*/ 21 h 41"/>
                <a:gd name="T18" fmla="*/ 34 w 51"/>
                <a:gd name="T19" fmla="*/ 18 h 41"/>
                <a:gd name="T20" fmla="*/ 31 w 51"/>
                <a:gd name="T21" fmla="*/ 17 h 41"/>
                <a:gd name="T22" fmla="*/ 25 w 51"/>
                <a:gd name="T23" fmla="*/ 12 h 41"/>
                <a:gd name="T24" fmla="*/ 19 w 51"/>
                <a:gd name="T25" fmla="*/ 7 h 41"/>
                <a:gd name="T26" fmla="*/ 16 w 51"/>
                <a:gd name="T27" fmla="*/ 6 h 41"/>
                <a:gd name="T28" fmla="*/ 13 w 51"/>
                <a:gd name="T29" fmla="*/ 4 h 41"/>
                <a:gd name="T30" fmla="*/ 8 w 51"/>
                <a:gd name="T31" fmla="*/ 2 h 41"/>
                <a:gd name="T32" fmla="*/ 1 w 51"/>
                <a:gd name="T33" fmla="*/ 0 h 41"/>
                <a:gd name="T34" fmla="*/ 1 w 51"/>
                <a:gd name="T35" fmla="*/ 10 h 41"/>
                <a:gd name="T36" fmla="*/ 1 w 51"/>
                <a:gd name="T37" fmla="*/ 20 h 41"/>
                <a:gd name="T38" fmla="*/ 1 w 51"/>
                <a:gd name="T39" fmla="*/ 25 h 41"/>
                <a:gd name="T40" fmla="*/ 1 w 51"/>
                <a:gd name="T41" fmla="*/ 30 h 41"/>
                <a:gd name="T42" fmla="*/ 4 w 51"/>
                <a:gd name="T43" fmla="*/ 33 h 41"/>
                <a:gd name="T44" fmla="*/ 13 w 51"/>
                <a:gd name="T45" fmla="*/ 31 h 41"/>
                <a:gd name="T46" fmla="*/ 9 w 51"/>
                <a:gd name="T47" fmla="*/ 28 h 41"/>
                <a:gd name="T48" fmla="*/ 14 w 51"/>
                <a:gd name="T49" fmla="*/ 30 h 41"/>
                <a:gd name="T50" fmla="*/ 13 w 51"/>
                <a:gd name="T51" fmla="*/ 26 h 41"/>
                <a:gd name="T52" fmla="*/ 15 w 51"/>
                <a:gd name="T53" fmla="*/ 27 h 41"/>
                <a:gd name="T54" fmla="*/ 18 w 51"/>
                <a:gd name="T55" fmla="*/ 25 h 41"/>
                <a:gd name="T56" fmla="*/ 26 w 51"/>
                <a:gd name="T57" fmla="*/ 27 h 41"/>
                <a:gd name="T58" fmla="*/ 31 w 51"/>
                <a:gd name="T59" fmla="*/ 33 h 41"/>
                <a:gd name="T60" fmla="*/ 36 w 51"/>
                <a:gd name="T61" fmla="*/ 38 h 41"/>
                <a:gd name="T62" fmla="*/ 45 w 51"/>
                <a:gd name="T63" fmla="*/ 40 h 41"/>
                <a:gd name="T64" fmla="*/ 48 w 51"/>
                <a:gd name="T65" fmla="*/ 40 h 41"/>
                <a:gd name="T66" fmla="*/ 50 w 51"/>
                <a:gd name="T67" fmla="*/ 39 h 41"/>
                <a:gd name="T68" fmla="*/ 50 w 51"/>
                <a:gd name="T69" fmla="*/ 39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 h="41">
                  <a:moveTo>
                    <a:pt x="50" y="39"/>
                  </a:moveTo>
                  <a:cubicBezTo>
                    <a:pt x="48" y="38"/>
                    <a:pt x="46" y="38"/>
                    <a:pt x="45" y="37"/>
                  </a:cubicBezTo>
                  <a:cubicBezTo>
                    <a:pt x="44" y="36"/>
                    <a:pt x="46" y="35"/>
                    <a:pt x="47" y="36"/>
                  </a:cubicBezTo>
                  <a:cubicBezTo>
                    <a:pt x="45" y="35"/>
                    <a:pt x="42" y="36"/>
                    <a:pt x="42" y="34"/>
                  </a:cubicBezTo>
                  <a:cubicBezTo>
                    <a:pt x="42" y="32"/>
                    <a:pt x="39" y="32"/>
                    <a:pt x="38" y="30"/>
                  </a:cubicBezTo>
                  <a:cubicBezTo>
                    <a:pt x="37" y="29"/>
                    <a:pt x="38" y="29"/>
                    <a:pt x="37" y="28"/>
                  </a:cubicBezTo>
                  <a:cubicBezTo>
                    <a:pt x="36" y="27"/>
                    <a:pt x="35" y="27"/>
                    <a:pt x="34" y="26"/>
                  </a:cubicBezTo>
                  <a:cubicBezTo>
                    <a:pt x="34" y="26"/>
                    <a:pt x="30" y="21"/>
                    <a:pt x="29" y="21"/>
                  </a:cubicBezTo>
                  <a:cubicBezTo>
                    <a:pt x="30" y="20"/>
                    <a:pt x="33" y="21"/>
                    <a:pt x="34" y="21"/>
                  </a:cubicBezTo>
                  <a:cubicBezTo>
                    <a:pt x="36" y="21"/>
                    <a:pt x="35" y="20"/>
                    <a:pt x="34" y="18"/>
                  </a:cubicBezTo>
                  <a:cubicBezTo>
                    <a:pt x="34" y="17"/>
                    <a:pt x="32" y="17"/>
                    <a:pt x="31" y="17"/>
                  </a:cubicBezTo>
                  <a:cubicBezTo>
                    <a:pt x="28" y="15"/>
                    <a:pt x="26" y="14"/>
                    <a:pt x="25" y="12"/>
                  </a:cubicBezTo>
                  <a:cubicBezTo>
                    <a:pt x="24" y="10"/>
                    <a:pt x="21" y="8"/>
                    <a:pt x="19" y="7"/>
                  </a:cubicBezTo>
                  <a:cubicBezTo>
                    <a:pt x="18" y="6"/>
                    <a:pt x="17" y="6"/>
                    <a:pt x="16" y="6"/>
                  </a:cubicBezTo>
                  <a:cubicBezTo>
                    <a:pt x="15" y="6"/>
                    <a:pt x="14" y="4"/>
                    <a:pt x="13" y="4"/>
                  </a:cubicBezTo>
                  <a:cubicBezTo>
                    <a:pt x="12" y="3"/>
                    <a:pt x="10" y="3"/>
                    <a:pt x="8" y="2"/>
                  </a:cubicBezTo>
                  <a:cubicBezTo>
                    <a:pt x="6" y="2"/>
                    <a:pt x="4" y="0"/>
                    <a:pt x="1" y="0"/>
                  </a:cubicBezTo>
                  <a:cubicBezTo>
                    <a:pt x="1" y="3"/>
                    <a:pt x="1" y="7"/>
                    <a:pt x="1" y="10"/>
                  </a:cubicBezTo>
                  <a:cubicBezTo>
                    <a:pt x="1" y="13"/>
                    <a:pt x="2" y="17"/>
                    <a:pt x="1" y="20"/>
                  </a:cubicBezTo>
                  <a:cubicBezTo>
                    <a:pt x="0" y="21"/>
                    <a:pt x="1" y="23"/>
                    <a:pt x="1" y="25"/>
                  </a:cubicBezTo>
                  <a:cubicBezTo>
                    <a:pt x="1" y="27"/>
                    <a:pt x="1" y="28"/>
                    <a:pt x="1" y="30"/>
                  </a:cubicBezTo>
                  <a:cubicBezTo>
                    <a:pt x="1" y="33"/>
                    <a:pt x="2" y="33"/>
                    <a:pt x="4" y="33"/>
                  </a:cubicBezTo>
                  <a:cubicBezTo>
                    <a:pt x="7" y="33"/>
                    <a:pt x="10" y="33"/>
                    <a:pt x="13" y="31"/>
                  </a:cubicBezTo>
                  <a:cubicBezTo>
                    <a:pt x="14" y="31"/>
                    <a:pt x="9" y="28"/>
                    <a:pt x="9" y="28"/>
                  </a:cubicBezTo>
                  <a:cubicBezTo>
                    <a:pt x="10" y="28"/>
                    <a:pt x="14" y="31"/>
                    <a:pt x="14" y="30"/>
                  </a:cubicBezTo>
                  <a:cubicBezTo>
                    <a:pt x="14" y="29"/>
                    <a:pt x="13" y="28"/>
                    <a:pt x="13" y="26"/>
                  </a:cubicBezTo>
                  <a:cubicBezTo>
                    <a:pt x="13" y="26"/>
                    <a:pt x="16" y="28"/>
                    <a:pt x="15" y="27"/>
                  </a:cubicBezTo>
                  <a:cubicBezTo>
                    <a:pt x="15" y="25"/>
                    <a:pt x="17" y="25"/>
                    <a:pt x="18" y="25"/>
                  </a:cubicBezTo>
                  <a:cubicBezTo>
                    <a:pt x="19" y="25"/>
                    <a:pt x="26" y="28"/>
                    <a:pt x="26" y="27"/>
                  </a:cubicBezTo>
                  <a:cubicBezTo>
                    <a:pt x="26" y="29"/>
                    <a:pt x="30" y="31"/>
                    <a:pt x="31" y="33"/>
                  </a:cubicBezTo>
                  <a:cubicBezTo>
                    <a:pt x="32" y="35"/>
                    <a:pt x="34" y="38"/>
                    <a:pt x="36" y="38"/>
                  </a:cubicBezTo>
                  <a:cubicBezTo>
                    <a:pt x="39" y="38"/>
                    <a:pt x="42" y="39"/>
                    <a:pt x="45" y="40"/>
                  </a:cubicBezTo>
                  <a:cubicBezTo>
                    <a:pt x="46" y="40"/>
                    <a:pt x="48" y="41"/>
                    <a:pt x="48" y="40"/>
                  </a:cubicBezTo>
                  <a:cubicBezTo>
                    <a:pt x="48" y="39"/>
                    <a:pt x="51" y="39"/>
                    <a:pt x="50" y="39"/>
                  </a:cubicBezTo>
                  <a:cubicBezTo>
                    <a:pt x="49" y="38"/>
                    <a:pt x="51" y="39"/>
                    <a:pt x="50" y="39"/>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313" name="Freeform 709">
              <a:extLst>
                <a:ext uri="{FF2B5EF4-FFF2-40B4-BE49-F238E27FC236}">
                  <a16:creationId xmlns:a16="http://schemas.microsoft.com/office/drawing/2014/main" id="{513BCDAF-1B5A-5EE9-D5E1-D5FAB51FD6EE}"/>
                </a:ext>
              </a:extLst>
            </p:cNvPr>
            <p:cNvSpPr>
              <a:spLocks/>
            </p:cNvSpPr>
            <p:nvPr/>
          </p:nvSpPr>
          <p:spPr bwMode="auto">
            <a:xfrm>
              <a:off x="16681089" y="8829198"/>
              <a:ext cx="477708" cy="420492"/>
            </a:xfrm>
            <a:custGeom>
              <a:avLst/>
              <a:gdLst>
                <a:gd name="T0" fmla="*/ 33 w 51"/>
                <a:gd name="T1" fmla="*/ 5 h 45"/>
                <a:gd name="T2" fmla="*/ 29 w 51"/>
                <a:gd name="T3" fmla="*/ 13 h 45"/>
                <a:gd name="T4" fmla="*/ 20 w 51"/>
                <a:gd name="T5" fmla="*/ 16 h 45"/>
                <a:gd name="T6" fmla="*/ 15 w 51"/>
                <a:gd name="T7" fmla="*/ 18 h 45"/>
                <a:gd name="T8" fmla="*/ 10 w 51"/>
                <a:gd name="T9" fmla="*/ 19 h 45"/>
                <a:gd name="T10" fmla="*/ 7 w 51"/>
                <a:gd name="T11" fmla="*/ 18 h 45"/>
                <a:gd name="T12" fmla="*/ 3 w 51"/>
                <a:gd name="T13" fmla="*/ 14 h 45"/>
                <a:gd name="T14" fmla="*/ 0 w 51"/>
                <a:gd name="T15" fmla="*/ 20 h 45"/>
                <a:gd name="T16" fmla="*/ 4 w 51"/>
                <a:gd name="T17" fmla="*/ 29 h 45"/>
                <a:gd name="T18" fmla="*/ 8 w 51"/>
                <a:gd name="T19" fmla="*/ 37 h 45"/>
                <a:gd name="T20" fmla="*/ 13 w 51"/>
                <a:gd name="T21" fmla="*/ 39 h 45"/>
                <a:gd name="T22" fmla="*/ 14 w 51"/>
                <a:gd name="T23" fmla="*/ 41 h 45"/>
                <a:gd name="T24" fmla="*/ 19 w 51"/>
                <a:gd name="T25" fmla="*/ 41 h 45"/>
                <a:gd name="T26" fmla="*/ 21 w 51"/>
                <a:gd name="T27" fmla="*/ 39 h 45"/>
                <a:gd name="T28" fmla="*/ 25 w 51"/>
                <a:gd name="T29" fmla="*/ 40 h 45"/>
                <a:gd name="T30" fmla="*/ 28 w 51"/>
                <a:gd name="T31" fmla="*/ 40 h 45"/>
                <a:gd name="T32" fmla="*/ 31 w 51"/>
                <a:gd name="T33" fmla="*/ 43 h 45"/>
                <a:gd name="T34" fmla="*/ 34 w 51"/>
                <a:gd name="T35" fmla="*/ 42 h 45"/>
                <a:gd name="T36" fmla="*/ 36 w 51"/>
                <a:gd name="T37" fmla="*/ 43 h 45"/>
                <a:gd name="T38" fmla="*/ 37 w 51"/>
                <a:gd name="T39" fmla="*/ 37 h 45"/>
                <a:gd name="T40" fmla="*/ 37 w 51"/>
                <a:gd name="T41" fmla="*/ 33 h 45"/>
                <a:gd name="T42" fmla="*/ 39 w 51"/>
                <a:gd name="T43" fmla="*/ 30 h 45"/>
                <a:gd name="T44" fmla="*/ 42 w 51"/>
                <a:gd name="T45" fmla="*/ 24 h 45"/>
                <a:gd name="T46" fmla="*/ 47 w 51"/>
                <a:gd name="T47" fmla="*/ 19 h 45"/>
                <a:gd name="T48" fmla="*/ 49 w 51"/>
                <a:gd name="T49" fmla="*/ 18 h 45"/>
                <a:gd name="T50" fmla="*/ 45 w 51"/>
                <a:gd name="T51" fmla="*/ 13 h 45"/>
                <a:gd name="T52" fmla="*/ 42 w 51"/>
                <a:gd name="T53" fmla="*/ 7 h 45"/>
                <a:gd name="T54" fmla="*/ 44 w 51"/>
                <a:gd name="T55" fmla="*/ 6 h 45"/>
                <a:gd name="T56" fmla="*/ 44 w 51"/>
                <a:gd name="T57" fmla="*/ 3 h 45"/>
                <a:gd name="T58" fmla="*/ 33 w 51"/>
                <a:gd name="T59" fmla="*/ 5 h 45"/>
                <a:gd name="T60" fmla="*/ 33 w 51"/>
                <a:gd name="T61" fmla="*/ 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1" h="45">
                  <a:moveTo>
                    <a:pt x="33" y="5"/>
                  </a:moveTo>
                  <a:cubicBezTo>
                    <a:pt x="32" y="8"/>
                    <a:pt x="31" y="10"/>
                    <a:pt x="29" y="13"/>
                  </a:cubicBezTo>
                  <a:cubicBezTo>
                    <a:pt x="28" y="17"/>
                    <a:pt x="23" y="17"/>
                    <a:pt x="20" y="16"/>
                  </a:cubicBezTo>
                  <a:cubicBezTo>
                    <a:pt x="18" y="15"/>
                    <a:pt x="16" y="17"/>
                    <a:pt x="15" y="18"/>
                  </a:cubicBezTo>
                  <a:cubicBezTo>
                    <a:pt x="14" y="19"/>
                    <a:pt x="11" y="18"/>
                    <a:pt x="10" y="19"/>
                  </a:cubicBezTo>
                  <a:cubicBezTo>
                    <a:pt x="8" y="20"/>
                    <a:pt x="8" y="20"/>
                    <a:pt x="7" y="18"/>
                  </a:cubicBezTo>
                  <a:cubicBezTo>
                    <a:pt x="5" y="17"/>
                    <a:pt x="4" y="16"/>
                    <a:pt x="3" y="14"/>
                  </a:cubicBezTo>
                  <a:cubicBezTo>
                    <a:pt x="2" y="13"/>
                    <a:pt x="0" y="19"/>
                    <a:pt x="0" y="20"/>
                  </a:cubicBezTo>
                  <a:cubicBezTo>
                    <a:pt x="0" y="23"/>
                    <a:pt x="3" y="26"/>
                    <a:pt x="4" y="29"/>
                  </a:cubicBezTo>
                  <a:cubicBezTo>
                    <a:pt x="6" y="32"/>
                    <a:pt x="5" y="35"/>
                    <a:pt x="8" y="37"/>
                  </a:cubicBezTo>
                  <a:cubicBezTo>
                    <a:pt x="10" y="38"/>
                    <a:pt x="12" y="39"/>
                    <a:pt x="13" y="39"/>
                  </a:cubicBezTo>
                  <a:cubicBezTo>
                    <a:pt x="16" y="38"/>
                    <a:pt x="13" y="40"/>
                    <a:pt x="14" y="41"/>
                  </a:cubicBezTo>
                  <a:cubicBezTo>
                    <a:pt x="15" y="41"/>
                    <a:pt x="18" y="41"/>
                    <a:pt x="19" y="41"/>
                  </a:cubicBezTo>
                  <a:cubicBezTo>
                    <a:pt x="20" y="40"/>
                    <a:pt x="20" y="38"/>
                    <a:pt x="21" y="39"/>
                  </a:cubicBezTo>
                  <a:cubicBezTo>
                    <a:pt x="22" y="40"/>
                    <a:pt x="24" y="41"/>
                    <a:pt x="25" y="40"/>
                  </a:cubicBezTo>
                  <a:cubicBezTo>
                    <a:pt x="26" y="40"/>
                    <a:pt x="28" y="39"/>
                    <a:pt x="28" y="40"/>
                  </a:cubicBezTo>
                  <a:cubicBezTo>
                    <a:pt x="29" y="43"/>
                    <a:pt x="27" y="45"/>
                    <a:pt x="31" y="43"/>
                  </a:cubicBezTo>
                  <a:cubicBezTo>
                    <a:pt x="32" y="43"/>
                    <a:pt x="33" y="42"/>
                    <a:pt x="34" y="42"/>
                  </a:cubicBezTo>
                  <a:cubicBezTo>
                    <a:pt x="35" y="42"/>
                    <a:pt x="36" y="43"/>
                    <a:pt x="36" y="43"/>
                  </a:cubicBezTo>
                  <a:cubicBezTo>
                    <a:pt x="37" y="41"/>
                    <a:pt x="35" y="39"/>
                    <a:pt x="37" y="37"/>
                  </a:cubicBezTo>
                  <a:cubicBezTo>
                    <a:pt x="38" y="36"/>
                    <a:pt x="37" y="35"/>
                    <a:pt x="37" y="33"/>
                  </a:cubicBezTo>
                  <a:cubicBezTo>
                    <a:pt x="37" y="32"/>
                    <a:pt x="38" y="31"/>
                    <a:pt x="39" y="30"/>
                  </a:cubicBezTo>
                  <a:cubicBezTo>
                    <a:pt x="41" y="28"/>
                    <a:pt x="43" y="27"/>
                    <a:pt x="42" y="24"/>
                  </a:cubicBezTo>
                  <a:cubicBezTo>
                    <a:pt x="42" y="22"/>
                    <a:pt x="45" y="18"/>
                    <a:pt x="47" y="19"/>
                  </a:cubicBezTo>
                  <a:cubicBezTo>
                    <a:pt x="48" y="20"/>
                    <a:pt x="51" y="19"/>
                    <a:pt x="49" y="18"/>
                  </a:cubicBezTo>
                  <a:cubicBezTo>
                    <a:pt x="48" y="16"/>
                    <a:pt x="45" y="15"/>
                    <a:pt x="45" y="13"/>
                  </a:cubicBezTo>
                  <a:cubicBezTo>
                    <a:pt x="45" y="11"/>
                    <a:pt x="43" y="9"/>
                    <a:pt x="42" y="7"/>
                  </a:cubicBezTo>
                  <a:cubicBezTo>
                    <a:pt x="41" y="4"/>
                    <a:pt x="44" y="7"/>
                    <a:pt x="44" y="6"/>
                  </a:cubicBezTo>
                  <a:cubicBezTo>
                    <a:pt x="45" y="5"/>
                    <a:pt x="41" y="4"/>
                    <a:pt x="44" y="3"/>
                  </a:cubicBezTo>
                  <a:cubicBezTo>
                    <a:pt x="40" y="2"/>
                    <a:pt x="34" y="0"/>
                    <a:pt x="33" y="5"/>
                  </a:cubicBezTo>
                  <a:cubicBezTo>
                    <a:pt x="32" y="7"/>
                    <a:pt x="34" y="3"/>
                    <a:pt x="33" y="5"/>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314" name="Freeform 710">
              <a:extLst>
                <a:ext uri="{FF2B5EF4-FFF2-40B4-BE49-F238E27FC236}">
                  <a16:creationId xmlns:a16="http://schemas.microsoft.com/office/drawing/2014/main" id="{6C5FA86A-B8B5-FB8C-5680-7EEF5431A3C6}"/>
                </a:ext>
              </a:extLst>
            </p:cNvPr>
            <p:cNvSpPr>
              <a:spLocks/>
            </p:cNvSpPr>
            <p:nvPr/>
          </p:nvSpPr>
          <p:spPr bwMode="auto">
            <a:xfrm>
              <a:off x="16709750" y="8717701"/>
              <a:ext cx="458600" cy="299442"/>
            </a:xfrm>
            <a:custGeom>
              <a:avLst/>
              <a:gdLst>
                <a:gd name="T0" fmla="*/ 45 w 49"/>
                <a:gd name="T1" fmla="*/ 10 h 32"/>
                <a:gd name="T2" fmla="*/ 47 w 49"/>
                <a:gd name="T3" fmla="*/ 8 h 32"/>
                <a:gd name="T4" fmla="*/ 43 w 49"/>
                <a:gd name="T5" fmla="*/ 7 h 32"/>
                <a:gd name="T6" fmla="*/ 42 w 49"/>
                <a:gd name="T7" fmla="*/ 6 h 32"/>
                <a:gd name="T8" fmla="*/ 41 w 49"/>
                <a:gd name="T9" fmla="*/ 6 h 32"/>
                <a:gd name="T10" fmla="*/ 41 w 49"/>
                <a:gd name="T11" fmla="*/ 4 h 32"/>
                <a:gd name="T12" fmla="*/ 39 w 49"/>
                <a:gd name="T13" fmla="*/ 2 h 32"/>
                <a:gd name="T14" fmla="*/ 37 w 49"/>
                <a:gd name="T15" fmla="*/ 2 h 32"/>
                <a:gd name="T16" fmla="*/ 36 w 49"/>
                <a:gd name="T17" fmla="*/ 1 h 32"/>
                <a:gd name="T18" fmla="*/ 32 w 49"/>
                <a:gd name="T19" fmla="*/ 6 h 32"/>
                <a:gd name="T20" fmla="*/ 30 w 49"/>
                <a:gd name="T21" fmla="*/ 8 h 32"/>
                <a:gd name="T22" fmla="*/ 29 w 49"/>
                <a:gd name="T23" fmla="*/ 9 h 32"/>
                <a:gd name="T24" fmla="*/ 29 w 49"/>
                <a:gd name="T25" fmla="*/ 10 h 32"/>
                <a:gd name="T26" fmla="*/ 25 w 49"/>
                <a:gd name="T27" fmla="*/ 12 h 32"/>
                <a:gd name="T28" fmla="*/ 25 w 49"/>
                <a:gd name="T29" fmla="*/ 15 h 32"/>
                <a:gd name="T30" fmla="*/ 27 w 49"/>
                <a:gd name="T31" fmla="*/ 14 h 32"/>
                <a:gd name="T32" fmla="*/ 29 w 49"/>
                <a:gd name="T33" fmla="*/ 13 h 32"/>
                <a:gd name="T34" fmla="*/ 28 w 49"/>
                <a:gd name="T35" fmla="*/ 11 h 32"/>
                <a:gd name="T36" fmla="*/ 29 w 49"/>
                <a:gd name="T37" fmla="*/ 13 h 32"/>
                <a:gd name="T38" fmla="*/ 26 w 49"/>
                <a:gd name="T39" fmla="*/ 14 h 32"/>
                <a:gd name="T40" fmla="*/ 23 w 49"/>
                <a:gd name="T41" fmla="*/ 13 h 32"/>
                <a:gd name="T42" fmla="*/ 14 w 49"/>
                <a:gd name="T43" fmla="*/ 20 h 32"/>
                <a:gd name="T44" fmla="*/ 9 w 49"/>
                <a:gd name="T45" fmla="*/ 23 h 32"/>
                <a:gd name="T46" fmla="*/ 7 w 49"/>
                <a:gd name="T47" fmla="*/ 26 h 32"/>
                <a:gd name="T48" fmla="*/ 9 w 49"/>
                <a:gd name="T49" fmla="*/ 28 h 32"/>
                <a:gd name="T50" fmla="*/ 0 w 49"/>
                <a:gd name="T51" fmla="*/ 26 h 32"/>
                <a:gd name="T52" fmla="*/ 5 w 49"/>
                <a:gd name="T53" fmla="*/ 32 h 32"/>
                <a:gd name="T54" fmla="*/ 7 w 49"/>
                <a:gd name="T55" fmla="*/ 31 h 32"/>
                <a:gd name="T56" fmla="*/ 12 w 49"/>
                <a:gd name="T57" fmla="*/ 30 h 32"/>
                <a:gd name="T58" fmla="*/ 20 w 49"/>
                <a:gd name="T59" fmla="*/ 29 h 32"/>
                <a:gd name="T60" fmla="*/ 27 w 49"/>
                <a:gd name="T61" fmla="*/ 24 h 32"/>
                <a:gd name="T62" fmla="*/ 30 w 49"/>
                <a:gd name="T63" fmla="*/ 18 h 32"/>
                <a:gd name="T64" fmla="*/ 34 w 49"/>
                <a:gd name="T65" fmla="*/ 14 h 32"/>
                <a:gd name="T66" fmla="*/ 43 w 49"/>
                <a:gd name="T67" fmla="*/ 14 h 32"/>
                <a:gd name="T68" fmla="*/ 45 w 49"/>
                <a:gd name="T69" fmla="*/ 1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9" h="32">
                  <a:moveTo>
                    <a:pt x="45" y="10"/>
                  </a:moveTo>
                  <a:cubicBezTo>
                    <a:pt x="48" y="10"/>
                    <a:pt x="49" y="9"/>
                    <a:pt x="47" y="8"/>
                  </a:cubicBezTo>
                  <a:cubicBezTo>
                    <a:pt x="45" y="7"/>
                    <a:pt x="45" y="6"/>
                    <a:pt x="43" y="7"/>
                  </a:cubicBezTo>
                  <a:cubicBezTo>
                    <a:pt x="42" y="8"/>
                    <a:pt x="43" y="7"/>
                    <a:pt x="42" y="6"/>
                  </a:cubicBezTo>
                  <a:cubicBezTo>
                    <a:pt x="42" y="6"/>
                    <a:pt x="41" y="6"/>
                    <a:pt x="41" y="6"/>
                  </a:cubicBezTo>
                  <a:cubicBezTo>
                    <a:pt x="41" y="6"/>
                    <a:pt x="41" y="4"/>
                    <a:pt x="41" y="4"/>
                  </a:cubicBezTo>
                  <a:cubicBezTo>
                    <a:pt x="40" y="3"/>
                    <a:pt x="39" y="2"/>
                    <a:pt x="39" y="2"/>
                  </a:cubicBezTo>
                  <a:cubicBezTo>
                    <a:pt x="37" y="0"/>
                    <a:pt x="38" y="1"/>
                    <a:pt x="37" y="2"/>
                  </a:cubicBezTo>
                  <a:cubicBezTo>
                    <a:pt x="36" y="3"/>
                    <a:pt x="36" y="1"/>
                    <a:pt x="36" y="1"/>
                  </a:cubicBezTo>
                  <a:cubicBezTo>
                    <a:pt x="35" y="1"/>
                    <a:pt x="32" y="5"/>
                    <a:pt x="32" y="6"/>
                  </a:cubicBezTo>
                  <a:cubicBezTo>
                    <a:pt x="31" y="6"/>
                    <a:pt x="30" y="7"/>
                    <a:pt x="30" y="8"/>
                  </a:cubicBezTo>
                  <a:cubicBezTo>
                    <a:pt x="29" y="8"/>
                    <a:pt x="29" y="9"/>
                    <a:pt x="29" y="9"/>
                  </a:cubicBezTo>
                  <a:cubicBezTo>
                    <a:pt x="29" y="10"/>
                    <a:pt x="29" y="10"/>
                    <a:pt x="29" y="10"/>
                  </a:cubicBezTo>
                  <a:cubicBezTo>
                    <a:pt x="29" y="11"/>
                    <a:pt x="26" y="11"/>
                    <a:pt x="25" y="12"/>
                  </a:cubicBezTo>
                  <a:cubicBezTo>
                    <a:pt x="22" y="12"/>
                    <a:pt x="23" y="14"/>
                    <a:pt x="25" y="15"/>
                  </a:cubicBezTo>
                  <a:cubicBezTo>
                    <a:pt x="27" y="17"/>
                    <a:pt x="26" y="15"/>
                    <a:pt x="27" y="14"/>
                  </a:cubicBezTo>
                  <a:cubicBezTo>
                    <a:pt x="27" y="13"/>
                    <a:pt x="29" y="13"/>
                    <a:pt x="29" y="13"/>
                  </a:cubicBezTo>
                  <a:cubicBezTo>
                    <a:pt x="29" y="13"/>
                    <a:pt x="28" y="12"/>
                    <a:pt x="28" y="11"/>
                  </a:cubicBezTo>
                  <a:cubicBezTo>
                    <a:pt x="28" y="12"/>
                    <a:pt x="29" y="13"/>
                    <a:pt x="29" y="13"/>
                  </a:cubicBezTo>
                  <a:cubicBezTo>
                    <a:pt x="29" y="13"/>
                    <a:pt x="27" y="13"/>
                    <a:pt x="26" y="14"/>
                  </a:cubicBezTo>
                  <a:cubicBezTo>
                    <a:pt x="26" y="17"/>
                    <a:pt x="24" y="14"/>
                    <a:pt x="23" y="13"/>
                  </a:cubicBezTo>
                  <a:cubicBezTo>
                    <a:pt x="20" y="16"/>
                    <a:pt x="18" y="19"/>
                    <a:pt x="14" y="20"/>
                  </a:cubicBezTo>
                  <a:cubicBezTo>
                    <a:pt x="12" y="21"/>
                    <a:pt x="10" y="21"/>
                    <a:pt x="9" y="23"/>
                  </a:cubicBezTo>
                  <a:cubicBezTo>
                    <a:pt x="8" y="24"/>
                    <a:pt x="8" y="25"/>
                    <a:pt x="7" y="26"/>
                  </a:cubicBezTo>
                  <a:cubicBezTo>
                    <a:pt x="7" y="27"/>
                    <a:pt x="9" y="28"/>
                    <a:pt x="9" y="28"/>
                  </a:cubicBezTo>
                  <a:cubicBezTo>
                    <a:pt x="8" y="29"/>
                    <a:pt x="1" y="26"/>
                    <a:pt x="0" y="26"/>
                  </a:cubicBezTo>
                  <a:cubicBezTo>
                    <a:pt x="1" y="28"/>
                    <a:pt x="3" y="31"/>
                    <a:pt x="5" y="32"/>
                  </a:cubicBezTo>
                  <a:cubicBezTo>
                    <a:pt x="6" y="32"/>
                    <a:pt x="7" y="31"/>
                    <a:pt x="7" y="31"/>
                  </a:cubicBezTo>
                  <a:cubicBezTo>
                    <a:pt x="9" y="30"/>
                    <a:pt x="12" y="31"/>
                    <a:pt x="12" y="30"/>
                  </a:cubicBezTo>
                  <a:cubicBezTo>
                    <a:pt x="15" y="27"/>
                    <a:pt x="17" y="28"/>
                    <a:pt x="20" y="29"/>
                  </a:cubicBezTo>
                  <a:cubicBezTo>
                    <a:pt x="23" y="29"/>
                    <a:pt x="26" y="27"/>
                    <a:pt x="27" y="24"/>
                  </a:cubicBezTo>
                  <a:cubicBezTo>
                    <a:pt x="28" y="22"/>
                    <a:pt x="29" y="20"/>
                    <a:pt x="30" y="18"/>
                  </a:cubicBezTo>
                  <a:cubicBezTo>
                    <a:pt x="30" y="15"/>
                    <a:pt x="31" y="14"/>
                    <a:pt x="34" y="14"/>
                  </a:cubicBezTo>
                  <a:cubicBezTo>
                    <a:pt x="37" y="14"/>
                    <a:pt x="40" y="15"/>
                    <a:pt x="43" y="14"/>
                  </a:cubicBezTo>
                  <a:cubicBezTo>
                    <a:pt x="47" y="13"/>
                    <a:pt x="40" y="10"/>
                    <a:pt x="45" y="10"/>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315" name="Freeform 711">
              <a:extLst>
                <a:ext uri="{FF2B5EF4-FFF2-40B4-BE49-F238E27FC236}">
                  <a16:creationId xmlns:a16="http://schemas.microsoft.com/office/drawing/2014/main" id="{8A529AAA-F10A-9F3E-FA61-0B34034E21E5}"/>
                </a:ext>
              </a:extLst>
            </p:cNvPr>
            <p:cNvSpPr>
              <a:spLocks/>
            </p:cNvSpPr>
            <p:nvPr/>
          </p:nvSpPr>
          <p:spPr bwMode="auto">
            <a:xfrm>
              <a:off x="15776631" y="7679214"/>
              <a:ext cx="159235" cy="92380"/>
            </a:xfrm>
            <a:custGeom>
              <a:avLst/>
              <a:gdLst>
                <a:gd name="T0" fmla="*/ 2 w 17"/>
                <a:gd name="T1" fmla="*/ 8 h 10"/>
                <a:gd name="T2" fmla="*/ 7 w 17"/>
                <a:gd name="T3" fmla="*/ 9 h 10"/>
                <a:gd name="T4" fmla="*/ 12 w 17"/>
                <a:gd name="T5" fmla="*/ 9 h 10"/>
                <a:gd name="T6" fmla="*/ 16 w 17"/>
                <a:gd name="T7" fmla="*/ 8 h 10"/>
                <a:gd name="T8" fmla="*/ 15 w 17"/>
                <a:gd name="T9" fmla="*/ 3 h 10"/>
                <a:gd name="T10" fmla="*/ 10 w 17"/>
                <a:gd name="T11" fmla="*/ 3 h 10"/>
                <a:gd name="T12" fmla="*/ 6 w 17"/>
                <a:gd name="T13" fmla="*/ 1 h 10"/>
                <a:gd name="T14" fmla="*/ 2 w 17"/>
                <a:gd name="T15" fmla="*/ 8 h 10"/>
                <a:gd name="T16" fmla="*/ 2 w 17"/>
                <a:gd name="T17" fmla="*/ 8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0">
                  <a:moveTo>
                    <a:pt x="2" y="8"/>
                  </a:moveTo>
                  <a:cubicBezTo>
                    <a:pt x="3" y="9"/>
                    <a:pt x="6" y="10"/>
                    <a:pt x="7" y="9"/>
                  </a:cubicBezTo>
                  <a:cubicBezTo>
                    <a:pt x="9" y="8"/>
                    <a:pt x="10" y="10"/>
                    <a:pt x="12" y="9"/>
                  </a:cubicBezTo>
                  <a:cubicBezTo>
                    <a:pt x="13" y="9"/>
                    <a:pt x="17" y="9"/>
                    <a:pt x="16" y="8"/>
                  </a:cubicBezTo>
                  <a:cubicBezTo>
                    <a:pt x="15" y="6"/>
                    <a:pt x="14" y="5"/>
                    <a:pt x="15" y="3"/>
                  </a:cubicBezTo>
                  <a:cubicBezTo>
                    <a:pt x="13" y="2"/>
                    <a:pt x="11" y="4"/>
                    <a:pt x="10" y="3"/>
                  </a:cubicBezTo>
                  <a:cubicBezTo>
                    <a:pt x="9" y="2"/>
                    <a:pt x="7" y="0"/>
                    <a:pt x="6" y="1"/>
                  </a:cubicBezTo>
                  <a:cubicBezTo>
                    <a:pt x="4" y="3"/>
                    <a:pt x="0" y="6"/>
                    <a:pt x="2" y="8"/>
                  </a:cubicBezTo>
                  <a:cubicBezTo>
                    <a:pt x="3" y="9"/>
                    <a:pt x="1" y="7"/>
                    <a:pt x="2" y="8"/>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316" name="Freeform 712">
              <a:extLst>
                <a:ext uri="{FF2B5EF4-FFF2-40B4-BE49-F238E27FC236}">
                  <a16:creationId xmlns:a16="http://schemas.microsoft.com/office/drawing/2014/main" id="{581E8CAB-362F-F0DB-8DFF-50C23C30AF53}"/>
                </a:ext>
              </a:extLst>
            </p:cNvPr>
            <p:cNvSpPr>
              <a:spLocks/>
            </p:cNvSpPr>
            <p:nvPr/>
          </p:nvSpPr>
          <p:spPr bwMode="auto">
            <a:xfrm>
              <a:off x="15410388" y="7574093"/>
              <a:ext cx="347132" cy="216615"/>
            </a:xfrm>
            <a:custGeom>
              <a:avLst/>
              <a:gdLst>
                <a:gd name="T0" fmla="*/ 1 w 37"/>
                <a:gd name="T1" fmla="*/ 3 h 23"/>
                <a:gd name="T2" fmla="*/ 0 w 37"/>
                <a:gd name="T3" fmla="*/ 9 h 23"/>
                <a:gd name="T4" fmla="*/ 5 w 37"/>
                <a:gd name="T5" fmla="*/ 13 h 23"/>
                <a:gd name="T6" fmla="*/ 7 w 37"/>
                <a:gd name="T7" fmla="*/ 14 h 23"/>
                <a:gd name="T8" fmla="*/ 12 w 37"/>
                <a:gd name="T9" fmla="*/ 15 h 23"/>
                <a:gd name="T10" fmla="*/ 15 w 37"/>
                <a:gd name="T11" fmla="*/ 16 h 23"/>
                <a:gd name="T12" fmla="*/ 19 w 37"/>
                <a:gd name="T13" fmla="*/ 16 h 23"/>
                <a:gd name="T14" fmla="*/ 22 w 37"/>
                <a:gd name="T15" fmla="*/ 19 h 23"/>
                <a:gd name="T16" fmla="*/ 26 w 37"/>
                <a:gd name="T17" fmla="*/ 20 h 23"/>
                <a:gd name="T18" fmla="*/ 29 w 37"/>
                <a:gd name="T19" fmla="*/ 22 h 23"/>
                <a:gd name="T20" fmla="*/ 32 w 37"/>
                <a:gd name="T21" fmla="*/ 20 h 23"/>
                <a:gd name="T22" fmla="*/ 35 w 37"/>
                <a:gd name="T23" fmla="*/ 22 h 23"/>
                <a:gd name="T24" fmla="*/ 37 w 37"/>
                <a:gd name="T25" fmla="*/ 21 h 23"/>
                <a:gd name="T26" fmla="*/ 37 w 37"/>
                <a:gd name="T27" fmla="*/ 18 h 23"/>
                <a:gd name="T28" fmla="*/ 37 w 37"/>
                <a:gd name="T29" fmla="*/ 14 h 23"/>
                <a:gd name="T30" fmla="*/ 32 w 37"/>
                <a:gd name="T31" fmla="*/ 14 h 23"/>
                <a:gd name="T32" fmla="*/ 31 w 37"/>
                <a:gd name="T33" fmla="*/ 13 h 23"/>
                <a:gd name="T34" fmla="*/ 28 w 37"/>
                <a:gd name="T35" fmla="*/ 13 h 23"/>
                <a:gd name="T36" fmla="*/ 26 w 37"/>
                <a:gd name="T37" fmla="*/ 12 h 23"/>
                <a:gd name="T38" fmla="*/ 24 w 37"/>
                <a:gd name="T39" fmla="*/ 12 h 23"/>
                <a:gd name="T40" fmla="*/ 20 w 37"/>
                <a:gd name="T41" fmla="*/ 10 h 23"/>
                <a:gd name="T42" fmla="*/ 18 w 37"/>
                <a:gd name="T43" fmla="*/ 8 h 23"/>
                <a:gd name="T44" fmla="*/ 16 w 37"/>
                <a:gd name="T45" fmla="*/ 7 h 23"/>
                <a:gd name="T46" fmla="*/ 10 w 37"/>
                <a:gd name="T47" fmla="*/ 2 h 23"/>
                <a:gd name="T48" fmla="*/ 8 w 37"/>
                <a:gd name="T49" fmla="*/ 0 h 23"/>
                <a:gd name="T50" fmla="*/ 5 w 37"/>
                <a:gd name="T51" fmla="*/ 2 h 23"/>
                <a:gd name="T52" fmla="*/ 4 w 37"/>
                <a:gd name="T53" fmla="*/ 2 h 23"/>
                <a:gd name="T54" fmla="*/ 1 w 37"/>
                <a:gd name="T55" fmla="*/ 3 h 23"/>
                <a:gd name="T56" fmla="*/ 1 w 37"/>
                <a:gd name="T57" fmla="*/ 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7" h="23">
                  <a:moveTo>
                    <a:pt x="1" y="3"/>
                  </a:moveTo>
                  <a:cubicBezTo>
                    <a:pt x="0" y="4"/>
                    <a:pt x="0" y="8"/>
                    <a:pt x="0" y="9"/>
                  </a:cubicBezTo>
                  <a:cubicBezTo>
                    <a:pt x="1" y="10"/>
                    <a:pt x="4" y="11"/>
                    <a:pt x="5" y="13"/>
                  </a:cubicBezTo>
                  <a:cubicBezTo>
                    <a:pt x="6" y="13"/>
                    <a:pt x="7" y="14"/>
                    <a:pt x="7" y="14"/>
                  </a:cubicBezTo>
                  <a:cubicBezTo>
                    <a:pt x="9" y="15"/>
                    <a:pt x="10" y="14"/>
                    <a:pt x="12" y="15"/>
                  </a:cubicBezTo>
                  <a:cubicBezTo>
                    <a:pt x="13" y="15"/>
                    <a:pt x="14" y="16"/>
                    <a:pt x="15" y="16"/>
                  </a:cubicBezTo>
                  <a:cubicBezTo>
                    <a:pt x="16" y="16"/>
                    <a:pt x="18" y="16"/>
                    <a:pt x="19" y="16"/>
                  </a:cubicBezTo>
                  <a:cubicBezTo>
                    <a:pt x="20" y="17"/>
                    <a:pt x="21" y="18"/>
                    <a:pt x="22" y="19"/>
                  </a:cubicBezTo>
                  <a:cubicBezTo>
                    <a:pt x="23" y="19"/>
                    <a:pt x="25" y="19"/>
                    <a:pt x="26" y="20"/>
                  </a:cubicBezTo>
                  <a:cubicBezTo>
                    <a:pt x="27" y="20"/>
                    <a:pt x="28" y="22"/>
                    <a:pt x="29" y="22"/>
                  </a:cubicBezTo>
                  <a:cubicBezTo>
                    <a:pt x="30" y="22"/>
                    <a:pt x="31" y="20"/>
                    <a:pt x="32" y="20"/>
                  </a:cubicBezTo>
                  <a:cubicBezTo>
                    <a:pt x="33" y="21"/>
                    <a:pt x="33" y="23"/>
                    <a:pt x="35" y="22"/>
                  </a:cubicBezTo>
                  <a:cubicBezTo>
                    <a:pt x="35" y="22"/>
                    <a:pt x="37" y="21"/>
                    <a:pt x="37" y="21"/>
                  </a:cubicBezTo>
                  <a:cubicBezTo>
                    <a:pt x="37" y="20"/>
                    <a:pt x="37" y="19"/>
                    <a:pt x="37" y="18"/>
                  </a:cubicBezTo>
                  <a:cubicBezTo>
                    <a:pt x="36" y="17"/>
                    <a:pt x="37" y="16"/>
                    <a:pt x="37" y="14"/>
                  </a:cubicBezTo>
                  <a:cubicBezTo>
                    <a:pt x="35" y="14"/>
                    <a:pt x="34" y="15"/>
                    <a:pt x="32" y="14"/>
                  </a:cubicBezTo>
                  <a:cubicBezTo>
                    <a:pt x="32" y="14"/>
                    <a:pt x="31" y="13"/>
                    <a:pt x="31" y="13"/>
                  </a:cubicBezTo>
                  <a:cubicBezTo>
                    <a:pt x="30" y="13"/>
                    <a:pt x="29" y="14"/>
                    <a:pt x="28" y="13"/>
                  </a:cubicBezTo>
                  <a:cubicBezTo>
                    <a:pt x="28" y="13"/>
                    <a:pt x="27" y="12"/>
                    <a:pt x="26" y="12"/>
                  </a:cubicBezTo>
                  <a:cubicBezTo>
                    <a:pt x="25" y="12"/>
                    <a:pt x="24" y="14"/>
                    <a:pt x="24" y="12"/>
                  </a:cubicBezTo>
                  <a:cubicBezTo>
                    <a:pt x="22" y="10"/>
                    <a:pt x="21" y="11"/>
                    <a:pt x="20" y="10"/>
                  </a:cubicBezTo>
                  <a:cubicBezTo>
                    <a:pt x="19" y="9"/>
                    <a:pt x="19" y="8"/>
                    <a:pt x="18" y="8"/>
                  </a:cubicBezTo>
                  <a:cubicBezTo>
                    <a:pt x="17" y="7"/>
                    <a:pt x="16" y="7"/>
                    <a:pt x="16" y="7"/>
                  </a:cubicBezTo>
                  <a:cubicBezTo>
                    <a:pt x="14" y="6"/>
                    <a:pt x="11" y="4"/>
                    <a:pt x="10" y="2"/>
                  </a:cubicBezTo>
                  <a:cubicBezTo>
                    <a:pt x="10" y="1"/>
                    <a:pt x="9" y="0"/>
                    <a:pt x="8" y="0"/>
                  </a:cubicBezTo>
                  <a:cubicBezTo>
                    <a:pt x="6" y="0"/>
                    <a:pt x="6" y="1"/>
                    <a:pt x="5" y="2"/>
                  </a:cubicBezTo>
                  <a:cubicBezTo>
                    <a:pt x="5" y="3"/>
                    <a:pt x="4" y="2"/>
                    <a:pt x="4" y="2"/>
                  </a:cubicBezTo>
                  <a:cubicBezTo>
                    <a:pt x="3" y="3"/>
                    <a:pt x="2" y="3"/>
                    <a:pt x="1" y="3"/>
                  </a:cubicBezTo>
                  <a:cubicBezTo>
                    <a:pt x="0" y="4"/>
                    <a:pt x="2" y="3"/>
                    <a:pt x="1" y="3"/>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317" name="Freeform 713">
              <a:extLst>
                <a:ext uri="{FF2B5EF4-FFF2-40B4-BE49-F238E27FC236}">
                  <a16:creationId xmlns:a16="http://schemas.microsoft.com/office/drawing/2014/main" id="{3E57AD07-98E1-4998-CB2A-1AF0AC35CB79}"/>
                </a:ext>
              </a:extLst>
            </p:cNvPr>
            <p:cNvSpPr>
              <a:spLocks/>
            </p:cNvSpPr>
            <p:nvPr/>
          </p:nvSpPr>
          <p:spPr bwMode="auto">
            <a:xfrm>
              <a:off x="16372171" y="8360921"/>
              <a:ext cx="261145" cy="216615"/>
            </a:xfrm>
            <a:custGeom>
              <a:avLst/>
              <a:gdLst>
                <a:gd name="T0" fmla="*/ 14 w 28"/>
                <a:gd name="T1" fmla="*/ 19 h 23"/>
                <a:gd name="T2" fmla="*/ 19 w 28"/>
                <a:gd name="T3" fmla="*/ 18 h 23"/>
                <a:gd name="T4" fmla="*/ 19 w 28"/>
                <a:gd name="T5" fmla="*/ 15 h 23"/>
                <a:gd name="T6" fmla="*/ 21 w 28"/>
                <a:gd name="T7" fmla="*/ 14 h 23"/>
                <a:gd name="T8" fmla="*/ 24 w 28"/>
                <a:gd name="T9" fmla="*/ 12 h 23"/>
                <a:gd name="T10" fmla="*/ 27 w 28"/>
                <a:gd name="T11" fmla="*/ 9 h 23"/>
                <a:gd name="T12" fmla="*/ 26 w 28"/>
                <a:gd name="T13" fmla="*/ 1 h 23"/>
                <a:gd name="T14" fmla="*/ 22 w 28"/>
                <a:gd name="T15" fmla="*/ 1 h 23"/>
                <a:gd name="T16" fmla="*/ 19 w 28"/>
                <a:gd name="T17" fmla="*/ 2 h 23"/>
                <a:gd name="T18" fmla="*/ 17 w 28"/>
                <a:gd name="T19" fmla="*/ 2 h 23"/>
                <a:gd name="T20" fmla="*/ 3 w 28"/>
                <a:gd name="T21" fmla="*/ 3 h 23"/>
                <a:gd name="T22" fmla="*/ 0 w 28"/>
                <a:gd name="T23" fmla="*/ 7 h 23"/>
                <a:gd name="T24" fmla="*/ 1 w 28"/>
                <a:gd name="T25" fmla="*/ 10 h 23"/>
                <a:gd name="T26" fmla="*/ 3 w 28"/>
                <a:gd name="T27" fmla="*/ 14 h 23"/>
                <a:gd name="T28" fmla="*/ 5 w 28"/>
                <a:gd name="T29" fmla="*/ 18 h 23"/>
                <a:gd name="T30" fmla="*/ 6 w 28"/>
                <a:gd name="T31" fmla="*/ 19 h 23"/>
                <a:gd name="T32" fmla="*/ 7 w 28"/>
                <a:gd name="T33" fmla="*/ 21 h 23"/>
                <a:gd name="T34" fmla="*/ 8 w 28"/>
                <a:gd name="T35" fmla="*/ 23 h 23"/>
                <a:gd name="T36" fmla="*/ 14 w 28"/>
                <a:gd name="T37" fmla="*/ 19 h 23"/>
                <a:gd name="T38" fmla="*/ 14 w 28"/>
                <a:gd name="T39"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 h="23">
                  <a:moveTo>
                    <a:pt x="14" y="19"/>
                  </a:moveTo>
                  <a:cubicBezTo>
                    <a:pt x="14" y="18"/>
                    <a:pt x="20" y="20"/>
                    <a:pt x="19" y="18"/>
                  </a:cubicBezTo>
                  <a:cubicBezTo>
                    <a:pt x="19" y="18"/>
                    <a:pt x="18" y="15"/>
                    <a:pt x="19" y="15"/>
                  </a:cubicBezTo>
                  <a:cubicBezTo>
                    <a:pt x="20" y="15"/>
                    <a:pt x="21" y="16"/>
                    <a:pt x="21" y="14"/>
                  </a:cubicBezTo>
                  <a:cubicBezTo>
                    <a:pt x="21" y="12"/>
                    <a:pt x="23" y="13"/>
                    <a:pt x="24" y="12"/>
                  </a:cubicBezTo>
                  <a:cubicBezTo>
                    <a:pt x="26" y="12"/>
                    <a:pt x="26" y="10"/>
                    <a:pt x="27" y="9"/>
                  </a:cubicBezTo>
                  <a:cubicBezTo>
                    <a:pt x="28" y="7"/>
                    <a:pt x="25" y="2"/>
                    <a:pt x="26" y="1"/>
                  </a:cubicBezTo>
                  <a:cubicBezTo>
                    <a:pt x="24" y="2"/>
                    <a:pt x="24" y="2"/>
                    <a:pt x="22" y="1"/>
                  </a:cubicBezTo>
                  <a:cubicBezTo>
                    <a:pt x="21" y="0"/>
                    <a:pt x="19" y="2"/>
                    <a:pt x="19" y="2"/>
                  </a:cubicBezTo>
                  <a:cubicBezTo>
                    <a:pt x="19" y="4"/>
                    <a:pt x="17" y="2"/>
                    <a:pt x="17" y="2"/>
                  </a:cubicBezTo>
                  <a:cubicBezTo>
                    <a:pt x="13" y="1"/>
                    <a:pt x="6" y="0"/>
                    <a:pt x="3" y="3"/>
                  </a:cubicBezTo>
                  <a:cubicBezTo>
                    <a:pt x="2" y="4"/>
                    <a:pt x="0" y="5"/>
                    <a:pt x="0" y="7"/>
                  </a:cubicBezTo>
                  <a:cubicBezTo>
                    <a:pt x="0" y="8"/>
                    <a:pt x="1" y="9"/>
                    <a:pt x="1" y="10"/>
                  </a:cubicBezTo>
                  <a:cubicBezTo>
                    <a:pt x="3" y="11"/>
                    <a:pt x="3" y="13"/>
                    <a:pt x="3" y="14"/>
                  </a:cubicBezTo>
                  <a:cubicBezTo>
                    <a:pt x="4" y="16"/>
                    <a:pt x="4" y="17"/>
                    <a:pt x="5" y="18"/>
                  </a:cubicBezTo>
                  <a:cubicBezTo>
                    <a:pt x="5" y="19"/>
                    <a:pt x="6" y="18"/>
                    <a:pt x="6" y="19"/>
                  </a:cubicBezTo>
                  <a:cubicBezTo>
                    <a:pt x="7" y="19"/>
                    <a:pt x="6" y="20"/>
                    <a:pt x="7" y="21"/>
                  </a:cubicBezTo>
                  <a:cubicBezTo>
                    <a:pt x="9" y="21"/>
                    <a:pt x="8" y="22"/>
                    <a:pt x="8" y="23"/>
                  </a:cubicBezTo>
                  <a:cubicBezTo>
                    <a:pt x="8" y="22"/>
                    <a:pt x="14" y="20"/>
                    <a:pt x="14" y="19"/>
                  </a:cubicBezTo>
                  <a:cubicBezTo>
                    <a:pt x="14" y="19"/>
                    <a:pt x="14" y="20"/>
                    <a:pt x="14" y="19"/>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318" name="Freeform 714">
              <a:extLst>
                <a:ext uri="{FF2B5EF4-FFF2-40B4-BE49-F238E27FC236}">
                  <a16:creationId xmlns:a16="http://schemas.microsoft.com/office/drawing/2014/main" id="{B3A779AF-EF17-29AD-158E-E212F833E19E}"/>
                </a:ext>
              </a:extLst>
            </p:cNvPr>
            <p:cNvSpPr>
              <a:spLocks/>
            </p:cNvSpPr>
            <p:nvPr/>
          </p:nvSpPr>
          <p:spPr bwMode="auto">
            <a:xfrm>
              <a:off x="16270259" y="8743185"/>
              <a:ext cx="207006" cy="245289"/>
            </a:xfrm>
            <a:custGeom>
              <a:avLst/>
              <a:gdLst>
                <a:gd name="T0" fmla="*/ 10 w 22"/>
                <a:gd name="T1" fmla="*/ 3 h 26"/>
                <a:gd name="T2" fmla="*/ 7 w 22"/>
                <a:gd name="T3" fmla="*/ 4 h 26"/>
                <a:gd name="T4" fmla="*/ 6 w 22"/>
                <a:gd name="T5" fmla="*/ 4 h 26"/>
                <a:gd name="T6" fmla="*/ 5 w 22"/>
                <a:gd name="T7" fmla="*/ 1 h 26"/>
                <a:gd name="T8" fmla="*/ 0 w 22"/>
                <a:gd name="T9" fmla="*/ 0 h 26"/>
                <a:gd name="T10" fmla="*/ 1 w 22"/>
                <a:gd name="T11" fmla="*/ 6 h 26"/>
                <a:gd name="T12" fmla="*/ 4 w 22"/>
                <a:gd name="T13" fmla="*/ 14 h 26"/>
                <a:gd name="T14" fmla="*/ 9 w 22"/>
                <a:gd name="T15" fmla="*/ 21 h 26"/>
                <a:gd name="T16" fmla="*/ 19 w 22"/>
                <a:gd name="T17" fmla="*/ 26 h 26"/>
                <a:gd name="T18" fmla="*/ 20 w 22"/>
                <a:gd name="T19" fmla="*/ 23 h 26"/>
                <a:gd name="T20" fmla="*/ 16 w 22"/>
                <a:gd name="T21" fmla="*/ 14 h 26"/>
                <a:gd name="T22" fmla="*/ 16 w 22"/>
                <a:gd name="T23" fmla="*/ 6 h 26"/>
                <a:gd name="T24" fmla="*/ 10 w 22"/>
                <a:gd name="T25" fmla="*/ 3 h 26"/>
                <a:gd name="T26" fmla="*/ 10 w 22"/>
                <a:gd name="T27" fmla="*/ 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26">
                  <a:moveTo>
                    <a:pt x="10" y="3"/>
                  </a:moveTo>
                  <a:cubicBezTo>
                    <a:pt x="9" y="3"/>
                    <a:pt x="8" y="4"/>
                    <a:pt x="7" y="4"/>
                  </a:cubicBezTo>
                  <a:cubicBezTo>
                    <a:pt x="7" y="3"/>
                    <a:pt x="6" y="4"/>
                    <a:pt x="6" y="4"/>
                  </a:cubicBezTo>
                  <a:cubicBezTo>
                    <a:pt x="5" y="4"/>
                    <a:pt x="5" y="2"/>
                    <a:pt x="5" y="1"/>
                  </a:cubicBezTo>
                  <a:cubicBezTo>
                    <a:pt x="4" y="0"/>
                    <a:pt x="2" y="0"/>
                    <a:pt x="0" y="0"/>
                  </a:cubicBezTo>
                  <a:cubicBezTo>
                    <a:pt x="1" y="1"/>
                    <a:pt x="1" y="4"/>
                    <a:pt x="1" y="6"/>
                  </a:cubicBezTo>
                  <a:cubicBezTo>
                    <a:pt x="2" y="8"/>
                    <a:pt x="3" y="11"/>
                    <a:pt x="4" y="14"/>
                  </a:cubicBezTo>
                  <a:cubicBezTo>
                    <a:pt x="6" y="16"/>
                    <a:pt x="7" y="19"/>
                    <a:pt x="9" y="21"/>
                  </a:cubicBezTo>
                  <a:cubicBezTo>
                    <a:pt x="12" y="22"/>
                    <a:pt x="15" y="26"/>
                    <a:pt x="19" y="26"/>
                  </a:cubicBezTo>
                  <a:cubicBezTo>
                    <a:pt x="22" y="26"/>
                    <a:pt x="21" y="25"/>
                    <a:pt x="20" y="23"/>
                  </a:cubicBezTo>
                  <a:cubicBezTo>
                    <a:pt x="18" y="20"/>
                    <a:pt x="16" y="18"/>
                    <a:pt x="16" y="14"/>
                  </a:cubicBezTo>
                  <a:cubicBezTo>
                    <a:pt x="16" y="11"/>
                    <a:pt x="18" y="9"/>
                    <a:pt x="16" y="6"/>
                  </a:cubicBezTo>
                  <a:cubicBezTo>
                    <a:pt x="15" y="5"/>
                    <a:pt x="11" y="0"/>
                    <a:pt x="10" y="3"/>
                  </a:cubicBezTo>
                  <a:cubicBezTo>
                    <a:pt x="9" y="4"/>
                    <a:pt x="10" y="2"/>
                    <a:pt x="10" y="3"/>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319" name="Freeform 715">
              <a:extLst>
                <a:ext uri="{FF2B5EF4-FFF2-40B4-BE49-F238E27FC236}">
                  <a16:creationId xmlns:a16="http://schemas.microsoft.com/office/drawing/2014/main" id="{D89CE871-26E8-65A9-21CD-C9FC5D3A3F1B}"/>
                </a:ext>
              </a:extLst>
            </p:cNvPr>
            <p:cNvSpPr>
              <a:spLocks/>
            </p:cNvSpPr>
            <p:nvPr/>
          </p:nvSpPr>
          <p:spPr bwMode="auto">
            <a:xfrm>
              <a:off x="15104655" y="6264832"/>
              <a:ext cx="2799367" cy="1825318"/>
            </a:xfrm>
            <a:custGeom>
              <a:avLst/>
              <a:gdLst>
                <a:gd name="T0" fmla="*/ 279 w 300"/>
                <a:gd name="T1" fmla="*/ 37 h 195"/>
                <a:gd name="T2" fmla="*/ 244 w 300"/>
                <a:gd name="T3" fmla="*/ 1 h 195"/>
                <a:gd name="T4" fmla="*/ 223 w 300"/>
                <a:gd name="T5" fmla="*/ 18 h 195"/>
                <a:gd name="T6" fmla="*/ 214 w 300"/>
                <a:gd name="T7" fmla="*/ 27 h 195"/>
                <a:gd name="T8" fmla="*/ 205 w 300"/>
                <a:gd name="T9" fmla="*/ 39 h 195"/>
                <a:gd name="T10" fmla="*/ 224 w 300"/>
                <a:gd name="T11" fmla="*/ 46 h 195"/>
                <a:gd name="T12" fmla="*/ 197 w 300"/>
                <a:gd name="T13" fmla="*/ 55 h 195"/>
                <a:gd name="T14" fmla="*/ 180 w 300"/>
                <a:gd name="T15" fmla="*/ 66 h 195"/>
                <a:gd name="T16" fmla="*/ 146 w 300"/>
                <a:gd name="T17" fmla="*/ 75 h 195"/>
                <a:gd name="T18" fmla="*/ 121 w 300"/>
                <a:gd name="T19" fmla="*/ 70 h 195"/>
                <a:gd name="T20" fmla="*/ 94 w 300"/>
                <a:gd name="T21" fmla="*/ 56 h 195"/>
                <a:gd name="T22" fmla="*/ 66 w 300"/>
                <a:gd name="T23" fmla="*/ 30 h 195"/>
                <a:gd name="T24" fmla="*/ 56 w 300"/>
                <a:gd name="T25" fmla="*/ 44 h 195"/>
                <a:gd name="T26" fmla="*/ 44 w 300"/>
                <a:gd name="T27" fmla="*/ 51 h 195"/>
                <a:gd name="T28" fmla="*/ 34 w 300"/>
                <a:gd name="T29" fmla="*/ 63 h 195"/>
                <a:gd name="T30" fmla="*/ 28 w 300"/>
                <a:gd name="T31" fmla="*/ 76 h 195"/>
                <a:gd name="T32" fmla="*/ 11 w 300"/>
                <a:gd name="T33" fmla="*/ 84 h 195"/>
                <a:gd name="T34" fmla="*/ 1 w 300"/>
                <a:gd name="T35" fmla="*/ 91 h 195"/>
                <a:gd name="T36" fmla="*/ 7 w 300"/>
                <a:gd name="T37" fmla="*/ 103 h 195"/>
                <a:gd name="T38" fmla="*/ 23 w 300"/>
                <a:gd name="T39" fmla="*/ 111 h 195"/>
                <a:gd name="T40" fmla="*/ 27 w 300"/>
                <a:gd name="T41" fmla="*/ 121 h 195"/>
                <a:gd name="T42" fmla="*/ 27 w 300"/>
                <a:gd name="T43" fmla="*/ 135 h 195"/>
                <a:gd name="T44" fmla="*/ 40 w 300"/>
                <a:gd name="T45" fmla="*/ 140 h 195"/>
                <a:gd name="T46" fmla="*/ 62 w 300"/>
                <a:gd name="T47" fmla="*/ 154 h 195"/>
                <a:gd name="T48" fmla="*/ 74 w 300"/>
                <a:gd name="T49" fmla="*/ 156 h 195"/>
                <a:gd name="T50" fmla="*/ 92 w 300"/>
                <a:gd name="T51" fmla="*/ 151 h 195"/>
                <a:gd name="T52" fmla="*/ 106 w 300"/>
                <a:gd name="T53" fmla="*/ 146 h 195"/>
                <a:gd name="T54" fmla="*/ 116 w 300"/>
                <a:gd name="T55" fmla="*/ 155 h 195"/>
                <a:gd name="T56" fmla="*/ 117 w 300"/>
                <a:gd name="T57" fmla="*/ 166 h 195"/>
                <a:gd name="T58" fmla="*/ 119 w 300"/>
                <a:gd name="T59" fmla="*/ 178 h 195"/>
                <a:gd name="T60" fmla="*/ 125 w 300"/>
                <a:gd name="T61" fmla="*/ 187 h 195"/>
                <a:gd name="T62" fmla="*/ 134 w 300"/>
                <a:gd name="T63" fmla="*/ 186 h 195"/>
                <a:gd name="T64" fmla="*/ 143 w 300"/>
                <a:gd name="T65" fmla="*/ 182 h 195"/>
                <a:gd name="T66" fmla="*/ 155 w 300"/>
                <a:gd name="T67" fmla="*/ 180 h 195"/>
                <a:gd name="T68" fmla="*/ 168 w 300"/>
                <a:gd name="T69" fmla="*/ 186 h 195"/>
                <a:gd name="T70" fmla="*/ 175 w 300"/>
                <a:gd name="T71" fmla="*/ 195 h 195"/>
                <a:gd name="T72" fmla="*/ 189 w 300"/>
                <a:gd name="T73" fmla="*/ 186 h 195"/>
                <a:gd name="T74" fmla="*/ 202 w 300"/>
                <a:gd name="T75" fmla="*/ 182 h 195"/>
                <a:gd name="T76" fmla="*/ 215 w 300"/>
                <a:gd name="T77" fmla="*/ 173 h 195"/>
                <a:gd name="T78" fmla="*/ 221 w 300"/>
                <a:gd name="T79" fmla="*/ 164 h 195"/>
                <a:gd name="T80" fmla="*/ 228 w 300"/>
                <a:gd name="T81" fmla="*/ 156 h 195"/>
                <a:gd name="T82" fmla="*/ 232 w 300"/>
                <a:gd name="T83" fmla="*/ 149 h 195"/>
                <a:gd name="T84" fmla="*/ 236 w 300"/>
                <a:gd name="T85" fmla="*/ 143 h 195"/>
                <a:gd name="T86" fmla="*/ 231 w 300"/>
                <a:gd name="T87" fmla="*/ 139 h 195"/>
                <a:gd name="T88" fmla="*/ 229 w 300"/>
                <a:gd name="T89" fmla="*/ 132 h 195"/>
                <a:gd name="T90" fmla="*/ 221 w 300"/>
                <a:gd name="T91" fmla="*/ 115 h 195"/>
                <a:gd name="T92" fmla="*/ 229 w 300"/>
                <a:gd name="T93" fmla="*/ 106 h 195"/>
                <a:gd name="T94" fmla="*/ 238 w 300"/>
                <a:gd name="T95" fmla="*/ 102 h 195"/>
                <a:gd name="T96" fmla="*/ 220 w 300"/>
                <a:gd name="T97" fmla="*/ 102 h 195"/>
                <a:gd name="T98" fmla="*/ 221 w 300"/>
                <a:gd name="T99" fmla="*/ 90 h 195"/>
                <a:gd name="T100" fmla="*/ 234 w 300"/>
                <a:gd name="T101" fmla="*/ 87 h 195"/>
                <a:gd name="T102" fmla="*/ 238 w 300"/>
                <a:gd name="T103" fmla="*/ 89 h 195"/>
                <a:gd name="T104" fmla="*/ 259 w 300"/>
                <a:gd name="T105" fmla="*/ 77 h 195"/>
                <a:gd name="T106" fmla="*/ 271 w 300"/>
                <a:gd name="T107" fmla="*/ 72 h 195"/>
                <a:gd name="T108" fmla="*/ 281 w 300"/>
                <a:gd name="T109" fmla="*/ 60 h 195"/>
                <a:gd name="T110" fmla="*/ 295 w 300"/>
                <a:gd name="T111" fmla="*/ 47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0" h="195">
                  <a:moveTo>
                    <a:pt x="298" y="37"/>
                  </a:moveTo>
                  <a:cubicBezTo>
                    <a:pt x="298" y="35"/>
                    <a:pt x="294" y="36"/>
                    <a:pt x="293" y="37"/>
                  </a:cubicBezTo>
                  <a:cubicBezTo>
                    <a:pt x="291" y="37"/>
                    <a:pt x="290" y="38"/>
                    <a:pt x="288" y="39"/>
                  </a:cubicBezTo>
                  <a:cubicBezTo>
                    <a:pt x="286" y="40"/>
                    <a:pt x="279" y="40"/>
                    <a:pt x="279" y="37"/>
                  </a:cubicBezTo>
                  <a:cubicBezTo>
                    <a:pt x="277" y="33"/>
                    <a:pt x="276" y="31"/>
                    <a:pt x="272" y="29"/>
                  </a:cubicBezTo>
                  <a:cubicBezTo>
                    <a:pt x="269" y="28"/>
                    <a:pt x="263" y="28"/>
                    <a:pt x="262" y="24"/>
                  </a:cubicBezTo>
                  <a:cubicBezTo>
                    <a:pt x="261" y="18"/>
                    <a:pt x="259" y="11"/>
                    <a:pt x="255" y="6"/>
                  </a:cubicBezTo>
                  <a:cubicBezTo>
                    <a:pt x="252" y="3"/>
                    <a:pt x="248" y="3"/>
                    <a:pt x="244" y="1"/>
                  </a:cubicBezTo>
                  <a:cubicBezTo>
                    <a:pt x="240" y="0"/>
                    <a:pt x="233" y="1"/>
                    <a:pt x="229" y="3"/>
                  </a:cubicBezTo>
                  <a:cubicBezTo>
                    <a:pt x="228" y="4"/>
                    <a:pt x="226" y="5"/>
                    <a:pt x="225" y="6"/>
                  </a:cubicBezTo>
                  <a:cubicBezTo>
                    <a:pt x="225" y="7"/>
                    <a:pt x="228" y="7"/>
                    <a:pt x="228" y="8"/>
                  </a:cubicBezTo>
                  <a:cubicBezTo>
                    <a:pt x="229" y="12"/>
                    <a:pt x="224" y="15"/>
                    <a:pt x="223" y="18"/>
                  </a:cubicBezTo>
                  <a:cubicBezTo>
                    <a:pt x="222" y="19"/>
                    <a:pt x="222" y="20"/>
                    <a:pt x="222" y="21"/>
                  </a:cubicBezTo>
                  <a:cubicBezTo>
                    <a:pt x="222" y="22"/>
                    <a:pt x="222" y="22"/>
                    <a:pt x="222" y="23"/>
                  </a:cubicBezTo>
                  <a:cubicBezTo>
                    <a:pt x="222" y="25"/>
                    <a:pt x="219" y="25"/>
                    <a:pt x="217" y="26"/>
                  </a:cubicBezTo>
                  <a:cubicBezTo>
                    <a:pt x="216" y="26"/>
                    <a:pt x="215" y="27"/>
                    <a:pt x="214" y="27"/>
                  </a:cubicBezTo>
                  <a:cubicBezTo>
                    <a:pt x="213" y="27"/>
                    <a:pt x="208" y="25"/>
                    <a:pt x="208" y="25"/>
                  </a:cubicBezTo>
                  <a:cubicBezTo>
                    <a:pt x="207" y="27"/>
                    <a:pt x="206" y="30"/>
                    <a:pt x="205" y="32"/>
                  </a:cubicBezTo>
                  <a:cubicBezTo>
                    <a:pt x="205" y="33"/>
                    <a:pt x="204" y="34"/>
                    <a:pt x="204" y="35"/>
                  </a:cubicBezTo>
                  <a:cubicBezTo>
                    <a:pt x="204" y="35"/>
                    <a:pt x="202" y="41"/>
                    <a:pt x="205" y="39"/>
                  </a:cubicBezTo>
                  <a:cubicBezTo>
                    <a:pt x="206" y="38"/>
                    <a:pt x="206" y="38"/>
                    <a:pt x="208" y="38"/>
                  </a:cubicBezTo>
                  <a:cubicBezTo>
                    <a:pt x="209" y="38"/>
                    <a:pt x="211" y="40"/>
                    <a:pt x="212" y="39"/>
                  </a:cubicBezTo>
                  <a:cubicBezTo>
                    <a:pt x="216" y="36"/>
                    <a:pt x="219" y="38"/>
                    <a:pt x="222" y="42"/>
                  </a:cubicBezTo>
                  <a:cubicBezTo>
                    <a:pt x="223" y="43"/>
                    <a:pt x="225" y="45"/>
                    <a:pt x="224" y="46"/>
                  </a:cubicBezTo>
                  <a:cubicBezTo>
                    <a:pt x="224" y="46"/>
                    <a:pt x="220" y="45"/>
                    <a:pt x="219" y="45"/>
                  </a:cubicBezTo>
                  <a:cubicBezTo>
                    <a:pt x="216" y="46"/>
                    <a:pt x="212" y="46"/>
                    <a:pt x="209" y="47"/>
                  </a:cubicBezTo>
                  <a:cubicBezTo>
                    <a:pt x="206" y="48"/>
                    <a:pt x="206" y="54"/>
                    <a:pt x="202" y="54"/>
                  </a:cubicBezTo>
                  <a:cubicBezTo>
                    <a:pt x="200" y="54"/>
                    <a:pt x="198" y="53"/>
                    <a:pt x="197" y="55"/>
                  </a:cubicBezTo>
                  <a:cubicBezTo>
                    <a:pt x="196" y="56"/>
                    <a:pt x="194" y="58"/>
                    <a:pt x="192" y="58"/>
                  </a:cubicBezTo>
                  <a:cubicBezTo>
                    <a:pt x="189" y="57"/>
                    <a:pt x="183" y="53"/>
                    <a:pt x="182" y="59"/>
                  </a:cubicBezTo>
                  <a:cubicBezTo>
                    <a:pt x="182" y="61"/>
                    <a:pt x="184" y="62"/>
                    <a:pt x="184" y="63"/>
                  </a:cubicBezTo>
                  <a:cubicBezTo>
                    <a:pt x="184" y="65"/>
                    <a:pt x="181" y="65"/>
                    <a:pt x="180" y="66"/>
                  </a:cubicBezTo>
                  <a:cubicBezTo>
                    <a:pt x="177" y="69"/>
                    <a:pt x="176" y="72"/>
                    <a:pt x="172" y="72"/>
                  </a:cubicBezTo>
                  <a:cubicBezTo>
                    <a:pt x="167" y="72"/>
                    <a:pt x="162" y="72"/>
                    <a:pt x="157" y="73"/>
                  </a:cubicBezTo>
                  <a:cubicBezTo>
                    <a:pt x="155" y="74"/>
                    <a:pt x="151" y="78"/>
                    <a:pt x="150" y="77"/>
                  </a:cubicBezTo>
                  <a:cubicBezTo>
                    <a:pt x="148" y="77"/>
                    <a:pt x="147" y="75"/>
                    <a:pt x="146" y="75"/>
                  </a:cubicBezTo>
                  <a:cubicBezTo>
                    <a:pt x="144" y="75"/>
                    <a:pt x="143" y="75"/>
                    <a:pt x="141" y="75"/>
                  </a:cubicBezTo>
                  <a:cubicBezTo>
                    <a:pt x="139" y="74"/>
                    <a:pt x="137" y="74"/>
                    <a:pt x="135" y="72"/>
                  </a:cubicBezTo>
                  <a:cubicBezTo>
                    <a:pt x="133" y="71"/>
                    <a:pt x="132" y="71"/>
                    <a:pt x="131" y="70"/>
                  </a:cubicBezTo>
                  <a:cubicBezTo>
                    <a:pt x="127" y="70"/>
                    <a:pt x="125" y="70"/>
                    <a:pt x="121" y="70"/>
                  </a:cubicBezTo>
                  <a:cubicBezTo>
                    <a:pt x="118" y="70"/>
                    <a:pt x="113" y="71"/>
                    <a:pt x="109" y="70"/>
                  </a:cubicBezTo>
                  <a:cubicBezTo>
                    <a:pt x="108" y="70"/>
                    <a:pt x="107" y="68"/>
                    <a:pt x="107" y="67"/>
                  </a:cubicBezTo>
                  <a:cubicBezTo>
                    <a:pt x="105" y="65"/>
                    <a:pt x="104" y="63"/>
                    <a:pt x="102" y="61"/>
                  </a:cubicBezTo>
                  <a:cubicBezTo>
                    <a:pt x="99" y="59"/>
                    <a:pt x="97" y="56"/>
                    <a:pt x="94" y="56"/>
                  </a:cubicBezTo>
                  <a:cubicBezTo>
                    <a:pt x="92" y="56"/>
                    <a:pt x="81" y="56"/>
                    <a:pt x="83" y="52"/>
                  </a:cubicBezTo>
                  <a:cubicBezTo>
                    <a:pt x="85" y="48"/>
                    <a:pt x="84" y="41"/>
                    <a:pt x="79" y="38"/>
                  </a:cubicBezTo>
                  <a:cubicBezTo>
                    <a:pt x="75" y="35"/>
                    <a:pt x="70" y="35"/>
                    <a:pt x="69" y="29"/>
                  </a:cubicBezTo>
                  <a:cubicBezTo>
                    <a:pt x="68" y="30"/>
                    <a:pt x="67" y="29"/>
                    <a:pt x="66" y="30"/>
                  </a:cubicBezTo>
                  <a:cubicBezTo>
                    <a:pt x="65" y="31"/>
                    <a:pt x="65" y="31"/>
                    <a:pt x="65" y="32"/>
                  </a:cubicBezTo>
                  <a:cubicBezTo>
                    <a:pt x="63" y="35"/>
                    <a:pt x="60" y="34"/>
                    <a:pt x="59" y="37"/>
                  </a:cubicBezTo>
                  <a:cubicBezTo>
                    <a:pt x="59" y="39"/>
                    <a:pt x="61" y="41"/>
                    <a:pt x="60" y="42"/>
                  </a:cubicBezTo>
                  <a:cubicBezTo>
                    <a:pt x="59" y="43"/>
                    <a:pt x="57" y="44"/>
                    <a:pt x="56" y="44"/>
                  </a:cubicBezTo>
                  <a:cubicBezTo>
                    <a:pt x="55" y="45"/>
                    <a:pt x="54" y="43"/>
                    <a:pt x="53" y="44"/>
                  </a:cubicBezTo>
                  <a:cubicBezTo>
                    <a:pt x="51" y="44"/>
                    <a:pt x="50" y="43"/>
                    <a:pt x="48" y="42"/>
                  </a:cubicBezTo>
                  <a:cubicBezTo>
                    <a:pt x="47" y="41"/>
                    <a:pt x="46" y="46"/>
                    <a:pt x="45" y="47"/>
                  </a:cubicBezTo>
                  <a:cubicBezTo>
                    <a:pt x="45" y="48"/>
                    <a:pt x="44" y="50"/>
                    <a:pt x="44" y="51"/>
                  </a:cubicBezTo>
                  <a:cubicBezTo>
                    <a:pt x="44" y="53"/>
                    <a:pt x="45" y="53"/>
                    <a:pt x="45" y="54"/>
                  </a:cubicBezTo>
                  <a:cubicBezTo>
                    <a:pt x="45" y="56"/>
                    <a:pt x="39" y="54"/>
                    <a:pt x="39" y="54"/>
                  </a:cubicBezTo>
                  <a:cubicBezTo>
                    <a:pt x="37" y="55"/>
                    <a:pt x="33" y="55"/>
                    <a:pt x="32" y="56"/>
                  </a:cubicBezTo>
                  <a:cubicBezTo>
                    <a:pt x="33" y="55"/>
                    <a:pt x="34" y="62"/>
                    <a:pt x="34" y="63"/>
                  </a:cubicBezTo>
                  <a:cubicBezTo>
                    <a:pt x="35" y="64"/>
                    <a:pt x="36" y="65"/>
                    <a:pt x="37" y="66"/>
                  </a:cubicBezTo>
                  <a:cubicBezTo>
                    <a:pt x="37" y="67"/>
                    <a:pt x="34" y="69"/>
                    <a:pt x="33" y="70"/>
                  </a:cubicBezTo>
                  <a:cubicBezTo>
                    <a:pt x="32" y="71"/>
                    <a:pt x="33" y="74"/>
                    <a:pt x="32" y="74"/>
                  </a:cubicBezTo>
                  <a:cubicBezTo>
                    <a:pt x="31" y="75"/>
                    <a:pt x="29" y="75"/>
                    <a:pt x="28" y="76"/>
                  </a:cubicBezTo>
                  <a:cubicBezTo>
                    <a:pt x="26" y="77"/>
                    <a:pt x="25" y="78"/>
                    <a:pt x="24" y="79"/>
                  </a:cubicBezTo>
                  <a:cubicBezTo>
                    <a:pt x="22" y="79"/>
                    <a:pt x="21" y="79"/>
                    <a:pt x="19" y="80"/>
                  </a:cubicBezTo>
                  <a:cubicBezTo>
                    <a:pt x="17" y="80"/>
                    <a:pt x="16" y="81"/>
                    <a:pt x="15" y="83"/>
                  </a:cubicBezTo>
                  <a:cubicBezTo>
                    <a:pt x="15" y="83"/>
                    <a:pt x="11" y="84"/>
                    <a:pt x="11" y="84"/>
                  </a:cubicBezTo>
                  <a:cubicBezTo>
                    <a:pt x="11" y="84"/>
                    <a:pt x="11" y="83"/>
                    <a:pt x="11" y="83"/>
                  </a:cubicBezTo>
                  <a:cubicBezTo>
                    <a:pt x="10" y="83"/>
                    <a:pt x="9" y="83"/>
                    <a:pt x="7" y="83"/>
                  </a:cubicBezTo>
                  <a:cubicBezTo>
                    <a:pt x="6" y="83"/>
                    <a:pt x="3" y="85"/>
                    <a:pt x="3" y="86"/>
                  </a:cubicBezTo>
                  <a:cubicBezTo>
                    <a:pt x="2" y="88"/>
                    <a:pt x="1" y="90"/>
                    <a:pt x="1" y="91"/>
                  </a:cubicBezTo>
                  <a:cubicBezTo>
                    <a:pt x="0" y="93"/>
                    <a:pt x="3" y="95"/>
                    <a:pt x="4" y="95"/>
                  </a:cubicBezTo>
                  <a:cubicBezTo>
                    <a:pt x="7" y="95"/>
                    <a:pt x="6" y="95"/>
                    <a:pt x="7" y="98"/>
                  </a:cubicBezTo>
                  <a:cubicBezTo>
                    <a:pt x="7" y="99"/>
                    <a:pt x="8" y="99"/>
                    <a:pt x="8" y="101"/>
                  </a:cubicBezTo>
                  <a:cubicBezTo>
                    <a:pt x="8" y="101"/>
                    <a:pt x="7" y="103"/>
                    <a:pt x="7" y="103"/>
                  </a:cubicBezTo>
                  <a:cubicBezTo>
                    <a:pt x="9" y="104"/>
                    <a:pt x="10" y="104"/>
                    <a:pt x="11" y="105"/>
                  </a:cubicBezTo>
                  <a:cubicBezTo>
                    <a:pt x="13" y="107"/>
                    <a:pt x="12" y="109"/>
                    <a:pt x="14" y="110"/>
                  </a:cubicBezTo>
                  <a:cubicBezTo>
                    <a:pt x="16" y="111"/>
                    <a:pt x="18" y="112"/>
                    <a:pt x="20" y="113"/>
                  </a:cubicBezTo>
                  <a:cubicBezTo>
                    <a:pt x="21" y="113"/>
                    <a:pt x="22" y="112"/>
                    <a:pt x="23" y="111"/>
                  </a:cubicBezTo>
                  <a:cubicBezTo>
                    <a:pt x="26" y="109"/>
                    <a:pt x="31" y="110"/>
                    <a:pt x="33" y="113"/>
                  </a:cubicBezTo>
                  <a:cubicBezTo>
                    <a:pt x="34" y="115"/>
                    <a:pt x="32" y="116"/>
                    <a:pt x="31" y="117"/>
                  </a:cubicBezTo>
                  <a:cubicBezTo>
                    <a:pt x="30" y="118"/>
                    <a:pt x="30" y="118"/>
                    <a:pt x="30" y="119"/>
                  </a:cubicBezTo>
                  <a:cubicBezTo>
                    <a:pt x="29" y="121"/>
                    <a:pt x="28" y="121"/>
                    <a:pt x="27" y="121"/>
                  </a:cubicBezTo>
                  <a:cubicBezTo>
                    <a:pt x="24" y="123"/>
                    <a:pt x="32" y="126"/>
                    <a:pt x="29" y="128"/>
                  </a:cubicBezTo>
                  <a:cubicBezTo>
                    <a:pt x="28" y="130"/>
                    <a:pt x="27" y="129"/>
                    <a:pt x="25" y="129"/>
                  </a:cubicBezTo>
                  <a:cubicBezTo>
                    <a:pt x="21" y="128"/>
                    <a:pt x="26" y="132"/>
                    <a:pt x="26" y="132"/>
                  </a:cubicBezTo>
                  <a:cubicBezTo>
                    <a:pt x="26" y="134"/>
                    <a:pt x="25" y="135"/>
                    <a:pt x="27" y="135"/>
                  </a:cubicBezTo>
                  <a:cubicBezTo>
                    <a:pt x="29" y="136"/>
                    <a:pt x="29" y="137"/>
                    <a:pt x="31" y="138"/>
                  </a:cubicBezTo>
                  <a:cubicBezTo>
                    <a:pt x="33" y="138"/>
                    <a:pt x="34" y="140"/>
                    <a:pt x="36" y="141"/>
                  </a:cubicBezTo>
                  <a:cubicBezTo>
                    <a:pt x="36" y="141"/>
                    <a:pt x="37" y="142"/>
                    <a:pt x="38" y="142"/>
                  </a:cubicBezTo>
                  <a:cubicBezTo>
                    <a:pt x="39" y="142"/>
                    <a:pt x="38" y="140"/>
                    <a:pt x="40" y="140"/>
                  </a:cubicBezTo>
                  <a:cubicBezTo>
                    <a:pt x="44" y="140"/>
                    <a:pt x="46" y="147"/>
                    <a:pt x="50" y="147"/>
                  </a:cubicBezTo>
                  <a:cubicBezTo>
                    <a:pt x="52" y="147"/>
                    <a:pt x="52" y="150"/>
                    <a:pt x="54" y="150"/>
                  </a:cubicBezTo>
                  <a:cubicBezTo>
                    <a:pt x="56" y="151"/>
                    <a:pt x="57" y="153"/>
                    <a:pt x="58" y="153"/>
                  </a:cubicBezTo>
                  <a:cubicBezTo>
                    <a:pt x="60" y="151"/>
                    <a:pt x="60" y="154"/>
                    <a:pt x="62" y="154"/>
                  </a:cubicBezTo>
                  <a:cubicBezTo>
                    <a:pt x="63" y="154"/>
                    <a:pt x="63" y="153"/>
                    <a:pt x="64" y="153"/>
                  </a:cubicBezTo>
                  <a:cubicBezTo>
                    <a:pt x="65" y="153"/>
                    <a:pt x="65" y="154"/>
                    <a:pt x="66" y="155"/>
                  </a:cubicBezTo>
                  <a:cubicBezTo>
                    <a:pt x="68" y="155"/>
                    <a:pt x="70" y="155"/>
                    <a:pt x="72" y="154"/>
                  </a:cubicBezTo>
                  <a:cubicBezTo>
                    <a:pt x="75" y="153"/>
                    <a:pt x="73" y="155"/>
                    <a:pt x="74" y="156"/>
                  </a:cubicBezTo>
                  <a:cubicBezTo>
                    <a:pt x="74" y="156"/>
                    <a:pt x="76" y="153"/>
                    <a:pt x="77" y="153"/>
                  </a:cubicBezTo>
                  <a:cubicBezTo>
                    <a:pt x="78" y="152"/>
                    <a:pt x="80" y="152"/>
                    <a:pt x="81" y="153"/>
                  </a:cubicBezTo>
                  <a:cubicBezTo>
                    <a:pt x="83" y="155"/>
                    <a:pt x="85" y="153"/>
                    <a:pt x="87" y="154"/>
                  </a:cubicBezTo>
                  <a:cubicBezTo>
                    <a:pt x="89" y="155"/>
                    <a:pt x="91" y="153"/>
                    <a:pt x="92" y="151"/>
                  </a:cubicBezTo>
                  <a:cubicBezTo>
                    <a:pt x="93" y="151"/>
                    <a:pt x="93" y="150"/>
                    <a:pt x="94" y="150"/>
                  </a:cubicBezTo>
                  <a:cubicBezTo>
                    <a:pt x="95" y="149"/>
                    <a:pt x="96" y="150"/>
                    <a:pt x="97" y="149"/>
                  </a:cubicBezTo>
                  <a:cubicBezTo>
                    <a:pt x="98" y="148"/>
                    <a:pt x="99" y="146"/>
                    <a:pt x="101" y="147"/>
                  </a:cubicBezTo>
                  <a:cubicBezTo>
                    <a:pt x="103" y="148"/>
                    <a:pt x="103" y="148"/>
                    <a:pt x="106" y="146"/>
                  </a:cubicBezTo>
                  <a:cubicBezTo>
                    <a:pt x="107" y="145"/>
                    <a:pt x="109" y="148"/>
                    <a:pt x="109" y="149"/>
                  </a:cubicBezTo>
                  <a:cubicBezTo>
                    <a:pt x="108" y="151"/>
                    <a:pt x="106" y="152"/>
                    <a:pt x="108" y="152"/>
                  </a:cubicBezTo>
                  <a:cubicBezTo>
                    <a:pt x="111" y="152"/>
                    <a:pt x="111" y="152"/>
                    <a:pt x="114" y="151"/>
                  </a:cubicBezTo>
                  <a:cubicBezTo>
                    <a:pt x="115" y="151"/>
                    <a:pt x="116" y="154"/>
                    <a:pt x="116" y="155"/>
                  </a:cubicBezTo>
                  <a:cubicBezTo>
                    <a:pt x="116" y="155"/>
                    <a:pt x="116" y="157"/>
                    <a:pt x="117" y="156"/>
                  </a:cubicBezTo>
                  <a:cubicBezTo>
                    <a:pt x="117" y="156"/>
                    <a:pt x="119" y="156"/>
                    <a:pt x="119" y="157"/>
                  </a:cubicBezTo>
                  <a:cubicBezTo>
                    <a:pt x="119" y="158"/>
                    <a:pt x="117" y="159"/>
                    <a:pt x="118" y="160"/>
                  </a:cubicBezTo>
                  <a:cubicBezTo>
                    <a:pt x="119" y="162"/>
                    <a:pt x="118" y="165"/>
                    <a:pt x="117" y="166"/>
                  </a:cubicBezTo>
                  <a:cubicBezTo>
                    <a:pt x="116" y="168"/>
                    <a:pt x="114" y="169"/>
                    <a:pt x="113" y="170"/>
                  </a:cubicBezTo>
                  <a:cubicBezTo>
                    <a:pt x="113" y="171"/>
                    <a:pt x="113" y="176"/>
                    <a:pt x="112" y="175"/>
                  </a:cubicBezTo>
                  <a:cubicBezTo>
                    <a:pt x="113" y="176"/>
                    <a:pt x="119" y="173"/>
                    <a:pt x="120" y="175"/>
                  </a:cubicBezTo>
                  <a:cubicBezTo>
                    <a:pt x="120" y="175"/>
                    <a:pt x="118" y="176"/>
                    <a:pt x="119" y="178"/>
                  </a:cubicBezTo>
                  <a:cubicBezTo>
                    <a:pt x="120" y="180"/>
                    <a:pt x="123" y="180"/>
                    <a:pt x="122" y="181"/>
                  </a:cubicBezTo>
                  <a:cubicBezTo>
                    <a:pt x="122" y="182"/>
                    <a:pt x="121" y="184"/>
                    <a:pt x="121" y="185"/>
                  </a:cubicBezTo>
                  <a:cubicBezTo>
                    <a:pt x="122" y="186"/>
                    <a:pt x="125" y="185"/>
                    <a:pt x="125" y="186"/>
                  </a:cubicBezTo>
                  <a:cubicBezTo>
                    <a:pt x="125" y="186"/>
                    <a:pt x="125" y="187"/>
                    <a:pt x="125" y="187"/>
                  </a:cubicBezTo>
                  <a:cubicBezTo>
                    <a:pt x="125" y="189"/>
                    <a:pt x="126" y="188"/>
                    <a:pt x="127" y="188"/>
                  </a:cubicBezTo>
                  <a:cubicBezTo>
                    <a:pt x="128" y="188"/>
                    <a:pt x="129" y="187"/>
                    <a:pt x="130" y="188"/>
                  </a:cubicBezTo>
                  <a:cubicBezTo>
                    <a:pt x="131" y="188"/>
                    <a:pt x="132" y="189"/>
                    <a:pt x="133" y="190"/>
                  </a:cubicBezTo>
                  <a:cubicBezTo>
                    <a:pt x="135" y="191"/>
                    <a:pt x="134" y="187"/>
                    <a:pt x="134" y="186"/>
                  </a:cubicBezTo>
                  <a:cubicBezTo>
                    <a:pt x="132" y="182"/>
                    <a:pt x="134" y="184"/>
                    <a:pt x="136" y="182"/>
                  </a:cubicBezTo>
                  <a:cubicBezTo>
                    <a:pt x="138" y="181"/>
                    <a:pt x="137" y="182"/>
                    <a:pt x="139" y="183"/>
                  </a:cubicBezTo>
                  <a:cubicBezTo>
                    <a:pt x="139" y="183"/>
                    <a:pt x="141" y="182"/>
                    <a:pt x="141" y="182"/>
                  </a:cubicBezTo>
                  <a:cubicBezTo>
                    <a:pt x="141" y="183"/>
                    <a:pt x="143" y="181"/>
                    <a:pt x="143" y="182"/>
                  </a:cubicBezTo>
                  <a:cubicBezTo>
                    <a:pt x="144" y="183"/>
                    <a:pt x="144" y="184"/>
                    <a:pt x="146" y="182"/>
                  </a:cubicBezTo>
                  <a:cubicBezTo>
                    <a:pt x="147" y="181"/>
                    <a:pt x="147" y="182"/>
                    <a:pt x="148" y="181"/>
                  </a:cubicBezTo>
                  <a:cubicBezTo>
                    <a:pt x="149" y="180"/>
                    <a:pt x="149" y="178"/>
                    <a:pt x="151" y="178"/>
                  </a:cubicBezTo>
                  <a:cubicBezTo>
                    <a:pt x="152" y="178"/>
                    <a:pt x="153" y="180"/>
                    <a:pt x="155" y="180"/>
                  </a:cubicBezTo>
                  <a:cubicBezTo>
                    <a:pt x="155" y="180"/>
                    <a:pt x="159" y="181"/>
                    <a:pt x="159" y="181"/>
                  </a:cubicBezTo>
                  <a:cubicBezTo>
                    <a:pt x="159" y="182"/>
                    <a:pt x="157" y="183"/>
                    <a:pt x="157" y="184"/>
                  </a:cubicBezTo>
                  <a:cubicBezTo>
                    <a:pt x="158" y="185"/>
                    <a:pt x="160" y="186"/>
                    <a:pt x="161" y="187"/>
                  </a:cubicBezTo>
                  <a:cubicBezTo>
                    <a:pt x="163" y="188"/>
                    <a:pt x="167" y="189"/>
                    <a:pt x="168" y="186"/>
                  </a:cubicBezTo>
                  <a:cubicBezTo>
                    <a:pt x="168" y="186"/>
                    <a:pt x="170" y="188"/>
                    <a:pt x="170" y="188"/>
                  </a:cubicBezTo>
                  <a:cubicBezTo>
                    <a:pt x="171" y="189"/>
                    <a:pt x="172" y="187"/>
                    <a:pt x="174" y="188"/>
                  </a:cubicBezTo>
                  <a:cubicBezTo>
                    <a:pt x="175" y="189"/>
                    <a:pt x="173" y="190"/>
                    <a:pt x="173" y="191"/>
                  </a:cubicBezTo>
                  <a:cubicBezTo>
                    <a:pt x="173" y="192"/>
                    <a:pt x="175" y="194"/>
                    <a:pt x="175" y="195"/>
                  </a:cubicBezTo>
                  <a:cubicBezTo>
                    <a:pt x="176" y="195"/>
                    <a:pt x="177" y="194"/>
                    <a:pt x="178" y="194"/>
                  </a:cubicBezTo>
                  <a:cubicBezTo>
                    <a:pt x="178" y="193"/>
                    <a:pt x="175" y="192"/>
                    <a:pt x="176" y="191"/>
                  </a:cubicBezTo>
                  <a:cubicBezTo>
                    <a:pt x="178" y="188"/>
                    <a:pt x="180" y="188"/>
                    <a:pt x="183" y="187"/>
                  </a:cubicBezTo>
                  <a:cubicBezTo>
                    <a:pt x="185" y="186"/>
                    <a:pt x="187" y="186"/>
                    <a:pt x="189" y="186"/>
                  </a:cubicBezTo>
                  <a:cubicBezTo>
                    <a:pt x="190" y="186"/>
                    <a:pt x="190" y="184"/>
                    <a:pt x="191" y="184"/>
                  </a:cubicBezTo>
                  <a:cubicBezTo>
                    <a:pt x="193" y="184"/>
                    <a:pt x="192" y="183"/>
                    <a:pt x="192" y="182"/>
                  </a:cubicBezTo>
                  <a:cubicBezTo>
                    <a:pt x="192" y="183"/>
                    <a:pt x="196" y="182"/>
                    <a:pt x="196" y="182"/>
                  </a:cubicBezTo>
                  <a:cubicBezTo>
                    <a:pt x="198" y="181"/>
                    <a:pt x="200" y="182"/>
                    <a:pt x="202" y="182"/>
                  </a:cubicBezTo>
                  <a:cubicBezTo>
                    <a:pt x="204" y="182"/>
                    <a:pt x="205" y="181"/>
                    <a:pt x="207" y="180"/>
                  </a:cubicBezTo>
                  <a:cubicBezTo>
                    <a:pt x="208" y="180"/>
                    <a:pt x="208" y="177"/>
                    <a:pt x="209" y="177"/>
                  </a:cubicBezTo>
                  <a:cubicBezTo>
                    <a:pt x="211" y="177"/>
                    <a:pt x="212" y="176"/>
                    <a:pt x="213" y="175"/>
                  </a:cubicBezTo>
                  <a:cubicBezTo>
                    <a:pt x="214" y="175"/>
                    <a:pt x="215" y="174"/>
                    <a:pt x="215" y="173"/>
                  </a:cubicBezTo>
                  <a:cubicBezTo>
                    <a:pt x="214" y="173"/>
                    <a:pt x="218" y="172"/>
                    <a:pt x="218" y="172"/>
                  </a:cubicBezTo>
                  <a:cubicBezTo>
                    <a:pt x="219" y="171"/>
                    <a:pt x="220" y="169"/>
                    <a:pt x="221" y="168"/>
                  </a:cubicBezTo>
                  <a:cubicBezTo>
                    <a:pt x="222" y="167"/>
                    <a:pt x="222" y="167"/>
                    <a:pt x="222" y="166"/>
                  </a:cubicBezTo>
                  <a:cubicBezTo>
                    <a:pt x="223" y="164"/>
                    <a:pt x="221" y="165"/>
                    <a:pt x="221" y="164"/>
                  </a:cubicBezTo>
                  <a:cubicBezTo>
                    <a:pt x="221" y="164"/>
                    <a:pt x="226" y="164"/>
                    <a:pt x="223" y="162"/>
                  </a:cubicBezTo>
                  <a:cubicBezTo>
                    <a:pt x="222" y="161"/>
                    <a:pt x="223" y="161"/>
                    <a:pt x="224" y="161"/>
                  </a:cubicBezTo>
                  <a:cubicBezTo>
                    <a:pt x="225" y="161"/>
                    <a:pt x="225" y="160"/>
                    <a:pt x="226" y="159"/>
                  </a:cubicBezTo>
                  <a:cubicBezTo>
                    <a:pt x="227" y="158"/>
                    <a:pt x="227" y="157"/>
                    <a:pt x="228" y="156"/>
                  </a:cubicBezTo>
                  <a:cubicBezTo>
                    <a:pt x="228" y="156"/>
                    <a:pt x="228" y="154"/>
                    <a:pt x="228" y="154"/>
                  </a:cubicBezTo>
                  <a:cubicBezTo>
                    <a:pt x="229" y="153"/>
                    <a:pt x="230" y="153"/>
                    <a:pt x="231" y="152"/>
                  </a:cubicBezTo>
                  <a:cubicBezTo>
                    <a:pt x="232" y="151"/>
                    <a:pt x="231" y="150"/>
                    <a:pt x="231" y="150"/>
                  </a:cubicBezTo>
                  <a:cubicBezTo>
                    <a:pt x="231" y="149"/>
                    <a:pt x="232" y="149"/>
                    <a:pt x="232" y="149"/>
                  </a:cubicBezTo>
                  <a:cubicBezTo>
                    <a:pt x="233" y="149"/>
                    <a:pt x="232" y="147"/>
                    <a:pt x="232" y="147"/>
                  </a:cubicBezTo>
                  <a:cubicBezTo>
                    <a:pt x="232" y="147"/>
                    <a:pt x="234" y="148"/>
                    <a:pt x="234" y="147"/>
                  </a:cubicBezTo>
                  <a:cubicBezTo>
                    <a:pt x="236" y="146"/>
                    <a:pt x="234" y="146"/>
                    <a:pt x="233" y="145"/>
                  </a:cubicBezTo>
                  <a:cubicBezTo>
                    <a:pt x="233" y="145"/>
                    <a:pt x="236" y="143"/>
                    <a:pt x="236" y="143"/>
                  </a:cubicBezTo>
                  <a:cubicBezTo>
                    <a:pt x="235" y="145"/>
                    <a:pt x="232" y="142"/>
                    <a:pt x="231" y="141"/>
                  </a:cubicBezTo>
                  <a:cubicBezTo>
                    <a:pt x="231" y="141"/>
                    <a:pt x="230" y="142"/>
                    <a:pt x="229" y="142"/>
                  </a:cubicBezTo>
                  <a:cubicBezTo>
                    <a:pt x="228" y="143"/>
                    <a:pt x="227" y="141"/>
                    <a:pt x="226" y="142"/>
                  </a:cubicBezTo>
                  <a:cubicBezTo>
                    <a:pt x="228" y="141"/>
                    <a:pt x="230" y="140"/>
                    <a:pt x="231" y="139"/>
                  </a:cubicBezTo>
                  <a:cubicBezTo>
                    <a:pt x="232" y="138"/>
                    <a:pt x="235" y="138"/>
                    <a:pt x="233" y="136"/>
                  </a:cubicBezTo>
                  <a:cubicBezTo>
                    <a:pt x="231" y="135"/>
                    <a:pt x="230" y="134"/>
                    <a:pt x="228" y="132"/>
                  </a:cubicBezTo>
                  <a:cubicBezTo>
                    <a:pt x="228" y="131"/>
                    <a:pt x="223" y="133"/>
                    <a:pt x="223" y="130"/>
                  </a:cubicBezTo>
                  <a:cubicBezTo>
                    <a:pt x="223" y="132"/>
                    <a:pt x="228" y="132"/>
                    <a:pt x="229" y="132"/>
                  </a:cubicBezTo>
                  <a:cubicBezTo>
                    <a:pt x="230" y="132"/>
                    <a:pt x="233" y="135"/>
                    <a:pt x="234" y="133"/>
                  </a:cubicBezTo>
                  <a:cubicBezTo>
                    <a:pt x="235" y="131"/>
                    <a:pt x="229" y="129"/>
                    <a:pt x="229" y="127"/>
                  </a:cubicBezTo>
                  <a:cubicBezTo>
                    <a:pt x="228" y="125"/>
                    <a:pt x="228" y="121"/>
                    <a:pt x="226" y="120"/>
                  </a:cubicBezTo>
                  <a:cubicBezTo>
                    <a:pt x="225" y="118"/>
                    <a:pt x="219" y="118"/>
                    <a:pt x="221" y="115"/>
                  </a:cubicBezTo>
                  <a:cubicBezTo>
                    <a:pt x="222" y="113"/>
                    <a:pt x="223" y="112"/>
                    <a:pt x="224" y="111"/>
                  </a:cubicBezTo>
                  <a:cubicBezTo>
                    <a:pt x="226" y="109"/>
                    <a:pt x="224" y="110"/>
                    <a:pt x="225" y="109"/>
                  </a:cubicBezTo>
                  <a:cubicBezTo>
                    <a:pt x="225" y="108"/>
                    <a:pt x="228" y="109"/>
                    <a:pt x="228" y="109"/>
                  </a:cubicBezTo>
                  <a:cubicBezTo>
                    <a:pt x="229" y="108"/>
                    <a:pt x="227" y="107"/>
                    <a:pt x="229" y="106"/>
                  </a:cubicBezTo>
                  <a:cubicBezTo>
                    <a:pt x="231" y="106"/>
                    <a:pt x="232" y="105"/>
                    <a:pt x="233" y="104"/>
                  </a:cubicBezTo>
                  <a:cubicBezTo>
                    <a:pt x="234" y="104"/>
                    <a:pt x="235" y="104"/>
                    <a:pt x="235" y="104"/>
                  </a:cubicBezTo>
                  <a:cubicBezTo>
                    <a:pt x="236" y="104"/>
                    <a:pt x="235" y="105"/>
                    <a:pt x="236" y="105"/>
                  </a:cubicBezTo>
                  <a:cubicBezTo>
                    <a:pt x="237" y="106"/>
                    <a:pt x="238" y="103"/>
                    <a:pt x="238" y="102"/>
                  </a:cubicBezTo>
                  <a:cubicBezTo>
                    <a:pt x="236" y="100"/>
                    <a:pt x="234" y="101"/>
                    <a:pt x="233" y="101"/>
                  </a:cubicBezTo>
                  <a:cubicBezTo>
                    <a:pt x="231" y="101"/>
                    <a:pt x="230" y="99"/>
                    <a:pt x="228" y="100"/>
                  </a:cubicBezTo>
                  <a:cubicBezTo>
                    <a:pt x="227" y="100"/>
                    <a:pt x="226" y="102"/>
                    <a:pt x="224" y="102"/>
                  </a:cubicBezTo>
                  <a:cubicBezTo>
                    <a:pt x="223" y="103"/>
                    <a:pt x="221" y="103"/>
                    <a:pt x="220" y="102"/>
                  </a:cubicBezTo>
                  <a:cubicBezTo>
                    <a:pt x="219" y="101"/>
                    <a:pt x="221" y="99"/>
                    <a:pt x="220" y="98"/>
                  </a:cubicBezTo>
                  <a:cubicBezTo>
                    <a:pt x="218" y="97"/>
                    <a:pt x="210" y="97"/>
                    <a:pt x="213" y="92"/>
                  </a:cubicBezTo>
                  <a:cubicBezTo>
                    <a:pt x="214" y="91"/>
                    <a:pt x="215" y="92"/>
                    <a:pt x="217" y="92"/>
                  </a:cubicBezTo>
                  <a:cubicBezTo>
                    <a:pt x="218" y="92"/>
                    <a:pt x="220" y="91"/>
                    <a:pt x="221" y="90"/>
                  </a:cubicBezTo>
                  <a:cubicBezTo>
                    <a:pt x="223" y="87"/>
                    <a:pt x="226" y="85"/>
                    <a:pt x="229" y="83"/>
                  </a:cubicBezTo>
                  <a:cubicBezTo>
                    <a:pt x="230" y="81"/>
                    <a:pt x="231" y="81"/>
                    <a:pt x="233" y="81"/>
                  </a:cubicBezTo>
                  <a:cubicBezTo>
                    <a:pt x="233" y="82"/>
                    <a:pt x="236" y="82"/>
                    <a:pt x="236" y="83"/>
                  </a:cubicBezTo>
                  <a:cubicBezTo>
                    <a:pt x="235" y="84"/>
                    <a:pt x="235" y="86"/>
                    <a:pt x="234" y="87"/>
                  </a:cubicBezTo>
                  <a:cubicBezTo>
                    <a:pt x="233" y="87"/>
                    <a:pt x="231" y="88"/>
                    <a:pt x="231" y="89"/>
                  </a:cubicBezTo>
                  <a:cubicBezTo>
                    <a:pt x="231" y="90"/>
                    <a:pt x="234" y="90"/>
                    <a:pt x="234" y="90"/>
                  </a:cubicBezTo>
                  <a:cubicBezTo>
                    <a:pt x="234" y="90"/>
                    <a:pt x="230" y="93"/>
                    <a:pt x="231" y="93"/>
                  </a:cubicBezTo>
                  <a:cubicBezTo>
                    <a:pt x="232" y="94"/>
                    <a:pt x="237" y="89"/>
                    <a:pt x="238" y="89"/>
                  </a:cubicBezTo>
                  <a:cubicBezTo>
                    <a:pt x="240" y="88"/>
                    <a:pt x="242" y="87"/>
                    <a:pt x="244" y="87"/>
                  </a:cubicBezTo>
                  <a:cubicBezTo>
                    <a:pt x="246" y="87"/>
                    <a:pt x="246" y="87"/>
                    <a:pt x="247" y="85"/>
                  </a:cubicBezTo>
                  <a:cubicBezTo>
                    <a:pt x="249" y="84"/>
                    <a:pt x="252" y="83"/>
                    <a:pt x="254" y="81"/>
                  </a:cubicBezTo>
                  <a:cubicBezTo>
                    <a:pt x="255" y="80"/>
                    <a:pt x="257" y="77"/>
                    <a:pt x="259" y="77"/>
                  </a:cubicBezTo>
                  <a:cubicBezTo>
                    <a:pt x="260" y="76"/>
                    <a:pt x="266" y="80"/>
                    <a:pt x="266" y="77"/>
                  </a:cubicBezTo>
                  <a:cubicBezTo>
                    <a:pt x="266" y="76"/>
                    <a:pt x="265" y="75"/>
                    <a:pt x="266" y="74"/>
                  </a:cubicBezTo>
                  <a:cubicBezTo>
                    <a:pt x="267" y="74"/>
                    <a:pt x="268" y="74"/>
                    <a:pt x="269" y="74"/>
                  </a:cubicBezTo>
                  <a:cubicBezTo>
                    <a:pt x="271" y="74"/>
                    <a:pt x="270" y="73"/>
                    <a:pt x="271" y="72"/>
                  </a:cubicBezTo>
                  <a:cubicBezTo>
                    <a:pt x="273" y="71"/>
                    <a:pt x="274" y="72"/>
                    <a:pt x="274" y="70"/>
                  </a:cubicBezTo>
                  <a:cubicBezTo>
                    <a:pt x="274" y="67"/>
                    <a:pt x="277" y="70"/>
                    <a:pt x="278" y="71"/>
                  </a:cubicBezTo>
                  <a:cubicBezTo>
                    <a:pt x="278" y="69"/>
                    <a:pt x="281" y="69"/>
                    <a:pt x="281" y="67"/>
                  </a:cubicBezTo>
                  <a:cubicBezTo>
                    <a:pt x="281" y="65"/>
                    <a:pt x="282" y="62"/>
                    <a:pt x="281" y="60"/>
                  </a:cubicBezTo>
                  <a:cubicBezTo>
                    <a:pt x="279" y="57"/>
                    <a:pt x="280" y="58"/>
                    <a:pt x="282" y="56"/>
                  </a:cubicBezTo>
                  <a:cubicBezTo>
                    <a:pt x="284" y="55"/>
                    <a:pt x="285" y="54"/>
                    <a:pt x="287" y="55"/>
                  </a:cubicBezTo>
                  <a:cubicBezTo>
                    <a:pt x="290" y="56"/>
                    <a:pt x="290" y="56"/>
                    <a:pt x="291" y="53"/>
                  </a:cubicBezTo>
                  <a:cubicBezTo>
                    <a:pt x="292" y="51"/>
                    <a:pt x="294" y="50"/>
                    <a:pt x="295" y="47"/>
                  </a:cubicBezTo>
                  <a:cubicBezTo>
                    <a:pt x="295" y="45"/>
                    <a:pt x="296" y="43"/>
                    <a:pt x="298" y="41"/>
                  </a:cubicBezTo>
                  <a:cubicBezTo>
                    <a:pt x="300" y="39"/>
                    <a:pt x="298" y="39"/>
                    <a:pt x="298" y="37"/>
                  </a:cubicBezTo>
                  <a:close/>
                </a:path>
              </a:pathLst>
            </a:custGeom>
            <a:grpFill/>
            <a:ln w="9525"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320" name="Freeform 716">
              <a:extLst>
                <a:ext uri="{FF2B5EF4-FFF2-40B4-BE49-F238E27FC236}">
                  <a16:creationId xmlns:a16="http://schemas.microsoft.com/office/drawing/2014/main" id="{86512997-902A-CC1D-C44C-9E03670D7B4F}"/>
                </a:ext>
              </a:extLst>
            </p:cNvPr>
            <p:cNvSpPr>
              <a:spLocks/>
            </p:cNvSpPr>
            <p:nvPr/>
          </p:nvSpPr>
          <p:spPr bwMode="auto">
            <a:xfrm>
              <a:off x="15747967" y="6357215"/>
              <a:ext cx="1464969" cy="637107"/>
            </a:xfrm>
            <a:custGeom>
              <a:avLst/>
              <a:gdLst>
                <a:gd name="T0" fmla="*/ 0 w 157"/>
                <a:gd name="T1" fmla="*/ 19 h 68"/>
                <a:gd name="T2" fmla="*/ 7 w 157"/>
                <a:gd name="T3" fmla="*/ 26 h 68"/>
                <a:gd name="T4" fmla="*/ 12 w 157"/>
                <a:gd name="T5" fmla="*/ 29 h 68"/>
                <a:gd name="T6" fmla="*/ 15 w 157"/>
                <a:gd name="T7" fmla="*/ 36 h 68"/>
                <a:gd name="T8" fmla="*/ 15 w 157"/>
                <a:gd name="T9" fmla="*/ 38 h 68"/>
                <a:gd name="T10" fmla="*/ 15 w 157"/>
                <a:gd name="T11" fmla="*/ 40 h 68"/>
                <a:gd name="T12" fmla="*/ 16 w 157"/>
                <a:gd name="T13" fmla="*/ 45 h 68"/>
                <a:gd name="T14" fmla="*/ 28 w 157"/>
                <a:gd name="T15" fmla="*/ 47 h 68"/>
                <a:gd name="T16" fmla="*/ 36 w 157"/>
                <a:gd name="T17" fmla="*/ 54 h 68"/>
                <a:gd name="T18" fmla="*/ 39 w 157"/>
                <a:gd name="T19" fmla="*/ 59 h 68"/>
                <a:gd name="T20" fmla="*/ 44 w 157"/>
                <a:gd name="T21" fmla="*/ 60 h 68"/>
                <a:gd name="T22" fmla="*/ 56 w 157"/>
                <a:gd name="T23" fmla="*/ 60 h 68"/>
                <a:gd name="T24" fmla="*/ 64 w 157"/>
                <a:gd name="T25" fmla="*/ 61 h 68"/>
                <a:gd name="T26" fmla="*/ 69 w 157"/>
                <a:gd name="T27" fmla="*/ 64 h 68"/>
                <a:gd name="T28" fmla="*/ 76 w 157"/>
                <a:gd name="T29" fmla="*/ 66 h 68"/>
                <a:gd name="T30" fmla="*/ 81 w 157"/>
                <a:gd name="T31" fmla="*/ 67 h 68"/>
                <a:gd name="T32" fmla="*/ 93 w 157"/>
                <a:gd name="T33" fmla="*/ 62 h 68"/>
                <a:gd name="T34" fmla="*/ 106 w 157"/>
                <a:gd name="T35" fmla="*/ 61 h 68"/>
                <a:gd name="T36" fmla="*/ 113 w 157"/>
                <a:gd name="T37" fmla="*/ 55 h 68"/>
                <a:gd name="T38" fmla="*/ 114 w 157"/>
                <a:gd name="T39" fmla="*/ 51 h 68"/>
                <a:gd name="T40" fmla="*/ 115 w 157"/>
                <a:gd name="T41" fmla="*/ 47 h 68"/>
                <a:gd name="T42" fmla="*/ 126 w 157"/>
                <a:gd name="T43" fmla="*/ 46 h 68"/>
                <a:gd name="T44" fmla="*/ 130 w 157"/>
                <a:gd name="T45" fmla="*/ 44 h 68"/>
                <a:gd name="T46" fmla="*/ 137 w 157"/>
                <a:gd name="T47" fmla="*/ 42 h 68"/>
                <a:gd name="T48" fmla="*/ 139 w 157"/>
                <a:gd name="T49" fmla="*/ 38 h 68"/>
                <a:gd name="T50" fmla="*/ 143 w 157"/>
                <a:gd name="T51" fmla="*/ 37 h 68"/>
                <a:gd name="T52" fmla="*/ 154 w 157"/>
                <a:gd name="T53" fmla="*/ 36 h 68"/>
                <a:gd name="T54" fmla="*/ 150 w 157"/>
                <a:gd name="T55" fmla="*/ 29 h 68"/>
                <a:gd name="T56" fmla="*/ 145 w 157"/>
                <a:gd name="T57" fmla="*/ 28 h 68"/>
                <a:gd name="T58" fmla="*/ 141 w 157"/>
                <a:gd name="T59" fmla="*/ 29 h 68"/>
                <a:gd name="T60" fmla="*/ 136 w 157"/>
                <a:gd name="T61" fmla="*/ 28 h 68"/>
                <a:gd name="T62" fmla="*/ 134 w 157"/>
                <a:gd name="T63" fmla="*/ 27 h 68"/>
                <a:gd name="T64" fmla="*/ 137 w 157"/>
                <a:gd name="T65" fmla="*/ 19 h 68"/>
                <a:gd name="T66" fmla="*/ 137 w 157"/>
                <a:gd name="T67" fmla="*/ 14 h 68"/>
                <a:gd name="T68" fmla="*/ 131 w 157"/>
                <a:gd name="T69" fmla="*/ 14 h 68"/>
                <a:gd name="T70" fmla="*/ 124 w 157"/>
                <a:gd name="T71" fmla="*/ 15 h 68"/>
                <a:gd name="T72" fmla="*/ 114 w 157"/>
                <a:gd name="T73" fmla="*/ 19 h 68"/>
                <a:gd name="T74" fmla="*/ 103 w 157"/>
                <a:gd name="T75" fmla="*/ 19 h 68"/>
                <a:gd name="T76" fmla="*/ 98 w 157"/>
                <a:gd name="T77" fmla="*/ 17 h 68"/>
                <a:gd name="T78" fmla="*/ 94 w 157"/>
                <a:gd name="T79" fmla="*/ 15 h 68"/>
                <a:gd name="T80" fmla="*/ 83 w 157"/>
                <a:gd name="T81" fmla="*/ 11 h 68"/>
                <a:gd name="T82" fmla="*/ 77 w 157"/>
                <a:gd name="T83" fmla="*/ 13 h 68"/>
                <a:gd name="T84" fmla="*/ 71 w 157"/>
                <a:gd name="T85" fmla="*/ 12 h 68"/>
                <a:gd name="T86" fmla="*/ 68 w 157"/>
                <a:gd name="T87" fmla="*/ 8 h 68"/>
                <a:gd name="T88" fmla="*/ 64 w 157"/>
                <a:gd name="T89" fmla="*/ 5 h 68"/>
                <a:gd name="T90" fmla="*/ 58 w 157"/>
                <a:gd name="T91" fmla="*/ 3 h 68"/>
                <a:gd name="T92" fmla="*/ 52 w 157"/>
                <a:gd name="T93" fmla="*/ 1 h 68"/>
                <a:gd name="T94" fmla="*/ 45 w 157"/>
                <a:gd name="T95" fmla="*/ 7 h 68"/>
                <a:gd name="T96" fmla="*/ 47 w 157"/>
                <a:gd name="T97" fmla="*/ 13 h 68"/>
                <a:gd name="T98" fmla="*/ 41 w 157"/>
                <a:gd name="T99" fmla="*/ 15 h 68"/>
                <a:gd name="T100" fmla="*/ 37 w 157"/>
                <a:gd name="T101" fmla="*/ 14 h 68"/>
                <a:gd name="T102" fmla="*/ 34 w 157"/>
                <a:gd name="T103" fmla="*/ 14 h 68"/>
                <a:gd name="T104" fmla="*/ 28 w 157"/>
                <a:gd name="T105" fmla="*/ 10 h 68"/>
                <a:gd name="T106" fmla="*/ 21 w 157"/>
                <a:gd name="T107" fmla="*/ 9 h 68"/>
                <a:gd name="T108" fmla="*/ 13 w 157"/>
                <a:gd name="T109" fmla="*/ 13 h 68"/>
                <a:gd name="T110" fmla="*/ 7 w 157"/>
                <a:gd name="T111" fmla="*/ 17 h 68"/>
                <a:gd name="T112" fmla="*/ 0 w 157"/>
                <a:gd name="T113" fmla="*/ 19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57" h="68">
                  <a:moveTo>
                    <a:pt x="0" y="19"/>
                  </a:moveTo>
                  <a:cubicBezTo>
                    <a:pt x="1" y="23"/>
                    <a:pt x="3" y="25"/>
                    <a:pt x="7" y="26"/>
                  </a:cubicBezTo>
                  <a:cubicBezTo>
                    <a:pt x="9" y="27"/>
                    <a:pt x="10" y="28"/>
                    <a:pt x="12" y="29"/>
                  </a:cubicBezTo>
                  <a:cubicBezTo>
                    <a:pt x="13" y="31"/>
                    <a:pt x="14" y="34"/>
                    <a:pt x="15" y="36"/>
                  </a:cubicBezTo>
                  <a:cubicBezTo>
                    <a:pt x="16" y="37"/>
                    <a:pt x="15" y="37"/>
                    <a:pt x="15" y="38"/>
                  </a:cubicBezTo>
                  <a:cubicBezTo>
                    <a:pt x="14" y="38"/>
                    <a:pt x="15" y="39"/>
                    <a:pt x="15" y="40"/>
                  </a:cubicBezTo>
                  <a:cubicBezTo>
                    <a:pt x="14" y="43"/>
                    <a:pt x="13" y="43"/>
                    <a:pt x="16" y="45"/>
                  </a:cubicBezTo>
                  <a:cubicBezTo>
                    <a:pt x="20" y="46"/>
                    <a:pt x="24" y="45"/>
                    <a:pt x="28" y="47"/>
                  </a:cubicBezTo>
                  <a:cubicBezTo>
                    <a:pt x="30" y="49"/>
                    <a:pt x="34" y="52"/>
                    <a:pt x="36" y="54"/>
                  </a:cubicBezTo>
                  <a:cubicBezTo>
                    <a:pt x="37" y="55"/>
                    <a:pt x="38" y="57"/>
                    <a:pt x="39" y="59"/>
                  </a:cubicBezTo>
                  <a:cubicBezTo>
                    <a:pt x="40" y="61"/>
                    <a:pt x="43" y="60"/>
                    <a:pt x="44" y="60"/>
                  </a:cubicBezTo>
                  <a:cubicBezTo>
                    <a:pt x="48" y="60"/>
                    <a:pt x="52" y="60"/>
                    <a:pt x="56" y="60"/>
                  </a:cubicBezTo>
                  <a:cubicBezTo>
                    <a:pt x="58" y="60"/>
                    <a:pt x="62" y="60"/>
                    <a:pt x="64" y="61"/>
                  </a:cubicBezTo>
                  <a:cubicBezTo>
                    <a:pt x="66" y="62"/>
                    <a:pt x="67" y="64"/>
                    <a:pt x="69" y="64"/>
                  </a:cubicBezTo>
                  <a:cubicBezTo>
                    <a:pt x="71" y="65"/>
                    <a:pt x="74" y="66"/>
                    <a:pt x="76" y="66"/>
                  </a:cubicBezTo>
                  <a:cubicBezTo>
                    <a:pt x="78" y="65"/>
                    <a:pt x="80" y="68"/>
                    <a:pt x="81" y="67"/>
                  </a:cubicBezTo>
                  <a:cubicBezTo>
                    <a:pt x="85" y="65"/>
                    <a:pt x="88" y="63"/>
                    <a:pt x="93" y="62"/>
                  </a:cubicBezTo>
                  <a:cubicBezTo>
                    <a:pt x="97" y="62"/>
                    <a:pt x="103" y="63"/>
                    <a:pt x="106" y="61"/>
                  </a:cubicBezTo>
                  <a:cubicBezTo>
                    <a:pt x="109" y="59"/>
                    <a:pt x="110" y="56"/>
                    <a:pt x="113" y="55"/>
                  </a:cubicBezTo>
                  <a:cubicBezTo>
                    <a:pt x="116" y="54"/>
                    <a:pt x="116" y="53"/>
                    <a:pt x="114" y="51"/>
                  </a:cubicBezTo>
                  <a:cubicBezTo>
                    <a:pt x="113" y="50"/>
                    <a:pt x="113" y="48"/>
                    <a:pt x="115" y="47"/>
                  </a:cubicBezTo>
                  <a:cubicBezTo>
                    <a:pt x="118" y="44"/>
                    <a:pt x="122" y="50"/>
                    <a:pt x="126" y="46"/>
                  </a:cubicBezTo>
                  <a:cubicBezTo>
                    <a:pt x="127" y="45"/>
                    <a:pt x="128" y="44"/>
                    <a:pt x="130" y="44"/>
                  </a:cubicBezTo>
                  <a:cubicBezTo>
                    <a:pt x="133" y="43"/>
                    <a:pt x="134" y="44"/>
                    <a:pt x="137" y="42"/>
                  </a:cubicBezTo>
                  <a:cubicBezTo>
                    <a:pt x="138" y="41"/>
                    <a:pt x="138" y="38"/>
                    <a:pt x="139" y="38"/>
                  </a:cubicBezTo>
                  <a:cubicBezTo>
                    <a:pt x="141" y="37"/>
                    <a:pt x="142" y="37"/>
                    <a:pt x="143" y="37"/>
                  </a:cubicBezTo>
                  <a:cubicBezTo>
                    <a:pt x="147" y="36"/>
                    <a:pt x="150" y="35"/>
                    <a:pt x="154" y="36"/>
                  </a:cubicBezTo>
                  <a:cubicBezTo>
                    <a:pt x="157" y="36"/>
                    <a:pt x="151" y="29"/>
                    <a:pt x="150" y="29"/>
                  </a:cubicBezTo>
                  <a:cubicBezTo>
                    <a:pt x="149" y="28"/>
                    <a:pt x="147" y="27"/>
                    <a:pt x="145" y="28"/>
                  </a:cubicBezTo>
                  <a:cubicBezTo>
                    <a:pt x="143" y="28"/>
                    <a:pt x="143" y="30"/>
                    <a:pt x="141" y="29"/>
                  </a:cubicBezTo>
                  <a:cubicBezTo>
                    <a:pt x="140" y="28"/>
                    <a:pt x="137" y="27"/>
                    <a:pt x="136" y="28"/>
                  </a:cubicBezTo>
                  <a:cubicBezTo>
                    <a:pt x="135" y="30"/>
                    <a:pt x="134" y="29"/>
                    <a:pt x="134" y="27"/>
                  </a:cubicBezTo>
                  <a:cubicBezTo>
                    <a:pt x="134" y="25"/>
                    <a:pt x="137" y="21"/>
                    <a:pt x="137" y="19"/>
                  </a:cubicBezTo>
                  <a:cubicBezTo>
                    <a:pt x="138" y="17"/>
                    <a:pt x="141" y="14"/>
                    <a:pt x="137" y="14"/>
                  </a:cubicBezTo>
                  <a:cubicBezTo>
                    <a:pt x="134" y="14"/>
                    <a:pt x="134" y="15"/>
                    <a:pt x="131" y="14"/>
                  </a:cubicBezTo>
                  <a:cubicBezTo>
                    <a:pt x="128" y="13"/>
                    <a:pt x="127" y="13"/>
                    <a:pt x="124" y="15"/>
                  </a:cubicBezTo>
                  <a:cubicBezTo>
                    <a:pt x="121" y="17"/>
                    <a:pt x="117" y="18"/>
                    <a:pt x="114" y="19"/>
                  </a:cubicBezTo>
                  <a:cubicBezTo>
                    <a:pt x="109" y="20"/>
                    <a:pt x="107" y="19"/>
                    <a:pt x="103" y="19"/>
                  </a:cubicBezTo>
                  <a:cubicBezTo>
                    <a:pt x="101" y="18"/>
                    <a:pt x="100" y="18"/>
                    <a:pt x="98" y="17"/>
                  </a:cubicBezTo>
                  <a:cubicBezTo>
                    <a:pt x="97" y="17"/>
                    <a:pt x="96" y="15"/>
                    <a:pt x="94" y="15"/>
                  </a:cubicBezTo>
                  <a:cubicBezTo>
                    <a:pt x="90" y="14"/>
                    <a:pt x="88" y="12"/>
                    <a:pt x="83" y="11"/>
                  </a:cubicBezTo>
                  <a:cubicBezTo>
                    <a:pt x="81" y="11"/>
                    <a:pt x="79" y="12"/>
                    <a:pt x="77" y="13"/>
                  </a:cubicBezTo>
                  <a:cubicBezTo>
                    <a:pt x="75" y="14"/>
                    <a:pt x="73" y="13"/>
                    <a:pt x="71" y="12"/>
                  </a:cubicBezTo>
                  <a:cubicBezTo>
                    <a:pt x="69" y="11"/>
                    <a:pt x="68" y="11"/>
                    <a:pt x="68" y="8"/>
                  </a:cubicBezTo>
                  <a:cubicBezTo>
                    <a:pt x="67" y="6"/>
                    <a:pt x="67" y="6"/>
                    <a:pt x="64" y="5"/>
                  </a:cubicBezTo>
                  <a:cubicBezTo>
                    <a:pt x="62" y="4"/>
                    <a:pt x="60" y="3"/>
                    <a:pt x="58" y="3"/>
                  </a:cubicBezTo>
                  <a:cubicBezTo>
                    <a:pt x="56" y="3"/>
                    <a:pt x="53" y="0"/>
                    <a:pt x="52" y="1"/>
                  </a:cubicBezTo>
                  <a:cubicBezTo>
                    <a:pt x="50" y="1"/>
                    <a:pt x="46" y="5"/>
                    <a:pt x="45" y="7"/>
                  </a:cubicBezTo>
                  <a:cubicBezTo>
                    <a:pt x="45" y="9"/>
                    <a:pt x="48" y="11"/>
                    <a:pt x="47" y="13"/>
                  </a:cubicBezTo>
                  <a:cubicBezTo>
                    <a:pt x="46" y="15"/>
                    <a:pt x="43" y="17"/>
                    <a:pt x="41" y="15"/>
                  </a:cubicBezTo>
                  <a:cubicBezTo>
                    <a:pt x="39" y="15"/>
                    <a:pt x="38" y="14"/>
                    <a:pt x="37" y="14"/>
                  </a:cubicBezTo>
                  <a:cubicBezTo>
                    <a:pt x="36" y="14"/>
                    <a:pt x="35" y="14"/>
                    <a:pt x="34" y="14"/>
                  </a:cubicBezTo>
                  <a:cubicBezTo>
                    <a:pt x="31" y="13"/>
                    <a:pt x="31" y="11"/>
                    <a:pt x="28" y="10"/>
                  </a:cubicBezTo>
                  <a:cubicBezTo>
                    <a:pt x="26" y="9"/>
                    <a:pt x="23" y="8"/>
                    <a:pt x="21" y="9"/>
                  </a:cubicBezTo>
                  <a:cubicBezTo>
                    <a:pt x="18" y="10"/>
                    <a:pt x="16" y="12"/>
                    <a:pt x="13" y="13"/>
                  </a:cubicBezTo>
                  <a:cubicBezTo>
                    <a:pt x="11" y="14"/>
                    <a:pt x="9" y="16"/>
                    <a:pt x="7" y="17"/>
                  </a:cubicBezTo>
                  <a:cubicBezTo>
                    <a:pt x="4" y="17"/>
                    <a:pt x="2" y="19"/>
                    <a:pt x="0" y="19"/>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321" name="Freeform 717">
              <a:extLst>
                <a:ext uri="{FF2B5EF4-FFF2-40B4-BE49-F238E27FC236}">
                  <a16:creationId xmlns:a16="http://schemas.microsoft.com/office/drawing/2014/main" id="{A0A6387B-D567-2392-FB7F-0EA3377ED660}"/>
                </a:ext>
              </a:extLst>
            </p:cNvPr>
            <p:cNvSpPr>
              <a:spLocks/>
            </p:cNvSpPr>
            <p:nvPr/>
          </p:nvSpPr>
          <p:spPr bwMode="auto">
            <a:xfrm>
              <a:off x="12219302" y="5133964"/>
              <a:ext cx="585987" cy="1009821"/>
            </a:xfrm>
            <a:custGeom>
              <a:avLst/>
              <a:gdLst>
                <a:gd name="T0" fmla="*/ 61 w 63"/>
                <a:gd name="T1" fmla="*/ 25 h 108"/>
                <a:gd name="T2" fmla="*/ 61 w 63"/>
                <a:gd name="T3" fmla="*/ 20 h 108"/>
                <a:gd name="T4" fmla="*/ 61 w 63"/>
                <a:gd name="T5" fmla="*/ 16 h 108"/>
                <a:gd name="T6" fmla="*/ 60 w 63"/>
                <a:gd name="T7" fmla="*/ 13 h 108"/>
                <a:gd name="T8" fmla="*/ 60 w 63"/>
                <a:gd name="T9" fmla="*/ 11 h 108"/>
                <a:gd name="T10" fmla="*/ 57 w 63"/>
                <a:gd name="T11" fmla="*/ 7 h 108"/>
                <a:gd name="T12" fmla="*/ 51 w 63"/>
                <a:gd name="T13" fmla="*/ 5 h 108"/>
                <a:gd name="T14" fmla="*/ 44 w 63"/>
                <a:gd name="T15" fmla="*/ 1 h 108"/>
                <a:gd name="T16" fmla="*/ 44 w 63"/>
                <a:gd name="T17" fmla="*/ 5 h 108"/>
                <a:gd name="T18" fmla="*/ 34 w 63"/>
                <a:gd name="T19" fmla="*/ 5 h 108"/>
                <a:gd name="T20" fmla="*/ 34 w 63"/>
                <a:gd name="T21" fmla="*/ 10 h 108"/>
                <a:gd name="T22" fmla="*/ 29 w 63"/>
                <a:gd name="T23" fmla="*/ 10 h 108"/>
                <a:gd name="T24" fmla="*/ 27 w 63"/>
                <a:gd name="T25" fmla="*/ 12 h 108"/>
                <a:gd name="T26" fmla="*/ 25 w 63"/>
                <a:gd name="T27" fmla="*/ 15 h 108"/>
                <a:gd name="T28" fmla="*/ 25 w 63"/>
                <a:gd name="T29" fmla="*/ 18 h 108"/>
                <a:gd name="T30" fmla="*/ 24 w 63"/>
                <a:gd name="T31" fmla="*/ 20 h 108"/>
                <a:gd name="T32" fmla="*/ 20 w 63"/>
                <a:gd name="T33" fmla="*/ 25 h 108"/>
                <a:gd name="T34" fmla="*/ 17 w 63"/>
                <a:gd name="T35" fmla="*/ 27 h 108"/>
                <a:gd name="T36" fmla="*/ 16 w 63"/>
                <a:gd name="T37" fmla="*/ 33 h 108"/>
                <a:gd name="T38" fmla="*/ 13 w 63"/>
                <a:gd name="T39" fmla="*/ 38 h 108"/>
                <a:gd name="T40" fmla="*/ 15 w 63"/>
                <a:gd name="T41" fmla="*/ 42 h 108"/>
                <a:gd name="T42" fmla="*/ 9 w 63"/>
                <a:gd name="T43" fmla="*/ 44 h 108"/>
                <a:gd name="T44" fmla="*/ 5 w 63"/>
                <a:gd name="T45" fmla="*/ 51 h 108"/>
                <a:gd name="T46" fmla="*/ 6 w 63"/>
                <a:gd name="T47" fmla="*/ 57 h 108"/>
                <a:gd name="T48" fmla="*/ 8 w 63"/>
                <a:gd name="T49" fmla="*/ 63 h 108"/>
                <a:gd name="T50" fmla="*/ 7 w 63"/>
                <a:gd name="T51" fmla="*/ 67 h 108"/>
                <a:gd name="T52" fmla="*/ 7 w 63"/>
                <a:gd name="T53" fmla="*/ 74 h 108"/>
                <a:gd name="T54" fmla="*/ 4 w 63"/>
                <a:gd name="T55" fmla="*/ 78 h 108"/>
                <a:gd name="T56" fmla="*/ 3 w 63"/>
                <a:gd name="T57" fmla="*/ 83 h 108"/>
                <a:gd name="T58" fmla="*/ 0 w 63"/>
                <a:gd name="T59" fmla="*/ 82 h 108"/>
                <a:gd name="T60" fmla="*/ 4 w 63"/>
                <a:gd name="T61" fmla="*/ 90 h 108"/>
                <a:gd name="T62" fmla="*/ 7 w 63"/>
                <a:gd name="T63" fmla="*/ 97 h 108"/>
                <a:gd name="T64" fmla="*/ 8 w 63"/>
                <a:gd name="T65" fmla="*/ 102 h 108"/>
                <a:gd name="T66" fmla="*/ 10 w 63"/>
                <a:gd name="T67" fmla="*/ 107 h 108"/>
                <a:gd name="T68" fmla="*/ 14 w 63"/>
                <a:gd name="T69" fmla="*/ 108 h 108"/>
                <a:gd name="T70" fmla="*/ 15 w 63"/>
                <a:gd name="T71" fmla="*/ 105 h 108"/>
                <a:gd name="T72" fmla="*/ 24 w 63"/>
                <a:gd name="T73" fmla="*/ 101 h 108"/>
                <a:gd name="T74" fmla="*/ 27 w 63"/>
                <a:gd name="T75" fmla="*/ 92 h 108"/>
                <a:gd name="T76" fmla="*/ 26 w 63"/>
                <a:gd name="T77" fmla="*/ 87 h 108"/>
                <a:gd name="T78" fmla="*/ 28 w 63"/>
                <a:gd name="T79" fmla="*/ 84 h 108"/>
                <a:gd name="T80" fmla="*/ 32 w 63"/>
                <a:gd name="T81" fmla="*/ 82 h 108"/>
                <a:gd name="T82" fmla="*/ 32 w 63"/>
                <a:gd name="T83" fmla="*/ 81 h 108"/>
                <a:gd name="T84" fmla="*/ 35 w 63"/>
                <a:gd name="T85" fmla="*/ 80 h 108"/>
                <a:gd name="T86" fmla="*/ 34 w 63"/>
                <a:gd name="T87" fmla="*/ 78 h 108"/>
                <a:gd name="T88" fmla="*/ 36 w 63"/>
                <a:gd name="T89" fmla="*/ 77 h 108"/>
                <a:gd name="T90" fmla="*/ 35 w 63"/>
                <a:gd name="T91" fmla="*/ 73 h 108"/>
                <a:gd name="T92" fmla="*/ 29 w 63"/>
                <a:gd name="T93" fmla="*/ 66 h 108"/>
                <a:gd name="T94" fmla="*/ 30 w 63"/>
                <a:gd name="T95" fmla="*/ 60 h 108"/>
                <a:gd name="T96" fmla="*/ 30 w 63"/>
                <a:gd name="T97" fmla="*/ 56 h 108"/>
                <a:gd name="T98" fmla="*/ 33 w 63"/>
                <a:gd name="T99" fmla="*/ 53 h 108"/>
                <a:gd name="T100" fmla="*/ 39 w 63"/>
                <a:gd name="T101" fmla="*/ 48 h 108"/>
                <a:gd name="T102" fmla="*/ 49 w 63"/>
                <a:gd name="T103" fmla="*/ 41 h 108"/>
                <a:gd name="T104" fmla="*/ 50 w 63"/>
                <a:gd name="T105" fmla="*/ 35 h 108"/>
                <a:gd name="T106" fmla="*/ 50 w 63"/>
                <a:gd name="T107" fmla="*/ 32 h 108"/>
                <a:gd name="T108" fmla="*/ 54 w 63"/>
                <a:gd name="T109" fmla="*/ 30 h 108"/>
                <a:gd name="T110" fmla="*/ 58 w 63"/>
                <a:gd name="T111" fmla="*/ 29 h 108"/>
                <a:gd name="T112" fmla="*/ 60 w 63"/>
                <a:gd name="T113" fmla="*/ 28 h 108"/>
                <a:gd name="T114" fmla="*/ 63 w 63"/>
                <a:gd name="T115" fmla="*/ 28 h 108"/>
                <a:gd name="T116" fmla="*/ 61 w 63"/>
                <a:gd name="T117" fmla="*/ 25 h 108"/>
                <a:gd name="T118" fmla="*/ 61 w 63"/>
                <a:gd name="T119" fmla="*/ 25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3" h="108">
                  <a:moveTo>
                    <a:pt x="61" y="25"/>
                  </a:moveTo>
                  <a:cubicBezTo>
                    <a:pt x="60" y="24"/>
                    <a:pt x="62" y="22"/>
                    <a:pt x="61" y="20"/>
                  </a:cubicBezTo>
                  <a:cubicBezTo>
                    <a:pt x="60" y="18"/>
                    <a:pt x="61" y="18"/>
                    <a:pt x="61" y="16"/>
                  </a:cubicBezTo>
                  <a:cubicBezTo>
                    <a:pt x="61" y="15"/>
                    <a:pt x="60" y="14"/>
                    <a:pt x="60" y="13"/>
                  </a:cubicBezTo>
                  <a:cubicBezTo>
                    <a:pt x="59" y="12"/>
                    <a:pt x="60" y="12"/>
                    <a:pt x="60" y="11"/>
                  </a:cubicBezTo>
                  <a:cubicBezTo>
                    <a:pt x="59" y="9"/>
                    <a:pt x="59" y="8"/>
                    <a:pt x="57" y="7"/>
                  </a:cubicBezTo>
                  <a:cubicBezTo>
                    <a:pt x="55" y="6"/>
                    <a:pt x="53" y="6"/>
                    <a:pt x="51" y="5"/>
                  </a:cubicBezTo>
                  <a:cubicBezTo>
                    <a:pt x="49" y="3"/>
                    <a:pt x="47" y="0"/>
                    <a:pt x="44" y="1"/>
                  </a:cubicBezTo>
                  <a:cubicBezTo>
                    <a:pt x="43" y="1"/>
                    <a:pt x="44" y="4"/>
                    <a:pt x="44" y="5"/>
                  </a:cubicBezTo>
                  <a:cubicBezTo>
                    <a:pt x="43" y="8"/>
                    <a:pt x="37" y="6"/>
                    <a:pt x="34" y="5"/>
                  </a:cubicBezTo>
                  <a:cubicBezTo>
                    <a:pt x="34" y="7"/>
                    <a:pt x="34" y="8"/>
                    <a:pt x="34" y="10"/>
                  </a:cubicBezTo>
                  <a:cubicBezTo>
                    <a:pt x="33" y="10"/>
                    <a:pt x="31" y="9"/>
                    <a:pt x="29" y="10"/>
                  </a:cubicBezTo>
                  <a:cubicBezTo>
                    <a:pt x="28" y="10"/>
                    <a:pt x="28" y="11"/>
                    <a:pt x="27" y="12"/>
                  </a:cubicBezTo>
                  <a:cubicBezTo>
                    <a:pt x="27" y="13"/>
                    <a:pt x="25" y="14"/>
                    <a:pt x="25" y="15"/>
                  </a:cubicBezTo>
                  <a:cubicBezTo>
                    <a:pt x="24" y="16"/>
                    <a:pt x="26" y="18"/>
                    <a:pt x="25" y="18"/>
                  </a:cubicBezTo>
                  <a:cubicBezTo>
                    <a:pt x="25" y="19"/>
                    <a:pt x="24" y="19"/>
                    <a:pt x="24" y="20"/>
                  </a:cubicBezTo>
                  <a:cubicBezTo>
                    <a:pt x="22" y="21"/>
                    <a:pt x="20" y="23"/>
                    <a:pt x="20" y="25"/>
                  </a:cubicBezTo>
                  <a:cubicBezTo>
                    <a:pt x="20" y="27"/>
                    <a:pt x="18" y="25"/>
                    <a:pt x="17" y="27"/>
                  </a:cubicBezTo>
                  <a:cubicBezTo>
                    <a:pt x="17" y="29"/>
                    <a:pt x="17" y="31"/>
                    <a:pt x="16" y="33"/>
                  </a:cubicBezTo>
                  <a:cubicBezTo>
                    <a:pt x="16" y="35"/>
                    <a:pt x="13" y="36"/>
                    <a:pt x="13" y="38"/>
                  </a:cubicBezTo>
                  <a:cubicBezTo>
                    <a:pt x="13" y="39"/>
                    <a:pt x="16" y="41"/>
                    <a:pt x="15" y="42"/>
                  </a:cubicBezTo>
                  <a:cubicBezTo>
                    <a:pt x="13" y="44"/>
                    <a:pt x="11" y="43"/>
                    <a:pt x="9" y="44"/>
                  </a:cubicBezTo>
                  <a:cubicBezTo>
                    <a:pt x="6" y="45"/>
                    <a:pt x="5" y="48"/>
                    <a:pt x="5" y="51"/>
                  </a:cubicBezTo>
                  <a:cubicBezTo>
                    <a:pt x="6" y="53"/>
                    <a:pt x="6" y="55"/>
                    <a:pt x="6" y="57"/>
                  </a:cubicBezTo>
                  <a:cubicBezTo>
                    <a:pt x="6" y="60"/>
                    <a:pt x="4" y="61"/>
                    <a:pt x="8" y="63"/>
                  </a:cubicBezTo>
                  <a:cubicBezTo>
                    <a:pt x="10" y="65"/>
                    <a:pt x="9" y="66"/>
                    <a:pt x="7" y="67"/>
                  </a:cubicBezTo>
                  <a:cubicBezTo>
                    <a:pt x="6" y="68"/>
                    <a:pt x="8" y="72"/>
                    <a:pt x="7" y="74"/>
                  </a:cubicBezTo>
                  <a:cubicBezTo>
                    <a:pt x="7" y="76"/>
                    <a:pt x="4" y="76"/>
                    <a:pt x="4" y="78"/>
                  </a:cubicBezTo>
                  <a:cubicBezTo>
                    <a:pt x="4" y="79"/>
                    <a:pt x="4" y="83"/>
                    <a:pt x="3" y="83"/>
                  </a:cubicBezTo>
                  <a:cubicBezTo>
                    <a:pt x="3" y="83"/>
                    <a:pt x="1" y="82"/>
                    <a:pt x="0" y="82"/>
                  </a:cubicBezTo>
                  <a:cubicBezTo>
                    <a:pt x="0" y="86"/>
                    <a:pt x="4" y="87"/>
                    <a:pt x="4" y="90"/>
                  </a:cubicBezTo>
                  <a:cubicBezTo>
                    <a:pt x="3" y="91"/>
                    <a:pt x="6" y="96"/>
                    <a:pt x="7" y="97"/>
                  </a:cubicBezTo>
                  <a:cubicBezTo>
                    <a:pt x="9" y="99"/>
                    <a:pt x="8" y="100"/>
                    <a:pt x="8" y="102"/>
                  </a:cubicBezTo>
                  <a:cubicBezTo>
                    <a:pt x="8" y="103"/>
                    <a:pt x="10" y="105"/>
                    <a:pt x="10" y="107"/>
                  </a:cubicBezTo>
                  <a:cubicBezTo>
                    <a:pt x="9" y="108"/>
                    <a:pt x="13" y="107"/>
                    <a:pt x="14" y="108"/>
                  </a:cubicBezTo>
                  <a:cubicBezTo>
                    <a:pt x="16" y="108"/>
                    <a:pt x="15" y="107"/>
                    <a:pt x="15" y="105"/>
                  </a:cubicBezTo>
                  <a:cubicBezTo>
                    <a:pt x="15" y="100"/>
                    <a:pt x="23" y="104"/>
                    <a:pt x="24" y="101"/>
                  </a:cubicBezTo>
                  <a:cubicBezTo>
                    <a:pt x="25" y="98"/>
                    <a:pt x="26" y="95"/>
                    <a:pt x="27" y="92"/>
                  </a:cubicBezTo>
                  <a:cubicBezTo>
                    <a:pt x="27" y="90"/>
                    <a:pt x="27" y="88"/>
                    <a:pt x="26" y="87"/>
                  </a:cubicBezTo>
                  <a:cubicBezTo>
                    <a:pt x="25" y="85"/>
                    <a:pt x="26" y="85"/>
                    <a:pt x="28" y="84"/>
                  </a:cubicBezTo>
                  <a:cubicBezTo>
                    <a:pt x="29" y="84"/>
                    <a:pt x="32" y="83"/>
                    <a:pt x="32" y="82"/>
                  </a:cubicBezTo>
                  <a:cubicBezTo>
                    <a:pt x="32" y="82"/>
                    <a:pt x="32" y="81"/>
                    <a:pt x="32" y="81"/>
                  </a:cubicBezTo>
                  <a:cubicBezTo>
                    <a:pt x="33" y="81"/>
                    <a:pt x="35" y="81"/>
                    <a:pt x="35" y="80"/>
                  </a:cubicBezTo>
                  <a:cubicBezTo>
                    <a:pt x="35" y="79"/>
                    <a:pt x="34" y="79"/>
                    <a:pt x="34" y="78"/>
                  </a:cubicBezTo>
                  <a:cubicBezTo>
                    <a:pt x="35" y="78"/>
                    <a:pt x="36" y="77"/>
                    <a:pt x="36" y="77"/>
                  </a:cubicBezTo>
                  <a:cubicBezTo>
                    <a:pt x="38" y="75"/>
                    <a:pt x="37" y="74"/>
                    <a:pt x="35" y="73"/>
                  </a:cubicBezTo>
                  <a:cubicBezTo>
                    <a:pt x="33" y="71"/>
                    <a:pt x="29" y="70"/>
                    <a:pt x="29" y="66"/>
                  </a:cubicBezTo>
                  <a:cubicBezTo>
                    <a:pt x="29" y="64"/>
                    <a:pt x="29" y="62"/>
                    <a:pt x="30" y="60"/>
                  </a:cubicBezTo>
                  <a:cubicBezTo>
                    <a:pt x="31" y="58"/>
                    <a:pt x="31" y="58"/>
                    <a:pt x="30" y="56"/>
                  </a:cubicBezTo>
                  <a:cubicBezTo>
                    <a:pt x="29" y="56"/>
                    <a:pt x="33" y="53"/>
                    <a:pt x="33" y="53"/>
                  </a:cubicBezTo>
                  <a:cubicBezTo>
                    <a:pt x="35" y="51"/>
                    <a:pt x="36" y="49"/>
                    <a:pt x="39" y="48"/>
                  </a:cubicBezTo>
                  <a:cubicBezTo>
                    <a:pt x="42" y="47"/>
                    <a:pt x="47" y="44"/>
                    <a:pt x="49" y="41"/>
                  </a:cubicBezTo>
                  <a:cubicBezTo>
                    <a:pt x="51" y="38"/>
                    <a:pt x="46" y="36"/>
                    <a:pt x="50" y="35"/>
                  </a:cubicBezTo>
                  <a:cubicBezTo>
                    <a:pt x="52" y="34"/>
                    <a:pt x="51" y="34"/>
                    <a:pt x="50" y="32"/>
                  </a:cubicBezTo>
                  <a:cubicBezTo>
                    <a:pt x="50" y="31"/>
                    <a:pt x="53" y="30"/>
                    <a:pt x="54" y="30"/>
                  </a:cubicBezTo>
                  <a:cubicBezTo>
                    <a:pt x="56" y="28"/>
                    <a:pt x="57" y="27"/>
                    <a:pt x="58" y="29"/>
                  </a:cubicBezTo>
                  <a:cubicBezTo>
                    <a:pt x="59" y="29"/>
                    <a:pt x="60" y="28"/>
                    <a:pt x="60" y="28"/>
                  </a:cubicBezTo>
                  <a:cubicBezTo>
                    <a:pt x="61" y="28"/>
                    <a:pt x="62" y="28"/>
                    <a:pt x="63" y="28"/>
                  </a:cubicBezTo>
                  <a:cubicBezTo>
                    <a:pt x="63" y="27"/>
                    <a:pt x="62" y="27"/>
                    <a:pt x="61" y="25"/>
                  </a:cubicBezTo>
                  <a:cubicBezTo>
                    <a:pt x="60" y="24"/>
                    <a:pt x="61" y="26"/>
                    <a:pt x="61" y="25"/>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322" name="Freeform 718">
              <a:extLst>
                <a:ext uri="{FF2B5EF4-FFF2-40B4-BE49-F238E27FC236}">
                  <a16:creationId xmlns:a16="http://schemas.microsoft.com/office/drawing/2014/main" id="{294E1B89-15F6-0560-2FF4-A2F21622CEAC}"/>
                </a:ext>
              </a:extLst>
            </p:cNvPr>
            <p:cNvSpPr>
              <a:spLocks/>
            </p:cNvSpPr>
            <p:nvPr/>
          </p:nvSpPr>
          <p:spPr bwMode="auto">
            <a:xfrm>
              <a:off x="12649240" y="5057512"/>
              <a:ext cx="503186" cy="786831"/>
            </a:xfrm>
            <a:custGeom>
              <a:avLst/>
              <a:gdLst>
                <a:gd name="T0" fmla="*/ 53 w 54"/>
                <a:gd name="T1" fmla="*/ 59 h 84"/>
                <a:gd name="T2" fmla="*/ 47 w 54"/>
                <a:gd name="T3" fmla="*/ 55 h 84"/>
                <a:gd name="T4" fmla="*/ 49 w 54"/>
                <a:gd name="T5" fmla="*/ 51 h 84"/>
                <a:gd name="T6" fmla="*/ 44 w 54"/>
                <a:gd name="T7" fmla="*/ 44 h 84"/>
                <a:gd name="T8" fmla="*/ 46 w 54"/>
                <a:gd name="T9" fmla="*/ 43 h 84"/>
                <a:gd name="T10" fmla="*/ 44 w 54"/>
                <a:gd name="T11" fmla="*/ 38 h 84"/>
                <a:gd name="T12" fmla="*/ 45 w 54"/>
                <a:gd name="T13" fmla="*/ 36 h 84"/>
                <a:gd name="T14" fmla="*/ 44 w 54"/>
                <a:gd name="T15" fmla="*/ 32 h 84"/>
                <a:gd name="T16" fmla="*/ 42 w 54"/>
                <a:gd name="T17" fmla="*/ 26 h 84"/>
                <a:gd name="T18" fmla="*/ 45 w 54"/>
                <a:gd name="T19" fmla="*/ 23 h 84"/>
                <a:gd name="T20" fmla="*/ 44 w 54"/>
                <a:gd name="T21" fmla="*/ 19 h 84"/>
                <a:gd name="T22" fmla="*/ 38 w 54"/>
                <a:gd name="T23" fmla="*/ 13 h 84"/>
                <a:gd name="T24" fmla="*/ 40 w 54"/>
                <a:gd name="T25" fmla="*/ 12 h 84"/>
                <a:gd name="T26" fmla="*/ 39 w 54"/>
                <a:gd name="T27" fmla="*/ 10 h 84"/>
                <a:gd name="T28" fmla="*/ 41 w 54"/>
                <a:gd name="T29" fmla="*/ 3 h 84"/>
                <a:gd name="T30" fmla="*/ 37 w 54"/>
                <a:gd name="T31" fmla="*/ 1 h 84"/>
                <a:gd name="T32" fmla="*/ 34 w 54"/>
                <a:gd name="T33" fmla="*/ 0 h 84"/>
                <a:gd name="T34" fmla="*/ 29 w 54"/>
                <a:gd name="T35" fmla="*/ 1 h 84"/>
                <a:gd name="T36" fmla="*/ 25 w 54"/>
                <a:gd name="T37" fmla="*/ 5 h 84"/>
                <a:gd name="T38" fmla="*/ 24 w 54"/>
                <a:gd name="T39" fmla="*/ 10 h 84"/>
                <a:gd name="T40" fmla="*/ 21 w 54"/>
                <a:gd name="T41" fmla="*/ 13 h 84"/>
                <a:gd name="T42" fmla="*/ 17 w 54"/>
                <a:gd name="T43" fmla="*/ 11 h 84"/>
                <a:gd name="T44" fmla="*/ 14 w 54"/>
                <a:gd name="T45" fmla="*/ 12 h 84"/>
                <a:gd name="T46" fmla="*/ 7 w 54"/>
                <a:gd name="T47" fmla="*/ 10 h 84"/>
                <a:gd name="T48" fmla="*/ 4 w 54"/>
                <a:gd name="T49" fmla="*/ 7 h 84"/>
                <a:gd name="T50" fmla="*/ 0 w 54"/>
                <a:gd name="T51" fmla="*/ 9 h 84"/>
                <a:gd name="T52" fmla="*/ 8 w 54"/>
                <a:gd name="T53" fmla="*/ 14 h 84"/>
                <a:gd name="T54" fmla="*/ 12 w 54"/>
                <a:gd name="T55" fmla="*/ 16 h 84"/>
                <a:gd name="T56" fmla="*/ 14 w 54"/>
                <a:gd name="T57" fmla="*/ 19 h 84"/>
                <a:gd name="T58" fmla="*/ 14 w 54"/>
                <a:gd name="T59" fmla="*/ 21 h 84"/>
                <a:gd name="T60" fmla="*/ 15 w 54"/>
                <a:gd name="T61" fmla="*/ 24 h 84"/>
                <a:gd name="T62" fmla="*/ 15 w 54"/>
                <a:gd name="T63" fmla="*/ 27 h 84"/>
                <a:gd name="T64" fmla="*/ 16 w 54"/>
                <a:gd name="T65" fmla="*/ 29 h 84"/>
                <a:gd name="T66" fmla="*/ 15 w 54"/>
                <a:gd name="T67" fmla="*/ 33 h 84"/>
                <a:gd name="T68" fmla="*/ 17 w 54"/>
                <a:gd name="T69" fmla="*/ 36 h 84"/>
                <a:gd name="T70" fmla="*/ 21 w 54"/>
                <a:gd name="T71" fmla="*/ 38 h 84"/>
                <a:gd name="T72" fmla="*/ 22 w 54"/>
                <a:gd name="T73" fmla="*/ 41 h 84"/>
                <a:gd name="T74" fmla="*/ 23 w 54"/>
                <a:gd name="T75" fmla="*/ 44 h 84"/>
                <a:gd name="T76" fmla="*/ 20 w 54"/>
                <a:gd name="T77" fmla="*/ 44 h 84"/>
                <a:gd name="T78" fmla="*/ 16 w 54"/>
                <a:gd name="T79" fmla="*/ 49 h 84"/>
                <a:gd name="T80" fmla="*/ 13 w 54"/>
                <a:gd name="T81" fmla="*/ 51 h 84"/>
                <a:gd name="T82" fmla="*/ 10 w 54"/>
                <a:gd name="T83" fmla="*/ 54 h 84"/>
                <a:gd name="T84" fmla="*/ 4 w 54"/>
                <a:gd name="T85" fmla="*/ 57 h 84"/>
                <a:gd name="T86" fmla="*/ 2 w 54"/>
                <a:gd name="T87" fmla="*/ 62 h 84"/>
                <a:gd name="T88" fmla="*/ 4 w 54"/>
                <a:gd name="T89" fmla="*/ 67 h 84"/>
                <a:gd name="T90" fmla="*/ 4 w 54"/>
                <a:gd name="T91" fmla="*/ 73 h 84"/>
                <a:gd name="T92" fmla="*/ 4 w 54"/>
                <a:gd name="T93" fmla="*/ 78 h 84"/>
                <a:gd name="T94" fmla="*/ 7 w 54"/>
                <a:gd name="T95" fmla="*/ 80 h 84"/>
                <a:gd name="T96" fmla="*/ 5 w 54"/>
                <a:gd name="T97" fmla="*/ 81 h 84"/>
                <a:gd name="T98" fmla="*/ 8 w 54"/>
                <a:gd name="T99" fmla="*/ 79 h 84"/>
                <a:gd name="T100" fmla="*/ 8 w 54"/>
                <a:gd name="T101" fmla="*/ 83 h 84"/>
                <a:gd name="T102" fmla="*/ 11 w 54"/>
                <a:gd name="T103" fmla="*/ 80 h 84"/>
                <a:gd name="T104" fmla="*/ 11 w 54"/>
                <a:gd name="T105" fmla="*/ 83 h 84"/>
                <a:gd name="T106" fmla="*/ 23 w 54"/>
                <a:gd name="T107" fmla="*/ 80 h 84"/>
                <a:gd name="T108" fmla="*/ 36 w 54"/>
                <a:gd name="T109" fmla="*/ 78 h 84"/>
                <a:gd name="T110" fmla="*/ 46 w 54"/>
                <a:gd name="T111" fmla="*/ 68 h 84"/>
                <a:gd name="T112" fmla="*/ 53 w 54"/>
                <a:gd name="T113" fmla="*/ 59 h 84"/>
                <a:gd name="T114" fmla="*/ 53 w 54"/>
                <a:gd name="T115" fmla="*/ 5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4" h="84">
                  <a:moveTo>
                    <a:pt x="53" y="59"/>
                  </a:moveTo>
                  <a:cubicBezTo>
                    <a:pt x="52" y="57"/>
                    <a:pt x="49" y="56"/>
                    <a:pt x="47" y="55"/>
                  </a:cubicBezTo>
                  <a:cubicBezTo>
                    <a:pt x="44" y="53"/>
                    <a:pt x="48" y="53"/>
                    <a:pt x="49" y="51"/>
                  </a:cubicBezTo>
                  <a:cubicBezTo>
                    <a:pt x="49" y="51"/>
                    <a:pt x="45" y="45"/>
                    <a:pt x="44" y="44"/>
                  </a:cubicBezTo>
                  <a:cubicBezTo>
                    <a:pt x="44" y="44"/>
                    <a:pt x="46" y="43"/>
                    <a:pt x="46" y="43"/>
                  </a:cubicBezTo>
                  <a:cubicBezTo>
                    <a:pt x="46" y="42"/>
                    <a:pt x="44" y="39"/>
                    <a:pt x="44" y="38"/>
                  </a:cubicBezTo>
                  <a:cubicBezTo>
                    <a:pt x="44" y="37"/>
                    <a:pt x="45" y="37"/>
                    <a:pt x="45" y="36"/>
                  </a:cubicBezTo>
                  <a:cubicBezTo>
                    <a:pt x="46" y="35"/>
                    <a:pt x="44" y="33"/>
                    <a:pt x="44" y="32"/>
                  </a:cubicBezTo>
                  <a:cubicBezTo>
                    <a:pt x="42" y="30"/>
                    <a:pt x="40" y="28"/>
                    <a:pt x="42" y="26"/>
                  </a:cubicBezTo>
                  <a:cubicBezTo>
                    <a:pt x="43" y="25"/>
                    <a:pt x="45" y="24"/>
                    <a:pt x="45" y="23"/>
                  </a:cubicBezTo>
                  <a:cubicBezTo>
                    <a:pt x="46" y="21"/>
                    <a:pt x="44" y="20"/>
                    <a:pt x="44" y="19"/>
                  </a:cubicBezTo>
                  <a:cubicBezTo>
                    <a:pt x="43" y="18"/>
                    <a:pt x="36" y="15"/>
                    <a:pt x="38" y="13"/>
                  </a:cubicBezTo>
                  <a:cubicBezTo>
                    <a:pt x="38" y="13"/>
                    <a:pt x="40" y="12"/>
                    <a:pt x="40" y="12"/>
                  </a:cubicBezTo>
                  <a:cubicBezTo>
                    <a:pt x="40" y="12"/>
                    <a:pt x="37" y="10"/>
                    <a:pt x="39" y="10"/>
                  </a:cubicBezTo>
                  <a:cubicBezTo>
                    <a:pt x="42" y="10"/>
                    <a:pt x="44" y="5"/>
                    <a:pt x="41" y="3"/>
                  </a:cubicBezTo>
                  <a:cubicBezTo>
                    <a:pt x="40" y="2"/>
                    <a:pt x="38" y="2"/>
                    <a:pt x="37" y="1"/>
                  </a:cubicBezTo>
                  <a:cubicBezTo>
                    <a:pt x="36" y="0"/>
                    <a:pt x="35" y="0"/>
                    <a:pt x="34" y="0"/>
                  </a:cubicBezTo>
                  <a:cubicBezTo>
                    <a:pt x="32" y="1"/>
                    <a:pt x="31" y="0"/>
                    <a:pt x="29" y="1"/>
                  </a:cubicBezTo>
                  <a:cubicBezTo>
                    <a:pt x="28" y="2"/>
                    <a:pt x="26" y="4"/>
                    <a:pt x="25" y="5"/>
                  </a:cubicBezTo>
                  <a:cubicBezTo>
                    <a:pt x="25" y="6"/>
                    <a:pt x="25" y="10"/>
                    <a:pt x="24" y="10"/>
                  </a:cubicBezTo>
                  <a:cubicBezTo>
                    <a:pt x="23" y="11"/>
                    <a:pt x="22" y="12"/>
                    <a:pt x="21" y="13"/>
                  </a:cubicBezTo>
                  <a:cubicBezTo>
                    <a:pt x="20" y="13"/>
                    <a:pt x="18" y="11"/>
                    <a:pt x="17" y="11"/>
                  </a:cubicBezTo>
                  <a:cubicBezTo>
                    <a:pt x="16" y="11"/>
                    <a:pt x="15" y="12"/>
                    <a:pt x="14" y="12"/>
                  </a:cubicBezTo>
                  <a:cubicBezTo>
                    <a:pt x="11" y="13"/>
                    <a:pt x="9" y="12"/>
                    <a:pt x="7" y="10"/>
                  </a:cubicBezTo>
                  <a:cubicBezTo>
                    <a:pt x="7" y="9"/>
                    <a:pt x="5" y="7"/>
                    <a:pt x="4" y="7"/>
                  </a:cubicBezTo>
                  <a:cubicBezTo>
                    <a:pt x="3" y="7"/>
                    <a:pt x="1" y="9"/>
                    <a:pt x="0" y="9"/>
                  </a:cubicBezTo>
                  <a:cubicBezTo>
                    <a:pt x="2" y="11"/>
                    <a:pt x="5" y="13"/>
                    <a:pt x="8" y="14"/>
                  </a:cubicBezTo>
                  <a:cubicBezTo>
                    <a:pt x="9" y="14"/>
                    <a:pt x="11" y="15"/>
                    <a:pt x="12" y="16"/>
                  </a:cubicBezTo>
                  <a:cubicBezTo>
                    <a:pt x="13" y="17"/>
                    <a:pt x="13" y="18"/>
                    <a:pt x="14" y="19"/>
                  </a:cubicBezTo>
                  <a:cubicBezTo>
                    <a:pt x="14" y="20"/>
                    <a:pt x="13" y="20"/>
                    <a:pt x="14" y="21"/>
                  </a:cubicBezTo>
                  <a:cubicBezTo>
                    <a:pt x="14" y="22"/>
                    <a:pt x="16" y="23"/>
                    <a:pt x="15" y="24"/>
                  </a:cubicBezTo>
                  <a:cubicBezTo>
                    <a:pt x="15" y="25"/>
                    <a:pt x="14" y="26"/>
                    <a:pt x="15" y="27"/>
                  </a:cubicBezTo>
                  <a:cubicBezTo>
                    <a:pt x="15" y="27"/>
                    <a:pt x="16" y="29"/>
                    <a:pt x="16" y="29"/>
                  </a:cubicBezTo>
                  <a:cubicBezTo>
                    <a:pt x="15" y="30"/>
                    <a:pt x="15" y="32"/>
                    <a:pt x="15" y="33"/>
                  </a:cubicBezTo>
                  <a:cubicBezTo>
                    <a:pt x="15" y="33"/>
                    <a:pt x="17" y="36"/>
                    <a:pt x="17" y="36"/>
                  </a:cubicBezTo>
                  <a:cubicBezTo>
                    <a:pt x="18" y="37"/>
                    <a:pt x="20" y="38"/>
                    <a:pt x="21" y="38"/>
                  </a:cubicBezTo>
                  <a:cubicBezTo>
                    <a:pt x="22" y="39"/>
                    <a:pt x="22" y="40"/>
                    <a:pt x="22" y="41"/>
                  </a:cubicBezTo>
                  <a:cubicBezTo>
                    <a:pt x="22" y="42"/>
                    <a:pt x="23" y="43"/>
                    <a:pt x="23" y="44"/>
                  </a:cubicBezTo>
                  <a:cubicBezTo>
                    <a:pt x="23" y="45"/>
                    <a:pt x="21" y="44"/>
                    <a:pt x="20" y="44"/>
                  </a:cubicBezTo>
                  <a:cubicBezTo>
                    <a:pt x="19" y="44"/>
                    <a:pt x="16" y="48"/>
                    <a:pt x="16" y="49"/>
                  </a:cubicBezTo>
                  <a:cubicBezTo>
                    <a:pt x="15" y="50"/>
                    <a:pt x="14" y="50"/>
                    <a:pt x="13" y="51"/>
                  </a:cubicBezTo>
                  <a:cubicBezTo>
                    <a:pt x="12" y="52"/>
                    <a:pt x="11" y="53"/>
                    <a:pt x="10" y="54"/>
                  </a:cubicBezTo>
                  <a:cubicBezTo>
                    <a:pt x="9" y="54"/>
                    <a:pt x="4" y="58"/>
                    <a:pt x="4" y="57"/>
                  </a:cubicBezTo>
                  <a:cubicBezTo>
                    <a:pt x="4" y="59"/>
                    <a:pt x="2" y="60"/>
                    <a:pt x="2" y="62"/>
                  </a:cubicBezTo>
                  <a:cubicBezTo>
                    <a:pt x="3" y="64"/>
                    <a:pt x="2" y="67"/>
                    <a:pt x="4" y="67"/>
                  </a:cubicBezTo>
                  <a:cubicBezTo>
                    <a:pt x="5" y="67"/>
                    <a:pt x="4" y="72"/>
                    <a:pt x="4" y="73"/>
                  </a:cubicBezTo>
                  <a:cubicBezTo>
                    <a:pt x="4" y="75"/>
                    <a:pt x="2" y="77"/>
                    <a:pt x="4" y="78"/>
                  </a:cubicBezTo>
                  <a:cubicBezTo>
                    <a:pt x="4" y="78"/>
                    <a:pt x="8" y="79"/>
                    <a:pt x="7" y="80"/>
                  </a:cubicBezTo>
                  <a:cubicBezTo>
                    <a:pt x="7" y="80"/>
                    <a:pt x="5" y="81"/>
                    <a:pt x="5" y="81"/>
                  </a:cubicBezTo>
                  <a:cubicBezTo>
                    <a:pt x="7" y="81"/>
                    <a:pt x="7" y="79"/>
                    <a:pt x="8" y="79"/>
                  </a:cubicBezTo>
                  <a:cubicBezTo>
                    <a:pt x="10" y="78"/>
                    <a:pt x="8" y="83"/>
                    <a:pt x="8" y="83"/>
                  </a:cubicBezTo>
                  <a:cubicBezTo>
                    <a:pt x="8" y="83"/>
                    <a:pt x="11" y="80"/>
                    <a:pt x="11" y="80"/>
                  </a:cubicBezTo>
                  <a:cubicBezTo>
                    <a:pt x="12" y="79"/>
                    <a:pt x="11" y="83"/>
                    <a:pt x="11" y="83"/>
                  </a:cubicBezTo>
                  <a:cubicBezTo>
                    <a:pt x="14" y="84"/>
                    <a:pt x="20" y="81"/>
                    <a:pt x="23" y="80"/>
                  </a:cubicBezTo>
                  <a:cubicBezTo>
                    <a:pt x="27" y="79"/>
                    <a:pt x="31" y="79"/>
                    <a:pt x="36" y="78"/>
                  </a:cubicBezTo>
                  <a:cubicBezTo>
                    <a:pt x="39" y="74"/>
                    <a:pt x="43" y="71"/>
                    <a:pt x="46" y="68"/>
                  </a:cubicBezTo>
                  <a:cubicBezTo>
                    <a:pt x="48" y="66"/>
                    <a:pt x="54" y="62"/>
                    <a:pt x="53" y="59"/>
                  </a:cubicBezTo>
                  <a:cubicBezTo>
                    <a:pt x="52" y="57"/>
                    <a:pt x="54" y="62"/>
                    <a:pt x="53" y="59"/>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323" name="Freeform 719">
              <a:extLst>
                <a:ext uri="{FF2B5EF4-FFF2-40B4-BE49-F238E27FC236}">
                  <a16:creationId xmlns:a16="http://schemas.microsoft.com/office/drawing/2014/main" id="{1FF234C7-C22C-D341-9BD1-2AA8A4CA4003}"/>
                </a:ext>
              </a:extLst>
            </p:cNvPr>
            <p:cNvSpPr>
              <a:spLocks/>
            </p:cNvSpPr>
            <p:nvPr/>
          </p:nvSpPr>
          <p:spPr bwMode="auto">
            <a:xfrm>
              <a:off x="11929493" y="4965129"/>
              <a:ext cx="1194269" cy="1000263"/>
            </a:xfrm>
            <a:custGeom>
              <a:avLst/>
              <a:gdLst>
                <a:gd name="T0" fmla="*/ 38 w 128"/>
                <a:gd name="T1" fmla="*/ 87 h 107"/>
                <a:gd name="T2" fmla="*/ 38 w 128"/>
                <a:gd name="T3" fmla="*/ 63 h 107"/>
                <a:gd name="T4" fmla="*/ 47 w 128"/>
                <a:gd name="T5" fmla="*/ 52 h 107"/>
                <a:gd name="T6" fmla="*/ 56 w 128"/>
                <a:gd name="T7" fmla="*/ 34 h 107"/>
                <a:gd name="T8" fmla="*/ 72 w 128"/>
                <a:gd name="T9" fmla="*/ 25 h 107"/>
                <a:gd name="T10" fmla="*/ 86 w 128"/>
                <a:gd name="T11" fmla="*/ 22 h 107"/>
                <a:gd name="T12" fmla="*/ 102 w 128"/>
                <a:gd name="T13" fmla="*/ 20 h 107"/>
                <a:gd name="T14" fmla="*/ 112 w 128"/>
                <a:gd name="T15" fmla="*/ 10 h 107"/>
                <a:gd name="T16" fmla="*/ 120 w 128"/>
                <a:gd name="T17" fmla="*/ 13 h 107"/>
                <a:gd name="T18" fmla="*/ 127 w 128"/>
                <a:gd name="T19" fmla="*/ 6 h 107"/>
                <a:gd name="T20" fmla="*/ 114 w 128"/>
                <a:gd name="T21" fmla="*/ 5 h 107"/>
                <a:gd name="T22" fmla="*/ 116 w 128"/>
                <a:gd name="T23" fmla="*/ 2 h 107"/>
                <a:gd name="T24" fmla="*/ 106 w 128"/>
                <a:gd name="T25" fmla="*/ 3 h 107"/>
                <a:gd name="T26" fmla="*/ 100 w 128"/>
                <a:gd name="T27" fmla="*/ 1 h 107"/>
                <a:gd name="T28" fmla="*/ 95 w 128"/>
                <a:gd name="T29" fmla="*/ 3 h 107"/>
                <a:gd name="T30" fmla="*/ 91 w 128"/>
                <a:gd name="T31" fmla="*/ 6 h 107"/>
                <a:gd name="T32" fmla="*/ 90 w 128"/>
                <a:gd name="T33" fmla="*/ 11 h 107"/>
                <a:gd name="T34" fmla="*/ 84 w 128"/>
                <a:gd name="T35" fmla="*/ 10 h 107"/>
                <a:gd name="T36" fmla="*/ 80 w 128"/>
                <a:gd name="T37" fmla="*/ 13 h 107"/>
                <a:gd name="T38" fmla="*/ 76 w 128"/>
                <a:gd name="T39" fmla="*/ 15 h 107"/>
                <a:gd name="T40" fmla="*/ 72 w 128"/>
                <a:gd name="T41" fmla="*/ 16 h 107"/>
                <a:gd name="T42" fmla="*/ 68 w 128"/>
                <a:gd name="T43" fmla="*/ 10 h 107"/>
                <a:gd name="T44" fmla="*/ 67 w 128"/>
                <a:gd name="T45" fmla="*/ 14 h 107"/>
                <a:gd name="T46" fmla="*/ 65 w 128"/>
                <a:gd name="T47" fmla="*/ 14 h 107"/>
                <a:gd name="T48" fmla="*/ 62 w 128"/>
                <a:gd name="T49" fmla="*/ 18 h 107"/>
                <a:gd name="T50" fmla="*/ 61 w 128"/>
                <a:gd name="T51" fmla="*/ 21 h 107"/>
                <a:gd name="T52" fmla="*/ 57 w 128"/>
                <a:gd name="T53" fmla="*/ 20 h 107"/>
                <a:gd name="T54" fmla="*/ 54 w 128"/>
                <a:gd name="T55" fmla="*/ 20 h 107"/>
                <a:gd name="T56" fmla="*/ 51 w 128"/>
                <a:gd name="T57" fmla="*/ 22 h 107"/>
                <a:gd name="T58" fmla="*/ 49 w 128"/>
                <a:gd name="T59" fmla="*/ 23 h 107"/>
                <a:gd name="T60" fmla="*/ 54 w 128"/>
                <a:gd name="T61" fmla="*/ 25 h 107"/>
                <a:gd name="T62" fmla="*/ 56 w 128"/>
                <a:gd name="T63" fmla="*/ 25 h 107"/>
                <a:gd name="T64" fmla="*/ 57 w 128"/>
                <a:gd name="T65" fmla="*/ 28 h 107"/>
                <a:gd name="T66" fmla="*/ 49 w 128"/>
                <a:gd name="T67" fmla="*/ 31 h 107"/>
                <a:gd name="T68" fmla="*/ 53 w 128"/>
                <a:gd name="T69" fmla="*/ 33 h 107"/>
                <a:gd name="T70" fmla="*/ 49 w 128"/>
                <a:gd name="T71" fmla="*/ 35 h 107"/>
                <a:gd name="T72" fmla="*/ 43 w 128"/>
                <a:gd name="T73" fmla="*/ 40 h 107"/>
                <a:gd name="T74" fmla="*/ 42 w 128"/>
                <a:gd name="T75" fmla="*/ 43 h 107"/>
                <a:gd name="T76" fmla="*/ 39 w 128"/>
                <a:gd name="T77" fmla="*/ 45 h 107"/>
                <a:gd name="T78" fmla="*/ 39 w 128"/>
                <a:gd name="T79" fmla="*/ 49 h 107"/>
                <a:gd name="T80" fmla="*/ 39 w 128"/>
                <a:gd name="T81" fmla="*/ 52 h 107"/>
                <a:gd name="T82" fmla="*/ 35 w 128"/>
                <a:gd name="T83" fmla="*/ 56 h 107"/>
                <a:gd name="T84" fmla="*/ 27 w 128"/>
                <a:gd name="T85" fmla="*/ 62 h 107"/>
                <a:gd name="T86" fmla="*/ 31 w 128"/>
                <a:gd name="T87" fmla="*/ 64 h 107"/>
                <a:gd name="T88" fmla="*/ 28 w 128"/>
                <a:gd name="T89" fmla="*/ 66 h 107"/>
                <a:gd name="T90" fmla="*/ 19 w 128"/>
                <a:gd name="T91" fmla="*/ 68 h 107"/>
                <a:gd name="T92" fmla="*/ 16 w 128"/>
                <a:gd name="T93" fmla="*/ 72 h 107"/>
                <a:gd name="T94" fmla="*/ 10 w 128"/>
                <a:gd name="T95" fmla="*/ 73 h 107"/>
                <a:gd name="T96" fmla="*/ 10 w 128"/>
                <a:gd name="T97" fmla="*/ 74 h 107"/>
                <a:gd name="T98" fmla="*/ 5 w 128"/>
                <a:gd name="T99" fmla="*/ 75 h 107"/>
                <a:gd name="T100" fmla="*/ 4 w 128"/>
                <a:gd name="T101" fmla="*/ 81 h 107"/>
                <a:gd name="T102" fmla="*/ 1 w 128"/>
                <a:gd name="T103" fmla="*/ 86 h 107"/>
                <a:gd name="T104" fmla="*/ 6 w 128"/>
                <a:gd name="T105" fmla="*/ 92 h 107"/>
                <a:gd name="T106" fmla="*/ 7 w 128"/>
                <a:gd name="T107" fmla="*/ 94 h 107"/>
                <a:gd name="T108" fmla="*/ 3 w 128"/>
                <a:gd name="T109" fmla="*/ 93 h 107"/>
                <a:gd name="T110" fmla="*/ 5 w 128"/>
                <a:gd name="T111" fmla="*/ 97 h 107"/>
                <a:gd name="T112" fmla="*/ 5 w 128"/>
                <a:gd name="T113" fmla="*/ 103 h 107"/>
                <a:gd name="T114" fmla="*/ 27 w 128"/>
                <a:gd name="T115" fmla="*/ 99 h 107"/>
                <a:gd name="T116" fmla="*/ 34 w 128"/>
                <a:gd name="T117"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8" h="107">
                  <a:moveTo>
                    <a:pt x="34" y="101"/>
                  </a:moveTo>
                  <a:cubicBezTo>
                    <a:pt x="34" y="101"/>
                    <a:pt x="35" y="98"/>
                    <a:pt x="35" y="97"/>
                  </a:cubicBezTo>
                  <a:cubicBezTo>
                    <a:pt x="35" y="95"/>
                    <a:pt x="36" y="94"/>
                    <a:pt x="38" y="93"/>
                  </a:cubicBezTo>
                  <a:cubicBezTo>
                    <a:pt x="40" y="91"/>
                    <a:pt x="38" y="88"/>
                    <a:pt x="38" y="87"/>
                  </a:cubicBezTo>
                  <a:cubicBezTo>
                    <a:pt x="38" y="84"/>
                    <a:pt x="42" y="84"/>
                    <a:pt x="39" y="82"/>
                  </a:cubicBezTo>
                  <a:cubicBezTo>
                    <a:pt x="37" y="80"/>
                    <a:pt x="36" y="80"/>
                    <a:pt x="37" y="77"/>
                  </a:cubicBezTo>
                  <a:cubicBezTo>
                    <a:pt x="38" y="75"/>
                    <a:pt x="37" y="73"/>
                    <a:pt x="37" y="71"/>
                  </a:cubicBezTo>
                  <a:cubicBezTo>
                    <a:pt x="36" y="68"/>
                    <a:pt x="35" y="65"/>
                    <a:pt x="38" y="63"/>
                  </a:cubicBezTo>
                  <a:cubicBezTo>
                    <a:pt x="39" y="62"/>
                    <a:pt x="41" y="62"/>
                    <a:pt x="42" y="61"/>
                  </a:cubicBezTo>
                  <a:cubicBezTo>
                    <a:pt x="43" y="61"/>
                    <a:pt x="44" y="62"/>
                    <a:pt x="45" y="61"/>
                  </a:cubicBezTo>
                  <a:cubicBezTo>
                    <a:pt x="46" y="59"/>
                    <a:pt x="45" y="58"/>
                    <a:pt x="44" y="57"/>
                  </a:cubicBezTo>
                  <a:cubicBezTo>
                    <a:pt x="44" y="55"/>
                    <a:pt x="46" y="54"/>
                    <a:pt x="47" y="52"/>
                  </a:cubicBezTo>
                  <a:cubicBezTo>
                    <a:pt x="47" y="51"/>
                    <a:pt x="48" y="48"/>
                    <a:pt x="48" y="46"/>
                  </a:cubicBezTo>
                  <a:cubicBezTo>
                    <a:pt x="48" y="44"/>
                    <a:pt x="52" y="44"/>
                    <a:pt x="51" y="43"/>
                  </a:cubicBezTo>
                  <a:cubicBezTo>
                    <a:pt x="51" y="41"/>
                    <a:pt x="53" y="40"/>
                    <a:pt x="54" y="38"/>
                  </a:cubicBezTo>
                  <a:cubicBezTo>
                    <a:pt x="56" y="36"/>
                    <a:pt x="56" y="37"/>
                    <a:pt x="56" y="34"/>
                  </a:cubicBezTo>
                  <a:cubicBezTo>
                    <a:pt x="55" y="33"/>
                    <a:pt x="59" y="28"/>
                    <a:pt x="60" y="28"/>
                  </a:cubicBezTo>
                  <a:cubicBezTo>
                    <a:pt x="61" y="27"/>
                    <a:pt x="64" y="28"/>
                    <a:pt x="65" y="28"/>
                  </a:cubicBezTo>
                  <a:cubicBezTo>
                    <a:pt x="65" y="26"/>
                    <a:pt x="65" y="25"/>
                    <a:pt x="65" y="23"/>
                  </a:cubicBezTo>
                  <a:cubicBezTo>
                    <a:pt x="68" y="24"/>
                    <a:pt x="70" y="24"/>
                    <a:pt x="72" y="25"/>
                  </a:cubicBezTo>
                  <a:cubicBezTo>
                    <a:pt x="76" y="25"/>
                    <a:pt x="74" y="21"/>
                    <a:pt x="75" y="19"/>
                  </a:cubicBezTo>
                  <a:cubicBezTo>
                    <a:pt x="75" y="19"/>
                    <a:pt x="77" y="19"/>
                    <a:pt x="78" y="19"/>
                  </a:cubicBezTo>
                  <a:cubicBezTo>
                    <a:pt x="79" y="18"/>
                    <a:pt x="81" y="16"/>
                    <a:pt x="82" y="18"/>
                  </a:cubicBezTo>
                  <a:cubicBezTo>
                    <a:pt x="84" y="19"/>
                    <a:pt x="84" y="21"/>
                    <a:pt x="86" y="22"/>
                  </a:cubicBezTo>
                  <a:cubicBezTo>
                    <a:pt x="87" y="22"/>
                    <a:pt x="89" y="22"/>
                    <a:pt x="90" y="22"/>
                  </a:cubicBezTo>
                  <a:cubicBezTo>
                    <a:pt x="91" y="22"/>
                    <a:pt x="92" y="21"/>
                    <a:pt x="94" y="21"/>
                  </a:cubicBezTo>
                  <a:cubicBezTo>
                    <a:pt x="95" y="21"/>
                    <a:pt x="96" y="23"/>
                    <a:pt x="98" y="23"/>
                  </a:cubicBezTo>
                  <a:cubicBezTo>
                    <a:pt x="98" y="22"/>
                    <a:pt x="102" y="20"/>
                    <a:pt x="102" y="20"/>
                  </a:cubicBezTo>
                  <a:cubicBezTo>
                    <a:pt x="102" y="17"/>
                    <a:pt x="102" y="16"/>
                    <a:pt x="103" y="14"/>
                  </a:cubicBezTo>
                  <a:cubicBezTo>
                    <a:pt x="104" y="13"/>
                    <a:pt x="106" y="11"/>
                    <a:pt x="107" y="11"/>
                  </a:cubicBezTo>
                  <a:cubicBezTo>
                    <a:pt x="108" y="11"/>
                    <a:pt x="109" y="11"/>
                    <a:pt x="110" y="11"/>
                  </a:cubicBezTo>
                  <a:cubicBezTo>
                    <a:pt x="111" y="11"/>
                    <a:pt x="111" y="10"/>
                    <a:pt x="112" y="10"/>
                  </a:cubicBezTo>
                  <a:cubicBezTo>
                    <a:pt x="113" y="10"/>
                    <a:pt x="115" y="12"/>
                    <a:pt x="116" y="12"/>
                  </a:cubicBezTo>
                  <a:cubicBezTo>
                    <a:pt x="118" y="13"/>
                    <a:pt x="119" y="14"/>
                    <a:pt x="119" y="17"/>
                  </a:cubicBezTo>
                  <a:cubicBezTo>
                    <a:pt x="121" y="17"/>
                    <a:pt x="126" y="14"/>
                    <a:pt x="124" y="12"/>
                  </a:cubicBezTo>
                  <a:cubicBezTo>
                    <a:pt x="126" y="13"/>
                    <a:pt x="121" y="13"/>
                    <a:pt x="120" y="13"/>
                  </a:cubicBezTo>
                  <a:cubicBezTo>
                    <a:pt x="125" y="12"/>
                    <a:pt x="118" y="9"/>
                    <a:pt x="117" y="10"/>
                  </a:cubicBezTo>
                  <a:cubicBezTo>
                    <a:pt x="118" y="9"/>
                    <a:pt x="119" y="10"/>
                    <a:pt x="119" y="10"/>
                  </a:cubicBezTo>
                  <a:cubicBezTo>
                    <a:pt x="121" y="10"/>
                    <a:pt x="123" y="10"/>
                    <a:pt x="124" y="9"/>
                  </a:cubicBezTo>
                  <a:cubicBezTo>
                    <a:pt x="125" y="9"/>
                    <a:pt x="128" y="7"/>
                    <a:pt x="127" y="6"/>
                  </a:cubicBezTo>
                  <a:cubicBezTo>
                    <a:pt x="125" y="5"/>
                    <a:pt x="122" y="4"/>
                    <a:pt x="119" y="3"/>
                  </a:cubicBezTo>
                  <a:cubicBezTo>
                    <a:pt x="118" y="2"/>
                    <a:pt x="117" y="4"/>
                    <a:pt x="116" y="5"/>
                  </a:cubicBezTo>
                  <a:cubicBezTo>
                    <a:pt x="116" y="5"/>
                    <a:pt x="114" y="8"/>
                    <a:pt x="114" y="7"/>
                  </a:cubicBezTo>
                  <a:cubicBezTo>
                    <a:pt x="114" y="7"/>
                    <a:pt x="114" y="6"/>
                    <a:pt x="114" y="5"/>
                  </a:cubicBezTo>
                  <a:cubicBezTo>
                    <a:pt x="114" y="5"/>
                    <a:pt x="112" y="5"/>
                    <a:pt x="112" y="5"/>
                  </a:cubicBezTo>
                  <a:cubicBezTo>
                    <a:pt x="113" y="4"/>
                    <a:pt x="115" y="5"/>
                    <a:pt x="115" y="4"/>
                  </a:cubicBezTo>
                  <a:cubicBezTo>
                    <a:pt x="115" y="4"/>
                    <a:pt x="112" y="4"/>
                    <a:pt x="112" y="4"/>
                  </a:cubicBezTo>
                  <a:cubicBezTo>
                    <a:pt x="112" y="3"/>
                    <a:pt x="116" y="3"/>
                    <a:pt x="116" y="2"/>
                  </a:cubicBezTo>
                  <a:cubicBezTo>
                    <a:pt x="115" y="1"/>
                    <a:pt x="109" y="0"/>
                    <a:pt x="110" y="2"/>
                  </a:cubicBezTo>
                  <a:cubicBezTo>
                    <a:pt x="111" y="3"/>
                    <a:pt x="111" y="3"/>
                    <a:pt x="110" y="4"/>
                  </a:cubicBezTo>
                  <a:cubicBezTo>
                    <a:pt x="109" y="5"/>
                    <a:pt x="107" y="7"/>
                    <a:pt x="106" y="7"/>
                  </a:cubicBezTo>
                  <a:cubicBezTo>
                    <a:pt x="105" y="7"/>
                    <a:pt x="106" y="3"/>
                    <a:pt x="106" y="3"/>
                  </a:cubicBezTo>
                  <a:cubicBezTo>
                    <a:pt x="106" y="2"/>
                    <a:pt x="101" y="9"/>
                    <a:pt x="100" y="9"/>
                  </a:cubicBezTo>
                  <a:cubicBezTo>
                    <a:pt x="97" y="9"/>
                    <a:pt x="100" y="5"/>
                    <a:pt x="101" y="4"/>
                  </a:cubicBezTo>
                  <a:cubicBezTo>
                    <a:pt x="102" y="4"/>
                    <a:pt x="103" y="2"/>
                    <a:pt x="103" y="2"/>
                  </a:cubicBezTo>
                  <a:cubicBezTo>
                    <a:pt x="102" y="1"/>
                    <a:pt x="100" y="0"/>
                    <a:pt x="100" y="1"/>
                  </a:cubicBezTo>
                  <a:cubicBezTo>
                    <a:pt x="100" y="1"/>
                    <a:pt x="101" y="2"/>
                    <a:pt x="101" y="2"/>
                  </a:cubicBezTo>
                  <a:cubicBezTo>
                    <a:pt x="101" y="2"/>
                    <a:pt x="99" y="2"/>
                    <a:pt x="98" y="2"/>
                  </a:cubicBezTo>
                  <a:cubicBezTo>
                    <a:pt x="97" y="3"/>
                    <a:pt x="98" y="2"/>
                    <a:pt x="97" y="1"/>
                  </a:cubicBezTo>
                  <a:cubicBezTo>
                    <a:pt x="97" y="1"/>
                    <a:pt x="95" y="3"/>
                    <a:pt x="95" y="3"/>
                  </a:cubicBezTo>
                  <a:cubicBezTo>
                    <a:pt x="95" y="4"/>
                    <a:pt x="97" y="5"/>
                    <a:pt x="96" y="5"/>
                  </a:cubicBezTo>
                  <a:cubicBezTo>
                    <a:pt x="95" y="5"/>
                    <a:pt x="95" y="5"/>
                    <a:pt x="95" y="5"/>
                  </a:cubicBezTo>
                  <a:cubicBezTo>
                    <a:pt x="94" y="5"/>
                    <a:pt x="94" y="6"/>
                    <a:pt x="94" y="7"/>
                  </a:cubicBezTo>
                  <a:cubicBezTo>
                    <a:pt x="95" y="5"/>
                    <a:pt x="91" y="6"/>
                    <a:pt x="91" y="6"/>
                  </a:cubicBezTo>
                  <a:cubicBezTo>
                    <a:pt x="91" y="6"/>
                    <a:pt x="93" y="5"/>
                    <a:pt x="93" y="4"/>
                  </a:cubicBezTo>
                  <a:cubicBezTo>
                    <a:pt x="93" y="5"/>
                    <a:pt x="89" y="6"/>
                    <a:pt x="88" y="6"/>
                  </a:cubicBezTo>
                  <a:cubicBezTo>
                    <a:pt x="87" y="6"/>
                    <a:pt x="91" y="9"/>
                    <a:pt x="91" y="9"/>
                  </a:cubicBezTo>
                  <a:cubicBezTo>
                    <a:pt x="91" y="9"/>
                    <a:pt x="90" y="11"/>
                    <a:pt x="90" y="11"/>
                  </a:cubicBezTo>
                  <a:cubicBezTo>
                    <a:pt x="90" y="11"/>
                    <a:pt x="87" y="8"/>
                    <a:pt x="87" y="8"/>
                  </a:cubicBezTo>
                  <a:cubicBezTo>
                    <a:pt x="87" y="8"/>
                    <a:pt x="85" y="11"/>
                    <a:pt x="85" y="8"/>
                  </a:cubicBezTo>
                  <a:cubicBezTo>
                    <a:pt x="84" y="7"/>
                    <a:pt x="81" y="9"/>
                    <a:pt x="80" y="8"/>
                  </a:cubicBezTo>
                  <a:cubicBezTo>
                    <a:pt x="81" y="9"/>
                    <a:pt x="84" y="9"/>
                    <a:pt x="84" y="10"/>
                  </a:cubicBezTo>
                  <a:cubicBezTo>
                    <a:pt x="84" y="10"/>
                    <a:pt x="83" y="10"/>
                    <a:pt x="83" y="11"/>
                  </a:cubicBezTo>
                  <a:cubicBezTo>
                    <a:pt x="83" y="12"/>
                    <a:pt x="84" y="12"/>
                    <a:pt x="84" y="13"/>
                  </a:cubicBezTo>
                  <a:cubicBezTo>
                    <a:pt x="84" y="13"/>
                    <a:pt x="81" y="12"/>
                    <a:pt x="81" y="11"/>
                  </a:cubicBezTo>
                  <a:cubicBezTo>
                    <a:pt x="80" y="11"/>
                    <a:pt x="80" y="12"/>
                    <a:pt x="80" y="13"/>
                  </a:cubicBezTo>
                  <a:cubicBezTo>
                    <a:pt x="79" y="13"/>
                    <a:pt x="79" y="12"/>
                    <a:pt x="79" y="11"/>
                  </a:cubicBezTo>
                  <a:cubicBezTo>
                    <a:pt x="79" y="11"/>
                    <a:pt x="77" y="13"/>
                    <a:pt x="77" y="13"/>
                  </a:cubicBezTo>
                  <a:cubicBezTo>
                    <a:pt x="76" y="14"/>
                    <a:pt x="78" y="14"/>
                    <a:pt x="78" y="15"/>
                  </a:cubicBezTo>
                  <a:cubicBezTo>
                    <a:pt x="78" y="15"/>
                    <a:pt x="76" y="15"/>
                    <a:pt x="76" y="15"/>
                  </a:cubicBezTo>
                  <a:cubicBezTo>
                    <a:pt x="75" y="14"/>
                    <a:pt x="76" y="13"/>
                    <a:pt x="76" y="12"/>
                  </a:cubicBezTo>
                  <a:cubicBezTo>
                    <a:pt x="76" y="12"/>
                    <a:pt x="73" y="14"/>
                    <a:pt x="73" y="14"/>
                  </a:cubicBezTo>
                  <a:cubicBezTo>
                    <a:pt x="73" y="14"/>
                    <a:pt x="73" y="14"/>
                    <a:pt x="74" y="14"/>
                  </a:cubicBezTo>
                  <a:cubicBezTo>
                    <a:pt x="73" y="14"/>
                    <a:pt x="72" y="16"/>
                    <a:pt x="72" y="16"/>
                  </a:cubicBezTo>
                  <a:cubicBezTo>
                    <a:pt x="71" y="15"/>
                    <a:pt x="73" y="14"/>
                    <a:pt x="72" y="14"/>
                  </a:cubicBezTo>
                  <a:cubicBezTo>
                    <a:pt x="71" y="13"/>
                    <a:pt x="70" y="13"/>
                    <a:pt x="70" y="12"/>
                  </a:cubicBezTo>
                  <a:cubicBezTo>
                    <a:pt x="70" y="12"/>
                    <a:pt x="72" y="12"/>
                    <a:pt x="72" y="12"/>
                  </a:cubicBezTo>
                  <a:cubicBezTo>
                    <a:pt x="72" y="11"/>
                    <a:pt x="69" y="10"/>
                    <a:pt x="68" y="10"/>
                  </a:cubicBezTo>
                  <a:cubicBezTo>
                    <a:pt x="68" y="11"/>
                    <a:pt x="69" y="13"/>
                    <a:pt x="69" y="13"/>
                  </a:cubicBezTo>
                  <a:cubicBezTo>
                    <a:pt x="69" y="13"/>
                    <a:pt x="65" y="14"/>
                    <a:pt x="66" y="14"/>
                  </a:cubicBezTo>
                  <a:cubicBezTo>
                    <a:pt x="66" y="14"/>
                    <a:pt x="68" y="14"/>
                    <a:pt x="68" y="14"/>
                  </a:cubicBezTo>
                  <a:cubicBezTo>
                    <a:pt x="68" y="14"/>
                    <a:pt x="67" y="14"/>
                    <a:pt x="67" y="14"/>
                  </a:cubicBezTo>
                  <a:cubicBezTo>
                    <a:pt x="68" y="16"/>
                    <a:pt x="70" y="14"/>
                    <a:pt x="69" y="14"/>
                  </a:cubicBezTo>
                  <a:cubicBezTo>
                    <a:pt x="70" y="15"/>
                    <a:pt x="69" y="16"/>
                    <a:pt x="69" y="16"/>
                  </a:cubicBezTo>
                  <a:cubicBezTo>
                    <a:pt x="69" y="17"/>
                    <a:pt x="67" y="15"/>
                    <a:pt x="67" y="15"/>
                  </a:cubicBezTo>
                  <a:cubicBezTo>
                    <a:pt x="66" y="15"/>
                    <a:pt x="66" y="14"/>
                    <a:pt x="65" y="14"/>
                  </a:cubicBezTo>
                  <a:cubicBezTo>
                    <a:pt x="65" y="14"/>
                    <a:pt x="64" y="16"/>
                    <a:pt x="63" y="15"/>
                  </a:cubicBezTo>
                  <a:cubicBezTo>
                    <a:pt x="63" y="14"/>
                    <a:pt x="60" y="16"/>
                    <a:pt x="60" y="16"/>
                  </a:cubicBezTo>
                  <a:cubicBezTo>
                    <a:pt x="60" y="16"/>
                    <a:pt x="60" y="19"/>
                    <a:pt x="60" y="19"/>
                  </a:cubicBezTo>
                  <a:cubicBezTo>
                    <a:pt x="60" y="20"/>
                    <a:pt x="61" y="17"/>
                    <a:pt x="62" y="18"/>
                  </a:cubicBezTo>
                  <a:cubicBezTo>
                    <a:pt x="62" y="18"/>
                    <a:pt x="64" y="19"/>
                    <a:pt x="64" y="18"/>
                  </a:cubicBezTo>
                  <a:cubicBezTo>
                    <a:pt x="64" y="19"/>
                    <a:pt x="63" y="19"/>
                    <a:pt x="63" y="20"/>
                  </a:cubicBezTo>
                  <a:cubicBezTo>
                    <a:pt x="62" y="20"/>
                    <a:pt x="63" y="22"/>
                    <a:pt x="62" y="22"/>
                  </a:cubicBezTo>
                  <a:cubicBezTo>
                    <a:pt x="62" y="23"/>
                    <a:pt x="61" y="21"/>
                    <a:pt x="61" y="21"/>
                  </a:cubicBezTo>
                  <a:cubicBezTo>
                    <a:pt x="60" y="21"/>
                    <a:pt x="60" y="23"/>
                    <a:pt x="59" y="23"/>
                  </a:cubicBezTo>
                  <a:cubicBezTo>
                    <a:pt x="59" y="23"/>
                    <a:pt x="59" y="21"/>
                    <a:pt x="59" y="21"/>
                  </a:cubicBezTo>
                  <a:cubicBezTo>
                    <a:pt x="58" y="21"/>
                    <a:pt x="58" y="22"/>
                    <a:pt x="57" y="22"/>
                  </a:cubicBezTo>
                  <a:cubicBezTo>
                    <a:pt x="57" y="22"/>
                    <a:pt x="57" y="20"/>
                    <a:pt x="57" y="20"/>
                  </a:cubicBezTo>
                  <a:cubicBezTo>
                    <a:pt x="57" y="19"/>
                    <a:pt x="56" y="22"/>
                    <a:pt x="55" y="22"/>
                  </a:cubicBezTo>
                  <a:cubicBezTo>
                    <a:pt x="53" y="23"/>
                    <a:pt x="56" y="17"/>
                    <a:pt x="56" y="17"/>
                  </a:cubicBezTo>
                  <a:cubicBezTo>
                    <a:pt x="55" y="17"/>
                    <a:pt x="53" y="18"/>
                    <a:pt x="53" y="18"/>
                  </a:cubicBezTo>
                  <a:cubicBezTo>
                    <a:pt x="52" y="19"/>
                    <a:pt x="54" y="20"/>
                    <a:pt x="54" y="20"/>
                  </a:cubicBezTo>
                  <a:cubicBezTo>
                    <a:pt x="53" y="20"/>
                    <a:pt x="53" y="20"/>
                    <a:pt x="52" y="20"/>
                  </a:cubicBezTo>
                  <a:cubicBezTo>
                    <a:pt x="52" y="20"/>
                    <a:pt x="52" y="21"/>
                    <a:pt x="51" y="22"/>
                  </a:cubicBezTo>
                  <a:cubicBezTo>
                    <a:pt x="52" y="21"/>
                    <a:pt x="47" y="21"/>
                    <a:pt x="49" y="22"/>
                  </a:cubicBezTo>
                  <a:cubicBezTo>
                    <a:pt x="49" y="23"/>
                    <a:pt x="51" y="22"/>
                    <a:pt x="51" y="22"/>
                  </a:cubicBezTo>
                  <a:cubicBezTo>
                    <a:pt x="51" y="22"/>
                    <a:pt x="50" y="23"/>
                    <a:pt x="51" y="23"/>
                  </a:cubicBezTo>
                  <a:cubicBezTo>
                    <a:pt x="51" y="23"/>
                    <a:pt x="52" y="23"/>
                    <a:pt x="52" y="22"/>
                  </a:cubicBezTo>
                  <a:cubicBezTo>
                    <a:pt x="52" y="22"/>
                    <a:pt x="52" y="24"/>
                    <a:pt x="51" y="24"/>
                  </a:cubicBezTo>
                  <a:cubicBezTo>
                    <a:pt x="50" y="24"/>
                    <a:pt x="50" y="23"/>
                    <a:pt x="49" y="23"/>
                  </a:cubicBezTo>
                  <a:cubicBezTo>
                    <a:pt x="48" y="24"/>
                    <a:pt x="48" y="26"/>
                    <a:pt x="47" y="26"/>
                  </a:cubicBezTo>
                  <a:cubicBezTo>
                    <a:pt x="47" y="26"/>
                    <a:pt x="44" y="26"/>
                    <a:pt x="44" y="26"/>
                  </a:cubicBezTo>
                  <a:cubicBezTo>
                    <a:pt x="44" y="29"/>
                    <a:pt x="51" y="25"/>
                    <a:pt x="51" y="25"/>
                  </a:cubicBezTo>
                  <a:cubicBezTo>
                    <a:pt x="52" y="25"/>
                    <a:pt x="53" y="24"/>
                    <a:pt x="54" y="25"/>
                  </a:cubicBezTo>
                  <a:cubicBezTo>
                    <a:pt x="56" y="25"/>
                    <a:pt x="55" y="23"/>
                    <a:pt x="54" y="23"/>
                  </a:cubicBezTo>
                  <a:cubicBezTo>
                    <a:pt x="55" y="23"/>
                    <a:pt x="55" y="23"/>
                    <a:pt x="55" y="23"/>
                  </a:cubicBezTo>
                  <a:cubicBezTo>
                    <a:pt x="56" y="25"/>
                    <a:pt x="57" y="23"/>
                    <a:pt x="58" y="23"/>
                  </a:cubicBezTo>
                  <a:cubicBezTo>
                    <a:pt x="57" y="23"/>
                    <a:pt x="57" y="25"/>
                    <a:pt x="56" y="25"/>
                  </a:cubicBezTo>
                  <a:cubicBezTo>
                    <a:pt x="57" y="25"/>
                    <a:pt x="58" y="25"/>
                    <a:pt x="58" y="25"/>
                  </a:cubicBezTo>
                  <a:cubicBezTo>
                    <a:pt x="58" y="25"/>
                    <a:pt x="56" y="26"/>
                    <a:pt x="56" y="27"/>
                  </a:cubicBezTo>
                  <a:cubicBezTo>
                    <a:pt x="56" y="27"/>
                    <a:pt x="61" y="25"/>
                    <a:pt x="61" y="26"/>
                  </a:cubicBezTo>
                  <a:cubicBezTo>
                    <a:pt x="60" y="27"/>
                    <a:pt x="57" y="26"/>
                    <a:pt x="57" y="28"/>
                  </a:cubicBezTo>
                  <a:cubicBezTo>
                    <a:pt x="56" y="31"/>
                    <a:pt x="54" y="27"/>
                    <a:pt x="54" y="27"/>
                  </a:cubicBezTo>
                  <a:cubicBezTo>
                    <a:pt x="54" y="26"/>
                    <a:pt x="54" y="29"/>
                    <a:pt x="54" y="29"/>
                  </a:cubicBezTo>
                  <a:cubicBezTo>
                    <a:pt x="54" y="29"/>
                    <a:pt x="53" y="27"/>
                    <a:pt x="52" y="27"/>
                  </a:cubicBezTo>
                  <a:cubicBezTo>
                    <a:pt x="51" y="28"/>
                    <a:pt x="49" y="30"/>
                    <a:pt x="49" y="31"/>
                  </a:cubicBezTo>
                  <a:cubicBezTo>
                    <a:pt x="49" y="31"/>
                    <a:pt x="51" y="30"/>
                    <a:pt x="51" y="30"/>
                  </a:cubicBezTo>
                  <a:cubicBezTo>
                    <a:pt x="51" y="31"/>
                    <a:pt x="53" y="30"/>
                    <a:pt x="53" y="31"/>
                  </a:cubicBezTo>
                  <a:cubicBezTo>
                    <a:pt x="53" y="30"/>
                    <a:pt x="50" y="31"/>
                    <a:pt x="50" y="32"/>
                  </a:cubicBezTo>
                  <a:cubicBezTo>
                    <a:pt x="51" y="33"/>
                    <a:pt x="54" y="31"/>
                    <a:pt x="53" y="33"/>
                  </a:cubicBezTo>
                  <a:cubicBezTo>
                    <a:pt x="54" y="31"/>
                    <a:pt x="47" y="34"/>
                    <a:pt x="47" y="34"/>
                  </a:cubicBezTo>
                  <a:cubicBezTo>
                    <a:pt x="47" y="33"/>
                    <a:pt x="53" y="35"/>
                    <a:pt x="52" y="35"/>
                  </a:cubicBezTo>
                  <a:cubicBezTo>
                    <a:pt x="51" y="36"/>
                    <a:pt x="50" y="34"/>
                    <a:pt x="49" y="35"/>
                  </a:cubicBezTo>
                  <a:cubicBezTo>
                    <a:pt x="49" y="35"/>
                    <a:pt x="49" y="35"/>
                    <a:pt x="49" y="35"/>
                  </a:cubicBezTo>
                  <a:cubicBezTo>
                    <a:pt x="49" y="36"/>
                    <a:pt x="46" y="34"/>
                    <a:pt x="45" y="36"/>
                  </a:cubicBezTo>
                  <a:cubicBezTo>
                    <a:pt x="45" y="36"/>
                    <a:pt x="48" y="36"/>
                    <a:pt x="48" y="36"/>
                  </a:cubicBezTo>
                  <a:cubicBezTo>
                    <a:pt x="46" y="38"/>
                    <a:pt x="44" y="36"/>
                    <a:pt x="45" y="39"/>
                  </a:cubicBezTo>
                  <a:cubicBezTo>
                    <a:pt x="45" y="39"/>
                    <a:pt x="43" y="40"/>
                    <a:pt x="43" y="40"/>
                  </a:cubicBezTo>
                  <a:cubicBezTo>
                    <a:pt x="42" y="41"/>
                    <a:pt x="42" y="41"/>
                    <a:pt x="42" y="41"/>
                  </a:cubicBezTo>
                  <a:cubicBezTo>
                    <a:pt x="42" y="42"/>
                    <a:pt x="41" y="42"/>
                    <a:pt x="41" y="42"/>
                  </a:cubicBezTo>
                  <a:cubicBezTo>
                    <a:pt x="41" y="43"/>
                    <a:pt x="42" y="42"/>
                    <a:pt x="42" y="42"/>
                  </a:cubicBezTo>
                  <a:cubicBezTo>
                    <a:pt x="43" y="42"/>
                    <a:pt x="42" y="43"/>
                    <a:pt x="42" y="43"/>
                  </a:cubicBezTo>
                  <a:cubicBezTo>
                    <a:pt x="43" y="43"/>
                    <a:pt x="45" y="44"/>
                    <a:pt x="46" y="43"/>
                  </a:cubicBezTo>
                  <a:cubicBezTo>
                    <a:pt x="44" y="44"/>
                    <a:pt x="44" y="44"/>
                    <a:pt x="42" y="44"/>
                  </a:cubicBezTo>
                  <a:cubicBezTo>
                    <a:pt x="41" y="44"/>
                    <a:pt x="38" y="44"/>
                    <a:pt x="38" y="45"/>
                  </a:cubicBezTo>
                  <a:cubicBezTo>
                    <a:pt x="38" y="45"/>
                    <a:pt x="39" y="45"/>
                    <a:pt x="39" y="45"/>
                  </a:cubicBezTo>
                  <a:cubicBezTo>
                    <a:pt x="39" y="45"/>
                    <a:pt x="38" y="46"/>
                    <a:pt x="38" y="46"/>
                  </a:cubicBezTo>
                  <a:cubicBezTo>
                    <a:pt x="38" y="46"/>
                    <a:pt x="40" y="45"/>
                    <a:pt x="40" y="46"/>
                  </a:cubicBezTo>
                  <a:cubicBezTo>
                    <a:pt x="40" y="46"/>
                    <a:pt x="38" y="48"/>
                    <a:pt x="38" y="48"/>
                  </a:cubicBezTo>
                  <a:cubicBezTo>
                    <a:pt x="38" y="48"/>
                    <a:pt x="39" y="48"/>
                    <a:pt x="39" y="49"/>
                  </a:cubicBezTo>
                  <a:cubicBezTo>
                    <a:pt x="39" y="49"/>
                    <a:pt x="37" y="49"/>
                    <a:pt x="37" y="49"/>
                  </a:cubicBezTo>
                  <a:cubicBezTo>
                    <a:pt x="37" y="49"/>
                    <a:pt x="39" y="50"/>
                    <a:pt x="39" y="50"/>
                  </a:cubicBezTo>
                  <a:cubicBezTo>
                    <a:pt x="38" y="50"/>
                    <a:pt x="37" y="50"/>
                    <a:pt x="37" y="50"/>
                  </a:cubicBezTo>
                  <a:cubicBezTo>
                    <a:pt x="37" y="51"/>
                    <a:pt x="38" y="52"/>
                    <a:pt x="39" y="52"/>
                  </a:cubicBezTo>
                  <a:cubicBezTo>
                    <a:pt x="37" y="52"/>
                    <a:pt x="35" y="52"/>
                    <a:pt x="34" y="54"/>
                  </a:cubicBezTo>
                  <a:cubicBezTo>
                    <a:pt x="34" y="55"/>
                    <a:pt x="30" y="54"/>
                    <a:pt x="30" y="54"/>
                  </a:cubicBezTo>
                  <a:cubicBezTo>
                    <a:pt x="30" y="57"/>
                    <a:pt x="36" y="54"/>
                    <a:pt x="37" y="54"/>
                  </a:cubicBezTo>
                  <a:cubicBezTo>
                    <a:pt x="36" y="54"/>
                    <a:pt x="35" y="56"/>
                    <a:pt x="35" y="56"/>
                  </a:cubicBezTo>
                  <a:cubicBezTo>
                    <a:pt x="32" y="56"/>
                    <a:pt x="34" y="57"/>
                    <a:pt x="33" y="58"/>
                  </a:cubicBezTo>
                  <a:cubicBezTo>
                    <a:pt x="32" y="59"/>
                    <a:pt x="30" y="57"/>
                    <a:pt x="29" y="58"/>
                  </a:cubicBezTo>
                  <a:cubicBezTo>
                    <a:pt x="29" y="59"/>
                    <a:pt x="26" y="61"/>
                    <a:pt x="26" y="61"/>
                  </a:cubicBezTo>
                  <a:cubicBezTo>
                    <a:pt x="26" y="62"/>
                    <a:pt x="27" y="62"/>
                    <a:pt x="27" y="62"/>
                  </a:cubicBezTo>
                  <a:cubicBezTo>
                    <a:pt x="27" y="63"/>
                    <a:pt x="24" y="63"/>
                    <a:pt x="24" y="63"/>
                  </a:cubicBezTo>
                  <a:cubicBezTo>
                    <a:pt x="24" y="63"/>
                    <a:pt x="25" y="64"/>
                    <a:pt x="25" y="65"/>
                  </a:cubicBezTo>
                  <a:cubicBezTo>
                    <a:pt x="25" y="66"/>
                    <a:pt x="27" y="65"/>
                    <a:pt x="28" y="65"/>
                  </a:cubicBezTo>
                  <a:cubicBezTo>
                    <a:pt x="29" y="64"/>
                    <a:pt x="30" y="65"/>
                    <a:pt x="31" y="64"/>
                  </a:cubicBezTo>
                  <a:cubicBezTo>
                    <a:pt x="31" y="64"/>
                    <a:pt x="30" y="63"/>
                    <a:pt x="30" y="62"/>
                  </a:cubicBezTo>
                  <a:cubicBezTo>
                    <a:pt x="30" y="62"/>
                    <a:pt x="32" y="63"/>
                    <a:pt x="33" y="64"/>
                  </a:cubicBezTo>
                  <a:cubicBezTo>
                    <a:pt x="33" y="64"/>
                    <a:pt x="30" y="66"/>
                    <a:pt x="30" y="66"/>
                  </a:cubicBezTo>
                  <a:cubicBezTo>
                    <a:pt x="29" y="66"/>
                    <a:pt x="28" y="67"/>
                    <a:pt x="28" y="66"/>
                  </a:cubicBezTo>
                  <a:cubicBezTo>
                    <a:pt x="27" y="65"/>
                    <a:pt x="26" y="67"/>
                    <a:pt x="25" y="67"/>
                  </a:cubicBezTo>
                  <a:cubicBezTo>
                    <a:pt x="24" y="66"/>
                    <a:pt x="24" y="63"/>
                    <a:pt x="23" y="66"/>
                  </a:cubicBezTo>
                  <a:cubicBezTo>
                    <a:pt x="21" y="70"/>
                    <a:pt x="20" y="65"/>
                    <a:pt x="21" y="65"/>
                  </a:cubicBezTo>
                  <a:cubicBezTo>
                    <a:pt x="19" y="65"/>
                    <a:pt x="21" y="69"/>
                    <a:pt x="19" y="68"/>
                  </a:cubicBezTo>
                  <a:cubicBezTo>
                    <a:pt x="15" y="68"/>
                    <a:pt x="18" y="70"/>
                    <a:pt x="17" y="71"/>
                  </a:cubicBezTo>
                  <a:cubicBezTo>
                    <a:pt x="16" y="71"/>
                    <a:pt x="16" y="69"/>
                    <a:pt x="16" y="69"/>
                  </a:cubicBezTo>
                  <a:cubicBezTo>
                    <a:pt x="14" y="69"/>
                    <a:pt x="12" y="70"/>
                    <a:pt x="11" y="71"/>
                  </a:cubicBezTo>
                  <a:cubicBezTo>
                    <a:pt x="11" y="72"/>
                    <a:pt x="15" y="72"/>
                    <a:pt x="16" y="72"/>
                  </a:cubicBezTo>
                  <a:cubicBezTo>
                    <a:pt x="16" y="72"/>
                    <a:pt x="19" y="71"/>
                    <a:pt x="19" y="71"/>
                  </a:cubicBezTo>
                  <a:cubicBezTo>
                    <a:pt x="20" y="72"/>
                    <a:pt x="15" y="72"/>
                    <a:pt x="15" y="72"/>
                  </a:cubicBezTo>
                  <a:cubicBezTo>
                    <a:pt x="14" y="72"/>
                    <a:pt x="14" y="73"/>
                    <a:pt x="13" y="73"/>
                  </a:cubicBezTo>
                  <a:cubicBezTo>
                    <a:pt x="12" y="73"/>
                    <a:pt x="11" y="73"/>
                    <a:pt x="10" y="73"/>
                  </a:cubicBezTo>
                  <a:cubicBezTo>
                    <a:pt x="8" y="72"/>
                    <a:pt x="7" y="73"/>
                    <a:pt x="9" y="74"/>
                  </a:cubicBezTo>
                  <a:cubicBezTo>
                    <a:pt x="10" y="74"/>
                    <a:pt x="12" y="74"/>
                    <a:pt x="12" y="76"/>
                  </a:cubicBezTo>
                  <a:cubicBezTo>
                    <a:pt x="12" y="76"/>
                    <a:pt x="11" y="78"/>
                    <a:pt x="11" y="77"/>
                  </a:cubicBezTo>
                  <a:cubicBezTo>
                    <a:pt x="10" y="77"/>
                    <a:pt x="12" y="75"/>
                    <a:pt x="10" y="74"/>
                  </a:cubicBezTo>
                  <a:cubicBezTo>
                    <a:pt x="7" y="74"/>
                    <a:pt x="9" y="75"/>
                    <a:pt x="8" y="76"/>
                  </a:cubicBezTo>
                  <a:cubicBezTo>
                    <a:pt x="8" y="76"/>
                    <a:pt x="8" y="73"/>
                    <a:pt x="7" y="73"/>
                  </a:cubicBezTo>
                  <a:cubicBezTo>
                    <a:pt x="7" y="72"/>
                    <a:pt x="5" y="78"/>
                    <a:pt x="6" y="77"/>
                  </a:cubicBezTo>
                  <a:cubicBezTo>
                    <a:pt x="5" y="77"/>
                    <a:pt x="5" y="75"/>
                    <a:pt x="5" y="75"/>
                  </a:cubicBezTo>
                  <a:cubicBezTo>
                    <a:pt x="4" y="75"/>
                    <a:pt x="4" y="77"/>
                    <a:pt x="4" y="77"/>
                  </a:cubicBezTo>
                  <a:cubicBezTo>
                    <a:pt x="3" y="78"/>
                    <a:pt x="1" y="77"/>
                    <a:pt x="1" y="78"/>
                  </a:cubicBezTo>
                  <a:cubicBezTo>
                    <a:pt x="1" y="79"/>
                    <a:pt x="0" y="80"/>
                    <a:pt x="1" y="80"/>
                  </a:cubicBezTo>
                  <a:cubicBezTo>
                    <a:pt x="2" y="80"/>
                    <a:pt x="3" y="80"/>
                    <a:pt x="4" y="81"/>
                  </a:cubicBezTo>
                  <a:cubicBezTo>
                    <a:pt x="4" y="81"/>
                    <a:pt x="0" y="82"/>
                    <a:pt x="1" y="83"/>
                  </a:cubicBezTo>
                  <a:cubicBezTo>
                    <a:pt x="1" y="84"/>
                    <a:pt x="3" y="84"/>
                    <a:pt x="3" y="84"/>
                  </a:cubicBezTo>
                  <a:cubicBezTo>
                    <a:pt x="3" y="84"/>
                    <a:pt x="6" y="83"/>
                    <a:pt x="6" y="84"/>
                  </a:cubicBezTo>
                  <a:cubicBezTo>
                    <a:pt x="5" y="85"/>
                    <a:pt x="2" y="84"/>
                    <a:pt x="1" y="86"/>
                  </a:cubicBezTo>
                  <a:cubicBezTo>
                    <a:pt x="0" y="87"/>
                    <a:pt x="6" y="87"/>
                    <a:pt x="4" y="89"/>
                  </a:cubicBezTo>
                  <a:cubicBezTo>
                    <a:pt x="4" y="89"/>
                    <a:pt x="3" y="87"/>
                    <a:pt x="2" y="88"/>
                  </a:cubicBezTo>
                  <a:cubicBezTo>
                    <a:pt x="1" y="89"/>
                    <a:pt x="1" y="90"/>
                    <a:pt x="2" y="91"/>
                  </a:cubicBezTo>
                  <a:cubicBezTo>
                    <a:pt x="3" y="91"/>
                    <a:pt x="5" y="92"/>
                    <a:pt x="6" y="92"/>
                  </a:cubicBezTo>
                  <a:cubicBezTo>
                    <a:pt x="7" y="91"/>
                    <a:pt x="8" y="89"/>
                    <a:pt x="9" y="90"/>
                  </a:cubicBezTo>
                  <a:cubicBezTo>
                    <a:pt x="8" y="90"/>
                    <a:pt x="7" y="91"/>
                    <a:pt x="7" y="91"/>
                  </a:cubicBezTo>
                  <a:cubicBezTo>
                    <a:pt x="7" y="92"/>
                    <a:pt x="6" y="92"/>
                    <a:pt x="5" y="92"/>
                  </a:cubicBezTo>
                  <a:cubicBezTo>
                    <a:pt x="5" y="92"/>
                    <a:pt x="7" y="93"/>
                    <a:pt x="7" y="94"/>
                  </a:cubicBezTo>
                  <a:cubicBezTo>
                    <a:pt x="7" y="94"/>
                    <a:pt x="4" y="92"/>
                    <a:pt x="5" y="94"/>
                  </a:cubicBezTo>
                  <a:cubicBezTo>
                    <a:pt x="5" y="95"/>
                    <a:pt x="8" y="96"/>
                    <a:pt x="8" y="96"/>
                  </a:cubicBezTo>
                  <a:cubicBezTo>
                    <a:pt x="8" y="97"/>
                    <a:pt x="5" y="95"/>
                    <a:pt x="4" y="96"/>
                  </a:cubicBezTo>
                  <a:cubicBezTo>
                    <a:pt x="2" y="96"/>
                    <a:pt x="4" y="93"/>
                    <a:pt x="3" y="93"/>
                  </a:cubicBezTo>
                  <a:cubicBezTo>
                    <a:pt x="3" y="93"/>
                    <a:pt x="1" y="95"/>
                    <a:pt x="2" y="96"/>
                  </a:cubicBezTo>
                  <a:cubicBezTo>
                    <a:pt x="3" y="96"/>
                    <a:pt x="2" y="98"/>
                    <a:pt x="2" y="98"/>
                  </a:cubicBezTo>
                  <a:cubicBezTo>
                    <a:pt x="3" y="99"/>
                    <a:pt x="4" y="97"/>
                    <a:pt x="5" y="96"/>
                  </a:cubicBezTo>
                  <a:cubicBezTo>
                    <a:pt x="5" y="96"/>
                    <a:pt x="5" y="97"/>
                    <a:pt x="5" y="97"/>
                  </a:cubicBezTo>
                  <a:cubicBezTo>
                    <a:pt x="6" y="97"/>
                    <a:pt x="6" y="96"/>
                    <a:pt x="7" y="96"/>
                  </a:cubicBezTo>
                  <a:cubicBezTo>
                    <a:pt x="7" y="96"/>
                    <a:pt x="7" y="98"/>
                    <a:pt x="6" y="98"/>
                  </a:cubicBezTo>
                  <a:cubicBezTo>
                    <a:pt x="4" y="99"/>
                    <a:pt x="8" y="101"/>
                    <a:pt x="8" y="100"/>
                  </a:cubicBezTo>
                  <a:cubicBezTo>
                    <a:pt x="8" y="102"/>
                    <a:pt x="1" y="100"/>
                    <a:pt x="5" y="103"/>
                  </a:cubicBezTo>
                  <a:cubicBezTo>
                    <a:pt x="7" y="104"/>
                    <a:pt x="8" y="105"/>
                    <a:pt x="10" y="105"/>
                  </a:cubicBezTo>
                  <a:cubicBezTo>
                    <a:pt x="10" y="105"/>
                    <a:pt x="13" y="107"/>
                    <a:pt x="14" y="107"/>
                  </a:cubicBezTo>
                  <a:cubicBezTo>
                    <a:pt x="17" y="107"/>
                    <a:pt x="21" y="104"/>
                    <a:pt x="23" y="102"/>
                  </a:cubicBezTo>
                  <a:cubicBezTo>
                    <a:pt x="24" y="100"/>
                    <a:pt x="25" y="100"/>
                    <a:pt x="27" y="99"/>
                  </a:cubicBezTo>
                  <a:cubicBezTo>
                    <a:pt x="28" y="98"/>
                    <a:pt x="28" y="95"/>
                    <a:pt x="29" y="95"/>
                  </a:cubicBezTo>
                  <a:cubicBezTo>
                    <a:pt x="29" y="95"/>
                    <a:pt x="29" y="98"/>
                    <a:pt x="30" y="98"/>
                  </a:cubicBezTo>
                  <a:cubicBezTo>
                    <a:pt x="32" y="99"/>
                    <a:pt x="31" y="99"/>
                    <a:pt x="31" y="100"/>
                  </a:cubicBezTo>
                  <a:cubicBezTo>
                    <a:pt x="32" y="100"/>
                    <a:pt x="33" y="100"/>
                    <a:pt x="34" y="101"/>
                  </a:cubicBezTo>
                  <a:cubicBezTo>
                    <a:pt x="34" y="102"/>
                    <a:pt x="33" y="100"/>
                    <a:pt x="34" y="101"/>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324" name="Freeform 720">
              <a:extLst>
                <a:ext uri="{FF2B5EF4-FFF2-40B4-BE49-F238E27FC236}">
                  <a16:creationId xmlns:a16="http://schemas.microsoft.com/office/drawing/2014/main" id="{8B81A292-AAF6-A36B-B824-EC2EBEA3A3A1}"/>
                </a:ext>
              </a:extLst>
            </p:cNvPr>
            <p:cNvSpPr>
              <a:spLocks noEditPoints="1"/>
            </p:cNvSpPr>
            <p:nvPr/>
          </p:nvSpPr>
          <p:spPr bwMode="auto">
            <a:xfrm>
              <a:off x="12945416" y="4366247"/>
              <a:ext cx="7563702" cy="2637633"/>
            </a:xfrm>
            <a:custGeom>
              <a:avLst/>
              <a:gdLst>
                <a:gd name="T0" fmla="*/ 785 w 810"/>
                <a:gd name="T1" fmla="*/ 109 h 282"/>
                <a:gd name="T2" fmla="*/ 725 w 810"/>
                <a:gd name="T3" fmla="*/ 77 h 282"/>
                <a:gd name="T4" fmla="*/ 665 w 810"/>
                <a:gd name="T5" fmla="*/ 80 h 282"/>
                <a:gd name="T6" fmla="*/ 607 w 810"/>
                <a:gd name="T7" fmla="*/ 65 h 282"/>
                <a:gd name="T8" fmla="*/ 578 w 810"/>
                <a:gd name="T9" fmla="*/ 56 h 282"/>
                <a:gd name="T10" fmla="*/ 555 w 810"/>
                <a:gd name="T11" fmla="*/ 61 h 282"/>
                <a:gd name="T12" fmla="*/ 521 w 810"/>
                <a:gd name="T13" fmla="*/ 59 h 282"/>
                <a:gd name="T14" fmla="*/ 495 w 810"/>
                <a:gd name="T15" fmla="*/ 44 h 282"/>
                <a:gd name="T16" fmla="*/ 469 w 810"/>
                <a:gd name="T17" fmla="*/ 49 h 282"/>
                <a:gd name="T18" fmla="*/ 423 w 810"/>
                <a:gd name="T19" fmla="*/ 43 h 282"/>
                <a:gd name="T20" fmla="*/ 383 w 810"/>
                <a:gd name="T21" fmla="*/ 50 h 282"/>
                <a:gd name="T22" fmla="*/ 423 w 810"/>
                <a:gd name="T23" fmla="*/ 17 h 282"/>
                <a:gd name="T24" fmla="*/ 378 w 810"/>
                <a:gd name="T25" fmla="*/ 7 h 282"/>
                <a:gd name="T26" fmla="*/ 355 w 810"/>
                <a:gd name="T27" fmla="*/ 17 h 282"/>
                <a:gd name="T28" fmla="*/ 320 w 810"/>
                <a:gd name="T29" fmla="*/ 22 h 282"/>
                <a:gd name="T30" fmla="*/ 297 w 810"/>
                <a:gd name="T31" fmla="*/ 32 h 282"/>
                <a:gd name="T32" fmla="*/ 269 w 810"/>
                <a:gd name="T33" fmla="*/ 49 h 282"/>
                <a:gd name="T34" fmla="*/ 247 w 810"/>
                <a:gd name="T35" fmla="*/ 58 h 282"/>
                <a:gd name="T36" fmla="*/ 242 w 810"/>
                <a:gd name="T37" fmla="*/ 50 h 282"/>
                <a:gd name="T38" fmla="*/ 259 w 810"/>
                <a:gd name="T39" fmla="*/ 97 h 282"/>
                <a:gd name="T40" fmla="*/ 227 w 810"/>
                <a:gd name="T41" fmla="*/ 107 h 282"/>
                <a:gd name="T42" fmla="*/ 231 w 810"/>
                <a:gd name="T43" fmla="*/ 88 h 282"/>
                <a:gd name="T44" fmla="*/ 206 w 810"/>
                <a:gd name="T45" fmla="*/ 60 h 282"/>
                <a:gd name="T46" fmla="*/ 191 w 810"/>
                <a:gd name="T47" fmla="*/ 83 h 282"/>
                <a:gd name="T48" fmla="*/ 131 w 810"/>
                <a:gd name="T49" fmla="*/ 90 h 282"/>
                <a:gd name="T50" fmla="*/ 92 w 810"/>
                <a:gd name="T51" fmla="*/ 100 h 282"/>
                <a:gd name="T52" fmla="*/ 84 w 810"/>
                <a:gd name="T53" fmla="*/ 107 h 282"/>
                <a:gd name="T54" fmla="*/ 53 w 810"/>
                <a:gd name="T55" fmla="*/ 120 h 282"/>
                <a:gd name="T56" fmla="*/ 31 w 810"/>
                <a:gd name="T57" fmla="*/ 102 h 282"/>
                <a:gd name="T58" fmla="*/ 29 w 810"/>
                <a:gd name="T59" fmla="*/ 84 h 282"/>
                <a:gd name="T60" fmla="*/ 5 w 810"/>
                <a:gd name="T61" fmla="*/ 88 h 282"/>
                <a:gd name="T62" fmla="*/ 7 w 810"/>
                <a:gd name="T63" fmla="*/ 152 h 282"/>
                <a:gd name="T64" fmla="*/ 16 w 810"/>
                <a:gd name="T65" fmla="*/ 187 h 282"/>
                <a:gd name="T66" fmla="*/ 40 w 810"/>
                <a:gd name="T67" fmla="*/ 223 h 282"/>
                <a:gd name="T68" fmla="*/ 53 w 810"/>
                <a:gd name="T69" fmla="*/ 244 h 282"/>
                <a:gd name="T70" fmla="*/ 82 w 810"/>
                <a:gd name="T71" fmla="*/ 272 h 282"/>
                <a:gd name="T72" fmla="*/ 109 w 810"/>
                <a:gd name="T73" fmla="*/ 250 h 282"/>
                <a:gd name="T74" fmla="*/ 108 w 810"/>
                <a:gd name="T75" fmla="*/ 222 h 282"/>
                <a:gd name="T76" fmla="*/ 160 w 810"/>
                <a:gd name="T77" fmla="*/ 223 h 282"/>
                <a:gd name="T78" fmla="*/ 196 w 810"/>
                <a:gd name="T79" fmla="*/ 196 h 282"/>
                <a:gd name="T80" fmla="*/ 252 w 810"/>
                <a:gd name="T81" fmla="*/ 204 h 282"/>
                <a:gd name="T82" fmla="*/ 331 w 810"/>
                <a:gd name="T83" fmla="*/ 226 h 282"/>
                <a:gd name="T84" fmla="*/ 415 w 810"/>
                <a:gd name="T85" fmla="*/ 231 h 282"/>
                <a:gd name="T86" fmla="*/ 483 w 810"/>
                <a:gd name="T87" fmla="*/ 207 h 282"/>
                <a:gd name="T88" fmla="*/ 521 w 810"/>
                <a:gd name="T89" fmla="*/ 258 h 282"/>
                <a:gd name="T90" fmla="*/ 558 w 810"/>
                <a:gd name="T91" fmla="*/ 226 h 282"/>
                <a:gd name="T92" fmla="*/ 543 w 810"/>
                <a:gd name="T93" fmla="*/ 199 h 282"/>
                <a:gd name="T94" fmla="*/ 591 w 810"/>
                <a:gd name="T95" fmla="*/ 162 h 282"/>
                <a:gd name="T96" fmla="*/ 627 w 810"/>
                <a:gd name="T97" fmla="*/ 165 h 282"/>
                <a:gd name="T98" fmla="*/ 657 w 810"/>
                <a:gd name="T99" fmla="*/ 153 h 282"/>
                <a:gd name="T100" fmla="*/ 669 w 810"/>
                <a:gd name="T101" fmla="*/ 154 h 282"/>
                <a:gd name="T102" fmla="*/ 649 w 810"/>
                <a:gd name="T103" fmla="*/ 210 h 282"/>
                <a:gd name="T104" fmla="*/ 667 w 810"/>
                <a:gd name="T105" fmla="*/ 171 h 282"/>
                <a:gd name="T106" fmla="*/ 710 w 810"/>
                <a:gd name="T107" fmla="*/ 156 h 282"/>
                <a:gd name="T108" fmla="*/ 738 w 810"/>
                <a:gd name="T109" fmla="*/ 121 h 282"/>
                <a:gd name="T110" fmla="*/ 765 w 810"/>
                <a:gd name="T111" fmla="*/ 116 h 282"/>
                <a:gd name="T112" fmla="*/ 802 w 810"/>
                <a:gd name="T113" fmla="*/ 115 h 282"/>
                <a:gd name="T114" fmla="*/ 388 w 810"/>
                <a:gd name="T115" fmla="*/ 212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10" h="282">
                  <a:moveTo>
                    <a:pt x="808" y="111"/>
                  </a:moveTo>
                  <a:cubicBezTo>
                    <a:pt x="806" y="109"/>
                    <a:pt x="803" y="108"/>
                    <a:pt x="801" y="106"/>
                  </a:cubicBezTo>
                  <a:cubicBezTo>
                    <a:pt x="800" y="105"/>
                    <a:pt x="799" y="104"/>
                    <a:pt x="797" y="103"/>
                  </a:cubicBezTo>
                  <a:cubicBezTo>
                    <a:pt x="796" y="103"/>
                    <a:pt x="794" y="103"/>
                    <a:pt x="793" y="102"/>
                  </a:cubicBezTo>
                  <a:cubicBezTo>
                    <a:pt x="793" y="103"/>
                    <a:pt x="794" y="103"/>
                    <a:pt x="794" y="103"/>
                  </a:cubicBezTo>
                  <a:cubicBezTo>
                    <a:pt x="795" y="103"/>
                    <a:pt x="792" y="104"/>
                    <a:pt x="791" y="103"/>
                  </a:cubicBezTo>
                  <a:cubicBezTo>
                    <a:pt x="791" y="103"/>
                    <a:pt x="792" y="103"/>
                    <a:pt x="792" y="102"/>
                  </a:cubicBezTo>
                  <a:cubicBezTo>
                    <a:pt x="791" y="101"/>
                    <a:pt x="786" y="103"/>
                    <a:pt x="785" y="102"/>
                  </a:cubicBezTo>
                  <a:cubicBezTo>
                    <a:pt x="787" y="103"/>
                    <a:pt x="787" y="103"/>
                    <a:pt x="787" y="106"/>
                  </a:cubicBezTo>
                  <a:cubicBezTo>
                    <a:pt x="786" y="107"/>
                    <a:pt x="788" y="109"/>
                    <a:pt x="788" y="109"/>
                  </a:cubicBezTo>
                  <a:cubicBezTo>
                    <a:pt x="787" y="109"/>
                    <a:pt x="787" y="108"/>
                    <a:pt x="787" y="108"/>
                  </a:cubicBezTo>
                  <a:cubicBezTo>
                    <a:pt x="786" y="107"/>
                    <a:pt x="786" y="109"/>
                    <a:pt x="785" y="109"/>
                  </a:cubicBezTo>
                  <a:cubicBezTo>
                    <a:pt x="785" y="109"/>
                    <a:pt x="783" y="105"/>
                    <a:pt x="783" y="105"/>
                  </a:cubicBezTo>
                  <a:cubicBezTo>
                    <a:pt x="783" y="104"/>
                    <a:pt x="783" y="104"/>
                    <a:pt x="783" y="104"/>
                  </a:cubicBezTo>
                  <a:cubicBezTo>
                    <a:pt x="783" y="103"/>
                    <a:pt x="782" y="102"/>
                    <a:pt x="783" y="101"/>
                  </a:cubicBezTo>
                  <a:cubicBezTo>
                    <a:pt x="784" y="99"/>
                    <a:pt x="782" y="100"/>
                    <a:pt x="781" y="99"/>
                  </a:cubicBezTo>
                  <a:cubicBezTo>
                    <a:pt x="781" y="98"/>
                    <a:pt x="779" y="97"/>
                    <a:pt x="778" y="97"/>
                  </a:cubicBezTo>
                  <a:cubicBezTo>
                    <a:pt x="771" y="93"/>
                    <a:pt x="765" y="89"/>
                    <a:pt x="758" y="87"/>
                  </a:cubicBezTo>
                  <a:cubicBezTo>
                    <a:pt x="756" y="86"/>
                    <a:pt x="755" y="85"/>
                    <a:pt x="754" y="84"/>
                  </a:cubicBezTo>
                  <a:cubicBezTo>
                    <a:pt x="753" y="83"/>
                    <a:pt x="751" y="82"/>
                    <a:pt x="749" y="82"/>
                  </a:cubicBezTo>
                  <a:cubicBezTo>
                    <a:pt x="746" y="81"/>
                    <a:pt x="743" y="80"/>
                    <a:pt x="739" y="78"/>
                  </a:cubicBezTo>
                  <a:cubicBezTo>
                    <a:pt x="736" y="78"/>
                    <a:pt x="732" y="78"/>
                    <a:pt x="730" y="78"/>
                  </a:cubicBezTo>
                  <a:cubicBezTo>
                    <a:pt x="728" y="78"/>
                    <a:pt x="727" y="78"/>
                    <a:pt x="726" y="78"/>
                  </a:cubicBezTo>
                  <a:cubicBezTo>
                    <a:pt x="726" y="78"/>
                    <a:pt x="725" y="77"/>
                    <a:pt x="725" y="77"/>
                  </a:cubicBezTo>
                  <a:cubicBezTo>
                    <a:pt x="724" y="78"/>
                    <a:pt x="724" y="79"/>
                    <a:pt x="723" y="78"/>
                  </a:cubicBezTo>
                  <a:cubicBezTo>
                    <a:pt x="720" y="78"/>
                    <a:pt x="717" y="77"/>
                    <a:pt x="714" y="76"/>
                  </a:cubicBezTo>
                  <a:cubicBezTo>
                    <a:pt x="713" y="76"/>
                    <a:pt x="710" y="75"/>
                    <a:pt x="710" y="77"/>
                  </a:cubicBezTo>
                  <a:cubicBezTo>
                    <a:pt x="709" y="79"/>
                    <a:pt x="708" y="79"/>
                    <a:pt x="710" y="80"/>
                  </a:cubicBezTo>
                  <a:cubicBezTo>
                    <a:pt x="712" y="82"/>
                    <a:pt x="714" y="86"/>
                    <a:pt x="709" y="87"/>
                  </a:cubicBezTo>
                  <a:cubicBezTo>
                    <a:pt x="708" y="88"/>
                    <a:pt x="705" y="88"/>
                    <a:pt x="704" y="86"/>
                  </a:cubicBezTo>
                  <a:cubicBezTo>
                    <a:pt x="703" y="85"/>
                    <a:pt x="703" y="84"/>
                    <a:pt x="700" y="84"/>
                  </a:cubicBezTo>
                  <a:cubicBezTo>
                    <a:pt x="697" y="83"/>
                    <a:pt x="699" y="82"/>
                    <a:pt x="698" y="81"/>
                  </a:cubicBezTo>
                  <a:cubicBezTo>
                    <a:pt x="698" y="80"/>
                    <a:pt x="695" y="79"/>
                    <a:pt x="694" y="80"/>
                  </a:cubicBezTo>
                  <a:cubicBezTo>
                    <a:pt x="691" y="83"/>
                    <a:pt x="686" y="80"/>
                    <a:pt x="682" y="80"/>
                  </a:cubicBezTo>
                  <a:cubicBezTo>
                    <a:pt x="678" y="80"/>
                    <a:pt x="674" y="79"/>
                    <a:pt x="670" y="79"/>
                  </a:cubicBezTo>
                  <a:cubicBezTo>
                    <a:pt x="668" y="79"/>
                    <a:pt x="667" y="79"/>
                    <a:pt x="665" y="80"/>
                  </a:cubicBezTo>
                  <a:cubicBezTo>
                    <a:pt x="663" y="81"/>
                    <a:pt x="664" y="84"/>
                    <a:pt x="664" y="86"/>
                  </a:cubicBezTo>
                  <a:cubicBezTo>
                    <a:pt x="664" y="86"/>
                    <a:pt x="664" y="86"/>
                    <a:pt x="664" y="86"/>
                  </a:cubicBezTo>
                  <a:cubicBezTo>
                    <a:pt x="663" y="86"/>
                    <a:pt x="662" y="81"/>
                    <a:pt x="661" y="80"/>
                  </a:cubicBezTo>
                  <a:cubicBezTo>
                    <a:pt x="660" y="80"/>
                    <a:pt x="656" y="80"/>
                    <a:pt x="655" y="78"/>
                  </a:cubicBezTo>
                  <a:cubicBezTo>
                    <a:pt x="655" y="75"/>
                    <a:pt x="659" y="74"/>
                    <a:pt x="655" y="71"/>
                  </a:cubicBezTo>
                  <a:cubicBezTo>
                    <a:pt x="653" y="70"/>
                    <a:pt x="651" y="69"/>
                    <a:pt x="648" y="68"/>
                  </a:cubicBezTo>
                  <a:cubicBezTo>
                    <a:pt x="642" y="66"/>
                    <a:pt x="635" y="68"/>
                    <a:pt x="629" y="69"/>
                  </a:cubicBezTo>
                  <a:cubicBezTo>
                    <a:pt x="626" y="69"/>
                    <a:pt x="623" y="69"/>
                    <a:pt x="619" y="69"/>
                  </a:cubicBezTo>
                  <a:cubicBezTo>
                    <a:pt x="618" y="69"/>
                    <a:pt x="618" y="69"/>
                    <a:pt x="617" y="69"/>
                  </a:cubicBezTo>
                  <a:cubicBezTo>
                    <a:pt x="615" y="68"/>
                    <a:pt x="617" y="68"/>
                    <a:pt x="618" y="67"/>
                  </a:cubicBezTo>
                  <a:cubicBezTo>
                    <a:pt x="618" y="66"/>
                    <a:pt x="613" y="65"/>
                    <a:pt x="613" y="65"/>
                  </a:cubicBezTo>
                  <a:cubicBezTo>
                    <a:pt x="612" y="64"/>
                    <a:pt x="608" y="65"/>
                    <a:pt x="607" y="65"/>
                  </a:cubicBezTo>
                  <a:cubicBezTo>
                    <a:pt x="607" y="65"/>
                    <a:pt x="611" y="64"/>
                    <a:pt x="610" y="63"/>
                  </a:cubicBezTo>
                  <a:cubicBezTo>
                    <a:pt x="609" y="63"/>
                    <a:pt x="608" y="64"/>
                    <a:pt x="607" y="64"/>
                  </a:cubicBezTo>
                  <a:cubicBezTo>
                    <a:pt x="606" y="63"/>
                    <a:pt x="604" y="62"/>
                    <a:pt x="604" y="62"/>
                  </a:cubicBezTo>
                  <a:cubicBezTo>
                    <a:pt x="603" y="62"/>
                    <a:pt x="600" y="60"/>
                    <a:pt x="602" y="60"/>
                  </a:cubicBezTo>
                  <a:cubicBezTo>
                    <a:pt x="603" y="60"/>
                    <a:pt x="605" y="60"/>
                    <a:pt x="606" y="60"/>
                  </a:cubicBezTo>
                  <a:cubicBezTo>
                    <a:pt x="609" y="60"/>
                    <a:pt x="605" y="57"/>
                    <a:pt x="604" y="57"/>
                  </a:cubicBezTo>
                  <a:cubicBezTo>
                    <a:pt x="602" y="55"/>
                    <a:pt x="597" y="56"/>
                    <a:pt x="594" y="55"/>
                  </a:cubicBezTo>
                  <a:cubicBezTo>
                    <a:pt x="592" y="55"/>
                    <a:pt x="591" y="57"/>
                    <a:pt x="589" y="59"/>
                  </a:cubicBezTo>
                  <a:cubicBezTo>
                    <a:pt x="589" y="59"/>
                    <a:pt x="582" y="63"/>
                    <a:pt x="582" y="60"/>
                  </a:cubicBezTo>
                  <a:cubicBezTo>
                    <a:pt x="583" y="58"/>
                    <a:pt x="584" y="60"/>
                    <a:pt x="586" y="59"/>
                  </a:cubicBezTo>
                  <a:cubicBezTo>
                    <a:pt x="586" y="59"/>
                    <a:pt x="585" y="56"/>
                    <a:pt x="584" y="56"/>
                  </a:cubicBezTo>
                  <a:cubicBezTo>
                    <a:pt x="584" y="56"/>
                    <a:pt x="578" y="56"/>
                    <a:pt x="578" y="56"/>
                  </a:cubicBezTo>
                  <a:cubicBezTo>
                    <a:pt x="579" y="55"/>
                    <a:pt x="581" y="54"/>
                    <a:pt x="583" y="54"/>
                  </a:cubicBezTo>
                  <a:cubicBezTo>
                    <a:pt x="584" y="55"/>
                    <a:pt x="591" y="55"/>
                    <a:pt x="591" y="55"/>
                  </a:cubicBezTo>
                  <a:cubicBezTo>
                    <a:pt x="591" y="54"/>
                    <a:pt x="585" y="54"/>
                    <a:pt x="584" y="53"/>
                  </a:cubicBezTo>
                  <a:cubicBezTo>
                    <a:pt x="582" y="53"/>
                    <a:pt x="580" y="53"/>
                    <a:pt x="578" y="53"/>
                  </a:cubicBezTo>
                  <a:cubicBezTo>
                    <a:pt x="574" y="52"/>
                    <a:pt x="570" y="52"/>
                    <a:pt x="566" y="51"/>
                  </a:cubicBezTo>
                  <a:cubicBezTo>
                    <a:pt x="565" y="51"/>
                    <a:pt x="561" y="50"/>
                    <a:pt x="561" y="50"/>
                  </a:cubicBezTo>
                  <a:cubicBezTo>
                    <a:pt x="561" y="51"/>
                    <a:pt x="562" y="52"/>
                    <a:pt x="561" y="52"/>
                  </a:cubicBezTo>
                  <a:cubicBezTo>
                    <a:pt x="560" y="53"/>
                    <a:pt x="559" y="53"/>
                    <a:pt x="558" y="53"/>
                  </a:cubicBezTo>
                  <a:cubicBezTo>
                    <a:pt x="557" y="53"/>
                    <a:pt x="552" y="54"/>
                    <a:pt x="553" y="56"/>
                  </a:cubicBezTo>
                  <a:cubicBezTo>
                    <a:pt x="554" y="58"/>
                    <a:pt x="556" y="55"/>
                    <a:pt x="557" y="56"/>
                  </a:cubicBezTo>
                  <a:cubicBezTo>
                    <a:pt x="557" y="56"/>
                    <a:pt x="554" y="57"/>
                    <a:pt x="555" y="59"/>
                  </a:cubicBezTo>
                  <a:cubicBezTo>
                    <a:pt x="556" y="59"/>
                    <a:pt x="555" y="60"/>
                    <a:pt x="555" y="61"/>
                  </a:cubicBezTo>
                  <a:cubicBezTo>
                    <a:pt x="556" y="61"/>
                    <a:pt x="557" y="62"/>
                    <a:pt x="557" y="63"/>
                  </a:cubicBezTo>
                  <a:cubicBezTo>
                    <a:pt x="557" y="63"/>
                    <a:pt x="553" y="63"/>
                    <a:pt x="552" y="63"/>
                  </a:cubicBezTo>
                  <a:cubicBezTo>
                    <a:pt x="550" y="63"/>
                    <a:pt x="552" y="62"/>
                    <a:pt x="552" y="62"/>
                  </a:cubicBezTo>
                  <a:cubicBezTo>
                    <a:pt x="551" y="61"/>
                    <a:pt x="548" y="62"/>
                    <a:pt x="548" y="62"/>
                  </a:cubicBezTo>
                  <a:cubicBezTo>
                    <a:pt x="546" y="63"/>
                    <a:pt x="544" y="62"/>
                    <a:pt x="543" y="62"/>
                  </a:cubicBezTo>
                  <a:cubicBezTo>
                    <a:pt x="542" y="62"/>
                    <a:pt x="546" y="63"/>
                    <a:pt x="546" y="63"/>
                  </a:cubicBezTo>
                  <a:cubicBezTo>
                    <a:pt x="549" y="64"/>
                    <a:pt x="546" y="66"/>
                    <a:pt x="545" y="65"/>
                  </a:cubicBezTo>
                  <a:cubicBezTo>
                    <a:pt x="544" y="65"/>
                    <a:pt x="544" y="64"/>
                    <a:pt x="544" y="63"/>
                  </a:cubicBezTo>
                  <a:cubicBezTo>
                    <a:pt x="543" y="63"/>
                    <a:pt x="542" y="63"/>
                    <a:pt x="541" y="63"/>
                  </a:cubicBezTo>
                  <a:cubicBezTo>
                    <a:pt x="539" y="62"/>
                    <a:pt x="537" y="61"/>
                    <a:pt x="534" y="62"/>
                  </a:cubicBezTo>
                  <a:cubicBezTo>
                    <a:pt x="531" y="62"/>
                    <a:pt x="529" y="65"/>
                    <a:pt x="526" y="63"/>
                  </a:cubicBezTo>
                  <a:cubicBezTo>
                    <a:pt x="524" y="62"/>
                    <a:pt x="522" y="61"/>
                    <a:pt x="521" y="59"/>
                  </a:cubicBezTo>
                  <a:cubicBezTo>
                    <a:pt x="520" y="58"/>
                    <a:pt x="518" y="62"/>
                    <a:pt x="517" y="62"/>
                  </a:cubicBezTo>
                  <a:cubicBezTo>
                    <a:pt x="516" y="64"/>
                    <a:pt x="515" y="70"/>
                    <a:pt x="512" y="69"/>
                  </a:cubicBezTo>
                  <a:cubicBezTo>
                    <a:pt x="510" y="68"/>
                    <a:pt x="508" y="68"/>
                    <a:pt x="506" y="66"/>
                  </a:cubicBezTo>
                  <a:cubicBezTo>
                    <a:pt x="505" y="65"/>
                    <a:pt x="503" y="63"/>
                    <a:pt x="502" y="62"/>
                  </a:cubicBezTo>
                  <a:cubicBezTo>
                    <a:pt x="501" y="60"/>
                    <a:pt x="499" y="59"/>
                    <a:pt x="498" y="58"/>
                  </a:cubicBezTo>
                  <a:cubicBezTo>
                    <a:pt x="496" y="56"/>
                    <a:pt x="500" y="57"/>
                    <a:pt x="501" y="57"/>
                  </a:cubicBezTo>
                  <a:cubicBezTo>
                    <a:pt x="502" y="57"/>
                    <a:pt x="504" y="56"/>
                    <a:pt x="504" y="55"/>
                  </a:cubicBezTo>
                  <a:cubicBezTo>
                    <a:pt x="504" y="55"/>
                    <a:pt x="499" y="52"/>
                    <a:pt x="499" y="52"/>
                  </a:cubicBezTo>
                  <a:cubicBezTo>
                    <a:pt x="499" y="52"/>
                    <a:pt x="502" y="52"/>
                    <a:pt x="502" y="51"/>
                  </a:cubicBezTo>
                  <a:cubicBezTo>
                    <a:pt x="501" y="50"/>
                    <a:pt x="499" y="50"/>
                    <a:pt x="499" y="50"/>
                  </a:cubicBezTo>
                  <a:cubicBezTo>
                    <a:pt x="499" y="48"/>
                    <a:pt x="504" y="47"/>
                    <a:pt x="499" y="46"/>
                  </a:cubicBezTo>
                  <a:cubicBezTo>
                    <a:pt x="498" y="46"/>
                    <a:pt x="497" y="44"/>
                    <a:pt x="495" y="44"/>
                  </a:cubicBezTo>
                  <a:cubicBezTo>
                    <a:pt x="494" y="44"/>
                    <a:pt x="492" y="43"/>
                    <a:pt x="491" y="44"/>
                  </a:cubicBezTo>
                  <a:cubicBezTo>
                    <a:pt x="490" y="44"/>
                    <a:pt x="490" y="45"/>
                    <a:pt x="489" y="45"/>
                  </a:cubicBezTo>
                  <a:cubicBezTo>
                    <a:pt x="488" y="44"/>
                    <a:pt x="488" y="44"/>
                    <a:pt x="487" y="44"/>
                  </a:cubicBezTo>
                  <a:cubicBezTo>
                    <a:pt x="486" y="44"/>
                    <a:pt x="484" y="44"/>
                    <a:pt x="483" y="43"/>
                  </a:cubicBezTo>
                  <a:cubicBezTo>
                    <a:pt x="482" y="43"/>
                    <a:pt x="481" y="43"/>
                    <a:pt x="480" y="41"/>
                  </a:cubicBezTo>
                  <a:cubicBezTo>
                    <a:pt x="479" y="41"/>
                    <a:pt x="480" y="40"/>
                    <a:pt x="478" y="41"/>
                  </a:cubicBezTo>
                  <a:cubicBezTo>
                    <a:pt x="478" y="41"/>
                    <a:pt x="477" y="42"/>
                    <a:pt x="476" y="42"/>
                  </a:cubicBezTo>
                  <a:cubicBezTo>
                    <a:pt x="475" y="42"/>
                    <a:pt x="475" y="41"/>
                    <a:pt x="474" y="42"/>
                  </a:cubicBezTo>
                  <a:cubicBezTo>
                    <a:pt x="474" y="43"/>
                    <a:pt x="473" y="44"/>
                    <a:pt x="473" y="45"/>
                  </a:cubicBezTo>
                  <a:cubicBezTo>
                    <a:pt x="473" y="46"/>
                    <a:pt x="475" y="46"/>
                    <a:pt x="474" y="47"/>
                  </a:cubicBezTo>
                  <a:cubicBezTo>
                    <a:pt x="473" y="48"/>
                    <a:pt x="474" y="48"/>
                    <a:pt x="473" y="48"/>
                  </a:cubicBezTo>
                  <a:cubicBezTo>
                    <a:pt x="472" y="48"/>
                    <a:pt x="470" y="48"/>
                    <a:pt x="469" y="49"/>
                  </a:cubicBezTo>
                  <a:cubicBezTo>
                    <a:pt x="470" y="48"/>
                    <a:pt x="473" y="50"/>
                    <a:pt x="473" y="50"/>
                  </a:cubicBezTo>
                  <a:cubicBezTo>
                    <a:pt x="472" y="51"/>
                    <a:pt x="469" y="49"/>
                    <a:pt x="467" y="49"/>
                  </a:cubicBezTo>
                  <a:cubicBezTo>
                    <a:pt x="465" y="49"/>
                    <a:pt x="462" y="49"/>
                    <a:pt x="459" y="49"/>
                  </a:cubicBezTo>
                  <a:cubicBezTo>
                    <a:pt x="458" y="49"/>
                    <a:pt x="458" y="48"/>
                    <a:pt x="457" y="48"/>
                  </a:cubicBezTo>
                  <a:cubicBezTo>
                    <a:pt x="456" y="47"/>
                    <a:pt x="453" y="48"/>
                    <a:pt x="452" y="48"/>
                  </a:cubicBezTo>
                  <a:cubicBezTo>
                    <a:pt x="451" y="47"/>
                    <a:pt x="449" y="47"/>
                    <a:pt x="448" y="46"/>
                  </a:cubicBezTo>
                  <a:cubicBezTo>
                    <a:pt x="448" y="45"/>
                    <a:pt x="450" y="45"/>
                    <a:pt x="450" y="44"/>
                  </a:cubicBezTo>
                  <a:cubicBezTo>
                    <a:pt x="451" y="43"/>
                    <a:pt x="442" y="43"/>
                    <a:pt x="441" y="43"/>
                  </a:cubicBezTo>
                  <a:cubicBezTo>
                    <a:pt x="436" y="42"/>
                    <a:pt x="432" y="43"/>
                    <a:pt x="427" y="43"/>
                  </a:cubicBezTo>
                  <a:cubicBezTo>
                    <a:pt x="424" y="43"/>
                    <a:pt x="425" y="43"/>
                    <a:pt x="426" y="45"/>
                  </a:cubicBezTo>
                  <a:cubicBezTo>
                    <a:pt x="426" y="46"/>
                    <a:pt x="424" y="45"/>
                    <a:pt x="424" y="45"/>
                  </a:cubicBezTo>
                  <a:cubicBezTo>
                    <a:pt x="422" y="45"/>
                    <a:pt x="423" y="44"/>
                    <a:pt x="423" y="43"/>
                  </a:cubicBezTo>
                  <a:cubicBezTo>
                    <a:pt x="423" y="41"/>
                    <a:pt x="422" y="38"/>
                    <a:pt x="420" y="40"/>
                  </a:cubicBezTo>
                  <a:cubicBezTo>
                    <a:pt x="420" y="42"/>
                    <a:pt x="416" y="42"/>
                    <a:pt x="414" y="41"/>
                  </a:cubicBezTo>
                  <a:cubicBezTo>
                    <a:pt x="413" y="40"/>
                    <a:pt x="415" y="38"/>
                    <a:pt x="411" y="39"/>
                  </a:cubicBezTo>
                  <a:cubicBezTo>
                    <a:pt x="410" y="39"/>
                    <a:pt x="409" y="39"/>
                    <a:pt x="408" y="39"/>
                  </a:cubicBezTo>
                  <a:cubicBezTo>
                    <a:pt x="407" y="38"/>
                    <a:pt x="406" y="39"/>
                    <a:pt x="404" y="40"/>
                  </a:cubicBezTo>
                  <a:cubicBezTo>
                    <a:pt x="402" y="42"/>
                    <a:pt x="407" y="41"/>
                    <a:pt x="407" y="42"/>
                  </a:cubicBezTo>
                  <a:cubicBezTo>
                    <a:pt x="407" y="44"/>
                    <a:pt x="403" y="43"/>
                    <a:pt x="402" y="44"/>
                  </a:cubicBezTo>
                  <a:cubicBezTo>
                    <a:pt x="401" y="45"/>
                    <a:pt x="399" y="45"/>
                    <a:pt x="397" y="46"/>
                  </a:cubicBezTo>
                  <a:cubicBezTo>
                    <a:pt x="395" y="47"/>
                    <a:pt x="393" y="47"/>
                    <a:pt x="390" y="47"/>
                  </a:cubicBezTo>
                  <a:cubicBezTo>
                    <a:pt x="388" y="47"/>
                    <a:pt x="388" y="47"/>
                    <a:pt x="387" y="49"/>
                  </a:cubicBezTo>
                  <a:cubicBezTo>
                    <a:pt x="386" y="50"/>
                    <a:pt x="382" y="51"/>
                    <a:pt x="381" y="51"/>
                  </a:cubicBezTo>
                  <a:cubicBezTo>
                    <a:pt x="381" y="50"/>
                    <a:pt x="383" y="50"/>
                    <a:pt x="383" y="50"/>
                  </a:cubicBezTo>
                  <a:cubicBezTo>
                    <a:pt x="385" y="49"/>
                    <a:pt x="385" y="47"/>
                    <a:pt x="386" y="46"/>
                  </a:cubicBezTo>
                  <a:cubicBezTo>
                    <a:pt x="387" y="44"/>
                    <a:pt x="388" y="46"/>
                    <a:pt x="389" y="45"/>
                  </a:cubicBezTo>
                  <a:cubicBezTo>
                    <a:pt x="390" y="45"/>
                    <a:pt x="390" y="44"/>
                    <a:pt x="391" y="44"/>
                  </a:cubicBezTo>
                  <a:cubicBezTo>
                    <a:pt x="394" y="42"/>
                    <a:pt x="398" y="41"/>
                    <a:pt x="401" y="39"/>
                  </a:cubicBezTo>
                  <a:cubicBezTo>
                    <a:pt x="403" y="38"/>
                    <a:pt x="405" y="37"/>
                    <a:pt x="407" y="36"/>
                  </a:cubicBezTo>
                  <a:cubicBezTo>
                    <a:pt x="411" y="33"/>
                    <a:pt x="416" y="31"/>
                    <a:pt x="420" y="29"/>
                  </a:cubicBezTo>
                  <a:cubicBezTo>
                    <a:pt x="423" y="28"/>
                    <a:pt x="426" y="26"/>
                    <a:pt x="423" y="23"/>
                  </a:cubicBezTo>
                  <a:cubicBezTo>
                    <a:pt x="422" y="22"/>
                    <a:pt x="422" y="24"/>
                    <a:pt x="421" y="23"/>
                  </a:cubicBezTo>
                  <a:cubicBezTo>
                    <a:pt x="420" y="22"/>
                    <a:pt x="419" y="22"/>
                    <a:pt x="418" y="21"/>
                  </a:cubicBezTo>
                  <a:cubicBezTo>
                    <a:pt x="418" y="20"/>
                    <a:pt x="423" y="22"/>
                    <a:pt x="423" y="22"/>
                  </a:cubicBezTo>
                  <a:cubicBezTo>
                    <a:pt x="424" y="22"/>
                    <a:pt x="427" y="22"/>
                    <a:pt x="425" y="20"/>
                  </a:cubicBezTo>
                  <a:cubicBezTo>
                    <a:pt x="424" y="19"/>
                    <a:pt x="424" y="18"/>
                    <a:pt x="423" y="17"/>
                  </a:cubicBezTo>
                  <a:cubicBezTo>
                    <a:pt x="422" y="15"/>
                    <a:pt x="421" y="19"/>
                    <a:pt x="420" y="19"/>
                  </a:cubicBezTo>
                  <a:cubicBezTo>
                    <a:pt x="420" y="18"/>
                    <a:pt x="420" y="17"/>
                    <a:pt x="420" y="17"/>
                  </a:cubicBezTo>
                  <a:cubicBezTo>
                    <a:pt x="420" y="16"/>
                    <a:pt x="420" y="16"/>
                    <a:pt x="419" y="15"/>
                  </a:cubicBezTo>
                  <a:cubicBezTo>
                    <a:pt x="419" y="14"/>
                    <a:pt x="417" y="13"/>
                    <a:pt x="416" y="13"/>
                  </a:cubicBezTo>
                  <a:cubicBezTo>
                    <a:pt x="414" y="12"/>
                    <a:pt x="413" y="12"/>
                    <a:pt x="411" y="11"/>
                  </a:cubicBezTo>
                  <a:cubicBezTo>
                    <a:pt x="409" y="11"/>
                    <a:pt x="409" y="11"/>
                    <a:pt x="406" y="12"/>
                  </a:cubicBezTo>
                  <a:cubicBezTo>
                    <a:pt x="404" y="12"/>
                    <a:pt x="397" y="9"/>
                    <a:pt x="396" y="12"/>
                  </a:cubicBezTo>
                  <a:cubicBezTo>
                    <a:pt x="395" y="13"/>
                    <a:pt x="389" y="14"/>
                    <a:pt x="388" y="13"/>
                  </a:cubicBezTo>
                  <a:cubicBezTo>
                    <a:pt x="388" y="13"/>
                    <a:pt x="394" y="9"/>
                    <a:pt x="392" y="8"/>
                  </a:cubicBezTo>
                  <a:cubicBezTo>
                    <a:pt x="392" y="8"/>
                    <a:pt x="385" y="9"/>
                    <a:pt x="384" y="8"/>
                  </a:cubicBezTo>
                  <a:cubicBezTo>
                    <a:pt x="384" y="7"/>
                    <a:pt x="386" y="7"/>
                    <a:pt x="386" y="7"/>
                  </a:cubicBezTo>
                  <a:cubicBezTo>
                    <a:pt x="386" y="6"/>
                    <a:pt x="378" y="7"/>
                    <a:pt x="378" y="7"/>
                  </a:cubicBezTo>
                  <a:cubicBezTo>
                    <a:pt x="379" y="5"/>
                    <a:pt x="383" y="6"/>
                    <a:pt x="384" y="5"/>
                  </a:cubicBezTo>
                  <a:cubicBezTo>
                    <a:pt x="385" y="4"/>
                    <a:pt x="387" y="5"/>
                    <a:pt x="386" y="4"/>
                  </a:cubicBezTo>
                  <a:cubicBezTo>
                    <a:pt x="386" y="3"/>
                    <a:pt x="386" y="2"/>
                    <a:pt x="385" y="2"/>
                  </a:cubicBezTo>
                  <a:cubicBezTo>
                    <a:pt x="382" y="2"/>
                    <a:pt x="381" y="1"/>
                    <a:pt x="378" y="1"/>
                  </a:cubicBezTo>
                  <a:cubicBezTo>
                    <a:pt x="376" y="0"/>
                    <a:pt x="374" y="1"/>
                    <a:pt x="372" y="2"/>
                  </a:cubicBezTo>
                  <a:cubicBezTo>
                    <a:pt x="368" y="3"/>
                    <a:pt x="364" y="6"/>
                    <a:pt x="362" y="8"/>
                  </a:cubicBezTo>
                  <a:cubicBezTo>
                    <a:pt x="361" y="9"/>
                    <a:pt x="361" y="9"/>
                    <a:pt x="362" y="10"/>
                  </a:cubicBezTo>
                  <a:cubicBezTo>
                    <a:pt x="363" y="10"/>
                    <a:pt x="362" y="11"/>
                    <a:pt x="362" y="12"/>
                  </a:cubicBezTo>
                  <a:cubicBezTo>
                    <a:pt x="362" y="14"/>
                    <a:pt x="366" y="13"/>
                    <a:pt x="366" y="14"/>
                  </a:cubicBezTo>
                  <a:cubicBezTo>
                    <a:pt x="366" y="13"/>
                    <a:pt x="361" y="14"/>
                    <a:pt x="360" y="14"/>
                  </a:cubicBezTo>
                  <a:cubicBezTo>
                    <a:pt x="359" y="14"/>
                    <a:pt x="353" y="13"/>
                    <a:pt x="352" y="14"/>
                  </a:cubicBezTo>
                  <a:cubicBezTo>
                    <a:pt x="352" y="13"/>
                    <a:pt x="355" y="17"/>
                    <a:pt x="355" y="17"/>
                  </a:cubicBezTo>
                  <a:cubicBezTo>
                    <a:pt x="356" y="18"/>
                    <a:pt x="351" y="16"/>
                    <a:pt x="350" y="16"/>
                  </a:cubicBezTo>
                  <a:cubicBezTo>
                    <a:pt x="349" y="16"/>
                    <a:pt x="347" y="17"/>
                    <a:pt x="345" y="18"/>
                  </a:cubicBezTo>
                  <a:cubicBezTo>
                    <a:pt x="345" y="18"/>
                    <a:pt x="345" y="18"/>
                    <a:pt x="344" y="18"/>
                  </a:cubicBezTo>
                  <a:cubicBezTo>
                    <a:pt x="342" y="18"/>
                    <a:pt x="344" y="18"/>
                    <a:pt x="343" y="17"/>
                  </a:cubicBezTo>
                  <a:cubicBezTo>
                    <a:pt x="343" y="18"/>
                    <a:pt x="338" y="20"/>
                    <a:pt x="338" y="20"/>
                  </a:cubicBezTo>
                  <a:cubicBezTo>
                    <a:pt x="338" y="19"/>
                    <a:pt x="340" y="18"/>
                    <a:pt x="340" y="18"/>
                  </a:cubicBezTo>
                  <a:cubicBezTo>
                    <a:pt x="340" y="17"/>
                    <a:pt x="335" y="18"/>
                    <a:pt x="334" y="17"/>
                  </a:cubicBezTo>
                  <a:cubicBezTo>
                    <a:pt x="334" y="17"/>
                    <a:pt x="336" y="16"/>
                    <a:pt x="336" y="16"/>
                  </a:cubicBezTo>
                  <a:cubicBezTo>
                    <a:pt x="335" y="17"/>
                    <a:pt x="330" y="18"/>
                    <a:pt x="328" y="18"/>
                  </a:cubicBezTo>
                  <a:cubicBezTo>
                    <a:pt x="323" y="19"/>
                    <a:pt x="329" y="19"/>
                    <a:pt x="330" y="20"/>
                  </a:cubicBezTo>
                  <a:cubicBezTo>
                    <a:pt x="329" y="19"/>
                    <a:pt x="324" y="21"/>
                    <a:pt x="323" y="21"/>
                  </a:cubicBezTo>
                  <a:cubicBezTo>
                    <a:pt x="322" y="21"/>
                    <a:pt x="321" y="21"/>
                    <a:pt x="320" y="22"/>
                  </a:cubicBezTo>
                  <a:cubicBezTo>
                    <a:pt x="319" y="23"/>
                    <a:pt x="317" y="22"/>
                    <a:pt x="315" y="22"/>
                  </a:cubicBezTo>
                  <a:cubicBezTo>
                    <a:pt x="314" y="22"/>
                    <a:pt x="313" y="24"/>
                    <a:pt x="311" y="24"/>
                  </a:cubicBezTo>
                  <a:cubicBezTo>
                    <a:pt x="309" y="25"/>
                    <a:pt x="308" y="24"/>
                    <a:pt x="307" y="25"/>
                  </a:cubicBezTo>
                  <a:cubicBezTo>
                    <a:pt x="306" y="26"/>
                    <a:pt x="305" y="27"/>
                    <a:pt x="304" y="27"/>
                  </a:cubicBezTo>
                  <a:cubicBezTo>
                    <a:pt x="302" y="27"/>
                    <a:pt x="300" y="27"/>
                    <a:pt x="299" y="27"/>
                  </a:cubicBezTo>
                  <a:cubicBezTo>
                    <a:pt x="299" y="27"/>
                    <a:pt x="302" y="29"/>
                    <a:pt x="302" y="29"/>
                  </a:cubicBezTo>
                  <a:cubicBezTo>
                    <a:pt x="301" y="30"/>
                    <a:pt x="295" y="30"/>
                    <a:pt x="295" y="30"/>
                  </a:cubicBezTo>
                  <a:cubicBezTo>
                    <a:pt x="295" y="30"/>
                    <a:pt x="299" y="30"/>
                    <a:pt x="299" y="30"/>
                  </a:cubicBezTo>
                  <a:cubicBezTo>
                    <a:pt x="299" y="30"/>
                    <a:pt x="297" y="30"/>
                    <a:pt x="296" y="30"/>
                  </a:cubicBezTo>
                  <a:cubicBezTo>
                    <a:pt x="297" y="30"/>
                    <a:pt x="299" y="31"/>
                    <a:pt x="299" y="31"/>
                  </a:cubicBezTo>
                  <a:cubicBezTo>
                    <a:pt x="298" y="31"/>
                    <a:pt x="298" y="31"/>
                    <a:pt x="297" y="31"/>
                  </a:cubicBezTo>
                  <a:cubicBezTo>
                    <a:pt x="298" y="31"/>
                    <a:pt x="297" y="32"/>
                    <a:pt x="297" y="32"/>
                  </a:cubicBezTo>
                  <a:cubicBezTo>
                    <a:pt x="297" y="33"/>
                    <a:pt x="294" y="32"/>
                    <a:pt x="294" y="32"/>
                  </a:cubicBezTo>
                  <a:cubicBezTo>
                    <a:pt x="294" y="33"/>
                    <a:pt x="296" y="33"/>
                    <a:pt x="296" y="34"/>
                  </a:cubicBezTo>
                  <a:cubicBezTo>
                    <a:pt x="297" y="34"/>
                    <a:pt x="295" y="34"/>
                    <a:pt x="295" y="34"/>
                  </a:cubicBezTo>
                  <a:cubicBezTo>
                    <a:pt x="295" y="36"/>
                    <a:pt x="299" y="34"/>
                    <a:pt x="298" y="36"/>
                  </a:cubicBezTo>
                  <a:cubicBezTo>
                    <a:pt x="296" y="38"/>
                    <a:pt x="301" y="39"/>
                    <a:pt x="298" y="40"/>
                  </a:cubicBezTo>
                  <a:cubicBezTo>
                    <a:pt x="296" y="40"/>
                    <a:pt x="294" y="40"/>
                    <a:pt x="292" y="40"/>
                  </a:cubicBezTo>
                  <a:cubicBezTo>
                    <a:pt x="291" y="41"/>
                    <a:pt x="291" y="42"/>
                    <a:pt x="289" y="41"/>
                  </a:cubicBezTo>
                  <a:cubicBezTo>
                    <a:pt x="288" y="41"/>
                    <a:pt x="287" y="41"/>
                    <a:pt x="286" y="41"/>
                  </a:cubicBezTo>
                  <a:cubicBezTo>
                    <a:pt x="282" y="42"/>
                    <a:pt x="278" y="42"/>
                    <a:pt x="274" y="42"/>
                  </a:cubicBezTo>
                  <a:cubicBezTo>
                    <a:pt x="272" y="42"/>
                    <a:pt x="270" y="42"/>
                    <a:pt x="269" y="43"/>
                  </a:cubicBezTo>
                  <a:cubicBezTo>
                    <a:pt x="268" y="44"/>
                    <a:pt x="267" y="45"/>
                    <a:pt x="267" y="46"/>
                  </a:cubicBezTo>
                  <a:cubicBezTo>
                    <a:pt x="267" y="47"/>
                    <a:pt x="269" y="48"/>
                    <a:pt x="269" y="49"/>
                  </a:cubicBezTo>
                  <a:cubicBezTo>
                    <a:pt x="268" y="51"/>
                    <a:pt x="268" y="52"/>
                    <a:pt x="269" y="53"/>
                  </a:cubicBezTo>
                  <a:cubicBezTo>
                    <a:pt x="271" y="55"/>
                    <a:pt x="274" y="54"/>
                    <a:pt x="276" y="56"/>
                  </a:cubicBezTo>
                  <a:cubicBezTo>
                    <a:pt x="276" y="56"/>
                    <a:pt x="278" y="60"/>
                    <a:pt x="278" y="60"/>
                  </a:cubicBezTo>
                  <a:cubicBezTo>
                    <a:pt x="274" y="60"/>
                    <a:pt x="273" y="60"/>
                    <a:pt x="270" y="58"/>
                  </a:cubicBezTo>
                  <a:cubicBezTo>
                    <a:pt x="267" y="56"/>
                    <a:pt x="262" y="54"/>
                    <a:pt x="258" y="54"/>
                  </a:cubicBezTo>
                  <a:cubicBezTo>
                    <a:pt x="256" y="54"/>
                    <a:pt x="257" y="53"/>
                    <a:pt x="255" y="52"/>
                  </a:cubicBezTo>
                  <a:cubicBezTo>
                    <a:pt x="254" y="52"/>
                    <a:pt x="250" y="52"/>
                    <a:pt x="250" y="54"/>
                  </a:cubicBezTo>
                  <a:cubicBezTo>
                    <a:pt x="250" y="55"/>
                    <a:pt x="254" y="55"/>
                    <a:pt x="254" y="55"/>
                  </a:cubicBezTo>
                  <a:cubicBezTo>
                    <a:pt x="254" y="55"/>
                    <a:pt x="251" y="56"/>
                    <a:pt x="252" y="56"/>
                  </a:cubicBezTo>
                  <a:cubicBezTo>
                    <a:pt x="254" y="57"/>
                    <a:pt x="255" y="56"/>
                    <a:pt x="256" y="58"/>
                  </a:cubicBezTo>
                  <a:cubicBezTo>
                    <a:pt x="256" y="60"/>
                    <a:pt x="253" y="59"/>
                    <a:pt x="252" y="59"/>
                  </a:cubicBezTo>
                  <a:cubicBezTo>
                    <a:pt x="250" y="58"/>
                    <a:pt x="249" y="57"/>
                    <a:pt x="247" y="58"/>
                  </a:cubicBezTo>
                  <a:cubicBezTo>
                    <a:pt x="245" y="58"/>
                    <a:pt x="246" y="61"/>
                    <a:pt x="247" y="62"/>
                  </a:cubicBezTo>
                  <a:cubicBezTo>
                    <a:pt x="248" y="63"/>
                    <a:pt x="250" y="63"/>
                    <a:pt x="251" y="63"/>
                  </a:cubicBezTo>
                  <a:cubicBezTo>
                    <a:pt x="253" y="64"/>
                    <a:pt x="255" y="64"/>
                    <a:pt x="256" y="65"/>
                  </a:cubicBezTo>
                  <a:cubicBezTo>
                    <a:pt x="257" y="66"/>
                    <a:pt x="257" y="67"/>
                    <a:pt x="257" y="67"/>
                  </a:cubicBezTo>
                  <a:cubicBezTo>
                    <a:pt x="258" y="67"/>
                    <a:pt x="259" y="67"/>
                    <a:pt x="260" y="67"/>
                  </a:cubicBezTo>
                  <a:cubicBezTo>
                    <a:pt x="260" y="67"/>
                    <a:pt x="257" y="68"/>
                    <a:pt x="257" y="68"/>
                  </a:cubicBezTo>
                  <a:cubicBezTo>
                    <a:pt x="255" y="68"/>
                    <a:pt x="255" y="67"/>
                    <a:pt x="254" y="66"/>
                  </a:cubicBezTo>
                  <a:cubicBezTo>
                    <a:pt x="252" y="65"/>
                    <a:pt x="249" y="65"/>
                    <a:pt x="246" y="65"/>
                  </a:cubicBezTo>
                  <a:cubicBezTo>
                    <a:pt x="245" y="65"/>
                    <a:pt x="240" y="64"/>
                    <a:pt x="242" y="62"/>
                  </a:cubicBezTo>
                  <a:cubicBezTo>
                    <a:pt x="243" y="62"/>
                    <a:pt x="242" y="61"/>
                    <a:pt x="242" y="60"/>
                  </a:cubicBezTo>
                  <a:cubicBezTo>
                    <a:pt x="241" y="59"/>
                    <a:pt x="242" y="58"/>
                    <a:pt x="242" y="57"/>
                  </a:cubicBezTo>
                  <a:cubicBezTo>
                    <a:pt x="243" y="55"/>
                    <a:pt x="244" y="51"/>
                    <a:pt x="242" y="50"/>
                  </a:cubicBezTo>
                  <a:cubicBezTo>
                    <a:pt x="238" y="49"/>
                    <a:pt x="241" y="54"/>
                    <a:pt x="240" y="56"/>
                  </a:cubicBezTo>
                  <a:cubicBezTo>
                    <a:pt x="238" y="58"/>
                    <a:pt x="235" y="59"/>
                    <a:pt x="233" y="61"/>
                  </a:cubicBezTo>
                  <a:cubicBezTo>
                    <a:pt x="230" y="64"/>
                    <a:pt x="231" y="63"/>
                    <a:pt x="233" y="65"/>
                  </a:cubicBezTo>
                  <a:cubicBezTo>
                    <a:pt x="234" y="66"/>
                    <a:pt x="237" y="69"/>
                    <a:pt x="237" y="71"/>
                  </a:cubicBezTo>
                  <a:cubicBezTo>
                    <a:pt x="237" y="71"/>
                    <a:pt x="236" y="73"/>
                    <a:pt x="235" y="73"/>
                  </a:cubicBezTo>
                  <a:cubicBezTo>
                    <a:pt x="234" y="75"/>
                    <a:pt x="233" y="77"/>
                    <a:pt x="233" y="79"/>
                  </a:cubicBezTo>
                  <a:cubicBezTo>
                    <a:pt x="233" y="79"/>
                    <a:pt x="234" y="84"/>
                    <a:pt x="235" y="84"/>
                  </a:cubicBezTo>
                  <a:cubicBezTo>
                    <a:pt x="237" y="84"/>
                    <a:pt x="239" y="84"/>
                    <a:pt x="241" y="83"/>
                  </a:cubicBezTo>
                  <a:cubicBezTo>
                    <a:pt x="243" y="82"/>
                    <a:pt x="246" y="83"/>
                    <a:pt x="248" y="84"/>
                  </a:cubicBezTo>
                  <a:cubicBezTo>
                    <a:pt x="251" y="84"/>
                    <a:pt x="253" y="86"/>
                    <a:pt x="254" y="89"/>
                  </a:cubicBezTo>
                  <a:cubicBezTo>
                    <a:pt x="255" y="91"/>
                    <a:pt x="251" y="94"/>
                    <a:pt x="253" y="95"/>
                  </a:cubicBezTo>
                  <a:cubicBezTo>
                    <a:pt x="253" y="95"/>
                    <a:pt x="259" y="97"/>
                    <a:pt x="259" y="97"/>
                  </a:cubicBezTo>
                  <a:cubicBezTo>
                    <a:pt x="259" y="98"/>
                    <a:pt x="252" y="96"/>
                    <a:pt x="251" y="96"/>
                  </a:cubicBezTo>
                  <a:cubicBezTo>
                    <a:pt x="251" y="96"/>
                    <a:pt x="250" y="93"/>
                    <a:pt x="250" y="93"/>
                  </a:cubicBezTo>
                  <a:cubicBezTo>
                    <a:pt x="251" y="91"/>
                    <a:pt x="252" y="90"/>
                    <a:pt x="250" y="89"/>
                  </a:cubicBezTo>
                  <a:cubicBezTo>
                    <a:pt x="248" y="88"/>
                    <a:pt x="249" y="86"/>
                    <a:pt x="247" y="85"/>
                  </a:cubicBezTo>
                  <a:cubicBezTo>
                    <a:pt x="245" y="85"/>
                    <a:pt x="243" y="86"/>
                    <a:pt x="241" y="86"/>
                  </a:cubicBezTo>
                  <a:cubicBezTo>
                    <a:pt x="241" y="86"/>
                    <a:pt x="237" y="87"/>
                    <a:pt x="237" y="88"/>
                  </a:cubicBezTo>
                  <a:cubicBezTo>
                    <a:pt x="238" y="88"/>
                    <a:pt x="239" y="88"/>
                    <a:pt x="238" y="88"/>
                  </a:cubicBezTo>
                  <a:cubicBezTo>
                    <a:pt x="238" y="89"/>
                    <a:pt x="236" y="90"/>
                    <a:pt x="237" y="91"/>
                  </a:cubicBezTo>
                  <a:cubicBezTo>
                    <a:pt x="241" y="93"/>
                    <a:pt x="238" y="96"/>
                    <a:pt x="236" y="98"/>
                  </a:cubicBezTo>
                  <a:cubicBezTo>
                    <a:pt x="235" y="99"/>
                    <a:pt x="234" y="101"/>
                    <a:pt x="234" y="102"/>
                  </a:cubicBezTo>
                  <a:cubicBezTo>
                    <a:pt x="233" y="103"/>
                    <a:pt x="231" y="104"/>
                    <a:pt x="229" y="104"/>
                  </a:cubicBezTo>
                  <a:cubicBezTo>
                    <a:pt x="228" y="105"/>
                    <a:pt x="227" y="105"/>
                    <a:pt x="227" y="107"/>
                  </a:cubicBezTo>
                  <a:cubicBezTo>
                    <a:pt x="226" y="109"/>
                    <a:pt x="224" y="108"/>
                    <a:pt x="223" y="108"/>
                  </a:cubicBezTo>
                  <a:cubicBezTo>
                    <a:pt x="220" y="107"/>
                    <a:pt x="218" y="108"/>
                    <a:pt x="216" y="107"/>
                  </a:cubicBezTo>
                  <a:cubicBezTo>
                    <a:pt x="215" y="107"/>
                    <a:pt x="214" y="106"/>
                    <a:pt x="213" y="106"/>
                  </a:cubicBezTo>
                  <a:cubicBezTo>
                    <a:pt x="211" y="106"/>
                    <a:pt x="211" y="105"/>
                    <a:pt x="210" y="104"/>
                  </a:cubicBezTo>
                  <a:cubicBezTo>
                    <a:pt x="210" y="104"/>
                    <a:pt x="212" y="103"/>
                    <a:pt x="212" y="104"/>
                  </a:cubicBezTo>
                  <a:cubicBezTo>
                    <a:pt x="213" y="106"/>
                    <a:pt x="215" y="106"/>
                    <a:pt x="215" y="105"/>
                  </a:cubicBezTo>
                  <a:cubicBezTo>
                    <a:pt x="216" y="104"/>
                    <a:pt x="221" y="107"/>
                    <a:pt x="223" y="105"/>
                  </a:cubicBezTo>
                  <a:cubicBezTo>
                    <a:pt x="223" y="104"/>
                    <a:pt x="221" y="103"/>
                    <a:pt x="223" y="103"/>
                  </a:cubicBezTo>
                  <a:cubicBezTo>
                    <a:pt x="224" y="102"/>
                    <a:pt x="226" y="101"/>
                    <a:pt x="227" y="100"/>
                  </a:cubicBezTo>
                  <a:cubicBezTo>
                    <a:pt x="228" y="98"/>
                    <a:pt x="227" y="98"/>
                    <a:pt x="230" y="97"/>
                  </a:cubicBezTo>
                  <a:cubicBezTo>
                    <a:pt x="233" y="95"/>
                    <a:pt x="229" y="93"/>
                    <a:pt x="231" y="91"/>
                  </a:cubicBezTo>
                  <a:cubicBezTo>
                    <a:pt x="233" y="90"/>
                    <a:pt x="233" y="89"/>
                    <a:pt x="231" y="88"/>
                  </a:cubicBezTo>
                  <a:cubicBezTo>
                    <a:pt x="230" y="88"/>
                    <a:pt x="229" y="87"/>
                    <a:pt x="228" y="86"/>
                  </a:cubicBezTo>
                  <a:cubicBezTo>
                    <a:pt x="227" y="84"/>
                    <a:pt x="228" y="81"/>
                    <a:pt x="228" y="79"/>
                  </a:cubicBezTo>
                  <a:cubicBezTo>
                    <a:pt x="228" y="77"/>
                    <a:pt x="227" y="75"/>
                    <a:pt x="228" y="73"/>
                  </a:cubicBezTo>
                  <a:cubicBezTo>
                    <a:pt x="228" y="71"/>
                    <a:pt x="230" y="71"/>
                    <a:pt x="230" y="69"/>
                  </a:cubicBezTo>
                  <a:cubicBezTo>
                    <a:pt x="229" y="67"/>
                    <a:pt x="227" y="66"/>
                    <a:pt x="226" y="65"/>
                  </a:cubicBezTo>
                  <a:cubicBezTo>
                    <a:pt x="225" y="64"/>
                    <a:pt x="224" y="63"/>
                    <a:pt x="225" y="62"/>
                  </a:cubicBezTo>
                  <a:cubicBezTo>
                    <a:pt x="227" y="61"/>
                    <a:pt x="227" y="59"/>
                    <a:pt x="228" y="57"/>
                  </a:cubicBezTo>
                  <a:cubicBezTo>
                    <a:pt x="229" y="56"/>
                    <a:pt x="230" y="53"/>
                    <a:pt x="229" y="52"/>
                  </a:cubicBezTo>
                  <a:cubicBezTo>
                    <a:pt x="229" y="51"/>
                    <a:pt x="225" y="50"/>
                    <a:pt x="223" y="49"/>
                  </a:cubicBezTo>
                  <a:cubicBezTo>
                    <a:pt x="221" y="49"/>
                    <a:pt x="219" y="49"/>
                    <a:pt x="217" y="49"/>
                  </a:cubicBezTo>
                  <a:cubicBezTo>
                    <a:pt x="216" y="49"/>
                    <a:pt x="213" y="48"/>
                    <a:pt x="212" y="49"/>
                  </a:cubicBezTo>
                  <a:cubicBezTo>
                    <a:pt x="209" y="51"/>
                    <a:pt x="209" y="58"/>
                    <a:pt x="206" y="60"/>
                  </a:cubicBezTo>
                  <a:cubicBezTo>
                    <a:pt x="204" y="63"/>
                    <a:pt x="198" y="64"/>
                    <a:pt x="198" y="68"/>
                  </a:cubicBezTo>
                  <a:cubicBezTo>
                    <a:pt x="198" y="69"/>
                    <a:pt x="201" y="68"/>
                    <a:pt x="201" y="68"/>
                  </a:cubicBezTo>
                  <a:cubicBezTo>
                    <a:pt x="202" y="69"/>
                    <a:pt x="201" y="73"/>
                    <a:pt x="201" y="73"/>
                  </a:cubicBezTo>
                  <a:cubicBezTo>
                    <a:pt x="200" y="75"/>
                    <a:pt x="202" y="76"/>
                    <a:pt x="199" y="76"/>
                  </a:cubicBezTo>
                  <a:cubicBezTo>
                    <a:pt x="199" y="77"/>
                    <a:pt x="198" y="77"/>
                    <a:pt x="198" y="78"/>
                  </a:cubicBezTo>
                  <a:cubicBezTo>
                    <a:pt x="199" y="79"/>
                    <a:pt x="200" y="79"/>
                    <a:pt x="201" y="79"/>
                  </a:cubicBezTo>
                  <a:cubicBezTo>
                    <a:pt x="202" y="79"/>
                    <a:pt x="206" y="79"/>
                    <a:pt x="206" y="80"/>
                  </a:cubicBezTo>
                  <a:cubicBezTo>
                    <a:pt x="206" y="82"/>
                    <a:pt x="206" y="84"/>
                    <a:pt x="208" y="85"/>
                  </a:cubicBezTo>
                  <a:cubicBezTo>
                    <a:pt x="210" y="86"/>
                    <a:pt x="212" y="85"/>
                    <a:pt x="210" y="87"/>
                  </a:cubicBezTo>
                  <a:cubicBezTo>
                    <a:pt x="209" y="88"/>
                    <a:pt x="209" y="90"/>
                    <a:pt x="208" y="91"/>
                  </a:cubicBezTo>
                  <a:cubicBezTo>
                    <a:pt x="207" y="93"/>
                    <a:pt x="202" y="88"/>
                    <a:pt x="201" y="87"/>
                  </a:cubicBezTo>
                  <a:cubicBezTo>
                    <a:pt x="198" y="85"/>
                    <a:pt x="194" y="84"/>
                    <a:pt x="191" y="83"/>
                  </a:cubicBezTo>
                  <a:cubicBezTo>
                    <a:pt x="189" y="82"/>
                    <a:pt x="188" y="81"/>
                    <a:pt x="186" y="80"/>
                  </a:cubicBezTo>
                  <a:cubicBezTo>
                    <a:pt x="185" y="80"/>
                    <a:pt x="183" y="79"/>
                    <a:pt x="182" y="79"/>
                  </a:cubicBezTo>
                  <a:cubicBezTo>
                    <a:pt x="179" y="79"/>
                    <a:pt x="176" y="78"/>
                    <a:pt x="173" y="78"/>
                  </a:cubicBezTo>
                  <a:cubicBezTo>
                    <a:pt x="169" y="78"/>
                    <a:pt x="165" y="78"/>
                    <a:pt x="168" y="83"/>
                  </a:cubicBezTo>
                  <a:cubicBezTo>
                    <a:pt x="170" y="84"/>
                    <a:pt x="169" y="86"/>
                    <a:pt x="167" y="87"/>
                  </a:cubicBezTo>
                  <a:cubicBezTo>
                    <a:pt x="166" y="88"/>
                    <a:pt x="163" y="86"/>
                    <a:pt x="164" y="89"/>
                  </a:cubicBezTo>
                  <a:cubicBezTo>
                    <a:pt x="165" y="90"/>
                    <a:pt x="157" y="90"/>
                    <a:pt x="161" y="87"/>
                  </a:cubicBezTo>
                  <a:cubicBezTo>
                    <a:pt x="162" y="86"/>
                    <a:pt x="159" y="84"/>
                    <a:pt x="158" y="85"/>
                  </a:cubicBezTo>
                  <a:cubicBezTo>
                    <a:pt x="156" y="85"/>
                    <a:pt x="154" y="86"/>
                    <a:pt x="153" y="87"/>
                  </a:cubicBezTo>
                  <a:cubicBezTo>
                    <a:pt x="150" y="89"/>
                    <a:pt x="147" y="87"/>
                    <a:pt x="144" y="88"/>
                  </a:cubicBezTo>
                  <a:cubicBezTo>
                    <a:pt x="141" y="89"/>
                    <a:pt x="139" y="91"/>
                    <a:pt x="137" y="91"/>
                  </a:cubicBezTo>
                  <a:cubicBezTo>
                    <a:pt x="136" y="91"/>
                    <a:pt x="130" y="91"/>
                    <a:pt x="131" y="90"/>
                  </a:cubicBezTo>
                  <a:cubicBezTo>
                    <a:pt x="133" y="90"/>
                    <a:pt x="133" y="90"/>
                    <a:pt x="133" y="89"/>
                  </a:cubicBezTo>
                  <a:cubicBezTo>
                    <a:pt x="133" y="86"/>
                    <a:pt x="135" y="87"/>
                    <a:pt x="135" y="85"/>
                  </a:cubicBezTo>
                  <a:cubicBezTo>
                    <a:pt x="136" y="84"/>
                    <a:pt x="129" y="86"/>
                    <a:pt x="129" y="86"/>
                  </a:cubicBezTo>
                  <a:cubicBezTo>
                    <a:pt x="128" y="86"/>
                    <a:pt x="127" y="86"/>
                    <a:pt x="127" y="87"/>
                  </a:cubicBezTo>
                  <a:cubicBezTo>
                    <a:pt x="127" y="88"/>
                    <a:pt x="127" y="89"/>
                    <a:pt x="127" y="90"/>
                  </a:cubicBezTo>
                  <a:cubicBezTo>
                    <a:pt x="126" y="90"/>
                    <a:pt x="124" y="89"/>
                    <a:pt x="123" y="89"/>
                  </a:cubicBezTo>
                  <a:cubicBezTo>
                    <a:pt x="121" y="89"/>
                    <a:pt x="118" y="90"/>
                    <a:pt x="116" y="91"/>
                  </a:cubicBezTo>
                  <a:cubicBezTo>
                    <a:pt x="113" y="92"/>
                    <a:pt x="110" y="94"/>
                    <a:pt x="107" y="95"/>
                  </a:cubicBezTo>
                  <a:cubicBezTo>
                    <a:pt x="105" y="95"/>
                    <a:pt x="104" y="96"/>
                    <a:pt x="103" y="98"/>
                  </a:cubicBezTo>
                  <a:cubicBezTo>
                    <a:pt x="103" y="99"/>
                    <a:pt x="103" y="102"/>
                    <a:pt x="101" y="102"/>
                  </a:cubicBezTo>
                  <a:cubicBezTo>
                    <a:pt x="99" y="102"/>
                    <a:pt x="97" y="103"/>
                    <a:pt x="95" y="103"/>
                  </a:cubicBezTo>
                  <a:cubicBezTo>
                    <a:pt x="94" y="103"/>
                    <a:pt x="93" y="101"/>
                    <a:pt x="92" y="100"/>
                  </a:cubicBezTo>
                  <a:cubicBezTo>
                    <a:pt x="90" y="98"/>
                    <a:pt x="87" y="99"/>
                    <a:pt x="89" y="96"/>
                  </a:cubicBezTo>
                  <a:cubicBezTo>
                    <a:pt x="90" y="94"/>
                    <a:pt x="93" y="95"/>
                    <a:pt x="94" y="94"/>
                  </a:cubicBezTo>
                  <a:cubicBezTo>
                    <a:pt x="96" y="94"/>
                    <a:pt x="98" y="95"/>
                    <a:pt x="97" y="93"/>
                  </a:cubicBezTo>
                  <a:cubicBezTo>
                    <a:pt x="96" y="92"/>
                    <a:pt x="95" y="90"/>
                    <a:pt x="94" y="89"/>
                  </a:cubicBezTo>
                  <a:cubicBezTo>
                    <a:pt x="92" y="87"/>
                    <a:pt x="89" y="88"/>
                    <a:pt x="87" y="88"/>
                  </a:cubicBezTo>
                  <a:cubicBezTo>
                    <a:pt x="86" y="88"/>
                    <a:pt x="80" y="87"/>
                    <a:pt x="80" y="87"/>
                  </a:cubicBezTo>
                  <a:cubicBezTo>
                    <a:pt x="80" y="87"/>
                    <a:pt x="83" y="88"/>
                    <a:pt x="83" y="88"/>
                  </a:cubicBezTo>
                  <a:cubicBezTo>
                    <a:pt x="84" y="89"/>
                    <a:pt x="84" y="90"/>
                    <a:pt x="84" y="91"/>
                  </a:cubicBezTo>
                  <a:cubicBezTo>
                    <a:pt x="84" y="92"/>
                    <a:pt x="84" y="94"/>
                    <a:pt x="84" y="95"/>
                  </a:cubicBezTo>
                  <a:cubicBezTo>
                    <a:pt x="83" y="96"/>
                    <a:pt x="82" y="97"/>
                    <a:pt x="82" y="98"/>
                  </a:cubicBezTo>
                  <a:cubicBezTo>
                    <a:pt x="83" y="100"/>
                    <a:pt x="87" y="100"/>
                    <a:pt x="86" y="103"/>
                  </a:cubicBezTo>
                  <a:cubicBezTo>
                    <a:pt x="85" y="104"/>
                    <a:pt x="84" y="106"/>
                    <a:pt x="84" y="107"/>
                  </a:cubicBezTo>
                  <a:cubicBezTo>
                    <a:pt x="84" y="107"/>
                    <a:pt x="84" y="111"/>
                    <a:pt x="84" y="111"/>
                  </a:cubicBezTo>
                  <a:cubicBezTo>
                    <a:pt x="84" y="111"/>
                    <a:pt x="83" y="108"/>
                    <a:pt x="83" y="108"/>
                  </a:cubicBezTo>
                  <a:cubicBezTo>
                    <a:pt x="82" y="108"/>
                    <a:pt x="81" y="110"/>
                    <a:pt x="80" y="109"/>
                  </a:cubicBezTo>
                  <a:cubicBezTo>
                    <a:pt x="80" y="109"/>
                    <a:pt x="82" y="108"/>
                    <a:pt x="82" y="107"/>
                  </a:cubicBezTo>
                  <a:cubicBezTo>
                    <a:pt x="81" y="106"/>
                    <a:pt x="79" y="106"/>
                    <a:pt x="78" y="106"/>
                  </a:cubicBezTo>
                  <a:cubicBezTo>
                    <a:pt x="77" y="106"/>
                    <a:pt x="76" y="105"/>
                    <a:pt x="75" y="106"/>
                  </a:cubicBezTo>
                  <a:cubicBezTo>
                    <a:pt x="73" y="106"/>
                    <a:pt x="72" y="108"/>
                    <a:pt x="70" y="108"/>
                  </a:cubicBezTo>
                  <a:cubicBezTo>
                    <a:pt x="68" y="110"/>
                    <a:pt x="67" y="110"/>
                    <a:pt x="65" y="112"/>
                  </a:cubicBezTo>
                  <a:cubicBezTo>
                    <a:pt x="63" y="114"/>
                    <a:pt x="61" y="114"/>
                    <a:pt x="64" y="116"/>
                  </a:cubicBezTo>
                  <a:cubicBezTo>
                    <a:pt x="65" y="117"/>
                    <a:pt x="67" y="120"/>
                    <a:pt x="66" y="121"/>
                  </a:cubicBezTo>
                  <a:cubicBezTo>
                    <a:pt x="65" y="122"/>
                    <a:pt x="59" y="120"/>
                    <a:pt x="58" y="120"/>
                  </a:cubicBezTo>
                  <a:cubicBezTo>
                    <a:pt x="57" y="119"/>
                    <a:pt x="54" y="120"/>
                    <a:pt x="53" y="120"/>
                  </a:cubicBezTo>
                  <a:cubicBezTo>
                    <a:pt x="54" y="119"/>
                    <a:pt x="49" y="115"/>
                    <a:pt x="48" y="117"/>
                  </a:cubicBezTo>
                  <a:cubicBezTo>
                    <a:pt x="43" y="121"/>
                    <a:pt x="54" y="122"/>
                    <a:pt x="54" y="124"/>
                  </a:cubicBezTo>
                  <a:cubicBezTo>
                    <a:pt x="53" y="128"/>
                    <a:pt x="50" y="126"/>
                    <a:pt x="47" y="126"/>
                  </a:cubicBezTo>
                  <a:cubicBezTo>
                    <a:pt x="44" y="125"/>
                    <a:pt x="43" y="123"/>
                    <a:pt x="40" y="122"/>
                  </a:cubicBezTo>
                  <a:cubicBezTo>
                    <a:pt x="38" y="121"/>
                    <a:pt x="38" y="120"/>
                    <a:pt x="37" y="118"/>
                  </a:cubicBezTo>
                  <a:cubicBezTo>
                    <a:pt x="37" y="116"/>
                    <a:pt x="36" y="116"/>
                    <a:pt x="35" y="115"/>
                  </a:cubicBezTo>
                  <a:cubicBezTo>
                    <a:pt x="35" y="114"/>
                    <a:pt x="38" y="112"/>
                    <a:pt x="38" y="112"/>
                  </a:cubicBezTo>
                  <a:cubicBezTo>
                    <a:pt x="39" y="109"/>
                    <a:pt x="34" y="107"/>
                    <a:pt x="32" y="107"/>
                  </a:cubicBezTo>
                  <a:cubicBezTo>
                    <a:pt x="30" y="106"/>
                    <a:pt x="30" y="104"/>
                    <a:pt x="28" y="104"/>
                  </a:cubicBezTo>
                  <a:cubicBezTo>
                    <a:pt x="29" y="103"/>
                    <a:pt x="24" y="99"/>
                    <a:pt x="24" y="99"/>
                  </a:cubicBezTo>
                  <a:cubicBezTo>
                    <a:pt x="26" y="98"/>
                    <a:pt x="28" y="101"/>
                    <a:pt x="29" y="102"/>
                  </a:cubicBezTo>
                  <a:cubicBezTo>
                    <a:pt x="30" y="103"/>
                    <a:pt x="31" y="103"/>
                    <a:pt x="31" y="102"/>
                  </a:cubicBezTo>
                  <a:cubicBezTo>
                    <a:pt x="32" y="102"/>
                    <a:pt x="33" y="103"/>
                    <a:pt x="33" y="103"/>
                  </a:cubicBezTo>
                  <a:cubicBezTo>
                    <a:pt x="36" y="104"/>
                    <a:pt x="38" y="105"/>
                    <a:pt x="41" y="105"/>
                  </a:cubicBezTo>
                  <a:cubicBezTo>
                    <a:pt x="43" y="106"/>
                    <a:pt x="46" y="106"/>
                    <a:pt x="49" y="107"/>
                  </a:cubicBezTo>
                  <a:cubicBezTo>
                    <a:pt x="54" y="109"/>
                    <a:pt x="58" y="109"/>
                    <a:pt x="63" y="106"/>
                  </a:cubicBezTo>
                  <a:cubicBezTo>
                    <a:pt x="65" y="105"/>
                    <a:pt x="66" y="104"/>
                    <a:pt x="68" y="103"/>
                  </a:cubicBezTo>
                  <a:cubicBezTo>
                    <a:pt x="71" y="101"/>
                    <a:pt x="69" y="100"/>
                    <a:pt x="69" y="97"/>
                  </a:cubicBezTo>
                  <a:cubicBezTo>
                    <a:pt x="69" y="94"/>
                    <a:pt x="62" y="93"/>
                    <a:pt x="60" y="91"/>
                  </a:cubicBezTo>
                  <a:cubicBezTo>
                    <a:pt x="57" y="89"/>
                    <a:pt x="53" y="87"/>
                    <a:pt x="50" y="86"/>
                  </a:cubicBezTo>
                  <a:cubicBezTo>
                    <a:pt x="47" y="84"/>
                    <a:pt x="43" y="82"/>
                    <a:pt x="40" y="82"/>
                  </a:cubicBezTo>
                  <a:cubicBezTo>
                    <a:pt x="39" y="81"/>
                    <a:pt x="39" y="82"/>
                    <a:pt x="38" y="82"/>
                  </a:cubicBezTo>
                  <a:cubicBezTo>
                    <a:pt x="37" y="82"/>
                    <a:pt x="36" y="81"/>
                    <a:pt x="35" y="81"/>
                  </a:cubicBezTo>
                  <a:cubicBezTo>
                    <a:pt x="33" y="80"/>
                    <a:pt x="31" y="84"/>
                    <a:pt x="29" y="84"/>
                  </a:cubicBezTo>
                  <a:cubicBezTo>
                    <a:pt x="29" y="83"/>
                    <a:pt x="33" y="80"/>
                    <a:pt x="29" y="80"/>
                  </a:cubicBezTo>
                  <a:cubicBezTo>
                    <a:pt x="28" y="80"/>
                    <a:pt x="24" y="78"/>
                    <a:pt x="24" y="78"/>
                  </a:cubicBezTo>
                  <a:cubicBezTo>
                    <a:pt x="25" y="77"/>
                    <a:pt x="29" y="80"/>
                    <a:pt x="29" y="78"/>
                  </a:cubicBezTo>
                  <a:cubicBezTo>
                    <a:pt x="29" y="77"/>
                    <a:pt x="25" y="75"/>
                    <a:pt x="24" y="75"/>
                  </a:cubicBezTo>
                  <a:cubicBezTo>
                    <a:pt x="23" y="76"/>
                    <a:pt x="20" y="78"/>
                    <a:pt x="20" y="78"/>
                  </a:cubicBezTo>
                  <a:cubicBezTo>
                    <a:pt x="20" y="77"/>
                    <a:pt x="20" y="77"/>
                    <a:pt x="19" y="76"/>
                  </a:cubicBezTo>
                  <a:cubicBezTo>
                    <a:pt x="17" y="76"/>
                    <a:pt x="17" y="77"/>
                    <a:pt x="16" y="78"/>
                  </a:cubicBezTo>
                  <a:cubicBezTo>
                    <a:pt x="16" y="78"/>
                    <a:pt x="16" y="78"/>
                    <a:pt x="16" y="77"/>
                  </a:cubicBezTo>
                  <a:cubicBezTo>
                    <a:pt x="15" y="78"/>
                    <a:pt x="14" y="80"/>
                    <a:pt x="13" y="80"/>
                  </a:cubicBezTo>
                  <a:cubicBezTo>
                    <a:pt x="12" y="81"/>
                    <a:pt x="10" y="81"/>
                    <a:pt x="10" y="81"/>
                  </a:cubicBezTo>
                  <a:cubicBezTo>
                    <a:pt x="9" y="83"/>
                    <a:pt x="5" y="83"/>
                    <a:pt x="6" y="85"/>
                  </a:cubicBezTo>
                  <a:cubicBezTo>
                    <a:pt x="9" y="87"/>
                    <a:pt x="5" y="85"/>
                    <a:pt x="5" y="88"/>
                  </a:cubicBezTo>
                  <a:cubicBezTo>
                    <a:pt x="5" y="90"/>
                    <a:pt x="9" y="91"/>
                    <a:pt x="10" y="92"/>
                  </a:cubicBezTo>
                  <a:cubicBezTo>
                    <a:pt x="12" y="93"/>
                    <a:pt x="14" y="95"/>
                    <a:pt x="13" y="97"/>
                  </a:cubicBezTo>
                  <a:cubicBezTo>
                    <a:pt x="12" y="99"/>
                    <a:pt x="9" y="100"/>
                    <a:pt x="9" y="102"/>
                  </a:cubicBezTo>
                  <a:cubicBezTo>
                    <a:pt x="10" y="104"/>
                    <a:pt x="12" y="106"/>
                    <a:pt x="13" y="108"/>
                  </a:cubicBezTo>
                  <a:cubicBezTo>
                    <a:pt x="14" y="110"/>
                    <a:pt x="12" y="110"/>
                    <a:pt x="12" y="112"/>
                  </a:cubicBezTo>
                  <a:cubicBezTo>
                    <a:pt x="12" y="114"/>
                    <a:pt x="15" y="116"/>
                    <a:pt x="13" y="117"/>
                  </a:cubicBezTo>
                  <a:cubicBezTo>
                    <a:pt x="11" y="118"/>
                    <a:pt x="14" y="121"/>
                    <a:pt x="14" y="122"/>
                  </a:cubicBezTo>
                  <a:cubicBezTo>
                    <a:pt x="16" y="124"/>
                    <a:pt x="18" y="124"/>
                    <a:pt x="15" y="126"/>
                  </a:cubicBezTo>
                  <a:cubicBezTo>
                    <a:pt x="13" y="128"/>
                    <a:pt x="14" y="128"/>
                    <a:pt x="15" y="129"/>
                  </a:cubicBezTo>
                  <a:cubicBezTo>
                    <a:pt x="20" y="132"/>
                    <a:pt x="23" y="134"/>
                    <a:pt x="18" y="138"/>
                  </a:cubicBezTo>
                  <a:cubicBezTo>
                    <a:pt x="13" y="143"/>
                    <a:pt x="8" y="147"/>
                    <a:pt x="4" y="152"/>
                  </a:cubicBezTo>
                  <a:cubicBezTo>
                    <a:pt x="6" y="152"/>
                    <a:pt x="6" y="151"/>
                    <a:pt x="7" y="152"/>
                  </a:cubicBezTo>
                  <a:cubicBezTo>
                    <a:pt x="8" y="154"/>
                    <a:pt x="10" y="154"/>
                    <a:pt x="11" y="155"/>
                  </a:cubicBezTo>
                  <a:cubicBezTo>
                    <a:pt x="17" y="157"/>
                    <a:pt x="9" y="157"/>
                    <a:pt x="7" y="157"/>
                  </a:cubicBezTo>
                  <a:cubicBezTo>
                    <a:pt x="5" y="157"/>
                    <a:pt x="4" y="158"/>
                    <a:pt x="4" y="160"/>
                  </a:cubicBezTo>
                  <a:cubicBezTo>
                    <a:pt x="4" y="162"/>
                    <a:pt x="2" y="163"/>
                    <a:pt x="1" y="165"/>
                  </a:cubicBezTo>
                  <a:cubicBezTo>
                    <a:pt x="0" y="166"/>
                    <a:pt x="1" y="168"/>
                    <a:pt x="2" y="170"/>
                  </a:cubicBezTo>
                  <a:cubicBezTo>
                    <a:pt x="2" y="172"/>
                    <a:pt x="0" y="174"/>
                    <a:pt x="1" y="175"/>
                  </a:cubicBezTo>
                  <a:cubicBezTo>
                    <a:pt x="3" y="176"/>
                    <a:pt x="3" y="176"/>
                    <a:pt x="3" y="178"/>
                  </a:cubicBezTo>
                  <a:cubicBezTo>
                    <a:pt x="2" y="180"/>
                    <a:pt x="4" y="181"/>
                    <a:pt x="4" y="183"/>
                  </a:cubicBezTo>
                  <a:cubicBezTo>
                    <a:pt x="4" y="184"/>
                    <a:pt x="7" y="186"/>
                    <a:pt x="8" y="186"/>
                  </a:cubicBezTo>
                  <a:cubicBezTo>
                    <a:pt x="8" y="186"/>
                    <a:pt x="9" y="185"/>
                    <a:pt x="10" y="185"/>
                  </a:cubicBezTo>
                  <a:cubicBezTo>
                    <a:pt x="11" y="185"/>
                    <a:pt x="11" y="187"/>
                    <a:pt x="12" y="187"/>
                  </a:cubicBezTo>
                  <a:cubicBezTo>
                    <a:pt x="14" y="186"/>
                    <a:pt x="14" y="185"/>
                    <a:pt x="16" y="187"/>
                  </a:cubicBezTo>
                  <a:cubicBezTo>
                    <a:pt x="18" y="188"/>
                    <a:pt x="18" y="188"/>
                    <a:pt x="18" y="190"/>
                  </a:cubicBezTo>
                  <a:cubicBezTo>
                    <a:pt x="17" y="195"/>
                    <a:pt x="21" y="199"/>
                    <a:pt x="24" y="201"/>
                  </a:cubicBezTo>
                  <a:cubicBezTo>
                    <a:pt x="26" y="202"/>
                    <a:pt x="27" y="203"/>
                    <a:pt x="25" y="204"/>
                  </a:cubicBezTo>
                  <a:cubicBezTo>
                    <a:pt x="24" y="206"/>
                    <a:pt x="23" y="205"/>
                    <a:pt x="21" y="205"/>
                  </a:cubicBezTo>
                  <a:cubicBezTo>
                    <a:pt x="19" y="205"/>
                    <a:pt x="22" y="214"/>
                    <a:pt x="24" y="213"/>
                  </a:cubicBezTo>
                  <a:cubicBezTo>
                    <a:pt x="25" y="212"/>
                    <a:pt x="26" y="209"/>
                    <a:pt x="27" y="210"/>
                  </a:cubicBezTo>
                  <a:cubicBezTo>
                    <a:pt x="28" y="210"/>
                    <a:pt x="29" y="211"/>
                    <a:pt x="31" y="211"/>
                  </a:cubicBezTo>
                  <a:cubicBezTo>
                    <a:pt x="33" y="211"/>
                    <a:pt x="35" y="212"/>
                    <a:pt x="35" y="214"/>
                  </a:cubicBezTo>
                  <a:cubicBezTo>
                    <a:pt x="35" y="215"/>
                    <a:pt x="34" y="215"/>
                    <a:pt x="34" y="215"/>
                  </a:cubicBezTo>
                  <a:cubicBezTo>
                    <a:pt x="33" y="216"/>
                    <a:pt x="34" y="218"/>
                    <a:pt x="35" y="218"/>
                  </a:cubicBezTo>
                  <a:cubicBezTo>
                    <a:pt x="36" y="219"/>
                    <a:pt x="38" y="218"/>
                    <a:pt x="39" y="219"/>
                  </a:cubicBezTo>
                  <a:cubicBezTo>
                    <a:pt x="40" y="220"/>
                    <a:pt x="40" y="222"/>
                    <a:pt x="40" y="223"/>
                  </a:cubicBezTo>
                  <a:cubicBezTo>
                    <a:pt x="40" y="224"/>
                    <a:pt x="43" y="223"/>
                    <a:pt x="44" y="223"/>
                  </a:cubicBezTo>
                  <a:cubicBezTo>
                    <a:pt x="45" y="224"/>
                    <a:pt x="47" y="227"/>
                    <a:pt x="48" y="225"/>
                  </a:cubicBezTo>
                  <a:cubicBezTo>
                    <a:pt x="49" y="223"/>
                    <a:pt x="50" y="224"/>
                    <a:pt x="51" y="225"/>
                  </a:cubicBezTo>
                  <a:cubicBezTo>
                    <a:pt x="53" y="227"/>
                    <a:pt x="53" y="226"/>
                    <a:pt x="55" y="226"/>
                  </a:cubicBezTo>
                  <a:cubicBezTo>
                    <a:pt x="56" y="226"/>
                    <a:pt x="57" y="229"/>
                    <a:pt x="58" y="228"/>
                  </a:cubicBezTo>
                  <a:cubicBezTo>
                    <a:pt x="60" y="227"/>
                    <a:pt x="62" y="229"/>
                    <a:pt x="63" y="230"/>
                  </a:cubicBezTo>
                  <a:cubicBezTo>
                    <a:pt x="65" y="231"/>
                    <a:pt x="62" y="232"/>
                    <a:pt x="62" y="232"/>
                  </a:cubicBezTo>
                  <a:cubicBezTo>
                    <a:pt x="60" y="233"/>
                    <a:pt x="63" y="234"/>
                    <a:pt x="63" y="234"/>
                  </a:cubicBezTo>
                  <a:cubicBezTo>
                    <a:pt x="63" y="234"/>
                    <a:pt x="60" y="234"/>
                    <a:pt x="61" y="236"/>
                  </a:cubicBezTo>
                  <a:cubicBezTo>
                    <a:pt x="63" y="237"/>
                    <a:pt x="62" y="238"/>
                    <a:pt x="61" y="239"/>
                  </a:cubicBezTo>
                  <a:cubicBezTo>
                    <a:pt x="61" y="240"/>
                    <a:pt x="58" y="240"/>
                    <a:pt x="57" y="240"/>
                  </a:cubicBezTo>
                  <a:cubicBezTo>
                    <a:pt x="55" y="240"/>
                    <a:pt x="54" y="242"/>
                    <a:pt x="53" y="244"/>
                  </a:cubicBezTo>
                  <a:cubicBezTo>
                    <a:pt x="54" y="244"/>
                    <a:pt x="58" y="244"/>
                    <a:pt x="58" y="245"/>
                  </a:cubicBezTo>
                  <a:cubicBezTo>
                    <a:pt x="58" y="246"/>
                    <a:pt x="53" y="247"/>
                    <a:pt x="53" y="248"/>
                  </a:cubicBezTo>
                  <a:cubicBezTo>
                    <a:pt x="53" y="249"/>
                    <a:pt x="55" y="249"/>
                    <a:pt x="55" y="251"/>
                  </a:cubicBezTo>
                  <a:cubicBezTo>
                    <a:pt x="55" y="251"/>
                    <a:pt x="52" y="252"/>
                    <a:pt x="52" y="252"/>
                  </a:cubicBezTo>
                  <a:cubicBezTo>
                    <a:pt x="51" y="253"/>
                    <a:pt x="51" y="254"/>
                    <a:pt x="50" y="255"/>
                  </a:cubicBezTo>
                  <a:cubicBezTo>
                    <a:pt x="50" y="256"/>
                    <a:pt x="48" y="255"/>
                    <a:pt x="48" y="257"/>
                  </a:cubicBezTo>
                  <a:cubicBezTo>
                    <a:pt x="47" y="258"/>
                    <a:pt x="49" y="260"/>
                    <a:pt x="51" y="260"/>
                  </a:cubicBezTo>
                  <a:cubicBezTo>
                    <a:pt x="53" y="261"/>
                    <a:pt x="55" y="262"/>
                    <a:pt x="58" y="264"/>
                  </a:cubicBezTo>
                  <a:cubicBezTo>
                    <a:pt x="59" y="265"/>
                    <a:pt x="60" y="266"/>
                    <a:pt x="61" y="266"/>
                  </a:cubicBezTo>
                  <a:cubicBezTo>
                    <a:pt x="62" y="268"/>
                    <a:pt x="62" y="267"/>
                    <a:pt x="64" y="266"/>
                  </a:cubicBezTo>
                  <a:cubicBezTo>
                    <a:pt x="67" y="266"/>
                    <a:pt x="70" y="269"/>
                    <a:pt x="73" y="269"/>
                  </a:cubicBezTo>
                  <a:cubicBezTo>
                    <a:pt x="76" y="269"/>
                    <a:pt x="79" y="271"/>
                    <a:pt x="82" y="272"/>
                  </a:cubicBezTo>
                  <a:cubicBezTo>
                    <a:pt x="85" y="273"/>
                    <a:pt x="87" y="272"/>
                    <a:pt x="90" y="272"/>
                  </a:cubicBezTo>
                  <a:cubicBezTo>
                    <a:pt x="91" y="273"/>
                    <a:pt x="92" y="274"/>
                    <a:pt x="92" y="275"/>
                  </a:cubicBezTo>
                  <a:cubicBezTo>
                    <a:pt x="92" y="276"/>
                    <a:pt x="93" y="276"/>
                    <a:pt x="94" y="276"/>
                  </a:cubicBezTo>
                  <a:cubicBezTo>
                    <a:pt x="97" y="277"/>
                    <a:pt x="99" y="282"/>
                    <a:pt x="103" y="280"/>
                  </a:cubicBezTo>
                  <a:cubicBezTo>
                    <a:pt x="104" y="279"/>
                    <a:pt x="106" y="278"/>
                    <a:pt x="105" y="277"/>
                  </a:cubicBezTo>
                  <a:cubicBezTo>
                    <a:pt x="104" y="276"/>
                    <a:pt x="103" y="275"/>
                    <a:pt x="102" y="274"/>
                  </a:cubicBezTo>
                  <a:cubicBezTo>
                    <a:pt x="100" y="272"/>
                    <a:pt x="99" y="270"/>
                    <a:pt x="100" y="267"/>
                  </a:cubicBezTo>
                  <a:cubicBezTo>
                    <a:pt x="100" y="265"/>
                    <a:pt x="99" y="263"/>
                    <a:pt x="97" y="262"/>
                  </a:cubicBezTo>
                  <a:cubicBezTo>
                    <a:pt x="95" y="261"/>
                    <a:pt x="98" y="259"/>
                    <a:pt x="99" y="258"/>
                  </a:cubicBezTo>
                  <a:cubicBezTo>
                    <a:pt x="100" y="256"/>
                    <a:pt x="100" y="254"/>
                    <a:pt x="103" y="254"/>
                  </a:cubicBezTo>
                  <a:cubicBezTo>
                    <a:pt x="104" y="254"/>
                    <a:pt x="105" y="253"/>
                    <a:pt x="106" y="252"/>
                  </a:cubicBezTo>
                  <a:cubicBezTo>
                    <a:pt x="107" y="251"/>
                    <a:pt x="108" y="251"/>
                    <a:pt x="109" y="250"/>
                  </a:cubicBezTo>
                  <a:cubicBezTo>
                    <a:pt x="108" y="250"/>
                    <a:pt x="106" y="249"/>
                    <a:pt x="106" y="248"/>
                  </a:cubicBezTo>
                  <a:cubicBezTo>
                    <a:pt x="106" y="247"/>
                    <a:pt x="108" y="248"/>
                    <a:pt x="108" y="248"/>
                  </a:cubicBezTo>
                  <a:cubicBezTo>
                    <a:pt x="108" y="247"/>
                    <a:pt x="106" y="244"/>
                    <a:pt x="105" y="243"/>
                  </a:cubicBezTo>
                  <a:cubicBezTo>
                    <a:pt x="104" y="241"/>
                    <a:pt x="103" y="241"/>
                    <a:pt x="101" y="241"/>
                  </a:cubicBezTo>
                  <a:cubicBezTo>
                    <a:pt x="98" y="241"/>
                    <a:pt x="100" y="239"/>
                    <a:pt x="98" y="238"/>
                  </a:cubicBezTo>
                  <a:cubicBezTo>
                    <a:pt x="97" y="237"/>
                    <a:pt x="94" y="237"/>
                    <a:pt x="96" y="235"/>
                  </a:cubicBezTo>
                  <a:cubicBezTo>
                    <a:pt x="97" y="233"/>
                    <a:pt x="99" y="232"/>
                    <a:pt x="97" y="231"/>
                  </a:cubicBezTo>
                  <a:cubicBezTo>
                    <a:pt x="96" y="229"/>
                    <a:pt x="98" y="228"/>
                    <a:pt x="99" y="227"/>
                  </a:cubicBezTo>
                  <a:cubicBezTo>
                    <a:pt x="99" y="226"/>
                    <a:pt x="101" y="223"/>
                    <a:pt x="101" y="224"/>
                  </a:cubicBezTo>
                  <a:cubicBezTo>
                    <a:pt x="102" y="225"/>
                    <a:pt x="103" y="227"/>
                    <a:pt x="104" y="228"/>
                  </a:cubicBezTo>
                  <a:cubicBezTo>
                    <a:pt x="106" y="228"/>
                    <a:pt x="107" y="227"/>
                    <a:pt x="107" y="226"/>
                  </a:cubicBezTo>
                  <a:cubicBezTo>
                    <a:pt x="106" y="224"/>
                    <a:pt x="106" y="223"/>
                    <a:pt x="108" y="222"/>
                  </a:cubicBezTo>
                  <a:cubicBezTo>
                    <a:pt x="110" y="221"/>
                    <a:pt x="110" y="219"/>
                    <a:pt x="112" y="219"/>
                  </a:cubicBezTo>
                  <a:cubicBezTo>
                    <a:pt x="114" y="218"/>
                    <a:pt x="116" y="215"/>
                    <a:pt x="118" y="216"/>
                  </a:cubicBezTo>
                  <a:cubicBezTo>
                    <a:pt x="120" y="216"/>
                    <a:pt x="120" y="218"/>
                    <a:pt x="122" y="216"/>
                  </a:cubicBezTo>
                  <a:cubicBezTo>
                    <a:pt x="124" y="215"/>
                    <a:pt x="124" y="216"/>
                    <a:pt x="126" y="217"/>
                  </a:cubicBezTo>
                  <a:cubicBezTo>
                    <a:pt x="128" y="217"/>
                    <a:pt x="130" y="217"/>
                    <a:pt x="132" y="218"/>
                  </a:cubicBezTo>
                  <a:cubicBezTo>
                    <a:pt x="134" y="219"/>
                    <a:pt x="134" y="221"/>
                    <a:pt x="136" y="223"/>
                  </a:cubicBezTo>
                  <a:cubicBezTo>
                    <a:pt x="136" y="223"/>
                    <a:pt x="136" y="220"/>
                    <a:pt x="138" y="221"/>
                  </a:cubicBezTo>
                  <a:cubicBezTo>
                    <a:pt x="139" y="221"/>
                    <a:pt x="140" y="223"/>
                    <a:pt x="142" y="223"/>
                  </a:cubicBezTo>
                  <a:cubicBezTo>
                    <a:pt x="143" y="224"/>
                    <a:pt x="144" y="222"/>
                    <a:pt x="145" y="221"/>
                  </a:cubicBezTo>
                  <a:cubicBezTo>
                    <a:pt x="147" y="219"/>
                    <a:pt x="148" y="221"/>
                    <a:pt x="150" y="221"/>
                  </a:cubicBezTo>
                  <a:cubicBezTo>
                    <a:pt x="152" y="221"/>
                    <a:pt x="153" y="219"/>
                    <a:pt x="155" y="220"/>
                  </a:cubicBezTo>
                  <a:cubicBezTo>
                    <a:pt x="157" y="221"/>
                    <a:pt x="158" y="222"/>
                    <a:pt x="160" y="223"/>
                  </a:cubicBezTo>
                  <a:cubicBezTo>
                    <a:pt x="162" y="224"/>
                    <a:pt x="161" y="223"/>
                    <a:pt x="163" y="222"/>
                  </a:cubicBezTo>
                  <a:cubicBezTo>
                    <a:pt x="164" y="221"/>
                    <a:pt x="168" y="222"/>
                    <a:pt x="169" y="222"/>
                  </a:cubicBezTo>
                  <a:cubicBezTo>
                    <a:pt x="170" y="222"/>
                    <a:pt x="172" y="220"/>
                    <a:pt x="172" y="219"/>
                  </a:cubicBezTo>
                  <a:cubicBezTo>
                    <a:pt x="172" y="217"/>
                    <a:pt x="169" y="217"/>
                    <a:pt x="168" y="216"/>
                  </a:cubicBezTo>
                  <a:cubicBezTo>
                    <a:pt x="161" y="213"/>
                    <a:pt x="171" y="214"/>
                    <a:pt x="169" y="210"/>
                  </a:cubicBezTo>
                  <a:cubicBezTo>
                    <a:pt x="168" y="209"/>
                    <a:pt x="166" y="209"/>
                    <a:pt x="169" y="208"/>
                  </a:cubicBezTo>
                  <a:cubicBezTo>
                    <a:pt x="170" y="207"/>
                    <a:pt x="172" y="208"/>
                    <a:pt x="173" y="207"/>
                  </a:cubicBezTo>
                  <a:cubicBezTo>
                    <a:pt x="177" y="207"/>
                    <a:pt x="166" y="202"/>
                    <a:pt x="171" y="200"/>
                  </a:cubicBezTo>
                  <a:cubicBezTo>
                    <a:pt x="172" y="200"/>
                    <a:pt x="174" y="200"/>
                    <a:pt x="175" y="200"/>
                  </a:cubicBezTo>
                  <a:cubicBezTo>
                    <a:pt x="178" y="200"/>
                    <a:pt x="180" y="200"/>
                    <a:pt x="183" y="199"/>
                  </a:cubicBezTo>
                  <a:cubicBezTo>
                    <a:pt x="185" y="198"/>
                    <a:pt x="187" y="198"/>
                    <a:pt x="189" y="198"/>
                  </a:cubicBezTo>
                  <a:cubicBezTo>
                    <a:pt x="191" y="197"/>
                    <a:pt x="193" y="196"/>
                    <a:pt x="196" y="196"/>
                  </a:cubicBezTo>
                  <a:cubicBezTo>
                    <a:pt x="200" y="195"/>
                    <a:pt x="204" y="194"/>
                    <a:pt x="208" y="192"/>
                  </a:cubicBezTo>
                  <a:cubicBezTo>
                    <a:pt x="211" y="190"/>
                    <a:pt x="217" y="190"/>
                    <a:pt x="219" y="194"/>
                  </a:cubicBezTo>
                  <a:cubicBezTo>
                    <a:pt x="220" y="196"/>
                    <a:pt x="219" y="196"/>
                    <a:pt x="220" y="198"/>
                  </a:cubicBezTo>
                  <a:cubicBezTo>
                    <a:pt x="220" y="201"/>
                    <a:pt x="224" y="198"/>
                    <a:pt x="226" y="199"/>
                  </a:cubicBezTo>
                  <a:cubicBezTo>
                    <a:pt x="227" y="199"/>
                    <a:pt x="226" y="200"/>
                    <a:pt x="227" y="200"/>
                  </a:cubicBezTo>
                  <a:cubicBezTo>
                    <a:pt x="228" y="201"/>
                    <a:pt x="228" y="200"/>
                    <a:pt x="228" y="200"/>
                  </a:cubicBezTo>
                  <a:cubicBezTo>
                    <a:pt x="229" y="199"/>
                    <a:pt x="230" y="200"/>
                    <a:pt x="231" y="201"/>
                  </a:cubicBezTo>
                  <a:cubicBezTo>
                    <a:pt x="232" y="201"/>
                    <a:pt x="232" y="201"/>
                    <a:pt x="231" y="202"/>
                  </a:cubicBezTo>
                  <a:cubicBezTo>
                    <a:pt x="230" y="205"/>
                    <a:pt x="237" y="203"/>
                    <a:pt x="239" y="202"/>
                  </a:cubicBezTo>
                  <a:cubicBezTo>
                    <a:pt x="239" y="202"/>
                    <a:pt x="248" y="197"/>
                    <a:pt x="248" y="198"/>
                  </a:cubicBezTo>
                  <a:cubicBezTo>
                    <a:pt x="248" y="199"/>
                    <a:pt x="246" y="201"/>
                    <a:pt x="248" y="202"/>
                  </a:cubicBezTo>
                  <a:cubicBezTo>
                    <a:pt x="250" y="202"/>
                    <a:pt x="251" y="203"/>
                    <a:pt x="252" y="204"/>
                  </a:cubicBezTo>
                  <a:cubicBezTo>
                    <a:pt x="255" y="207"/>
                    <a:pt x="256" y="210"/>
                    <a:pt x="258" y="213"/>
                  </a:cubicBezTo>
                  <a:cubicBezTo>
                    <a:pt x="260" y="216"/>
                    <a:pt x="261" y="219"/>
                    <a:pt x="263" y="221"/>
                  </a:cubicBezTo>
                  <a:cubicBezTo>
                    <a:pt x="266" y="224"/>
                    <a:pt x="266" y="217"/>
                    <a:pt x="269" y="220"/>
                  </a:cubicBezTo>
                  <a:cubicBezTo>
                    <a:pt x="273" y="224"/>
                    <a:pt x="275" y="222"/>
                    <a:pt x="280" y="221"/>
                  </a:cubicBezTo>
                  <a:cubicBezTo>
                    <a:pt x="282" y="220"/>
                    <a:pt x="283" y="223"/>
                    <a:pt x="284" y="224"/>
                  </a:cubicBezTo>
                  <a:cubicBezTo>
                    <a:pt x="285" y="226"/>
                    <a:pt x="287" y="226"/>
                    <a:pt x="288" y="228"/>
                  </a:cubicBezTo>
                  <a:cubicBezTo>
                    <a:pt x="289" y="230"/>
                    <a:pt x="291" y="230"/>
                    <a:pt x="293" y="230"/>
                  </a:cubicBezTo>
                  <a:cubicBezTo>
                    <a:pt x="296" y="229"/>
                    <a:pt x="295" y="230"/>
                    <a:pt x="296" y="231"/>
                  </a:cubicBezTo>
                  <a:cubicBezTo>
                    <a:pt x="298" y="235"/>
                    <a:pt x="304" y="230"/>
                    <a:pt x="307" y="230"/>
                  </a:cubicBezTo>
                  <a:cubicBezTo>
                    <a:pt x="310" y="229"/>
                    <a:pt x="313" y="226"/>
                    <a:pt x="316" y="225"/>
                  </a:cubicBezTo>
                  <a:cubicBezTo>
                    <a:pt x="320" y="222"/>
                    <a:pt x="322" y="222"/>
                    <a:pt x="327" y="223"/>
                  </a:cubicBezTo>
                  <a:cubicBezTo>
                    <a:pt x="329" y="223"/>
                    <a:pt x="329" y="224"/>
                    <a:pt x="331" y="226"/>
                  </a:cubicBezTo>
                  <a:cubicBezTo>
                    <a:pt x="332" y="227"/>
                    <a:pt x="334" y="227"/>
                    <a:pt x="336" y="227"/>
                  </a:cubicBezTo>
                  <a:cubicBezTo>
                    <a:pt x="338" y="227"/>
                    <a:pt x="339" y="228"/>
                    <a:pt x="341" y="228"/>
                  </a:cubicBezTo>
                  <a:cubicBezTo>
                    <a:pt x="343" y="230"/>
                    <a:pt x="344" y="228"/>
                    <a:pt x="346" y="227"/>
                  </a:cubicBezTo>
                  <a:cubicBezTo>
                    <a:pt x="349" y="224"/>
                    <a:pt x="344" y="222"/>
                    <a:pt x="346" y="219"/>
                  </a:cubicBezTo>
                  <a:cubicBezTo>
                    <a:pt x="347" y="217"/>
                    <a:pt x="351" y="213"/>
                    <a:pt x="353" y="214"/>
                  </a:cubicBezTo>
                  <a:cubicBezTo>
                    <a:pt x="357" y="216"/>
                    <a:pt x="362" y="216"/>
                    <a:pt x="366" y="218"/>
                  </a:cubicBezTo>
                  <a:cubicBezTo>
                    <a:pt x="368" y="219"/>
                    <a:pt x="367" y="221"/>
                    <a:pt x="368" y="222"/>
                  </a:cubicBezTo>
                  <a:cubicBezTo>
                    <a:pt x="369" y="225"/>
                    <a:pt x="371" y="225"/>
                    <a:pt x="374" y="226"/>
                  </a:cubicBezTo>
                  <a:cubicBezTo>
                    <a:pt x="378" y="227"/>
                    <a:pt x="382" y="224"/>
                    <a:pt x="386" y="225"/>
                  </a:cubicBezTo>
                  <a:cubicBezTo>
                    <a:pt x="387" y="225"/>
                    <a:pt x="389" y="225"/>
                    <a:pt x="390" y="226"/>
                  </a:cubicBezTo>
                  <a:cubicBezTo>
                    <a:pt x="392" y="227"/>
                    <a:pt x="394" y="227"/>
                    <a:pt x="396" y="229"/>
                  </a:cubicBezTo>
                  <a:cubicBezTo>
                    <a:pt x="401" y="233"/>
                    <a:pt x="409" y="233"/>
                    <a:pt x="415" y="231"/>
                  </a:cubicBezTo>
                  <a:cubicBezTo>
                    <a:pt x="419" y="230"/>
                    <a:pt x="422" y="228"/>
                    <a:pt x="426" y="227"/>
                  </a:cubicBezTo>
                  <a:cubicBezTo>
                    <a:pt x="428" y="225"/>
                    <a:pt x="431" y="227"/>
                    <a:pt x="433" y="227"/>
                  </a:cubicBezTo>
                  <a:cubicBezTo>
                    <a:pt x="435" y="228"/>
                    <a:pt x="436" y="226"/>
                    <a:pt x="438" y="227"/>
                  </a:cubicBezTo>
                  <a:cubicBezTo>
                    <a:pt x="439" y="228"/>
                    <a:pt x="443" y="231"/>
                    <a:pt x="445" y="230"/>
                  </a:cubicBezTo>
                  <a:cubicBezTo>
                    <a:pt x="446" y="230"/>
                    <a:pt x="448" y="229"/>
                    <a:pt x="449" y="228"/>
                  </a:cubicBezTo>
                  <a:cubicBezTo>
                    <a:pt x="452" y="227"/>
                    <a:pt x="453" y="227"/>
                    <a:pt x="453" y="225"/>
                  </a:cubicBezTo>
                  <a:cubicBezTo>
                    <a:pt x="453" y="221"/>
                    <a:pt x="456" y="217"/>
                    <a:pt x="458" y="215"/>
                  </a:cubicBezTo>
                  <a:cubicBezTo>
                    <a:pt x="459" y="214"/>
                    <a:pt x="460" y="212"/>
                    <a:pt x="459" y="211"/>
                  </a:cubicBezTo>
                  <a:cubicBezTo>
                    <a:pt x="458" y="210"/>
                    <a:pt x="455" y="210"/>
                    <a:pt x="457" y="208"/>
                  </a:cubicBezTo>
                  <a:cubicBezTo>
                    <a:pt x="460" y="205"/>
                    <a:pt x="465" y="205"/>
                    <a:pt x="470" y="204"/>
                  </a:cubicBezTo>
                  <a:cubicBezTo>
                    <a:pt x="472" y="204"/>
                    <a:pt x="474" y="204"/>
                    <a:pt x="476" y="205"/>
                  </a:cubicBezTo>
                  <a:cubicBezTo>
                    <a:pt x="478" y="206"/>
                    <a:pt x="481" y="206"/>
                    <a:pt x="483" y="207"/>
                  </a:cubicBezTo>
                  <a:cubicBezTo>
                    <a:pt x="486" y="208"/>
                    <a:pt x="487" y="212"/>
                    <a:pt x="489" y="215"/>
                  </a:cubicBezTo>
                  <a:cubicBezTo>
                    <a:pt x="490" y="218"/>
                    <a:pt x="492" y="221"/>
                    <a:pt x="493" y="224"/>
                  </a:cubicBezTo>
                  <a:cubicBezTo>
                    <a:pt x="493" y="225"/>
                    <a:pt x="493" y="227"/>
                    <a:pt x="494" y="229"/>
                  </a:cubicBezTo>
                  <a:cubicBezTo>
                    <a:pt x="494" y="230"/>
                    <a:pt x="497" y="230"/>
                    <a:pt x="498" y="230"/>
                  </a:cubicBezTo>
                  <a:cubicBezTo>
                    <a:pt x="502" y="231"/>
                    <a:pt x="507" y="233"/>
                    <a:pt x="508" y="237"/>
                  </a:cubicBezTo>
                  <a:cubicBezTo>
                    <a:pt x="509" y="240"/>
                    <a:pt x="510" y="242"/>
                    <a:pt x="514" y="242"/>
                  </a:cubicBezTo>
                  <a:cubicBezTo>
                    <a:pt x="515" y="242"/>
                    <a:pt x="517" y="242"/>
                    <a:pt x="518" y="242"/>
                  </a:cubicBezTo>
                  <a:cubicBezTo>
                    <a:pt x="520" y="242"/>
                    <a:pt x="520" y="240"/>
                    <a:pt x="522" y="240"/>
                  </a:cubicBezTo>
                  <a:cubicBezTo>
                    <a:pt x="525" y="240"/>
                    <a:pt x="528" y="237"/>
                    <a:pt x="530" y="241"/>
                  </a:cubicBezTo>
                  <a:cubicBezTo>
                    <a:pt x="530" y="243"/>
                    <a:pt x="530" y="243"/>
                    <a:pt x="529" y="244"/>
                  </a:cubicBezTo>
                  <a:cubicBezTo>
                    <a:pt x="527" y="246"/>
                    <a:pt x="527" y="247"/>
                    <a:pt x="526" y="249"/>
                  </a:cubicBezTo>
                  <a:cubicBezTo>
                    <a:pt x="525" y="252"/>
                    <a:pt x="523" y="255"/>
                    <a:pt x="521" y="258"/>
                  </a:cubicBezTo>
                  <a:cubicBezTo>
                    <a:pt x="520" y="260"/>
                    <a:pt x="519" y="259"/>
                    <a:pt x="518" y="258"/>
                  </a:cubicBezTo>
                  <a:cubicBezTo>
                    <a:pt x="516" y="257"/>
                    <a:pt x="516" y="258"/>
                    <a:pt x="514" y="259"/>
                  </a:cubicBezTo>
                  <a:cubicBezTo>
                    <a:pt x="513" y="259"/>
                    <a:pt x="511" y="260"/>
                    <a:pt x="511" y="260"/>
                  </a:cubicBezTo>
                  <a:cubicBezTo>
                    <a:pt x="510" y="261"/>
                    <a:pt x="513" y="265"/>
                    <a:pt x="513" y="267"/>
                  </a:cubicBezTo>
                  <a:cubicBezTo>
                    <a:pt x="512" y="268"/>
                    <a:pt x="512" y="270"/>
                    <a:pt x="512" y="271"/>
                  </a:cubicBezTo>
                  <a:cubicBezTo>
                    <a:pt x="511" y="273"/>
                    <a:pt x="509" y="272"/>
                    <a:pt x="509" y="274"/>
                  </a:cubicBezTo>
                  <a:cubicBezTo>
                    <a:pt x="511" y="273"/>
                    <a:pt x="512" y="274"/>
                    <a:pt x="514" y="272"/>
                  </a:cubicBezTo>
                  <a:cubicBezTo>
                    <a:pt x="515" y="270"/>
                    <a:pt x="517" y="272"/>
                    <a:pt x="519" y="272"/>
                  </a:cubicBezTo>
                  <a:cubicBezTo>
                    <a:pt x="523" y="274"/>
                    <a:pt x="527" y="272"/>
                    <a:pt x="531" y="269"/>
                  </a:cubicBezTo>
                  <a:cubicBezTo>
                    <a:pt x="534" y="266"/>
                    <a:pt x="537" y="262"/>
                    <a:pt x="540" y="259"/>
                  </a:cubicBezTo>
                  <a:cubicBezTo>
                    <a:pt x="543" y="255"/>
                    <a:pt x="546" y="251"/>
                    <a:pt x="549" y="247"/>
                  </a:cubicBezTo>
                  <a:cubicBezTo>
                    <a:pt x="554" y="240"/>
                    <a:pt x="559" y="235"/>
                    <a:pt x="558" y="226"/>
                  </a:cubicBezTo>
                  <a:cubicBezTo>
                    <a:pt x="558" y="222"/>
                    <a:pt x="559" y="220"/>
                    <a:pt x="561" y="217"/>
                  </a:cubicBezTo>
                  <a:cubicBezTo>
                    <a:pt x="562" y="215"/>
                    <a:pt x="562" y="214"/>
                    <a:pt x="563" y="212"/>
                  </a:cubicBezTo>
                  <a:cubicBezTo>
                    <a:pt x="563" y="212"/>
                    <a:pt x="563" y="211"/>
                    <a:pt x="563" y="210"/>
                  </a:cubicBezTo>
                  <a:cubicBezTo>
                    <a:pt x="563" y="209"/>
                    <a:pt x="561" y="208"/>
                    <a:pt x="561" y="207"/>
                  </a:cubicBezTo>
                  <a:cubicBezTo>
                    <a:pt x="561" y="207"/>
                    <a:pt x="563" y="208"/>
                    <a:pt x="563" y="207"/>
                  </a:cubicBezTo>
                  <a:cubicBezTo>
                    <a:pt x="562" y="206"/>
                    <a:pt x="562" y="205"/>
                    <a:pt x="561" y="205"/>
                  </a:cubicBezTo>
                  <a:cubicBezTo>
                    <a:pt x="560" y="204"/>
                    <a:pt x="558" y="201"/>
                    <a:pt x="557" y="200"/>
                  </a:cubicBezTo>
                  <a:cubicBezTo>
                    <a:pt x="556" y="200"/>
                    <a:pt x="551" y="198"/>
                    <a:pt x="550" y="199"/>
                  </a:cubicBezTo>
                  <a:cubicBezTo>
                    <a:pt x="550" y="200"/>
                    <a:pt x="551" y="201"/>
                    <a:pt x="550" y="201"/>
                  </a:cubicBezTo>
                  <a:cubicBezTo>
                    <a:pt x="548" y="201"/>
                    <a:pt x="548" y="203"/>
                    <a:pt x="547" y="203"/>
                  </a:cubicBezTo>
                  <a:cubicBezTo>
                    <a:pt x="545" y="205"/>
                    <a:pt x="544" y="202"/>
                    <a:pt x="544" y="201"/>
                  </a:cubicBezTo>
                  <a:cubicBezTo>
                    <a:pt x="544" y="199"/>
                    <a:pt x="546" y="198"/>
                    <a:pt x="543" y="199"/>
                  </a:cubicBezTo>
                  <a:cubicBezTo>
                    <a:pt x="540" y="200"/>
                    <a:pt x="544" y="202"/>
                    <a:pt x="540" y="202"/>
                  </a:cubicBezTo>
                  <a:cubicBezTo>
                    <a:pt x="539" y="202"/>
                    <a:pt x="541" y="197"/>
                    <a:pt x="540" y="196"/>
                  </a:cubicBezTo>
                  <a:cubicBezTo>
                    <a:pt x="540" y="197"/>
                    <a:pt x="529" y="197"/>
                    <a:pt x="534" y="194"/>
                  </a:cubicBezTo>
                  <a:cubicBezTo>
                    <a:pt x="538" y="191"/>
                    <a:pt x="542" y="188"/>
                    <a:pt x="546" y="185"/>
                  </a:cubicBezTo>
                  <a:cubicBezTo>
                    <a:pt x="547" y="184"/>
                    <a:pt x="548" y="182"/>
                    <a:pt x="549" y="181"/>
                  </a:cubicBezTo>
                  <a:cubicBezTo>
                    <a:pt x="552" y="179"/>
                    <a:pt x="555" y="177"/>
                    <a:pt x="557" y="175"/>
                  </a:cubicBezTo>
                  <a:cubicBezTo>
                    <a:pt x="558" y="174"/>
                    <a:pt x="559" y="172"/>
                    <a:pt x="561" y="171"/>
                  </a:cubicBezTo>
                  <a:cubicBezTo>
                    <a:pt x="563" y="169"/>
                    <a:pt x="565" y="167"/>
                    <a:pt x="567" y="165"/>
                  </a:cubicBezTo>
                  <a:cubicBezTo>
                    <a:pt x="571" y="162"/>
                    <a:pt x="577" y="162"/>
                    <a:pt x="582" y="162"/>
                  </a:cubicBezTo>
                  <a:cubicBezTo>
                    <a:pt x="583" y="162"/>
                    <a:pt x="584" y="162"/>
                    <a:pt x="585" y="162"/>
                  </a:cubicBezTo>
                  <a:cubicBezTo>
                    <a:pt x="586" y="163"/>
                    <a:pt x="586" y="164"/>
                    <a:pt x="587" y="164"/>
                  </a:cubicBezTo>
                  <a:cubicBezTo>
                    <a:pt x="588" y="163"/>
                    <a:pt x="590" y="163"/>
                    <a:pt x="591" y="162"/>
                  </a:cubicBezTo>
                  <a:cubicBezTo>
                    <a:pt x="592" y="162"/>
                    <a:pt x="593" y="163"/>
                    <a:pt x="594" y="163"/>
                  </a:cubicBezTo>
                  <a:cubicBezTo>
                    <a:pt x="595" y="163"/>
                    <a:pt x="596" y="163"/>
                    <a:pt x="597" y="163"/>
                  </a:cubicBezTo>
                  <a:cubicBezTo>
                    <a:pt x="597" y="162"/>
                    <a:pt x="598" y="163"/>
                    <a:pt x="599" y="163"/>
                  </a:cubicBezTo>
                  <a:cubicBezTo>
                    <a:pt x="601" y="163"/>
                    <a:pt x="601" y="160"/>
                    <a:pt x="604" y="160"/>
                  </a:cubicBezTo>
                  <a:cubicBezTo>
                    <a:pt x="605" y="160"/>
                    <a:pt x="607" y="160"/>
                    <a:pt x="608" y="160"/>
                  </a:cubicBezTo>
                  <a:cubicBezTo>
                    <a:pt x="609" y="161"/>
                    <a:pt x="610" y="162"/>
                    <a:pt x="611" y="162"/>
                  </a:cubicBezTo>
                  <a:cubicBezTo>
                    <a:pt x="612" y="163"/>
                    <a:pt x="616" y="161"/>
                    <a:pt x="616" y="164"/>
                  </a:cubicBezTo>
                  <a:cubicBezTo>
                    <a:pt x="616" y="164"/>
                    <a:pt x="613" y="164"/>
                    <a:pt x="613" y="165"/>
                  </a:cubicBezTo>
                  <a:cubicBezTo>
                    <a:pt x="612" y="167"/>
                    <a:pt x="616" y="166"/>
                    <a:pt x="616" y="166"/>
                  </a:cubicBezTo>
                  <a:cubicBezTo>
                    <a:pt x="618" y="166"/>
                    <a:pt x="620" y="166"/>
                    <a:pt x="621" y="166"/>
                  </a:cubicBezTo>
                  <a:cubicBezTo>
                    <a:pt x="622" y="165"/>
                    <a:pt x="622" y="165"/>
                    <a:pt x="623" y="164"/>
                  </a:cubicBezTo>
                  <a:cubicBezTo>
                    <a:pt x="624" y="164"/>
                    <a:pt x="625" y="165"/>
                    <a:pt x="627" y="165"/>
                  </a:cubicBezTo>
                  <a:cubicBezTo>
                    <a:pt x="628" y="165"/>
                    <a:pt x="635" y="163"/>
                    <a:pt x="631" y="162"/>
                  </a:cubicBezTo>
                  <a:cubicBezTo>
                    <a:pt x="629" y="162"/>
                    <a:pt x="628" y="163"/>
                    <a:pt x="628" y="160"/>
                  </a:cubicBezTo>
                  <a:cubicBezTo>
                    <a:pt x="628" y="159"/>
                    <a:pt x="630" y="156"/>
                    <a:pt x="631" y="155"/>
                  </a:cubicBezTo>
                  <a:cubicBezTo>
                    <a:pt x="633" y="154"/>
                    <a:pt x="634" y="153"/>
                    <a:pt x="636" y="151"/>
                  </a:cubicBezTo>
                  <a:cubicBezTo>
                    <a:pt x="637" y="150"/>
                    <a:pt x="639" y="150"/>
                    <a:pt x="640" y="148"/>
                  </a:cubicBezTo>
                  <a:cubicBezTo>
                    <a:pt x="641" y="146"/>
                    <a:pt x="642" y="145"/>
                    <a:pt x="644" y="145"/>
                  </a:cubicBezTo>
                  <a:cubicBezTo>
                    <a:pt x="646" y="145"/>
                    <a:pt x="649" y="144"/>
                    <a:pt x="651" y="144"/>
                  </a:cubicBezTo>
                  <a:cubicBezTo>
                    <a:pt x="653" y="144"/>
                    <a:pt x="654" y="146"/>
                    <a:pt x="655" y="146"/>
                  </a:cubicBezTo>
                  <a:cubicBezTo>
                    <a:pt x="656" y="145"/>
                    <a:pt x="657" y="143"/>
                    <a:pt x="658" y="144"/>
                  </a:cubicBezTo>
                  <a:cubicBezTo>
                    <a:pt x="659" y="145"/>
                    <a:pt x="656" y="148"/>
                    <a:pt x="656" y="149"/>
                  </a:cubicBezTo>
                  <a:cubicBezTo>
                    <a:pt x="656" y="151"/>
                    <a:pt x="657" y="149"/>
                    <a:pt x="659" y="150"/>
                  </a:cubicBezTo>
                  <a:cubicBezTo>
                    <a:pt x="659" y="150"/>
                    <a:pt x="657" y="152"/>
                    <a:pt x="657" y="153"/>
                  </a:cubicBezTo>
                  <a:cubicBezTo>
                    <a:pt x="657" y="154"/>
                    <a:pt x="664" y="149"/>
                    <a:pt x="664" y="149"/>
                  </a:cubicBezTo>
                  <a:cubicBezTo>
                    <a:pt x="665" y="148"/>
                    <a:pt x="666" y="147"/>
                    <a:pt x="668" y="146"/>
                  </a:cubicBezTo>
                  <a:cubicBezTo>
                    <a:pt x="669" y="145"/>
                    <a:pt x="672" y="147"/>
                    <a:pt x="672" y="145"/>
                  </a:cubicBezTo>
                  <a:cubicBezTo>
                    <a:pt x="671" y="143"/>
                    <a:pt x="672" y="139"/>
                    <a:pt x="675" y="139"/>
                  </a:cubicBezTo>
                  <a:cubicBezTo>
                    <a:pt x="676" y="138"/>
                    <a:pt x="678" y="137"/>
                    <a:pt x="679" y="138"/>
                  </a:cubicBezTo>
                  <a:cubicBezTo>
                    <a:pt x="680" y="138"/>
                    <a:pt x="682" y="140"/>
                    <a:pt x="683" y="139"/>
                  </a:cubicBezTo>
                  <a:cubicBezTo>
                    <a:pt x="681" y="140"/>
                    <a:pt x="678" y="139"/>
                    <a:pt x="677" y="142"/>
                  </a:cubicBezTo>
                  <a:cubicBezTo>
                    <a:pt x="677" y="143"/>
                    <a:pt x="677" y="144"/>
                    <a:pt x="677" y="145"/>
                  </a:cubicBezTo>
                  <a:cubicBezTo>
                    <a:pt x="677" y="146"/>
                    <a:pt x="675" y="146"/>
                    <a:pt x="676" y="147"/>
                  </a:cubicBezTo>
                  <a:cubicBezTo>
                    <a:pt x="676" y="148"/>
                    <a:pt x="677" y="148"/>
                    <a:pt x="676" y="149"/>
                  </a:cubicBezTo>
                  <a:cubicBezTo>
                    <a:pt x="675" y="149"/>
                    <a:pt x="674" y="150"/>
                    <a:pt x="675" y="151"/>
                  </a:cubicBezTo>
                  <a:cubicBezTo>
                    <a:pt x="675" y="151"/>
                    <a:pt x="669" y="153"/>
                    <a:pt x="669" y="154"/>
                  </a:cubicBezTo>
                  <a:cubicBezTo>
                    <a:pt x="667" y="155"/>
                    <a:pt x="666" y="157"/>
                    <a:pt x="664" y="158"/>
                  </a:cubicBezTo>
                  <a:cubicBezTo>
                    <a:pt x="662" y="160"/>
                    <a:pt x="660" y="161"/>
                    <a:pt x="658" y="163"/>
                  </a:cubicBezTo>
                  <a:cubicBezTo>
                    <a:pt x="654" y="166"/>
                    <a:pt x="651" y="173"/>
                    <a:pt x="646" y="173"/>
                  </a:cubicBezTo>
                  <a:cubicBezTo>
                    <a:pt x="645" y="173"/>
                    <a:pt x="641" y="174"/>
                    <a:pt x="641" y="175"/>
                  </a:cubicBezTo>
                  <a:cubicBezTo>
                    <a:pt x="641" y="178"/>
                    <a:pt x="641" y="179"/>
                    <a:pt x="638" y="181"/>
                  </a:cubicBezTo>
                  <a:cubicBezTo>
                    <a:pt x="634" y="184"/>
                    <a:pt x="634" y="190"/>
                    <a:pt x="635" y="195"/>
                  </a:cubicBezTo>
                  <a:cubicBezTo>
                    <a:pt x="636" y="200"/>
                    <a:pt x="635" y="206"/>
                    <a:pt x="638" y="210"/>
                  </a:cubicBezTo>
                  <a:cubicBezTo>
                    <a:pt x="639" y="212"/>
                    <a:pt x="639" y="215"/>
                    <a:pt x="639" y="217"/>
                  </a:cubicBezTo>
                  <a:cubicBezTo>
                    <a:pt x="639" y="217"/>
                    <a:pt x="639" y="219"/>
                    <a:pt x="640" y="219"/>
                  </a:cubicBezTo>
                  <a:cubicBezTo>
                    <a:pt x="641" y="219"/>
                    <a:pt x="639" y="222"/>
                    <a:pt x="640" y="222"/>
                  </a:cubicBezTo>
                  <a:cubicBezTo>
                    <a:pt x="640" y="222"/>
                    <a:pt x="645" y="218"/>
                    <a:pt x="645" y="217"/>
                  </a:cubicBezTo>
                  <a:cubicBezTo>
                    <a:pt x="647" y="215"/>
                    <a:pt x="648" y="213"/>
                    <a:pt x="649" y="210"/>
                  </a:cubicBezTo>
                  <a:cubicBezTo>
                    <a:pt x="650" y="208"/>
                    <a:pt x="654" y="206"/>
                    <a:pt x="655" y="206"/>
                  </a:cubicBezTo>
                  <a:cubicBezTo>
                    <a:pt x="658" y="208"/>
                    <a:pt x="655" y="202"/>
                    <a:pt x="656" y="201"/>
                  </a:cubicBezTo>
                  <a:cubicBezTo>
                    <a:pt x="658" y="198"/>
                    <a:pt x="659" y="197"/>
                    <a:pt x="662" y="197"/>
                  </a:cubicBezTo>
                  <a:cubicBezTo>
                    <a:pt x="665" y="197"/>
                    <a:pt x="669" y="197"/>
                    <a:pt x="667" y="194"/>
                  </a:cubicBezTo>
                  <a:cubicBezTo>
                    <a:pt x="664" y="191"/>
                    <a:pt x="666" y="188"/>
                    <a:pt x="669" y="186"/>
                  </a:cubicBezTo>
                  <a:cubicBezTo>
                    <a:pt x="670" y="185"/>
                    <a:pt x="670" y="187"/>
                    <a:pt x="671" y="187"/>
                  </a:cubicBezTo>
                  <a:cubicBezTo>
                    <a:pt x="673" y="187"/>
                    <a:pt x="673" y="184"/>
                    <a:pt x="673" y="183"/>
                  </a:cubicBezTo>
                  <a:cubicBezTo>
                    <a:pt x="671" y="181"/>
                    <a:pt x="669" y="180"/>
                    <a:pt x="671" y="177"/>
                  </a:cubicBezTo>
                  <a:cubicBezTo>
                    <a:pt x="671" y="177"/>
                    <a:pt x="674" y="176"/>
                    <a:pt x="673" y="175"/>
                  </a:cubicBezTo>
                  <a:cubicBezTo>
                    <a:pt x="672" y="175"/>
                    <a:pt x="671" y="173"/>
                    <a:pt x="670" y="173"/>
                  </a:cubicBezTo>
                  <a:cubicBezTo>
                    <a:pt x="669" y="173"/>
                    <a:pt x="670" y="174"/>
                    <a:pt x="669" y="174"/>
                  </a:cubicBezTo>
                  <a:cubicBezTo>
                    <a:pt x="667" y="174"/>
                    <a:pt x="666" y="173"/>
                    <a:pt x="667" y="171"/>
                  </a:cubicBezTo>
                  <a:cubicBezTo>
                    <a:pt x="668" y="169"/>
                    <a:pt x="670" y="168"/>
                    <a:pt x="672" y="165"/>
                  </a:cubicBezTo>
                  <a:cubicBezTo>
                    <a:pt x="673" y="163"/>
                    <a:pt x="673" y="160"/>
                    <a:pt x="676" y="158"/>
                  </a:cubicBezTo>
                  <a:cubicBezTo>
                    <a:pt x="677" y="157"/>
                    <a:pt x="677" y="159"/>
                    <a:pt x="677" y="159"/>
                  </a:cubicBezTo>
                  <a:cubicBezTo>
                    <a:pt x="679" y="159"/>
                    <a:pt x="679" y="157"/>
                    <a:pt x="680" y="158"/>
                  </a:cubicBezTo>
                  <a:cubicBezTo>
                    <a:pt x="681" y="158"/>
                    <a:pt x="681" y="159"/>
                    <a:pt x="682" y="158"/>
                  </a:cubicBezTo>
                  <a:cubicBezTo>
                    <a:pt x="684" y="157"/>
                    <a:pt x="685" y="156"/>
                    <a:pt x="687" y="155"/>
                  </a:cubicBezTo>
                  <a:cubicBezTo>
                    <a:pt x="690" y="154"/>
                    <a:pt x="686" y="158"/>
                    <a:pt x="688" y="159"/>
                  </a:cubicBezTo>
                  <a:cubicBezTo>
                    <a:pt x="688" y="160"/>
                    <a:pt x="692" y="156"/>
                    <a:pt x="693" y="156"/>
                  </a:cubicBezTo>
                  <a:cubicBezTo>
                    <a:pt x="695" y="155"/>
                    <a:pt x="697" y="154"/>
                    <a:pt x="700" y="154"/>
                  </a:cubicBezTo>
                  <a:cubicBezTo>
                    <a:pt x="702" y="154"/>
                    <a:pt x="704" y="154"/>
                    <a:pt x="705" y="156"/>
                  </a:cubicBezTo>
                  <a:cubicBezTo>
                    <a:pt x="706" y="156"/>
                    <a:pt x="707" y="157"/>
                    <a:pt x="708" y="158"/>
                  </a:cubicBezTo>
                  <a:cubicBezTo>
                    <a:pt x="709" y="159"/>
                    <a:pt x="709" y="156"/>
                    <a:pt x="710" y="156"/>
                  </a:cubicBezTo>
                  <a:cubicBezTo>
                    <a:pt x="718" y="149"/>
                    <a:pt x="727" y="146"/>
                    <a:pt x="736" y="142"/>
                  </a:cubicBezTo>
                  <a:cubicBezTo>
                    <a:pt x="738" y="141"/>
                    <a:pt x="741" y="140"/>
                    <a:pt x="742" y="138"/>
                  </a:cubicBezTo>
                  <a:cubicBezTo>
                    <a:pt x="743" y="136"/>
                    <a:pt x="743" y="139"/>
                    <a:pt x="745" y="139"/>
                  </a:cubicBezTo>
                  <a:cubicBezTo>
                    <a:pt x="746" y="139"/>
                    <a:pt x="748" y="139"/>
                    <a:pt x="749" y="139"/>
                  </a:cubicBezTo>
                  <a:cubicBezTo>
                    <a:pt x="750" y="140"/>
                    <a:pt x="751" y="141"/>
                    <a:pt x="752" y="141"/>
                  </a:cubicBezTo>
                  <a:cubicBezTo>
                    <a:pt x="755" y="141"/>
                    <a:pt x="755" y="137"/>
                    <a:pt x="754" y="135"/>
                  </a:cubicBezTo>
                  <a:cubicBezTo>
                    <a:pt x="754" y="134"/>
                    <a:pt x="750" y="132"/>
                    <a:pt x="751" y="131"/>
                  </a:cubicBezTo>
                  <a:cubicBezTo>
                    <a:pt x="751" y="130"/>
                    <a:pt x="749" y="125"/>
                    <a:pt x="748" y="126"/>
                  </a:cubicBezTo>
                  <a:cubicBezTo>
                    <a:pt x="748" y="127"/>
                    <a:pt x="746" y="125"/>
                    <a:pt x="745" y="125"/>
                  </a:cubicBezTo>
                  <a:cubicBezTo>
                    <a:pt x="744" y="124"/>
                    <a:pt x="745" y="123"/>
                    <a:pt x="744" y="122"/>
                  </a:cubicBezTo>
                  <a:cubicBezTo>
                    <a:pt x="744" y="121"/>
                    <a:pt x="741" y="122"/>
                    <a:pt x="741" y="122"/>
                  </a:cubicBezTo>
                  <a:cubicBezTo>
                    <a:pt x="740" y="123"/>
                    <a:pt x="737" y="122"/>
                    <a:pt x="738" y="121"/>
                  </a:cubicBezTo>
                  <a:cubicBezTo>
                    <a:pt x="738" y="120"/>
                    <a:pt x="741" y="121"/>
                    <a:pt x="742" y="121"/>
                  </a:cubicBezTo>
                  <a:cubicBezTo>
                    <a:pt x="742" y="120"/>
                    <a:pt x="739" y="120"/>
                    <a:pt x="739" y="120"/>
                  </a:cubicBezTo>
                  <a:cubicBezTo>
                    <a:pt x="739" y="117"/>
                    <a:pt x="747" y="122"/>
                    <a:pt x="748" y="122"/>
                  </a:cubicBezTo>
                  <a:cubicBezTo>
                    <a:pt x="750" y="123"/>
                    <a:pt x="756" y="121"/>
                    <a:pt x="758" y="119"/>
                  </a:cubicBezTo>
                  <a:cubicBezTo>
                    <a:pt x="759" y="118"/>
                    <a:pt x="757" y="118"/>
                    <a:pt x="757" y="117"/>
                  </a:cubicBezTo>
                  <a:cubicBezTo>
                    <a:pt x="757" y="117"/>
                    <a:pt x="761" y="117"/>
                    <a:pt x="761" y="115"/>
                  </a:cubicBezTo>
                  <a:cubicBezTo>
                    <a:pt x="760" y="114"/>
                    <a:pt x="758" y="113"/>
                    <a:pt x="759" y="112"/>
                  </a:cubicBezTo>
                  <a:cubicBezTo>
                    <a:pt x="759" y="111"/>
                    <a:pt x="761" y="109"/>
                    <a:pt x="761" y="109"/>
                  </a:cubicBezTo>
                  <a:cubicBezTo>
                    <a:pt x="762" y="109"/>
                    <a:pt x="766" y="110"/>
                    <a:pt x="766" y="109"/>
                  </a:cubicBezTo>
                  <a:cubicBezTo>
                    <a:pt x="765" y="110"/>
                    <a:pt x="762" y="111"/>
                    <a:pt x="763" y="112"/>
                  </a:cubicBezTo>
                  <a:cubicBezTo>
                    <a:pt x="764" y="113"/>
                    <a:pt x="765" y="114"/>
                    <a:pt x="765" y="114"/>
                  </a:cubicBezTo>
                  <a:cubicBezTo>
                    <a:pt x="765" y="115"/>
                    <a:pt x="764" y="116"/>
                    <a:pt x="765" y="116"/>
                  </a:cubicBezTo>
                  <a:cubicBezTo>
                    <a:pt x="767" y="116"/>
                    <a:pt x="769" y="115"/>
                    <a:pt x="771" y="115"/>
                  </a:cubicBezTo>
                  <a:cubicBezTo>
                    <a:pt x="773" y="115"/>
                    <a:pt x="775" y="115"/>
                    <a:pt x="777" y="116"/>
                  </a:cubicBezTo>
                  <a:cubicBezTo>
                    <a:pt x="778" y="117"/>
                    <a:pt x="778" y="117"/>
                    <a:pt x="778" y="119"/>
                  </a:cubicBezTo>
                  <a:cubicBezTo>
                    <a:pt x="778" y="120"/>
                    <a:pt x="782" y="121"/>
                    <a:pt x="783" y="121"/>
                  </a:cubicBezTo>
                  <a:cubicBezTo>
                    <a:pt x="784" y="122"/>
                    <a:pt x="790" y="126"/>
                    <a:pt x="791" y="124"/>
                  </a:cubicBezTo>
                  <a:cubicBezTo>
                    <a:pt x="790" y="127"/>
                    <a:pt x="796" y="124"/>
                    <a:pt x="796" y="124"/>
                  </a:cubicBezTo>
                  <a:cubicBezTo>
                    <a:pt x="796" y="123"/>
                    <a:pt x="792" y="123"/>
                    <a:pt x="793" y="122"/>
                  </a:cubicBezTo>
                  <a:cubicBezTo>
                    <a:pt x="793" y="120"/>
                    <a:pt x="796" y="122"/>
                    <a:pt x="796" y="122"/>
                  </a:cubicBezTo>
                  <a:cubicBezTo>
                    <a:pt x="796" y="120"/>
                    <a:pt x="795" y="122"/>
                    <a:pt x="796" y="119"/>
                  </a:cubicBezTo>
                  <a:cubicBezTo>
                    <a:pt x="796" y="118"/>
                    <a:pt x="796" y="117"/>
                    <a:pt x="796" y="116"/>
                  </a:cubicBezTo>
                  <a:cubicBezTo>
                    <a:pt x="795" y="115"/>
                    <a:pt x="794" y="115"/>
                    <a:pt x="794" y="114"/>
                  </a:cubicBezTo>
                  <a:cubicBezTo>
                    <a:pt x="794" y="114"/>
                    <a:pt x="801" y="116"/>
                    <a:pt x="802" y="115"/>
                  </a:cubicBezTo>
                  <a:cubicBezTo>
                    <a:pt x="802" y="115"/>
                    <a:pt x="801" y="114"/>
                    <a:pt x="800" y="114"/>
                  </a:cubicBezTo>
                  <a:cubicBezTo>
                    <a:pt x="801" y="114"/>
                    <a:pt x="804" y="115"/>
                    <a:pt x="805" y="114"/>
                  </a:cubicBezTo>
                  <a:cubicBezTo>
                    <a:pt x="805" y="113"/>
                    <a:pt x="805" y="112"/>
                    <a:pt x="806" y="111"/>
                  </a:cubicBezTo>
                  <a:cubicBezTo>
                    <a:pt x="806" y="111"/>
                    <a:pt x="809" y="111"/>
                    <a:pt x="809" y="111"/>
                  </a:cubicBezTo>
                  <a:cubicBezTo>
                    <a:pt x="809" y="111"/>
                    <a:pt x="808" y="111"/>
                    <a:pt x="808" y="111"/>
                  </a:cubicBezTo>
                  <a:cubicBezTo>
                    <a:pt x="807" y="110"/>
                    <a:pt x="810" y="111"/>
                    <a:pt x="808" y="111"/>
                  </a:cubicBezTo>
                  <a:close/>
                  <a:moveTo>
                    <a:pt x="405" y="192"/>
                  </a:moveTo>
                  <a:cubicBezTo>
                    <a:pt x="404" y="195"/>
                    <a:pt x="404" y="198"/>
                    <a:pt x="403" y="201"/>
                  </a:cubicBezTo>
                  <a:cubicBezTo>
                    <a:pt x="402" y="203"/>
                    <a:pt x="399" y="202"/>
                    <a:pt x="399" y="204"/>
                  </a:cubicBezTo>
                  <a:cubicBezTo>
                    <a:pt x="399" y="204"/>
                    <a:pt x="401" y="204"/>
                    <a:pt x="402" y="204"/>
                  </a:cubicBezTo>
                  <a:cubicBezTo>
                    <a:pt x="402" y="204"/>
                    <a:pt x="393" y="210"/>
                    <a:pt x="392" y="210"/>
                  </a:cubicBezTo>
                  <a:cubicBezTo>
                    <a:pt x="391" y="211"/>
                    <a:pt x="390" y="212"/>
                    <a:pt x="388" y="212"/>
                  </a:cubicBezTo>
                  <a:cubicBezTo>
                    <a:pt x="387" y="213"/>
                    <a:pt x="386" y="215"/>
                    <a:pt x="385" y="216"/>
                  </a:cubicBezTo>
                  <a:cubicBezTo>
                    <a:pt x="384" y="217"/>
                    <a:pt x="377" y="219"/>
                    <a:pt x="376" y="217"/>
                  </a:cubicBezTo>
                  <a:cubicBezTo>
                    <a:pt x="376" y="216"/>
                    <a:pt x="383" y="214"/>
                    <a:pt x="384" y="213"/>
                  </a:cubicBezTo>
                  <a:cubicBezTo>
                    <a:pt x="387" y="211"/>
                    <a:pt x="390" y="208"/>
                    <a:pt x="393" y="206"/>
                  </a:cubicBezTo>
                  <a:cubicBezTo>
                    <a:pt x="395" y="205"/>
                    <a:pt x="395" y="202"/>
                    <a:pt x="397" y="201"/>
                  </a:cubicBezTo>
                  <a:cubicBezTo>
                    <a:pt x="399" y="198"/>
                    <a:pt x="401" y="195"/>
                    <a:pt x="402" y="192"/>
                  </a:cubicBezTo>
                  <a:cubicBezTo>
                    <a:pt x="402" y="190"/>
                    <a:pt x="402" y="190"/>
                    <a:pt x="404" y="189"/>
                  </a:cubicBezTo>
                  <a:cubicBezTo>
                    <a:pt x="406" y="188"/>
                    <a:pt x="405" y="191"/>
                    <a:pt x="405" y="192"/>
                  </a:cubicBezTo>
                  <a:cubicBezTo>
                    <a:pt x="404" y="193"/>
                    <a:pt x="405" y="190"/>
                    <a:pt x="405" y="192"/>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325" name="Freeform 721">
              <a:extLst>
                <a:ext uri="{FF2B5EF4-FFF2-40B4-BE49-F238E27FC236}">
                  <a16:creationId xmlns:a16="http://schemas.microsoft.com/office/drawing/2014/main" id="{14C534AD-5FCC-7B5E-A504-2240086A2DBA}"/>
                </a:ext>
              </a:extLst>
            </p:cNvPr>
            <p:cNvSpPr>
              <a:spLocks/>
            </p:cNvSpPr>
            <p:nvPr/>
          </p:nvSpPr>
          <p:spPr bwMode="auto">
            <a:xfrm>
              <a:off x="18193828" y="6226607"/>
              <a:ext cx="140127" cy="299442"/>
            </a:xfrm>
            <a:custGeom>
              <a:avLst/>
              <a:gdLst>
                <a:gd name="T0" fmla="*/ 13 w 15"/>
                <a:gd name="T1" fmla="*/ 26 h 32"/>
                <a:gd name="T2" fmla="*/ 10 w 15"/>
                <a:gd name="T3" fmla="*/ 13 h 32"/>
                <a:gd name="T4" fmla="*/ 9 w 15"/>
                <a:gd name="T5" fmla="*/ 4 h 32"/>
                <a:gd name="T6" fmla="*/ 9 w 15"/>
                <a:gd name="T7" fmla="*/ 1 h 32"/>
                <a:gd name="T8" fmla="*/ 6 w 15"/>
                <a:gd name="T9" fmla="*/ 0 h 32"/>
                <a:gd name="T10" fmla="*/ 7 w 15"/>
                <a:gd name="T11" fmla="*/ 3 h 32"/>
                <a:gd name="T12" fmla="*/ 6 w 15"/>
                <a:gd name="T13" fmla="*/ 5 h 32"/>
                <a:gd name="T14" fmla="*/ 4 w 15"/>
                <a:gd name="T15" fmla="*/ 7 h 32"/>
                <a:gd name="T16" fmla="*/ 4 w 15"/>
                <a:gd name="T17" fmla="*/ 9 h 32"/>
                <a:gd name="T18" fmla="*/ 2 w 15"/>
                <a:gd name="T19" fmla="*/ 14 h 32"/>
                <a:gd name="T20" fmla="*/ 5 w 15"/>
                <a:gd name="T21" fmla="*/ 20 h 32"/>
                <a:gd name="T22" fmla="*/ 6 w 15"/>
                <a:gd name="T23" fmla="*/ 32 h 32"/>
                <a:gd name="T24" fmla="*/ 15 w 15"/>
                <a:gd name="T25" fmla="*/ 32 h 32"/>
                <a:gd name="T26" fmla="*/ 13 w 15"/>
                <a:gd name="T27" fmla="*/ 26 h 32"/>
                <a:gd name="T28" fmla="*/ 13 w 15"/>
                <a:gd name="T29" fmla="*/ 2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 h="32">
                  <a:moveTo>
                    <a:pt x="13" y="26"/>
                  </a:moveTo>
                  <a:cubicBezTo>
                    <a:pt x="13" y="22"/>
                    <a:pt x="9" y="17"/>
                    <a:pt x="10" y="13"/>
                  </a:cubicBezTo>
                  <a:cubicBezTo>
                    <a:pt x="11" y="10"/>
                    <a:pt x="10" y="7"/>
                    <a:pt x="9" y="4"/>
                  </a:cubicBezTo>
                  <a:cubicBezTo>
                    <a:pt x="9" y="3"/>
                    <a:pt x="9" y="2"/>
                    <a:pt x="9" y="1"/>
                  </a:cubicBezTo>
                  <a:cubicBezTo>
                    <a:pt x="9" y="0"/>
                    <a:pt x="6" y="0"/>
                    <a:pt x="6" y="0"/>
                  </a:cubicBezTo>
                  <a:cubicBezTo>
                    <a:pt x="6" y="1"/>
                    <a:pt x="7" y="2"/>
                    <a:pt x="7" y="3"/>
                  </a:cubicBezTo>
                  <a:cubicBezTo>
                    <a:pt x="8" y="4"/>
                    <a:pt x="7" y="5"/>
                    <a:pt x="6" y="5"/>
                  </a:cubicBezTo>
                  <a:cubicBezTo>
                    <a:pt x="5" y="6"/>
                    <a:pt x="4" y="5"/>
                    <a:pt x="4" y="7"/>
                  </a:cubicBezTo>
                  <a:cubicBezTo>
                    <a:pt x="4" y="8"/>
                    <a:pt x="4" y="8"/>
                    <a:pt x="4" y="9"/>
                  </a:cubicBezTo>
                  <a:cubicBezTo>
                    <a:pt x="3" y="11"/>
                    <a:pt x="3" y="13"/>
                    <a:pt x="2" y="14"/>
                  </a:cubicBezTo>
                  <a:cubicBezTo>
                    <a:pt x="0" y="15"/>
                    <a:pt x="4" y="18"/>
                    <a:pt x="5" y="20"/>
                  </a:cubicBezTo>
                  <a:cubicBezTo>
                    <a:pt x="6" y="22"/>
                    <a:pt x="4" y="32"/>
                    <a:pt x="6" y="32"/>
                  </a:cubicBezTo>
                  <a:cubicBezTo>
                    <a:pt x="9" y="32"/>
                    <a:pt x="12" y="32"/>
                    <a:pt x="15" y="32"/>
                  </a:cubicBezTo>
                  <a:cubicBezTo>
                    <a:pt x="15" y="30"/>
                    <a:pt x="14" y="28"/>
                    <a:pt x="13" y="26"/>
                  </a:cubicBezTo>
                  <a:cubicBezTo>
                    <a:pt x="13" y="24"/>
                    <a:pt x="13" y="27"/>
                    <a:pt x="13" y="26"/>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326" name="Freeform 722">
              <a:extLst>
                <a:ext uri="{FF2B5EF4-FFF2-40B4-BE49-F238E27FC236}">
                  <a16:creationId xmlns:a16="http://schemas.microsoft.com/office/drawing/2014/main" id="{8DDF7A5C-D656-8AEF-D304-4731BD9D4B87}"/>
                </a:ext>
              </a:extLst>
            </p:cNvPr>
            <p:cNvSpPr>
              <a:spLocks/>
            </p:cNvSpPr>
            <p:nvPr/>
          </p:nvSpPr>
          <p:spPr bwMode="auto">
            <a:xfrm>
              <a:off x="18222490" y="6516489"/>
              <a:ext cx="140127" cy="216615"/>
            </a:xfrm>
            <a:custGeom>
              <a:avLst/>
              <a:gdLst>
                <a:gd name="T0" fmla="*/ 12 w 15"/>
                <a:gd name="T1" fmla="*/ 1 h 23"/>
                <a:gd name="T2" fmla="*/ 7 w 15"/>
                <a:gd name="T3" fmla="*/ 1 h 23"/>
                <a:gd name="T4" fmla="*/ 2 w 15"/>
                <a:gd name="T5" fmla="*/ 2 h 23"/>
                <a:gd name="T6" fmla="*/ 1 w 15"/>
                <a:gd name="T7" fmla="*/ 7 h 23"/>
                <a:gd name="T8" fmla="*/ 2 w 15"/>
                <a:gd name="T9" fmla="*/ 11 h 23"/>
                <a:gd name="T10" fmla="*/ 1 w 15"/>
                <a:gd name="T11" fmla="*/ 23 h 23"/>
                <a:gd name="T12" fmla="*/ 4 w 15"/>
                <a:gd name="T13" fmla="*/ 20 h 23"/>
                <a:gd name="T14" fmla="*/ 7 w 15"/>
                <a:gd name="T15" fmla="*/ 20 h 23"/>
                <a:gd name="T16" fmla="*/ 9 w 15"/>
                <a:gd name="T17" fmla="*/ 23 h 23"/>
                <a:gd name="T18" fmla="*/ 9 w 15"/>
                <a:gd name="T19" fmla="*/ 20 h 23"/>
                <a:gd name="T20" fmla="*/ 6 w 15"/>
                <a:gd name="T21" fmla="*/ 16 h 23"/>
                <a:gd name="T22" fmla="*/ 4 w 15"/>
                <a:gd name="T23" fmla="*/ 7 h 23"/>
                <a:gd name="T24" fmla="*/ 9 w 15"/>
                <a:gd name="T25" fmla="*/ 3 h 23"/>
                <a:gd name="T26" fmla="*/ 15 w 15"/>
                <a:gd name="T27" fmla="*/ 6 h 23"/>
                <a:gd name="T28" fmla="*/ 12 w 15"/>
                <a:gd name="T29"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 h="23">
                  <a:moveTo>
                    <a:pt x="12" y="1"/>
                  </a:moveTo>
                  <a:cubicBezTo>
                    <a:pt x="11" y="1"/>
                    <a:pt x="9" y="1"/>
                    <a:pt x="7" y="1"/>
                  </a:cubicBezTo>
                  <a:cubicBezTo>
                    <a:pt x="5" y="1"/>
                    <a:pt x="3" y="0"/>
                    <a:pt x="2" y="2"/>
                  </a:cubicBezTo>
                  <a:cubicBezTo>
                    <a:pt x="2" y="4"/>
                    <a:pt x="1" y="5"/>
                    <a:pt x="1" y="7"/>
                  </a:cubicBezTo>
                  <a:cubicBezTo>
                    <a:pt x="1" y="8"/>
                    <a:pt x="2" y="9"/>
                    <a:pt x="2" y="11"/>
                  </a:cubicBezTo>
                  <a:cubicBezTo>
                    <a:pt x="2" y="12"/>
                    <a:pt x="0" y="23"/>
                    <a:pt x="1" y="23"/>
                  </a:cubicBezTo>
                  <a:cubicBezTo>
                    <a:pt x="3" y="22"/>
                    <a:pt x="1" y="19"/>
                    <a:pt x="4" y="20"/>
                  </a:cubicBezTo>
                  <a:cubicBezTo>
                    <a:pt x="5" y="20"/>
                    <a:pt x="7" y="19"/>
                    <a:pt x="7" y="20"/>
                  </a:cubicBezTo>
                  <a:cubicBezTo>
                    <a:pt x="8" y="20"/>
                    <a:pt x="8" y="23"/>
                    <a:pt x="9" y="23"/>
                  </a:cubicBezTo>
                  <a:cubicBezTo>
                    <a:pt x="9" y="23"/>
                    <a:pt x="9" y="20"/>
                    <a:pt x="9" y="20"/>
                  </a:cubicBezTo>
                  <a:cubicBezTo>
                    <a:pt x="9" y="18"/>
                    <a:pt x="7" y="17"/>
                    <a:pt x="6" y="16"/>
                  </a:cubicBezTo>
                  <a:cubicBezTo>
                    <a:pt x="5" y="14"/>
                    <a:pt x="2" y="9"/>
                    <a:pt x="4" y="7"/>
                  </a:cubicBezTo>
                  <a:cubicBezTo>
                    <a:pt x="7" y="5"/>
                    <a:pt x="6" y="4"/>
                    <a:pt x="9" y="3"/>
                  </a:cubicBezTo>
                  <a:cubicBezTo>
                    <a:pt x="11" y="2"/>
                    <a:pt x="14" y="4"/>
                    <a:pt x="15" y="6"/>
                  </a:cubicBezTo>
                  <a:cubicBezTo>
                    <a:pt x="14" y="4"/>
                    <a:pt x="13" y="2"/>
                    <a:pt x="12" y="1"/>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327" name="Freeform 723">
              <a:extLst>
                <a:ext uri="{FF2B5EF4-FFF2-40B4-BE49-F238E27FC236}">
                  <a16:creationId xmlns:a16="http://schemas.microsoft.com/office/drawing/2014/main" id="{45A44495-3154-2F75-18C4-5BCA98851701}"/>
                </a:ext>
              </a:extLst>
            </p:cNvPr>
            <p:cNvSpPr>
              <a:spLocks/>
            </p:cNvSpPr>
            <p:nvPr/>
          </p:nvSpPr>
          <p:spPr bwMode="auto">
            <a:xfrm>
              <a:off x="17483637" y="7153601"/>
              <a:ext cx="197453" cy="235731"/>
            </a:xfrm>
            <a:custGeom>
              <a:avLst/>
              <a:gdLst>
                <a:gd name="T0" fmla="*/ 5 w 21"/>
                <a:gd name="T1" fmla="*/ 1 h 25"/>
                <a:gd name="T2" fmla="*/ 4 w 21"/>
                <a:gd name="T3" fmla="*/ 7 h 25"/>
                <a:gd name="T4" fmla="*/ 1 w 21"/>
                <a:gd name="T5" fmla="*/ 9 h 25"/>
                <a:gd name="T6" fmla="*/ 3 w 21"/>
                <a:gd name="T7" fmla="*/ 11 h 25"/>
                <a:gd name="T8" fmla="*/ 2 w 21"/>
                <a:gd name="T9" fmla="*/ 14 h 25"/>
                <a:gd name="T10" fmla="*/ 3 w 21"/>
                <a:gd name="T11" fmla="*/ 16 h 25"/>
                <a:gd name="T12" fmla="*/ 1 w 21"/>
                <a:gd name="T13" fmla="*/ 20 h 25"/>
                <a:gd name="T14" fmla="*/ 3 w 21"/>
                <a:gd name="T15" fmla="*/ 21 h 25"/>
                <a:gd name="T16" fmla="*/ 0 w 21"/>
                <a:gd name="T17" fmla="*/ 24 h 25"/>
                <a:gd name="T18" fmla="*/ 2 w 21"/>
                <a:gd name="T19" fmla="*/ 23 h 25"/>
                <a:gd name="T20" fmla="*/ 3 w 21"/>
                <a:gd name="T21" fmla="*/ 24 h 25"/>
                <a:gd name="T22" fmla="*/ 6 w 21"/>
                <a:gd name="T23" fmla="*/ 22 h 25"/>
                <a:gd name="T24" fmla="*/ 8 w 21"/>
                <a:gd name="T25" fmla="*/ 22 h 25"/>
                <a:gd name="T26" fmla="*/ 9 w 21"/>
                <a:gd name="T27" fmla="*/ 22 h 25"/>
                <a:gd name="T28" fmla="*/ 12 w 21"/>
                <a:gd name="T29" fmla="*/ 21 h 25"/>
                <a:gd name="T30" fmla="*/ 14 w 21"/>
                <a:gd name="T31" fmla="*/ 20 h 25"/>
                <a:gd name="T32" fmla="*/ 17 w 21"/>
                <a:gd name="T33" fmla="*/ 18 h 25"/>
                <a:gd name="T34" fmla="*/ 20 w 21"/>
                <a:gd name="T35" fmla="*/ 20 h 25"/>
                <a:gd name="T36" fmla="*/ 19 w 21"/>
                <a:gd name="T37" fmla="*/ 16 h 25"/>
                <a:gd name="T38" fmla="*/ 17 w 21"/>
                <a:gd name="T39" fmla="*/ 12 h 25"/>
                <a:gd name="T40" fmla="*/ 12 w 21"/>
                <a:gd name="T41" fmla="*/ 0 h 25"/>
                <a:gd name="T42" fmla="*/ 5 w 21"/>
                <a:gd name="T43" fmla="*/ 1 h 25"/>
                <a:gd name="T44" fmla="*/ 5 w 21"/>
                <a:gd name="T45" fmla="*/ 1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 h="25">
                  <a:moveTo>
                    <a:pt x="5" y="1"/>
                  </a:moveTo>
                  <a:cubicBezTo>
                    <a:pt x="3" y="2"/>
                    <a:pt x="2" y="6"/>
                    <a:pt x="4" y="7"/>
                  </a:cubicBezTo>
                  <a:cubicBezTo>
                    <a:pt x="7" y="10"/>
                    <a:pt x="2" y="9"/>
                    <a:pt x="1" y="9"/>
                  </a:cubicBezTo>
                  <a:cubicBezTo>
                    <a:pt x="1" y="9"/>
                    <a:pt x="3" y="11"/>
                    <a:pt x="3" y="11"/>
                  </a:cubicBezTo>
                  <a:cubicBezTo>
                    <a:pt x="3" y="13"/>
                    <a:pt x="3" y="13"/>
                    <a:pt x="2" y="14"/>
                  </a:cubicBezTo>
                  <a:cubicBezTo>
                    <a:pt x="2" y="14"/>
                    <a:pt x="3" y="15"/>
                    <a:pt x="3" y="16"/>
                  </a:cubicBezTo>
                  <a:cubicBezTo>
                    <a:pt x="2" y="17"/>
                    <a:pt x="1" y="20"/>
                    <a:pt x="1" y="20"/>
                  </a:cubicBezTo>
                  <a:cubicBezTo>
                    <a:pt x="1" y="20"/>
                    <a:pt x="3" y="20"/>
                    <a:pt x="3" y="21"/>
                  </a:cubicBezTo>
                  <a:cubicBezTo>
                    <a:pt x="3" y="21"/>
                    <a:pt x="0" y="23"/>
                    <a:pt x="0" y="24"/>
                  </a:cubicBezTo>
                  <a:cubicBezTo>
                    <a:pt x="0" y="24"/>
                    <a:pt x="1" y="23"/>
                    <a:pt x="2" y="23"/>
                  </a:cubicBezTo>
                  <a:cubicBezTo>
                    <a:pt x="2" y="23"/>
                    <a:pt x="2" y="25"/>
                    <a:pt x="3" y="24"/>
                  </a:cubicBezTo>
                  <a:cubicBezTo>
                    <a:pt x="3" y="23"/>
                    <a:pt x="5" y="22"/>
                    <a:pt x="6" y="22"/>
                  </a:cubicBezTo>
                  <a:cubicBezTo>
                    <a:pt x="7" y="21"/>
                    <a:pt x="6" y="25"/>
                    <a:pt x="8" y="22"/>
                  </a:cubicBezTo>
                  <a:cubicBezTo>
                    <a:pt x="9" y="20"/>
                    <a:pt x="8" y="21"/>
                    <a:pt x="9" y="22"/>
                  </a:cubicBezTo>
                  <a:cubicBezTo>
                    <a:pt x="9" y="22"/>
                    <a:pt x="12" y="21"/>
                    <a:pt x="12" y="21"/>
                  </a:cubicBezTo>
                  <a:cubicBezTo>
                    <a:pt x="14" y="21"/>
                    <a:pt x="13" y="20"/>
                    <a:pt x="14" y="20"/>
                  </a:cubicBezTo>
                  <a:cubicBezTo>
                    <a:pt x="16" y="20"/>
                    <a:pt x="16" y="19"/>
                    <a:pt x="17" y="18"/>
                  </a:cubicBezTo>
                  <a:cubicBezTo>
                    <a:pt x="18" y="16"/>
                    <a:pt x="19" y="19"/>
                    <a:pt x="20" y="20"/>
                  </a:cubicBezTo>
                  <a:cubicBezTo>
                    <a:pt x="21" y="20"/>
                    <a:pt x="19" y="16"/>
                    <a:pt x="19" y="16"/>
                  </a:cubicBezTo>
                  <a:cubicBezTo>
                    <a:pt x="18" y="15"/>
                    <a:pt x="17" y="14"/>
                    <a:pt x="17" y="12"/>
                  </a:cubicBezTo>
                  <a:cubicBezTo>
                    <a:pt x="17" y="7"/>
                    <a:pt x="14" y="4"/>
                    <a:pt x="12" y="0"/>
                  </a:cubicBezTo>
                  <a:cubicBezTo>
                    <a:pt x="10" y="2"/>
                    <a:pt x="8" y="1"/>
                    <a:pt x="5" y="1"/>
                  </a:cubicBezTo>
                  <a:cubicBezTo>
                    <a:pt x="5" y="2"/>
                    <a:pt x="6" y="1"/>
                    <a:pt x="5" y="1"/>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328" name="Freeform 724">
              <a:extLst>
                <a:ext uri="{FF2B5EF4-FFF2-40B4-BE49-F238E27FC236}">
                  <a16:creationId xmlns:a16="http://schemas.microsoft.com/office/drawing/2014/main" id="{630B2D78-99A6-4B15-0F92-2635DB143A39}"/>
                </a:ext>
              </a:extLst>
            </p:cNvPr>
            <p:cNvSpPr>
              <a:spLocks/>
            </p:cNvSpPr>
            <p:nvPr/>
          </p:nvSpPr>
          <p:spPr bwMode="auto">
            <a:xfrm>
              <a:off x="17400836" y="6901941"/>
              <a:ext cx="299364" cy="289887"/>
            </a:xfrm>
            <a:custGeom>
              <a:avLst/>
              <a:gdLst>
                <a:gd name="T0" fmla="*/ 32 w 32"/>
                <a:gd name="T1" fmla="*/ 3 h 31"/>
                <a:gd name="T2" fmla="*/ 29 w 32"/>
                <a:gd name="T3" fmla="*/ 1 h 31"/>
                <a:gd name="T4" fmla="*/ 27 w 32"/>
                <a:gd name="T5" fmla="*/ 4 h 31"/>
                <a:gd name="T6" fmla="*/ 25 w 32"/>
                <a:gd name="T7" fmla="*/ 5 h 31"/>
                <a:gd name="T8" fmla="*/ 20 w 32"/>
                <a:gd name="T9" fmla="*/ 6 h 31"/>
                <a:gd name="T10" fmla="*/ 20 w 32"/>
                <a:gd name="T11" fmla="*/ 10 h 31"/>
                <a:gd name="T12" fmla="*/ 13 w 32"/>
                <a:gd name="T13" fmla="*/ 9 h 31"/>
                <a:gd name="T14" fmla="*/ 10 w 32"/>
                <a:gd name="T15" fmla="*/ 12 h 31"/>
                <a:gd name="T16" fmla="*/ 0 w 32"/>
                <a:gd name="T17" fmla="*/ 19 h 31"/>
                <a:gd name="T18" fmla="*/ 6 w 32"/>
                <a:gd name="T19" fmla="*/ 21 h 31"/>
                <a:gd name="T20" fmla="*/ 5 w 32"/>
                <a:gd name="T21" fmla="*/ 24 h 31"/>
                <a:gd name="T22" fmla="*/ 6 w 32"/>
                <a:gd name="T23" fmla="*/ 26 h 31"/>
                <a:gd name="T24" fmla="*/ 3 w 32"/>
                <a:gd name="T25" fmla="*/ 29 h 31"/>
                <a:gd name="T26" fmla="*/ 5 w 32"/>
                <a:gd name="T27" fmla="*/ 30 h 31"/>
                <a:gd name="T28" fmla="*/ 5 w 32"/>
                <a:gd name="T29" fmla="*/ 31 h 31"/>
                <a:gd name="T30" fmla="*/ 9 w 32"/>
                <a:gd name="T31" fmla="*/ 31 h 31"/>
                <a:gd name="T32" fmla="*/ 12 w 32"/>
                <a:gd name="T33" fmla="*/ 31 h 31"/>
                <a:gd name="T34" fmla="*/ 14 w 32"/>
                <a:gd name="T35" fmla="*/ 28 h 31"/>
                <a:gd name="T36" fmla="*/ 21 w 32"/>
                <a:gd name="T37" fmla="*/ 27 h 31"/>
                <a:gd name="T38" fmla="*/ 16 w 32"/>
                <a:gd name="T39" fmla="*/ 22 h 31"/>
                <a:gd name="T40" fmla="*/ 20 w 32"/>
                <a:gd name="T41" fmla="*/ 19 h 31"/>
                <a:gd name="T42" fmla="*/ 27 w 32"/>
                <a:gd name="T43" fmla="*/ 14 h 31"/>
                <a:gd name="T44" fmla="*/ 27 w 32"/>
                <a:gd name="T45" fmla="*/ 8 h 31"/>
                <a:gd name="T46" fmla="*/ 32 w 32"/>
                <a:gd name="T47" fmla="*/ 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2" h="31">
                  <a:moveTo>
                    <a:pt x="32" y="3"/>
                  </a:moveTo>
                  <a:cubicBezTo>
                    <a:pt x="31" y="2"/>
                    <a:pt x="30" y="0"/>
                    <a:pt x="29" y="1"/>
                  </a:cubicBezTo>
                  <a:cubicBezTo>
                    <a:pt x="28" y="1"/>
                    <a:pt x="28" y="3"/>
                    <a:pt x="27" y="4"/>
                  </a:cubicBezTo>
                  <a:cubicBezTo>
                    <a:pt x="27" y="4"/>
                    <a:pt x="26" y="3"/>
                    <a:pt x="25" y="5"/>
                  </a:cubicBezTo>
                  <a:cubicBezTo>
                    <a:pt x="24" y="6"/>
                    <a:pt x="22" y="6"/>
                    <a:pt x="20" y="6"/>
                  </a:cubicBezTo>
                  <a:cubicBezTo>
                    <a:pt x="18" y="7"/>
                    <a:pt x="22" y="9"/>
                    <a:pt x="20" y="10"/>
                  </a:cubicBezTo>
                  <a:cubicBezTo>
                    <a:pt x="17" y="11"/>
                    <a:pt x="16" y="9"/>
                    <a:pt x="13" y="9"/>
                  </a:cubicBezTo>
                  <a:cubicBezTo>
                    <a:pt x="12" y="8"/>
                    <a:pt x="10" y="11"/>
                    <a:pt x="10" y="12"/>
                  </a:cubicBezTo>
                  <a:cubicBezTo>
                    <a:pt x="7" y="15"/>
                    <a:pt x="1" y="15"/>
                    <a:pt x="0" y="19"/>
                  </a:cubicBezTo>
                  <a:cubicBezTo>
                    <a:pt x="0" y="19"/>
                    <a:pt x="6" y="21"/>
                    <a:pt x="6" y="21"/>
                  </a:cubicBezTo>
                  <a:cubicBezTo>
                    <a:pt x="6" y="22"/>
                    <a:pt x="5" y="24"/>
                    <a:pt x="5" y="24"/>
                  </a:cubicBezTo>
                  <a:cubicBezTo>
                    <a:pt x="5" y="26"/>
                    <a:pt x="6" y="25"/>
                    <a:pt x="6" y="26"/>
                  </a:cubicBezTo>
                  <a:cubicBezTo>
                    <a:pt x="6" y="25"/>
                    <a:pt x="2" y="28"/>
                    <a:pt x="3" y="29"/>
                  </a:cubicBezTo>
                  <a:cubicBezTo>
                    <a:pt x="3" y="29"/>
                    <a:pt x="5" y="30"/>
                    <a:pt x="5" y="30"/>
                  </a:cubicBezTo>
                  <a:cubicBezTo>
                    <a:pt x="6" y="30"/>
                    <a:pt x="5" y="30"/>
                    <a:pt x="5" y="31"/>
                  </a:cubicBezTo>
                  <a:cubicBezTo>
                    <a:pt x="5" y="30"/>
                    <a:pt x="9" y="30"/>
                    <a:pt x="9" y="31"/>
                  </a:cubicBezTo>
                  <a:cubicBezTo>
                    <a:pt x="10" y="31"/>
                    <a:pt x="11" y="31"/>
                    <a:pt x="12" y="31"/>
                  </a:cubicBezTo>
                  <a:cubicBezTo>
                    <a:pt x="12" y="31"/>
                    <a:pt x="13" y="29"/>
                    <a:pt x="14" y="28"/>
                  </a:cubicBezTo>
                  <a:cubicBezTo>
                    <a:pt x="17" y="28"/>
                    <a:pt x="19" y="29"/>
                    <a:pt x="21" y="27"/>
                  </a:cubicBezTo>
                  <a:cubicBezTo>
                    <a:pt x="21" y="25"/>
                    <a:pt x="16" y="23"/>
                    <a:pt x="16" y="22"/>
                  </a:cubicBezTo>
                  <a:cubicBezTo>
                    <a:pt x="17" y="21"/>
                    <a:pt x="18" y="20"/>
                    <a:pt x="20" y="19"/>
                  </a:cubicBezTo>
                  <a:cubicBezTo>
                    <a:pt x="22" y="17"/>
                    <a:pt x="24" y="15"/>
                    <a:pt x="27" y="14"/>
                  </a:cubicBezTo>
                  <a:cubicBezTo>
                    <a:pt x="29" y="12"/>
                    <a:pt x="26" y="9"/>
                    <a:pt x="27" y="8"/>
                  </a:cubicBezTo>
                  <a:cubicBezTo>
                    <a:pt x="29" y="6"/>
                    <a:pt x="30" y="4"/>
                    <a:pt x="32" y="3"/>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329" name="Freeform 725">
              <a:extLst>
                <a:ext uri="{FF2B5EF4-FFF2-40B4-BE49-F238E27FC236}">
                  <a16:creationId xmlns:a16="http://schemas.microsoft.com/office/drawing/2014/main" id="{E86A0B80-C98A-D0AD-FFA0-37F8E044ADCB}"/>
                </a:ext>
              </a:extLst>
            </p:cNvPr>
            <p:cNvSpPr>
              <a:spLocks/>
            </p:cNvSpPr>
            <p:nvPr/>
          </p:nvSpPr>
          <p:spPr bwMode="auto">
            <a:xfrm>
              <a:off x="11209749" y="6162893"/>
              <a:ext cx="222932" cy="232543"/>
            </a:xfrm>
            <a:custGeom>
              <a:avLst/>
              <a:gdLst>
                <a:gd name="T0" fmla="*/ 21 w 24"/>
                <a:gd name="T1" fmla="*/ 8 h 25"/>
                <a:gd name="T2" fmla="*/ 18 w 24"/>
                <a:gd name="T3" fmla="*/ 5 h 25"/>
                <a:gd name="T4" fmla="*/ 15 w 24"/>
                <a:gd name="T5" fmla="*/ 6 h 25"/>
                <a:gd name="T6" fmla="*/ 16 w 24"/>
                <a:gd name="T7" fmla="*/ 1 h 25"/>
                <a:gd name="T8" fmla="*/ 10 w 24"/>
                <a:gd name="T9" fmla="*/ 1 h 25"/>
                <a:gd name="T10" fmla="*/ 10 w 24"/>
                <a:gd name="T11" fmla="*/ 2 h 25"/>
                <a:gd name="T12" fmla="*/ 9 w 24"/>
                <a:gd name="T13" fmla="*/ 3 h 25"/>
                <a:gd name="T14" fmla="*/ 11 w 24"/>
                <a:gd name="T15" fmla="*/ 4 h 25"/>
                <a:gd name="T16" fmla="*/ 9 w 24"/>
                <a:gd name="T17" fmla="*/ 5 h 25"/>
                <a:gd name="T18" fmla="*/ 2 w 24"/>
                <a:gd name="T19" fmla="*/ 6 h 25"/>
                <a:gd name="T20" fmla="*/ 3 w 24"/>
                <a:gd name="T21" fmla="*/ 7 h 25"/>
                <a:gd name="T22" fmla="*/ 2 w 24"/>
                <a:gd name="T23" fmla="*/ 8 h 25"/>
                <a:gd name="T24" fmla="*/ 2 w 24"/>
                <a:gd name="T25" fmla="*/ 8 h 25"/>
                <a:gd name="T26" fmla="*/ 1 w 24"/>
                <a:gd name="T27" fmla="*/ 8 h 25"/>
                <a:gd name="T28" fmla="*/ 3 w 24"/>
                <a:gd name="T29" fmla="*/ 10 h 25"/>
                <a:gd name="T30" fmla="*/ 6 w 24"/>
                <a:gd name="T31" fmla="*/ 13 h 25"/>
                <a:gd name="T32" fmla="*/ 5 w 24"/>
                <a:gd name="T33" fmla="*/ 17 h 25"/>
                <a:gd name="T34" fmla="*/ 1 w 24"/>
                <a:gd name="T35" fmla="*/ 20 h 25"/>
                <a:gd name="T36" fmla="*/ 3 w 24"/>
                <a:gd name="T37" fmla="*/ 20 h 25"/>
                <a:gd name="T38" fmla="*/ 0 w 24"/>
                <a:gd name="T39" fmla="*/ 22 h 25"/>
                <a:gd name="T40" fmla="*/ 3 w 24"/>
                <a:gd name="T41" fmla="*/ 21 h 25"/>
                <a:gd name="T42" fmla="*/ 2 w 24"/>
                <a:gd name="T43" fmla="*/ 24 h 25"/>
                <a:gd name="T44" fmla="*/ 4 w 24"/>
                <a:gd name="T45" fmla="*/ 23 h 25"/>
                <a:gd name="T46" fmla="*/ 4 w 24"/>
                <a:gd name="T47" fmla="*/ 25 h 25"/>
                <a:gd name="T48" fmla="*/ 8 w 24"/>
                <a:gd name="T49" fmla="*/ 24 h 25"/>
                <a:gd name="T50" fmla="*/ 17 w 24"/>
                <a:gd name="T51" fmla="*/ 20 h 25"/>
                <a:gd name="T52" fmla="*/ 22 w 24"/>
                <a:gd name="T53" fmla="*/ 16 h 25"/>
                <a:gd name="T54" fmla="*/ 21 w 24"/>
                <a:gd name="T55" fmla="*/ 8 h 25"/>
                <a:gd name="T56" fmla="*/ 21 w 24"/>
                <a:gd name="T57" fmla="*/ 8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4" h="25">
                  <a:moveTo>
                    <a:pt x="21" y="8"/>
                  </a:moveTo>
                  <a:cubicBezTo>
                    <a:pt x="20" y="8"/>
                    <a:pt x="19" y="5"/>
                    <a:pt x="18" y="5"/>
                  </a:cubicBezTo>
                  <a:cubicBezTo>
                    <a:pt x="16" y="6"/>
                    <a:pt x="17" y="7"/>
                    <a:pt x="15" y="6"/>
                  </a:cubicBezTo>
                  <a:cubicBezTo>
                    <a:pt x="11" y="5"/>
                    <a:pt x="15" y="3"/>
                    <a:pt x="16" y="1"/>
                  </a:cubicBezTo>
                  <a:cubicBezTo>
                    <a:pt x="14" y="1"/>
                    <a:pt x="11" y="0"/>
                    <a:pt x="10" y="1"/>
                  </a:cubicBezTo>
                  <a:cubicBezTo>
                    <a:pt x="10" y="1"/>
                    <a:pt x="12" y="1"/>
                    <a:pt x="10" y="2"/>
                  </a:cubicBezTo>
                  <a:cubicBezTo>
                    <a:pt x="10" y="2"/>
                    <a:pt x="8" y="3"/>
                    <a:pt x="9" y="3"/>
                  </a:cubicBezTo>
                  <a:cubicBezTo>
                    <a:pt x="9" y="4"/>
                    <a:pt x="11" y="3"/>
                    <a:pt x="11" y="4"/>
                  </a:cubicBezTo>
                  <a:cubicBezTo>
                    <a:pt x="12" y="5"/>
                    <a:pt x="9" y="5"/>
                    <a:pt x="9" y="5"/>
                  </a:cubicBezTo>
                  <a:cubicBezTo>
                    <a:pt x="7" y="6"/>
                    <a:pt x="3" y="5"/>
                    <a:pt x="2" y="6"/>
                  </a:cubicBezTo>
                  <a:cubicBezTo>
                    <a:pt x="2" y="6"/>
                    <a:pt x="3" y="6"/>
                    <a:pt x="3" y="7"/>
                  </a:cubicBezTo>
                  <a:cubicBezTo>
                    <a:pt x="3" y="7"/>
                    <a:pt x="1" y="7"/>
                    <a:pt x="2" y="8"/>
                  </a:cubicBezTo>
                  <a:cubicBezTo>
                    <a:pt x="2" y="8"/>
                    <a:pt x="2" y="8"/>
                    <a:pt x="2" y="8"/>
                  </a:cubicBezTo>
                  <a:cubicBezTo>
                    <a:pt x="3" y="8"/>
                    <a:pt x="1" y="8"/>
                    <a:pt x="1" y="8"/>
                  </a:cubicBezTo>
                  <a:cubicBezTo>
                    <a:pt x="1" y="9"/>
                    <a:pt x="5" y="9"/>
                    <a:pt x="3" y="10"/>
                  </a:cubicBezTo>
                  <a:cubicBezTo>
                    <a:pt x="0" y="12"/>
                    <a:pt x="4" y="13"/>
                    <a:pt x="6" y="13"/>
                  </a:cubicBezTo>
                  <a:cubicBezTo>
                    <a:pt x="7" y="13"/>
                    <a:pt x="5" y="16"/>
                    <a:pt x="5" y="17"/>
                  </a:cubicBezTo>
                  <a:cubicBezTo>
                    <a:pt x="4" y="17"/>
                    <a:pt x="2" y="21"/>
                    <a:pt x="1" y="20"/>
                  </a:cubicBezTo>
                  <a:cubicBezTo>
                    <a:pt x="1" y="20"/>
                    <a:pt x="3" y="20"/>
                    <a:pt x="3" y="20"/>
                  </a:cubicBezTo>
                  <a:cubicBezTo>
                    <a:pt x="2" y="21"/>
                    <a:pt x="1" y="20"/>
                    <a:pt x="0" y="22"/>
                  </a:cubicBezTo>
                  <a:cubicBezTo>
                    <a:pt x="0" y="22"/>
                    <a:pt x="3" y="21"/>
                    <a:pt x="3" y="21"/>
                  </a:cubicBezTo>
                  <a:cubicBezTo>
                    <a:pt x="3" y="21"/>
                    <a:pt x="2" y="23"/>
                    <a:pt x="2" y="24"/>
                  </a:cubicBezTo>
                  <a:cubicBezTo>
                    <a:pt x="2" y="24"/>
                    <a:pt x="4" y="23"/>
                    <a:pt x="4" y="23"/>
                  </a:cubicBezTo>
                  <a:cubicBezTo>
                    <a:pt x="4" y="23"/>
                    <a:pt x="4" y="24"/>
                    <a:pt x="4" y="25"/>
                  </a:cubicBezTo>
                  <a:cubicBezTo>
                    <a:pt x="5" y="25"/>
                    <a:pt x="7" y="24"/>
                    <a:pt x="8" y="24"/>
                  </a:cubicBezTo>
                  <a:cubicBezTo>
                    <a:pt x="11" y="23"/>
                    <a:pt x="14" y="20"/>
                    <a:pt x="17" y="20"/>
                  </a:cubicBezTo>
                  <a:cubicBezTo>
                    <a:pt x="21" y="20"/>
                    <a:pt x="20" y="19"/>
                    <a:pt x="22" y="16"/>
                  </a:cubicBezTo>
                  <a:cubicBezTo>
                    <a:pt x="24" y="13"/>
                    <a:pt x="21" y="11"/>
                    <a:pt x="21" y="8"/>
                  </a:cubicBezTo>
                  <a:cubicBezTo>
                    <a:pt x="20" y="8"/>
                    <a:pt x="21" y="9"/>
                    <a:pt x="21" y="8"/>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330" name="Freeform 726">
              <a:extLst>
                <a:ext uri="{FF2B5EF4-FFF2-40B4-BE49-F238E27FC236}">
                  <a16:creationId xmlns:a16="http://schemas.microsoft.com/office/drawing/2014/main" id="{40C7FD35-6CB8-AC3B-32E5-B8160B860CFD}"/>
                </a:ext>
              </a:extLst>
            </p:cNvPr>
            <p:cNvSpPr>
              <a:spLocks/>
            </p:cNvSpPr>
            <p:nvPr/>
          </p:nvSpPr>
          <p:spPr bwMode="auto">
            <a:xfrm>
              <a:off x="11321211" y="6153340"/>
              <a:ext cx="149682" cy="92380"/>
            </a:xfrm>
            <a:custGeom>
              <a:avLst/>
              <a:gdLst>
                <a:gd name="T0" fmla="*/ 1 w 16"/>
                <a:gd name="T1" fmla="*/ 6 h 10"/>
                <a:gd name="T2" fmla="*/ 4 w 16"/>
                <a:gd name="T3" fmla="*/ 8 h 10"/>
                <a:gd name="T4" fmla="*/ 5 w 16"/>
                <a:gd name="T5" fmla="*/ 7 h 10"/>
                <a:gd name="T6" fmla="*/ 8 w 16"/>
                <a:gd name="T7" fmla="*/ 8 h 10"/>
                <a:gd name="T8" fmla="*/ 11 w 16"/>
                <a:gd name="T9" fmla="*/ 4 h 10"/>
                <a:gd name="T10" fmla="*/ 11 w 16"/>
                <a:gd name="T11" fmla="*/ 2 h 10"/>
                <a:gd name="T12" fmla="*/ 7 w 16"/>
                <a:gd name="T13" fmla="*/ 1 h 10"/>
                <a:gd name="T14" fmla="*/ 4 w 16"/>
                <a:gd name="T15" fmla="*/ 2 h 10"/>
                <a:gd name="T16" fmla="*/ 1 w 16"/>
                <a:gd name="T17" fmla="*/ 6 h 10"/>
                <a:gd name="T18" fmla="*/ 1 w 16"/>
                <a:gd name="T19" fmla="*/ 6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0">
                  <a:moveTo>
                    <a:pt x="1" y="6"/>
                  </a:moveTo>
                  <a:cubicBezTo>
                    <a:pt x="0" y="7"/>
                    <a:pt x="3" y="8"/>
                    <a:pt x="4" y="8"/>
                  </a:cubicBezTo>
                  <a:cubicBezTo>
                    <a:pt x="4" y="8"/>
                    <a:pt x="5" y="7"/>
                    <a:pt x="5" y="7"/>
                  </a:cubicBezTo>
                  <a:cubicBezTo>
                    <a:pt x="6" y="6"/>
                    <a:pt x="7" y="7"/>
                    <a:pt x="8" y="8"/>
                  </a:cubicBezTo>
                  <a:cubicBezTo>
                    <a:pt x="10" y="10"/>
                    <a:pt x="16" y="5"/>
                    <a:pt x="11" y="4"/>
                  </a:cubicBezTo>
                  <a:cubicBezTo>
                    <a:pt x="12" y="4"/>
                    <a:pt x="11" y="2"/>
                    <a:pt x="11" y="2"/>
                  </a:cubicBezTo>
                  <a:cubicBezTo>
                    <a:pt x="10" y="0"/>
                    <a:pt x="9" y="0"/>
                    <a:pt x="7" y="1"/>
                  </a:cubicBezTo>
                  <a:cubicBezTo>
                    <a:pt x="6" y="1"/>
                    <a:pt x="4" y="1"/>
                    <a:pt x="4" y="2"/>
                  </a:cubicBezTo>
                  <a:cubicBezTo>
                    <a:pt x="3" y="3"/>
                    <a:pt x="1" y="4"/>
                    <a:pt x="1" y="6"/>
                  </a:cubicBezTo>
                  <a:cubicBezTo>
                    <a:pt x="1" y="6"/>
                    <a:pt x="1" y="5"/>
                    <a:pt x="1" y="6"/>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331" name="Freeform 727">
              <a:extLst>
                <a:ext uri="{FF2B5EF4-FFF2-40B4-BE49-F238E27FC236}">
                  <a16:creationId xmlns:a16="http://schemas.microsoft.com/office/drawing/2014/main" id="{593E9D91-4126-8471-AA96-35D83E7EE87A}"/>
                </a:ext>
              </a:extLst>
            </p:cNvPr>
            <p:cNvSpPr>
              <a:spLocks/>
            </p:cNvSpPr>
            <p:nvPr/>
          </p:nvSpPr>
          <p:spPr bwMode="auto">
            <a:xfrm>
              <a:off x="11267072" y="6854158"/>
              <a:ext cx="585987" cy="430050"/>
            </a:xfrm>
            <a:custGeom>
              <a:avLst/>
              <a:gdLst>
                <a:gd name="T0" fmla="*/ 58 w 63"/>
                <a:gd name="T1" fmla="*/ 8 h 46"/>
                <a:gd name="T2" fmla="*/ 52 w 63"/>
                <a:gd name="T3" fmla="*/ 6 h 46"/>
                <a:gd name="T4" fmla="*/ 49 w 63"/>
                <a:gd name="T5" fmla="*/ 6 h 46"/>
                <a:gd name="T6" fmla="*/ 45 w 63"/>
                <a:gd name="T7" fmla="*/ 6 h 46"/>
                <a:gd name="T8" fmla="*/ 40 w 63"/>
                <a:gd name="T9" fmla="*/ 4 h 46"/>
                <a:gd name="T10" fmla="*/ 38 w 63"/>
                <a:gd name="T11" fmla="*/ 2 h 46"/>
                <a:gd name="T12" fmla="*/ 35 w 63"/>
                <a:gd name="T13" fmla="*/ 2 h 46"/>
                <a:gd name="T14" fmla="*/ 31 w 63"/>
                <a:gd name="T15" fmla="*/ 2 h 46"/>
                <a:gd name="T16" fmla="*/ 27 w 63"/>
                <a:gd name="T17" fmla="*/ 2 h 46"/>
                <a:gd name="T18" fmla="*/ 17 w 63"/>
                <a:gd name="T19" fmla="*/ 1 h 46"/>
                <a:gd name="T20" fmla="*/ 8 w 63"/>
                <a:gd name="T21" fmla="*/ 0 h 46"/>
                <a:gd name="T22" fmla="*/ 2 w 63"/>
                <a:gd name="T23" fmla="*/ 3 h 46"/>
                <a:gd name="T24" fmla="*/ 2 w 63"/>
                <a:gd name="T25" fmla="*/ 6 h 46"/>
                <a:gd name="T26" fmla="*/ 2 w 63"/>
                <a:gd name="T27" fmla="*/ 11 h 46"/>
                <a:gd name="T28" fmla="*/ 5 w 63"/>
                <a:gd name="T29" fmla="*/ 10 h 46"/>
                <a:gd name="T30" fmla="*/ 7 w 63"/>
                <a:gd name="T31" fmla="*/ 12 h 46"/>
                <a:gd name="T32" fmla="*/ 12 w 63"/>
                <a:gd name="T33" fmla="*/ 11 h 46"/>
                <a:gd name="T34" fmla="*/ 14 w 63"/>
                <a:gd name="T35" fmla="*/ 14 h 46"/>
                <a:gd name="T36" fmla="*/ 13 w 63"/>
                <a:gd name="T37" fmla="*/ 20 h 46"/>
                <a:gd name="T38" fmla="*/ 12 w 63"/>
                <a:gd name="T39" fmla="*/ 25 h 46"/>
                <a:gd name="T40" fmla="*/ 12 w 63"/>
                <a:gd name="T41" fmla="*/ 28 h 46"/>
                <a:gd name="T42" fmla="*/ 10 w 63"/>
                <a:gd name="T43" fmla="*/ 33 h 46"/>
                <a:gd name="T44" fmla="*/ 10 w 63"/>
                <a:gd name="T45" fmla="*/ 38 h 46"/>
                <a:gd name="T46" fmla="*/ 17 w 63"/>
                <a:gd name="T47" fmla="*/ 44 h 46"/>
                <a:gd name="T48" fmla="*/ 20 w 63"/>
                <a:gd name="T49" fmla="*/ 45 h 46"/>
                <a:gd name="T50" fmla="*/ 21 w 63"/>
                <a:gd name="T51" fmla="*/ 43 h 46"/>
                <a:gd name="T52" fmla="*/ 24 w 63"/>
                <a:gd name="T53" fmla="*/ 42 h 46"/>
                <a:gd name="T54" fmla="*/ 36 w 63"/>
                <a:gd name="T55" fmla="*/ 41 h 46"/>
                <a:gd name="T56" fmla="*/ 39 w 63"/>
                <a:gd name="T57" fmla="*/ 38 h 46"/>
                <a:gd name="T58" fmla="*/ 43 w 63"/>
                <a:gd name="T59" fmla="*/ 35 h 46"/>
                <a:gd name="T60" fmla="*/ 47 w 63"/>
                <a:gd name="T61" fmla="*/ 30 h 46"/>
                <a:gd name="T62" fmla="*/ 45 w 63"/>
                <a:gd name="T63" fmla="*/ 26 h 46"/>
                <a:gd name="T64" fmla="*/ 48 w 63"/>
                <a:gd name="T65" fmla="*/ 21 h 46"/>
                <a:gd name="T66" fmla="*/ 50 w 63"/>
                <a:gd name="T67" fmla="*/ 19 h 46"/>
                <a:gd name="T68" fmla="*/ 51 w 63"/>
                <a:gd name="T69" fmla="*/ 17 h 46"/>
                <a:gd name="T70" fmla="*/ 60 w 63"/>
                <a:gd name="T71" fmla="*/ 13 h 46"/>
                <a:gd name="T72" fmla="*/ 63 w 63"/>
                <a:gd name="T73" fmla="*/ 9 h 46"/>
                <a:gd name="T74" fmla="*/ 58 w 63"/>
                <a:gd name="T75" fmla="*/ 8 h 46"/>
                <a:gd name="T76" fmla="*/ 58 w 63"/>
                <a:gd name="T77" fmla="*/ 8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3" h="46">
                  <a:moveTo>
                    <a:pt x="58" y="8"/>
                  </a:moveTo>
                  <a:cubicBezTo>
                    <a:pt x="55" y="8"/>
                    <a:pt x="54" y="7"/>
                    <a:pt x="52" y="6"/>
                  </a:cubicBezTo>
                  <a:cubicBezTo>
                    <a:pt x="51" y="5"/>
                    <a:pt x="50" y="6"/>
                    <a:pt x="49" y="6"/>
                  </a:cubicBezTo>
                  <a:cubicBezTo>
                    <a:pt x="48" y="6"/>
                    <a:pt x="46" y="6"/>
                    <a:pt x="45" y="6"/>
                  </a:cubicBezTo>
                  <a:cubicBezTo>
                    <a:pt x="43" y="5"/>
                    <a:pt x="41" y="4"/>
                    <a:pt x="40" y="4"/>
                  </a:cubicBezTo>
                  <a:cubicBezTo>
                    <a:pt x="39" y="3"/>
                    <a:pt x="39" y="3"/>
                    <a:pt x="38" y="2"/>
                  </a:cubicBezTo>
                  <a:cubicBezTo>
                    <a:pt x="37" y="3"/>
                    <a:pt x="36" y="2"/>
                    <a:pt x="35" y="2"/>
                  </a:cubicBezTo>
                  <a:cubicBezTo>
                    <a:pt x="33" y="1"/>
                    <a:pt x="32" y="2"/>
                    <a:pt x="31" y="2"/>
                  </a:cubicBezTo>
                  <a:cubicBezTo>
                    <a:pt x="29" y="2"/>
                    <a:pt x="28" y="2"/>
                    <a:pt x="27" y="2"/>
                  </a:cubicBezTo>
                  <a:cubicBezTo>
                    <a:pt x="24" y="2"/>
                    <a:pt x="21" y="1"/>
                    <a:pt x="17" y="1"/>
                  </a:cubicBezTo>
                  <a:cubicBezTo>
                    <a:pt x="15" y="1"/>
                    <a:pt x="11" y="0"/>
                    <a:pt x="8" y="0"/>
                  </a:cubicBezTo>
                  <a:cubicBezTo>
                    <a:pt x="7" y="1"/>
                    <a:pt x="4" y="2"/>
                    <a:pt x="2" y="3"/>
                  </a:cubicBezTo>
                  <a:cubicBezTo>
                    <a:pt x="0" y="4"/>
                    <a:pt x="1" y="5"/>
                    <a:pt x="2" y="6"/>
                  </a:cubicBezTo>
                  <a:cubicBezTo>
                    <a:pt x="2" y="8"/>
                    <a:pt x="2" y="9"/>
                    <a:pt x="2" y="11"/>
                  </a:cubicBezTo>
                  <a:cubicBezTo>
                    <a:pt x="3" y="11"/>
                    <a:pt x="5" y="10"/>
                    <a:pt x="5" y="10"/>
                  </a:cubicBezTo>
                  <a:cubicBezTo>
                    <a:pt x="6" y="10"/>
                    <a:pt x="5" y="12"/>
                    <a:pt x="7" y="12"/>
                  </a:cubicBezTo>
                  <a:cubicBezTo>
                    <a:pt x="9" y="12"/>
                    <a:pt x="10" y="11"/>
                    <a:pt x="12" y="11"/>
                  </a:cubicBezTo>
                  <a:cubicBezTo>
                    <a:pt x="14" y="10"/>
                    <a:pt x="16" y="13"/>
                    <a:pt x="14" y="14"/>
                  </a:cubicBezTo>
                  <a:cubicBezTo>
                    <a:pt x="12" y="16"/>
                    <a:pt x="13" y="17"/>
                    <a:pt x="13" y="20"/>
                  </a:cubicBezTo>
                  <a:cubicBezTo>
                    <a:pt x="12" y="21"/>
                    <a:pt x="13" y="24"/>
                    <a:pt x="12" y="25"/>
                  </a:cubicBezTo>
                  <a:cubicBezTo>
                    <a:pt x="9" y="25"/>
                    <a:pt x="10" y="26"/>
                    <a:pt x="12" y="28"/>
                  </a:cubicBezTo>
                  <a:cubicBezTo>
                    <a:pt x="13" y="29"/>
                    <a:pt x="10" y="31"/>
                    <a:pt x="10" y="33"/>
                  </a:cubicBezTo>
                  <a:cubicBezTo>
                    <a:pt x="12" y="35"/>
                    <a:pt x="10" y="36"/>
                    <a:pt x="10" y="38"/>
                  </a:cubicBezTo>
                  <a:cubicBezTo>
                    <a:pt x="13" y="37"/>
                    <a:pt x="15" y="42"/>
                    <a:pt x="17" y="44"/>
                  </a:cubicBezTo>
                  <a:cubicBezTo>
                    <a:pt x="17" y="45"/>
                    <a:pt x="19" y="46"/>
                    <a:pt x="20" y="45"/>
                  </a:cubicBezTo>
                  <a:cubicBezTo>
                    <a:pt x="20" y="45"/>
                    <a:pt x="21" y="44"/>
                    <a:pt x="21" y="43"/>
                  </a:cubicBezTo>
                  <a:cubicBezTo>
                    <a:pt x="22" y="43"/>
                    <a:pt x="24" y="42"/>
                    <a:pt x="24" y="42"/>
                  </a:cubicBezTo>
                  <a:cubicBezTo>
                    <a:pt x="28" y="41"/>
                    <a:pt x="32" y="42"/>
                    <a:pt x="36" y="41"/>
                  </a:cubicBezTo>
                  <a:cubicBezTo>
                    <a:pt x="37" y="40"/>
                    <a:pt x="37" y="39"/>
                    <a:pt x="39" y="38"/>
                  </a:cubicBezTo>
                  <a:cubicBezTo>
                    <a:pt x="41" y="37"/>
                    <a:pt x="42" y="36"/>
                    <a:pt x="43" y="35"/>
                  </a:cubicBezTo>
                  <a:cubicBezTo>
                    <a:pt x="44" y="32"/>
                    <a:pt x="45" y="31"/>
                    <a:pt x="47" y="30"/>
                  </a:cubicBezTo>
                  <a:cubicBezTo>
                    <a:pt x="48" y="29"/>
                    <a:pt x="46" y="27"/>
                    <a:pt x="45" y="26"/>
                  </a:cubicBezTo>
                  <a:cubicBezTo>
                    <a:pt x="45" y="25"/>
                    <a:pt x="47" y="22"/>
                    <a:pt x="48" y="21"/>
                  </a:cubicBezTo>
                  <a:cubicBezTo>
                    <a:pt x="48" y="21"/>
                    <a:pt x="49" y="20"/>
                    <a:pt x="50" y="19"/>
                  </a:cubicBezTo>
                  <a:cubicBezTo>
                    <a:pt x="50" y="19"/>
                    <a:pt x="50" y="17"/>
                    <a:pt x="51" y="17"/>
                  </a:cubicBezTo>
                  <a:cubicBezTo>
                    <a:pt x="54" y="15"/>
                    <a:pt x="57" y="14"/>
                    <a:pt x="60" y="13"/>
                  </a:cubicBezTo>
                  <a:cubicBezTo>
                    <a:pt x="61" y="12"/>
                    <a:pt x="63" y="11"/>
                    <a:pt x="63" y="9"/>
                  </a:cubicBezTo>
                  <a:cubicBezTo>
                    <a:pt x="62" y="7"/>
                    <a:pt x="60" y="9"/>
                    <a:pt x="58" y="8"/>
                  </a:cubicBezTo>
                  <a:cubicBezTo>
                    <a:pt x="55" y="8"/>
                    <a:pt x="60" y="9"/>
                    <a:pt x="58" y="8"/>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332" name="Freeform 728">
              <a:extLst>
                <a:ext uri="{FF2B5EF4-FFF2-40B4-BE49-F238E27FC236}">
                  <a16:creationId xmlns:a16="http://schemas.microsoft.com/office/drawing/2014/main" id="{1EBAEAD6-2210-C3D8-86F0-04FD03C3F9DD}"/>
                </a:ext>
              </a:extLst>
            </p:cNvPr>
            <p:cNvSpPr>
              <a:spLocks/>
            </p:cNvSpPr>
            <p:nvPr/>
          </p:nvSpPr>
          <p:spPr bwMode="auto">
            <a:xfrm>
              <a:off x="11267072" y="6946541"/>
              <a:ext cx="149682" cy="283516"/>
            </a:xfrm>
            <a:custGeom>
              <a:avLst/>
              <a:gdLst>
                <a:gd name="T0" fmla="*/ 11 w 16"/>
                <a:gd name="T1" fmla="*/ 25 h 30"/>
                <a:gd name="T2" fmla="*/ 11 w 16"/>
                <a:gd name="T3" fmla="*/ 21 h 30"/>
                <a:gd name="T4" fmla="*/ 10 w 16"/>
                <a:gd name="T5" fmla="*/ 16 h 30"/>
                <a:gd name="T6" fmla="*/ 12 w 16"/>
                <a:gd name="T7" fmla="*/ 14 h 30"/>
                <a:gd name="T8" fmla="*/ 13 w 16"/>
                <a:gd name="T9" fmla="*/ 9 h 30"/>
                <a:gd name="T10" fmla="*/ 14 w 16"/>
                <a:gd name="T11" fmla="*/ 4 h 30"/>
                <a:gd name="T12" fmla="*/ 12 w 16"/>
                <a:gd name="T13" fmla="*/ 1 h 30"/>
                <a:gd name="T14" fmla="*/ 7 w 16"/>
                <a:gd name="T15" fmla="*/ 2 h 30"/>
                <a:gd name="T16" fmla="*/ 5 w 16"/>
                <a:gd name="T17" fmla="*/ 0 h 30"/>
                <a:gd name="T18" fmla="*/ 4 w 16"/>
                <a:gd name="T19" fmla="*/ 0 h 30"/>
                <a:gd name="T20" fmla="*/ 3 w 16"/>
                <a:gd name="T21" fmla="*/ 4 h 30"/>
                <a:gd name="T22" fmla="*/ 3 w 16"/>
                <a:gd name="T23" fmla="*/ 8 h 30"/>
                <a:gd name="T24" fmla="*/ 2 w 16"/>
                <a:gd name="T25" fmla="*/ 13 h 30"/>
                <a:gd name="T26" fmla="*/ 0 w 16"/>
                <a:gd name="T27" fmla="*/ 20 h 30"/>
                <a:gd name="T28" fmla="*/ 2 w 16"/>
                <a:gd name="T29" fmla="*/ 22 h 30"/>
                <a:gd name="T30" fmla="*/ 2 w 16"/>
                <a:gd name="T31" fmla="*/ 28 h 30"/>
                <a:gd name="T32" fmla="*/ 6 w 16"/>
                <a:gd name="T33" fmla="*/ 30 h 30"/>
                <a:gd name="T34" fmla="*/ 11 w 16"/>
                <a:gd name="T35" fmla="*/ 25 h 30"/>
                <a:gd name="T36" fmla="*/ 11 w 16"/>
                <a:gd name="T37" fmla="*/ 2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 h="30">
                  <a:moveTo>
                    <a:pt x="11" y="25"/>
                  </a:moveTo>
                  <a:cubicBezTo>
                    <a:pt x="12" y="23"/>
                    <a:pt x="10" y="22"/>
                    <a:pt x="11" y="21"/>
                  </a:cubicBezTo>
                  <a:cubicBezTo>
                    <a:pt x="12" y="18"/>
                    <a:pt x="12" y="18"/>
                    <a:pt x="10" y="16"/>
                  </a:cubicBezTo>
                  <a:cubicBezTo>
                    <a:pt x="9" y="14"/>
                    <a:pt x="11" y="15"/>
                    <a:pt x="12" y="14"/>
                  </a:cubicBezTo>
                  <a:cubicBezTo>
                    <a:pt x="13" y="13"/>
                    <a:pt x="13" y="10"/>
                    <a:pt x="13" y="9"/>
                  </a:cubicBezTo>
                  <a:cubicBezTo>
                    <a:pt x="13" y="6"/>
                    <a:pt x="12" y="6"/>
                    <a:pt x="14" y="4"/>
                  </a:cubicBezTo>
                  <a:cubicBezTo>
                    <a:pt x="16" y="3"/>
                    <a:pt x="14" y="0"/>
                    <a:pt x="12" y="1"/>
                  </a:cubicBezTo>
                  <a:cubicBezTo>
                    <a:pt x="10" y="1"/>
                    <a:pt x="9" y="2"/>
                    <a:pt x="7" y="2"/>
                  </a:cubicBezTo>
                  <a:cubicBezTo>
                    <a:pt x="5" y="2"/>
                    <a:pt x="6" y="0"/>
                    <a:pt x="5" y="0"/>
                  </a:cubicBezTo>
                  <a:cubicBezTo>
                    <a:pt x="6" y="0"/>
                    <a:pt x="3" y="0"/>
                    <a:pt x="4" y="0"/>
                  </a:cubicBezTo>
                  <a:cubicBezTo>
                    <a:pt x="2" y="1"/>
                    <a:pt x="3" y="2"/>
                    <a:pt x="3" y="4"/>
                  </a:cubicBezTo>
                  <a:cubicBezTo>
                    <a:pt x="3" y="5"/>
                    <a:pt x="3" y="7"/>
                    <a:pt x="3" y="8"/>
                  </a:cubicBezTo>
                  <a:cubicBezTo>
                    <a:pt x="2" y="10"/>
                    <a:pt x="2" y="12"/>
                    <a:pt x="2" y="13"/>
                  </a:cubicBezTo>
                  <a:cubicBezTo>
                    <a:pt x="1" y="16"/>
                    <a:pt x="0" y="17"/>
                    <a:pt x="0" y="20"/>
                  </a:cubicBezTo>
                  <a:cubicBezTo>
                    <a:pt x="1" y="21"/>
                    <a:pt x="2" y="20"/>
                    <a:pt x="2" y="22"/>
                  </a:cubicBezTo>
                  <a:cubicBezTo>
                    <a:pt x="3" y="23"/>
                    <a:pt x="2" y="26"/>
                    <a:pt x="2" y="28"/>
                  </a:cubicBezTo>
                  <a:cubicBezTo>
                    <a:pt x="2" y="30"/>
                    <a:pt x="4" y="30"/>
                    <a:pt x="6" y="30"/>
                  </a:cubicBezTo>
                  <a:cubicBezTo>
                    <a:pt x="10" y="30"/>
                    <a:pt x="9" y="27"/>
                    <a:pt x="11" y="25"/>
                  </a:cubicBezTo>
                  <a:cubicBezTo>
                    <a:pt x="12" y="23"/>
                    <a:pt x="10" y="26"/>
                    <a:pt x="11" y="25"/>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333" name="Freeform 729">
              <a:extLst>
                <a:ext uri="{FF2B5EF4-FFF2-40B4-BE49-F238E27FC236}">
                  <a16:creationId xmlns:a16="http://schemas.microsoft.com/office/drawing/2014/main" id="{D32C0E35-9D0B-C3C5-DD20-74CBC4800E54}"/>
                </a:ext>
              </a:extLst>
            </p:cNvPr>
            <p:cNvSpPr>
              <a:spLocks/>
            </p:cNvSpPr>
            <p:nvPr/>
          </p:nvSpPr>
          <p:spPr bwMode="auto">
            <a:xfrm>
              <a:off x="13069621" y="9510902"/>
              <a:ext cx="493633" cy="825058"/>
            </a:xfrm>
            <a:custGeom>
              <a:avLst/>
              <a:gdLst>
                <a:gd name="T0" fmla="*/ 52 w 53"/>
                <a:gd name="T1" fmla="*/ 23 h 88"/>
                <a:gd name="T2" fmla="*/ 50 w 53"/>
                <a:gd name="T3" fmla="*/ 3 h 88"/>
                <a:gd name="T4" fmla="*/ 46 w 53"/>
                <a:gd name="T5" fmla="*/ 3 h 88"/>
                <a:gd name="T6" fmla="*/ 41 w 53"/>
                <a:gd name="T7" fmla="*/ 6 h 88"/>
                <a:gd name="T8" fmla="*/ 38 w 53"/>
                <a:gd name="T9" fmla="*/ 7 h 88"/>
                <a:gd name="T10" fmla="*/ 32 w 53"/>
                <a:gd name="T11" fmla="*/ 7 h 88"/>
                <a:gd name="T12" fmla="*/ 28 w 53"/>
                <a:gd name="T13" fmla="*/ 7 h 88"/>
                <a:gd name="T14" fmla="*/ 23 w 53"/>
                <a:gd name="T15" fmla="*/ 7 h 88"/>
                <a:gd name="T16" fmla="*/ 24 w 53"/>
                <a:gd name="T17" fmla="*/ 18 h 88"/>
                <a:gd name="T18" fmla="*/ 25 w 53"/>
                <a:gd name="T19" fmla="*/ 20 h 88"/>
                <a:gd name="T20" fmla="*/ 27 w 53"/>
                <a:gd name="T21" fmla="*/ 22 h 88"/>
                <a:gd name="T22" fmla="*/ 27 w 53"/>
                <a:gd name="T23" fmla="*/ 28 h 88"/>
                <a:gd name="T24" fmla="*/ 25 w 53"/>
                <a:gd name="T25" fmla="*/ 31 h 88"/>
                <a:gd name="T26" fmla="*/ 24 w 53"/>
                <a:gd name="T27" fmla="*/ 35 h 88"/>
                <a:gd name="T28" fmla="*/ 20 w 53"/>
                <a:gd name="T29" fmla="*/ 31 h 88"/>
                <a:gd name="T30" fmla="*/ 21 w 53"/>
                <a:gd name="T31" fmla="*/ 25 h 88"/>
                <a:gd name="T32" fmla="*/ 16 w 53"/>
                <a:gd name="T33" fmla="*/ 22 h 88"/>
                <a:gd name="T34" fmla="*/ 13 w 53"/>
                <a:gd name="T35" fmla="*/ 20 h 88"/>
                <a:gd name="T36" fmla="*/ 2 w 53"/>
                <a:gd name="T37" fmla="*/ 24 h 88"/>
                <a:gd name="T38" fmla="*/ 0 w 53"/>
                <a:gd name="T39" fmla="*/ 26 h 88"/>
                <a:gd name="T40" fmla="*/ 1 w 53"/>
                <a:gd name="T41" fmla="*/ 30 h 88"/>
                <a:gd name="T42" fmla="*/ 12 w 53"/>
                <a:gd name="T43" fmla="*/ 35 h 88"/>
                <a:gd name="T44" fmla="*/ 13 w 53"/>
                <a:gd name="T45" fmla="*/ 44 h 88"/>
                <a:gd name="T46" fmla="*/ 12 w 53"/>
                <a:gd name="T47" fmla="*/ 52 h 88"/>
                <a:gd name="T48" fmla="*/ 6 w 53"/>
                <a:gd name="T49" fmla="*/ 62 h 88"/>
                <a:gd name="T50" fmla="*/ 6 w 53"/>
                <a:gd name="T51" fmla="*/ 69 h 88"/>
                <a:gd name="T52" fmla="*/ 8 w 53"/>
                <a:gd name="T53" fmla="*/ 78 h 88"/>
                <a:gd name="T54" fmla="*/ 9 w 53"/>
                <a:gd name="T55" fmla="*/ 87 h 88"/>
                <a:gd name="T56" fmla="*/ 12 w 53"/>
                <a:gd name="T57" fmla="*/ 86 h 88"/>
                <a:gd name="T58" fmla="*/ 13 w 53"/>
                <a:gd name="T59" fmla="*/ 83 h 88"/>
                <a:gd name="T60" fmla="*/ 11 w 53"/>
                <a:gd name="T61" fmla="*/ 83 h 88"/>
                <a:gd name="T62" fmla="*/ 16 w 53"/>
                <a:gd name="T63" fmla="*/ 77 h 88"/>
                <a:gd name="T64" fmla="*/ 25 w 53"/>
                <a:gd name="T65" fmla="*/ 72 h 88"/>
                <a:gd name="T66" fmla="*/ 25 w 53"/>
                <a:gd name="T67" fmla="*/ 64 h 88"/>
                <a:gd name="T68" fmla="*/ 21 w 53"/>
                <a:gd name="T69" fmla="*/ 48 h 88"/>
                <a:gd name="T70" fmla="*/ 24 w 53"/>
                <a:gd name="T71" fmla="*/ 48 h 88"/>
                <a:gd name="T72" fmla="*/ 29 w 53"/>
                <a:gd name="T73" fmla="*/ 44 h 88"/>
                <a:gd name="T74" fmla="*/ 35 w 53"/>
                <a:gd name="T75" fmla="*/ 38 h 88"/>
                <a:gd name="T76" fmla="*/ 40 w 53"/>
                <a:gd name="T77" fmla="*/ 36 h 88"/>
                <a:gd name="T78" fmla="*/ 46 w 53"/>
                <a:gd name="T79" fmla="*/ 32 h 88"/>
                <a:gd name="T80" fmla="*/ 52 w 53"/>
                <a:gd name="T81" fmla="*/ 23 h 88"/>
                <a:gd name="T82" fmla="*/ 52 w 53"/>
                <a:gd name="T83" fmla="*/ 2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3" h="88">
                  <a:moveTo>
                    <a:pt x="52" y="23"/>
                  </a:moveTo>
                  <a:cubicBezTo>
                    <a:pt x="49" y="17"/>
                    <a:pt x="50" y="9"/>
                    <a:pt x="50" y="3"/>
                  </a:cubicBezTo>
                  <a:cubicBezTo>
                    <a:pt x="50" y="0"/>
                    <a:pt x="48" y="2"/>
                    <a:pt x="46" y="3"/>
                  </a:cubicBezTo>
                  <a:cubicBezTo>
                    <a:pt x="45" y="4"/>
                    <a:pt x="43" y="6"/>
                    <a:pt x="41" y="6"/>
                  </a:cubicBezTo>
                  <a:cubicBezTo>
                    <a:pt x="40" y="6"/>
                    <a:pt x="38" y="5"/>
                    <a:pt x="38" y="7"/>
                  </a:cubicBezTo>
                  <a:cubicBezTo>
                    <a:pt x="36" y="10"/>
                    <a:pt x="34" y="7"/>
                    <a:pt x="32" y="7"/>
                  </a:cubicBezTo>
                  <a:cubicBezTo>
                    <a:pt x="30" y="7"/>
                    <a:pt x="30" y="9"/>
                    <a:pt x="28" y="7"/>
                  </a:cubicBezTo>
                  <a:cubicBezTo>
                    <a:pt x="27" y="7"/>
                    <a:pt x="24" y="7"/>
                    <a:pt x="23" y="7"/>
                  </a:cubicBezTo>
                  <a:cubicBezTo>
                    <a:pt x="20" y="7"/>
                    <a:pt x="21" y="16"/>
                    <a:pt x="24" y="18"/>
                  </a:cubicBezTo>
                  <a:cubicBezTo>
                    <a:pt x="24" y="18"/>
                    <a:pt x="24" y="20"/>
                    <a:pt x="25" y="20"/>
                  </a:cubicBezTo>
                  <a:cubicBezTo>
                    <a:pt x="25" y="21"/>
                    <a:pt x="26" y="21"/>
                    <a:pt x="27" y="22"/>
                  </a:cubicBezTo>
                  <a:cubicBezTo>
                    <a:pt x="27" y="24"/>
                    <a:pt x="27" y="27"/>
                    <a:pt x="27" y="28"/>
                  </a:cubicBezTo>
                  <a:cubicBezTo>
                    <a:pt x="27" y="30"/>
                    <a:pt x="28" y="31"/>
                    <a:pt x="25" y="31"/>
                  </a:cubicBezTo>
                  <a:cubicBezTo>
                    <a:pt x="24" y="31"/>
                    <a:pt x="24" y="34"/>
                    <a:pt x="24" y="35"/>
                  </a:cubicBezTo>
                  <a:cubicBezTo>
                    <a:pt x="23" y="34"/>
                    <a:pt x="21" y="32"/>
                    <a:pt x="20" y="31"/>
                  </a:cubicBezTo>
                  <a:cubicBezTo>
                    <a:pt x="19" y="29"/>
                    <a:pt x="21" y="27"/>
                    <a:pt x="21" y="25"/>
                  </a:cubicBezTo>
                  <a:cubicBezTo>
                    <a:pt x="22" y="20"/>
                    <a:pt x="19" y="24"/>
                    <a:pt x="16" y="22"/>
                  </a:cubicBezTo>
                  <a:cubicBezTo>
                    <a:pt x="15" y="21"/>
                    <a:pt x="15" y="19"/>
                    <a:pt x="13" y="20"/>
                  </a:cubicBezTo>
                  <a:cubicBezTo>
                    <a:pt x="9" y="22"/>
                    <a:pt x="6" y="23"/>
                    <a:pt x="2" y="24"/>
                  </a:cubicBezTo>
                  <a:cubicBezTo>
                    <a:pt x="1" y="25"/>
                    <a:pt x="0" y="25"/>
                    <a:pt x="0" y="26"/>
                  </a:cubicBezTo>
                  <a:cubicBezTo>
                    <a:pt x="0" y="27"/>
                    <a:pt x="1" y="29"/>
                    <a:pt x="1" y="30"/>
                  </a:cubicBezTo>
                  <a:cubicBezTo>
                    <a:pt x="4" y="30"/>
                    <a:pt x="12" y="32"/>
                    <a:pt x="12" y="35"/>
                  </a:cubicBezTo>
                  <a:cubicBezTo>
                    <a:pt x="13" y="38"/>
                    <a:pt x="13" y="41"/>
                    <a:pt x="13" y="44"/>
                  </a:cubicBezTo>
                  <a:cubicBezTo>
                    <a:pt x="12" y="46"/>
                    <a:pt x="14" y="49"/>
                    <a:pt x="12" y="52"/>
                  </a:cubicBezTo>
                  <a:cubicBezTo>
                    <a:pt x="10" y="55"/>
                    <a:pt x="8" y="59"/>
                    <a:pt x="6" y="62"/>
                  </a:cubicBezTo>
                  <a:cubicBezTo>
                    <a:pt x="4" y="64"/>
                    <a:pt x="6" y="68"/>
                    <a:pt x="6" y="69"/>
                  </a:cubicBezTo>
                  <a:cubicBezTo>
                    <a:pt x="8" y="73"/>
                    <a:pt x="8" y="75"/>
                    <a:pt x="8" y="78"/>
                  </a:cubicBezTo>
                  <a:cubicBezTo>
                    <a:pt x="8" y="81"/>
                    <a:pt x="8" y="84"/>
                    <a:pt x="9" y="87"/>
                  </a:cubicBezTo>
                  <a:cubicBezTo>
                    <a:pt x="9" y="88"/>
                    <a:pt x="12" y="87"/>
                    <a:pt x="12" y="86"/>
                  </a:cubicBezTo>
                  <a:cubicBezTo>
                    <a:pt x="13" y="85"/>
                    <a:pt x="13" y="83"/>
                    <a:pt x="13" y="83"/>
                  </a:cubicBezTo>
                  <a:cubicBezTo>
                    <a:pt x="12" y="83"/>
                    <a:pt x="11" y="83"/>
                    <a:pt x="11" y="83"/>
                  </a:cubicBezTo>
                  <a:cubicBezTo>
                    <a:pt x="11" y="80"/>
                    <a:pt x="14" y="78"/>
                    <a:pt x="16" y="77"/>
                  </a:cubicBezTo>
                  <a:cubicBezTo>
                    <a:pt x="19" y="76"/>
                    <a:pt x="23" y="75"/>
                    <a:pt x="25" y="72"/>
                  </a:cubicBezTo>
                  <a:cubicBezTo>
                    <a:pt x="25" y="71"/>
                    <a:pt x="25" y="66"/>
                    <a:pt x="25" y="64"/>
                  </a:cubicBezTo>
                  <a:cubicBezTo>
                    <a:pt x="25" y="62"/>
                    <a:pt x="21" y="48"/>
                    <a:pt x="21" y="48"/>
                  </a:cubicBezTo>
                  <a:cubicBezTo>
                    <a:pt x="22" y="47"/>
                    <a:pt x="22" y="50"/>
                    <a:pt x="24" y="48"/>
                  </a:cubicBezTo>
                  <a:cubicBezTo>
                    <a:pt x="26" y="46"/>
                    <a:pt x="27" y="45"/>
                    <a:pt x="29" y="44"/>
                  </a:cubicBezTo>
                  <a:cubicBezTo>
                    <a:pt x="31" y="43"/>
                    <a:pt x="32" y="37"/>
                    <a:pt x="35" y="38"/>
                  </a:cubicBezTo>
                  <a:cubicBezTo>
                    <a:pt x="36" y="38"/>
                    <a:pt x="38" y="36"/>
                    <a:pt x="40" y="36"/>
                  </a:cubicBezTo>
                  <a:cubicBezTo>
                    <a:pt x="42" y="35"/>
                    <a:pt x="44" y="34"/>
                    <a:pt x="46" y="32"/>
                  </a:cubicBezTo>
                  <a:cubicBezTo>
                    <a:pt x="47" y="31"/>
                    <a:pt x="53" y="25"/>
                    <a:pt x="52" y="23"/>
                  </a:cubicBezTo>
                  <a:cubicBezTo>
                    <a:pt x="51" y="22"/>
                    <a:pt x="52" y="24"/>
                    <a:pt x="52" y="23"/>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334" name="Freeform 730">
              <a:extLst>
                <a:ext uri="{FF2B5EF4-FFF2-40B4-BE49-F238E27FC236}">
                  <a16:creationId xmlns:a16="http://schemas.microsoft.com/office/drawing/2014/main" id="{DBA45A71-0738-B0D1-7CA9-4FE6BEB5E14B}"/>
                </a:ext>
              </a:extLst>
            </p:cNvPr>
            <p:cNvSpPr>
              <a:spLocks/>
            </p:cNvSpPr>
            <p:nvPr/>
          </p:nvSpPr>
          <p:spPr bwMode="auto">
            <a:xfrm>
              <a:off x="13181086" y="9485418"/>
              <a:ext cx="149682" cy="353598"/>
            </a:xfrm>
            <a:custGeom>
              <a:avLst/>
              <a:gdLst>
                <a:gd name="T0" fmla="*/ 4 w 16"/>
                <a:gd name="T1" fmla="*/ 25 h 38"/>
                <a:gd name="T2" fmla="*/ 9 w 16"/>
                <a:gd name="T3" fmla="*/ 26 h 38"/>
                <a:gd name="T4" fmla="*/ 8 w 16"/>
                <a:gd name="T5" fmla="*/ 31 h 38"/>
                <a:gd name="T6" fmla="*/ 12 w 16"/>
                <a:gd name="T7" fmla="*/ 38 h 38"/>
                <a:gd name="T8" fmla="*/ 12 w 16"/>
                <a:gd name="T9" fmla="*/ 34 h 38"/>
                <a:gd name="T10" fmla="*/ 15 w 16"/>
                <a:gd name="T11" fmla="*/ 33 h 38"/>
                <a:gd name="T12" fmla="*/ 15 w 16"/>
                <a:gd name="T13" fmla="*/ 27 h 38"/>
                <a:gd name="T14" fmla="*/ 12 w 16"/>
                <a:gd name="T15" fmla="*/ 22 h 38"/>
                <a:gd name="T16" fmla="*/ 8 w 16"/>
                <a:gd name="T17" fmla="*/ 20 h 38"/>
                <a:gd name="T18" fmla="*/ 8 w 16"/>
                <a:gd name="T19" fmla="*/ 16 h 38"/>
                <a:gd name="T20" fmla="*/ 7 w 16"/>
                <a:gd name="T21" fmla="*/ 14 h 38"/>
                <a:gd name="T22" fmla="*/ 8 w 16"/>
                <a:gd name="T23" fmla="*/ 8 h 38"/>
                <a:gd name="T24" fmla="*/ 7 w 16"/>
                <a:gd name="T25" fmla="*/ 3 h 38"/>
                <a:gd name="T26" fmla="*/ 7 w 16"/>
                <a:gd name="T27" fmla="*/ 1 h 38"/>
                <a:gd name="T28" fmla="*/ 2 w 16"/>
                <a:gd name="T29" fmla="*/ 0 h 38"/>
                <a:gd name="T30" fmla="*/ 4 w 16"/>
                <a:gd name="T31" fmla="*/ 6 h 38"/>
                <a:gd name="T32" fmla="*/ 4 w 16"/>
                <a:gd name="T33" fmla="*/ 14 h 38"/>
                <a:gd name="T34" fmla="*/ 2 w 16"/>
                <a:gd name="T35" fmla="*/ 16 h 38"/>
                <a:gd name="T36" fmla="*/ 1 w 16"/>
                <a:gd name="T37" fmla="*/ 20 h 38"/>
                <a:gd name="T38" fmla="*/ 4 w 16"/>
                <a:gd name="T39" fmla="*/ 25 h 38"/>
                <a:gd name="T40" fmla="*/ 4 w 16"/>
                <a:gd name="T41" fmla="*/ 25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 h="38">
                  <a:moveTo>
                    <a:pt x="4" y="25"/>
                  </a:moveTo>
                  <a:cubicBezTo>
                    <a:pt x="6" y="26"/>
                    <a:pt x="9" y="24"/>
                    <a:pt x="9" y="26"/>
                  </a:cubicBezTo>
                  <a:cubicBezTo>
                    <a:pt x="10" y="28"/>
                    <a:pt x="9" y="29"/>
                    <a:pt x="8" y="31"/>
                  </a:cubicBezTo>
                  <a:cubicBezTo>
                    <a:pt x="6" y="33"/>
                    <a:pt x="10" y="36"/>
                    <a:pt x="12" y="38"/>
                  </a:cubicBezTo>
                  <a:cubicBezTo>
                    <a:pt x="13" y="37"/>
                    <a:pt x="12" y="35"/>
                    <a:pt x="12" y="34"/>
                  </a:cubicBezTo>
                  <a:cubicBezTo>
                    <a:pt x="13" y="33"/>
                    <a:pt x="16" y="35"/>
                    <a:pt x="15" y="33"/>
                  </a:cubicBezTo>
                  <a:cubicBezTo>
                    <a:pt x="15" y="31"/>
                    <a:pt x="15" y="29"/>
                    <a:pt x="15" y="27"/>
                  </a:cubicBezTo>
                  <a:cubicBezTo>
                    <a:pt x="14" y="25"/>
                    <a:pt x="13" y="24"/>
                    <a:pt x="12" y="22"/>
                  </a:cubicBezTo>
                  <a:cubicBezTo>
                    <a:pt x="11" y="25"/>
                    <a:pt x="8" y="21"/>
                    <a:pt x="8" y="20"/>
                  </a:cubicBezTo>
                  <a:cubicBezTo>
                    <a:pt x="8" y="18"/>
                    <a:pt x="8" y="17"/>
                    <a:pt x="8" y="16"/>
                  </a:cubicBezTo>
                  <a:cubicBezTo>
                    <a:pt x="8" y="14"/>
                    <a:pt x="8" y="15"/>
                    <a:pt x="7" y="14"/>
                  </a:cubicBezTo>
                  <a:cubicBezTo>
                    <a:pt x="6" y="14"/>
                    <a:pt x="8" y="8"/>
                    <a:pt x="8" y="8"/>
                  </a:cubicBezTo>
                  <a:cubicBezTo>
                    <a:pt x="8" y="6"/>
                    <a:pt x="7" y="5"/>
                    <a:pt x="7" y="3"/>
                  </a:cubicBezTo>
                  <a:cubicBezTo>
                    <a:pt x="6" y="2"/>
                    <a:pt x="5" y="0"/>
                    <a:pt x="7" y="1"/>
                  </a:cubicBezTo>
                  <a:cubicBezTo>
                    <a:pt x="6" y="0"/>
                    <a:pt x="3" y="0"/>
                    <a:pt x="2" y="0"/>
                  </a:cubicBezTo>
                  <a:cubicBezTo>
                    <a:pt x="2" y="1"/>
                    <a:pt x="6" y="5"/>
                    <a:pt x="4" y="6"/>
                  </a:cubicBezTo>
                  <a:cubicBezTo>
                    <a:pt x="1" y="7"/>
                    <a:pt x="2" y="12"/>
                    <a:pt x="4" y="14"/>
                  </a:cubicBezTo>
                  <a:cubicBezTo>
                    <a:pt x="4" y="15"/>
                    <a:pt x="2" y="15"/>
                    <a:pt x="2" y="16"/>
                  </a:cubicBezTo>
                  <a:cubicBezTo>
                    <a:pt x="1" y="16"/>
                    <a:pt x="1" y="19"/>
                    <a:pt x="1" y="20"/>
                  </a:cubicBezTo>
                  <a:cubicBezTo>
                    <a:pt x="0" y="22"/>
                    <a:pt x="3" y="24"/>
                    <a:pt x="4" y="25"/>
                  </a:cubicBezTo>
                  <a:cubicBezTo>
                    <a:pt x="5" y="26"/>
                    <a:pt x="4" y="24"/>
                    <a:pt x="4" y="25"/>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335" name="Freeform 731">
              <a:extLst>
                <a:ext uri="{FF2B5EF4-FFF2-40B4-BE49-F238E27FC236}">
                  <a16:creationId xmlns:a16="http://schemas.microsoft.com/office/drawing/2014/main" id="{7FDF6FAE-A486-27E6-B96A-885840F5665D}"/>
                </a:ext>
              </a:extLst>
            </p:cNvPr>
            <p:cNvSpPr>
              <a:spLocks/>
            </p:cNvSpPr>
            <p:nvPr/>
          </p:nvSpPr>
          <p:spPr bwMode="auto">
            <a:xfrm>
              <a:off x="12674715" y="9418522"/>
              <a:ext cx="560509" cy="468277"/>
            </a:xfrm>
            <a:custGeom>
              <a:avLst/>
              <a:gdLst>
                <a:gd name="T0" fmla="*/ 56 w 60"/>
                <a:gd name="T1" fmla="*/ 30 h 50"/>
                <a:gd name="T2" fmla="*/ 55 w 60"/>
                <a:gd name="T3" fmla="*/ 24 h 50"/>
                <a:gd name="T4" fmla="*/ 57 w 60"/>
                <a:gd name="T5" fmla="*/ 22 h 50"/>
                <a:gd name="T6" fmla="*/ 57 w 60"/>
                <a:gd name="T7" fmla="*/ 19 h 50"/>
                <a:gd name="T8" fmla="*/ 58 w 60"/>
                <a:gd name="T9" fmla="*/ 13 h 50"/>
                <a:gd name="T10" fmla="*/ 56 w 60"/>
                <a:gd name="T11" fmla="*/ 8 h 50"/>
                <a:gd name="T12" fmla="*/ 51 w 60"/>
                <a:gd name="T13" fmla="*/ 5 h 50"/>
                <a:gd name="T14" fmla="*/ 48 w 60"/>
                <a:gd name="T15" fmla="*/ 3 h 50"/>
                <a:gd name="T16" fmla="*/ 45 w 60"/>
                <a:gd name="T17" fmla="*/ 0 h 50"/>
                <a:gd name="T18" fmla="*/ 38 w 60"/>
                <a:gd name="T19" fmla="*/ 1 h 50"/>
                <a:gd name="T20" fmla="*/ 34 w 60"/>
                <a:gd name="T21" fmla="*/ 4 h 50"/>
                <a:gd name="T22" fmla="*/ 35 w 60"/>
                <a:gd name="T23" fmla="*/ 10 h 50"/>
                <a:gd name="T24" fmla="*/ 33 w 60"/>
                <a:gd name="T25" fmla="*/ 17 h 50"/>
                <a:gd name="T26" fmla="*/ 37 w 60"/>
                <a:gd name="T27" fmla="*/ 21 h 50"/>
                <a:gd name="T28" fmla="*/ 40 w 60"/>
                <a:gd name="T29" fmla="*/ 23 h 50"/>
                <a:gd name="T30" fmla="*/ 39 w 60"/>
                <a:gd name="T31" fmla="*/ 26 h 50"/>
                <a:gd name="T32" fmla="*/ 35 w 60"/>
                <a:gd name="T33" fmla="*/ 26 h 50"/>
                <a:gd name="T34" fmla="*/ 31 w 60"/>
                <a:gd name="T35" fmla="*/ 22 h 50"/>
                <a:gd name="T36" fmla="*/ 27 w 60"/>
                <a:gd name="T37" fmla="*/ 17 h 50"/>
                <a:gd name="T38" fmla="*/ 20 w 60"/>
                <a:gd name="T39" fmla="*/ 18 h 50"/>
                <a:gd name="T40" fmla="*/ 16 w 60"/>
                <a:gd name="T41" fmla="*/ 16 h 50"/>
                <a:gd name="T42" fmla="*/ 14 w 60"/>
                <a:gd name="T43" fmla="*/ 16 h 50"/>
                <a:gd name="T44" fmla="*/ 11 w 60"/>
                <a:gd name="T45" fmla="*/ 14 h 50"/>
                <a:gd name="T46" fmla="*/ 11 w 60"/>
                <a:gd name="T47" fmla="*/ 20 h 50"/>
                <a:gd name="T48" fmla="*/ 10 w 60"/>
                <a:gd name="T49" fmla="*/ 24 h 50"/>
                <a:gd name="T50" fmla="*/ 2 w 60"/>
                <a:gd name="T51" fmla="*/ 24 h 50"/>
                <a:gd name="T52" fmla="*/ 1 w 60"/>
                <a:gd name="T53" fmla="*/ 29 h 50"/>
                <a:gd name="T54" fmla="*/ 3 w 60"/>
                <a:gd name="T55" fmla="*/ 43 h 50"/>
                <a:gd name="T56" fmla="*/ 8 w 60"/>
                <a:gd name="T57" fmla="*/ 48 h 50"/>
                <a:gd name="T58" fmla="*/ 16 w 60"/>
                <a:gd name="T59" fmla="*/ 50 h 50"/>
                <a:gd name="T60" fmla="*/ 18 w 60"/>
                <a:gd name="T61" fmla="*/ 50 h 50"/>
                <a:gd name="T62" fmla="*/ 22 w 60"/>
                <a:gd name="T63" fmla="*/ 50 h 50"/>
                <a:gd name="T64" fmla="*/ 28 w 60"/>
                <a:gd name="T65" fmla="*/ 47 h 50"/>
                <a:gd name="T66" fmla="*/ 31 w 60"/>
                <a:gd name="T67" fmla="*/ 44 h 50"/>
                <a:gd name="T68" fmla="*/ 35 w 60"/>
                <a:gd name="T69" fmla="*/ 41 h 50"/>
                <a:gd name="T70" fmla="*/ 37 w 60"/>
                <a:gd name="T71" fmla="*/ 38 h 50"/>
                <a:gd name="T72" fmla="*/ 43 w 60"/>
                <a:gd name="T73" fmla="*/ 38 h 50"/>
                <a:gd name="T74" fmla="*/ 42 w 60"/>
                <a:gd name="T75" fmla="*/ 35 h 50"/>
                <a:gd name="T76" fmla="*/ 46 w 60"/>
                <a:gd name="T77" fmla="*/ 33 h 50"/>
                <a:gd name="T78" fmla="*/ 56 w 60"/>
                <a:gd name="T79" fmla="*/ 30 h 50"/>
                <a:gd name="T80" fmla="*/ 56 w 60"/>
                <a:gd name="T81" fmla="*/ 3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0" h="50">
                  <a:moveTo>
                    <a:pt x="56" y="30"/>
                  </a:moveTo>
                  <a:cubicBezTo>
                    <a:pt x="54" y="27"/>
                    <a:pt x="56" y="27"/>
                    <a:pt x="55" y="24"/>
                  </a:cubicBezTo>
                  <a:cubicBezTo>
                    <a:pt x="55" y="23"/>
                    <a:pt x="56" y="23"/>
                    <a:pt x="57" y="22"/>
                  </a:cubicBezTo>
                  <a:cubicBezTo>
                    <a:pt x="58" y="21"/>
                    <a:pt x="57" y="20"/>
                    <a:pt x="57" y="19"/>
                  </a:cubicBezTo>
                  <a:cubicBezTo>
                    <a:pt x="56" y="17"/>
                    <a:pt x="56" y="14"/>
                    <a:pt x="58" y="13"/>
                  </a:cubicBezTo>
                  <a:cubicBezTo>
                    <a:pt x="60" y="12"/>
                    <a:pt x="57" y="9"/>
                    <a:pt x="56" y="8"/>
                  </a:cubicBezTo>
                  <a:cubicBezTo>
                    <a:pt x="55" y="6"/>
                    <a:pt x="53" y="5"/>
                    <a:pt x="51" y="5"/>
                  </a:cubicBezTo>
                  <a:cubicBezTo>
                    <a:pt x="50" y="4"/>
                    <a:pt x="49" y="3"/>
                    <a:pt x="48" y="3"/>
                  </a:cubicBezTo>
                  <a:cubicBezTo>
                    <a:pt x="47" y="2"/>
                    <a:pt x="46" y="1"/>
                    <a:pt x="45" y="0"/>
                  </a:cubicBezTo>
                  <a:cubicBezTo>
                    <a:pt x="45" y="0"/>
                    <a:pt x="39" y="1"/>
                    <a:pt x="38" y="1"/>
                  </a:cubicBezTo>
                  <a:cubicBezTo>
                    <a:pt x="36" y="1"/>
                    <a:pt x="36" y="3"/>
                    <a:pt x="34" y="4"/>
                  </a:cubicBezTo>
                  <a:cubicBezTo>
                    <a:pt x="33" y="6"/>
                    <a:pt x="34" y="9"/>
                    <a:pt x="35" y="10"/>
                  </a:cubicBezTo>
                  <a:cubicBezTo>
                    <a:pt x="35" y="13"/>
                    <a:pt x="33" y="14"/>
                    <a:pt x="33" y="17"/>
                  </a:cubicBezTo>
                  <a:cubicBezTo>
                    <a:pt x="33" y="18"/>
                    <a:pt x="35" y="21"/>
                    <a:pt x="37" y="21"/>
                  </a:cubicBezTo>
                  <a:cubicBezTo>
                    <a:pt x="39" y="21"/>
                    <a:pt x="40" y="20"/>
                    <a:pt x="40" y="23"/>
                  </a:cubicBezTo>
                  <a:cubicBezTo>
                    <a:pt x="40" y="25"/>
                    <a:pt x="40" y="26"/>
                    <a:pt x="39" y="26"/>
                  </a:cubicBezTo>
                  <a:cubicBezTo>
                    <a:pt x="37" y="27"/>
                    <a:pt x="36" y="28"/>
                    <a:pt x="35" y="26"/>
                  </a:cubicBezTo>
                  <a:cubicBezTo>
                    <a:pt x="34" y="24"/>
                    <a:pt x="33" y="22"/>
                    <a:pt x="31" y="22"/>
                  </a:cubicBezTo>
                  <a:cubicBezTo>
                    <a:pt x="29" y="21"/>
                    <a:pt x="28" y="19"/>
                    <a:pt x="27" y="17"/>
                  </a:cubicBezTo>
                  <a:cubicBezTo>
                    <a:pt x="25" y="21"/>
                    <a:pt x="23" y="19"/>
                    <a:pt x="20" y="18"/>
                  </a:cubicBezTo>
                  <a:cubicBezTo>
                    <a:pt x="18" y="18"/>
                    <a:pt x="18" y="16"/>
                    <a:pt x="16" y="16"/>
                  </a:cubicBezTo>
                  <a:cubicBezTo>
                    <a:pt x="16" y="16"/>
                    <a:pt x="15" y="17"/>
                    <a:pt x="14" y="16"/>
                  </a:cubicBezTo>
                  <a:cubicBezTo>
                    <a:pt x="13" y="16"/>
                    <a:pt x="13" y="14"/>
                    <a:pt x="11" y="14"/>
                  </a:cubicBezTo>
                  <a:cubicBezTo>
                    <a:pt x="11" y="16"/>
                    <a:pt x="11" y="18"/>
                    <a:pt x="11" y="20"/>
                  </a:cubicBezTo>
                  <a:cubicBezTo>
                    <a:pt x="11" y="22"/>
                    <a:pt x="12" y="24"/>
                    <a:pt x="10" y="24"/>
                  </a:cubicBezTo>
                  <a:cubicBezTo>
                    <a:pt x="7" y="24"/>
                    <a:pt x="4" y="24"/>
                    <a:pt x="2" y="24"/>
                  </a:cubicBezTo>
                  <a:cubicBezTo>
                    <a:pt x="1" y="24"/>
                    <a:pt x="1" y="28"/>
                    <a:pt x="1" y="29"/>
                  </a:cubicBezTo>
                  <a:cubicBezTo>
                    <a:pt x="1" y="33"/>
                    <a:pt x="0" y="40"/>
                    <a:pt x="3" y="43"/>
                  </a:cubicBezTo>
                  <a:cubicBezTo>
                    <a:pt x="4" y="44"/>
                    <a:pt x="7" y="48"/>
                    <a:pt x="8" y="48"/>
                  </a:cubicBezTo>
                  <a:cubicBezTo>
                    <a:pt x="10" y="47"/>
                    <a:pt x="19" y="47"/>
                    <a:pt x="16" y="50"/>
                  </a:cubicBezTo>
                  <a:cubicBezTo>
                    <a:pt x="18" y="50"/>
                    <a:pt x="17" y="50"/>
                    <a:pt x="18" y="50"/>
                  </a:cubicBezTo>
                  <a:cubicBezTo>
                    <a:pt x="20" y="49"/>
                    <a:pt x="21" y="50"/>
                    <a:pt x="22" y="50"/>
                  </a:cubicBezTo>
                  <a:cubicBezTo>
                    <a:pt x="25" y="50"/>
                    <a:pt x="27" y="50"/>
                    <a:pt x="28" y="47"/>
                  </a:cubicBezTo>
                  <a:cubicBezTo>
                    <a:pt x="29" y="46"/>
                    <a:pt x="30" y="45"/>
                    <a:pt x="31" y="44"/>
                  </a:cubicBezTo>
                  <a:cubicBezTo>
                    <a:pt x="32" y="43"/>
                    <a:pt x="34" y="43"/>
                    <a:pt x="35" y="41"/>
                  </a:cubicBezTo>
                  <a:cubicBezTo>
                    <a:pt x="36" y="40"/>
                    <a:pt x="36" y="39"/>
                    <a:pt x="37" y="38"/>
                  </a:cubicBezTo>
                  <a:cubicBezTo>
                    <a:pt x="39" y="38"/>
                    <a:pt x="41" y="38"/>
                    <a:pt x="43" y="38"/>
                  </a:cubicBezTo>
                  <a:cubicBezTo>
                    <a:pt x="42" y="37"/>
                    <a:pt x="42" y="35"/>
                    <a:pt x="42" y="35"/>
                  </a:cubicBezTo>
                  <a:cubicBezTo>
                    <a:pt x="44" y="34"/>
                    <a:pt x="45" y="34"/>
                    <a:pt x="46" y="33"/>
                  </a:cubicBezTo>
                  <a:cubicBezTo>
                    <a:pt x="49" y="32"/>
                    <a:pt x="53" y="31"/>
                    <a:pt x="56" y="30"/>
                  </a:cubicBezTo>
                  <a:cubicBezTo>
                    <a:pt x="55" y="29"/>
                    <a:pt x="55" y="30"/>
                    <a:pt x="56" y="30"/>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336" name="Freeform 732">
              <a:extLst>
                <a:ext uri="{FF2B5EF4-FFF2-40B4-BE49-F238E27FC236}">
                  <a16:creationId xmlns:a16="http://schemas.microsoft.com/office/drawing/2014/main" id="{38D2B7F1-66BD-75F8-CBC3-3C22E3163C8E}"/>
                </a:ext>
              </a:extLst>
            </p:cNvPr>
            <p:cNvSpPr>
              <a:spLocks/>
            </p:cNvSpPr>
            <p:nvPr/>
          </p:nvSpPr>
          <p:spPr bwMode="auto">
            <a:xfrm>
              <a:off x="12247966" y="9839014"/>
              <a:ext cx="595542" cy="589329"/>
            </a:xfrm>
            <a:custGeom>
              <a:avLst/>
              <a:gdLst>
                <a:gd name="T0" fmla="*/ 33 w 64"/>
                <a:gd name="T1" fmla="*/ 5 h 63"/>
                <a:gd name="T2" fmla="*/ 31 w 64"/>
                <a:gd name="T3" fmla="*/ 2 h 63"/>
                <a:gd name="T4" fmla="*/ 28 w 64"/>
                <a:gd name="T5" fmla="*/ 2 h 63"/>
                <a:gd name="T6" fmla="*/ 18 w 64"/>
                <a:gd name="T7" fmla="*/ 2 h 63"/>
                <a:gd name="T8" fmla="*/ 10 w 64"/>
                <a:gd name="T9" fmla="*/ 2 h 63"/>
                <a:gd name="T10" fmla="*/ 7 w 64"/>
                <a:gd name="T11" fmla="*/ 0 h 63"/>
                <a:gd name="T12" fmla="*/ 4 w 64"/>
                <a:gd name="T13" fmla="*/ 2 h 63"/>
                <a:gd name="T14" fmla="*/ 1 w 64"/>
                <a:gd name="T15" fmla="*/ 2 h 63"/>
                <a:gd name="T16" fmla="*/ 6 w 64"/>
                <a:gd name="T17" fmla="*/ 14 h 63"/>
                <a:gd name="T18" fmla="*/ 9 w 64"/>
                <a:gd name="T19" fmla="*/ 21 h 63"/>
                <a:gd name="T20" fmla="*/ 13 w 64"/>
                <a:gd name="T21" fmla="*/ 29 h 63"/>
                <a:gd name="T22" fmla="*/ 13 w 64"/>
                <a:gd name="T23" fmla="*/ 34 h 63"/>
                <a:gd name="T24" fmla="*/ 14 w 64"/>
                <a:gd name="T25" fmla="*/ 42 h 63"/>
                <a:gd name="T26" fmla="*/ 16 w 64"/>
                <a:gd name="T27" fmla="*/ 51 h 63"/>
                <a:gd name="T28" fmla="*/ 22 w 64"/>
                <a:gd name="T29" fmla="*/ 61 h 63"/>
                <a:gd name="T30" fmla="*/ 28 w 64"/>
                <a:gd name="T31" fmla="*/ 62 h 63"/>
                <a:gd name="T32" fmla="*/ 33 w 64"/>
                <a:gd name="T33" fmla="*/ 62 h 63"/>
                <a:gd name="T34" fmla="*/ 38 w 64"/>
                <a:gd name="T35" fmla="*/ 58 h 63"/>
                <a:gd name="T36" fmla="*/ 38 w 64"/>
                <a:gd name="T37" fmla="*/ 40 h 63"/>
                <a:gd name="T38" fmla="*/ 38 w 64"/>
                <a:gd name="T39" fmla="*/ 28 h 63"/>
                <a:gd name="T40" fmla="*/ 39 w 64"/>
                <a:gd name="T41" fmla="*/ 26 h 63"/>
                <a:gd name="T42" fmla="*/ 43 w 64"/>
                <a:gd name="T43" fmla="*/ 26 h 63"/>
                <a:gd name="T44" fmla="*/ 43 w 64"/>
                <a:gd name="T45" fmla="*/ 7 h 63"/>
                <a:gd name="T46" fmla="*/ 51 w 64"/>
                <a:gd name="T47" fmla="*/ 6 h 63"/>
                <a:gd name="T48" fmla="*/ 53 w 64"/>
                <a:gd name="T49" fmla="*/ 5 h 63"/>
                <a:gd name="T50" fmla="*/ 56 w 64"/>
                <a:gd name="T51" fmla="*/ 8 h 63"/>
                <a:gd name="T52" fmla="*/ 58 w 64"/>
                <a:gd name="T53" fmla="*/ 6 h 63"/>
                <a:gd name="T54" fmla="*/ 62 w 64"/>
                <a:gd name="T55" fmla="*/ 5 h 63"/>
                <a:gd name="T56" fmla="*/ 59 w 64"/>
                <a:gd name="T57" fmla="*/ 2 h 63"/>
                <a:gd name="T58" fmla="*/ 45 w 64"/>
                <a:gd name="T59" fmla="*/ 5 h 63"/>
                <a:gd name="T60" fmla="*/ 33 w 64"/>
                <a:gd name="T61" fmla="*/ 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4" h="63">
                  <a:moveTo>
                    <a:pt x="33" y="5"/>
                  </a:moveTo>
                  <a:cubicBezTo>
                    <a:pt x="32" y="5"/>
                    <a:pt x="31" y="2"/>
                    <a:pt x="31" y="2"/>
                  </a:cubicBezTo>
                  <a:cubicBezTo>
                    <a:pt x="30" y="2"/>
                    <a:pt x="29" y="2"/>
                    <a:pt x="28" y="2"/>
                  </a:cubicBezTo>
                  <a:cubicBezTo>
                    <a:pt x="25" y="2"/>
                    <a:pt x="21" y="2"/>
                    <a:pt x="18" y="2"/>
                  </a:cubicBezTo>
                  <a:cubicBezTo>
                    <a:pt x="15" y="2"/>
                    <a:pt x="13" y="2"/>
                    <a:pt x="10" y="2"/>
                  </a:cubicBezTo>
                  <a:cubicBezTo>
                    <a:pt x="9" y="2"/>
                    <a:pt x="9" y="0"/>
                    <a:pt x="7" y="0"/>
                  </a:cubicBezTo>
                  <a:cubicBezTo>
                    <a:pt x="6" y="0"/>
                    <a:pt x="5" y="2"/>
                    <a:pt x="4" y="2"/>
                  </a:cubicBezTo>
                  <a:cubicBezTo>
                    <a:pt x="3" y="2"/>
                    <a:pt x="2" y="2"/>
                    <a:pt x="1" y="2"/>
                  </a:cubicBezTo>
                  <a:cubicBezTo>
                    <a:pt x="0" y="7"/>
                    <a:pt x="4" y="9"/>
                    <a:pt x="6" y="14"/>
                  </a:cubicBezTo>
                  <a:cubicBezTo>
                    <a:pt x="7" y="16"/>
                    <a:pt x="8" y="19"/>
                    <a:pt x="9" y="21"/>
                  </a:cubicBezTo>
                  <a:cubicBezTo>
                    <a:pt x="10" y="24"/>
                    <a:pt x="12" y="26"/>
                    <a:pt x="13" y="29"/>
                  </a:cubicBezTo>
                  <a:cubicBezTo>
                    <a:pt x="13" y="30"/>
                    <a:pt x="13" y="33"/>
                    <a:pt x="13" y="34"/>
                  </a:cubicBezTo>
                  <a:cubicBezTo>
                    <a:pt x="13" y="37"/>
                    <a:pt x="14" y="39"/>
                    <a:pt x="14" y="42"/>
                  </a:cubicBezTo>
                  <a:cubicBezTo>
                    <a:pt x="15" y="45"/>
                    <a:pt x="15" y="48"/>
                    <a:pt x="16" y="51"/>
                  </a:cubicBezTo>
                  <a:cubicBezTo>
                    <a:pt x="17" y="55"/>
                    <a:pt x="20" y="58"/>
                    <a:pt x="22" y="61"/>
                  </a:cubicBezTo>
                  <a:cubicBezTo>
                    <a:pt x="25" y="58"/>
                    <a:pt x="25" y="60"/>
                    <a:pt x="28" y="62"/>
                  </a:cubicBezTo>
                  <a:cubicBezTo>
                    <a:pt x="29" y="63"/>
                    <a:pt x="32" y="63"/>
                    <a:pt x="33" y="62"/>
                  </a:cubicBezTo>
                  <a:cubicBezTo>
                    <a:pt x="36" y="62"/>
                    <a:pt x="38" y="61"/>
                    <a:pt x="38" y="58"/>
                  </a:cubicBezTo>
                  <a:cubicBezTo>
                    <a:pt x="38" y="52"/>
                    <a:pt x="38" y="46"/>
                    <a:pt x="38" y="40"/>
                  </a:cubicBezTo>
                  <a:cubicBezTo>
                    <a:pt x="38" y="36"/>
                    <a:pt x="38" y="32"/>
                    <a:pt x="38" y="28"/>
                  </a:cubicBezTo>
                  <a:cubicBezTo>
                    <a:pt x="38" y="27"/>
                    <a:pt x="38" y="26"/>
                    <a:pt x="39" y="26"/>
                  </a:cubicBezTo>
                  <a:cubicBezTo>
                    <a:pt x="39" y="26"/>
                    <a:pt x="43" y="26"/>
                    <a:pt x="43" y="26"/>
                  </a:cubicBezTo>
                  <a:cubicBezTo>
                    <a:pt x="43" y="20"/>
                    <a:pt x="43" y="13"/>
                    <a:pt x="43" y="7"/>
                  </a:cubicBezTo>
                  <a:cubicBezTo>
                    <a:pt x="46" y="8"/>
                    <a:pt x="48" y="6"/>
                    <a:pt x="51" y="6"/>
                  </a:cubicBezTo>
                  <a:cubicBezTo>
                    <a:pt x="51" y="5"/>
                    <a:pt x="52" y="5"/>
                    <a:pt x="53" y="5"/>
                  </a:cubicBezTo>
                  <a:cubicBezTo>
                    <a:pt x="53" y="5"/>
                    <a:pt x="55" y="8"/>
                    <a:pt x="56" y="8"/>
                  </a:cubicBezTo>
                  <a:cubicBezTo>
                    <a:pt x="57" y="7"/>
                    <a:pt x="56" y="6"/>
                    <a:pt x="58" y="6"/>
                  </a:cubicBezTo>
                  <a:cubicBezTo>
                    <a:pt x="59" y="6"/>
                    <a:pt x="60" y="5"/>
                    <a:pt x="62" y="5"/>
                  </a:cubicBezTo>
                  <a:cubicBezTo>
                    <a:pt x="64" y="4"/>
                    <a:pt x="60" y="2"/>
                    <a:pt x="59" y="2"/>
                  </a:cubicBezTo>
                  <a:cubicBezTo>
                    <a:pt x="54" y="2"/>
                    <a:pt x="50" y="5"/>
                    <a:pt x="45" y="5"/>
                  </a:cubicBezTo>
                  <a:cubicBezTo>
                    <a:pt x="41" y="5"/>
                    <a:pt x="37" y="5"/>
                    <a:pt x="33" y="5"/>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337" name="Freeform 733">
              <a:extLst>
                <a:ext uri="{FF2B5EF4-FFF2-40B4-BE49-F238E27FC236}">
                  <a16:creationId xmlns:a16="http://schemas.microsoft.com/office/drawing/2014/main" id="{357421EF-0000-1233-00E2-48AB3C6C1546}"/>
                </a:ext>
              </a:extLst>
            </p:cNvPr>
            <p:cNvSpPr>
              <a:spLocks/>
            </p:cNvSpPr>
            <p:nvPr/>
          </p:nvSpPr>
          <p:spPr bwMode="auto">
            <a:xfrm>
              <a:off x="12263888" y="8781415"/>
              <a:ext cx="850321" cy="888769"/>
            </a:xfrm>
            <a:custGeom>
              <a:avLst/>
              <a:gdLst>
                <a:gd name="T0" fmla="*/ 89 w 91"/>
                <a:gd name="T1" fmla="*/ 10 h 95"/>
                <a:gd name="T2" fmla="*/ 83 w 91"/>
                <a:gd name="T3" fmla="*/ 4 h 95"/>
                <a:gd name="T4" fmla="*/ 77 w 91"/>
                <a:gd name="T5" fmla="*/ 6 h 95"/>
                <a:gd name="T6" fmla="*/ 72 w 91"/>
                <a:gd name="T7" fmla="*/ 1 h 95"/>
                <a:gd name="T8" fmla="*/ 65 w 91"/>
                <a:gd name="T9" fmla="*/ 1 h 95"/>
                <a:gd name="T10" fmla="*/ 57 w 91"/>
                <a:gd name="T11" fmla="*/ 2 h 95"/>
                <a:gd name="T12" fmla="*/ 48 w 91"/>
                <a:gd name="T13" fmla="*/ 6 h 95"/>
                <a:gd name="T14" fmla="*/ 35 w 91"/>
                <a:gd name="T15" fmla="*/ 2 h 95"/>
                <a:gd name="T16" fmla="*/ 30 w 91"/>
                <a:gd name="T17" fmla="*/ 12 h 95"/>
                <a:gd name="T18" fmla="*/ 19 w 91"/>
                <a:gd name="T19" fmla="*/ 35 h 95"/>
                <a:gd name="T20" fmla="*/ 17 w 91"/>
                <a:gd name="T21" fmla="*/ 48 h 95"/>
                <a:gd name="T22" fmla="*/ 10 w 91"/>
                <a:gd name="T23" fmla="*/ 49 h 95"/>
                <a:gd name="T24" fmla="*/ 2 w 91"/>
                <a:gd name="T25" fmla="*/ 55 h 95"/>
                <a:gd name="T26" fmla="*/ 1 w 91"/>
                <a:gd name="T27" fmla="*/ 59 h 95"/>
                <a:gd name="T28" fmla="*/ 18 w 91"/>
                <a:gd name="T29" fmla="*/ 57 h 95"/>
                <a:gd name="T30" fmla="*/ 26 w 91"/>
                <a:gd name="T31" fmla="*/ 68 h 95"/>
                <a:gd name="T32" fmla="*/ 35 w 91"/>
                <a:gd name="T33" fmla="*/ 63 h 95"/>
                <a:gd name="T34" fmla="*/ 41 w 91"/>
                <a:gd name="T35" fmla="*/ 64 h 95"/>
                <a:gd name="T36" fmla="*/ 46 w 91"/>
                <a:gd name="T37" fmla="*/ 70 h 95"/>
                <a:gd name="T38" fmla="*/ 47 w 91"/>
                <a:gd name="T39" fmla="*/ 78 h 95"/>
                <a:gd name="T40" fmla="*/ 53 w 91"/>
                <a:gd name="T41" fmla="*/ 82 h 95"/>
                <a:gd name="T42" fmla="*/ 60 w 91"/>
                <a:gd name="T43" fmla="*/ 84 h 95"/>
                <a:gd name="T44" fmla="*/ 66 w 91"/>
                <a:gd name="T45" fmla="*/ 87 h 95"/>
                <a:gd name="T46" fmla="*/ 76 w 91"/>
                <a:gd name="T47" fmla="*/ 90 h 95"/>
                <a:gd name="T48" fmla="*/ 84 w 91"/>
                <a:gd name="T49" fmla="*/ 94 h 95"/>
                <a:gd name="T50" fmla="*/ 77 w 91"/>
                <a:gd name="T51" fmla="*/ 85 h 95"/>
                <a:gd name="T52" fmla="*/ 78 w 91"/>
                <a:gd name="T53" fmla="*/ 73 h 95"/>
                <a:gd name="T54" fmla="*/ 80 w 91"/>
                <a:gd name="T55" fmla="*/ 70 h 95"/>
                <a:gd name="T56" fmla="*/ 84 w 91"/>
                <a:gd name="T57" fmla="*/ 63 h 95"/>
                <a:gd name="T58" fmla="*/ 81 w 91"/>
                <a:gd name="T59" fmla="*/ 55 h 95"/>
                <a:gd name="T60" fmla="*/ 81 w 91"/>
                <a:gd name="T61" fmla="*/ 45 h 95"/>
                <a:gd name="T62" fmla="*/ 83 w 91"/>
                <a:gd name="T63" fmla="*/ 28 h 95"/>
                <a:gd name="T64" fmla="*/ 90 w 91"/>
                <a:gd name="T65" fmla="*/ 18 h 95"/>
                <a:gd name="T66" fmla="*/ 90 w 91"/>
                <a:gd name="T67" fmla="*/ 1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1" h="95">
                  <a:moveTo>
                    <a:pt x="90" y="15"/>
                  </a:moveTo>
                  <a:cubicBezTo>
                    <a:pt x="89" y="14"/>
                    <a:pt x="89" y="12"/>
                    <a:pt x="89" y="10"/>
                  </a:cubicBezTo>
                  <a:cubicBezTo>
                    <a:pt x="89" y="9"/>
                    <a:pt x="87" y="8"/>
                    <a:pt x="86" y="7"/>
                  </a:cubicBezTo>
                  <a:cubicBezTo>
                    <a:pt x="86" y="6"/>
                    <a:pt x="84" y="4"/>
                    <a:pt x="83" y="4"/>
                  </a:cubicBezTo>
                  <a:cubicBezTo>
                    <a:pt x="82" y="4"/>
                    <a:pt x="82" y="6"/>
                    <a:pt x="80" y="5"/>
                  </a:cubicBezTo>
                  <a:cubicBezTo>
                    <a:pt x="78" y="4"/>
                    <a:pt x="79" y="5"/>
                    <a:pt x="77" y="6"/>
                  </a:cubicBezTo>
                  <a:cubicBezTo>
                    <a:pt x="77" y="6"/>
                    <a:pt x="75" y="5"/>
                    <a:pt x="75" y="4"/>
                  </a:cubicBezTo>
                  <a:cubicBezTo>
                    <a:pt x="74" y="3"/>
                    <a:pt x="73" y="2"/>
                    <a:pt x="72" y="1"/>
                  </a:cubicBezTo>
                  <a:cubicBezTo>
                    <a:pt x="71" y="0"/>
                    <a:pt x="70" y="2"/>
                    <a:pt x="69" y="2"/>
                  </a:cubicBezTo>
                  <a:cubicBezTo>
                    <a:pt x="68" y="3"/>
                    <a:pt x="66" y="2"/>
                    <a:pt x="65" y="1"/>
                  </a:cubicBezTo>
                  <a:cubicBezTo>
                    <a:pt x="63" y="0"/>
                    <a:pt x="63" y="1"/>
                    <a:pt x="61" y="2"/>
                  </a:cubicBezTo>
                  <a:cubicBezTo>
                    <a:pt x="60" y="3"/>
                    <a:pt x="58" y="2"/>
                    <a:pt x="57" y="2"/>
                  </a:cubicBezTo>
                  <a:cubicBezTo>
                    <a:pt x="56" y="3"/>
                    <a:pt x="53" y="3"/>
                    <a:pt x="52" y="3"/>
                  </a:cubicBezTo>
                  <a:cubicBezTo>
                    <a:pt x="49" y="1"/>
                    <a:pt x="51" y="6"/>
                    <a:pt x="48" y="6"/>
                  </a:cubicBezTo>
                  <a:cubicBezTo>
                    <a:pt x="46" y="7"/>
                    <a:pt x="42" y="6"/>
                    <a:pt x="40" y="5"/>
                  </a:cubicBezTo>
                  <a:cubicBezTo>
                    <a:pt x="38" y="4"/>
                    <a:pt x="37" y="2"/>
                    <a:pt x="35" y="2"/>
                  </a:cubicBezTo>
                  <a:cubicBezTo>
                    <a:pt x="34" y="1"/>
                    <a:pt x="32" y="3"/>
                    <a:pt x="31" y="4"/>
                  </a:cubicBezTo>
                  <a:cubicBezTo>
                    <a:pt x="29" y="6"/>
                    <a:pt x="31" y="9"/>
                    <a:pt x="30" y="12"/>
                  </a:cubicBezTo>
                  <a:cubicBezTo>
                    <a:pt x="27" y="17"/>
                    <a:pt x="27" y="23"/>
                    <a:pt x="24" y="27"/>
                  </a:cubicBezTo>
                  <a:cubicBezTo>
                    <a:pt x="22" y="30"/>
                    <a:pt x="21" y="32"/>
                    <a:pt x="19" y="35"/>
                  </a:cubicBezTo>
                  <a:cubicBezTo>
                    <a:pt x="18" y="37"/>
                    <a:pt x="18" y="39"/>
                    <a:pt x="18" y="41"/>
                  </a:cubicBezTo>
                  <a:cubicBezTo>
                    <a:pt x="18" y="44"/>
                    <a:pt x="19" y="46"/>
                    <a:pt x="17" y="48"/>
                  </a:cubicBezTo>
                  <a:cubicBezTo>
                    <a:pt x="16" y="48"/>
                    <a:pt x="11" y="51"/>
                    <a:pt x="11" y="51"/>
                  </a:cubicBezTo>
                  <a:cubicBezTo>
                    <a:pt x="10" y="51"/>
                    <a:pt x="12" y="48"/>
                    <a:pt x="10" y="49"/>
                  </a:cubicBezTo>
                  <a:cubicBezTo>
                    <a:pt x="7" y="51"/>
                    <a:pt x="7" y="53"/>
                    <a:pt x="5" y="50"/>
                  </a:cubicBezTo>
                  <a:cubicBezTo>
                    <a:pt x="4" y="51"/>
                    <a:pt x="2" y="53"/>
                    <a:pt x="2" y="55"/>
                  </a:cubicBezTo>
                  <a:cubicBezTo>
                    <a:pt x="2" y="55"/>
                    <a:pt x="2" y="56"/>
                    <a:pt x="1" y="56"/>
                  </a:cubicBezTo>
                  <a:cubicBezTo>
                    <a:pt x="0" y="57"/>
                    <a:pt x="1" y="58"/>
                    <a:pt x="1" y="59"/>
                  </a:cubicBezTo>
                  <a:cubicBezTo>
                    <a:pt x="5" y="56"/>
                    <a:pt x="8" y="57"/>
                    <a:pt x="13" y="57"/>
                  </a:cubicBezTo>
                  <a:cubicBezTo>
                    <a:pt x="15" y="57"/>
                    <a:pt x="16" y="57"/>
                    <a:pt x="18" y="57"/>
                  </a:cubicBezTo>
                  <a:cubicBezTo>
                    <a:pt x="20" y="57"/>
                    <a:pt x="21" y="60"/>
                    <a:pt x="22" y="62"/>
                  </a:cubicBezTo>
                  <a:cubicBezTo>
                    <a:pt x="23" y="64"/>
                    <a:pt x="24" y="67"/>
                    <a:pt x="26" y="68"/>
                  </a:cubicBezTo>
                  <a:cubicBezTo>
                    <a:pt x="27" y="69"/>
                    <a:pt x="31" y="68"/>
                    <a:pt x="33" y="67"/>
                  </a:cubicBezTo>
                  <a:cubicBezTo>
                    <a:pt x="34" y="67"/>
                    <a:pt x="34" y="64"/>
                    <a:pt x="35" y="63"/>
                  </a:cubicBezTo>
                  <a:cubicBezTo>
                    <a:pt x="35" y="61"/>
                    <a:pt x="38" y="62"/>
                    <a:pt x="39" y="62"/>
                  </a:cubicBezTo>
                  <a:cubicBezTo>
                    <a:pt x="39" y="64"/>
                    <a:pt x="39" y="64"/>
                    <a:pt x="41" y="64"/>
                  </a:cubicBezTo>
                  <a:cubicBezTo>
                    <a:pt x="42" y="64"/>
                    <a:pt x="45" y="63"/>
                    <a:pt x="45" y="65"/>
                  </a:cubicBezTo>
                  <a:cubicBezTo>
                    <a:pt x="45" y="67"/>
                    <a:pt x="46" y="68"/>
                    <a:pt x="46" y="70"/>
                  </a:cubicBezTo>
                  <a:cubicBezTo>
                    <a:pt x="46" y="71"/>
                    <a:pt x="46" y="72"/>
                    <a:pt x="45" y="74"/>
                  </a:cubicBezTo>
                  <a:cubicBezTo>
                    <a:pt x="45" y="75"/>
                    <a:pt x="46" y="77"/>
                    <a:pt x="47" y="78"/>
                  </a:cubicBezTo>
                  <a:cubicBezTo>
                    <a:pt x="48" y="79"/>
                    <a:pt x="47" y="81"/>
                    <a:pt x="47" y="82"/>
                  </a:cubicBezTo>
                  <a:cubicBezTo>
                    <a:pt x="47" y="85"/>
                    <a:pt x="52" y="82"/>
                    <a:pt x="53" y="82"/>
                  </a:cubicBezTo>
                  <a:cubicBezTo>
                    <a:pt x="55" y="82"/>
                    <a:pt x="56" y="82"/>
                    <a:pt x="57" y="83"/>
                  </a:cubicBezTo>
                  <a:cubicBezTo>
                    <a:pt x="59" y="85"/>
                    <a:pt x="58" y="84"/>
                    <a:pt x="60" y="84"/>
                  </a:cubicBezTo>
                  <a:cubicBezTo>
                    <a:pt x="62" y="84"/>
                    <a:pt x="62" y="85"/>
                    <a:pt x="63" y="86"/>
                  </a:cubicBezTo>
                  <a:cubicBezTo>
                    <a:pt x="64" y="86"/>
                    <a:pt x="65" y="87"/>
                    <a:pt x="66" y="87"/>
                  </a:cubicBezTo>
                  <a:cubicBezTo>
                    <a:pt x="69" y="88"/>
                    <a:pt x="70" y="88"/>
                    <a:pt x="71" y="85"/>
                  </a:cubicBezTo>
                  <a:cubicBezTo>
                    <a:pt x="72" y="88"/>
                    <a:pt x="73" y="89"/>
                    <a:pt x="76" y="90"/>
                  </a:cubicBezTo>
                  <a:cubicBezTo>
                    <a:pt x="78" y="91"/>
                    <a:pt x="78" y="94"/>
                    <a:pt x="80" y="95"/>
                  </a:cubicBezTo>
                  <a:cubicBezTo>
                    <a:pt x="80" y="95"/>
                    <a:pt x="84" y="94"/>
                    <a:pt x="84" y="94"/>
                  </a:cubicBezTo>
                  <a:cubicBezTo>
                    <a:pt x="84" y="92"/>
                    <a:pt x="85" y="88"/>
                    <a:pt x="83" y="89"/>
                  </a:cubicBezTo>
                  <a:cubicBezTo>
                    <a:pt x="80" y="90"/>
                    <a:pt x="78" y="88"/>
                    <a:pt x="77" y="85"/>
                  </a:cubicBezTo>
                  <a:cubicBezTo>
                    <a:pt x="77" y="83"/>
                    <a:pt x="79" y="80"/>
                    <a:pt x="78" y="77"/>
                  </a:cubicBezTo>
                  <a:cubicBezTo>
                    <a:pt x="78" y="76"/>
                    <a:pt x="77" y="74"/>
                    <a:pt x="78" y="73"/>
                  </a:cubicBezTo>
                  <a:cubicBezTo>
                    <a:pt x="78" y="73"/>
                    <a:pt x="78" y="72"/>
                    <a:pt x="79" y="72"/>
                  </a:cubicBezTo>
                  <a:cubicBezTo>
                    <a:pt x="80" y="72"/>
                    <a:pt x="79" y="70"/>
                    <a:pt x="80" y="70"/>
                  </a:cubicBezTo>
                  <a:cubicBezTo>
                    <a:pt x="81" y="68"/>
                    <a:pt x="86" y="68"/>
                    <a:pt x="87" y="68"/>
                  </a:cubicBezTo>
                  <a:cubicBezTo>
                    <a:pt x="85" y="67"/>
                    <a:pt x="86" y="64"/>
                    <a:pt x="84" y="63"/>
                  </a:cubicBezTo>
                  <a:cubicBezTo>
                    <a:pt x="83" y="62"/>
                    <a:pt x="82" y="61"/>
                    <a:pt x="82" y="60"/>
                  </a:cubicBezTo>
                  <a:cubicBezTo>
                    <a:pt x="82" y="58"/>
                    <a:pt x="82" y="56"/>
                    <a:pt x="81" y="55"/>
                  </a:cubicBezTo>
                  <a:cubicBezTo>
                    <a:pt x="81" y="53"/>
                    <a:pt x="80" y="52"/>
                    <a:pt x="80" y="50"/>
                  </a:cubicBezTo>
                  <a:cubicBezTo>
                    <a:pt x="80" y="49"/>
                    <a:pt x="80" y="44"/>
                    <a:pt x="81" y="45"/>
                  </a:cubicBezTo>
                  <a:cubicBezTo>
                    <a:pt x="80" y="41"/>
                    <a:pt x="80" y="39"/>
                    <a:pt x="82" y="35"/>
                  </a:cubicBezTo>
                  <a:cubicBezTo>
                    <a:pt x="83" y="32"/>
                    <a:pt x="83" y="31"/>
                    <a:pt x="83" y="28"/>
                  </a:cubicBezTo>
                  <a:cubicBezTo>
                    <a:pt x="83" y="25"/>
                    <a:pt x="85" y="23"/>
                    <a:pt x="87" y="21"/>
                  </a:cubicBezTo>
                  <a:cubicBezTo>
                    <a:pt x="88" y="20"/>
                    <a:pt x="89" y="19"/>
                    <a:pt x="90" y="18"/>
                  </a:cubicBezTo>
                  <a:cubicBezTo>
                    <a:pt x="91" y="17"/>
                    <a:pt x="91" y="17"/>
                    <a:pt x="90" y="15"/>
                  </a:cubicBezTo>
                  <a:cubicBezTo>
                    <a:pt x="89" y="15"/>
                    <a:pt x="91" y="16"/>
                    <a:pt x="90" y="15"/>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338" name="Freeform 734">
              <a:extLst>
                <a:ext uri="{FF2B5EF4-FFF2-40B4-BE49-F238E27FC236}">
                  <a16:creationId xmlns:a16="http://schemas.microsoft.com/office/drawing/2014/main" id="{DB239CA3-2ABF-E0AB-4EFC-2ADCF89BA6A6}"/>
                </a:ext>
              </a:extLst>
            </p:cNvPr>
            <p:cNvSpPr>
              <a:spLocks/>
            </p:cNvSpPr>
            <p:nvPr/>
          </p:nvSpPr>
          <p:spPr bwMode="auto">
            <a:xfrm>
              <a:off x="12254333" y="9307030"/>
              <a:ext cx="525479" cy="589329"/>
            </a:xfrm>
            <a:custGeom>
              <a:avLst/>
              <a:gdLst>
                <a:gd name="T0" fmla="*/ 51 w 56"/>
                <a:gd name="T1" fmla="*/ 27 h 63"/>
                <a:gd name="T2" fmla="*/ 48 w 56"/>
                <a:gd name="T3" fmla="*/ 26 h 63"/>
                <a:gd name="T4" fmla="*/ 47 w 56"/>
                <a:gd name="T5" fmla="*/ 21 h 63"/>
                <a:gd name="T6" fmla="*/ 46 w 56"/>
                <a:gd name="T7" fmla="*/ 12 h 63"/>
                <a:gd name="T8" fmla="*/ 46 w 56"/>
                <a:gd name="T9" fmla="*/ 8 h 63"/>
                <a:gd name="T10" fmla="*/ 43 w 56"/>
                <a:gd name="T11" fmla="*/ 8 h 63"/>
                <a:gd name="T12" fmla="*/ 40 w 56"/>
                <a:gd name="T13" fmla="*/ 6 h 63"/>
                <a:gd name="T14" fmla="*/ 35 w 56"/>
                <a:gd name="T15" fmla="*/ 8 h 63"/>
                <a:gd name="T16" fmla="*/ 34 w 56"/>
                <a:gd name="T17" fmla="*/ 11 h 63"/>
                <a:gd name="T18" fmla="*/ 29 w 56"/>
                <a:gd name="T19" fmla="*/ 12 h 63"/>
                <a:gd name="T20" fmla="*/ 18 w 56"/>
                <a:gd name="T21" fmla="*/ 1 h 63"/>
                <a:gd name="T22" fmla="*/ 3 w 56"/>
                <a:gd name="T23" fmla="*/ 2 h 63"/>
                <a:gd name="T24" fmla="*/ 6 w 56"/>
                <a:gd name="T25" fmla="*/ 12 h 63"/>
                <a:gd name="T26" fmla="*/ 6 w 56"/>
                <a:gd name="T27" fmla="*/ 16 h 63"/>
                <a:gd name="T28" fmla="*/ 6 w 56"/>
                <a:gd name="T29" fmla="*/ 20 h 63"/>
                <a:gd name="T30" fmla="*/ 8 w 56"/>
                <a:gd name="T31" fmla="*/ 33 h 63"/>
                <a:gd name="T32" fmla="*/ 3 w 56"/>
                <a:gd name="T33" fmla="*/ 41 h 63"/>
                <a:gd name="T34" fmla="*/ 0 w 56"/>
                <a:gd name="T35" fmla="*/ 50 h 63"/>
                <a:gd name="T36" fmla="*/ 0 w 56"/>
                <a:gd name="T37" fmla="*/ 55 h 63"/>
                <a:gd name="T38" fmla="*/ 0 w 56"/>
                <a:gd name="T39" fmla="*/ 59 h 63"/>
                <a:gd name="T40" fmla="*/ 3 w 56"/>
                <a:gd name="T41" fmla="*/ 59 h 63"/>
                <a:gd name="T42" fmla="*/ 8 w 56"/>
                <a:gd name="T43" fmla="*/ 58 h 63"/>
                <a:gd name="T44" fmla="*/ 9 w 56"/>
                <a:gd name="T45" fmla="*/ 59 h 63"/>
                <a:gd name="T46" fmla="*/ 16 w 56"/>
                <a:gd name="T47" fmla="*/ 59 h 63"/>
                <a:gd name="T48" fmla="*/ 25 w 56"/>
                <a:gd name="T49" fmla="*/ 59 h 63"/>
                <a:gd name="T50" fmla="*/ 30 w 56"/>
                <a:gd name="T51" fmla="*/ 59 h 63"/>
                <a:gd name="T52" fmla="*/ 39 w 56"/>
                <a:gd name="T53" fmla="*/ 62 h 63"/>
                <a:gd name="T54" fmla="*/ 53 w 56"/>
                <a:gd name="T55" fmla="*/ 60 h 63"/>
                <a:gd name="T56" fmla="*/ 46 w 56"/>
                <a:gd name="T57" fmla="*/ 51 h 63"/>
                <a:gd name="T58" fmla="*/ 46 w 56"/>
                <a:gd name="T59" fmla="*/ 37 h 63"/>
                <a:gd name="T60" fmla="*/ 56 w 56"/>
                <a:gd name="T61" fmla="*/ 35 h 63"/>
                <a:gd name="T62" fmla="*/ 56 w 56"/>
                <a:gd name="T63" fmla="*/ 27 h 63"/>
                <a:gd name="T64" fmla="*/ 51 w 56"/>
                <a:gd name="T65"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63">
                  <a:moveTo>
                    <a:pt x="51" y="27"/>
                  </a:moveTo>
                  <a:cubicBezTo>
                    <a:pt x="49" y="27"/>
                    <a:pt x="48" y="28"/>
                    <a:pt x="48" y="26"/>
                  </a:cubicBezTo>
                  <a:cubicBezTo>
                    <a:pt x="48" y="24"/>
                    <a:pt x="48" y="23"/>
                    <a:pt x="47" y="21"/>
                  </a:cubicBezTo>
                  <a:cubicBezTo>
                    <a:pt x="45" y="18"/>
                    <a:pt x="48" y="15"/>
                    <a:pt x="46" y="12"/>
                  </a:cubicBezTo>
                  <a:cubicBezTo>
                    <a:pt x="46" y="11"/>
                    <a:pt x="46" y="8"/>
                    <a:pt x="46" y="8"/>
                  </a:cubicBezTo>
                  <a:cubicBezTo>
                    <a:pt x="46" y="8"/>
                    <a:pt x="43" y="8"/>
                    <a:pt x="43" y="8"/>
                  </a:cubicBezTo>
                  <a:cubicBezTo>
                    <a:pt x="40" y="8"/>
                    <a:pt x="40" y="9"/>
                    <a:pt x="40" y="6"/>
                  </a:cubicBezTo>
                  <a:cubicBezTo>
                    <a:pt x="37" y="6"/>
                    <a:pt x="36" y="5"/>
                    <a:pt x="35" y="8"/>
                  </a:cubicBezTo>
                  <a:cubicBezTo>
                    <a:pt x="35" y="8"/>
                    <a:pt x="35" y="11"/>
                    <a:pt x="34" y="11"/>
                  </a:cubicBezTo>
                  <a:cubicBezTo>
                    <a:pt x="33" y="12"/>
                    <a:pt x="31" y="12"/>
                    <a:pt x="29" y="12"/>
                  </a:cubicBezTo>
                  <a:cubicBezTo>
                    <a:pt x="22" y="13"/>
                    <a:pt x="24" y="1"/>
                    <a:pt x="18" y="1"/>
                  </a:cubicBezTo>
                  <a:cubicBezTo>
                    <a:pt x="13" y="1"/>
                    <a:pt x="7" y="0"/>
                    <a:pt x="3" y="2"/>
                  </a:cubicBezTo>
                  <a:cubicBezTo>
                    <a:pt x="1" y="4"/>
                    <a:pt x="6" y="10"/>
                    <a:pt x="6" y="12"/>
                  </a:cubicBezTo>
                  <a:cubicBezTo>
                    <a:pt x="7" y="13"/>
                    <a:pt x="7" y="15"/>
                    <a:pt x="6" y="16"/>
                  </a:cubicBezTo>
                  <a:cubicBezTo>
                    <a:pt x="4" y="17"/>
                    <a:pt x="6" y="19"/>
                    <a:pt x="6" y="20"/>
                  </a:cubicBezTo>
                  <a:cubicBezTo>
                    <a:pt x="9" y="24"/>
                    <a:pt x="11" y="29"/>
                    <a:pt x="8" y="33"/>
                  </a:cubicBezTo>
                  <a:cubicBezTo>
                    <a:pt x="6" y="36"/>
                    <a:pt x="4" y="38"/>
                    <a:pt x="3" y="41"/>
                  </a:cubicBezTo>
                  <a:cubicBezTo>
                    <a:pt x="2" y="44"/>
                    <a:pt x="1" y="47"/>
                    <a:pt x="0" y="50"/>
                  </a:cubicBezTo>
                  <a:cubicBezTo>
                    <a:pt x="0" y="52"/>
                    <a:pt x="0" y="54"/>
                    <a:pt x="0" y="55"/>
                  </a:cubicBezTo>
                  <a:cubicBezTo>
                    <a:pt x="0" y="56"/>
                    <a:pt x="0" y="58"/>
                    <a:pt x="0" y="59"/>
                  </a:cubicBezTo>
                  <a:cubicBezTo>
                    <a:pt x="1" y="59"/>
                    <a:pt x="2" y="59"/>
                    <a:pt x="3" y="59"/>
                  </a:cubicBezTo>
                  <a:cubicBezTo>
                    <a:pt x="5" y="59"/>
                    <a:pt x="5" y="56"/>
                    <a:pt x="8" y="58"/>
                  </a:cubicBezTo>
                  <a:cubicBezTo>
                    <a:pt x="8" y="58"/>
                    <a:pt x="9" y="59"/>
                    <a:pt x="9" y="59"/>
                  </a:cubicBezTo>
                  <a:cubicBezTo>
                    <a:pt x="12" y="59"/>
                    <a:pt x="14" y="59"/>
                    <a:pt x="16" y="59"/>
                  </a:cubicBezTo>
                  <a:cubicBezTo>
                    <a:pt x="19" y="59"/>
                    <a:pt x="22" y="59"/>
                    <a:pt x="25" y="59"/>
                  </a:cubicBezTo>
                  <a:cubicBezTo>
                    <a:pt x="26" y="59"/>
                    <a:pt x="29" y="59"/>
                    <a:pt x="30" y="59"/>
                  </a:cubicBezTo>
                  <a:cubicBezTo>
                    <a:pt x="32" y="63"/>
                    <a:pt x="36" y="62"/>
                    <a:pt x="39" y="62"/>
                  </a:cubicBezTo>
                  <a:cubicBezTo>
                    <a:pt x="44" y="62"/>
                    <a:pt x="48" y="61"/>
                    <a:pt x="53" y="60"/>
                  </a:cubicBezTo>
                  <a:cubicBezTo>
                    <a:pt x="50" y="57"/>
                    <a:pt x="46" y="55"/>
                    <a:pt x="46" y="51"/>
                  </a:cubicBezTo>
                  <a:cubicBezTo>
                    <a:pt x="46" y="46"/>
                    <a:pt x="46" y="41"/>
                    <a:pt x="46" y="37"/>
                  </a:cubicBezTo>
                  <a:cubicBezTo>
                    <a:pt x="46" y="36"/>
                    <a:pt x="56" y="38"/>
                    <a:pt x="56" y="35"/>
                  </a:cubicBezTo>
                  <a:cubicBezTo>
                    <a:pt x="56" y="33"/>
                    <a:pt x="56" y="30"/>
                    <a:pt x="56" y="27"/>
                  </a:cubicBezTo>
                  <a:cubicBezTo>
                    <a:pt x="56" y="24"/>
                    <a:pt x="53" y="27"/>
                    <a:pt x="51" y="27"/>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339" name="Freeform 735">
              <a:extLst>
                <a:ext uri="{FF2B5EF4-FFF2-40B4-BE49-F238E27FC236}">
                  <a16:creationId xmlns:a16="http://schemas.microsoft.com/office/drawing/2014/main" id="{AF6FF246-C7DE-3EE0-4879-1929F15E8E64}"/>
                </a:ext>
              </a:extLst>
            </p:cNvPr>
            <p:cNvSpPr>
              <a:spLocks/>
            </p:cNvSpPr>
            <p:nvPr/>
          </p:nvSpPr>
          <p:spPr bwMode="auto">
            <a:xfrm>
              <a:off x="12591915" y="9867685"/>
              <a:ext cx="429938" cy="449163"/>
            </a:xfrm>
            <a:custGeom>
              <a:avLst/>
              <a:gdLst>
                <a:gd name="T0" fmla="*/ 25 w 46"/>
                <a:gd name="T1" fmla="*/ 2 h 48"/>
                <a:gd name="T2" fmla="*/ 21 w 46"/>
                <a:gd name="T3" fmla="*/ 3 h 48"/>
                <a:gd name="T4" fmla="*/ 18 w 46"/>
                <a:gd name="T5" fmla="*/ 4 h 48"/>
                <a:gd name="T6" fmla="*/ 6 w 46"/>
                <a:gd name="T7" fmla="*/ 4 h 48"/>
                <a:gd name="T8" fmla="*/ 6 w 46"/>
                <a:gd name="T9" fmla="*/ 18 h 48"/>
                <a:gd name="T10" fmla="*/ 6 w 46"/>
                <a:gd name="T11" fmla="*/ 23 h 48"/>
                <a:gd name="T12" fmla="*/ 1 w 46"/>
                <a:gd name="T13" fmla="*/ 24 h 48"/>
                <a:gd name="T14" fmla="*/ 1 w 46"/>
                <a:gd name="T15" fmla="*/ 31 h 48"/>
                <a:gd name="T16" fmla="*/ 1 w 46"/>
                <a:gd name="T17" fmla="*/ 38 h 48"/>
                <a:gd name="T18" fmla="*/ 4 w 46"/>
                <a:gd name="T19" fmla="*/ 47 h 48"/>
                <a:gd name="T20" fmla="*/ 8 w 46"/>
                <a:gd name="T21" fmla="*/ 48 h 48"/>
                <a:gd name="T22" fmla="*/ 13 w 46"/>
                <a:gd name="T23" fmla="*/ 44 h 48"/>
                <a:gd name="T24" fmla="*/ 19 w 46"/>
                <a:gd name="T25" fmla="*/ 41 h 48"/>
                <a:gd name="T26" fmla="*/ 29 w 46"/>
                <a:gd name="T27" fmla="*/ 39 h 48"/>
                <a:gd name="T28" fmla="*/ 31 w 46"/>
                <a:gd name="T29" fmla="*/ 37 h 48"/>
                <a:gd name="T30" fmla="*/ 34 w 46"/>
                <a:gd name="T31" fmla="*/ 34 h 48"/>
                <a:gd name="T32" fmla="*/ 43 w 46"/>
                <a:gd name="T33" fmla="*/ 26 h 48"/>
                <a:gd name="T34" fmla="*/ 44 w 46"/>
                <a:gd name="T35" fmla="*/ 22 h 48"/>
                <a:gd name="T36" fmla="*/ 40 w 46"/>
                <a:gd name="T37" fmla="*/ 21 h 48"/>
                <a:gd name="T38" fmla="*/ 38 w 46"/>
                <a:gd name="T39" fmla="*/ 17 h 48"/>
                <a:gd name="T40" fmla="*/ 39 w 46"/>
                <a:gd name="T41" fmla="*/ 15 h 48"/>
                <a:gd name="T42" fmla="*/ 36 w 46"/>
                <a:gd name="T43" fmla="*/ 14 h 48"/>
                <a:gd name="T44" fmla="*/ 36 w 46"/>
                <a:gd name="T45" fmla="*/ 13 h 48"/>
                <a:gd name="T46" fmla="*/ 34 w 46"/>
                <a:gd name="T47" fmla="*/ 12 h 48"/>
                <a:gd name="T48" fmla="*/ 30 w 46"/>
                <a:gd name="T49" fmla="*/ 7 h 48"/>
                <a:gd name="T50" fmla="*/ 25 w 46"/>
                <a:gd name="T51" fmla="*/ 2 h 48"/>
                <a:gd name="T52" fmla="*/ 25 w 46"/>
                <a:gd name="T53" fmla="*/ 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6" h="48">
                  <a:moveTo>
                    <a:pt x="25" y="2"/>
                  </a:moveTo>
                  <a:cubicBezTo>
                    <a:pt x="24" y="3"/>
                    <a:pt x="22" y="3"/>
                    <a:pt x="21" y="3"/>
                  </a:cubicBezTo>
                  <a:cubicBezTo>
                    <a:pt x="19" y="3"/>
                    <a:pt x="20" y="6"/>
                    <a:pt x="18" y="4"/>
                  </a:cubicBezTo>
                  <a:cubicBezTo>
                    <a:pt x="15" y="0"/>
                    <a:pt x="10" y="5"/>
                    <a:pt x="6" y="4"/>
                  </a:cubicBezTo>
                  <a:cubicBezTo>
                    <a:pt x="6" y="9"/>
                    <a:pt x="6" y="14"/>
                    <a:pt x="6" y="18"/>
                  </a:cubicBezTo>
                  <a:cubicBezTo>
                    <a:pt x="6" y="19"/>
                    <a:pt x="7" y="23"/>
                    <a:pt x="6" y="23"/>
                  </a:cubicBezTo>
                  <a:cubicBezTo>
                    <a:pt x="5" y="24"/>
                    <a:pt x="1" y="22"/>
                    <a:pt x="1" y="24"/>
                  </a:cubicBezTo>
                  <a:cubicBezTo>
                    <a:pt x="1" y="26"/>
                    <a:pt x="1" y="29"/>
                    <a:pt x="1" y="31"/>
                  </a:cubicBezTo>
                  <a:cubicBezTo>
                    <a:pt x="1" y="33"/>
                    <a:pt x="0" y="36"/>
                    <a:pt x="1" y="38"/>
                  </a:cubicBezTo>
                  <a:cubicBezTo>
                    <a:pt x="5" y="39"/>
                    <a:pt x="6" y="44"/>
                    <a:pt x="4" y="47"/>
                  </a:cubicBezTo>
                  <a:cubicBezTo>
                    <a:pt x="4" y="48"/>
                    <a:pt x="8" y="48"/>
                    <a:pt x="8" y="48"/>
                  </a:cubicBezTo>
                  <a:cubicBezTo>
                    <a:pt x="10" y="48"/>
                    <a:pt x="11" y="46"/>
                    <a:pt x="13" y="44"/>
                  </a:cubicBezTo>
                  <a:cubicBezTo>
                    <a:pt x="15" y="42"/>
                    <a:pt x="15" y="39"/>
                    <a:pt x="19" y="41"/>
                  </a:cubicBezTo>
                  <a:cubicBezTo>
                    <a:pt x="23" y="43"/>
                    <a:pt x="27" y="44"/>
                    <a:pt x="29" y="39"/>
                  </a:cubicBezTo>
                  <a:cubicBezTo>
                    <a:pt x="29" y="38"/>
                    <a:pt x="29" y="37"/>
                    <a:pt x="31" y="37"/>
                  </a:cubicBezTo>
                  <a:cubicBezTo>
                    <a:pt x="33" y="37"/>
                    <a:pt x="34" y="35"/>
                    <a:pt x="34" y="34"/>
                  </a:cubicBezTo>
                  <a:cubicBezTo>
                    <a:pt x="36" y="31"/>
                    <a:pt x="40" y="28"/>
                    <a:pt x="43" y="26"/>
                  </a:cubicBezTo>
                  <a:cubicBezTo>
                    <a:pt x="45" y="25"/>
                    <a:pt x="46" y="24"/>
                    <a:pt x="44" y="22"/>
                  </a:cubicBezTo>
                  <a:cubicBezTo>
                    <a:pt x="43" y="21"/>
                    <a:pt x="40" y="22"/>
                    <a:pt x="40" y="21"/>
                  </a:cubicBezTo>
                  <a:cubicBezTo>
                    <a:pt x="39" y="20"/>
                    <a:pt x="38" y="19"/>
                    <a:pt x="38" y="17"/>
                  </a:cubicBezTo>
                  <a:cubicBezTo>
                    <a:pt x="38" y="17"/>
                    <a:pt x="39" y="16"/>
                    <a:pt x="39" y="15"/>
                  </a:cubicBezTo>
                  <a:cubicBezTo>
                    <a:pt x="38" y="15"/>
                    <a:pt x="37" y="15"/>
                    <a:pt x="36" y="14"/>
                  </a:cubicBezTo>
                  <a:cubicBezTo>
                    <a:pt x="36" y="14"/>
                    <a:pt x="37" y="13"/>
                    <a:pt x="36" y="13"/>
                  </a:cubicBezTo>
                  <a:cubicBezTo>
                    <a:pt x="35" y="13"/>
                    <a:pt x="35" y="12"/>
                    <a:pt x="34" y="12"/>
                  </a:cubicBezTo>
                  <a:cubicBezTo>
                    <a:pt x="32" y="11"/>
                    <a:pt x="31" y="10"/>
                    <a:pt x="30" y="7"/>
                  </a:cubicBezTo>
                  <a:cubicBezTo>
                    <a:pt x="30" y="6"/>
                    <a:pt x="27" y="2"/>
                    <a:pt x="25" y="2"/>
                  </a:cubicBezTo>
                  <a:cubicBezTo>
                    <a:pt x="25" y="2"/>
                    <a:pt x="26" y="2"/>
                    <a:pt x="25" y="2"/>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340" name="Freeform 736">
              <a:extLst>
                <a:ext uri="{FF2B5EF4-FFF2-40B4-BE49-F238E27FC236}">
                  <a16:creationId xmlns:a16="http://schemas.microsoft.com/office/drawing/2014/main" id="{58E9DA5A-7E9E-DB1E-B137-6DDFAB38C9A4}"/>
                </a:ext>
              </a:extLst>
            </p:cNvPr>
            <p:cNvSpPr>
              <a:spLocks/>
            </p:cNvSpPr>
            <p:nvPr/>
          </p:nvSpPr>
          <p:spPr bwMode="auto">
            <a:xfrm>
              <a:off x="12824398" y="9775302"/>
              <a:ext cx="366243" cy="324926"/>
            </a:xfrm>
            <a:custGeom>
              <a:avLst/>
              <a:gdLst>
                <a:gd name="T0" fmla="*/ 39 w 39"/>
                <a:gd name="T1" fmla="*/ 22 h 35"/>
                <a:gd name="T2" fmla="*/ 38 w 39"/>
                <a:gd name="T3" fmla="*/ 18 h 35"/>
                <a:gd name="T4" fmla="*/ 39 w 39"/>
                <a:gd name="T5" fmla="*/ 14 h 35"/>
                <a:gd name="T6" fmla="*/ 38 w 39"/>
                <a:gd name="T7" fmla="*/ 7 h 35"/>
                <a:gd name="T8" fmla="*/ 27 w 39"/>
                <a:gd name="T9" fmla="*/ 2 h 35"/>
                <a:gd name="T10" fmla="*/ 24 w 39"/>
                <a:gd name="T11" fmla="*/ 0 h 35"/>
                <a:gd name="T12" fmla="*/ 19 w 39"/>
                <a:gd name="T13" fmla="*/ 3 h 35"/>
                <a:gd name="T14" fmla="*/ 13 w 39"/>
                <a:gd name="T15" fmla="*/ 7 h 35"/>
                <a:gd name="T16" fmla="*/ 9 w 39"/>
                <a:gd name="T17" fmla="*/ 12 h 35"/>
                <a:gd name="T18" fmla="*/ 2 w 39"/>
                <a:gd name="T19" fmla="*/ 12 h 35"/>
                <a:gd name="T20" fmla="*/ 5 w 39"/>
                <a:gd name="T21" fmla="*/ 16 h 35"/>
                <a:gd name="T22" fmla="*/ 8 w 39"/>
                <a:gd name="T23" fmla="*/ 21 h 35"/>
                <a:gd name="T24" fmla="*/ 11 w 39"/>
                <a:gd name="T25" fmla="*/ 23 h 35"/>
                <a:gd name="T26" fmla="*/ 11 w 39"/>
                <a:gd name="T27" fmla="*/ 24 h 35"/>
                <a:gd name="T28" fmla="*/ 14 w 39"/>
                <a:gd name="T29" fmla="*/ 25 h 35"/>
                <a:gd name="T30" fmla="*/ 13 w 39"/>
                <a:gd name="T31" fmla="*/ 28 h 35"/>
                <a:gd name="T32" fmla="*/ 15 w 39"/>
                <a:gd name="T33" fmla="*/ 31 h 35"/>
                <a:gd name="T34" fmla="*/ 20 w 39"/>
                <a:gd name="T35" fmla="*/ 34 h 35"/>
                <a:gd name="T36" fmla="*/ 25 w 39"/>
                <a:gd name="T37" fmla="*/ 35 h 35"/>
                <a:gd name="T38" fmla="*/ 27 w 39"/>
                <a:gd name="T39" fmla="*/ 35 h 35"/>
                <a:gd name="T40" fmla="*/ 34 w 39"/>
                <a:gd name="T41" fmla="*/ 31 h 35"/>
                <a:gd name="T42" fmla="*/ 36 w 39"/>
                <a:gd name="T43" fmla="*/ 27 h 35"/>
                <a:gd name="T44" fmla="*/ 39 w 39"/>
                <a:gd name="T45" fmla="*/ 2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9" h="35">
                  <a:moveTo>
                    <a:pt x="39" y="22"/>
                  </a:moveTo>
                  <a:cubicBezTo>
                    <a:pt x="39" y="21"/>
                    <a:pt x="38" y="19"/>
                    <a:pt x="38" y="18"/>
                  </a:cubicBezTo>
                  <a:cubicBezTo>
                    <a:pt x="38" y="16"/>
                    <a:pt x="39" y="15"/>
                    <a:pt x="39" y="14"/>
                  </a:cubicBezTo>
                  <a:cubicBezTo>
                    <a:pt x="39" y="11"/>
                    <a:pt x="39" y="9"/>
                    <a:pt x="38" y="7"/>
                  </a:cubicBezTo>
                  <a:cubicBezTo>
                    <a:pt x="38" y="4"/>
                    <a:pt x="29" y="2"/>
                    <a:pt x="27" y="2"/>
                  </a:cubicBezTo>
                  <a:cubicBezTo>
                    <a:pt x="27" y="0"/>
                    <a:pt x="27" y="0"/>
                    <a:pt x="24" y="0"/>
                  </a:cubicBezTo>
                  <a:cubicBezTo>
                    <a:pt x="21" y="0"/>
                    <a:pt x="21" y="1"/>
                    <a:pt x="19" y="3"/>
                  </a:cubicBezTo>
                  <a:cubicBezTo>
                    <a:pt x="18" y="5"/>
                    <a:pt x="15" y="6"/>
                    <a:pt x="13" y="7"/>
                  </a:cubicBezTo>
                  <a:cubicBezTo>
                    <a:pt x="12" y="9"/>
                    <a:pt x="11" y="12"/>
                    <a:pt x="9" y="12"/>
                  </a:cubicBezTo>
                  <a:cubicBezTo>
                    <a:pt x="7" y="12"/>
                    <a:pt x="5" y="11"/>
                    <a:pt x="2" y="12"/>
                  </a:cubicBezTo>
                  <a:cubicBezTo>
                    <a:pt x="0" y="13"/>
                    <a:pt x="4" y="15"/>
                    <a:pt x="5" y="16"/>
                  </a:cubicBezTo>
                  <a:cubicBezTo>
                    <a:pt x="6" y="18"/>
                    <a:pt x="6" y="20"/>
                    <a:pt x="8" y="21"/>
                  </a:cubicBezTo>
                  <a:cubicBezTo>
                    <a:pt x="9" y="22"/>
                    <a:pt x="10" y="23"/>
                    <a:pt x="11" y="23"/>
                  </a:cubicBezTo>
                  <a:cubicBezTo>
                    <a:pt x="12" y="23"/>
                    <a:pt x="11" y="24"/>
                    <a:pt x="11" y="24"/>
                  </a:cubicBezTo>
                  <a:cubicBezTo>
                    <a:pt x="12" y="24"/>
                    <a:pt x="13" y="25"/>
                    <a:pt x="14" y="25"/>
                  </a:cubicBezTo>
                  <a:cubicBezTo>
                    <a:pt x="14" y="26"/>
                    <a:pt x="13" y="27"/>
                    <a:pt x="13" y="28"/>
                  </a:cubicBezTo>
                  <a:cubicBezTo>
                    <a:pt x="13" y="29"/>
                    <a:pt x="14" y="31"/>
                    <a:pt x="15" y="31"/>
                  </a:cubicBezTo>
                  <a:cubicBezTo>
                    <a:pt x="18" y="31"/>
                    <a:pt x="19" y="31"/>
                    <a:pt x="20" y="34"/>
                  </a:cubicBezTo>
                  <a:cubicBezTo>
                    <a:pt x="21" y="35"/>
                    <a:pt x="23" y="34"/>
                    <a:pt x="25" y="35"/>
                  </a:cubicBezTo>
                  <a:cubicBezTo>
                    <a:pt x="26" y="35"/>
                    <a:pt x="26" y="35"/>
                    <a:pt x="27" y="35"/>
                  </a:cubicBezTo>
                  <a:cubicBezTo>
                    <a:pt x="31" y="35"/>
                    <a:pt x="32" y="34"/>
                    <a:pt x="34" y="31"/>
                  </a:cubicBezTo>
                  <a:cubicBezTo>
                    <a:pt x="35" y="30"/>
                    <a:pt x="36" y="28"/>
                    <a:pt x="36" y="27"/>
                  </a:cubicBezTo>
                  <a:cubicBezTo>
                    <a:pt x="37" y="25"/>
                    <a:pt x="39" y="24"/>
                    <a:pt x="39" y="22"/>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341" name="Freeform 737">
              <a:extLst>
                <a:ext uri="{FF2B5EF4-FFF2-40B4-BE49-F238E27FC236}">
                  <a16:creationId xmlns:a16="http://schemas.microsoft.com/office/drawing/2014/main" id="{82BDA3B7-6A92-16D3-A8D2-2458808B275A}"/>
                </a:ext>
              </a:extLst>
            </p:cNvPr>
            <p:cNvSpPr>
              <a:spLocks/>
            </p:cNvSpPr>
            <p:nvPr/>
          </p:nvSpPr>
          <p:spPr bwMode="auto">
            <a:xfrm>
              <a:off x="13069621" y="10259505"/>
              <a:ext cx="92356" cy="105124"/>
            </a:xfrm>
            <a:custGeom>
              <a:avLst/>
              <a:gdLst>
                <a:gd name="T0" fmla="*/ 5 w 10"/>
                <a:gd name="T1" fmla="*/ 1 h 11"/>
                <a:gd name="T2" fmla="*/ 7 w 10"/>
                <a:gd name="T3" fmla="*/ 9 h 11"/>
                <a:gd name="T4" fmla="*/ 5 w 10"/>
                <a:gd name="T5" fmla="*/ 1 h 11"/>
                <a:gd name="T6" fmla="*/ 5 w 10"/>
                <a:gd name="T7" fmla="*/ 1 h 11"/>
              </a:gdLst>
              <a:ahLst/>
              <a:cxnLst>
                <a:cxn ang="0">
                  <a:pos x="T0" y="T1"/>
                </a:cxn>
                <a:cxn ang="0">
                  <a:pos x="T2" y="T3"/>
                </a:cxn>
                <a:cxn ang="0">
                  <a:pos x="T4" y="T5"/>
                </a:cxn>
                <a:cxn ang="0">
                  <a:pos x="T6" y="T7"/>
                </a:cxn>
              </a:cxnLst>
              <a:rect l="0" t="0" r="r" b="b"/>
              <a:pathLst>
                <a:path w="10" h="11">
                  <a:moveTo>
                    <a:pt x="5" y="1"/>
                  </a:moveTo>
                  <a:cubicBezTo>
                    <a:pt x="0" y="2"/>
                    <a:pt x="3" y="11"/>
                    <a:pt x="7" y="9"/>
                  </a:cubicBezTo>
                  <a:cubicBezTo>
                    <a:pt x="10" y="8"/>
                    <a:pt x="9" y="0"/>
                    <a:pt x="5" y="1"/>
                  </a:cubicBezTo>
                  <a:cubicBezTo>
                    <a:pt x="3" y="1"/>
                    <a:pt x="6" y="1"/>
                    <a:pt x="5" y="1"/>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342" name="Freeform 738">
              <a:extLst>
                <a:ext uri="{FF2B5EF4-FFF2-40B4-BE49-F238E27FC236}">
                  <a16:creationId xmlns:a16="http://schemas.microsoft.com/office/drawing/2014/main" id="{FAC78BCF-4EDD-B073-0235-F77DEF3B103D}"/>
                </a:ext>
              </a:extLst>
            </p:cNvPr>
            <p:cNvSpPr>
              <a:spLocks noEditPoints="1"/>
            </p:cNvSpPr>
            <p:nvPr/>
          </p:nvSpPr>
          <p:spPr bwMode="auto">
            <a:xfrm>
              <a:off x="12442232" y="10090673"/>
              <a:ext cx="738853" cy="646665"/>
            </a:xfrm>
            <a:custGeom>
              <a:avLst/>
              <a:gdLst>
                <a:gd name="T0" fmla="*/ 74 w 79"/>
                <a:gd name="T1" fmla="*/ 27 h 69"/>
                <a:gd name="T2" fmla="*/ 69 w 79"/>
                <a:gd name="T3" fmla="*/ 22 h 69"/>
                <a:gd name="T4" fmla="*/ 72 w 79"/>
                <a:gd name="T5" fmla="*/ 19 h 69"/>
                <a:gd name="T6" fmla="*/ 75 w 79"/>
                <a:gd name="T7" fmla="*/ 20 h 69"/>
                <a:gd name="T8" fmla="*/ 75 w 79"/>
                <a:gd name="T9" fmla="*/ 11 h 69"/>
                <a:gd name="T10" fmla="*/ 73 w 79"/>
                <a:gd name="T11" fmla="*/ 7 h 69"/>
                <a:gd name="T12" fmla="*/ 72 w 79"/>
                <a:gd name="T13" fmla="*/ 1 h 69"/>
                <a:gd name="T14" fmla="*/ 66 w 79"/>
                <a:gd name="T15" fmla="*/ 1 h 69"/>
                <a:gd name="T16" fmla="*/ 60 w 79"/>
                <a:gd name="T17" fmla="*/ 2 h 69"/>
                <a:gd name="T18" fmla="*/ 55 w 79"/>
                <a:gd name="T19" fmla="*/ 5 h 69"/>
                <a:gd name="T20" fmla="*/ 51 w 79"/>
                <a:gd name="T21" fmla="*/ 8 h 69"/>
                <a:gd name="T22" fmla="*/ 49 w 79"/>
                <a:gd name="T23" fmla="*/ 12 h 69"/>
                <a:gd name="T24" fmla="*/ 45 w 79"/>
                <a:gd name="T25" fmla="*/ 14 h 69"/>
                <a:gd name="T26" fmla="*/ 44 w 79"/>
                <a:gd name="T27" fmla="*/ 17 h 69"/>
                <a:gd name="T28" fmla="*/ 34 w 79"/>
                <a:gd name="T29" fmla="*/ 17 h 69"/>
                <a:gd name="T30" fmla="*/ 28 w 79"/>
                <a:gd name="T31" fmla="*/ 21 h 69"/>
                <a:gd name="T32" fmla="*/ 24 w 79"/>
                <a:gd name="T33" fmla="*/ 24 h 69"/>
                <a:gd name="T34" fmla="*/ 20 w 79"/>
                <a:gd name="T35" fmla="*/ 23 h 69"/>
                <a:gd name="T36" fmla="*/ 17 w 79"/>
                <a:gd name="T37" fmla="*/ 14 h 69"/>
                <a:gd name="T38" fmla="*/ 17 w 79"/>
                <a:gd name="T39" fmla="*/ 29 h 69"/>
                <a:gd name="T40" fmla="*/ 17 w 79"/>
                <a:gd name="T41" fmla="*/ 33 h 69"/>
                <a:gd name="T42" fmla="*/ 9 w 79"/>
                <a:gd name="T43" fmla="*/ 35 h 69"/>
                <a:gd name="T44" fmla="*/ 6 w 79"/>
                <a:gd name="T45" fmla="*/ 34 h 69"/>
                <a:gd name="T46" fmla="*/ 2 w 79"/>
                <a:gd name="T47" fmla="*/ 33 h 69"/>
                <a:gd name="T48" fmla="*/ 3 w 79"/>
                <a:gd name="T49" fmla="*/ 40 h 69"/>
                <a:gd name="T50" fmla="*/ 5 w 79"/>
                <a:gd name="T51" fmla="*/ 45 h 69"/>
                <a:gd name="T52" fmla="*/ 9 w 79"/>
                <a:gd name="T53" fmla="*/ 56 h 69"/>
                <a:gd name="T54" fmla="*/ 8 w 79"/>
                <a:gd name="T55" fmla="*/ 60 h 69"/>
                <a:gd name="T56" fmla="*/ 9 w 79"/>
                <a:gd name="T57" fmla="*/ 62 h 69"/>
                <a:gd name="T58" fmla="*/ 10 w 79"/>
                <a:gd name="T59" fmla="*/ 66 h 69"/>
                <a:gd name="T60" fmla="*/ 11 w 79"/>
                <a:gd name="T61" fmla="*/ 64 h 69"/>
                <a:gd name="T62" fmla="*/ 15 w 79"/>
                <a:gd name="T63" fmla="*/ 68 h 69"/>
                <a:gd name="T64" fmla="*/ 21 w 79"/>
                <a:gd name="T65" fmla="*/ 66 h 69"/>
                <a:gd name="T66" fmla="*/ 26 w 79"/>
                <a:gd name="T67" fmla="*/ 65 h 69"/>
                <a:gd name="T68" fmla="*/ 31 w 79"/>
                <a:gd name="T69" fmla="*/ 64 h 69"/>
                <a:gd name="T70" fmla="*/ 38 w 79"/>
                <a:gd name="T71" fmla="*/ 64 h 69"/>
                <a:gd name="T72" fmla="*/ 39 w 79"/>
                <a:gd name="T73" fmla="*/ 64 h 69"/>
                <a:gd name="T74" fmla="*/ 41 w 79"/>
                <a:gd name="T75" fmla="*/ 63 h 69"/>
                <a:gd name="T76" fmla="*/ 42 w 79"/>
                <a:gd name="T77" fmla="*/ 62 h 69"/>
                <a:gd name="T78" fmla="*/ 44 w 79"/>
                <a:gd name="T79" fmla="*/ 65 h 69"/>
                <a:gd name="T80" fmla="*/ 46 w 79"/>
                <a:gd name="T81" fmla="*/ 62 h 69"/>
                <a:gd name="T82" fmla="*/ 57 w 79"/>
                <a:gd name="T83" fmla="*/ 56 h 69"/>
                <a:gd name="T84" fmla="*/ 65 w 79"/>
                <a:gd name="T85" fmla="*/ 48 h 69"/>
                <a:gd name="T86" fmla="*/ 72 w 79"/>
                <a:gd name="T87" fmla="*/ 37 h 69"/>
                <a:gd name="T88" fmla="*/ 77 w 79"/>
                <a:gd name="T89" fmla="*/ 33 h 69"/>
                <a:gd name="T90" fmla="*/ 79 w 79"/>
                <a:gd name="T91" fmla="*/ 25 h 69"/>
                <a:gd name="T92" fmla="*/ 76 w 79"/>
                <a:gd name="T93" fmla="*/ 25 h 69"/>
                <a:gd name="T94" fmla="*/ 74 w 79"/>
                <a:gd name="T95" fmla="*/ 27 h 69"/>
                <a:gd name="T96" fmla="*/ 62 w 79"/>
                <a:gd name="T97" fmla="*/ 39 h 69"/>
                <a:gd name="T98" fmla="*/ 61 w 79"/>
                <a:gd name="T99" fmla="*/ 41 h 69"/>
                <a:gd name="T100" fmla="*/ 57 w 79"/>
                <a:gd name="T101" fmla="*/ 43 h 69"/>
                <a:gd name="T102" fmla="*/ 55 w 79"/>
                <a:gd name="T103" fmla="*/ 44 h 69"/>
                <a:gd name="T104" fmla="*/ 52 w 79"/>
                <a:gd name="T105" fmla="*/ 41 h 69"/>
                <a:gd name="T106" fmla="*/ 56 w 79"/>
                <a:gd name="T107" fmla="*/ 35 h 69"/>
                <a:gd name="T108" fmla="*/ 60 w 79"/>
                <a:gd name="T109" fmla="*/ 35 h 69"/>
                <a:gd name="T110" fmla="*/ 62 w 79"/>
                <a:gd name="T111" fmla="*/ 39 h 69"/>
                <a:gd name="T112" fmla="*/ 62 w 79"/>
                <a:gd name="T113" fmla="*/ 3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9" h="69">
                  <a:moveTo>
                    <a:pt x="74" y="27"/>
                  </a:moveTo>
                  <a:cubicBezTo>
                    <a:pt x="71" y="27"/>
                    <a:pt x="68" y="24"/>
                    <a:pt x="69" y="22"/>
                  </a:cubicBezTo>
                  <a:cubicBezTo>
                    <a:pt x="69" y="20"/>
                    <a:pt x="71" y="19"/>
                    <a:pt x="72" y="19"/>
                  </a:cubicBezTo>
                  <a:cubicBezTo>
                    <a:pt x="73" y="19"/>
                    <a:pt x="74" y="20"/>
                    <a:pt x="75" y="20"/>
                  </a:cubicBezTo>
                  <a:cubicBezTo>
                    <a:pt x="75" y="17"/>
                    <a:pt x="76" y="14"/>
                    <a:pt x="75" y="11"/>
                  </a:cubicBezTo>
                  <a:cubicBezTo>
                    <a:pt x="74" y="10"/>
                    <a:pt x="73" y="8"/>
                    <a:pt x="73" y="7"/>
                  </a:cubicBezTo>
                  <a:cubicBezTo>
                    <a:pt x="72" y="5"/>
                    <a:pt x="72" y="3"/>
                    <a:pt x="72" y="1"/>
                  </a:cubicBezTo>
                  <a:cubicBezTo>
                    <a:pt x="70" y="2"/>
                    <a:pt x="67" y="1"/>
                    <a:pt x="66" y="1"/>
                  </a:cubicBezTo>
                  <a:cubicBezTo>
                    <a:pt x="63" y="0"/>
                    <a:pt x="61" y="0"/>
                    <a:pt x="60" y="2"/>
                  </a:cubicBezTo>
                  <a:cubicBezTo>
                    <a:pt x="58" y="3"/>
                    <a:pt x="56" y="3"/>
                    <a:pt x="55" y="5"/>
                  </a:cubicBezTo>
                  <a:cubicBezTo>
                    <a:pt x="54" y="6"/>
                    <a:pt x="52" y="7"/>
                    <a:pt x="51" y="8"/>
                  </a:cubicBezTo>
                  <a:cubicBezTo>
                    <a:pt x="50" y="9"/>
                    <a:pt x="50" y="11"/>
                    <a:pt x="49" y="12"/>
                  </a:cubicBezTo>
                  <a:cubicBezTo>
                    <a:pt x="48" y="14"/>
                    <a:pt x="46" y="12"/>
                    <a:pt x="45" y="14"/>
                  </a:cubicBezTo>
                  <a:cubicBezTo>
                    <a:pt x="44" y="15"/>
                    <a:pt x="45" y="16"/>
                    <a:pt x="44" y="17"/>
                  </a:cubicBezTo>
                  <a:cubicBezTo>
                    <a:pt x="42" y="21"/>
                    <a:pt x="37" y="18"/>
                    <a:pt x="34" y="17"/>
                  </a:cubicBezTo>
                  <a:cubicBezTo>
                    <a:pt x="31" y="15"/>
                    <a:pt x="30" y="19"/>
                    <a:pt x="28" y="21"/>
                  </a:cubicBezTo>
                  <a:cubicBezTo>
                    <a:pt x="27" y="22"/>
                    <a:pt x="26" y="24"/>
                    <a:pt x="24" y="24"/>
                  </a:cubicBezTo>
                  <a:cubicBezTo>
                    <a:pt x="24" y="24"/>
                    <a:pt x="20" y="24"/>
                    <a:pt x="20" y="23"/>
                  </a:cubicBezTo>
                  <a:cubicBezTo>
                    <a:pt x="22" y="20"/>
                    <a:pt x="21" y="15"/>
                    <a:pt x="17" y="14"/>
                  </a:cubicBezTo>
                  <a:cubicBezTo>
                    <a:pt x="17" y="19"/>
                    <a:pt x="17" y="24"/>
                    <a:pt x="17" y="29"/>
                  </a:cubicBezTo>
                  <a:cubicBezTo>
                    <a:pt x="17" y="29"/>
                    <a:pt x="18" y="32"/>
                    <a:pt x="17" y="33"/>
                  </a:cubicBezTo>
                  <a:cubicBezTo>
                    <a:pt x="14" y="35"/>
                    <a:pt x="13" y="36"/>
                    <a:pt x="9" y="35"/>
                  </a:cubicBezTo>
                  <a:cubicBezTo>
                    <a:pt x="8" y="35"/>
                    <a:pt x="7" y="35"/>
                    <a:pt x="6" y="34"/>
                  </a:cubicBezTo>
                  <a:cubicBezTo>
                    <a:pt x="5" y="32"/>
                    <a:pt x="4" y="31"/>
                    <a:pt x="2" y="33"/>
                  </a:cubicBezTo>
                  <a:cubicBezTo>
                    <a:pt x="0" y="35"/>
                    <a:pt x="2" y="38"/>
                    <a:pt x="3" y="40"/>
                  </a:cubicBezTo>
                  <a:cubicBezTo>
                    <a:pt x="4" y="41"/>
                    <a:pt x="5" y="43"/>
                    <a:pt x="5" y="45"/>
                  </a:cubicBezTo>
                  <a:cubicBezTo>
                    <a:pt x="7" y="49"/>
                    <a:pt x="11" y="51"/>
                    <a:pt x="9" y="56"/>
                  </a:cubicBezTo>
                  <a:cubicBezTo>
                    <a:pt x="8" y="58"/>
                    <a:pt x="7" y="58"/>
                    <a:pt x="8" y="60"/>
                  </a:cubicBezTo>
                  <a:cubicBezTo>
                    <a:pt x="9" y="61"/>
                    <a:pt x="9" y="62"/>
                    <a:pt x="9" y="62"/>
                  </a:cubicBezTo>
                  <a:cubicBezTo>
                    <a:pt x="10" y="63"/>
                    <a:pt x="9" y="65"/>
                    <a:pt x="10" y="66"/>
                  </a:cubicBezTo>
                  <a:cubicBezTo>
                    <a:pt x="10" y="66"/>
                    <a:pt x="10" y="64"/>
                    <a:pt x="11" y="64"/>
                  </a:cubicBezTo>
                  <a:cubicBezTo>
                    <a:pt x="11" y="64"/>
                    <a:pt x="14" y="67"/>
                    <a:pt x="15" y="68"/>
                  </a:cubicBezTo>
                  <a:cubicBezTo>
                    <a:pt x="17" y="69"/>
                    <a:pt x="19" y="66"/>
                    <a:pt x="21" y="66"/>
                  </a:cubicBezTo>
                  <a:cubicBezTo>
                    <a:pt x="23" y="65"/>
                    <a:pt x="25" y="67"/>
                    <a:pt x="26" y="65"/>
                  </a:cubicBezTo>
                  <a:cubicBezTo>
                    <a:pt x="28" y="64"/>
                    <a:pt x="29" y="64"/>
                    <a:pt x="31" y="64"/>
                  </a:cubicBezTo>
                  <a:cubicBezTo>
                    <a:pt x="33" y="64"/>
                    <a:pt x="35" y="64"/>
                    <a:pt x="38" y="64"/>
                  </a:cubicBezTo>
                  <a:cubicBezTo>
                    <a:pt x="38" y="64"/>
                    <a:pt x="39" y="64"/>
                    <a:pt x="39" y="64"/>
                  </a:cubicBezTo>
                  <a:cubicBezTo>
                    <a:pt x="40" y="64"/>
                    <a:pt x="40" y="63"/>
                    <a:pt x="41" y="63"/>
                  </a:cubicBezTo>
                  <a:cubicBezTo>
                    <a:pt x="41" y="63"/>
                    <a:pt x="41" y="62"/>
                    <a:pt x="42" y="62"/>
                  </a:cubicBezTo>
                  <a:cubicBezTo>
                    <a:pt x="42" y="63"/>
                    <a:pt x="42" y="65"/>
                    <a:pt x="44" y="65"/>
                  </a:cubicBezTo>
                  <a:cubicBezTo>
                    <a:pt x="44" y="65"/>
                    <a:pt x="43" y="61"/>
                    <a:pt x="46" y="62"/>
                  </a:cubicBezTo>
                  <a:cubicBezTo>
                    <a:pt x="50" y="63"/>
                    <a:pt x="54" y="59"/>
                    <a:pt x="57" y="56"/>
                  </a:cubicBezTo>
                  <a:cubicBezTo>
                    <a:pt x="60" y="54"/>
                    <a:pt x="62" y="51"/>
                    <a:pt x="65" y="48"/>
                  </a:cubicBezTo>
                  <a:cubicBezTo>
                    <a:pt x="68" y="45"/>
                    <a:pt x="69" y="41"/>
                    <a:pt x="72" y="37"/>
                  </a:cubicBezTo>
                  <a:cubicBezTo>
                    <a:pt x="73" y="36"/>
                    <a:pt x="76" y="35"/>
                    <a:pt x="77" y="33"/>
                  </a:cubicBezTo>
                  <a:cubicBezTo>
                    <a:pt x="78" y="31"/>
                    <a:pt x="79" y="27"/>
                    <a:pt x="79" y="25"/>
                  </a:cubicBezTo>
                  <a:cubicBezTo>
                    <a:pt x="78" y="25"/>
                    <a:pt x="77" y="25"/>
                    <a:pt x="76" y="25"/>
                  </a:cubicBezTo>
                  <a:cubicBezTo>
                    <a:pt x="75" y="25"/>
                    <a:pt x="75" y="27"/>
                    <a:pt x="74" y="27"/>
                  </a:cubicBezTo>
                  <a:close/>
                  <a:moveTo>
                    <a:pt x="62" y="39"/>
                  </a:moveTo>
                  <a:cubicBezTo>
                    <a:pt x="61" y="39"/>
                    <a:pt x="61" y="41"/>
                    <a:pt x="61" y="41"/>
                  </a:cubicBezTo>
                  <a:cubicBezTo>
                    <a:pt x="60" y="43"/>
                    <a:pt x="58" y="42"/>
                    <a:pt x="57" y="43"/>
                  </a:cubicBezTo>
                  <a:cubicBezTo>
                    <a:pt x="56" y="43"/>
                    <a:pt x="56" y="44"/>
                    <a:pt x="55" y="44"/>
                  </a:cubicBezTo>
                  <a:cubicBezTo>
                    <a:pt x="53" y="44"/>
                    <a:pt x="52" y="42"/>
                    <a:pt x="52" y="41"/>
                  </a:cubicBezTo>
                  <a:cubicBezTo>
                    <a:pt x="51" y="39"/>
                    <a:pt x="54" y="36"/>
                    <a:pt x="56" y="35"/>
                  </a:cubicBezTo>
                  <a:cubicBezTo>
                    <a:pt x="57" y="34"/>
                    <a:pt x="59" y="34"/>
                    <a:pt x="60" y="35"/>
                  </a:cubicBezTo>
                  <a:cubicBezTo>
                    <a:pt x="61" y="36"/>
                    <a:pt x="64" y="38"/>
                    <a:pt x="62" y="39"/>
                  </a:cubicBezTo>
                  <a:cubicBezTo>
                    <a:pt x="61" y="39"/>
                    <a:pt x="63" y="38"/>
                    <a:pt x="62" y="39"/>
                  </a:cubicBezTo>
                  <a:close/>
                </a:path>
              </a:pathLst>
            </a:custGeom>
            <a:grpFill/>
            <a:ln w="9525"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343" name="Freeform 739">
              <a:extLst>
                <a:ext uri="{FF2B5EF4-FFF2-40B4-BE49-F238E27FC236}">
                  <a16:creationId xmlns:a16="http://schemas.microsoft.com/office/drawing/2014/main" id="{E7E7D0DD-20B6-433E-72C8-7BCD426AB622}"/>
                </a:ext>
              </a:extLst>
            </p:cNvPr>
            <p:cNvSpPr>
              <a:spLocks/>
            </p:cNvSpPr>
            <p:nvPr/>
          </p:nvSpPr>
          <p:spPr bwMode="auto">
            <a:xfrm>
              <a:off x="12919938" y="10399671"/>
              <a:ext cx="121018" cy="124237"/>
            </a:xfrm>
            <a:custGeom>
              <a:avLst/>
              <a:gdLst>
                <a:gd name="T0" fmla="*/ 11 w 13"/>
                <a:gd name="T1" fmla="*/ 4 h 13"/>
                <a:gd name="T2" fmla="*/ 3 w 13"/>
                <a:gd name="T3" fmla="*/ 3 h 13"/>
                <a:gd name="T4" fmla="*/ 2 w 13"/>
                <a:gd name="T5" fmla="*/ 9 h 13"/>
                <a:gd name="T6" fmla="*/ 7 w 13"/>
                <a:gd name="T7" fmla="*/ 9 h 13"/>
                <a:gd name="T8" fmla="*/ 11 w 13"/>
                <a:gd name="T9" fmla="*/ 4 h 13"/>
                <a:gd name="T10" fmla="*/ 11 w 13"/>
                <a:gd name="T11" fmla="*/ 4 h 13"/>
              </a:gdLst>
              <a:ahLst/>
              <a:cxnLst>
                <a:cxn ang="0">
                  <a:pos x="T0" y="T1"/>
                </a:cxn>
                <a:cxn ang="0">
                  <a:pos x="T2" y="T3"/>
                </a:cxn>
                <a:cxn ang="0">
                  <a:pos x="T4" y="T5"/>
                </a:cxn>
                <a:cxn ang="0">
                  <a:pos x="T6" y="T7"/>
                </a:cxn>
                <a:cxn ang="0">
                  <a:pos x="T8" y="T9"/>
                </a:cxn>
                <a:cxn ang="0">
                  <a:pos x="T10" y="T11"/>
                </a:cxn>
              </a:cxnLst>
              <a:rect l="0" t="0" r="r" b="b"/>
              <a:pathLst>
                <a:path w="13" h="13">
                  <a:moveTo>
                    <a:pt x="11" y="4"/>
                  </a:moveTo>
                  <a:cubicBezTo>
                    <a:pt x="9" y="2"/>
                    <a:pt x="5" y="0"/>
                    <a:pt x="3" y="3"/>
                  </a:cubicBezTo>
                  <a:cubicBezTo>
                    <a:pt x="1" y="5"/>
                    <a:pt x="0" y="7"/>
                    <a:pt x="2" y="9"/>
                  </a:cubicBezTo>
                  <a:cubicBezTo>
                    <a:pt x="4" y="13"/>
                    <a:pt x="5" y="9"/>
                    <a:pt x="7" y="9"/>
                  </a:cubicBezTo>
                  <a:cubicBezTo>
                    <a:pt x="10" y="9"/>
                    <a:pt x="13" y="5"/>
                    <a:pt x="11" y="4"/>
                  </a:cubicBezTo>
                  <a:cubicBezTo>
                    <a:pt x="10" y="3"/>
                    <a:pt x="12" y="4"/>
                    <a:pt x="11" y="4"/>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344" name="Freeform 740">
              <a:extLst>
                <a:ext uri="{FF2B5EF4-FFF2-40B4-BE49-F238E27FC236}">
                  <a16:creationId xmlns:a16="http://schemas.microsoft.com/office/drawing/2014/main" id="{B7FE5979-6856-516F-4A8F-52963E45AE42}"/>
                </a:ext>
              </a:extLst>
            </p:cNvPr>
            <p:cNvSpPr>
              <a:spLocks/>
            </p:cNvSpPr>
            <p:nvPr/>
          </p:nvSpPr>
          <p:spPr bwMode="auto">
            <a:xfrm>
              <a:off x="12263888" y="9240129"/>
              <a:ext cx="47770" cy="76452"/>
            </a:xfrm>
            <a:custGeom>
              <a:avLst/>
              <a:gdLst>
                <a:gd name="T0" fmla="*/ 2 w 5"/>
                <a:gd name="T1" fmla="*/ 5 h 8"/>
                <a:gd name="T2" fmla="*/ 5 w 5"/>
                <a:gd name="T3" fmla="*/ 1 h 8"/>
                <a:gd name="T4" fmla="*/ 1 w 5"/>
                <a:gd name="T5" fmla="*/ 3 h 8"/>
                <a:gd name="T6" fmla="*/ 0 w 5"/>
                <a:gd name="T7" fmla="*/ 8 h 8"/>
                <a:gd name="T8" fmla="*/ 2 w 5"/>
                <a:gd name="T9" fmla="*/ 5 h 8"/>
              </a:gdLst>
              <a:ahLst/>
              <a:cxnLst>
                <a:cxn ang="0">
                  <a:pos x="T0" y="T1"/>
                </a:cxn>
                <a:cxn ang="0">
                  <a:pos x="T2" y="T3"/>
                </a:cxn>
                <a:cxn ang="0">
                  <a:pos x="T4" y="T5"/>
                </a:cxn>
                <a:cxn ang="0">
                  <a:pos x="T6" y="T7"/>
                </a:cxn>
                <a:cxn ang="0">
                  <a:pos x="T8" y="T9"/>
                </a:cxn>
              </a:cxnLst>
              <a:rect l="0" t="0" r="r" b="b"/>
              <a:pathLst>
                <a:path w="5" h="8">
                  <a:moveTo>
                    <a:pt x="2" y="5"/>
                  </a:moveTo>
                  <a:cubicBezTo>
                    <a:pt x="2" y="4"/>
                    <a:pt x="4" y="2"/>
                    <a:pt x="5" y="1"/>
                  </a:cubicBezTo>
                  <a:cubicBezTo>
                    <a:pt x="4" y="0"/>
                    <a:pt x="2" y="2"/>
                    <a:pt x="1" y="3"/>
                  </a:cubicBezTo>
                  <a:cubicBezTo>
                    <a:pt x="0" y="4"/>
                    <a:pt x="0" y="6"/>
                    <a:pt x="0" y="8"/>
                  </a:cubicBezTo>
                  <a:cubicBezTo>
                    <a:pt x="2" y="7"/>
                    <a:pt x="2" y="6"/>
                    <a:pt x="2" y="5"/>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345" name="Freeform 741">
              <a:extLst>
                <a:ext uri="{FF2B5EF4-FFF2-40B4-BE49-F238E27FC236}">
                  <a16:creationId xmlns:a16="http://schemas.microsoft.com/office/drawing/2014/main" id="{09C78F4E-C81D-7613-C1A9-34905C2A89B4}"/>
                </a:ext>
              </a:extLst>
            </p:cNvPr>
            <p:cNvSpPr>
              <a:spLocks/>
            </p:cNvSpPr>
            <p:nvPr/>
          </p:nvSpPr>
          <p:spPr bwMode="auto">
            <a:xfrm>
              <a:off x="12219300" y="8857867"/>
              <a:ext cx="324842" cy="420492"/>
            </a:xfrm>
            <a:custGeom>
              <a:avLst/>
              <a:gdLst>
                <a:gd name="T0" fmla="*/ 11 w 35"/>
                <a:gd name="T1" fmla="*/ 44 h 45"/>
                <a:gd name="T2" fmla="*/ 15 w 35"/>
                <a:gd name="T3" fmla="*/ 41 h 45"/>
                <a:gd name="T4" fmla="*/ 16 w 35"/>
                <a:gd name="T5" fmla="*/ 43 h 45"/>
                <a:gd name="T6" fmla="*/ 23 w 35"/>
                <a:gd name="T7" fmla="*/ 37 h 45"/>
                <a:gd name="T8" fmla="*/ 25 w 35"/>
                <a:gd name="T9" fmla="*/ 26 h 45"/>
                <a:gd name="T10" fmla="*/ 31 w 35"/>
                <a:gd name="T11" fmla="*/ 16 h 45"/>
                <a:gd name="T12" fmla="*/ 33 w 35"/>
                <a:gd name="T13" fmla="*/ 8 h 45"/>
                <a:gd name="T14" fmla="*/ 35 w 35"/>
                <a:gd name="T15" fmla="*/ 2 h 45"/>
                <a:gd name="T16" fmla="*/ 29 w 35"/>
                <a:gd name="T17" fmla="*/ 1 h 45"/>
                <a:gd name="T18" fmla="*/ 26 w 35"/>
                <a:gd name="T19" fmla="*/ 2 h 45"/>
                <a:gd name="T20" fmla="*/ 25 w 35"/>
                <a:gd name="T21" fmla="*/ 6 h 45"/>
                <a:gd name="T22" fmla="*/ 20 w 35"/>
                <a:gd name="T23" fmla="*/ 10 h 45"/>
                <a:gd name="T24" fmla="*/ 10 w 35"/>
                <a:gd name="T25" fmla="*/ 8 h 45"/>
                <a:gd name="T26" fmla="*/ 13 w 35"/>
                <a:gd name="T27" fmla="*/ 13 h 45"/>
                <a:gd name="T28" fmla="*/ 14 w 35"/>
                <a:gd name="T29" fmla="*/ 19 h 45"/>
                <a:gd name="T30" fmla="*/ 15 w 35"/>
                <a:gd name="T31" fmla="*/ 22 h 45"/>
                <a:gd name="T32" fmla="*/ 16 w 35"/>
                <a:gd name="T33" fmla="*/ 25 h 45"/>
                <a:gd name="T34" fmla="*/ 15 w 35"/>
                <a:gd name="T35" fmla="*/ 32 h 45"/>
                <a:gd name="T36" fmla="*/ 13 w 35"/>
                <a:gd name="T37" fmla="*/ 31 h 45"/>
                <a:gd name="T38" fmla="*/ 10 w 35"/>
                <a:gd name="T39" fmla="*/ 32 h 45"/>
                <a:gd name="T40" fmla="*/ 8 w 35"/>
                <a:gd name="T41" fmla="*/ 29 h 45"/>
                <a:gd name="T42" fmla="*/ 6 w 35"/>
                <a:gd name="T43" fmla="*/ 32 h 45"/>
                <a:gd name="T44" fmla="*/ 4 w 35"/>
                <a:gd name="T45" fmla="*/ 32 h 45"/>
                <a:gd name="T46" fmla="*/ 3 w 35"/>
                <a:gd name="T47" fmla="*/ 35 h 45"/>
                <a:gd name="T48" fmla="*/ 0 w 35"/>
                <a:gd name="T49" fmla="*/ 39 h 45"/>
                <a:gd name="T50" fmla="*/ 5 w 35"/>
                <a:gd name="T51" fmla="*/ 45 h 45"/>
                <a:gd name="T52" fmla="*/ 8 w 35"/>
                <a:gd name="T53" fmla="*/ 42 h 45"/>
                <a:gd name="T54" fmla="*/ 11 w 35"/>
                <a:gd name="T55" fmla="*/ 44 h 45"/>
                <a:gd name="T56" fmla="*/ 11 w 35"/>
                <a:gd name="T57" fmla="*/ 44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5" h="45">
                  <a:moveTo>
                    <a:pt x="11" y="44"/>
                  </a:moveTo>
                  <a:cubicBezTo>
                    <a:pt x="12" y="44"/>
                    <a:pt x="14" y="42"/>
                    <a:pt x="15" y="41"/>
                  </a:cubicBezTo>
                  <a:cubicBezTo>
                    <a:pt x="17" y="40"/>
                    <a:pt x="15" y="43"/>
                    <a:pt x="16" y="43"/>
                  </a:cubicBezTo>
                  <a:cubicBezTo>
                    <a:pt x="16" y="43"/>
                    <a:pt x="23" y="39"/>
                    <a:pt x="23" y="37"/>
                  </a:cubicBezTo>
                  <a:cubicBezTo>
                    <a:pt x="23" y="33"/>
                    <a:pt x="23" y="29"/>
                    <a:pt x="25" y="26"/>
                  </a:cubicBezTo>
                  <a:cubicBezTo>
                    <a:pt x="27" y="22"/>
                    <a:pt x="30" y="19"/>
                    <a:pt x="31" y="16"/>
                  </a:cubicBezTo>
                  <a:cubicBezTo>
                    <a:pt x="32" y="13"/>
                    <a:pt x="32" y="11"/>
                    <a:pt x="33" y="8"/>
                  </a:cubicBezTo>
                  <a:cubicBezTo>
                    <a:pt x="33" y="6"/>
                    <a:pt x="35" y="4"/>
                    <a:pt x="35" y="2"/>
                  </a:cubicBezTo>
                  <a:cubicBezTo>
                    <a:pt x="33" y="2"/>
                    <a:pt x="31" y="0"/>
                    <a:pt x="29" y="1"/>
                  </a:cubicBezTo>
                  <a:cubicBezTo>
                    <a:pt x="28" y="1"/>
                    <a:pt x="26" y="1"/>
                    <a:pt x="26" y="2"/>
                  </a:cubicBezTo>
                  <a:cubicBezTo>
                    <a:pt x="25" y="4"/>
                    <a:pt x="25" y="5"/>
                    <a:pt x="25" y="6"/>
                  </a:cubicBezTo>
                  <a:cubicBezTo>
                    <a:pt x="24" y="9"/>
                    <a:pt x="23" y="10"/>
                    <a:pt x="20" y="10"/>
                  </a:cubicBezTo>
                  <a:cubicBezTo>
                    <a:pt x="17" y="9"/>
                    <a:pt x="13" y="8"/>
                    <a:pt x="10" y="8"/>
                  </a:cubicBezTo>
                  <a:cubicBezTo>
                    <a:pt x="10" y="10"/>
                    <a:pt x="9" y="14"/>
                    <a:pt x="13" y="13"/>
                  </a:cubicBezTo>
                  <a:cubicBezTo>
                    <a:pt x="17" y="11"/>
                    <a:pt x="14" y="17"/>
                    <a:pt x="14" y="19"/>
                  </a:cubicBezTo>
                  <a:cubicBezTo>
                    <a:pt x="14" y="20"/>
                    <a:pt x="14" y="21"/>
                    <a:pt x="15" y="22"/>
                  </a:cubicBezTo>
                  <a:cubicBezTo>
                    <a:pt x="16" y="23"/>
                    <a:pt x="16" y="24"/>
                    <a:pt x="16" y="25"/>
                  </a:cubicBezTo>
                  <a:cubicBezTo>
                    <a:pt x="16" y="27"/>
                    <a:pt x="16" y="30"/>
                    <a:pt x="15" y="32"/>
                  </a:cubicBezTo>
                  <a:cubicBezTo>
                    <a:pt x="15" y="33"/>
                    <a:pt x="13" y="31"/>
                    <a:pt x="13" y="31"/>
                  </a:cubicBezTo>
                  <a:cubicBezTo>
                    <a:pt x="11" y="31"/>
                    <a:pt x="11" y="33"/>
                    <a:pt x="10" y="32"/>
                  </a:cubicBezTo>
                  <a:cubicBezTo>
                    <a:pt x="10" y="31"/>
                    <a:pt x="9" y="30"/>
                    <a:pt x="8" y="29"/>
                  </a:cubicBezTo>
                  <a:cubicBezTo>
                    <a:pt x="7" y="29"/>
                    <a:pt x="7" y="31"/>
                    <a:pt x="6" y="32"/>
                  </a:cubicBezTo>
                  <a:cubicBezTo>
                    <a:pt x="6" y="32"/>
                    <a:pt x="4" y="32"/>
                    <a:pt x="4" y="32"/>
                  </a:cubicBezTo>
                  <a:cubicBezTo>
                    <a:pt x="2" y="32"/>
                    <a:pt x="3" y="34"/>
                    <a:pt x="3" y="35"/>
                  </a:cubicBezTo>
                  <a:cubicBezTo>
                    <a:pt x="4" y="38"/>
                    <a:pt x="3" y="37"/>
                    <a:pt x="0" y="39"/>
                  </a:cubicBezTo>
                  <a:cubicBezTo>
                    <a:pt x="2" y="41"/>
                    <a:pt x="4" y="42"/>
                    <a:pt x="5" y="45"/>
                  </a:cubicBezTo>
                  <a:cubicBezTo>
                    <a:pt x="6" y="44"/>
                    <a:pt x="7" y="43"/>
                    <a:pt x="8" y="42"/>
                  </a:cubicBezTo>
                  <a:cubicBezTo>
                    <a:pt x="10" y="41"/>
                    <a:pt x="10" y="43"/>
                    <a:pt x="11" y="44"/>
                  </a:cubicBezTo>
                  <a:cubicBezTo>
                    <a:pt x="12" y="44"/>
                    <a:pt x="10" y="43"/>
                    <a:pt x="11" y="44"/>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346" name="Freeform 742">
              <a:extLst>
                <a:ext uri="{FF2B5EF4-FFF2-40B4-BE49-F238E27FC236}">
                  <a16:creationId xmlns:a16="http://schemas.microsoft.com/office/drawing/2014/main" id="{F7295EA5-8E8B-747A-C4C3-12187607EE6A}"/>
                </a:ext>
              </a:extLst>
            </p:cNvPr>
            <p:cNvSpPr>
              <a:spLocks/>
            </p:cNvSpPr>
            <p:nvPr/>
          </p:nvSpPr>
          <p:spPr bwMode="auto">
            <a:xfrm>
              <a:off x="12359429" y="8520197"/>
              <a:ext cx="595542" cy="420492"/>
            </a:xfrm>
            <a:custGeom>
              <a:avLst/>
              <a:gdLst>
                <a:gd name="T0" fmla="*/ 12 w 64"/>
                <a:gd name="T1" fmla="*/ 37 h 45"/>
                <a:gd name="T2" fmla="*/ 17 w 64"/>
                <a:gd name="T3" fmla="*/ 37 h 45"/>
                <a:gd name="T4" fmla="*/ 20 w 64"/>
                <a:gd name="T5" fmla="*/ 38 h 45"/>
                <a:gd name="T6" fmla="*/ 21 w 64"/>
                <a:gd name="T7" fmla="*/ 33 h 45"/>
                <a:gd name="T8" fmla="*/ 25 w 64"/>
                <a:gd name="T9" fmla="*/ 30 h 45"/>
                <a:gd name="T10" fmla="*/ 30 w 64"/>
                <a:gd name="T11" fmla="*/ 33 h 45"/>
                <a:gd name="T12" fmla="*/ 36 w 64"/>
                <a:gd name="T13" fmla="*/ 34 h 45"/>
                <a:gd name="T14" fmla="*/ 39 w 64"/>
                <a:gd name="T15" fmla="*/ 34 h 45"/>
                <a:gd name="T16" fmla="*/ 41 w 64"/>
                <a:gd name="T17" fmla="*/ 30 h 45"/>
                <a:gd name="T18" fmla="*/ 45 w 64"/>
                <a:gd name="T19" fmla="*/ 31 h 45"/>
                <a:gd name="T20" fmla="*/ 50 w 64"/>
                <a:gd name="T21" fmla="*/ 31 h 45"/>
                <a:gd name="T22" fmla="*/ 55 w 64"/>
                <a:gd name="T23" fmla="*/ 29 h 45"/>
                <a:gd name="T24" fmla="*/ 60 w 64"/>
                <a:gd name="T25" fmla="*/ 30 h 45"/>
                <a:gd name="T26" fmla="*/ 58 w 64"/>
                <a:gd name="T27" fmla="*/ 24 h 45"/>
                <a:gd name="T28" fmla="*/ 55 w 64"/>
                <a:gd name="T29" fmla="*/ 20 h 45"/>
                <a:gd name="T30" fmla="*/ 51 w 64"/>
                <a:gd name="T31" fmla="*/ 16 h 45"/>
                <a:gd name="T32" fmla="*/ 47 w 64"/>
                <a:gd name="T33" fmla="*/ 13 h 45"/>
                <a:gd name="T34" fmla="*/ 46 w 64"/>
                <a:gd name="T35" fmla="*/ 12 h 45"/>
                <a:gd name="T36" fmla="*/ 44 w 64"/>
                <a:gd name="T37" fmla="*/ 12 h 45"/>
                <a:gd name="T38" fmla="*/ 44 w 64"/>
                <a:gd name="T39" fmla="*/ 6 h 45"/>
                <a:gd name="T40" fmla="*/ 41 w 64"/>
                <a:gd name="T41" fmla="*/ 1 h 45"/>
                <a:gd name="T42" fmla="*/ 41 w 64"/>
                <a:gd name="T43" fmla="*/ 0 h 45"/>
                <a:gd name="T44" fmla="*/ 38 w 64"/>
                <a:gd name="T45" fmla="*/ 0 h 45"/>
                <a:gd name="T46" fmla="*/ 35 w 64"/>
                <a:gd name="T47" fmla="*/ 3 h 45"/>
                <a:gd name="T48" fmla="*/ 26 w 64"/>
                <a:gd name="T49" fmla="*/ 10 h 45"/>
                <a:gd name="T50" fmla="*/ 22 w 64"/>
                <a:gd name="T51" fmla="*/ 11 h 45"/>
                <a:gd name="T52" fmla="*/ 19 w 64"/>
                <a:gd name="T53" fmla="*/ 15 h 45"/>
                <a:gd name="T54" fmla="*/ 13 w 64"/>
                <a:gd name="T55" fmla="*/ 17 h 45"/>
                <a:gd name="T56" fmla="*/ 9 w 64"/>
                <a:gd name="T57" fmla="*/ 17 h 45"/>
                <a:gd name="T58" fmla="*/ 6 w 64"/>
                <a:gd name="T59" fmla="*/ 18 h 45"/>
                <a:gd name="T60" fmla="*/ 3 w 64"/>
                <a:gd name="T61" fmla="*/ 23 h 45"/>
                <a:gd name="T62" fmla="*/ 4 w 64"/>
                <a:gd name="T63" fmla="*/ 34 h 45"/>
                <a:gd name="T64" fmla="*/ 6 w 64"/>
                <a:gd name="T65" fmla="*/ 39 h 45"/>
                <a:gd name="T66" fmla="*/ 9 w 64"/>
                <a:gd name="T67" fmla="*/ 45 h 45"/>
                <a:gd name="T68" fmla="*/ 12 w 64"/>
                <a:gd name="T69" fmla="*/ 37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4" h="45">
                  <a:moveTo>
                    <a:pt x="12" y="37"/>
                  </a:moveTo>
                  <a:cubicBezTo>
                    <a:pt x="13" y="37"/>
                    <a:pt x="16" y="36"/>
                    <a:pt x="17" y="37"/>
                  </a:cubicBezTo>
                  <a:cubicBezTo>
                    <a:pt x="17" y="38"/>
                    <a:pt x="20" y="38"/>
                    <a:pt x="20" y="38"/>
                  </a:cubicBezTo>
                  <a:cubicBezTo>
                    <a:pt x="21" y="36"/>
                    <a:pt x="20" y="34"/>
                    <a:pt x="21" y="33"/>
                  </a:cubicBezTo>
                  <a:cubicBezTo>
                    <a:pt x="21" y="32"/>
                    <a:pt x="23" y="29"/>
                    <a:pt x="25" y="30"/>
                  </a:cubicBezTo>
                  <a:cubicBezTo>
                    <a:pt x="27" y="30"/>
                    <a:pt x="28" y="32"/>
                    <a:pt x="30" y="33"/>
                  </a:cubicBezTo>
                  <a:cubicBezTo>
                    <a:pt x="32" y="34"/>
                    <a:pt x="34" y="34"/>
                    <a:pt x="36" y="34"/>
                  </a:cubicBezTo>
                  <a:cubicBezTo>
                    <a:pt x="37" y="34"/>
                    <a:pt x="39" y="35"/>
                    <a:pt x="39" y="34"/>
                  </a:cubicBezTo>
                  <a:cubicBezTo>
                    <a:pt x="40" y="33"/>
                    <a:pt x="40" y="29"/>
                    <a:pt x="41" y="30"/>
                  </a:cubicBezTo>
                  <a:cubicBezTo>
                    <a:pt x="43" y="31"/>
                    <a:pt x="43" y="31"/>
                    <a:pt x="45" y="31"/>
                  </a:cubicBezTo>
                  <a:cubicBezTo>
                    <a:pt x="47" y="30"/>
                    <a:pt x="48" y="31"/>
                    <a:pt x="50" y="31"/>
                  </a:cubicBezTo>
                  <a:cubicBezTo>
                    <a:pt x="52" y="31"/>
                    <a:pt x="53" y="28"/>
                    <a:pt x="55" y="29"/>
                  </a:cubicBezTo>
                  <a:cubicBezTo>
                    <a:pt x="56" y="29"/>
                    <a:pt x="58" y="31"/>
                    <a:pt x="60" y="30"/>
                  </a:cubicBezTo>
                  <a:cubicBezTo>
                    <a:pt x="64" y="28"/>
                    <a:pt x="59" y="26"/>
                    <a:pt x="58" y="24"/>
                  </a:cubicBezTo>
                  <a:cubicBezTo>
                    <a:pt x="57" y="22"/>
                    <a:pt x="57" y="21"/>
                    <a:pt x="55" y="20"/>
                  </a:cubicBezTo>
                  <a:cubicBezTo>
                    <a:pt x="53" y="19"/>
                    <a:pt x="52" y="18"/>
                    <a:pt x="51" y="16"/>
                  </a:cubicBezTo>
                  <a:cubicBezTo>
                    <a:pt x="51" y="14"/>
                    <a:pt x="49" y="14"/>
                    <a:pt x="47" y="13"/>
                  </a:cubicBezTo>
                  <a:cubicBezTo>
                    <a:pt x="47" y="13"/>
                    <a:pt x="47" y="12"/>
                    <a:pt x="46" y="12"/>
                  </a:cubicBezTo>
                  <a:cubicBezTo>
                    <a:pt x="46" y="12"/>
                    <a:pt x="44" y="12"/>
                    <a:pt x="44" y="12"/>
                  </a:cubicBezTo>
                  <a:cubicBezTo>
                    <a:pt x="43" y="11"/>
                    <a:pt x="44" y="7"/>
                    <a:pt x="44" y="6"/>
                  </a:cubicBezTo>
                  <a:cubicBezTo>
                    <a:pt x="44" y="4"/>
                    <a:pt x="42" y="3"/>
                    <a:pt x="41" y="1"/>
                  </a:cubicBezTo>
                  <a:cubicBezTo>
                    <a:pt x="41" y="1"/>
                    <a:pt x="41" y="0"/>
                    <a:pt x="41" y="0"/>
                  </a:cubicBezTo>
                  <a:cubicBezTo>
                    <a:pt x="40" y="0"/>
                    <a:pt x="39" y="0"/>
                    <a:pt x="38" y="0"/>
                  </a:cubicBezTo>
                  <a:cubicBezTo>
                    <a:pt x="36" y="1"/>
                    <a:pt x="36" y="1"/>
                    <a:pt x="35" y="3"/>
                  </a:cubicBezTo>
                  <a:cubicBezTo>
                    <a:pt x="35" y="6"/>
                    <a:pt x="28" y="10"/>
                    <a:pt x="26" y="10"/>
                  </a:cubicBezTo>
                  <a:cubicBezTo>
                    <a:pt x="25" y="10"/>
                    <a:pt x="21" y="10"/>
                    <a:pt x="22" y="11"/>
                  </a:cubicBezTo>
                  <a:cubicBezTo>
                    <a:pt x="23" y="13"/>
                    <a:pt x="20" y="15"/>
                    <a:pt x="19" y="15"/>
                  </a:cubicBezTo>
                  <a:cubicBezTo>
                    <a:pt x="17" y="16"/>
                    <a:pt x="15" y="17"/>
                    <a:pt x="13" y="17"/>
                  </a:cubicBezTo>
                  <a:cubicBezTo>
                    <a:pt x="11" y="18"/>
                    <a:pt x="11" y="16"/>
                    <a:pt x="9" y="17"/>
                  </a:cubicBezTo>
                  <a:cubicBezTo>
                    <a:pt x="7" y="18"/>
                    <a:pt x="6" y="17"/>
                    <a:pt x="6" y="18"/>
                  </a:cubicBezTo>
                  <a:cubicBezTo>
                    <a:pt x="5" y="20"/>
                    <a:pt x="4" y="22"/>
                    <a:pt x="3" y="23"/>
                  </a:cubicBezTo>
                  <a:cubicBezTo>
                    <a:pt x="0" y="27"/>
                    <a:pt x="2" y="30"/>
                    <a:pt x="4" y="34"/>
                  </a:cubicBezTo>
                  <a:cubicBezTo>
                    <a:pt x="5" y="36"/>
                    <a:pt x="5" y="37"/>
                    <a:pt x="6" y="39"/>
                  </a:cubicBezTo>
                  <a:cubicBezTo>
                    <a:pt x="8" y="41"/>
                    <a:pt x="9" y="42"/>
                    <a:pt x="9" y="45"/>
                  </a:cubicBezTo>
                  <a:cubicBezTo>
                    <a:pt x="9" y="44"/>
                    <a:pt x="10" y="37"/>
                    <a:pt x="12" y="37"/>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347" name="Freeform 743">
              <a:extLst>
                <a:ext uri="{FF2B5EF4-FFF2-40B4-BE49-F238E27FC236}">
                  <a16:creationId xmlns:a16="http://schemas.microsoft.com/office/drawing/2014/main" id="{DE7242C1-B306-4F2A-503D-CD3A0F6DA6D6}"/>
                </a:ext>
              </a:extLst>
            </p:cNvPr>
            <p:cNvSpPr>
              <a:spLocks/>
            </p:cNvSpPr>
            <p:nvPr/>
          </p:nvSpPr>
          <p:spPr bwMode="auto">
            <a:xfrm>
              <a:off x="11697008" y="7921315"/>
              <a:ext cx="1092358" cy="767716"/>
            </a:xfrm>
            <a:custGeom>
              <a:avLst/>
              <a:gdLst>
                <a:gd name="T0" fmla="*/ 83 w 117"/>
                <a:gd name="T1" fmla="*/ 82 h 82"/>
                <a:gd name="T2" fmla="*/ 93 w 117"/>
                <a:gd name="T3" fmla="*/ 76 h 82"/>
                <a:gd name="T4" fmla="*/ 105 w 117"/>
                <a:gd name="T5" fmla="*/ 68 h 82"/>
                <a:gd name="T6" fmla="*/ 112 w 117"/>
                <a:gd name="T7" fmla="*/ 64 h 82"/>
                <a:gd name="T8" fmla="*/ 107 w 117"/>
                <a:gd name="T9" fmla="*/ 55 h 82"/>
                <a:gd name="T10" fmla="*/ 110 w 117"/>
                <a:gd name="T11" fmla="*/ 46 h 82"/>
                <a:gd name="T12" fmla="*/ 114 w 117"/>
                <a:gd name="T13" fmla="*/ 40 h 82"/>
                <a:gd name="T14" fmla="*/ 117 w 117"/>
                <a:gd name="T15" fmla="*/ 21 h 82"/>
                <a:gd name="T16" fmla="*/ 81 w 117"/>
                <a:gd name="T17" fmla="*/ 1 h 82"/>
                <a:gd name="T18" fmla="*/ 75 w 117"/>
                <a:gd name="T19" fmla="*/ 2 h 82"/>
                <a:gd name="T20" fmla="*/ 67 w 117"/>
                <a:gd name="T21" fmla="*/ 2 h 82"/>
                <a:gd name="T22" fmla="*/ 59 w 117"/>
                <a:gd name="T23" fmla="*/ 1 h 82"/>
                <a:gd name="T24" fmla="*/ 29 w 117"/>
                <a:gd name="T25" fmla="*/ 21 h 82"/>
                <a:gd name="T26" fmla="*/ 22 w 117"/>
                <a:gd name="T27" fmla="*/ 25 h 82"/>
                <a:gd name="T28" fmla="*/ 19 w 117"/>
                <a:gd name="T29" fmla="*/ 42 h 82"/>
                <a:gd name="T30" fmla="*/ 8 w 117"/>
                <a:gd name="T31" fmla="*/ 43 h 82"/>
                <a:gd name="T32" fmla="*/ 5 w 117"/>
                <a:gd name="T33" fmla="*/ 51 h 82"/>
                <a:gd name="T34" fmla="*/ 11 w 117"/>
                <a:gd name="T35" fmla="*/ 56 h 82"/>
                <a:gd name="T36" fmla="*/ 19 w 117"/>
                <a:gd name="T37" fmla="*/ 62 h 82"/>
                <a:gd name="T38" fmla="*/ 21 w 117"/>
                <a:gd name="T39" fmla="*/ 55 h 82"/>
                <a:gd name="T40" fmla="*/ 28 w 117"/>
                <a:gd name="T41" fmla="*/ 50 h 82"/>
                <a:gd name="T42" fmla="*/ 35 w 117"/>
                <a:gd name="T43" fmla="*/ 53 h 82"/>
                <a:gd name="T44" fmla="*/ 46 w 117"/>
                <a:gd name="T45" fmla="*/ 55 h 82"/>
                <a:gd name="T46" fmla="*/ 64 w 117"/>
                <a:gd name="T47" fmla="*/ 53 h 82"/>
                <a:gd name="T48" fmla="*/ 68 w 117"/>
                <a:gd name="T49" fmla="*/ 47 h 82"/>
                <a:gd name="T50" fmla="*/ 77 w 117"/>
                <a:gd name="T51" fmla="*/ 31 h 82"/>
                <a:gd name="T52" fmla="*/ 79 w 117"/>
                <a:gd name="T53" fmla="*/ 16 h 82"/>
                <a:gd name="T54" fmla="*/ 75 w 117"/>
                <a:gd name="T55" fmla="*/ 2 h 82"/>
                <a:gd name="T56" fmla="*/ 78 w 117"/>
                <a:gd name="T57" fmla="*/ 16 h 82"/>
                <a:gd name="T58" fmla="*/ 77 w 117"/>
                <a:gd name="T59" fmla="*/ 35 h 82"/>
                <a:gd name="T60" fmla="*/ 68 w 117"/>
                <a:gd name="T61" fmla="*/ 46 h 82"/>
                <a:gd name="T62" fmla="*/ 72 w 117"/>
                <a:gd name="T63" fmla="*/ 55 h 82"/>
                <a:gd name="T64" fmla="*/ 75 w 117"/>
                <a:gd name="T65" fmla="*/ 65 h 82"/>
                <a:gd name="T66" fmla="*/ 72 w 117"/>
                <a:gd name="T67" fmla="*/ 74 h 82"/>
                <a:gd name="T68" fmla="*/ 77 w 117"/>
                <a:gd name="T69" fmla="*/ 81 h 82"/>
                <a:gd name="T70" fmla="*/ 80 w 117"/>
                <a:gd name="T71" fmla="*/ 81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7" h="82">
                  <a:moveTo>
                    <a:pt x="80" y="81"/>
                  </a:moveTo>
                  <a:cubicBezTo>
                    <a:pt x="81" y="80"/>
                    <a:pt x="82" y="82"/>
                    <a:pt x="83" y="82"/>
                  </a:cubicBezTo>
                  <a:cubicBezTo>
                    <a:pt x="85" y="81"/>
                    <a:pt x="87" y="80"/>
                    <a:pt x="89" y="79"/>
                  </a:cubicBezTo>
                  <a:cubicBezTo>
                    <a:pt x="90" y="79"/>
                    <a:pt x="93" y="78"/>
                    <a:pt x="93" y="76"/>
                  </a:cubicBezTo>
                  <a:cubicBezTo>
                    <a:pt x="93" y="74"/>
                    <a:pt x="94" y="75"/>
                    <a:pt x="96" y="74"/>
                  </a:cubicBezTo>
                  <a:cubicBezTo>
                    <a:pt x="99" y="74"/>
                    <a:pt x="103" y="71"/>
                    <a:pt x="105" y="68"/>
                  </a:cubicBezTo>
                  <a:cubicBezTo>
                    <a:pt x="106" y="67"/>
                    <a:pt x="106" y="66"/>
                    <a:pt x="107" y="65"/>
                  </a:cubicBezTo>
                  <a:cubicBezTo>
                    <a:pt x="108" y="64"/>
                    <a:pt x="110" y="64"/>
                    <a:pt x="112" y="64"/>
                  </a:cubicBezTo>
                  <a:cubicBezTo>
                    <a:pt x="112" y="62"/>
                    <a:pt x="110" y="61"/>
                    <a:pt x="109" y="59"/>
                  </a:cubicBezTo>
                  <a:cubicBezTo>
                    <a:pt x="109" y="58"/>
                    <a:pt x="110" y="55"/>
                    <a:pt x="107" y="55"/>
                  </a:cubicBezTo>
                  <a:cubicBezTo>
                    <a:pt x="106" y="55"/>
                    <a:pt x="109" y="53"/>
                    <a:pt x="108" y="52"/>
                  </a:cubicBezTo>
                  <a:cubicBezTo>
                    <a:pt x="108" y="49"/>
                    <a:pt x="109" y="48"/>
                    <a:pt x="110" y="46"/>
                  </a:cubicBezTo>
                  <a:cubicBezTo>
                    <a:pt x="110" y="44"/>
                    <a:pt x="112" y="44"/>
                    <a:pt x="112" y="42"/>
                  </a:cubicBezTo>
                  <a:cubicBezTo>
                    <a:pt x="112" y="41"/>
                    <a:pt x="113" y="40"/>
                    <a:pt x="114" y="40"/>
                  </a:cubicBezTo>
                  <a:cubicBezTo>
                    <a:pt x="117" y="40"/>
                    <a:pt x="117" y="40"/>
                    <a:pt x="117" y="38"/>
                  </a:cubicBezTo>
                  <a:cubicBezTo>
                    <a:pt x="117" y="32"/>
                    <a:pt x="117" y="27"/>
                    <a:pt x="117" y="21"/>
                  </a:cubicBezTo>
                  <a:cubicBezTo>
                    <a:pt x="117" y="19"/>
                    <a:pt x="113" y="18"/>
                    <a:pt x="111" y="17"/>
                  </a:cubicBezTo>
                  <a:cubicBezTo>
                    <a:pt x="101" y="12"/>
                    <a:pt x="91" y="6"/>
                    <a:pt x="81" y="1"/>
                  </a:cubicBezTo>
                  <a:cubicBezTo>
                    <a:pt x="80" y="1"/>
                    <a:pt x="80" y="0"/>
                    <a:pt x="79" y="0"/>
                  </a:cubicBezTo>
                  <a:cubicBezTo>
                    <a:pt x="78" y="1"/>
                    <a:pt x="76" y="2"/>
                    <a:pt x="75" y="2"/>
                  </a:cubicBezTo>
                  <a:cubicBezTo>
                    <a:pt x="74" y="3"/>
                    <a:pt x="72" y="5"/>
                    <a:pt x="71" y="5"/>
                  </a:cubicBezTo>
                  <a:cubicBezTo>
                    <a:pt x="70" y="5"/>
                    <a:pt x="69" y="3"/>
                    <a:pt x="67" y="2"/>
                  </a:cubicBezTo>
                  <a:cubicBezTo>
                    <a:pt x="66" y="1"/>
                    <a:pt x="65" y="1"/>
                    <a:pt x="64" y="1"/>
                  </a:cubicBezTo>
                  <a:cubicBezTo>
                    <a:pt x="62" y="0"/>
                    <a:pt x="61" y="0"/>
                    <a:pt x="59" y="1"/>
                  </a:cubicBezTo>
                  <a:cubicBezTo>
                    <a:pt x="52" y="5"/>
                    <a:pt x="45" y="10"/>
                    <a:pt x="38" y="14"/>
                  </a:cubicBezTo>
                  <a:cubicBezTo>
                    <a:pt x="35" y="16"/>
                    <a:pt x="32" y="18"/>
                    <a:pt x="29" y="21"/>
                  </a:cubicBezTo>
                  <a:cubicBezTo>
                    <a:pt x="28" y="22"/>
                    <a:pt x="27" y="22"/>
                    <a:pt x="26" y="22"/>
                  </a:cubicBezTo>
                  <a:cubicBezTo>
                    <a:pt x="23" y="22"/>
                    <a:pt x="22" y="22"/>
                    <a:pt x="22" y="25"/>
                  </a:cubicBezTo>
                  <a:cubicBezTo>
                    <a:pt x="22" y="28"/>
                    <a:pt x="22" y="31"/>
                    <a:pt x="22" y="34"/>
                  </a:cubicBezTo>
                  <a:cubicBezTo>
                    <a:pt x="22" y="37"/>
                    <a:pt x="21" y="40"/>
                    <a:pt x="19" y="42"/>
                  </a:cubicBezTo>
                  <a:cubicBezTo>
                    <a:pt x="18" y="43"/>
                    <a:pt x="15" y="43"/>
                    <a:pt x="14" y="43"/>
                  </a:cubicBezTo>
                  <a:cubicBezTo>
                    <a:pt x="12" y="43"/>
                    <a:pt x="10" y="43"/>
                    <a:pt x="8" y="43"/>
                  </a:cubicBezTo>
                  <a:cubicBezTo>
                    <a:pt x="6" y="43"/>
                    <a:pt x="4" y="44"/>
                    <a:pt x="2" y="44"/>
                  </a:cubicBezTo>
                  <a:cubicBezTo>
                    <a:pt x="0" y="44"/>
                    <a:pt x="5" y="51"/>
                    <a:pt x="5" y="51"/>
                  </a:cubicBezTo>
                  <a:cubicBezTo>
                    <a:pt x="6" y="54"/>
                    <a:pt x="7" y="56"/>
                    <a:pt x="10" y="57"/>
                  </a:cubicBezTo>
                  <a:cubicBezTo>
                    <a:pt x="10" y="57"/>
                    <a:pt x="11" y="56"/>
                    <a:pt x="11" y="56"/>
                  </a:cubicBezTo>
                  <a:cubicBezTo>
                    <a:pt x="12" y="57"/>
                    <a:pt x="12" y="60"/>
                    <a:pt x="14" y="58"/>
                  </a:cubicBezTo>
                  <a:cubicBezTo>
                    <a:pt x="16" y="56"/>
                    <a:pt x="18" y="61"/>
                    <a:pt x="19" y="62"/>
                  </a:cubicBezTo>
                  <a:cubicBezTo>
                    <a:pt x="19" y="61"/>
                    <a:pt x="20" y="59"/>
                    <a:pt x="20" y="58"/>
                  </a:cubicBezTo>
                  <a:cubicBezTo>
                    <a:pt x="20" y="57"/>
                    <a:pt x="21" y="56"/>
                    <a:pt x="21" y="55"/>
                  </a:cubicBezTo>
                  <a:cubicBezTo>
                    <a:pt x="22" y="52"/>
                    <a:pt x="22" y="52"/>
                    <a:pt x="25" y="51"/>
                  </a:cubicBezTo>
                  <a:cubicBezTo>
                    <a:pt x="26" y="50"/>
                    <a:pt x="27" y="50"/>
                    <a:pt x="28" y="50"/>
                  </a:cubicBezTo>
                  <a:cubicBezTo>
                    <a:pt x="29" y="49"/>
                    <a:pt x="30" y="51"/>
                    <a:pt x="31" y="51"/>
                  </a:cubicBezTo>
                  <a:cubicBezTo>
                    <a:pt x="33" y="51"/>
                    <a:pt x="34" y="52"/>
                    <a:pt x="35" y="53"/>
                  </a:cubicBezTo>
                  <a:cubicBezTo>
                    <a:pt x="36" y="54"/>
                    <a:pt x="37" y="54"/>
                    <a:pt x="39" y="54"/>
                  </a:cubicBezTo>
                  <a:cubicBezTo>
                    <a:pt x="42" y="52"/>
                    <a:pt x="43" y="55"/>
                    <a:pt x="46" y="55"/>
                  </a:cubicBezTo>
                  <a:cubicBezTo>
                    <a:pt x="49" y="55"/>
                    <a:pt x="52" y="53"/>
                    <a:pt x="55" y="53"/>
                  </a:cubicBezTo>
                  <a:cubicBezTo>
                    <a:pt x="57" y="53"/>
                    <a:pt x="61" y="54"/>
                    <a:pt x="64" y="53"/>
                  </a:cubicBezTo>
                  <a:cubicBezTo>
                    <a:pt x="65" y="53"/>
                    <a:pt x="66" y="52"/>
                    <a:pt x="67" y="51"/>
                  </a:cubicBezTo>
                  <a:cubicBezTo>
                    <a:pt x="69" y="50"/>
                    <a:pt x="68" y="49"/>
                    <a:pt x="68" y="47"/>
                  </a:cubicBezTo>
                  <a:cubicBezTo>
                    <a:pt x="68" y="42"/>
                    <a:pt x="73" y="39"/>
                    <a:pt x="77" y="35"/>
                  </a:cubicBezTo>
                  <a:cubicBezTo>
                    <a:pt x="78" y="34"/>
                    <a:pt x="77" y="32"/>
                    <a:pt x="77" y="31"/>
                  </a:cubicBezTo>
                  <a:cubicBezTo>
                    <a:pt x="77" y="28"/>
                    <a:pt x="77" y="26"/>
                    <a:pt x="77" y="23"/>
                  </a:cubicBezTo>
                  <a:cubicBezTo>
                    <a:pt x="78" y="21"/>
                    <a:pt x="79" y="18"/>
                    <a:pt x="79" y="16"/>
                  </a:cubicBezTo>
                  <a:cubicBezTo>
                    <a:pt x="78" y="14"/>
                    <a:pt x="77" y="12"/>
                    <a:pt x="76" y="11"/>
                  </a:cubicBezTo>
                  <a:cubicBezTo>
                    <a:pt x="74" y="8"/>
                    <a:pt x="75" y="5"/>
                    <a:pt x="75" y="2"/>
                  </a:cubicBezTo>
                  <a:cubicBezTo>
                    <a:pt x="75" y="5"/>
                    <a:pt x="75" y="7"/>
                    <a:pt x="75" y="9"/>
                  </a:cubicBezTo>
                  <a:cubicBezTo>
                    <a:pt x="75" y="11"/>
                    <a:pt x="78" y="14"/>
                    <a:pt x="78" y="16"/>
                  </a:cubicBezTo>
                  <a:cubicBezTo>
                    <a:pt x="79" y="19"/>
                    <a:pt x="77" y="23"/>
                    <a:pt x="77" y="26"/>
                  </a:cubicBezTo>
                  <a:cubicBezTo>
                    <a:pt x="77" y="28"/>
                    <a:pt x="78" y="32"/>
                    <a:pt x="77" y="35"/>
                  </a:cubicBezTo>
                  <a:cubicBezTo>
                    <a:pt x="76" y="37"/>
                    <a:pt x="72" y="39"/>
                    <a:pt x="71" y="41"/>
                  </a:cubicBezTo>
                  <a:cubicBezTo>
                    <a:pt x="69" y="42"/>
                    <a:pt x="68" y="44"/>
                    <a:pt x="68" y="46"/>
                  </a:cubicBezTo>
                  <a:cubicBezTo>
                    <a:pt x="67" y="49"/>
                    <a:pt x="69" y="50"/>
                    <a:pt x="70" y="53"/>
                  </a:cubicBezTo>
                  <a:cubicBezTo>
                    <a:pt x="70" y="54"/>
                    <a:pt x="71" y="54"/>
                    <a:pt x="72" y="55"/>
                  </a:cubicBezTo>
                  <a:cubicBezTo>
                    <a:pt x="74" y="56"/>
                    <a:pt x="75" y="57"/>
                    <a:pt x="75" y="59"/>
                  </a:cubicBezTo>
                  <a:cubicBezTo>
                    <a:pt x="75" y="61"/>
                    <a:pt x="75" y="63"/>
                    <a:pt x="75" y="65"/>
                  </a:cubicBezTo>
                  <a:cubicBezTo>
                    <a:pt x="75" y="66"/>
                    <a:pt x="76" y="68"/>
                    <a:pt x="77" y="70"/>
                  </a:cubicBezTo>
                  <a:cubicBezTo>
                    <a:pt x="74" y="70"/>
                    <a:pt x="67" y="70"/>
                    <a:pt x="72" y="74"/>
                  </a:cubicBezTo>
                  <a:cubicBezTo>
                    <a:pt x="74" y="75"/>
                    <a:pt x="75" y="76"/>
                    <a:pt x="76" y="78"/>
                  </a:cubicBezTo>
                  <a:cubicBezTo>
                    <a:pt x="76" y="79"/>
                    <a:pt x="77" y="80"/>
                    <a:pt x="77" y="81"/>
                  </a:cubicBezTo>
                  <a:cubicBezTo>
                    <a:pt x="77" y="82"/>
                    <a:pt x="80" y="81"/>
                    <a:pt x="80" y="81"/>
                  </a:cubicBezTo>
                  <a:cubicBezTo>
                    <a:pt x="82" y="80"/>
                    <a:pt x="80" y="81"/>
                    <a:pt x="80" y="81"/>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348" name="Freeform 744">
              <a:extLst>
                <a:ext uri="{FF2B5EF4-FFF2-40B4-BE49-F238E27FC236}">
                  <a16:creationId xmlns:a16="http://schemas.microsoft.com/office/drawing/2014/main" id="{873472EB-6C62-E62F-46F7-EE01106BCC19}"/>
                </a:ext>
              </a:extLst>
            </p:cNvPr>
            <p:cNvSpPr>
              <a:spLocks/>
            </p:cNvSpPr>
            <p:nvPr/>
          </p:nvSpPr>
          <p:spPr bwMode="auto">
            <a:xfrm>
              <a:off x="12684268" y="7940429"/>
              <a:ext cx="767517" cy="946107"/>
            </a:xfrm>
            <a:custGeom>
              <a:avLst/>
              <a:gdLst>
                <a:gd name="T0" fmla="*/ 6 w 82"/>
                <a:gd name="T1" fmla="*/ 39 h 101"/>
                <a:gd name="T2" fmla="*/ 6 w 82"/>
                <a:gd name="T3" fmla="*/ 41 h 101"/>
                <a:gd name="T4" fmla="*/ 4 w 82"/>
                <a:gd name="T5" fmla="*/ 43 h 101"/>
                <a:gd name="T6" fmla="*/ 2 w 82"/>
                <a:gd name="T7" fmla="*/ 49 h 101"/>
                <a:gd name="T8" fmla="*/ 2 w 82"/>
                <a:gd name="T9" fmla="*/ 51 h 101"/>
                <a:gd name="T10" fmla="*/ 1 w 82"/>
                <a:gd name="T11" fmla="*/ 53 h 101"/>
                <a:gd name="T12" fmla="*/ 4 w 82"/>
                <a:gd name="T13" fmla="*/ 58 h 101"/>
                <a:gd name="T14" fmla="*/ 6 w 82"/>
                <a:gd name="T15" fmla="*/ 60 h 101"/>
                <a:gd name="T16" fmla="*/ 6 w 82"/>
                <a:gd name="T17" fmla="*/ 63 h 101"/>
                <a:gd name="T18" fmla="*/ 9 w 82"/>
                <a:gd name="T19" fmla="*/ 68 h 101"/>
                <a:gd name="T20" fmla="*/ 9 w 82"/>
                <a:gd name="T21" fmla="*/ 74 h 101"/>
                <a:gd name="T22" fmla="*/ 15 w 82"/>
                <a:gd name="T23" fmla="*/ 76 h 101"/>
                <a:gd name="T24" fmla="*/ 18 w 82"/>
                <a:gd name="T25" fmla="*/ 81 h 101"/>
                <a:gd name="T26" fmla="*/ 22 w 82"/>
                <a:gd name="T27" fmla="*/ 84 h 101"/>
                <a:gd name="T28" fmla="*/ 26 w 82"/>
                <a:gd name="T29" fmla="*/ 88 h 101"/>
                <a:gd name="T30" fmla="*/ 26 w 82"/>
                <a:gd name="T31" fmla="*/ 91 h 101"/>
                <a:gd name="T32" fmla="*/ 28 w 82"/>
                <a:gd name="T33" fmla="*/ 92 h 101"/>
                <a:gd name="T34" fmla="*/ 32 w 82"/>
                <a:gd name="T35" fmla="*/ 96 h 101"/>
                <a:gd name="T36" fmla="*/ 35 w 82"/>
                <a:gd name="T37" fmla="*/ 95 h 101"/>
                <a:gd name="T38" fmla="*/ 39 w 82"/>
                <a:gd name="T39" fmla="*/ 94 h 101"/>
                <a:gd name="T40" fmla="*/ 44 w 82"/>
                <a:gd name="T41" fmla="*/ 100 h 101"/>
                <a:gd name="T42" fmla="*/ 51 w 82"/>
                <a:gd name="T43" fmla="*/ 100 h 101"/>
                <a:gd name="T44" fmla="*/ 55 w 82"/>
                <a:gd name="T45" fmla="*/ 98 h 101"/>
                <a:gd name="T46" fmla="*/ 59 w 82"/>
                <a:gd name="T47" fmla="*/ 97 h 101"/>
                <a:gd name="T48" fmla="*/ 69 w 82"/>
                <a:gd name="T49" fmla="*/ 94 h 101"/>
                <a:gd name="T50" fmla="*/ 69 w 82"/>
                <a:gd name="T51" fmla="*/ 91 h 101"/>
                <a:gd name="T52" fmla="*/ 66 w 82"/>
                <a:gd name="T53" fmla="*/ 90 h 101"/>
                <a:gd name="T54" fmla="*/ 61 w 82"/>
                <a:gd name="T55" fmla="*/ 83 h 101"/>
                <a:gd name="T56" fmla="*/ 59 w 82"/>
                <a:gd name="T57" fmla="*/ 80 h 101"/>
                <a:gd name="T58" fmla="*/ 56 w 82"/>
                <a:gd name="T59" fmla="*/ 78 h 101"/>
                <a:gd name="T60" fmla="*/ 59 w 82"/>
                <a:gd name="T61" fmla="*/ 75 h 101"/>
                <a:gd name="T62" fmla="*/ 61 w 82"/>
                <a:gd name="T63" fmla="*/ 67 h 101"/>
                <a:gd name="T64" fmla="*/ 62 w 82"/>
                <a:gd name="T65" fmla="*/ 64 h 101"/>
                <a:gd name="T66" fmla="*/ 65 w 82"/>
                <a:gd name="T67" fmla="*/ 62 h 101"/>
                <a:gd name="T68" fmla="*/ 65 w 82"/>
                <a:gd name="T69" fmla="*/ 58 h 101"/>
                <a:gd name="T70" fmla="*/ 67 w 82"/>
                <a:gd name="T71" fmla="*/ 55 h 101"/>
                <a:gd name="T72" fmla="*/ 71 w 82"/>
                <a:gd name="T73" fmla="*/ 52 h 101"/>
                <a:gd name="T74" fmla="*/ 72 w 82"/>
                <a:gd name="T75" fmla="*/ 45 h 101"/>
                <a:gd name="T76" fmla="*/ 72 w 82"/>
                <a:gd name="T77" fmla="*/ 42 h 101"/>
                <a:gd name="T78" fmla="*/ 74 w 82"/>
                <a:gd name="T79" fmla="*/ 37 h 101"/>
                <a:gd name="T80" fmla="*/ 79 w 82"/>
                <a:gd name="T81" fmla="*/ 29 h 101"/>
                <a:gd name="T82" fmla="*/ 82 w 82"/>
                <a:gd name="T83" fmla="*/ 27 h 101"/>
                <a:gd name="T84" fmla="*/ 79 w 82"/>
                <a:gd name="T85" fmla="*/ 23 h 101"/>
                <a:gd name="T86" fmla="*/ 76 w 82"/>
                <a:gd name="T87" fmla="*/ 17 h 101"/>
                <a:gd name="T88" fmla="*/ 76 w 82"/>
                <a:gd name="T89" fmla="*/ 11 h 101"/>
                <a:gd name="T90" fmla="*/ 75 w 82"/>
                <a:gd name="T91" fmla="*/ 9 h 101"/>
                <a:gd name="T92" fmla="*/ 74 w 82"/>
                <a:gd name="T93" fmla="*/ 5 h 101"/>
                <a:gd name="T94" fmla="*/ 68 w 82"/>
                <a:gd name="T95" fmla="*/ 0 h 101"/>
                <a:gd name="T96" fmla="*/ 64 w 82"/>
                <a:gd name="T97" fmla="*/ 2 h 101"/>
                <a:gd name="T98" fmla="*/ 60 w 82"/>
                <a:gd name="T99" fmla="*/ 5 h 101"/>
                <a:gd name="T100" fmla="*/ 56 w 82"/>
                <a:gd name="T101" fmla="*/ 5 h 101"/>
                <a:gd name="T102" fmla="*/ 46 w 82"/>
                <a:gd name="T103" fmla="*/ 5 h 101"/>
                <a:gd name="T104" fmla="*/ 17 w 82"/>
                <a:gd name="T105" fmla="*/ 5 h 101"/>
                <a:gd name="T106" fmla="*/ 16 w 82"/>
                <a:gd name="T107" fmla="*/ 14 h 101"/>
                <a:gd name="T108" fmla="*/ 13 w 82"/>
                <a:gd name="T109" fmla="*/ 16 h 101"/>
                <a:gd name="T110" fmla="*/ 11 w 82"/>
                <a:gd name="T111" fmla="*/ 18 h 101"/>
                <a:gd name="T112" fmla="*/ 11 w 82"/>
                <a:gd name="T113" fmla="*/ 32 h 101"/>
                <a:gd name="T114" fmla="*/ 11 w 82"/>
                <a:gd name="T115" fmla="*/ 37 h 101"/>
                <a:gd name="T116" fmla="*/ 6 w 82"/>
                <a:gd name="T117" fmla="*/ 3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2" h="101">
                  <a:moveTo>
                    <a:pt x="6" y="39"/>
                  </a:moveTo>
                  <a:cubicBezTo>
                    <a:pt x="6" y="39"/>
                    <a:pt x="6" y="40"/>
                    <a:pt x="6" y="41"/>
                  </a:cubicBezTo>
                  <a:cubicBezTo>
                    <a:pt x="5" y="42"/>
                    <a:pt x="4" y="42"/>
                    <a:pt x="4" y="43"/>
                  </a:cubicBezTo>
                  <a:cubicBezTo>
                    <a:pt x="4" y="45"/>
                    <a:pt x="2" y="47"/>
                    <a:pt x="2" y="49"/>
                  </a:cubicBezTo>
                  <a:cubicBezTo>
                    <a:pt x="2" y="50"/>
                    <a:pt x="3" y="51"/>
                    <a:pt x="2" y="51"/>
                  </a:cubicBezTo>
                  <a:cubicBezTo>
                    <a:pt x="2" y="52"/>
                    <a:pt x="0" y="53"/>
                    <a:pt x="1" y="53"/>
                  </a:cubicBezTo>
                  <a:cubicBezTo>
                    <a:pt x="4" y="53"/>
                    <a:pt x="3" y="57"/>
                    <a:pt x="4" y="58"/>
                  </a:cubicBezTo>
                  <a:cubicBezTo>
                    <a:pt x="4" y="59"/>
                    <a:pt x="5" y="59"/>
                    <a:pt x="6" y="60"/>
                  </a:cubicBezTo>
                  <a:cubicBezTo>
                    <a:pt x="6" y="61"/>
                    <a:pt x="6" y="62"/>
                    <a:pt x="6" y="63"/>
                  </a:cubicBezTo>
                  <a:cubicBezTo>
                    <a:pt x="7" y="65"/>
                    <a:pt x="9" y="66"/>
                    <a:pt x="9" y="68"/>
                  </a:cubicBezTo>
                  <a:cubicBezTo>
                    <a:pt x="9" y="69"/>
                    <a:pt x="8" y="74"/>
                    <a:pt x="9" y="74"/>
                  </a:cubicBezTo>
                  <a:cubicBezTo>
                    <a:pt x="12" y="74"/>
                    <a:pt x="13" y="75"/>
                    <a:pt x="15" y="76"/>
                  </a:cubicBezTo>
                  <a:cubicBezTo>
                    <a:pt x="17" y="77"/>
                    <a:pt x="16" y="80"/>
                    <a:pt x="18" y="81"/>
                  </a:cubicBezTo>
                  <a:cubicBezTo>
                    <a:pt x="19" y="82"/>
                    <a:pt x="22" y="82"/>
                    <a:pt x="22" y="84"/>
                  </a:cubicBezTo>
                  <a:cubicBezTo>
                    <a:pt x="22" y="86"/>
                    <a:pt x="25" y="87"/>
                    <a:pt x="26" y="88"/>
                  </a:cubicBezTo>
                  <a:cubicBezTo>
                    <a:pt x="26" y="89"/>
                    <a:pt x="26" y="90"/>
                    <a:pt x="26" y="91"/>
                  </a:cubicBezTo>
                  <a:cubicBezTo>
                    <a:pt x="27" y="91"/>
                    <a:pt x="28" y="92"/>
                    <a:pt x="28" y="92"/>
                  </a:cubicBezTo>
                  <a:cubicBezTo>
                    <a:pt x="29" y="93"/>
                    <a:pt x="30" y="95"/>
                    <a:pt x="32" y="96"/>
                  </a:cubicBezTo>
                  <a:cubicBezTo>
                    <a:pt x="33" y="97"/>
                    <a:pt x="33" y="93"/>
                    <a:pt x="35" y="95"/>
                  </a:cubicBezTo>
                  <a:cubicBezTo>
                    <a:pt x="37" y="96"/>
                    <a:pt x="37" y="94"/>
                    <a:pt x="39" y="94"/>
                  </a:cubicBezTo>
                  <a:cubicBezTo>
                    <a:pt x="41" y="95"/>
                    <a:pt x="42" y="98"/>
                    <a:pt x="44" y="100"/>
                  </a:cubicBezTo>
                  <a:cubicBezTo>
                    <a:pt x="46" y="95"/>
                    <a:pt x="49" y="101"/>
                    <a:pt x="51" y="100"/>
                  </a:cubicBezTo>
                  <a:cubicBezTo>
                    <a:pt x="52" y="99"/>
                    <a:pt x="53" y="98"/>
                    <a:pt x="55" y="98"/>
                  </a:cubicBezTo>
                  <a:cubicBezTo>
                    <a:pt x="56" y="98"/>
                    <a:pt x="58" y="98"/>
                    <a:pt x="59" y="97"/>
                  </a:cubicBezTo>
                  <a:cubicBezTo>
                    <a:pt x="61" y="93"/>
                    <a:pt x="65" y="91"/>
                    <a:pt x="69" y="94"/>
                  </a:cubicBezTo>
                  <a:cubicBezTo>
                    <a:pt x="69" y="93"/>
                    <a:pt x="69" y="92"/>
                    <a:pt x="69" y="91"/>
                  </a:cubicBezTo>
                  <a:cubicBezTo>
                    <a:pt x="69" y="90"/>
                    <a:pt x="66" y="90"/>
                    <a:pt x="66" y="90"/>
                  </a:cubicBezTo>
                  <a:cubicBezTo>
                    <a:pt x="64" y="88"/>
                    <a:pt x="63" y="85"/>
                    <a:pt x="61" y="83"/>
                  </a:cubicBezTo>
                  <a:cubicBezTo>
                    <a:pt x="60" y="82"/>
                    <a:pt x="60" y="81"/>
                    <a:pt x="59" y="80"/>
                  </a:cubicBezTo>
                  <a:cubicBezTo>
                    <a:pt x="58" y="79"/>
                    <a:pt x="57" y="79"/>
                    <a:pt x="56" y="78"/>
                  </a:cubicBezTo>
                  <a:cubicBezTo>
                    <a:pt x="53" y="75"/>
                    <a:pt x="59" y="75"/>
                    <a:pt x="59" y="75"/>
                  </a:cubicBezTo>
                  <a:cubicBezTo>
                    <a:pt x="61" y="74"/>
                    <a:pt x="60" y="69"/>
                    <a:pt x="61" y="67"/>
                  </a:cubicBezTo>
                  <a:cubicBezTo>
                    <a:pt x="61" y="66"/>
                    <a:pt x="61" y="64"/>
                    <a:pt x="62" y="64"/>
                  </a:cubicBezTo>
                  <a:cubicBezTo>
                    <a:pt x="63" y="63"/>
                    <a:pt x="65" y="63"/>
                    <a:pt x="65" y="62"/>
                  </a:cubicBezTo>
                  <a:cubicBezTo>
                    <a:pt x="65" y="61"/>
                    <a:pt x="65" y="60"/>
                    <a:pt x="65" y="58"/>
                  </a:cubicBezTo>
                  <a:cubicBezTo>
                    <a:pt x="65" y="57"/>
                    <a:pt x="66" y="56"/>
                    <a:pt x="67" y="55"/>
                  </a:cubicBezTo>
                  <a:cubicBezTo>
                    <a:pt x="68" y="53"/>
                    <a:pt x="70" y="54"/>
                    <a:pt x="71" y="52"/>
                  </a:cubicBezTo>
                  <a:cubicBezTo>
                    <a:pt x="71" y="50"/>
                    <a:pt x="72" y="48"/>
                    <a:pt x="72" y="45"/>
                  </a:cubicBezTo>
                  <a:cubicBezTo>
                    <a:pt x="72" y="44"/>
                    <a:pt x="72" y="43"/>
                    <a:pt x="72" y="42"/>
                  </a:cubicBezTo>
                  <a:cubicBezTo>
                    <a:pt x="72" y="40"/>
                    <a:pt x="74" y="38"/>
                    <a:pt x="74" y="37"/>
                  </a:cubicBezTo>
                  <a:cubicBezTo>
                    <a:pt x="74" y="33"/>
                    <a:pt x="75" y="30"/>
                    <a:pt x="79" y="29"/>
                  </a:cubicBezTo>
                  <a:cubicBezTo>
                    <a:pt x="80" y="29"/>
                    <a:pt x="81" y="29"/>
                    <a:pt x="82" y="27"/>
                  </a:cubicBezTo>
                  <a:cubicBezTo>
                    <a:pt x="82" y="26"/>
                    <a:pt x="80" y="24"/>
                    <a:pt x="79" y="23"/>
                  </a:cubicBezTo>
                  <a:cubicBezTo>
                    <a:pt x="77" y="21"/>
                    <a:pt x="76" y="19"/>
                    <a:pt x="76" y="17"/>
                  </a:cubicBezTo>
                  <a:cubicBezTo>
                    <a:pt x="76" y="16"/>
                    <a:pt x="75" y="11"/>
                    <a:pt x="76" y="11"/>
                  </a:cubicBezTo>
                  <a:cubicBezTo>
                    <a:pt x="77" y="10"/>
                    <a:pt x="76" y="10"/>
                    <a:pt x="75" y="9"/>
                  </a:cubicBezTo>
                  <a:cubicBezTo>
                    <a:pt x="74" y="8"/>
                    <a:pt x="74" y="7"/>
                    <a:pt x="74" y="5"/>
                  </a:cubicBezTo>
                  <a:cubicBezTo>
                    <a:pt x="72" y="3"/>
                    <a:pt x="69" y="2"/>
                    <a:pt x="68" y="0"/>
                  </a:cubicBezTo>
                  <a:cubicBezTo>
                    <a:pt x="67" y="0"/>
                    <a:pt x="65" y="1"/>
                    <a:pt x="64" y="2"/>
                  </a:cubicBezTo>
                  <a:cubicBezTo>
                    <a:pt x="63" y="5"/>
                    <a:pt x="61" y="3"/>
                    <a:pt x="60" y="5"/>
                  </a:cubicBezTo>
                  <a:cubicBezTo>
                    <a:pt x="59" y="9"/>
                    <a:pt x="58" y="5"/>
                    <a:pt x="56" y="5"/>
                  </a:cubicBezTo>
                  <a:cubicBezTo>
                    <a:pt x="52" y="5"/>
                    <a:pt x="49" y="5"/>
                    <a:pt x="46" y="5"/>
                  </a:cubicBezTo>
                  <a:cubicBezTo>
                    <a:pt x="37" y="5"/>
                    <a:pt x="27" y="5"/>
                    <a:pt x="17" y="5"/>
                  </a:cubicBezTo>
                  <a:cubicBezTo>
                    <a:pt x="15" y="5"/>
                    <a:pt x="16" y="12"/>
                    <a:pt x="16" y="14"/>
                  </a:cubicBezTo>
                  <a:cubicBezTo>
                    <a:pt x="16" y="16"/>
                    <a:pt x="15" y="16"/>
                    <a:pt x="13" y="16"/>
                  </a:cubicBezTo>
                  <a:cubicBezTo>
                    <a:pt x="10" y="16"/>
                    <a:pt x="11" y="16"/>
                    <a:pt x="11" y="18"/>
                  </a:cubicBezTo>
                  <a:cubicBezTo>
                    <a:pt x="11" y="23"/>
                    <a:pt x="11" y="27"/>
                    <a:pt x="11" y="32"/>
                  </a:cubicBezTo>
                  <a:cubicBezTo>
                    <a:pt x="11" y="34"/>
                    <a:pt x="11" y="36"/>
                    <a:pt x="11" y="37"/>
                  </a:cubicBezTo>
                  <a:cubicBezTo>
                    <a:pt x="11" y="39"/>
                    <a:pt x="7" y="38"/>
                    <a:pt x="6" y="39"/>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349" name="Freeform 745">
              <a:extLst>
                <a:ext uri="{FF2B5EF4-FFF2-40B4-BE49-F238E27FC236}">
                  <a16:creationId xmlns:a16="http://schemas.microsoft.com/office/drawing/2014/main" id="{000945DB-FA8E-A7C8-88E4-4A73DD228301}"/>
                </a:ext>
              </a:extLst>
            </p:cNvPr>
            <p:cNvSpPr>
              <a:spLocks/>
            </p:cNvSpPr>
            <p:nvPr/>
          </p:nvSpPr>
          <p:spPr bwMode="auto">
            <a:xfrm>
              <a:off x="13356248" y="8182530"/>
              <a:ext cx="299364" cy="270773"/>
            </a:xfrm>
            <a:custGeom>
              <a:avLst/>
              <a:gdLst>
                <a:gd name="T0" fmla="*/ 3 w 32"/>
                <a:gd name="T1" fmla="*/ 19 h 29"/>
                <a:gd name="T2" fmla="*/ 7 w 32"/>
                <a:gd name="T3" fmla="*/ 20 h 29"/>
                <a:gd name="T4" fmla="*/ 7 w 32"/>
                <a:gd name="T5" fmla="*/ 17 h 29"/>
                <a:gd name="T6" fmla="*/ 10 w 32"/>
                <a:gd name="T7" fmla="*/ 19 h 29"/>
                <a:gd name="T8" fmla="*/ 12 w 32"/>
                <a:gd name="T9" fmla="*/ 18 h 29"/>
                <a:gd name="T10" fmla="*/ 14 w 32"/>
                <a:gd name="T11" fmla="*/ 18 h 29"/>
                <a:gd name="T12" fmla="*/ 29 w 32"/>
                <a:gd name="T13" fmla="*/ 29 h 29"/>
                <a:gd name="T14" fmla="*/ 32 w 32"/>
                <a:gd name="T15" fmla="*/ 27 h 29"/>
                <a:gd name="T16" fmla="*/ 24 w 32"/>
                <a:gd name="T17" fmla="*/ 19 h 29"/>
                <a:gd name="T18" fmla="*/ 19 w 32"/>
                <a:gd name="T19" fmla="*/ 16 h 29"/>
                <a:gd name="T20" fmla="*/ 17 w 32"/>
                <a:gd name="T21" fmla="*/ 14 h 29"/>
                <a:gd name="T22" fmla="*/ 17 w 32"/>
                <a:gd name="T23" fmla="*/ 16 h 29"/>
                <a:gd name="T24" fmla="*/ 16 w 32"/>
                <a:gd name="T25" fmla="*/ 14 h 29"/>
                <a:gd name="T26" fmla="*/ 14 w 32"/>
                <a:gd name="T27" fmla="*/ 9 h 29"/>
                <a:gd name="T28" fmla="*/ 10 w 32"/>
                <a:gd name="T29" fmla="*/ 0 h 29"/>
                <a:gd name="T30" fmla="*/ 2 w 32"/>
                <a:gd name="T31" fmla="*/ 7 h 29"/>
                <a:gd name="T32" fmla="*/ 1 w 32"/>
                <a:gd name="T33" fmla="*/ 13 h 29"/>
                <a:gd name="T34" fmla="*/ 0 w 32"/>
                <a:gd name="T35" fmla="*/ 20 h 29"/>
                <a:gd name="T36" fmla="*/ 3 w 32"/>
                <a:gd name="T37" fmla="*/ 1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2" h="29">
                  <a:moveTo>
                    <a:pt x="3" y="19"/>
                  </a:moveTo>
                  <a:cubicBezTo>
                    <a:pt x="4" y="19"/>
                    <a:pt x="6" y="21"/>
                    <a:pt x="7" y="20"/>
                  </a:cubicBezTo>
                  <a:cubicBezTo>
                    <a:pt x="7" y="19"/>
                    <a:pt x="6" y="17"/>
                    <a:pt x="7" y="17"/>
                  </a:cubicBezTo>
                  <a:cubicBezTo>
                    <a:pt x="9" y="17"/>
                    <a:pt x="9" y="19"/>
                    <a:pt x="10" y="19"/>
                  </a:cubicBezTo>
                  <a:cubicBezTo>
                    <a:pt x="11" y="19"/>
                    <a:pt x="12" y="18"/>
                    <a:pt x="12" y="18"/>
                  </a:cubicBezTo>
                  <a:cubicBezTo>
                    <a:pt x="13" y="17"/>
                    <a:pt x="14" y="18"/>
                    <a:pt x="14" y="18"/>
                  </a:cubicBezTo>
                  <a:cubicBezTo>
                    <a:pt x="22" y="18"/>
                    <a:pt x="25" y="24"/>
                    <a:pt x="29" y="29"/>
                  </a:cubicBezTo>
                  <a:cubicBezTo>
                    <a:pt x="30" y="29"/>
                    <a:pt x="31" y="28"/>
                    <a:pt x="32" y="27"/>
                  </a:cubicBezTo>
                  <a:cubicBezTo>
                    <a:pt x="29" y="25"/>
                    <a:pt x="26" y="22"/>
                    <a:pt x="24" y="19"/>
                  </a:cubicBezTo>
                  <a:cubicBezTo>
                    <a:pt x="23" y="17"/>
                    <a:pt x="21" y="17"/>
                    <a:pt x="19" y="16"/>
                  </a:cubicBezTo>
                  <a:cubicBezTo>
                    <a:pt x="18" y="16"/>
                    <a:pt x="18" y="14"/>
                    <a:pt x="17" y="14"/>
                  </a:cubicBezTo>
                  <a:cubicBezTo>
                    <a:pt x="16" y="14"/>
                    <a:pt x="17" y="15"/>
                    <a:pt x="17" y="16"/>
                  </a:cubicBezTo>
                  <a:cubicBezTo>
                    <a:pt x="17" y="16"/>
                    <a:pt x="16" y="14"/>
                    <a:pt x="16" y="14"/>
                  </a:cubicBezTo>
                  <a:cubicBezTo>
                    <a:pt x="15" y="12"/>
                    <a:pt x="14" y="11"/>
                    <a:pt x="14" y="9"/>
                  </a:cubicBezTo>
                  <a:cubicBezTo>
                    <a:pt x="13" y="6"/>
                    <a:pt x="13" y="3"/>
                    <a:pt x="10" y="0"/>
                  </a:cubicBezTo>
                  <a:cubicBezTo>
                    <a:pt x="9" y="4"/>
                    <a:pt x="4" y="4"/>
                    <a:pt x="2" y="7"/>
                  </a:cubicBezTo>
                  <a:cubicBezTo>
                    <a:pt x="1" y="9"/>
                    <a:pt x="2" y="11"/>
                    <a:pt x="1" y="13"/>
                  </a:cubicBezTo>
                  <a:cubicBezTo>
                    <a:pt x="0" y="15"/>
                    <a:pt x="0" y="17"/>
                    <a:pt x="0" y="20"/>
                  </a:cubicBezTo>
                  <a:cubicBezTo>
                    <a:pt x="1" y="19"/>
                    <a:pt x="2" y="19"/>
                    <a:pt x="3" y="19"/>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350" name="Freeform 746">
              <a:extLst>
                <a:ext uri="{FF2B5EF4-FFF2-40B4-BE49-F238E27FC236}">
                  <a16:creationId xmlns:a16="http://schemas.microsoft.com/office/drawing/2014/main" id="{1C566BA7-1A29-1F52-4F99-3D87C099AD0D}"/>
                </a:ext>
              </a:extLst>
            </p:cNvPr>
            <p:cNvSpPr>
              <a:spLocks/>
            </p:cNvSpPr>
            <p:nvPr/>
          </p:nvSpPr>
          <p:spPr bwMode="auto">
            <a:xfrm>
              <a:off x="13200194" y="8313140"/>
              <a:ext cx="691083" cy="573398"/>
            </a:xfrm>
            <a:custGeom>
              <a:avLst/>
              <a:gdLst>
                <a:gd name="T0" fmla="*/ 70 w 74"/>
                <a:gd name="T1" fmla="*/ 38 h 61"/>
                <a:gd name="T2" fmla="*/ 57 w 74"/>
                <a:gd name="T3" fmla="*/ 33 h 61"/>
                <a:gd name="T4" fmla="*/ 51 w 74"/>
                <a:gd name="T5" fmla="*/ 29 h 61"/>
                <a:gd name="T6" fmla="*/ 48 w 74"/>
                <a:gd name="T7" fmla="*/ 24 h 61"/>
                <a:gd name="T8" fmla="*/ 51 w 74"/>
                <a:gd name="T9" fmla="*/ 20 h 61"/>
                <a:gd name="T10" fmla="*/ 45 w 74"/>
                <a:gd name="T11" fmla="*/ 23 h 61"/>
                <a:gd name="T12" fmla="*/ 44 w 74"/>
                <a:gd name="T13" fmla="*/ 18 h 61"/>
                <a:gd name="T14" fmla="*/ 44 w 74"/>
                <a:gd name="T15" fmla="*/ 12 h 61"/>
                <a:gd name="T16" fmla="*/ 37 w 74"/>
                <a:gd name="T17" fmla="*/ 5 h 61"/>
                <a:gd name="T18" fmla="*/ 28 w 74"/>
                <a:gd name="T19" fmla="*/ 4 h 61"/>
                <a:gd name="T20" fmla="*/ 24 w 74"/>
                <a:gd name="T21" fmla="*/ 5 h 61"/>
                <a:gd name="T22" fmla="*/ 21 w 74"/>
                <a:gd name="T23" fmla="*/ 5 h 61"/>
                <a:gd name="T24" fmla="*/ 18 w 74"/>
                <a:gd name="T25" fmla="*/ 5 h 61"/>
                <a:gd name="T26" fmla="*/ 17 w 74"/>
                <a:gd name="T27" fmla="*/ 8 h 61"/>
                <a:gd name="T28" fmla="*/ 15 w 74"/>
                <a:gd name="T29" fmla="*/ 13 h 61"/>
                <a:gd name="T30" fmla="*/ 12 w 74"/>
                <a:gd name="T31" fmla="*/ 14 h 61"/>
                <a:gd name="T32" fmla="*/ 10 w 74"/>
                <a:gd name="T33" fmla="*/ 18 h 61"/>
                <a:gd name="T34" fmla="*/ 10 w 74"/>
                <a:gd name="T35" fmla="*/ 23 h 61"/>
                <a:gd name="T36" fmla="*/ 5 w 74"/>
                <a:gd name="T37" fmla="*/ 34 h 61"/>
                <a:gd name="T38" fmla="*/ 1 w 74"/>
                <a:gd name="T39" fmla="*/ 35 h 61"/>
                <a:gd name="T40" fmla="*/ 2 w 74"/>
                <a:gd name="T41" fmla="*/ 38 h 61"/>
                <a:gd name="T42" fmla="*/ 9 w 74"/>
                <a:gd name="T43" fmla="*/ 47 h 61"/>
                <a:gd name="T44" fmla="*/ 13 w 74"/>
                <a:gd name="T45" fmla="*/ 50 h 61"/>
                <a:gd name="T46" fmla="*/ 14 w 74"/>
                <a:gd name="T47" fmla="*/ 54 h 61"/>
                <a:gd name="T48" fmla="*/ 20 w 74"/>
                <a:gd name="T49" fmla="*/ 55 h 61"/>
                <a:gd name="T50" fmla="*/ 25 w 74"/>
                <a:gd name="T51" fmla="*/ 59 h 61"/>
                <a:gd name="T52" fmla="*/ 33 w 74"/>
                <a:gd name="T53" fmla="*/ 60 h 61"/>
                <a:gd name="T54" fmla="*/ 39 w 74"/>
                <a:gd name="T55" fmla="*/ 57 h 61"/>
                <a:gd name="T56" fmla="*/ 47 w 74"/>
                <a:gd name="T57" fmla="*/ 56 h 61"/>
                <a:gd name="T58" fmla="*/ 54 w 74"/>
                <a:gd name="T59" fmla="*/ 53 h 61"/>
                <a:gd name="T60" fmla="*/ 59 w 74"/>
                <a:gd name="T61" fmla="*/ 53 h 61"/>
                <a:gd name="T62" fmla="*/ 74 w 74"/>
                <a:gd name="T63" fmla="*/ 38 h 61"/>
                <a:gd name="T64" fmla="*/ 70 w 74"/>
                <a:gd name="T65" fmla="*/ 38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4" h="61">
                  <a:moveTo>
                    <a:pt x="70" y="38"/>
                  </a:moveTo>
                  <a:cubicBezTo>
                    <a:pt x="65" y="36"/>
                    <a:pt x="61" y="35"/>
                    <a:pt x="57" y="33"/>
                  </a:cubicBezTo>
                  <a:cubicBezTo>
                    <a:pt x="54" y="32"/>
                    <a:pt x="53" y="31"/>
                    <a:pt x="51" y="29"/>
                  </a:cubicBezTo>
                  <a:cubicBezTo>
                    <a:pt x="50" y="28"/>
                    <a:pt x="49" y="26"/>
                    <a:pt x="48" y="24"/>
                  </a:cubicBezTo>
                  <a:cubicBezTo>
                    <a:pt x="48" y="23"/>
                    <a:pt x="51" y="21"/>
                    <a:pt x="51" y="20"/>
                  </a:cubicBezTo>
                  <a:cubicBezTo>
                    <a:pt x="49" y="21"/>
                    <a:pt x="47" y="22"/>
                    <a:pt x="45" y="23"/>
                  </a:cubicBezTo>
                  <a:cubicBezTo>
                    <a:pt x="43" y="23"/>
                    <a:pt x="43" y="19"/>
                    <a:pt x="44" y="18"/>
                  </a:cubicBezTo>
                  <a:cubicBezTo>
                    <a:pt x="47" y="15"/>
                    <a:pt x="46" y="15"/>
                    <a:pt x="44" y="12"/>
                  </a:cubicBezTo>
                  <a:cubicBezTo>
                    <a:pt x="42" y="10"/>
                    <a:pt x="40" y="6"/>
                    <a:pt x="37" y="5"/>
                  </a:cubicBezTo>
                  <a:cubicBezTo>
                    <a:pt x="35" y="5"/>
                    <a:pt x="30" y="3"/>
                    <a:pt x="28" y="4"/>
                  </a:cubicBezTo>
                  <a:cubicBezTo>
                    <a:pt x="26" y="7"/>
                    <a:pt x="24" y="0"/>
                    <a:pt x="24" y="5"/>
                  </a:cubicBezTo>
                  <a:cubicBezTo>
                    <a:pt x="24" y="7"/>
                    <a:pt x="22" y="6"/>
                    <a:pt x="21" y="5"/>
                  </a:cubicBezTo>
                  <a:cubicBezTo>
                    <a:pt x="20" y="5"/>
                    <a:pt x="19" y="5"/>
                    <a:pt x="18" y="5"/>
                  </a:cubicBezTo>
                  <a:cubicBezTo>
                    <a:pt x="16" y="6"/>
                    <a:pt x="17" y="6"/>
                    <a:pt x="17" y="8"/>
                  </a:cubicBezTo>
                  <a:cubicBezTo>
                    <a:pt x="17" y="9"/>
                    <a:pt x="16" y="12"/>
                    <a:pt x="15" y="13"/>
                  </a:cubicBezTo>
                  <a:cubicBezTo>
                    <a:pt x="15" y="14"/>
                    <a:pt x="12" y="13"/>
                    <a:pt x="12" y="14"/>
                  </a:cubicBezTo>
                  <a:cubicBezTo>
                    <a:pt x="12" y="16"/>
                    <a:pt x="10" y="17"/>
                    <a:pt x="10" y="18"/>
                  </a:cubicBezTo>
                  <a:cubicBezTo>
                    <a:pt x="10" y="19"/>
                    <a:pt x="11" y="22"/>
                    <a:pt x="10" y="23"/>
                  </a:cubicBezTo>
                  <a:cubicBezTo>
                    <a:pt x="4" y="24"/>
                    <a:pt x="6" y="30"/>
                    <a:pt x="5" y="34"/>
                  </a:cubicBezTo>
                  <a:cubicBezTo>
                    <a:pt x="4" y="35"/>
                    <a:pt x="3" y="35"/>
                    <a:pt x="1" y="35"/>
                  </a:cubicBezTo>
                  <a:cubicBezTo>
                    <a:pt x="0" y="36"/>
                    <a:pt x="0" y="38"/>
                    <a:pt x="2" y="38"/>
                  </a:cubicBezTo>
                  <a:cubicBezTo>
                    <a:pt x="5" y="39"/>
                    <a:pt x="8" y="45"/>
                    <a:pt x="9" y="47"/>
                  </a:cubicBezTo>
                  <a:cubicBezTo>
                    <a:pt x="10" y="49"/>
                    <a:pt x="11" y="49"/>
                    <a:pt x="13" y="50"/>
                  </a:cubicBezTo>
                  <a:cubicBezTo>
                    <a:pt x="14" y="51"/>
                    <a:pt x="13" y="53"/>
                    <a:pt x="14" y="54"/>
                  </a:cubicBezTo>
                  <a:cubicBezTo>
                    <a:pt x="16" y="56"/>
                    <a:pt x="18" y="54"/>
                    <a:pt x="20" y="55"/>
                  </a:cubicBezTo>
                  <a:cubicBezTo>
                    <a:pt x="21" y="56"/>
                    <a:pt x="23" y="58"/>
                    <a:pt x="25" y="59"/>
                  </a:cubicBezTo>
                  <a:cubicBezTo>
                    <a:pt x="27" y="59"/>
                    <a:pt x="31" y="61"/>
                    <a:pt x="33" y="60"/>
                  </a:cubicBezTo>
                  <a:cubicBezTo>
                    <a:pt x="35" y="58"/>
                    <a:pt x="36" y="56"/>
                    <a:pt x="39" y="57"/>
                  </a:cubicBezTo>
                  <a:cubicBezTo>
                    <a:pt x="42" y="58"/>
                    <a:pt x="45" y="57"/>
                    <a:pt x="47" y="56"/>
                  </a:cubicBezTo>
                  <a:cubicBezTo>
                    <a:pt x="49" y="54"/>
                    <a:pt x="51" y="53"/>
                    <a:pt x="54" y="53"/>
                  </a:cubicBezTo>
                  <a:cubicBezTo>
                    <a:pt x="55" y="53"/>
                    <a:pt x="59" y="53"/>
                    <a:pt x="59" y="53"/>
                  </a:cubicBezTo>
                  <a:cubicBezTo>
                    <a:pt x="64" y="48"/>
                    <a:pt x="69" y="43"/>
                    <a:pt x="74" y="38"/>
                  </a:cubicBezTo>
                  <a:cubicBezTo>
                    <a:pt x="73" y="38"/>
                    <a:pt x="71" y="38"/>
                    <a:pt x="70" y="38"/>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351" name="Freeform 747">
              <a:extLst>
                <a:ext uri="{FF2B5EF4-FFF2-40B4-BE49-F238E27FC236}">
                  <a16:creationId xmlns:a16="http://schemas.microsoft.com/office/drawing/2014/main" id="{8AE5660C-E5C1-4180-89C6-A09E7D77AE58}"/>
                </a:ext>
              </a:extLst>
            </p:cNvPr>
            <p:cNvSpPr>
              <a:spLocks/>
            </p:cNvSpPr>
            <p:nvPr/>
          </p:nvSpPr>
          <p:spPr bwMode="auto">
            <a:xfrm>
              <a:off x="13235227" y="8481973"/>
              <a:ext cx="812103" cy="777272"/>
            </a:xfrm>
            <a:custGeom>
              <a:avLst/>
              <a:gdLst>
                <a:gd name="T0" fmla="*/ 86 w 87"/>
                <a:gd name="T1" fmla="*/ 1 h 83"/>
                <a:gd name="T2" fmla="*/ 83 w 87"/>
                <a:gd name="T3" fmla="*/ 0 h 83"/>
                <a:gd name="T4" fmla="*/ 79 w 87"/>
                <a:gd name="T5" fmla="*/ 3 h 83"/>
                <a:gd name="T6" fmla="*/ 71 w 87"/>
                <a:gd name="T7" fmla="*/ 3 h 83"/>
                <a:gd name="T8" fmla="*/ 69 w 87"/>
                <a:gd name="T9" fmla="*/ 4 h 83"/>
                <a:gd name="T10" fmla="*/ 68 w 87"/>
                <a:gd name="T11" fmla="*/ 3 h 83"/>
                <a:gd name="T12" fmla="*/ 63 w 87"/>
                <a:gd name="T13" fmla="*/ 6 h 83"/>
                <a:gd name="T14" fmla="*/ 58 w 87"/>
                <a:gd name="T15" fmla="*/ 5 h 83"/>
                <a:gd name="T16" fmla="*/ 53 w 87"/>
                <a:gd name="T17" fmla="*/ 7 h 83"/>
                <a:gd name="T18" fmla="*/ 47 w 87"/>
                <a:gd name="T19" fmla="*/ 2 h 83"/>
                <a:gd name="T20" fmla="*/ 44 w 87"/>
                <a:gd name="T21" fmla="*/ 6 h 83"/>
                <a:gd name="T22" fmla="*/ 48 w 87"/>
                <a:gd name="T23" fmla="*/ 12 h 83"/>
                <a:gd name="T24" fmla="*/ 56 w 87"/>
                <a:gd name="T25" fmla="*/ 16 h 83"/>
                <a:gd name="T26" fmla="*/ 70 w 87"/>
                <a:gd name="T27" fmla="*/ 20 h 83"/>
                <a:gd name="T28" fmla="*/ 63 w 87"/>
                <a:gd name="T29" fmla="*/ 27 h 83"/>
                <a:gd name="T30" fmla="*/ 58 w 87"/>
                <a:gd name="T31" fmla="*/ 33 h 83"/>
                <a:gd name="T32" fmla="*/ 55 w 87"/>
                <a:gd name="T33" fmla="*/ 35 h 83"/>
                <a:gd name="T34" fmla="*/ 48 w 87"/>
                <a:gd name="T35" fmla="*/ 35 h 83"/>
                <a:gd name="T36" fmla="*/ 42 w 87"/>
                <a:gd name="T37" fmla="*/ 38 h 83"/>
                <a:gd name="T38" fmla="*/ 36 w 87"/>
                <a:gd name="T39" fmla="*/ 39 h 83"/>
                <a:gd name="T40" fmla="*/ 32 w 87"/>
                <a:gd name="T41" fmla="*/ 39 h 83"/>
                <a:gd name="T42" fmla="*/ 26 w 87"/>
                <a:gd name="T43" fmla="*/ 42 h 83"/>
                <a:gd name="T44" fmla="*/ 21 w 87"/>
                <a:gd name="T45" fmla="*/ 41 h 83"/>
                <a:gd name="T46" fmla="*/ 16 w 87"/>
                <a:gd name="T47" fmla="*/ 37 h 83"/>
                <a:gd name="T48" fmla="*/ 11 w 87"/>
                <a:gd name="T49" fmla="*/ 37 h 83"/>
                <a:gd name="T50" fmla="*/ 7 w 87"/>
                <a:gd name="T51" fmla="*/ 34 h 83"/>
                <a:gd name="T52" fmla="*/ 0 w 87"/>
                <a:gd name="T53" fmla="*/ 39 h 83"/>
                <a:gd name="T54" fmla="*/ 3 w 87"/>
                <a:gd name="T55" fmla="*/ 41 h 83"/>
                <a:gd name="T56" fmla="*/ 4 w 87"/>
                <a:gd name="T57" fmla="*/ 45 h 83"/>
                <a:gd name="T58" fmla="*/ 3 w 87"/>
                <a:gd name="T59" fmla="*/ 54 h 83"/>
                <a:gd name="T60" fmla="*/ 0 w 87"/>
                <a:gd name="T61" fmla="*/ 58 h 83"/>
                <a:gd name="T62" fmla="*/ 3 w 87"/>
                <a:gd name="T63" fmla="*/ 60 h 83"/>
                <a:gd name="T64" fmla="*/ 1 w 87"/>
                <a:gd name="T65" fmla="*/ 65 h 83"/>
                <a:gd name="T66" fmla="*/ 4 w 87"/>
                <a:gd name="T67" fmla="*/ 66 h 83"/>
                <a:gd name="T68" fmla="*/ 15 w 87"/>
                <a:gd name="T69" fmla="*/ 73 h 83"/>
                <a:gd name="T70" fmla="*/ 19 w 87"/>
                <a:gd name="T71" fmla="*/ 77 h 83"/>
                <a:gd name="T72" fmla="*/ 26 w 87"/>
                <a:gd name="T73" fmla="*/ 83 h 83"/>
                <a:gd name="T74" fmla="*/ 30 w 87"/>
                <a:gd name="T75" fmla="*/ 76 h 83"/>
                <a:gd name="T76" fmla="*/ 33 w 87"/>
                <a:gd name="T77" fmla="*/ 72 h 83"/>
                <a:gd name="T78" fmla="*/ 35 w 87"/>
                <a:gd name="T79" fmla="*/ 69 h 83"/>
                <a:gd name="T80" fmla="*/ 40 w 87"/>
                <a:gd name="T81" fmla="*/ 65 h 83"/>
                <a:gd name="T82" fmla="*/ 59 w 87"/>
                <a:gd name="T83" fmla="*/ 48 h 83"/>
                <a:gd name="T84" fmla="*/ 77 w 87"/>
                <a:gd name="T85" fmla="*/ 24 h 83"/>
                <a:gd name="T86" fmla="*/ 84 w 87"/>
                <a:gd name="T87" fmla="*/ 14 h 83"/>
                <a:gd name="T88" fmla="*/ 86 w 87"/>
                <a:gd name="T89" fmla="*/ 7 h 83"/>
                <a:gd name="T90" fmla="*/ 86 w 87"/>
                <a:gd name="T91" fmla="*/ 1 h 83"/>
                <a:gd name="T92" fmla="*/ 86 w 87"/>
                <a:gd name="T93" fmla="*/ 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7" h="83">
                  <a:moveTo>
                    <a:pt x="86" y="1"/>
                  </a:moveTo>
                  <a:cubicBezTo>
                    <a:pt x="87" y="0"/>
                    <a:pt x="84" y="0"/>
                    <a:pt x="83" y="0"/>
                  </a:cubicBezTo>
                  <a:cubicBezTo>
                    <a:pt x="82" y="1"/>
                    <a:pt x="81" y="2"/>
                    <a:pt x="79" y="3"/>
                  </a:cubicBezTo>
                  <a:cubicBezTo>
                    <a:pt x="77" y="3"/>
                    <a:pt x="74" y="3"/>
                    <a:pt x="71" y="3"/>
                  </a:cubicBezTo>
                  <a:cubicBezTo>
                    <a:pt x="71" y="4"/>
                    <a:pt x="70" y="4"/>
                    <a:pt x="69" y="4"/>
                  </a:cubicBezTo>
                  <a:cubicBezTo>
                    <a:pt x="68" y="4"/>
                    <a:pt x="68" y="3"/>
                    <a:pt x="68" y="3"/>
                  </a:cubicBezTo>
                  <a:cubicBezTo>
                    <a:pt x="66" y="4"/>
                    <a:pt x="65" y="6"/>
                    <a:pt x="63" y="6"/>
                  </a:cubicBezTo>
                  <a:cubicBezTo>
                    <a:pt x="61" y="6"/>
                    <a:pt x="61" y="5"/>
                    <a:pt x="58" y="5"/>
                  </a:cubicBezTo>
                  <a:cubicBezTo>
                    <a:pt x="57" y="6"/>
                    <a:pt x="55" y="8"/>
                    <a:pt x="53" y="7"/>
                  </a:cubicBezTo>
                  <a:cubicBezTo>
                    <a:pt x="50" y="6"/>
                    <a:pt x="49" y="5"/>
                    <a:pt x="47" y="2"/>
                  </a:cubicBezTo>
                  <a:cubicBezTo>
                    <a:pt x="47" y="3"/>
                    <a:pt x="44" y="5"/>
                    <a:pt x="44" y="6"/>
                  </a:cubicBezTo>
                  <a:cubicBezTo>
                    <a:pt x="45" y="8"/>
                    <a:pt x="46" y="10"/>
                    <a:pt x="48" y="12"/>
                  </a:cubicBezTo>
                  <a:cubicBezTo>
                    <a:pt x="50" y="14"/>
                    <a:pt x="53" y="15"/>
                    <a:pt x="56" y="16"/>
                  </a:cubicBezTo>
                  <a:cubicBezTo>
                    <a:pt x="61" y="18"/>
                    <a:pt x="65" y="20"/>
                    <a:pt x="70" y="20"/>
                  </a:cubicBezTo>
                  <a:cubicBezTo>
                    <a:pt x="68" y="22"/>
                    <a:pt x="65" y="25"/>
                    <a:pt x="63" y="27"/>
                  </a:cubicBezTo>
                  <a:cubicBezTo>
                    <a:pt x="61" y="29"/>
                    <a:pt x="59" y="31"/>
                    <a:pt x="58" y="33"/>
                  </a:cubicBezTo>
                  <a:cubicBezTo>
                    <a:pt x="57" y="33"/>
                    <a:pt x="56" y="35"/>
                    <a:pt x="55" y="35"/>
                  </a:cubicBezTo>
                  <a:cubicBezTo>
                    <a:pt x="53" y="36"/>
                    <a:pt x="50" y="34"/>
                    <a:pt x="48" y="35"/>
                  </a:cubicBezTo>
                  <a:cubicBezTo>
                    <a:pt x="46" y="35"/>
                    <a:pt x="44" y="37"/>
                    <a:pt x="42" y="38"/>
                  </a:cubicBezTo>
                  <a:cubicBezTo>
                    <a:pt x="40" y="39"/>
                    <a:pt x="38" y="40"/>
                    <a:pt x="36" y="39"/>
                  </a:cubicBezTo>
                  <a:cubicBezTo>
                    <a:pt x="35" y="39"/>
                    <a:pt x="33" y="38"/>
                    <a:pt x="32" y="39"/>
                  </a:cubicBezTo>
                  <a:cubicBezTo>
                    <a:pt x="29" y="41"/>
                    <a:pt x="29" y="43"/>
                    <a:pt x="26" y="42"/>
                  </a:cubicBezTo>
                  <a:cubicBezTo>
                    <a:pt x="24" y="41"/>
                    <a:pt x="22" y="41"/>
                    <a:pt x="21" y="41"/>
                  </a:cubicBezTo>
                  <a:cubicBezTo>
                    <a:pt x="19" y="40"/>
                    <a:pt x="17" y="38"/>
                    <a:pt x="16" y="37"/>
                  </a:cubicBezTo>
                  <a:cubicBezTo>
                    <a:pt x="15" y="37"/>
                    <a:pt x="12" y="38"/>
                    <a:pt x="11" y="37"/>
                  </a:cubicBezTo>
                  <a:cubicBezTo>
                    <a:pt x="10" y="36"/>
                    <a:pt x="8" y="34"/>
                    <a:pt x="7" y="34"/>
                  </a:cubicBezTo>
                  <a:cubicBezTo>
                    <a:pt x="3" y="35"/>
                    <a:pt x="2" y="36"/>
                    <a:pt x="0" y="39"/>
                  </a:cubicBezTo>
                  <a:cubicBezTo>
                    <a:pt x="0" y="40"/>
                    <a:pt x="3" y="40"/>
                    <a:pt x="3" y="41"/>
                  </a:cubicBezTo>
                  <a:cubicBezTo>
                    <a:pt x="3" y="43"/>
                    <a:pt x="3" y="44"/>
                    <a:pt x="4" y="45"/>
                  </a:cubicBezTo>
                  <a:cubicBezTo>
                    <a:pt x="6" y="47"/>
                    <a:pt x="5" y="52"/>
                    <a:pt x="3" y="54"/>
                  </a:cubicBezTo>
                  <a:cubicBezTo>
                    <a:pt x="2" y="55"/>
                    <a:pt x="1" y="56"/>
                    <a:pt x="0" y="58"/>
                  </a:cubicBezTo>
                  <a:cubicBezTo>
                    <a:pt x="0" y="61"/>
                    <a:pt x="2" y="59"/>
                    <a:pt x="3" y="60"/>
                  </a:cubicBezTo>
                  <a:cubicBezTo>
                    <a:pt x="3" y="60"/>
                    <a:pt x="0" y="64"/>
                    <a:pt x="1" y="65"/>
                  </a:cubicBezTo>
                  <a:cubicBezTo>
                    <a:pt x="2" y="65"/>
                    <a:pt x="3" y="66"/>
                    <a:pt x="4" y="66"/>
                  </a:cubicBezTo>
                  <a:cubicBezTo>
                    <a:pt x="8" y="69"/>
                    <a:pt x="12" y="71"/>
                    <a:pt x="15" y="73"/>
                  </a:cubicBezTo>
                  <a:cubicBezTo>
                    <a:pt x="18" y="74"/>
                    <a:pt x="19" y="74"/>
                    <a:pt x="19" y="77"/>
                  </a:cubicBezTo>
                  <a:cubicBezTo>
                    <a:pt x="19" y="79"/>
                    <a:pt x="25" y="82"/>
                    <a:pt x="26" y="83"/>
                  </a:cubicBezTo>
                  <a:cubicBezTo>
                    <a:pt x="28" y="80"/>
                    <a:pt x="29" y="78"/>
                    <a:pt x="30" y="76"/>
                  </a:cubicBezTo>
                  <a:cubicBezTo>
                    <a:pt x="30" y="74"/>
                    <a:pt x="31" y="72"/>
                    <a:pt x="33" y="72"/>
                  </a:cubicBezTo>
                  <a:cubicBezTo>
                    <a:pt x="34" y="71"/>
                    <a:pt x="34" y="70"/>
                    <a:pt x="35" y="69"/>
                  </a:cubicBezTo>
                  <a:cubicBezTo>
                    <a:pt x="37" y="68"/>
                    <a:pt x="38" y="67"/>
                    <a:pt x="40" y="65"/>
                  </a:cubicBezTo>
                  <a:cubicBezTo>
                    <a:pt x="45" y="57"/>
                    <a:pt x="52" y="53"/>
                    <a:pt x="59" y="48"/>
                  </a:cubicBezTo>
                  <a:cubicBezTo>
                    <a:pt x="68" y="42"/>
                    <a:pt x="73" y="33"/>
                    <a:pt x="77" y="24"/>
                  </a:cubicBezTo>
                  <a:cubicBezTo>
                    <a:pt x="79" y="20"/>
                    <a:pt x="82" y="18"/>
                    <a:pt x="84" y="14"/>
                  </a:cubicBezTo>
                  <a:cubicBezTo>
                    <a:pt x="85" y="12"/>
                    <a:pt x="85" y="9"/>
                    <a:pt x="86" y="7"/>
                  </a:cubicBezTo>
                  <a:cubicBezTo>
                    <a:pt x="86" y="6"/>
                    <a:pt x="85" y="2"/>
                    <a:pt x="86" y="1"/>
                  </a:cubicBezTo>
                  <a:cubicBezTo>
                    <a:pt x="86" y="1"/>
                    <a:pt x="86" y="1"/>
                    <a:pt x="86" y="1"/>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352" name="Freeform 748">
              <a:extLst>
                <a:ext uri="{FF2B5EF4-FFF2-40B4-BE49-F238E27FC236}">
                  <a16:creationId xmlns:a16="http://schemas.microsoft.com/office/drawing/2014/main" id="{42820799-2252-059A-1D9B-4FE941EE37B2}"/>
                </a:ext>
              </a:extLst>
            </p:cNvPr>
            <p:cNvSpPr>
              <a:spLocks/>
            </p:cNvSpPr>
            <p:nvPr/>
          </p:nvSpPr>
          <p:spPr bwMode="auto">
            <a:xfrm>
              <a:off x="13601471" y="8437375"/>
              <a:ext cx="82803" cy="101936"/>
            </a:xfrm>
            <a:custGeom>
              <a:avLst/>
              <a:gdLst>
                <a:gd name="T0" fmla="*/ 3 w 9"/>
                <a:gd name="T1" fmla="*/ 2 h 11"/>
                <a:gd name="T2" fmla="*/ 1 w 9"/>
                <a:gd name="T3" fmla="*/ 5 h 11"/>
                <a:gd name="T4" fmla="*/ 0 w 9"/>
                <a:gd name="T5" fmla="*/ 10 h 11"/>
                <a:gd name="T6" fmla="*/ 8 w 9"/>
                <a:gd name="T7" fmla="*/ 7 h 11"/>
                <a:gd name="T8" fmla="*/ 4 w 9"/>
                <a:gd name="T9" fmla="*/ 6 h 11"/>
                <a:gd name="T10" fmla="*/ 8 w 9"/>
                <a:gd name="T11" fmla="*/ 3 h 11"/>
                <a:gd name="T12" fmla="*/ 3 w 9"/>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9" h="11">
                  <a:moveTo>
                    <a:pt x="3" y="2"/>
                  </a:moveTo>
                  <a:cubicBezTo>
                    <a:pt x="2" y="3"/>
                    <a:pt x="1" y="4"/>
                    <a:pt x="1" y="5"/>
                  </a:cubicBezTo>
                  <a:cubicBezTo>
                    <a:pt x="0" y="5"/>
                    <a:pt x="0" y="9"/>
                    <a:pt x="0" y="10"/>
                  </a:cubicBezTo>
                  <a:cubicBezTo>
                    <a:pt x="2" y="11"/>
                    <a:pt x="7" y="7"/>
                    <a:pt x="8" y="7"/>
                  </a:cubicBezTo>
                  <a:cubicBezTo>
                    <a:pt x="8" y="6"/>
                    <a:pt x="5" y="5"/>
                    <a:pt x="4" y="6"/>
                  </a:cubicBezTo>
                  <a:cubicBezTo>
                    <a:pt x="5" y="5"/>
                    <a:pt x="9" y="4"/>
                    <a:pt x="8" y="3"/>
                  </a:cubicBezTo>
                  <a:cubicBezTo>
                    <a:pt x="7" y="0"/>
                    <a:pt x="5" y="0"/>
                    <a:pt x="3" y="2"/>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353" name="Freeform 749">
              <a:extLst>
                <a:ext uri="{FF2B5EF4-FFF2-40B4-BE49-F238E27FC236}">
                  <a16:creationId xmlns:a16="http://schemas.microsoft.com/office/drawing/2014/main" id="{382DF5A8-BFB7-0807-52B0-FB6A2E9C1F56}"/>
                </a:ext>
              </a:extLst>
            </p:cNvPr>
            <p:cNvSpPr>
              <a:spLocks/>
            </p:cNvSpPr>
            <p:nvPr/>
          </p:nvSpPr>
          <p:spPr bwMode="auto">
            <a:xfrm>
              <a:off x="13040961" y="8848311"/>
              <a:ext cx="242036" cy="261215"/>
            </a:xfrm>
            <a:custGeom>
              <a:avLst/>
              <a:gdLst>
                <a:gd name="T0" fmla="*/ 22 w 26"/>
                <a:gd name="T1" fmla="*/ 18 h 28"/>
                <a:gd name="T2" fmla="*/ 25 w 26"/>
                <a:gd name="T3" fmla="*/ 14 h 28"/>
                <a:gd name="T4" fmla="*/ 26 w 26"/>
                <a:gd name="T5" fmla="*/ 8 h 28"/>
                <a:gd name="T6" fmla="*/ 24 w 26"/>
                <a:gd name="T7" fmla="*/ 3 h 28"/>
                <a:gd name="T8" fmla="*/ 21 w 26"/>
                <a:gd name="T9" fmla="*/ 0 h 28"/>
                <a:gd name="T10" fmla="*/ 16 w 26"/>
                <a:gd name="T11" fmla="*/ 1 h 28"/>
                <a:gd name="T12" fmla="*/ 12 w 26"/>
                <a:gd name="T13" fmla="*/ 3 h 28"/>
                <a:gd name="T14" fmla="*/ 6 w 26"/>
                <a:gd name="T15" fmla="*/ 2 h 28"/>
                <a:gd name="T16" fmla="*/ 7 w 26"/>
                <a:gd name="T17" fmla="*/ 8 h 28"/>
                <a:gd name="T18" fmla="*/ 6 w 26"/>
                <a:gd name="T19" fmla="*/ 12 h 28"/>
                <a:gd name="T20" fmla="*/ 2 w 26"/>
                <a:gd name="T21" fmla="*/ 16 h 28"/>
                <a:gd name="T22" fmla="*/ 0 w 26"/>
                <a:gd name="T23" fmla="*/ 22 h 28"/>
                <a:gd name="T24" fmla="*/ 0 w 26"/>
                <a:gd name="T25" fmla="*/ 27 h 28"/>
                <a:gd name="T26" fmla="*/ 4 w 26"/>
                <a:gd name="T27" fmla="*/ 26 h 28"/>
                <a:gd name="T28" fmla="*/ 11 w 26"/>
                <a:gd name="T29" fmla="*/ 25 h 28"/>
                <a:gd name="T30" fmla="*/ 14 w 26"/>
                <a:gd name="T31" fmla="*/ 20 h 28"/>
                <a:gd name="T32" fmla="*/ 21 w 26"/>
                <a:gd name="T33" fmla="*/ 20 h 28"/>
                <a:gd name="T34" fmla="*/ 22 w 26"/>
                <a:gd name="T35" fmla="*/ 18 h 28"/>
                <a:gd name="T36" fmla="*/ 22 w 26"/>
                <a:gd name="T37" fmla="*/ 1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28">
                  <a:moveTo>
                    <a:pt x="22" y="18"/>
                  </a:moveTo>
                  <a:cubicBezTo>
                    <a:pt x="22" y="16"/>
                    <a:pt x="24" y="15"/>
                    <a:pt x="25" y="14"/>
                  </a:cubicBezTo>
                  <a:cubicBezTo>
                    <a:pt x="26" y="13"/>
                    <a:pt x="26" y="10"/>
                    <a:pt x="26" y="8"/>
                  </a:cubicBezTo>
                  <a:cubicBezTo>
                    <a:pt x="26" y="6"/>
                    <a:pt x="24" y="5"/>
                    <a:pt x="24" y="3"/>
                  </a:cubicBezTo>
                  <a:cubicBezTo>
                    <a:pt x="24" y="1"/>
                    <a:pt x="22" y="1"/>
                    <a:pt x="21" y="0"/>
                  </a:cubicBezTo>
                  <a:cubicBezTo>
                    <a:pt x="20" y="1"/>
                    <a:pt x="18" y="0"/>
                    <a:pt x="16" y="1"/>
                  </a:cubicBezTo>
                  <a:cubicBezTo>
                    <a:pt x="15" y="2"/>
                    <a:pt x="13" y="4"/>
                    <a:pt x="12" y="3"/>
                  </a:cubicBezTo>
                  <a:cubicBezTo>
                    <a:pt x="10" y="1"/>
                    <a:pt x="7" y="0"/>
                    <a:pt x="6" y="2"/>
                  </a:cubicBezTo>
                  <a:cubicBezTo>
                    <a:pt x="5" y="4"/>
                    <a:pt x="6" y="7"/>
                    <a:pt x="7" y="8"/>
                  </a:cubicBezTo>
                  <a:cubicBezTo>
                    <a:pt x="8" y="10"/>
                    <a:pt x="7" y="10"/>
                    <a:pt x="6" y="12"/>
                  </a:cubicBezTo>
                  <a:cubicBezTo>
                    <a:pt x="5" y="14"/>
                    <a:pt x="3" y="15"/>
                    <a:pt x="2" y="16"/>
                  </a:cubicBezTo>
                  <a:cubicBezTo>
                    <a:pt x="1" y="18"/>
                    <a:pt x="0" y="19"/>
                    <a:pt x="0" y="22"/>
                  </a:cubicBezTo>
                  <a:cubicBezTo>
                    <a:pt x="0" y="23"/>
                    <a:pt x="1" y="25"/>
                    <a:pt x="0" y="27"/>
                  </a:cubicBezTo>
                  <a:cubicBezTo>
                    <a:pt x="2" y="28"/>
                    <a:pt x="2" y="27"/>
                    <a:pt x="4" y="26"/>
                  </a:cubicBezTo>
                  <a:cubicBezTo>
                    <a:pt x="6" y="25"/>
                    <a:pt x="9" y="25"/>
                    <a:pt x="11" y="25"/>
                  </a:cubicBezTo>
                  <a:cubicBezTo>
                    <a:pt x="10" y="22"/>
                    <a:pt x="12" y="21"/>
                    <a:pt x="14" y="20"/>
                  </a:cubicBezTo>
                  <a:cubicBezTo>
                    <a:pt x="16" y="19"/>
                    <a:pt x="20" y="17"/>
                    <a:pt x="21" y="20"/>
                  </a:cubicBezTo>
                  <a:cubicBezTo>
                    <a:pt x="21" y="19"/>
                    <a:pt x="21" y="18"/>
                    <a:pt x="22" y="18"/>
                  </a:cubicBezTo>
                  <a:cubicBezTo>
                    <a:pt x="22" y="16"/>
                    <a:pt x="21" y="18"/>
                    <a:pt x="22" y="18"/>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354" name="Freeform 750">
              <a:extLst>
                <a:ext uri="{FF2B5EF4-FFF2-40B4-BE49-F238E27FC236}">
                  <a16:creationId xmlns:a16="http://schemas.microsoft.com/office/drawing/2014/main" id="{277119BD-6823-66BA-C645-54251F21A4B5}"/>
                </a:ext>
              </a:extLst>
            </p:cNvPr>
            <p:cNvSpPr>
              <a:spLocks/>
            </p:cNvSpPr>
            <p:nvPr/>
          </p:nvSpPr>
          <p:spPr bwMode="auto">
            <a:xfrm>
              <a:off x="13012297" y="9147751"/>
              <a:ext cx="92356" cy="92380"/>
            </a:xfrm>
            <a:custGeom>
              <a:avLst/>
              <a:gdLst>
                <a:gd name="T0" fmla="*/ 1 w 10"/>
                <a:gd name="T1" fmla="*/ 6 h 10"/>
                <a:gd name="T2" fmla="*/ 3 w 10"/>
                <a:gd name="T3" fmla="*/ 10 h 10"/>
                <a:gd name="T4" fmla="*/ 9 w 10"/>
                <a:gd name="T5" fmla="*/ 5 h 10"/>
                <a:gd name="T6" fmla="*/ 8 w 10"/>
                <a:gd name="T7" fmla="*/ 0 h 10"/>
                <a:gd name="T8" fmla="*/ 4 w 10"/>
                <a:gd name="T9" fmla="*/ 1 h 10"/>
                <a:gd name="T10" fmla="*/ 0 w 10"/>
                <a:gd name="T11" fmla="*/ 1 h 10"/>
                <a:gd name="T12" fmla="*/ 1 w 10"/>
                <a:gd name="T13" fmla="*/ 6 h 10"/>
              </a:gdLst>
              <a:ahLst/>
              <a:cxnLst>
                <a:cxn ang="0">
                  <a:pos x="T0" y="T1"/>
                </a:cxn>
                <a:cxn ang="0">
                  <a:pos x="T2" y="T3"/>
                </a:cxn>
                <a:cxn ang="0">
                  <a:pos x="T4" y="T5"/>
                </a:cxn>
                <a:cxn ang="0">
                  <a:pos x="T6" y="T7"/>
                </a:cxn>
                <a:cxn ang="0">
                  <a:pos x="T8" y="T9"/>
                </a:cxn>
                <a:cxn ang="0">
                  <a:pos x="T10" y="T11"/>
                </a:cxn>
                <a:cxn ang="0">
                  <a:pos x="T12" y="T13"/>
                </a:cxn>
              </a:cxnLst>
              <a:rect l="0" t="0" r="r" b="b"/>
              <a:pathLst>
                <a:path w="10" h="10">
                  <a:moveTo>
                    <a:pt x="1" y="6"/>
                  </a:moveTo>
                  <a:cubicBezTo>
                    <a:pt x="2" y="7"/>
                    <a:pt x="2" y="9"/>
                    <a:pt x="3" y="10"/>
                  </a:cubicBezTo>
                  <a:cubicBezTo>
                    <a:pt x="5" y="9"/>
                    <a:pt x="7" y="7"/>
                    <a:pt x="9" y="5"/>
                  </a:cubicBezTo>
                  <a:cubicBezTo>
                    <a:pt x="10" y="3"/>
                    <a:pt x="5" y="4"/>
                    <a:pt x="8" y="0"/>
                  </a:cubicBezTo>
                  <a:cubicBezTo>
                    <a:pt x="7" y="0"/>
                    <a:pt x="3" y="0"/>
                    <a:pt x="4" y="1"/>
                  </a:cubicBezTo>
                  <a:cubicBezTo>
                    <a:pt x="5" y="3"/>
                    <a:pt x="1" y="2"/>
                    <a:pt x="0" y="1"/>
                  </a:cubicBezTo>
                  <a:cubicBezTo>
                    <a:pt x="0" y="3"/>
                    <a:pt x="1" y="4"/>
                    <a:pt x="1" y="6"/>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355" name="Freeform 751">
              <a:extLst>
                <a:ext uri="{FF2B5EF4-FFF2-40B4-BE49-F238E27FC236}">
                  <a16:creationId xmlns:a16="http://schemas.microsoft.com/office/drawing/2014/main" id="{274EA2D8-0E7D-7314-7243-E7CE2B1212DB}"/>
                </a:ext>
              </a:extLst>
            </p:cNvPr>
            <p:cNvSpPr>
              <a:spLocks/>
            </p:cNvSpPr>
            <p:nvPr/>
          </p:nvSpPr>
          <p:spPr bwMode="auto">
            <a:xfrm>
              <a:off x="13012297" y="9090413"/>
              <a:ext cx="101909" cy="86010"/>
            </a:xfrm>
            <a:custGeom>
              <a:avLst/>
              <a:gdLst>
                <a:gd name="T0" fmla="*/ 3 w 11"/>
                <a:gd name="T1" fmla="*/ 1 h 9"/>
                <a:gd name="T2" fmla="*/ 0 w 11"/>
                <a:gd name="T3" fmla="*/ 7 h 9"/>
                <a:gd name="T4" fmla="*/ 4 w 11"/>
                <a:gd name="T5" fmla="*/ 7 h 9"/>
                <a:gd name="T6" fmla="*/ 8 w 11"/>
                <a:gd name="T7" fmla="*/ 6 h 9"/>
                <a:gd name="T8" fmla="*/ 7 w 11"/>
                <a:gd name="T9" fmla="*/ 0 h 9"/>
                <a:gd name="T10" fmla="*/ 3 w 11"/>
                <a:gd name="T11" fmla="*/ 1 h 9"/>
                <a:gd name="T12" fmla="*/ 3 w 11"/>
                <a:gd name="T13" fmla="*/ 1 h 9"/>
              </a:gdLst>
              <a:ahLst/>
              <a:cxnLst>
                <a:cxn ang="0">
                  <a:pos x="T0" y="T1"/>
                </a:cxn>
                <a:cxn ang="0">
                  <a:pos x="T2" y="T3"/>
                </a:cxn>
                <a:cxn ang="0">
                  <a:pos x="T4" y="T5"/>
                </a:cxn>
                <a:cxn ang="0">
                  <a:pos x="T6" y="T7"/>
                </a:cxn>
                <a:cxn ang="0">
                  <a:pos x="T8" y="T9"/>
                </a:cxn>
                <a:cxn ang="0">
                  <a:pos x="T10" y="T11"/>
                </a:cxn>
                <a:cxn ang="0">
                  <a:pos x="T12" y="T13"/>
                </a:cxn>
              </a:cxnLst>
              <a:rect l="0" t="0" r="r" b="b"/>
              <a:pathLst>
                <a:path w="11" h="9">
                  <a:moveTo>
                    <a:pt x="3" y="1"/>
                  </a:moveTo>
                  <a:cubicBezTo>
                    <a:pt x="1" y="2"/>
                    <a:pt x="0" y="5"/>
                    <a:pt x="0" y="7"/>
                  </a:cubicBezTo>
                  <a:cubicBezTo>
                    <a:pt x="1" y="8"/>
                    <a:pt x="5" y="9"/>
                    <a:pt x="4" y="7"/>
                  </a:cubicBezTo>
                  <a:cubicBezTo>
                    <a:pt x="3" y="6"/>
                    <a:pt x="7" y="6"/>
                    <a:pt x="8" y="6"/>
                  </a:cubicBezTo>
                  <a:cubicBezTo>
                    <a:pt x="11" y="5"/>
                    <a:pt x="8" y="1"/>
                    <a:pt x="7" y="0"/>
                  </a:cubicBezTo>
                  <a:cubicBezTo>
                    <a:pt x="5" y="1"/>
                    <a:pt x="5" y="2"/>
                    <a:pt x="3" y="1"/>
                  </a:cubicBezTo>
                  <a:cubicBezTo>
                    <a:pt x="2" y="1"/>
                    <a:pt x="4" y="1"/>
                    <a:pt x="3" y="1"/>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356" name="Freeform 752">
              <a:extLst>
                <a:ext uri="{FF2B5EF4-FFF2-40B4-BE49-F238E27FC236}">
                  <a16:creationId xmlns:a16="http://schemas.microsoft.com/office/drawing/2014/main" id="{55529ACC-8F62-F8D7-8557-07B393C22598}"/>
                </a:ext>
              </a:extLst>
            </p:cNvPr>
            <p:cNvSpPr>
              <a:spLocks/>
            </p:cNvSpPr>
            <p:nvPr/>
          </p:nvSpPr>
          <p:spPr bwMode="auto">
            <a:xfrm>
              <a:off x="13031406" y="9061741"/>
              <a:ext cx="503186" cy="544729"/>
            </a:xfrm>
            <a:custGeom>
              <a:avLst/>
              <a:gdLst>
                <a:gd name="T0" fmla="*/ 41 w 54"/>
                <a:gd name="T1" fmla="*/ 13 h 58"/>
                <a:gd name="T2" fmla="*/ 23 w 54"/>
                <a:gd name="T3" fmla="*/ 3 h 58"/>
                <a:gd name="T4" fmla="*/ 17 w 54"/>
                <a:gd name="T5" fmla="*/ 7 h 58"/>
                <a:gd name="T6" fmla="*/ 21 w 54"/>
                <a:gd name="T7" fmla="*/ 9 h 58"/>
                <a:gd name="T8" fmla="*/ 17 w 54"/>
                <a:gd name="T9" fmla="*/ 9 h 58"/>
                <a:gd name="T10" fmla="*/ 13 w 54"/>
                <a:gd name="T11" fmla="*/ 10 h 58"/>
                <a:gd name="T12" fmla="*/ 11 w 54"/>
                <a:gd name="T13" fmla="*/ 8 h 58"/>
                <a:gd name="T14" fmla="*/ 12 w 54"/>
                <a:gd name="T15" fmla="*/ 4 h 58"/>
                <a:gd name="T16" fmla="*/ 5 w 54"/>
                <a:gd name="T17" fmla="*/ 3 h 58"/>
                <a:gd name="T18" fmla="*/ 7 w 54"/>
                <a:gd name="T19" fmla="*/ 8 h 58"/>
                <a:gd name="T20" fmla="*/ 5 w 54"/>
                <a:gd name="T21" fmla="*/ 12 h 58"/>
                <a:gd name="T22" fmla="*/ 6 w 54"/>
                <a:gd name="T23" fmla="*/ 16 h 58"/>
                <a:gd name="T24" fmla="*/ 2 w 54"/>
                <a:gd name="T25" fmla="*/ 18 h 58"/>
                <a:gd name="T26" fmla="*/ 1 w 54"/>
                <a:gd name="T27" fmla="*/ 21 h 58"/>
                <a:gd name="T28" fmla="*/ 5 w 54"/>
                <a:gd name="T29" fmla="*/ 33 h 58"/>
                <a:gd name="T30" fmla="*/ 12 w 54"/>
                <a:gd name="T31" fmla="*/ 42 h 58"/>
                <a:gd name="T32" fmla="*/ 15 w 54"/>
                <a:gd name="T33" fmla="*/ 43 h 58"/>
                <a:gd name="T34" fmla="*/ 17 w 54"/>
                <a:gd name="T35" fmla="*/ 45 h 58"/>
                <a:gd name="T36" fmla="*/ 24 w 54"/>
                <a:gd name="T37" fmla="*/ 47 h 58"/>
                <a:gd name="T38" fmla="*/ 25 w 54"/>
                <a:gd name="T39" fmla="*/ 53 h 58"/>
                <a:gd name="T40" fmla="*/ 27 w 54"/>
                <a:gd name="T41" fmla="*/ 55 h 58"/>
                <a:gd name="T42" fmla="*/ 30 w 54"/>
                <a:gd name="T43" fmla="*/ 55 h 58"/>
                <a:gd name="T44" fmla="*/ 33 w 54"/>
                <a:gd name="T45" fmla="*/ 56 h 58"/>
                <a:gd name="T46" fmla="*/ 36 w 54"/>
                <a:gd name="T47" fmla="*/ 55 h 58"/>
                <a:gd name="T48" fmla="*/ 42 w 54"/>
                <a:gd name="T49" fmla="*/ 55 h 58"/>
                <a:gd name="T50" fmla="*/ 46 w 54"/>
                <a:gd name="T51" fmla="*/ 54 h 58"/>
                <a:gd name="T52" fmla="*/ 54 w 54"/>
                <a:gd name="T53" fmla="*/ 49 h 58"/>
                <a:gd name="T54" fmla="*/ 49 w 54"/>
                <a:gd name="T55" fmla="*/ 36 h 58"/>
                <a:gd name="T56" fmla="*/ 49 w 54"/>
                <a:gd name="T57" fmla="*/ 32 h 58"/>
                <a:gd name="T58" fmla="*/ 46 w 54"/>
                <a:gd name="T59" fmla="*/ 28 h 58"/>
                <a:gd name="T60" fmla="*/ 48 w 54"/>
                <a:gd name="T61" fmla="*/ 20 h 58"/>
                <a:gd name="T62" fmla="*/ 45 w 54"/>
                <a:gd name="T63" fmla="*/ 18 h 58"/>
                <a:gd name="T64" fmla="*/ 41 w 54"/>
                <a:gd name="T65" fmla="*/ 16 h 58"/>
                <a:gd name="T66" fmla="*/ 41 w 54"/>
                <a:gd name="T67" fmla="*/ 1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4" h="58">
                  <a:moveTo>
                    <a:pt x="41" y="13"/>
                  </a:moveTo>
                  <a:cubicBezTo>
                    <a:pt x="35" y="9"/>
                    <a:pt x="29" y="6"/>
                    <a:pt x="23" y="3"/>
                  </a:cubicBezTo>
                  <a:cubicBezTo>
                    <a:pt x="22" y="5"/>
                    <a:pt x="19" y="7"/>
                    <a:pt x="17" y="7"/>
                  </a:cubicBezTo>
                  <a:cubicBezTo>
                    <a:pt x="17" y="7"/>
                    <a:pt x="21" y="8"/>
                    <a:pt x="21" y="9"/>
                  </a:cubicBezTo>
                  <a:cubicBezTo>
                    <a:pt x="20" y="10"/>
                    <a:pt x="18" y="9"/>
                    <a:pt x="17" y="9"/>
                  </a:cubicBezTo>
                  <a:cubicBezTo>
                    <a:pt x="15" y="8"/>
                    <a:pt x="15" y="9"/>
                    <a:pt x="13" y="10"/>
                  </a:cubicBezTo>
                  <a:cubicBezTo>
                    <a:pt x="13" y="10"/>
                    <a:pt x="11" y="9"/>
                    <a:pt x="11" y="8"/>
                  </a:cubicBezTo>
                  <a:cubicBezTo>
                    <a:pt x="10" y="7"/>
                    <a:pt x="11" y="5"/>
                    <a:pt x="12" y="4"/>
                  </a:cubicBezTo>
                  <a:cubicBezTo>
                    <a:pt x="13" y="0"/>
                    <a:pt x="7" y="2"/>
                    <a:pt x="5" y="3"/>
                  </a:cubicBezTo>
                  <a:cubicBezTo>
                    <a:pt x="6" y="4"/>
                    <a:pt x="8" y="7"/>
                    <a:pt x="7" y="8"/>
                  </a:cubicBezTo>
                  <a:cubicBezTo>
                    <a:pt x="7" y="9"/>
                    <a:pt x="3" y="12"/>
                    <a:pt x="5" y="12"/>
                  </a:cubicBezTo>
                  <a:cubicBezTo>
                    <a:pt x="8" y="13"/>
                    <a:pt x="7" y="14"/>
                    <a:pt x="6" y="16"/>
                  </a:cubicBezTo>
                  <a:cubicBezTo>
                    <a:pt x="5" y="16"/>
                    <a:pt x="3" y="17"/>
                    <a:pt x="2" y="18"/>
                  </a:cubicBezTo>
                  <a:cubicBezTo>
                    <a:pt x="0" y="19"/>
                    <a:pt x="1" y="19"/>
                    <a:pt x="1" y="21"/>
                  </a:cubicBezTo>
                  <a:cubicBezTo>
                    <a:pt x="2" y="26"/>
                    <a:pt x="4" y="29"/>
                    <a:pt x="5" y="33"/>
                  </a:cubicBezTo>
                  <a:cubicBezTo>
                    <a:pt x="5" y="38"/>
                    <a:pt x="9" y="40"/>
                    <a:pt x="12" y="42"/>
                  </a:cubicBezTo>
                  <a:cubicBezTo>
                    <a:pt x="13" y="43"/>
                    <a:pt x="14" y="43"/>
                    <a:pt x="15" y="43"/>
                  </a:cubicBezTo>
                  <a:cubicBezTo>
                    <a:pt x="16" y="43"/>
                    <a:pt x="16" y="44"/>
                    <a:pt x="17" y="45"/>
                  </a:cubicBezTo>
                  <a:cubicBezTo>
                    <a:pt x="19" y="45"/>
                    <a:pt x="22" y="45"/>
                    <a:pt x="24" y="47"/>
                  </a:cubicBezTo>
                  <a:cubicBezTo>
                    <a:pt x="25" y="48"/>
                    <a:pt x="25" y="51"/>
                    <a:pt x="25" y="53"/>
                  </a:cubicBezTo>
                  <a:cubicBezTo>
                    <a:pt x="26" y="54"/>
                    <a:pt x="25" y="55"/>
                    <a:pt x="27" y="55"/>
                  </a:cubicBezTo>
                  <a:cubicBezTo>
                    <a:pt x="28" y="55"/>
                    <a:pt x="29" y="55"/>
                    <a:pt x="30" y="55"/>
                  </a:cubicBezTo>
                  <a:cubicBezTo>
                    <a:pt x="31" y="55"/>
                    <a:pt x="32" y="55"/>
                    <a:pt x="33" y="56"/>
                  </a:cubicBezTo>
                  <a:cubicBezTo>
                    <a:pt x="34" y="57"/>
                    <a:pt x="35" y="56"/>
                    <a:pt x="36" y="55"/>
                  </a:cubicBezTo>
                  <a:cubicBezTo>
                    <a:pt x="38" y="54"/>
                    <a:pt x="40" y="58"/>
                    <a:pt x="42" y="55"/>
                  </a:cubicBezTo>
                  <a:cubicBezTo>
                    <a:pt x="42" y="53"/>
                    <a:pt x="45" y="54"/>
                    <a:pt x="46" y="54"/>
                  </a:cubicBezTo>
                  <a:cubicBezTo>
                    <a:pt x="49" y="53"/>
                    <a:pt x="51" y="51"/>
                    <a:pt x="54" y="49"/>
                  </a:cubicBezTo>
                  <a:cubicBezTo>
                    <a:pt x="49" y="46"/>
                    <a:pt x="49" y="42"/>
                    <a:pt x="49" y="36"/>
                  </a:cubicBezTo>
                  <a:cubicBezTo>
                    <a:pt x="48" y="35"/>
                    <a:pt x="50" y="33"/>
                    <a:pt x="49" y="32"/>
                  </a:cubicBezTo>
                  <a:cubicBezTo>
                    <a:pt x="48" y="31"/>
                    <a:pt x="46" y="30"/>
                    <a:pt x="46" y="28"/>
                  </a:cubicBezTo>
                  <a:cubicBezTo>
                    <a:pt x="46" y="27"/>
                    <a:pt x="48" y="20"/>
                    <a:pt x="48" y="20"/>
                  </a:cubicBezTo>
                  <a:cubicBezTo>
                    <a:pt x="47" y="20"/>
                    <a:pt x="46" y="19"/>
                    <a:pt x="45" y="18"/>
                  </a:cubicBezTo>
                  <a:cubicBezTo>
                    <a:pt x="44" y="17"/>
                    <a:pt x="43" y="17"/>
                    <a:pt x="41" y="16"/>
                  </a:cubicBezTo>
                  <a:cubicBezTo>
                    <a:pt x="41" y="15"/>
                    <a:pt x="41" y="14"/>
                    <a:pt x="41" y="13"/>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357" name="Freeform 753">
              <a:extLst>
                <a:ext uri="{FF2B5EF4-FFF2-40B4-BE49-F238E27FC236}">
                  <a16:creationId xmlns:a16="http://schemas.microsoft.com/office/drawing/2014/main" id="{FD4E0944-F43F-49D8-B8C9-A215B24A7AAB}"/>
                </a:ext>
              </a:extLst>
            </p:cNvPr>
            <p:cNvSpPr>
              <a:spLocks/>
            </p:cNvSpPr>
            <p:nvPr/>
          </p:nvSpPr>
          <p:spPr bwMode="auto">
            <a:xfrm>
              <a:off x="12117393" y="8931134"/>
              <a:ext cx="251592" cy="289887"/>
            </a:xfrm>
            <a:custGeom>
              <a:avLst/>
              <a:gdLst>
                <a:gd name="T0" fmla="*/ 15 w 27"/>
                <a:gd name="T1" fmla="*/ 29 h 31"/>
                <a:gd name="T2" fmla="*/ 15 w 27"/>
                <a:gd name="T3" fmla="*/ 24 h 31"/>
                <a:gd name="T4" fmla="*/ 17 w 27"/>
                <a:gd name="T5" fmla="*/ 24 h 31"/>
                <a:gd name="T6" fmla="*/ 19 w 27"/>
                <a:gd name="T7" fmla="*/ 21 h 31"/>
                <a:gd name="T8" fmla="*/ 21 w 27"/>
                <a:gd name="T9" fmla="*/ 24 h 31"/>
                <a:gd name="T10" fmla="*/ 24 w 27"/>
                <a:gd name="T11" fmla="*/ 23 h 31"/>
                <a:gd name="T12" fmla="*/ 26 w 27"/>
                <a:gd name="T13" fmla="*/ 24 h 31"/>
                <a:gd name="T14" fmla="*/ 26 w 27"/>
                <a:gd name="T15" fmla="*/ 21 h 31"/>
                <a:gd name="T16" fmla="*/ 26 w 27"/>
                <a:gd name="T17" fmla="*/ 14 h 31"/>
                <a:gd name="T18" fmla="*/ 25 w 27"/>
                <a:gd name="T19" fmla="*/ 11 h 31"/>
                <a:gd name="T20" fmla="*/ 26 w 27"/>
                <a:gd name="T21" fmla="*/ 6 h 31"/>
                <a:gd name="T22" fmla="*/ 21 w 27"/>
                <a:gd name="T23" fmla="*/ 4 h 31"/>
                <a:gd name="T24" fmla="*/ 19 w 27"/>
                <a:gd name="T25" fmla="*/ 0 h 31"/>
                <a:gd name="T26" fmla="*/ 14 w 27"/>
                <a:gd name="T27" fmla="*/ 0 h 31"/>
                <a:gd name="T28" fmla="*/ 11 w 27"/>
                <a:gd name="T29" fmla="*/ 7 h 31"/>
                <a:gd name="T30" fmla="*/ 5 w 27"/>
                <a:gd name="T31" fmla="*/ 7 h 31"/>
                <a:gd name="T32" fmla="*/ 4 w 27"/>
                <a:gd name="T33" fmla="*/ 7 h 31"/>
                <a:gd name="T34" fmla="*/ 4 w 27"/>
                <a:gd name="T35" fmla="*/ 10 h 31"/>
                <a:gd name="T36" fmla="*/ 0 w 27"/>
                <a:gd name="T37" fmla="*/ 16 h 31"/>
                <a:gd name="T38" fmla="*/ 4 w 27"/>
                <a:gd name="T39" fmla="*/ 23 h 31"/>
                <a:gd name="T40" fmla="*/ 9 w 27"/>
                <a:gd name="T41" fmla="*/ 28 h 31"/>
                <a:gd name="T42" fmla="*/ 11 w 27"/>
                <a:gd name="T43" fmla="*/ 31 h 31"/>
                <a:gd name="T44" fmla="*/ 15 w 27"/>
                <a:gd name="T45" fmla="*/ 29 h 31"/>
                <a:gd name="T46" fmla="*/ 15 w 27"/>
                <a:gd name="T47" fmla="*/ 2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 h="31">
                  <a:moveTo>
                    <a:pt x="15" y="29"/>
                  </a:moveTo>
                  <a:cubicBezTo>
                    <a:pt x="15" y="28"/>
                    <a:pt x="13" y="24"/>
                    <a:pt x="15" y="24"/>
                  </a:cubicBezTo>
                  <a:cubicBezTo>
                    <a:pt x="15" y="24"/>
                    <a:pt x="17" y="24"/>
                    <a:pt x="17" y="24"/>
                  </a:cubicBezTo>
                  <a:cubicBezTo>
                    <a:pt x="18" y="23"/>
                    <a:pt x="18" y="21"/>
                    <a:pt x="19" y="21"/>
                  </a:cubicBezTo>
                  <a:cubicBezTo>
                    <a:pt x="20" y="22"/>
                    <a:pt x="21" y="23"/>
                    <a:pt x="21" y="24"/>
                  </a:cubicBezTo>
                  <a:cubicBezTo>
                    <a:pt x="22" y="25"/>
                    <a:pt x="22" y="23"/>
                    <a:pt x="24" y="23"/>
                  </a:cubicBezTo>
                  <a:cubicBezTo>
                    <a:pt x="24" y="23"/>
                    <a:pt x="26" y="25"/>
                    <a:pt x="26" y="24"/>
                  </a:cubicBezTo>
                  <a:cubicBezTo>
                    <a:pt x="26" y="23"/>
                    <a:pt x="26" y="22"/>
                    <a:pt x="26" y="21"/>
                  </a:cubicBezTo>
                  <a:cubicBezTo>
                    <a:pt x="27" y="19"/>
                    <a:pt x="27" y="16"/>
                    <a:pt x="26" y="14"/>
                  </a:cubicBezTo>
                  <a:cubicBezTo>
                    <a:pt x="25" y="13"/>
                    <a:pt x="25" y="12"/>
                    <a:pt x="25" y="11"/>
                  </a:cubicBezTo>
                  <a:cubicBezTo>
                    <a:pt x="25" y="9"/>
                    <a:pt x="27" y="8"/>
                    <a:pt x="26" y="6"/>
                  </a:cubicBezTo>
                  <a:cubicBezTo>
                    <a:pt x="25" y="3"/>
                    <a:pt x="21" y="7"/>
                    <a:pt x="21" y="4"/>
                  </a:cubicBezTo>
                  <a:cubicBezTo>
                    <a:pt x="21" y="2"/>
                    <a:pt x="22" y="0"/>
                    <a:pt x="19" y="0"/>
                  </a:cubicBezTo>
                  <a:cubicBezTo>
                    <a:pt x="18" y="0"/>
                    <a:pt x="16" y="0"/>
                    <a:pt x="14" y="0"/>
                  </a:cubicBezTo>
                  <a:cubicBezTo>
                    <a:pt x="10" y="0"/>
                    <a:pt x="15" y="7"/>
                    <a:pt x="11" y="7"/>
                  </a:cubicBezTo>
                  <a:cubicBezTo>
                    <a:pt x="9" y="7"/>
                    <a:pt x="7" y="7"/>
                    <a:pt x="5" y="7"/>
                  </a:cubicBezTo>
                  <a:cubicBezTo>
                    <a:pt x="4" y="7"/>
                    <a:pt x="4" y="7"/>
                    <a:pt x="4" y="7"/>
                  </a:cubicBezTo>
                  <a:cubicBezTo>
                    <a:pt x="2" y="9"/>
                    <a:pt x="4" y="9"/>
                    <a:pt x="4" y="10"/>
                  </a:cubicBezTo>
                  <a:cubicBezTo>
                    <a:pt x="4" y="12"/>
                    <a:pt x="0" y="14"/>
                    <a:pt x="0" y="16"/>
                  </a:cubicBezTo>
                  <a:cubicBezTo>
                    <a:pt x="1" y="18"/>
                    <a:pt x="3" y="21"/>
                    <a:pt x="4" y="23"/>
                  </a:cubicBezTo>
                  <a:cubicBezTo>
                    <a:pt x="6" y="24"/>
                    <a:pt x="7" y="26"/>
                    <a:pt x="9" y="28"/>
                  </a:cubicBezTo>
                  <a:cubicBezTo>
                    <a:pt x="10" y="29"/>
                    <a:pt x="11" y="30"/>
                    <a:pt x="11" y="31"/>
                  </a:cubicBezTo>
                  <a:cubicBezTo>
                    <a:pt x="12" y="30"/>
                    <a:pt x="14" y="30"/>
                    <a:pt x="15" y="29"/>
                  </a:cubicBezTo>
                  <a:cubicBezTo>
                    <a:pt x="15" y="29"/>
                    <a:pt x="14" y="30"/>
                    <a:pt x="15" y="29"/>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358" name="Freeform 754">
              <a:extLst>
                <a:ext uri="{FF2B5EF4-FFF2-40B4-BE49-F238E27FC236}">
                  <a16:creationId xmlns:a16="http://schemas.microsoft.com/office/drawing/2014/main" id="{D12FF4AD-A8C8-CDC8-0F8A-E71AE1CBEC53}"/>
                </a:ext>
              </a:extLst>
            </p:cNvPr>
            <p:cNvSpPr>
              <a:spLocks/>
            </p:cNvSpPr>
            <p:nvPr/>
          </p:nvSpPr>
          <p:spPr bwMode="auto">
            <a:xfrm>
              <a:off x="12133315" y="8931134"/>
              <a:ext cx="105096" cy="66896"/>
            </a:xfrm>
            <a:custGeom>
              <a:avLst/>
              <a:gdLst>
                <a:gd name="T0" fmla="*/ 11 w 11"/>
                <a:gd name="T1" fmla="*/ 7 h 7"/>
                <a:gd name="T2" fmla="*/ 11 w 11"/>
                <a:gd name="T3" fmla="*/ 0 h 7"/>
                <a:gd name="T4" fmla="*/ 3 w 11"/>
                <a:gd name="T5" fmla="*/ 1 h 7"/>
                <a:gd name="T6" fmla="*/ 0 w 11"/>
                <a:gd name="T7" fmla="*/ 4 h 7"/>
                <a:gd name="T8" fmla="*/ 2 w 11"/>
                <a:gd name="T9" fmla="*/ 7 h 7"/>
                <a:gd name="T10" fmla="*/ 11 w 11"/>
                <a:gd name="T11" fmla="*/ 7 h 7"/>
              </a:gdLst>
              <a:ahLst/>
              <a:cxnLst>
                <a:cxn ang="0">
                  <a:pos x="T0" y="T1"/>
                </a:cxn>
                <a:cxn ang="0">
                  <a:pos x="T2" y="T3"/>
                </a:cxn>
                <a:cxn ang="0">
                  <a:pos x="T4" y="T5"/>
                </a:cxn>
                <a:cxn ang="0">
                  <a:pos x="T6" y="T7"/>
                </a:cxn>
                <a:cxn ang="0">
                  <a:pos x="T8" y="T9"/>
                </a:cxn>
                <a:cxn ang="0">
                  <a:pos x="T10" y="T11"/>
                </a:cxn>
              </a:cxnLst>
              <a:rect l="0" t="0" r="r" b="b"/>
              <a:pathLst>
                <a:path w="11" h="7">
                  <a:moveTo>
                    <a:pt x="11" y="7"/>
                  </a:moveTo>
                  <a:cubicBezTo>
                    <a:pt x="11" y="5"/>
                    <a:pt x="11" y="2"/>
                    <a:pt x="11" y="0"/>
                  </a:cubicBezTo>
                  <a:cubicBezTo>
                    <a:pt x="8" y="0"/>
                    <a:pt x="6" y="1"/>
                    <a:pt x="3" y="1"/>
                  </a:cubicBezTo>
                  <a:cubicBezTo>
                    <a:pt x="4" y="2"/>
                    <a:pt x="1" y="3"/>
                    <a:pt x="0" y="4"/>
                  </a:cubicBezTo>
                  <a:cubicBezTo>
                    <a:pt x="0" y="5"/>
                    <a:pt x="2" y="6"/>
                    <a:pt x="2" y="7"/>
                  </a:cubicBezTo>
                  <a:lnTo>
                    <a:pt x="11" y="7"/>
                  </a:ln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359" name="Freeform 755">
              <a:extLst>
                <a:ext uri="{FF2B5EF4-FFF2-40B4-BE49-F238E27FC236}">
                  <a16:creationId xmlns:a16="http://schemas.microsoft.com/office/drawing/2014/main" id="{8C0D6E10-00AF-B5FF-B981-09198E42597D}"/>
                </a:ext>
              </a:extLst>
            </p:cNvPr>
            <p:cNvSpPr>
              <a:spLocks/>
            </p:cNvSpPr>
            <p:nvPr/>
          </p:nvSpPr>
          <p:spPr bwMode="auto">
            <a:xfrm>
              <a:off x="12098282" y="8427819"/>
              <a:ext cx="343950" cy="531986"/>
            </a:xfrm>
            <a:custGeom>
              <a:avLst/>
              <a:gdLst>
                <a:gd name="T0" fmla="*/ 29 w 37"/>
                <a:gd name="T1" fmla="*/ 55 h 57"/>
                <a:gd name="T2" fmla="*/ 37 w 37"/>
                <a:gd name="T3" fmla="*/ 55 h 57"/>
                <a:gd name="T4" fmla="*/ 33 w 37"/>
                <a:gd name="T5" fmla="*/ 48 h 57"/>
                <a:gd name="T6" fmla="*/ 32 w 37"/>
                <a:gd name="T7" fmla="*/ 44 h 57"/>
                <a:gd name="T8" fmla="*/ 30 w 37"/>
                <a:gd name="T9" fmla="*/ 40 h 57"/>
                <a:gd name="T10" fmla="*/ 32 w 37"/>
                <a:gd name="T11" fmla="*/ 32 h 57"/>
                <a:gd name="T12" fmla="*/ 34 w 37"/>
                <a:gd name="T13" fmla="*/ 27 h 57"/>
                <a:gd name="T14" fmla="*/ 31 w 37"/>
                <a:gd name="T15" fmla="*/ 21 h 57"/>
                <a:gd name="T16" fmla="*/ 28 w 37"/>
                <a:gd name="T17" fmla="*/ 16 h 57"/>
                <a:gd name="T18" fmla="*/ 34 w 37"/>
                <a:gd name="T19" fmla="*/ 16 h 57"/>
                <a:gd name="T20" fmla="*/ 32 w 37"/>
                <a:gd name="T21" fmla="*/ 6 h 57"/>
                <a:gd name="T22" fmla="*/ 30 w 37"/>
                <a:gd name="T23" fmla="*/ 2 h 57"/>
                <a:gd name="T24" fmla="*/ 27 w 37"/>
                <a:gd name="T25" fmla="*/ 0 h 57"/>
                <a:gd name="T26" fmla="*/ 28 w 37"/>
                <a:gd name="T27" fmla="*/ 9 h 57"/>
                <a:gd name="T28" fmla="*/ 23 w 37"/>
                <a:gd name="T29" fmla="*/ 18 h 57"/>
                <a:gd name="T30" fmla="*/ 21 w 37"/>
                <a:gd name="T31" fmla="*/ 22 h 57"/>
                <a:gd name="T32" fmla="*/ 18 w 37"/>
                <a:gd name="T33" fmla="*/ 27 h 57"/>
                <a:gd name="T34" fmla="*/ 15 w 37"/>
                <a:gd name="T35" fmla="*/ 33 h 57"/>
                <a:gd name="T36" fmla="*/ 11 w 37"/>
                <a:gd name="T37" fmla="*/ 31 h 57"/>
                <a:gd name="T38" fmla="*/ 2 w 37"/>
                <a:gd name="T39" fmla="*/ 39 h 57"/>
                <a:gd name="T40" fmla="*/ 1 w 37"/>
                <a:gd name="T41" fmla="*/ 42 h 57"/>
                <a:gd name="T42" fmla="*/ 4 w 37"/>
                <a:gd name="T43" fmla="*/ 45 h 57"/>
                <a:gd name="T44" fmla="*/ 5 w 37"/>
                <a:gd name="T45" fmla="*/ 45 h 57"/>
                <a:gd name="T46" fmla="*/ 7 w 37"/>
                <a:gd name="T47" fmla="*/ 48 h 57"/>
                <a:gd name="T48" fmla="*/ 7 w 37"/>
                <a:gd name="T49" fmla="*/ 55 h 57"/>
                <a:gd name="T50" fmla="*/ 16 w 37"/>
                <a:gd name="T51" fmla="*/ 54 h 57"/>
                <a:gd name="T52" fmla="*/ 29 w 37"/>
                <a:gd name="T53" fmla="*/ 5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7" h="57">
                  <a:moveTo>
                    <a:pt x="29" y="55"/>
                  </a:moveTo>
                  <a:cubicBezTo>
                    <a:pt x="32" y="55"/>
                    <a:pt x="35" y="57"/>
                    <a:pt x="37" y="55"/>
                  </a:cubicBezTo>
                  <a:cubicBezTo>
                    <a:pt x="37" y="51"/>
                    <a:pt x="35" y="50"/>
                    <a:pt x="33" y="48"/>
                  </a:cubicBezTo>
                  <a:cubicBezTo>
                    <a:pt x="32" y="47"/>
                    <a:pt x="32" y="46"/>
                    <a:pt x="32" y="44"/>
                  </a:cubicBezTo>
                  <a:cubicBezTo>
                    <a:pt x="31" y="43"/>
                    <a:pt x="30" y="42"/>
                    <a:pt x="30" y="40"/>
                  </a:cubicBezTo>
                  <a:cubicBezTo>
                    <a:pt x="29" y="36"/>
                    <a:pt x="31" y="35"/>
                    <a:pt x="32" y="32"/>
                  </a:cubicBezTo>
                  <a:cubicBezTo>
                    <a:pt x="33" y="30"/>
                    <a:pt x="34" y="29"/>
                    <a:pt x="34" y="27"/>
                  </a:cubicBezTo>
                  <a:cubicBezTo>
                    <a:pt x="33" y="25"/>
                    <a:pt x="33" y="23"/>
                    <a:pt x="31" y="21"/>
                  </a:cubicBezTo>
                  <a:cubicBezTo>
                    <a:pt x="31" y="21"/>
                    <a:pt x="26" y="18"/>
                    <a:pt x="28" y="16"/>
                  </a:cubicBezTo>
                  <a:cubicBezTo>
                    <a:pt x="29" y="15"/>
                    <a:pt x="32" y="16"/>
                    <a:pt x="34" y="16"/>
                  </a:cubicBezTo>
                  <a:cubicBezTo>
                    <a:pt x="32" y="12"/>
                    <a:pt x="32" y="10"/>
                    <a:pt x="32" y="6"/>
                  </a:cubicBezTo>
                  <a:cubicBezTo>
                    <a:pt x="32" y="5"/>
                    <a:pt x="32" y="3"/>
                    <a:pt x="30" y="2"/>
                  </a:cubicBezTo>
                  <a:cubicBezTo>
                    <a:pt x="30" y="1"/>
                    <a:pt x="27" y="0"/>
                    <a:pt x="27" y="0"/>
                  </a:cubicBezTo>
                  <a:cubicBezTo>
                    <a:pt x="27" y="2"/>
                    <a:pt x="33" y="7"/>
                    <a:pt x="28" y="9"/>
                  </a:cubicBezTo>
                  <a:cubicBezTo>
                    <a:pt x="25" y="11"/>
                    <a:pt x="24" y="14"/>
                    <a:pt x="23" y="18"/>
                  </a:cubicBezTo>
                  <a:cubicBezTo>
                    <a:pt x="22" y="19"/>
                    <a:pt x="22" y="22"/>
                    <a:pt x="21" y="22"/>
                  </a:cubicBezTo>
                  <a:cubicBezTo>
                    <a:pt x="19" y="23"/>
                    <a:pt x="19" y="25"/>
                    <a:pt x="18" y="27"/>
                  </a:cubicBezTo>
                  <a:cubicBezTo>
                    <a:pt x="17" y="29"/>
                    <a:pt x="16" y="31"/>
                    <a:pt x="15" y="33"/>
                  </a:cubicBezTo>
                  <a:cubicBezTo>
                    <a:pt x="13" y="35"/>
                    <a:pt x="12" y="31"/>
                    <a:pt x="11" y="31"/>
                  </a:cubicBezTo>
                  <a:cubicBezTo>
                    <a:pt x="6" y="31"/>
                    <a:pt x="3" y="35"/>
                    <a:pt x="2" y="39"/>
                  </a:cubicBezTo>
                  <a:cubicBezTo>
                    <a:pt x="2" y="40"/>
                    <a:pt x="0" y="41"/>
                    <a:pt x="1" y="42"/>
                  </a:cubicBezTo>
                  <a:cubicBezTo>
                    <a:pt x="2" y="43"/>
                    <a:pt x="3" y="44"/>
                    <a:pt x="4" y="45"/>
                  </a:cubicBezTo>
                  <a:cubicBezTo>
                    <a:pt x="4" y="46"/>
                    <a:pt x="5" y="44"/>
                    <a:pt x="5" y="45"/>
                  </a:cubicBezTo>
                  <a:cubicBezTo>
                    <a:pt x="6" y="46"/>
                    <a:pt x="7" y="47"/>
                    <a:pt x="7" y="48"/>
                  </a:cubicBezTo>
                  <a:cubicBezTo>
                    <a:pt x="8" y="50"/>
                    <a:pt x="7" y="53"/>
                    <a:pt x="7" y="55"/>
                  </a:cubicBezTo>
                  <a:cubicBezTo>
                    <a:pt x="10" y="54"/>
                    <a:pt x="13" y="54"/>
                    <a:pt x="16" y="54"/>
                  </a:cubicBezTo>
                  <a:cubicBezTo>
                    <a:pt x="20" y="54"/>
                    <a:pt x="25" y="55"/>
                    <a:pt x="29" y="55"/>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360" name="Freeform 756">
              <a:extLst>
                <a:ext uri="{FF2B5EF4-FFF2-40B4-BE49-F238E27FC236}">
                  <a16:creationId xmlns:a16="http://schemas.microsoft.com/office/drawing/2014/main" id="{57B5C1FF-6378-9BFE-6E82-8A0DEB506BEC}"/>
                </a:ext>
              </a:extLst>
            </p:cNvPr>
            <p:cNvSpPr>
              <a:spLocks/>
            </p:cNvSpPr>
            <p:nvPr/>
          </p:nvSpPr>
          <p:spPr bwMode="auto">
            <a:xfrm>
              <a:off x="11732043" y="8453303"/>
              <a:ext cx="140127" cy="289887"/>
            </a:xfrm>
            <a:custGeom>
              <a:avLst/>
              <a:gdLst>
                <a:gd name="T0" fmla="*/ 11 w 15"/>
                <a:gd name="T1" fmla="*/ 0 h 31"/>
                <a:gd name="T2" fmla="*/ 9 w 15"/>
                <a:gd name="T3" fmla="*/ 4 h 31"/>
                <a:gd name="T4" fmla="*/ 4 w 15"/>
                <a:gd name="T5" fmla="*/ 5 h 31"/>
                <a:gd name="T6" fmla="*/ 1 w 15"/>
                <a:gd name="T7" fmla="*/ 8 h 31"/>
                <a:gd name="T8" fmla="*/ 3 w 15"/>
                <a:gd name="T9" fmla="*/ 13 h 31"/>
                <a:gd name="T10" fmla="*/ 6 w 15"/>
                <a:gd name="T11" fmla="*/ 31 h 31"/>
                <a:gd name="T12" fmla="*/ 11 w 15"/>
                <a:gd name="T13" fmla="*/ 30 h 31"/>
                <a:gd name="T14" fmla="*/ 11 w 15"/>
                <a:gd name="T15" fmla="*/ 27 h 31"/>
                <a:gd name="T16" fmla="*/ 11 w 15"/>
                <a:gd name="T17" fmla="*/ 18 h 31"/>
                <a:gd name="T18" fmla="*/ 15 w 15"/>
                <a:gd name="T19" fmla="*/ 9 h 31"/>
                <a:gd name="T20" fmla="*/ 14 w 15"/>
                <a:gd name="T21" fmla="*/ 3 h 31"/>
                <a:gd name="T22" fmla="*/ 11 w 15"/>
                <a:gd name="T23" fmla="*/ 0 h 31"/>
                <a:gd name="T24" fmla="*/ 11 w 15"/>
                <a:gd name="T25"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31">
                  <a:moveTo>
                    <a:pt x="11" y="0"/>
                  </a:moveTo>
                  <a:cubicBezTo>
                    <a:pt x="9" y="2"/>
                    <a:pt x="10" y="2"/>
                    <a:pt x="9" y="4"/>
                  </a:cubicBezTo>
                  <a:cubicBezTo>
                    <a:pt x="8" y="6"/>
                    <a:pt x="6" y="5"/>
                    <a:pt x="4" y="5"/>
                  </a:cubicBezTo>
                  <a:cubicBezTo>
                    <a:pt x="4" y="5"/>
                    <a:pt x="2" y="7"/>
                    <a:pt x="1" y="8"/>
                  </a:cubicBezTo>
                  <a:cubicBezTo>
                    <a:pt x="0" y="9"/>
                    <a:pt x="2" y="11"/>
                    <a:pt x="3" y="13"/>
                  </a:cubicBezTo>
                  <a:cubicBezTo>
                    <a:pt x="7" y="18"/>
                    <a:pt x="4" y="25"/>
                    <a:pt x="6" y="31"/>
                  </a:cubicBezTo>
                  <a:cubicBezTo>
                    <a:pt x="7" y="31"/>
                    <a:pt x="9" y="31"/>
                    <a:pt x="11" y="30"/>
                  </a:cubicBezTo>
                  <a:cubicBezTo>
                    <a:pt x="12" y="30"/>
                    <a:pt x="12" y="29"/>
                    <a:pt x="11" y="27"/>
                  </a:cubicBezTo>
                  <a:cubicBezTo>
                    <a:pt x="11" y="24"/>
                    <a:pt x="11" y="21"/>
                    <a:pt x="11" y="18"/>
                  </a:cubicBezTo>
                  <a:cubicBezTo>
                    <a:pt x="11" y="14"/>
                    <a:pt x="14" y="12"/>
                    <a:pt x="15" y="9"/>
                  </a:cubicBezTo>
                  <a:cubicBezTo>
                    <a:pt x="15" y="6"/>
                    <a:pt x="15" y="5"/>
                    <a:pt x="14" y="3"/>
                  </a:cubicBezTo>
                  <a:cubicBezTo>
                    <a:pt x="14" y="3"/>
                    <a:pt x="11" y="0"/>
                    <a:pt x="11" y="0"/>
                  </a:cubicBezTo>
                  <a:cubicBezTo>
                    <a:pt x="10" y="1"/>
                    <a:pt x="11" y="0"/>
                    <a:pt x="11" y="0"/>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361" name="Freeform 757">
              <a:extLst>
                <a:ext uri="{FF2B5EF4-FFF2-40B4-BE49-F238E27FC236}">
                  <a16:creationId xmlns:a16="http://schemas.microsoft.com/office/drawing/2014/main" id="{98D868A3-800A-D113-E152-DCB19A4C011C}"/>
                </a:ext>
              </a:extLst>
            </p:cNvPr>
            <p:cNvSpPr>
              <a:spLocks/>
            </p:cNvSpPr>
            <p:nvPr/>
          </p:nvSpPr>
          <p:spPr bwMode="auto">
            <a:xfrm>
              <a:off x="11827584" y="8380032"/>
              <a:ext cx="550956" cy="477833"/>
            </a:xfrm>
            <a:custGeom>
              <a:avLst/>
              <a:gdLst>
                <a:gd name="T0" fmla="*/ 31 w 59"/>
                <a:gd name="T1" fmla="*/ 42 h 51"/>
                <a:gd name="T2" fmla="*/ 37 w 59"/>
                <a:gd name="T3" fmla="*/ 37 h 51"/>
                <a:gd name="T4" fmla="*/ 40 w 59"/>
                <a:gd name="T5" fmla="*/ 36 h 51"/>
                <a:gd name="T6" fmla="*/ 43 w 59"/>
                <a:gd name="T7" fmla="*/ 38 h 51"/>
                <a:gd name="T8" fmla="*/ 47 w 59"/>
                <a:gd name="T9" fmla="*/ 32 h 51"/>
                <a:gd name="T10" fmla="*/ 48 w 59"/>
                <a:gd name="T11" fmla="*/ 28 h 51"/>
                <a:gd name="T12" fmla="*/ 51 w 59"/>
                <a:gd name="T13" fmla="*/ 27 h 51"/>
                <a:gd name="T14" fmla="*/ 56 w 59"/>
                <a:gd name="T15" fmla="*/ 14 h 51"/>
                <a:gd name="T16" fmla="*/ 59 w 59"/>
                <a:gd name="T17" fmla="*/ 11 h 51"/>
                <a:gd name="T18" fmla="*/ 57 w 59"/>
                <a:gd name="T19" fmla="*/ 8 h 51"/>
                <a:gd name="T20" fmla="*/ 56 w 59"/>
                <a:gd name="T21" fmla="*/ 6 h 51"/>
                <a:gd name="T22" fmla="*/ 54 w 59"/>
                <a:gd name="T23" fmla="*/ 1 h 51"/>
                <a:gd name="T24" fmla="*/ 48 w 59"/>
                <a:gd name="T25" fmla="*/ 5 h 51"/>
                <a:gd name="T26" fmla="*/ 40 w 59"/>
                <a:gd name="T27" fmla="*/ 4 h 51"/>
                <a:gd name="T28" fmla="*/ 32 w 59"/>
                <a:gd name="T29" fmla="*/ 6 h 51"/>
                <a:gd name="T30" fmla="*/ 26 w 59"/>
                <a:gd name="T31" fmla="*/ 4 h 51"/>
                <a:gd name="T32" fmla="*/ 19 w 59"/>
                <a:gd name="T33" fmla="*/ 3 h 51"/>
                <a:gd name="T34" fmla="*/ 13 w 59"/>
                <a:gd name="T35" fmla="*/ 1 h 51"/>
                <a:gd name="T36" fmla="*/ 8 w 59"/>
                <a:gd name="T37" fmla="*/ 3 h 51"/>
                <a:gd name="T38" fmla="*/ 7 w 59"/>
                <a:gd name="T39" fmla="*/ 6 h 51"/>
                <a:gd name="T40" fmla="*/ 6 w 59"/>
                <a:gd name="T41" fmla="*/ 10 h 51"/>
                <a:gd name="T42" fmla="*/ 5 w 59"/>
                <a:gd name="T43" fmla="*/ 16 h 51"/>
                <a:gd name="T44" fmla="*/ 1 w 59"/>
                <a:gd name="T45" fmla="*/ 24 h 51"/>
                <a:gd name="T46" fmla="*/ 2 w 59"/>
                <a:gd name="T47" fmla="*/ 38 h 51"/>
                <a:gd name="T48" fmla="*/ 5 w 59"/>
                <a:gd name="T49" fmla="*/ 38 h 51"/>
                <a:gd name="T50" fmla="*/ 9 w 59"/>
                <a:gd name="T51" fmla="*/ 39 h 51"/>
                <a:gd name="T52" fmla="*/ 14 w 59"/>
                <a:gd name="T53" fmla="*/ 43 h 51"/>
                <a:gd name="T54" fmla="*/ 14 w 59"/>
                <a:gd name="T55" fmla="*/ 45 h 51"/>
                <a:gd name="T56" fmla="*/ 16 w 59"/>
                <a:gd name="T57" fmla="*/ 48 h 51"/>
                <a:gd name="T58" fmla="*/ 23 w 59"/>
                <a:gd name="T59" fmla="*/ 47 h 51"/>
                <a:gd name="T60" fmla="*/ 22 w 59"/>
                <a:gd name="T61" fmla="*/ 48 h 51"/>
                <a:gd name="T62" fmla="*/ 27 w 59"/>
                <a:gd name="T63" fmla="*/ 47 h 51"/>
                <a:gd name="T64" fmla="*/ 30 w 59"/>
                <a:gd name="T65" fmla="*/ 47 h 51"/>
                <a:gd name="T66" fmla="*/ 31 w 59"/>
                <a:gd name="T67" fmla="*/ 42 h 51"/>
                <a:gd name="T68" fmla="*/ 31 w 59"/>
                <a:gd name="T69" fmla="*/ 42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51">
                  <a:moveTo>
                    <a:pt x="31" y="42"/>
                  </a:moveTo>
                  <a:cubicBezTo>
                    <a:pt x="32" y="40"/>
                    <a:pt x="35" y="37"/>
                    <a:pt x="37" y="37"/>
                  </a:cubicBezTo>
                  <a:cubicBezTo>
                    <a:pt x="38" y="36"/>
                    <a:pt x="40" y="36"/>
                    <a:pt x="40" y="36"/>
                  </a:cubicBezTo>
                  <a:cubicBezTo>
                    <a:pt x="41" y="37"/>
                    <a:pt x="42" y="39"/>
                    <a:pt x="43" y="38"/>
                  </a:cubicBezTo>
                  <a:cubicBezTo>
                    <a:pt x="45" y="37"/>
                    <a:pt x="46" y="34"/>
                    <a:pt x="47" y="32"/>
                  </a:cubicBezTo>
                  <a:cubicBezTo>
                    <a:pt x="47" y="31"/>
                    <a:pt x="48" y="29"/>
                    <a:pt x="48" y="28"/>
                  </a:cubicBezTo>
                  <a:cubicBezTo>
                    <a:pt x="49" y="27"/>
                    <a:pt x="50" y="28"/>
                    <a:pt x="51" y="27"/>
                  </a:cubicBezTo>
                  <a:cubicBezTo>
                    <a:pt x="51" y="25"/>
                    <a:pt x="53" y="14"/>
                    <a:pt x="56" y="14"/>
                  </a:cubicBezTo>
                  <a:cubicBezTo>
                    <a:pt x="58" y="14"/>
                    <a:pt x="59" y="12"/>
                    <a:pt x="59" y="11"/>
                  </a:cubicBezTo>
                  <a:cubicBezTo>
                    <a:pt x="59" y="9"/>
                    <a:pt x="57" y="9"/>
                    <a:pt x="57" y="8"/>
                  </a:cubicBezTo>
                  <a:cubicBezTo>
                    <a:pt x="57" y="7"/>
                    <a:pt x="56" y="7"/>
                    <a:pt x="56" y="6"/>
                  </a:cubicBezTo>
                  <a:cubicBezTo>
                    <a:pt x="55" y="4"/>
                    <a:pt x="55" y="3"/>
                    <a:pt x="54" y="1"/>
                  </a:cubicBezTo>
                  <a:cubicBezTo>
                    <a:pt x="53" y="2"/>
                    <a:pt x="50" y="5"/>
                    <a:pt x="48" y="5"/>
                  </a:cubicBezTo>
                  <a:cubicBezTo>
                    <a:pt x="45" y="4"/>
                    <a:pt x="43" y="4"/>
                    <a:pt x="40" y="4"/>
                  </a:cubicBezTo>
                  <a:cubicBezTo>
                    <a:pt x="37" y="4"/>
                    <a:pt x="35" y="6"/>
                    <a:pt x="32" y="6"/>
                  </a:cubicBezTo>
                  <a:cubicBezTo>
                    <a:pt x="30" y="6"/>
                    <a:pt x="28" y="3"/>
                    <a:pt x="26" y="4"/>
                  </a:cubicBezTo>
                  <a:cubicBezTo>
                    <a:pt x="22" y="6"/>
                    <a:pt x="21" y="5"/>
                    <a:pt x="19" y="3"/>
                  </a:cubicBezTo>
                  <a:cubicBezTo>
                    <a:pt x="18" y="2"/>
                    <a:pt x="15" y="0"/>
                    <a:pt x="13" y="1"/>
                  </a:cubicBezTo>
                  <a:cubicBezTo>
                    <a:pt x="12" y="1"/>
                    <a:pt x="9" y="2"/>
                    <a:pt x="8" y="3"/>
                  </a:cubicBezTo>
                  <a:cubicBezTo>
                    <a:pt x="7" y="4"/>
                    <a:pt x="8" y="5"/>
                    <a:pt x="7" y="6"/>
                  </a:cubicBezTo>
                  <a:cubicBezTo>
                    <a:pt x="7" y="7"/>
                    <a:pt x="6" y="9"/>
                    <a:pt x="6" y="10"/>
                  </a:cubicBezTo>
                  <a:cubicBezTo>
                    <a:pt x="5" y="12"/>
                    <a:pt x="5" y="14"/>
                    <a:pt x="5" y="16"/>
                  </a:cubicBezTo>
                  <a:cubicBezTo>
                    <a:pt x="5" y="19"/>
                    <a:pt x="2" y="21"/>
                    <a:pt x="1" y="24"/>
                  </a:cubicBezTo>
                  <a:cubicBezTo>
                    <a:pt x="0" y="27"/>
                    <a:pt x="1" y="34"/>
                    <a:pt x="2" y="38"/>
                  </a:cubicBezTo>
                  <a:cubicBezTo>
                    <a:pt x="2" y="39"/>
                    <a:pt x="4" y="38"/>
                    <a:pt x="5" y="38"/>
                  </a:cubicBezTo>
                  <a:cubicBezTo>
                    <a:pt x="6" y="38"/>
                    <a:pt x="8" y="39"/>
                    <a:pt x="9" y="39"/>
                  </a:cubicBezTo>
                  <a:cubicBezTo>
                    <a:pt x="10" y="40"/>
                    <a:pt x="14" y="42"/>
                    <a:pt x="14" y="43"/>
                  </a:cubicBezTo>
                  <a:cubicBezTo>
                    <a:pt x="14" y="44"/>
                    <a:pt x="14" y="44"/>
                    <a:pt x="14" y="45"/>
                  </a:cubicBezTo>
                  <a:cubicBezTo>
                    <a:pt x="14" y="46"/>
                    <a:pt x="15" y="47"/>
                    <a:pt x="16" y="48"/>
                  </a:cubicBezTo>
                  <a:cubicBezTo>
                    <a:pt x="18" y="51"/>
                    <a:pt x="21" y="46"/>
                    <a:pt x="23" y="47"/>
                  </a:cubicBezTo>
                  <a:cubicBezTo>
                    <a:pt x="23" y="47"/>
                    <a:pt x="22" y="48"/>
                    <a:pt x="22" y="48"/>
                  </a:cubicBezTo>
                  <a:cubicBezTo>
                    <a:pt x="22" y="47"/>
                    <a:pt x="27" y="47"/>
                    <a:pt x="27" y="47"/>
                  </a:cubicBezTo>
                  <a:cubicBezTo>
                    <a:pt x="29" y="47"/>
                    <a:pt x="29" y="45"/>
                    <a:pt x="30" y="47"/>
                  </a:cubicBezTo>
                  <a:cubicBezTo>
                    <a:pt x="31" y="45"/>
                    <a:pt x="31" y="44"/>
                    <a:pt x="31" y="42"/>
                  </a:cubicBezTo>
                  <a:cubicBezTo>
                    <a:pt x="32" y="41"/>
                    <a:pt x="31" y="43"/>
                    <a:pt x="31" y="42"/>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362" name="Freeform 758">
              <a:extLst>
                <a:ext uri="{FF2B5EF4-FFF2-40B4-BE49-F238E27FC236}">
                  <a16:creationId xmlns:a16="http://schemas.microsoft.com/office/drawing/2014/main" id="{A287CFCD-9320-7C80-182E-A84A1E5EE1F2}"/>
                </a:ext>
              </a:extLst>
            </p:cNvPr>
            <p:cNvSpPr>
              <a:spLocks/>
            </p:cNvSpPr>
            <p:nvPr/>
          </p:nvSpPr>
          <p:spPr bwMode="auto">
            <a:xfrm>
              <a:off x="11432679" y="8322691"/>
              <a:ext cx="394905" cy="280329"/>
            </a:xfrm>
            <a:custGeom>
              <a:avLst/>
              <a:gdLst>
                <a:gd name="T0" fmla="*/ 35 w 42"/>
                <a:gd name="T1" fmla="*/ 20 h 30"/>
                <a:gd name="T2" fmla="*/ 41 w 42"/>
                <a:gd name="T3" fmla="*/ 17 h 30"/>
                <a:gd name="T4" fmla="*/ 38 w 42"/>
                <a:gd name="T5" fmla="*/ 13 h 30"/>
                <a:gd name="T6" fmla="*/ 33 w 42"/>
                <a:gd name="T7" fmla="*/ 10 h 30"/>
                <a:gd name="T8" fmla="*/ 32 w 42"/>
                <a:gd name="T9" fmla="*/ 7 h 30"/>
                <a:gd name="T10" fmla="*/ 30 w 42"/>
                <a:gd name="T11" fmla="*/ 1 h 30"/>
                <a:gd name="T12" fmla="*/ 26 w 42"/>
                <a:gd name="T13" fmla="*/ 0 h 30"/>
                <a:gd name="T14" fmla="*/ 22 w 42"/>
                <a:gd name="T15" fmla="*/ 2 h 30"/>
                <a:gd name="T16" fmla="*/ 19 w 42"/>
                <a:gd name="T17" fmla="*/ 4 h 30"/>
                <a:gd name="T18" fmla="*/ 17 w 42"/>
                <a:gd name="T19" fmla="*/ 5 h 30"/>
                <a:gd name="T20" fmla="*/ 11 w 42"/>
                <a:gd name="T21" fmla="*/ 10 h 30"/>
                <a:gd name="T22" fmla="*/ 9 w 42"/>
                <a:gd name="T23" fmla="*/ 10 h 30"/>
                <a:gd name="T24" fmla="*/ 7 w 42"/>
                <a:gd name="T25" fmla="*/ 14 h 30"/>
                <a:gd name="T26" fmla="*/ 5 w 42"/>
                <a:gd name="T27" fmla="*/ 16 h 30"/>
                <a:gd name="T28" fmla="*/ 2 w 42"/>
                <a:gd name="T29" fmla="*/ 18 h 30"/>
                <a:gd name="T30" fmla="*/ 1 w 42"/>
                <a:gd name="T31" fmla="*/ 24 h 30"/>
                <a:gd name="T32" fmla="*/ 8 w 42"/>
                <a:gd name="T33" fmla="*/ 28 h 30"/>
                <a:gd name="T34" fmla="*/ 16 w 42"/>
                <a:gd name="T35" fmla="*/ 30 h 30"/>
                <a:gd name="T36" fmla="*/ 15 w 42"/>
                <a:gd name="T37" fmla="*/ 22 h 30"/>
                <a:gd name="T38" fmla="*/ 26 w 42"/>
                <a:gd name="T39" fmla="*/ 22 h 30"/>
                <a:gd name="T40" fmla="*/ 35 w 42"/>
                <a:gd name="T41" fmla="*/ 20 h 30"/>
                <a:gd name="T42" fmla="*/ 35 w 42"/>
                <a:gd name="T43" fmla="*/ 2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 h="30">
                  <a:moveTo>
                    <a:pt x="35" y="20"/>
                  </a:moveTo>
                  <a:cubicBezTo>
                    <a:pt x="37" y="17"/>
                    <a:pt x="40" y="20"/>
                    <a:pt x="41" y="17"/>
                  </a:cubicBezTo>
                  <a:cubicBezTo>
                    <a:pt x="42" y="16"/>
                    <a:pt x="39" y="13"/>
                    <a:pt x="38" y="13"/>
                  </a:cubicBezTo>
                  <a:cubicBezTo>
                    <a:pt x="37" y="15"/>
                    <a:pt x="34" y="11"/>
                    <a:pt x="33" y="10"/>
                  </a:cubicBezTo>
                  <a:cubicBezTo>
                    <a:pt x="33" y="9"/>
                    <a:pt x="33" y="8"/>
                    <a:pt x="32" y="7"/>
                  </a:cubicBezTo>
                  <a:cubicBezTo>
                    <a:pt x="30" y="5"/>
                    <a:pt x="30" y="4"/>
                    <a:pt x="30" y="1"/>
                  </a:cubicBezTo>
                  <a:cubicBezTo>
                    <a:pt x="29" y="1"/>
                    <a:pt x="27" y="0"/>
                    <a:pt x="26" y="0"/>
                  </a:cubicBezTo>
                  <a:cubicBezTo>
                    <a:pt x="24" y="1"/>
                    <a:pt x="23" y="2"/>
                    <a:pt x="22" y="2"/>
                  </a:cubicBezTo>
                  <a:cubicBezTo>
                    <a:pt x="21" y="3"/>
                    <a:pt x="20" y="4"/>
                    <a:pt x="19" y="4"/>
                  </a:cubicBezTo>
                  <a:cubicBezTo>
                    <a:pt x="18" y="6"/>
                    <a:pt x="18" y="4"/>
                    <a:pt x="17" y="5"/>
                  </a:cubicBezTo>
                  <a:cubicBezTo>
                    <a:pt x="15" y="6"/>
                    <a:pt x="13" y="11"/>
                    <a:pt x="11" y="10"/>
                  </a:cubicBezTo>
                  <a:cubicBezTo>
                    <a:pt x="10" y="10"/>
                    <a:pt x="9" y="8"/>
                    <a:pt x="9" y="10"/>
                  </a:cubicBezTo>
                  <a:cubicBezTo>
                    <a:pt x="8" y="11"/>
                    <a:pt x="8" y="13"/>
                    <a:pt x="7" y="14"/>
                  </a:cubicBezTo>
                  <a:cubicBezTo>
                    <a:pt x="7" y="15"/>
                    <a:pt x="7" y="16"/>
                    <a:pt x="5" y="16"/>
                  </a:cubicBezTo>
                  <a:cubicBezTo>
                    <a:pt x="5" y="16"/>
                    <a:pt x="1" y="17"/>
                    <a:pt x="2" y="18"/>
                  </a:cubicBezTo>
                  <a:cubicBezTo>
                    <a:pt x="5" y="20"/>
                    <a:pt x="0" y="23"/>
                    <a:pt x="1" y="24"/>
                  </a:cubicBezTo>
                  <a:cubicBezTo>
                    <a:pt x="3" y="25"/>
                    <a:pt x="5" y="30"/>
                    <a:pt x="8" y="28"/>
                  </a:cubicBezTo>
                  <a:cubicBezTo>
                    <a:pt x="11" y="26"/>
                    <a:pt x="13" y="27"/>
                    <a:pt x="16" y="30"/>
                  </a:cubicBezTo>
                  <a:cubicBezTo>
                    <a:pt x="15" y="27"/>
                    <a:pt x="15" y="24"/>
                    <a:pt x="15" y="22"/>
                  </a:cubicBezTo>
                  <a:cubicBezTo>
                    <a:pt x="19" y="22"/>
                    <a:pt x="22" y="22"/>
                    <a:pt x="26" y="22"/>
                  </a:cubicBezTo>
                  <a:cubicBezTo>
                    <a:pt x="29" y="22"/>
                    <a:pt x="34" y="23"/>
                    <a:pt x="35" y="20"/>
                  </a:cubicBezTo>
                  <a:cubicBezTo>
                    <a:pt x="36" y="18"/>
                    <a:pt x="35" y="20"/>
                    <a:pt x="35" y="20"/>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363" name="Freeform 759">
              <a:extLst>
                <a:ext uri="{FF2B5EF4-FFF2-40B4-BE49-F238E27FC236}">
                  <a16:creationId xmlns:a16="http://schemas.microsoft.com/office/drawing/2014/main" id="{5325278F-0532-B84D-6C58-DC0998FFE174}"/>
                </a:ext>
              </a:extLst>
            </p:cNvPr>
            <p:cNvSpPr>
              <a:spLocks/>
            </p:cNvSpPr>
            <p:nvPr/>
          </p:nvSpPr>
          <p:spPr bwMode="auto">
            <a:xfrm>
              <a:off x="11697010" y="8529753"/>
              <a:ext cx="92356" cy="222990"/>
            </a:xfrm>
            <a:custGeom>
              <a:avLst/>
              <a:gdLst>
                <a:gd name="T0" fmla="*/ 9 w 10"/>
                <a:gd name="T1" fmla="*/ 10 h 24"/>
                <a:gd name="T2" fmla="*/ 8 w 10"/>
                <a:gd name="T3" fmla="*/ 6 h 24"/>
                <a:gd name="T4" fmla="*/ 5 w 10"/>
                <a:gd name="T5" fmla="*/ 0 h 24"/>
                <a:gd name="T6" fmla="*/ 2 w 10"/>
                <a:gd name="T7" fmla="*/ 0 h 24"/>
                <a:gd name="T8" fmla="*/ 2 w 10"/>
                <a:gd name="T9" fmla="*/ 3 h 24"/>
                <a:gd name="T10" fmla="*/ 2 w 10"/>
                <a:gd name="T11" fmla="*/ 9 h 24"/>
                <a:gd name="T12" fmla="*/ 4 w 10"/>
                <a:gd name="T13" fmla="*/ 15 h 24"/>
                <a:gd name="T14" fmla="*/ 4 w 10"/>
                <a:gd name="T15" fmla="*/ 21 h 24"/>
                <a:gd name="T16" fmla="*/ 6 w 10"/>
                <a:gd name="T17" fmla="*/ 23 h 24"/>
                <a:gd name="T18" fmla="*/ 9 w 10"/>
                <a:gd name="T19" fmla="*/ 23 h 24"/>
                <a:gd name="T20" fmla="*/ 9 w 10"/>
                <a:gd name="T21" fmla="*/ 10 h 24"/>
                <a:gd name="T22" fmla="*/ 9 w 10"/>
                <a:gd name="T23" fmla="*/ 1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 h="24">
                  <a:moveTo>
                    <a:pt x="9" y="10"/>
                  </a:moveTo>
                  <a:cubicBezTo>
                    <a:pt x="9" y="9"/>
                    <a:pt x="9" y="7"/>
                    <a:pt x="8" y="6"/>
                  </a:cubicBezTo>
                  <a:cubicBezTo>
                    <a:pt x="7" y="5"/>
                    <a:pt x="4" y="1"/>
                    <a:pt x="5" y="0"/>
                  </a:cubicBezTo>
                  <a:cubicBezTo>
                    <a:pt x="4" y="0"/>
                    <a:pt x="3" y="0"/>
                    <a:pt x="2" y="0"/>
                  </a:cubicBezTo>
                  <a:cubicBezTo>
                    <a:pt x="0" y="0"/>
                    <a:pt x="2" y="2"/>
                    <a:pt x="2" y="3"/>
                  </a:cubicBezTo>
                  <a:cubicBezTo>
                    <a:pt x="3" y="5"/>
                    <a:pt x="2" y="7"/>
                    <a:pt x="2" y="9"/>
                  </a:cubicBezTo>
                  <a:cubicBezTo>
                    <a:pt x="1" y="12"/>
                    <a:pt x="3" y="12"/>
                    <a:pt x="4" y="15"/>
                  </a:cubicBezTo>
                  <a:cubicBezTo>
                    <a:pt x="4" y="17"/>
                    <a:pt x="3" y="19"/>
                    <a:pt x="4" y="21"/>
                  </a:cubicBezTo>
                  <a:cubicBezTo>
                    <a:pt x="4" y="22"/>
                    <a:pt x="5" y="23"/>
                    <a:pt x="6" y="23"/>
                  </a:cubicBezTo>
                  <a:cubicBezTo>
                    <a:pt x="7" y="24"/>
                    <a:pt x="10" y="24"/>
                    <a:pt x="9" y="23"/>
                  </a:cubicBezTo>
                  <a:cubicBezTo>
                    <a:pt x="9" y="19"/>
                    <a:pt x="9" y="15"/>
                    <a:pt x="9" y="10"/>
                  </a:cubicBezTo>
                  <a:cubicBezTo>
                    <a:pt x="9" y="7"/>
                    <a:pt x="9" y="13"/>
                    <a:pt x="9" y="10"/>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364" name="Freeform 760">
              <a:extLst>
                <a:ext uri="{FF2B5EF4-FFF2-40B4-BE49-F238E27FC236}">
                  <a16:creationId xmlns:a16="http://schemas.microsoft.com/office/drawing/2014/main" id="{281E4C63-8CDB-8CBD-DB29-5FED8190711C}"/>
                </a:ext>
              </a:extLst>
            </p:cNvPr>
            <p:cNvSpPr>
              <a:spLocks/>
            </p:cNvSpPr>
            <p:nvPr/>
          </p:nvSpPr>
          <p:spPr bwMode="auto">
            <a:xfrm>
              <a:off x="11295734" y="8539311"/>
              <a:ext cx="296178" cy="289887"/>
            </a:xfrm>
            <a:custGeom>
              <a:avLst/>
              <a:gdLst>
                <a:gd name="T0" fmla="*/ 26 w 32"/>
                <a:gd name="T1" fmla="*/ 4 h 31"/>
                <a:gd name="T2" fmla="*/ 21 w 32"/>
                <a:gd name="T3" fmla="*/ 5 h 31"/>
                <a:gd name="T4" fmla="*/ 15 w 32"/>
                <a:gd name="T5" fmla="*/ 1 h 31"/>
                <a:gd name="T6" fmla="*/ 13 w 32"/>
                <a:gd name="T7" fmla="*/ 1 h 31"/>
                <a:gd name="T8" fmla="*/ 10 w 32"/>
                <a:gd name="T9" fmla="*/ 2 h 31"/>
                <a:gd name="T10" fmla="*/ 6 w 32"/>
                <a:gd name="T11" fmla="*/ 2 h 31"/>
                <a:gd name="T12" fmla="*/ 4 w 32"/>
                <a:gd name="T13" fmla="*/ 3 h 31"/>
                <a:gd name="T14" fmla="*/ 3 w 32"/>
                <a:gd name="T15" fmla="*/ 6 h 31"/>
                <a:gd name="T16" fmla="*/ 5 w 32"/>
                <a:gd name="T17" fmla="*/ 7 h 31"/>
                <a:gd name="T18" fmla="*/ 3 w 32"/>
                <a:gd name="T19" fmla="*/ 9 h 31"/>
                <a:gd name="T20" fmla="*/ 5 w 32"/>
                <a:gd name="T21" fmla="*/ 12 h 31"/>
                <a:gd name="T22" fmla="*/ 3 w 32"/>
                <a:gd name="T23" fmla="*/ 13 h 31"/>
                <a:gd name="T24" fmla="*/ 2 w 32"/>
                <a:gd name="T25" fmla="*/ 16 h 31"/>
                <a:gd name="T26" fmla="*/ 2 w 32"/>
                <a:gd name="T27" fmla="*/ 19 h 31"/>
                <a:gd name="T28" fmla="*/ 3 w 32"/>
                <a:gd name="T29" fmla="*/ 23 h 31"/>
                <a:gd name="T30" fmla="*/ 7 w 32"/>
                <a:gd name="T31" fmla="*/ 26 h 31"/>
                <a:gd name="T32" fmla="*/ 7 w 32"/>
                <a:gd name="T33" fmla="*/ 31 h 31"/>
                <a:gd name="T34" fmla="*/ 19 w 32"/>
                <a:gd name="T35" fmla="*/ 28 h 31"/>
                <a:gd name="T36" fmla="*/ 26 w 32"/>
                <a:gd name="T37" fmla="*/ 28 h 31"/>
                <a:gd name="T38" fmla="*/ 30 w 32"/>
                <a:gd name="T39" fmla="*/ 26 h 31"/>
                <a:gd name="T40" fmla="*/ 28 w 32"/>
                <a:gd name="T41" fmla="*/ 21 h 31"/>
                <a:gd name="T42" fmla="*/ 30 w 32"/>
                <a:gd name="T43" fmla="*/ 15 h 31"/>
                <a:gd name="T44" fmla="*/ 26 w 32"/>
                <a:gd name="T45" fmla="*/ 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2" h="31">
                  <a:moveTo>
                    <a:pt x="26" y="4"/>
                  </a:moveTo>
                  <a:cubicBezTo>
                    <a:pt x="24" y="4"/>
                    <a:pt x="23" y="6"/>
                    <a:pt x="21" y="5"/>
                  </a:cubicBezTo>
                  <a:cubicBezTo>
                    <a:pt x="19" y="5"/>
                    <a:pt x="17" y="0"/>
                    <a:pt x="15" y="1"/>
                  </a:cubicBezTo>
                  <a:cubicBezTo>
                    <a:pt x="14" y="2"/>
                    <a:pt x="13" y="2"/>
                    <a:pt x="13" y="1"/>
                  </a:cubicBezTo>
                  <a:cubicBezTo>
                    <a:pt x="12" y="0"/>
                    <a:pt x="11" y="2"/>
                    <a:pt x="10" y="2"/>
                  </a:cubicBezTo>
                  <a:cubicBezTo>
                    <a:pt x="8" y="3"/>
                    <a:pt x="7" y="2"/>
                    <a:pt x="6" y="2"/>
                  </a:cubicBezTo>
                  <a:cubicBezTo>
                    <a:pt x="5" y="1"/>
                    <a:pt x="5" y="3"/>
                    <a:pt x="4" y="3"/>
                  </a:cubicBezTo>
                  <a:cubicBezTo>
                    <a:pt x="3" y="3"/>
                    <a:pt x="2" y="5"/>
                    <a:pt x="3" y="6"/>
                  </a:cubicBezTo>
                  <a:cubicBezTo>
                    <a:pt x="3" y="7"/>
                    <a:pt x="5" y="7"/>
                    <a:pt x="5" y="7"/>
                  </a:cubicBezTo>
                  <a:cubicBezTo>
                    <a:pt x="5" y="8"/>
                    <a:pt x="3" y="9"/>
                    <a:pt x="3" y="9"/>
                  </a:cubicBezTo>
                  <a:cubicBezTo>
                    <a:pt x="3" y="10"/>
                    <a:pt x="5" y="11"/>
                    <a:pt x="5" y="12"/>
                  </a:cubicBezTo>
                  <a:cubicBezTo>
                    <a:pt x="5" y="12"/>
                    <a:pt x="3" y="11"/>
                    <a:pt x="3" y="13"/>
                  </a:cubicBezTo>
                  <a:cubicBezTo>
                    <a:pt x="3" y="14"/>
                    <a:pt x="4" y="16"/>
                    <a:pt x="2" y="16"/>
                  </a:cubicBezTo>
                  <a:cubicBezTo>
                    <a:pt x="3" y="17"/>
                    <a:pt x="3" y="18"/>
                    <a:pt x="2" y="19"/>
                  </a:cubicBezTo>
                  <a:cubicBezTo>
                    <a:pt x="2" y="21"/>
                    <a:pt x="0" y="21"/>
                    <a:pt x="3" y="23"/>
                  </a:cubicBezTo>
                  <a:cubicBezTo>
                    <a:pt x="4" y="23"/>
                    <a:pt x="6" y="24"/>
                    <a:pt x="7" y="26"/>
                  </a:cubicBezTo>
                  <a:cubicBezTo>
                    <a:pt x="8" y="27"/>
                    <a:pt x="7" y="29"/>
                    <a:pt x="7" y="31"/>
                  </a:cubicBezTo>
                  <a:cubicBezTo>
                    <a:pt x="11" y="30"/>
                    <a:pt x="14" y="28"/>
                    <a:pt x="19" y="28"/>
                  </a:cubicBezTo>
                  <a:cubicBezTo>
                    <a:pt x="21" y="27"/>
                    <a:pt x="24" y="28"/>
                    <a:pt x="26" y="28"/>
                  </a:cubicBezTo>
                  <a:cubicBezTo>
                    <a:pt x="28" y="28"/>
                    <a:pt x="31" y="29"/>
                    <a:pt x="30" y="26"/>
                  </a:cubicBezTo>
                  <a:cubicBezTo>
                    <a:pt x="30" y="24"/>
                    <a:pt x="29" y="23"/>
                    <a:pt x="28" y="21"/>
                  </a:cubicBezTo>
                  <a:cubicBezTo>
                    <a:pt x="28" y="19"/>
                    <a:pt x="29" y="17"/>
                    <a:pt x="30" y="15"/>
                  </a:cubicBezTo>
                  <a:cubicBezTo>
                    <a:pt x="31" y="11"/>
                    <a:pt x="32" y="4"/>
                    <a:pt x="26" y="4"/>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365" name="Freeform 761">
              <a:extLst>
                <a:ext uri="{FF2B5EF4-FFF2-40B4-BE49-F238E27FC236}">
                  <a16:creationId xmlns:a16="http://schemas.microsoft.com/office/drawing/2014/main" id="{10FA668A-2B79-5910-0325-61F2D62BE38B}"/>
                </a:ext>
              </a:extLst>
            </p:cNvPr>
            <p:cNvSpPr>
              <a:spLocks/>
            </p:cNvSpPr>
            <p:nvPr/>
          </p:nvSpPr>
          <p:spPr bwMode="auto">
            <a:xfrm>
              <a:off x="11547328" y="8529753"/>
              <a:ext cx="213379" cy="280329"/>
            </a:xfrm>
            <a:custGeom>
              <a:avLst/>
              <a:gdLst>
                <a:gd name="T0" fmla="*/ 19 w 23"/>
                <a:gd name="T1" fmla="*/ 13 h 30"/>
                <a:gd name="T2" fmla="*/ 18 w 23"/>
                <a:gd name="T3" fmla="*/ 6 h 30"/>
                <a:gd name="T4" fmla="*/ 17 w 23"/>
                <a:gd name="T5" fmla="*/ 0 h 30"/>
                <a:gd name="T6" fmla="*/ 3 w 23"/>
                <a:gd name="T7" fmla="*/ 0 h 30"/>
                <a:gd name="T8" fmla="*/ 4 w 23"/>
                <a:gd name="T9" fmla="*/ 11 h 30"/>
                <a:gd name="T10" fmla="*/ 1 w 23"/>
                <a:gd name="T11" fmla="*/ 22 h 30"/>
                <a:gd name="T12" fmla="*/ 3 w 23"/>
                <a:gd name="T13" fmla="*/ 30 h 30"/>
                <a:gd name="T14" fmla="*/ 10 w 23"/>
                <a:gd name="T15" fmla="*/ 29 h 30"/>
                <a:gd name="T16" fmla="*/ 23 w 23"/>
                <a:gd name="T17" fmla="*/ 24 h 30"/>
                <a:gd name="T18" fmla="*/ 20 w 23"/>
                <a:gd name="T19" fmla="*/ 19 h 30"/>
                <a:gd name="T20" fmla="*/ 19 w 23"/>
                <a:gd name="T21" fmla="*/ 13 h 30"/>
                <a:gd name="T22" fmla="*/ 19 w 23"/>
                <a:gd name="T23" fmla="*/ 1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 h="30">
                  <a:moveTo>
                    <a:pt x="19" y="13"/>
                  </a:moveTo>
                  <a:cubicBezTo>
                    <a:pt x="17" y="11"/>
                    <a:pt x="18" y="8"/>
                    <a:pt x="18" y="6"/>
                  </a:cubicBezTo>
                  <a:cubicBezTo>
                    <a:pt x="19" y="4"/>
                    <a:pt x="16" y="2"/>
                    <a:pt x="17" y="0"/>
                  </a:cubicBezTo>
                  <a:cubicBezTo>
                    <a:pt x="12" y="0"/>
                    <a:pt x="8" y="0"/>
                    <a:pt x="3" y="0"/>
                  </a:cubicBezTo>
                  <a:cubicBezTo>
                    <a:pt x="3" y="3"/>
                    <a:pt x="4" y="7"/>
                    <a:pt x="4" y="11"/>
                  </a:cubicBezTo>
                  <a:cubicBezTo>
                    <a:pt x="4" y="15"/>
                    <a:pt x="0" y="18"/>
                    <a:pt x="1" y="22"/>
                  </a:cubicBezTo>
                  <a:cubicBezTo>
                    <a:pt x="2" y="25"/>
                    <a:pt x="4" y="26"/>
                    <a:pt x="3" y="30"/>
                  </a:cubicBezTo>
                  <a:cubicBezTo>
                    <a:pt x="6" y="30"/>
                    <a:pt x="7" y="30"/>
                    <a:pt x="10" y="29"/>
                  </a:cubicBezTo>
                  <a:cubicBezTo>
                    <a:pt x="15" y="28"/>
                    <a:pt x="19" y="26"/>
                    <a:pt x="23" y="24"/>
                  </a:cubicBezTo>
                  <a:cubicBezTo>
                    <a:pt x="21" y="23"/>
                    <a:pt x="20" y="21"/>
                    <a:pt x="20" y="19"/>
                  </a:cubicBezTo>
                  <a:cubicBezTo>
                    <a:pt x="20" y="17"/>
                    <a:pt x="20" y="15"/>
                    <a:pt x="19" y="13"/>
                  </a:cubicBezTo>
                  <a:cubicBezTo>
                    <a:pt x="17" y="11"/>
                    <a:pt x="20" y="15"/>
                    <a:pt x="19" y="13"/>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366" name="Freeform 762">
              <a:extLst>
                <a:ext uri="{FF2B5EF4-FFF2-40B4-BE49-F238E27FC236}">
                  <a16:creationId xmlns:a16="http://schemas.microsoft.com/office/drawing/2014/main" id="{75361CBD-0038-6B61-1C29-8B139B393C48}"/>
                </a:ext>
              </a:extLst>
            </p:cNvPr>
            <p:cNvSpPr>
              <a:spLocks/>
            </p:cNvSpPr>
            <p:nvPr/>
          </p:nvSpPr>
          <p:spPr bwMode="auto">
            <a:xfrm>
              <a:off x="11079175" y="8558422"/>
              <a:ext cx="140127" cy="168835"/>
            </a:xfrm>
            <a:custGeom>
              <a:avLst/>
              <a:gdLst>
                <a:gd name="T0" fmla="*/ 12 w 15"/>
                <a:gd name="T1" fmla="*/ 14 h 18"/>
                <a:gd name="T2" fmla="*/ 14 w 15"/>
                <a:gd name="T3" fmla="*/ 6 h 18"/>
                <a:gd name="T4" fmla="*/ 5 w 15"/>
                <a:gd name="T5" fmla="*/ 3 h 18"/>
                <a:gd name="T6" fmla="*/ 1 w 15"/>
                <a:gd name="T7" fmla="*/ 8 h 18"/>
                <a:gd name="T8" fmla="*/ 4 w 15"/>
                <a:gd name="T9" fmla="*/ 12 h 18"/>
                <a:gd name="T10" fmla="*/ 7 w 15"/>
                <a:gd name="T11" fmla="*/ 16 h 18"/>
                <a:gd name="T12" fmla="*/ 10 w 15"/>
                <a:gd name="T13" fmla="*/ 16 h 18"/>
                <a:gd name="T14" fmla="*/ 12 w 15"/>
                <a:gd name="T15" fmla="*/ 14 h 18"/>
                <a:gd name="T16" fmla="*/ 12 w 15"/>
                <a:gd name="T17" fmla="*/ 1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8">
                  <a:moveTo>
                    <a:pt x="12" y="14"/>
                  </a:moveTo>
                  <a:cubicBezTo>
                    <a:pt x="15" y="13"/>
                    <a:pt x="15" y="8"/>
                    <a:pt x="14" y="6"/>
                  </a:cubicBezTo>
                  <a:cubicBezTo>
                    <a:pt x="12" y="2"/>
                    <a:pt x="8" y="0"/>
                    <a:pt x="5" y="3"/>
                  </a:cubicBezTo>
                  <a:cubicBezTo>
                    <a:pt x="3" y="4"/>
                    <a:pt x="0" y="6"/>
                    <a:pt x="1" y="8"/>
                  </a:cubicBezTo>
                  <a:cubicBezTo>
                    <a:pt x="2" y="10"/>
                    <a:pt x="2" y="11"/>
                    <a:pt x="4" y="12"/>
                  </a:cubicBezTo>
                  <a:cubicBezTo>
                    <a:pt x="5" y="14"/>
                    <a:pt x="5" y="15"/>
                    <a:pt x="7" y="16"/>
                  </a:cubicBezTo>
                  <a:cubicBezTo>
                    <a:pt x="8" y="17"/>
                    <a:pt x="9" y="18"/>
                    <a:pt x="10" y="16"/>
                  </a:cubicBezTo>
                  <a:cubicBezTo>
                    <a:pt x="10" y="15"/>
                    <a:pt x="11" y="15"/>
                    <a:pt x="12" y="14"/>
                  </a:cubicBezTo>
                  <a:cubicBezTo>
                    <a:pt x="14" y="13"/>
                    <a:pt x="11" y="15"/>
                    <a:pt x="12" y="14"/>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367" name="Freeform 763">
              <a:extLst>
                <a:ext uri="{FF2B5EF4-FFF2-40B4-BE49-F238E27FC236}">
                  <a16:creationId xmlns:a16="http://schemas.microsoft.com/office/drawing/2014/main" id="{C4D754A6-5279-9199-4506-0B9EABE027F2}"/>
                </a:ext>
              </a:extLst>
            </p:cNvPr>
            <p:cNvSpPr>
              <a:spLocks/>
            </p:cNvSpPr>
            <p:nvPr/>
          </p:nvSpPr>
          <p:spPr bwMode="auto">
            <a:xfrm>
              <a:off x="11161976" y="8631691"/>
              <a:ext cx="207006" cy="197506"/>
            </a:xfrm>
            <a:custGeom>
              <a:avLst/>
              <a:gdLst>
                <a:gd name="T0" fmla="*/ 21 w 22"/>
                <a:gd name="T1" fmla="*/ 17 h 21"/>
                <a:gd name="T2" fmla="*/ 19 w 22"/>
                <a:gd name="T3" fmla="*/ 13 h 21"/>
                <a:gd name="T4" fmla="*/ 16 w 22"/>
                <a:gd name="T5" fmla="*/ 11 h 21"/>
                <a:gd name="T6" fmla="*/ 16 w 22"/>
                <a:gd name="T7" fmla="*/ 6 h 21"/>
                <a:gd name="T8" fmla="*/ 13 w 22"/>
                <a:gd name="T9" fmla="*/ 8 h 21"/>
                <a:gd name="T10" fmla="*/ 9 w 22"/>
                <a:gd name="T11" fmla="*/ 1 h 21"/>
                <a:gd name="T12" fmla="*/ 5 w 22"/>
                <a:gd name="T13" fmla="*/ 4 h 21"/>
                <a:gd name="T14" fmla="*/ 0 w 22"/>
                <a:gd name="T15" fmla="*/ 9 h 21"/>
                <a:gd name="T16" fmla="*/ 12 w 22"/>
                <a:gd name="T17" fmla="*/ 18 h 21"/>
                <a:gd name="T18" fmla="*/ 19 w 22"/>
                <a:gd name="T19" fmla="*/ 21 h 21"/>
                <a:gd name="T20" fmla="*/ 21 w 22"/>
                <a:gd name="T21" fmla="*/ 17 h 21"/>
                <a:gd name="T22" fmla="*/ 21 w 22"/>
                <a:gd name="T23"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 h="21">
                  <a:moveTo>
                    <a:pt x="21" y="17"/>
                  </a:moveTo>
                  <a:cubicBezTo>
                    <a:pt x="22" y="15"/>
                    <a:pt x="20" y="14"/>
                    <a:pt x="19" y="13"/>
                  </a:cubicBezTo>
                  <a:cubicBezTo>
                    <a:pt x="18" y="13"/>
                    <a:pt x="14" y="12"/>
                    <a:pt x="16" y="11"/>
                  </a:cubicBezTo>
                  <a:cubicBezTo>
                    <a:pt x="17" y="10"/>
                    <a:pt x="17" y="7"/>
                    <a:pt x="16" y="6"/>
                  </a:cubicBezTo>
                  <a:cubicBezTo>
                    <a:pt x="15" y="4"/>
                    <a:pt x="14" y="8"/>
                    <a:pt x="13" y="8"/>
                  </a:cubicBezTo>
                  <a:cubicBezTo>
                    <a:pt x="10" y="8"/>
                    <a:pt x="11" y="0"/>
                    <a:pt x="9" y="1"/>
                  </a:cubicBezTo>
                  <a:cubicBezTo>
                    <a:pt x="8" y="2"/>
                    <a:pt x="6" y="3"/>
                    <a:pt x="5" y="4"/>
                  </a:cubicBezTo>
                  <a:cubicBezTo>
                    <a:pt x="4" y="6"/>
                    <a:pt x="2" y="7"/>
                    <a:pt x="0" y="9"/>
                  </a:cubicBezTo>
                  <a:cubicBezTo>
                    <a:pt x="5" y="12"/>
                    <a:pt x="8" y="15"/>
                    <a:pt x="12" y="18"/>
                  </a:cubicBezTo>
                  <a:cubicBezTo>
                    <a:pt x="14" y="20"/>
                    <a:pt x="16" y="21"/>
                    <a:pt x="19" y="21"/>
                  </a:cubicBezTo>
                  <a:cubicBezTo>
                    <a:pt x="22" y="21"/>
                    <a:pt x="20" y="19"/>
                    <a:pt x="21" y="17"/>
                  </a:cubicBezTo>
                  <a:cubicBezTo>
                    <a:pt x="22" y="15"/>
                    <a:pt x="21" y="19"/>
                    <a:pt x="21" y="17"/>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368" name="Freeform 764">
              <a:extLst>
                <a:ext uri="{FF2B5EF4-FFF2-40B4-BE49-F238E27FC236}">
                  <a16:creationId xmlns:a16="http://schemas.microsoft.com/office/drawing/2014/main" id="{E05B0187-F96B-4447-B852-5E78623D03E6}"/>
                </a:ext>
              </a:extLst>
            </p:cNvPr>
            <p:cNvSpPr>
              <a:spLocks/>
            </p:cNvSpPr>
            <p:nvPr/>
          </p:nvSpPr>
          <p:spPr bwMode="auto">
            <a:xfrm>
              <a:off x="11015478" y="8443745"/>
              <a:ext cx="324842" cy="273958"/>
            </a:xfrm>
            <a:custGeom>
              <a:avLst/>
              <a:gdLst>
                <a:gd name="T0" fmla="*/ 10 w 35"/>
                <a:gd name="T1" fmla="*/ 16 h 29"/>
                <a:gd name="T2" fmla="*/ 20 w 35"/>
                <a:gd name="T3" fmla="*/ 17 h 29"/>
                <a:gd name="T4" fmla="*/ 21 w 35"/>
                <a:gd name="T5" fmla="*/ 23 h 29"/>
                <a:gd name="T6" fmla="*/ 25 w 35"/>
                <a:gd name="T7" fmla="*/ 21 h 29"/>
                <a:gd name="T8" fmla="*/ 29 w 35"/>
                <a:gd name="T9" fmla="*/ 27 h 29"/>
                <a:gd name="T10" fmla="*/ 31 w 35"/>
                <a:gd name="T11" fmla="*/ 26 h 29"/>
                <a:gd name="T12" fmla="*/ 33 w 35"/>
                <a:gd name="T13" fmla="*/ 25 h 29"/>
                <a:gd name="T14" fmla="*/ 33 w 35"/>
                <a:gd name="T15" fmla="*/ 23 h 29"/>
                <a:gd name="T16" fmla="*/ 35 w 35"/>
                <a:gd name="T17" fmla="*/ 22 h 29"/>
                <a:gd name="T18" fmla="*/ 34 w 35"/>
                <a:gd name="T19" fmla="*/ 19 h 29"/>
                <a:gd name="T20" fmla="*/ 33 w 35"/>
                <a:gd name="T21" fmla="*/ 16 h 29"/>
                <a:gd name="T22" fmla="*/ 33 w 35"/>
                <a:gd name="T23" fmla="*/ 12 h 29"/>
                <a:gd name="T24" fmla="*/ 32 w 35"/>
                <a:gd name="T25" fmla="*/ 8 h 29"/>
                <a:gd name="T26" fmla="*/ 26 w 35"/>
                <a:gd name="T27" fmla="*/ 2 h 29"/>
                <a:gd name="T28" fmla="*/ 24 w 35"/>
                <a:gd name="T29" fmla="*/ 3 h 29"/>
                <a:gd name="T30" fmla="*/ 22 w 35"/>
                <a:gd name="T31" fmla="*/ 3 h 29"/>
                <a:gd name="T32" fmla="*/ 19 w 35"/>
                <a:gd name="T33" fmla="*/ 3 h 29"/>
                <a:gd name="T34" fmla="*/ 18 w 35"/>
                <a:gd name="T35" fmla="*/ 3 h 29"/>
                <a:gd name="T36" fmla="*/ 15 w 35"/>
                <a:gd name="T37" fmla="*/ 2 h 29"/>
                <a:gd name="T38" fmla="*/ 10 w 35"/>
                <a:gd name="T39" fmla="*/ 1 h 29"/>
                <a:gd name="T40" fmla="*/ 5 w 35"/>
                <a:gd name="T41" fmla="*/ 1 h 29"/>
                <a:gd name="T42" fmla="*/ 5 w 35"/>
                <a:gd name="T43" fmla="*/ 4 h 29"/>
                <a:gd name="T44" fmla="*/ 3 w 35"/>
                <a:gd name="T45" fmla="*/ 6 h 29"/>
                <a:gd name="T46" fmla="*/ 0 w 35"/>
                <a:gd name="T47" fmla="*/ 8 h 29"/>
                <a:gd name="T48" fmla="*/ 3 w 35"/>
                <a:gd name="T49" fmla="*/ 13 h 29"/>
                <a:gd name="T50" fmla="*/ 8 w 35"/>
                <a:gd name="T51" fmla="*/ 19 h 29"/>
                <a:gd name="T52" fmla="*/ 10 w 35"/>
                <a:gd name="T53" fmla="*/ 16 h 29"/>
                <a:gd name="T54" fmla="*/ 10 w 35"/>
                <a:gd name="T55" fmla="*/ 16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 h="29">
                  <a:moveTo>
                    <a:pt x="10" y="16"/>
                  </a:moveTo>
                  <a:cubicBezTo>
                    <a:pt x="14" y="14"/>
                    <a:pt x="18" y="12"/>
                    <a:pt x="20" y="17"/>
                  </a:cubicBezTo>
                  <a:cubicBezTo>
                    <a:pt x="22" y="19"/>
                    <a:pt x="21" y="20"/>
                    <a:pt x="21" y="23"/>
                  </a:cubicBezTo>
                  <a:cubicBezTo>
                    <a:pt x="22" y="24"/>
                    <a:pt x="24" y="21"/>
                    <a:pt x="25" y="21"/>
                  </a:cubicBezTo>
                  <a:cubicBezTo>
                    <a:pt x="27" y="20"/>
                    <a:pt x="27" y="29"/>
                    <a:pt x="29" y="27"/>
                  </a:cubicBezTo>
                  <a:cubicBezTo>
                    <a:pt x="30" y="27"/>
                    <a:pt x="30" y="26"/>
                    <a:pt x="31" y="26"/>
                  </a:cubicBezTo>
                  <a:cubicBezTo>
                    <a:pt x="31" y="25"/>
                    <a:pt x="33" y="26"/>
                    <a:pt x="33" y="25"/>
                  </a:cubicBezTo>
                  <a:cubicBezTo>
                    <a:pt x="34" y="24"/>
                    <a:pt x="33" y="23"/>
                    <a:pt x="33" y="23"/>
                  </a:cubicBezTo>
                  <a:cubicBezTo>
                    <a:pt x="33" y="21"/>
                    <a:pt x="35" y="22"/>
                    <a:pt x="35" y="22"/>
                  </a:cubicBezTo>
                  <a:cubicBezTo>
                    <a:pt x="35" y="21"/>
                    <a:pt x="32" y="20"/>
                    <a:pt x="34" y="19"/>
                  </a:cubicBezTo>
                  <a:cubicBezTo>
                    <a:pt x="35" y="18"/>
                    <a:pt x="35" y="17"/>
                    <a:pt x="33" y="16"/>
                  </a:cubicBezTo>
                  <a:cubicBezTo>
                    <a:pt x="32" y="15"/>
                    <a:pt x="34" y="13"/>
                    <a:pt x="33" y="12"/>
                  </a:cubicBezTo>
                  <a:cubicBezTo>
                    <a:pt x="32" y="11"/>
                    <a:pt x="33" y="10"/>
                    <a:pt x="32" y="8"/>
                  </a:cubicBezTo>
                  <a:cubicBezTo>
                    <a:pt x="31" y="7"/>
                    <a:pt x="29" y="0"/>
                    <a:pt x="26" y="2"/>
                  </a:cubicBezTo>
                  <a:cubicBezTo>
                    <a:pt x="26" y="2"/>
                    <a:pt x="25" y="3"/>
                    <a:pt x="24" y="3"/>
                  </a:cubicBezTo>
                  <a:cubicBezTo>
                    <a:pt x="23" y="3"/>
                    <a:pt x="23" y="3"/>
                    <a:pt x="22" y="3"/>
                  </a:cubicBezTo>
                  <a:cubicBezTo>
                    <a:pt x="21" y="4"/>
                    <a:pt x="20" y="3"/>
                    <a:pt x="19" y="3"/>
                  </a:cubicBezTo>
                  <a:cubicBezTo>
                    <a:pt x="18" y="3"/>
                    <a:pt x="18" y="4"/>
                    <a:pt x="18" y="3"/>
                  </a:cubicBezTo>
                  <a:cubicBezTo>
                    <a:pt x="16" y="2"/>
                    <a:pt x="17" y="2"/>
                    <a:pt x="15" y="2"/>
                  </a:cubicBezTo>
                  <a:cubicBezTo>
                    <a:pt x="12" y="3"/>
                    <a:pt x="12" y="1"/>
                    <a:pt x="10" y="1"/>
                  </a:cubicBezTo>
                  <a:cubicBezTo>
                    <a:pt x="8" y="0"/>
                    <a:pt x="6" y="0"/>
                    <a:pt x="5" y="1"/>
                  </a:cubicBezTo>
                  <a:cubicBezTo>
                    <a:pt x="5" y="2"/>
                    <a:pt x="3" y="3"/>
                    <a:pt x="5" y="4"/>
                  </a:cubicBezTo>
                  <a:cubicBezTo>
                    <a:pt x="6" y="5"/>
                    <a:pt x="5" y="6"/>
                    <a:pt x="3" y="6"/>
                  </a:cubicBezTo>
                  <a:cubicBezTo>
                    <a:pt x="1" y="6"/>
                    <a:pt x="0" y="6"/>
                    <a:pt x="0" y="8"/>
                  </a:cubicBezTo>
                  <a:cubicBezTo>
                    <a:pt x="1" y="10"/>
                    <a:pt x="2" y="11"/>
                    <a:pt x="3" y="13"/>
                  </a:cubicBezTo>
                  <a:cubicBezTo>
                    <a:pt x="5" y="15"/>
                    <a:pt x="6" y="16"/>
                    <a:pt x="8" y="19"/>
                  </a:cubicBezTo>
                  <a:cubicBezTo>
                    <a:pt x="9" y="18"/>
                    <a:pt x="9" y="17"/>
                    <a:pt x="10" y="16"/>
                  </a:cubicBezTo>
                  <a:cubicBezTo>
                    <a:pt x="11" y="16"/>
                    <a:pt x="10" y="17"/>
                    <a:pt x="10" y="16"/>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369" name="Freeform 765">
              <a:extLst>
                <a:ext uri="{FF2B5EF4-FFF2-40B4-BE49-F238E27FC236}">
                  <a16:creationId xmlns:a16="http://schemas.microsoft.com/office/drawing/2014/main" id="{B36E0642-7261-6489-B541-2DFD1739BEB5}"/>
                </a:ext>
              </a:extLst>
            </p:cNvPr>
            <p:cNvSpPr>
              <a:spLocks/>
            </p:cNvSpPr>
            <p:nvPr/>
          </p:nvSpPr>
          <p:spPr bwMode="auto">
            <a:xfrm>
              <a:off x="10929493" y="8453303"/>
              <a:ext cx="149682" cy="66896"/>
            </a:xfrm>
            <a:custGeom>
              <a:avLst/>
              <a:gdLst>
                <a:gd name="T0" fmla="*/ 10 w 16"/>
                <a:gd name="T1" fmla="*/ 5 h 7"/>
                <a:gd name="T2" fmla="*/ 14 w 16"/>
                <a:gd name="T3" fmla="*/ 3 h 7"/>
                <a:gd name="T4" fmla="*/ 14 w 16"/>
                <a:gd name="T5" fmla="*/ 0 h 7"/>
                <a:gd name="T6" fmla="*/ 7 w 16"/>
                <a:gd name="T7" fmla="*/ 0 h 7"/>
                <a:gd name="T8" fmla="*/ 4 w 16"/>
                <a:gd name="T9" fmla="*/ 0 h 7"/>
                <a:gd name="T10" fmla="*/ 0 w 16"/>
                <a:gd name="T11" fmla="*/ 1 h 7"/>
                <a:gd name="T12" fmla="*/ 3 w 16"/>
                <a:gd name="T13" fmla="*/ 3 h 7"/>
                <a:gd name="T14" fmla="*/ 7 w 16"/>
                <a:gd name="T15" fmla="*/ 3 h 7"/>
                <a:gd name="T16" fmla="*/ 9 w 16"/>
                <a:gd name="T17" fmla="*/ 7 h 7"/>
                <a:gd name="T18" fmla="*/ 10 w 16"/>
                <a:gd name="T19"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7">
                  <a:moveTo>
                    <a:pt x="10" y="5"/>
                  </a:moveTo>
                  <a:cubicBezTo>
                    <a:pt x="11" y="5"/>
                    <a:pt x="16" y="5"/>
                    <a:pt x="14" y="3"/>
                  </a:cubicBezTo>
                  <a:cubicBezTo>
                    <a:pt x="12" y="2"/>
                    <a:pt x="14" y="1"/>
                    <a:pt x="14" y="0"/>
                  </a:cubicBezTo>
                  <a:cubicBezTo>
                    <a:pt x="12" y="0"/>
                    <a:pt x="9" y="0"/>
                    <a:pt x="7" y="0"/>
                  </a:cubicBezTo>
                  <a:cubicBezTo>
                    <a:pt x="5" y="0"/>
                    <a:pt x="5" y="1"/>
                    <a:pt x="4" y="0"/>
                  </a:cubicBezTo>
                  <a:cubicBezTo>
                    <a:pt x="2" y="0"/>
                    <a:pt x="2" y="0"/>
                    <a:pt x="0" y="1"/>
                  </a:cubicBezTo>
                  <a:cubicBezTo>
                    <a:pt x="1" y="2"/>
                    <a:pt x="1" y="3"/>
                    <a:pt x="3" y="3"/>
                  </a:cubicBezTo>
                  <a:cubicBezTo>
                    <a:pt x="4" y="3"/>
                    <a:pt x="7" y="3"/>
                    <a:pt x="7" y="3"/>
                  </a:cubicBezTo>
                  <a:cubicBezTo>
                    <a:pt x="5" y="5"/>
                    <a:pt x="7" y="6"/>
                    <a:pt x="9" y="7"/>
                  </a:cubicBezTo>
                  <a:cubicBezTo>
                    <a:pt x="9" y="7"/>
                    <a:pt x="9" y="5"/>
                    <a:pt x="10" y="5"/>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370" name="Freeform 766">
              <a:extLst>
                <a:ext uri="{FF2B5EF4-FFF2-40B4-BE49-F238E27FC236}">
                  <a16:creationId xmlns:a16="http://schemas.microsoft.com/office/drawing/2014/main" id="{F1B0537A-A14E-EB9B-00B6-485AD9A1038C}"/>
                </a:ext>
              </a:extLst>
            </p:cNvPr>
            <p:cNvSpPr>
              <a:spLocks/>
            </p:cNvSpPr>
            <p:nvPr/>
          </p:nvSpPr>
          <p:spPr bwMode="auto">
            <a:xfrm>
              <a:off x="10919937" y="8389590"/>
              <a:ext cx="140127" cy="38227"/>
            </a:xfrm>
            <a:custGeom>
              <a:avLst/>
              <a:gdLst>
                <a:gd name="T0" fmla="*/ 4 w 15"/>
                <a:gd name="T1" fmla="*/ 4 h 4"/>
                <a:gd name="T2" fmla="*/ 9 w 15"/>
                <a:gd name="T3" fmla="*/ 3 h 4"/>
                <a:gd name="T4" fmla="*/ 15 w 15"/>
                <a:gd name="T5" fmla="*/ 2 h 4"/>
                <a:gd name="T6" fmla="*/ 8 w 15"/>
                <a:gd name="T7" fmla="*/ 1 h 4"/>
                <a:gd name="T8" fmla="*/ 0 w 15"/>
                <a:gd name="T9" fmla="*/ 4 h 4"/>
                <a:gd name="T10" fmla="*/ 4 w 15"/>
                <a:gd name="T11" fmla="*/ 4 h 4"/>
                <a:gd name="T12" fmla="*/ 4 w 15"/>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15" h="4">
                  <a:moveTo>
                    <a:pt x="4" y="4"/>
                  </a:moveTo>
                  <a:cubicBezTo>
                    <a:pt x="6" y="3"/>
                    <a:pt x="7" y="2"/>
                    <a:pt x="9" y="3"/>
                  </a:cubicBezTo>
                  <a:cubicBezTo>
                    <a:pt x="10" y="3"/>
                    <a:pt x="14" y="4"/>
                    <a:pt x="15" y="2"/>
                  </a:cubicBezTo>
                  <a:cubicBezTo>
                    <a:pt x="15" y="3"/>
                    <a:pt x="9" y="0"/>
                    <a:pt x="8" y="1"/>
                  </a:cubicBezTo>
                  <a:cubicBezTo>
                    <a:pt x="5" y="2"/>
                    <a:pt x="1" y="0"/>
                    <a:pt x="0" y="4"/>
                  </a:cubicBezTo>
                  <a:cubicBezTo>
                    <a:pt x="2" y="4"/>
                    <a:pt x="3" y="4"/>
                    <a:pt x="4" y="4"/>
                  </a:cubicBezTo>
                  <a:cubicBezTo>
                    <a:pt x="5" y="4"/>
                    <a:pt x="4" y="4"/>
                    <a:pt x="4" y="4"/>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371" name="Freeform 767">
              <a:extLst>
                <a:ext uri="{FF2B5EF4-FFF2-40B4-BE49-F238E27FC236}">
                  <a16:creationId xmlns:a16="http://schemas.microsoft.com/office/drawing/2014/main" id="{62E621C1-0D22-AC07-9880-D845664FC7E2}"/>
                </a:ext>
              </a:extLst>
            </p:cNvPr>
            <p:cNvSpPr>
              <a:spLocks/>
            </p:cNvSpPr>
            <p:nvPr/>
          </p:nvSpPr>
          <p:spPr bwMode="auto">
            <a:xfrm>
              <a:off x="10900829" y="7733369"/>
              <a:ext cx="560509" cy="637107"/>
            </a:xfrm>
            <a:custGeom>
              <a:avLst/>
              <a:gdLst>
                <a:gd name="T0" fmla="*/ 5 w 60"/>
                <a:gd name="T1" fmla="*/ 57 h 68"/>
                <a:gd name="T2" fmla="*/ 15 w 60"/>
                <a:gd name="T3" fmla="*/ 57 h 68"/>
                <a:gd name="T4" fmla="*/ 18 w 60"/>
                <a:gd name="T5" fmla="*/ 59 h 68"/>
                <a:gd name="T6" fmla="*/ 21 w 60"/>
                <a:gd name="T7" fmla="*/ 63 h 68"/>
                <a:gd name="T8" fmla="*/ 27 w 60"/>
                <a:gd name="T9" fmla="*/ 64 h 68"/>
                <a:gd name="T10" fmla="*/ 32 w 60"/>
                <a:gd name="T11" fmla="*/ 64 h 68"/>
                <a:gd name="T12" fmla="*/ 35 w 60"/>
                <a:gd name="T13" fmla="*/ 62 h 68"/>
                <a:gd name="T14" fmla="*/ 39 w 60"/>
                <a:gd name="T15" fmla="*/ 62 h 68"/>
                <a:gd name="T16" fmla="*/ 44 w 60"/>
                <a:gd name="T17" fmla="*/ 61 h 68"/>
                <a:gd name="T18" fmla="*/ 53 w 60"/>
                <a:gd name="T19" fmla="*/ 61 h 68"/>
                <a:gd name="T20" fmla="*/ 58 w 60"/>
                <a:gd name="T21" fmla="*/ 61 h 68"/>
                <a:gd name="T22" fmla="*/ 58 w 60"/>
                <a:gd name="T23" fmla="*/ 54 h 68"/>
                <a:gd name="T24" fmla="*/ 56 w 60"/>
                <a:gd name="T25" fmla="*/ 38 h 68"/>
                <a:gd name="T26" fmla="*/ 52 w 60"/>
                <a:gd name="T27" fmla="*/ 12 h 68"/>
                <a:gd name="T28" fmla="*/ 60 w 60"/>
                <a:gd name="T29" fmla="*/ 12 h 68"/>
                <a:gd name="T30" fmla="*/ 43 w 60"/>
                <a:gd name="T31" fmla="*/ 0 h 68"/>
                <a:gd name="T32" fmla="*/ 42 w 60"/>
                <a:gd name="T33" fmla="*/ 7 h 68"/>
                <a:gd name="T34" fmla="*/ 37 w 60"/>
                <a:gd name="T35" fmla="*/ 7 h 68"/>
                <a:gd name="T36" fmla="*/ 29 w 60"/>
                <a:gd name="T37" fmla="*/ 7 h 68"/>
                <a:gd name="T38" fmla="*/ 26 w 60"/>
                <a:gd name="T39" fmla="*/ 7 h 68"/>
                <a:gd name="T40" fmla="*/ 26 w 60"/>
                <a:gd name="T41" fmla="*/ 12 h 68"/>
                <a:gd name="T42" fmla="*/ 26 w 60"/>
                <a:gd name="T43" fmla="*/ 19 h 68"/>
                <a:gd name="T44" fmla="*/ 20 w 60"/>
                <a:gd name="T45" fmla="*/ 25 h 68"/>
                <a:gd name="T46" fmla="*/ 20 w 60"/>
                <a:gd name="T47" fmla="*/ 32 h 68"/>
                <a:gd name="T48" fmla="*/ 16 w 60"/>
                <a:gd name="T49" fmla="*/ 32 h 68"/>
                <a:gd name="T50" fmla="*/ 3 w 60"/>
                <a:gd name="T51" fmla="*/ 32 h 68"/>
                <a:gd name="T52" fmla="*/ 1 w 60"/>
                <a:gd name="T53" fmla="*/ 33 h 68"/>
                <a:gd name="T54" fmla="*/ 4 w 60"/>
                <a:gd name="T55" fmla="*/ 36 h 68"/>
                <a:gd name="T56" fmla="*/ 3 w 60"/>
                <a:gd name="T57" fmla="*/ 41 h 68"/>
                <a:gd name="T58" fmla="*/ 6 w 60"/>
                <a:gd name="T59" fmla="*/ 48 h 68"/>
                <a:gd name="T60" fmla="*/ 3 w 60"/>
                <a:gd name="T61" fmla="*/ 58 h 68"/>
                <a:gd name="T62" fmla="*/ 5 w 60"/>
                <a:gd name="T63" fmla="*/ 57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0" h="68">
                  <a:moveTo>
                    <a:pt x="5" y="57"/>
                  </a:moveTo>
                  <a:cubicBezTo>
                    <a:pt x="7" y="57"/>
                    <a:pt x="13" y="55"/>
                    <a:pt x="15" y="57"/>
                  </a:cubicBezTo>
                  <a:cubicBezTo>
                    <a:pt x="16" y="58"/>
                    <a:pt x="17" y="58"/>
                    <a:pt x="18" y="59"/>
                  </a:cubicBezTo>
                  <a:cubicBezTo>
                    <a:pt x="19" y="61"/>
                    <a:pt x="20" y="62"/>
                    <a:pt x="21" y="63"/>
                  </a:cubicBezTo>
                  <a:cubicBezTo>
                    <a:pt x="22" y="64"/>
                    <a:pt x="26" y="68"/>
                    <a:pt x="27" y="64"/>
                  </a:cubicBezTo>
                  <a:cubicBezTo>
                    <a:pt x="28" y="58"/>
                    <a:pt x="30" y="65"/>
                    <a:pt x="32" y="64"/>
                  </a:cubicBezTo>
                  <a:cubicBezTo>
                    <a:pt x="33" y="62"/>
                    <a:pt x="33" y="62"/>
                    <a:pt x="35" y="62"/>
                  </a:cubicBezTo>
                  <a:cubicBezTo>
                    <a:pt x="37" y="62"/>
                    <a:pt x="38" y="62"/>
                    <a:pt x="39" y="62"/>
                  </a:cubicBezTo>
                  <a:cubicBezTo>
                    <a:pt x="41" y="61"/>
                    <a:pt x="43" y="61"/>
                    <a:pt x="44" y="61"/>
                  </a:cubicBezTo>
                  <a:cubicBezTo>
                    <a:pt x="47" y="61"/>
                    <a:pt x="50" y="61"/>
                    <a:pt x="53" y="61"/>
                  </a:cubicBezTo>
                  <a:cubicBezTo>
                    <a:pt x="54" y="61"/>
                    <a:pt x="57" y="62"/>
                    <a:pt x="58" y="61"/>
                  </a:cubicBezTo>
                  <a:cubicBezTo>
                    <a:pt x="59" y="61"/>
                    <a:pt x="58" y="55"/>
                    <a:pt x="58" y="54"/>
                  </a:cubicBezTo>
                  <a:cubicBezTo>
                    <a:pt x="57" y="48"/>
                    <a:pt x="56" y="43"/>
                    <a:pt x="56" y="38"/>
                  </a:cubicBezTo>
                  <a:cubicBezTo>
                    <a:pt x="55" y="29"/>
                    <a:pt x="53" y="21"/>
                    <a:pt x="52" y="12"/>
                  </a:cubicBezTo>
                  <a:cubicBezTo>
                    <a:pt x="55" y="12"/>
                    <a:pt x="58" y="12"/>
                    <a:pt x="60" y="12"/>
                  </a:cubicBezTo>
                  <a:cubicBezTo>
                    <a:pt x="54" y="8"/>
                    <a:pt x="48" y="4"/>
                    <a:pt x="43" y="0"/>
                  </a:cubicBezTo>
                  <a:cubicBezTo>
                    <a:pt x="43" y="1"/>
                    <a:pt x="43" y="7"/>
                    <a:pt x="42" y="7"/>
                  </a:cubicBezTo>
                  <a:cubicBezTo>
                    <a:pt x="41" y="7"/>
                    <a:pt x="39" y="7"/>
                    <a:pt x="37" y="7"/>
                  </a:cubicBezTo>
                  <a:cubicBezTo>
                    <a:pt x="35" y="7"/>
                    <a:pt x="32" y="7"/>
                    <a:pt x="29" y="7"/>
                  </a:cubicBezTo>
                  <a:cubicBezTo>
                    <a:pt x="29" y="7"/>
                    <a:pt x="26" y="7"/>
                    <a:pt x="26" y="7"/>
                  </a:cubicBezTo>
                  <a:cubicBezTo>
                    <a:pt x="25" y="8"/>
                    <a:pt x="26" y="11"/>
                    <a:pt x="26" y="12"/>
                  </a:cubicBezTo>
                  <a:cubicBezTo>
                    <a:pt x="26" y="14"/>
                    <a:pt x="26" y="17"/>
                    <a:pt x="26" y="19"/>
                  </a:cubicBezTo>
                  <a:cubicBezTo>
                    <a:pt x="26" y="22"/>
                    <a:pt x="20" y="21"/>
                    <a:pt x="20" y="25"/>
                  </a:cubicBezTo>
                  <a:cubicBezTo>
                    <a:pt x="20" y="26"/>
                    <a:pt x="21" y="31"/>
                    <a:pt x="20" y="32"/>
                  </a:cubicBezTo>
                  <a:cubicBezTo>
                    <a:pt x="20" y="32"/>
                    <a:pt x="17" y="32"/>
                    <a:pt x="16" y="32"/>
                  </a:cubicBezTo>
                  <a:cubicBezTo>
                    <a:pt x="12" y="32"/>
                    <a:pt x="7" y="32"/>
                    <a:pt x="3" y="32"/>
                  </a:cubicBezTo>
                  <a:cubicBezTo>
                    <a:pt x="2" y="32"/>
                    <a:pt x="0" y="31"/>
                    <a:pt x="1" y="33"/>
                  </a:cubicBezTo>
                  <a:cubicBezTo>
                    <a:pt x="2" y="34"/>
                    <a:pt x="3" y="35"/>
                    <a:pt x="4" y="36"/>
                  </a:cubicBezTo>
                  <a:cubicBezTo>
                    <a:pt x="5" y="38"/>
                    <a:pt x="4" y="40"/>
                    <a:pt x="3" y="41"/>
                  </a:cubicBezTo>
                  <a:cubicBezTo>
                    <a:pt x="3" y="44"/>
                    <a:pt x="6" y="45"/>
                    <a:pt x="6" y="48"/>
                  </a:cubicBezTo>
                  <a:cubicBezTo>
                    <a:pt x="7" y="51"/>
                    <a:pt x="4" y="55"/>
                    <a:pt x="3" y="58"/>
                  </a:cubicBezTo>
                  <a:cubicBezTo>
                    <a:pt x="4" y="58"/>
                    <a:pt x="4" y="57"/>
                    <a:pt x="5" y="57"/>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372" name="Freeform 768">
              <a:extLst>
                <a:ext uri="{FF2B5EF4-FFF2-40B4-BE49-F238E27FC236}">
                  <a16:creationId xmlns:a16="http://schemas.microsoft.com/office/drawing/2014/main" id="{06DDF0ED-E92A-D201-8378-71395A929A19}"/>
                </a:ext>
              </a:extLst>
            </p:cNvPr>
            <p:cNvSpPr>
              <a:spLocks/>
            </p:cNvSpPr>
            <p:nvPr/>
          </p:nvSpPr>
          <p:spPr bwMode="auto">
            <a:xfrm>
              <a:off x="10900829" y="8258982"/>
              <a:ext cx="270700" cy="213435"/>
            </a:xfrm>
            <a:custGeom>
              <a:avLst/>
              <a:gdLst>
                <a:gd name="T0" fmla="*/ 8 w 29"/>
                <a:gd name="T1" fmla="*/ 22 h 23"/>
                <a:gd name="T2" fmla="*/ 10 w 29"/>
                <a:gd name="T3" fmla="*/ 21 h 23"/>
                <a:gd name="T4" fmla="*/ 15 w 29"/>
                <a:gd name="T5" fmla="*/ 21 h 23"/>
                <a:gd name="T6" fmla="*/ 23 w 29"/>
                <a:gd name="T7" fmla="*/ 21 h 23"/>
                <a:gd name="T8" fmla="*/ 27 w 29"/>
                <a:gd name="T9" fmla="*/ 22 h 23"/>
                <a:gd name="T10" fmla="*/ 29 w 29"/>
                <a:gd name="T11" fmla="*/ 19 h 23"/>
                <a:gd name="T12" fmla="*/ 25 w 29"/>
                <a:gd name="T13" fmla="*/ 14 h 23"/>
                <a:gd name="T14" fmla="*/ 25 w 29"/>
                <a:gd name="T15" fmla="*/ 10 h 23"/>
                <a:gd name="T16" fmla="*/ 19 w 29"/>
                <a:gd name="T17" fmla="*/ 4 h 23"/>
                <a:gd name="T18" fmla="*/ 9 w 29"/>
                <a:gd name="T19" fmla="*/ 1 h 23"/>
                <a:gd name="T20" fmla="*/ 5 w 29"/>
                <a:gd name="T21" fmla="*/ 1 h 23"/>
                <a:gd name="T22" fmla="*/ 2 w 29"/>
                <a:gd name="T23" fmla="*/ 6 h 23"/>
                <a:gd name="T24" fmla="*/ 1 w 29"/>
                <a:gd name="T25" fmla="*/ 10 h 23"/>
                <a:gd name="T26" fmla="*/ 2 w 29"/>
                <a:gd name="T27" fmla="*/ 12 h 23"/>
                <a:gd name="T28" fmla="*/ 2 w 29"/>
                <a:gd name="T29" fmla="*/ 14 h 23"/>
                <a:gd name="T30" fmla="*/ 4 w 29"/>
                <a:gd name="T31" fmla="*/ 15 h 23"/>
                <a:gd name="T32" fmla="*/ 9 w 29"/>
                <a:gd name="T33" fmla="*/ 15 h 23"/>
                <a:gd name="T34" fmla="*/ 10 w 29"/>
                <a:gd name="T35" fmla="*/ 14 h 23"/>
                <a:gd name="T36" fmla="*/ 17 w 29"/>
                <a:gd name="T37" fmla="*/ 16 h 23"/>
                <a:gd name="T38" fmla="*/ 11 w 29"/>
                <a:gd name="T39" fmla="*/ 17 h 23"/>
                <a:gd name="T40" fmla="*/ 6 w 29"/>
                <a:gd name="T41" fmla="*/ 18 h 23"/>
                <a:gd name="T42" fmla="*/ 3 w 29"/>
                <a:gd name="T43" fmla="*/ 21 h 23"/>
                <a:gd name="T44" fmla="*/ 5 w 29"/>
                <a:gd name="T45" fmla="*/ 21 h 23"/>
                <a:gd name="T46" fmla="*/ 8 w 29"/>
                <a:gd name="T47" fmla="*/ 2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9" h="23">
                  <a:moveTo>
                    <a:pt x="8" y="22"/>
                  </a:moveTo>
                  <a:cubicBezTo>
                    <a:pt x="9" y="22"/>
                    <a:pt x="9" y="21"/>
                    <a:pt x="10" y="21"/>
                  </a:cubicBezTo>
                  <a:cubicBezTo>
                    <a:pt x="12" y="21"/>
                    <a:pt x="13" y="21"/>
                    <a:pt x="15" y="21"/>
                  </a:cubicBezTo>
                  <a:cubicBezTo>
                    <a:pt x="17" y="21"/>
                    <a:pt x="20" y="20"/>
                    <a:pt x="23" y="21"/>
                  </a:cubicBezTo>
                  <a:cubicBezTo>
                    <a:pt x="24" y="22"/>
                    <a:pt x="25" y="23"/>
                    <a:pt x="27" y="22"/>
                  </a:cubicBezTo>
                  <a:cubicBezTo>
                    <a:pt x="29" y="22"/>
                    <a:pt x="29" y="21"/>
                    <a:pt x="29" y="19"/>
                  </a:cubicBezTo>
                  <a:cubicBezTo>
                    <a:pt x="29" y="17"/>
                    <a:pt x="25" y="16"/>
                    <a:pt x="25" y="14"/>
                  </a:cubicBezTo>
                  <a:cubicBezTo>
                    <a:pt x="25" y="14"/>
                    <a:pt x="25" y="10"/>
                    <a:pt x="25" y="10"/>
                  </a:cubicBezTo>
                  <a:cubicBezTo>
                    <a:pt x="24" y="10"/>
                    <a:pt x="20" y="5"/>
                    <a:pt x="19" y="4"/>
                  </a:cubicBezTo>
                  <a:cubicBezTo>
                    <a:pt x="16" y="1"/>
                    <a:pt x="13" y="0"/>
                    <a:pt x="9" y="1"/>
                  </a:cubicBezTo>
                  <a:cubicBezTo>
                    <a:pt x="8" y="1"/>
                    <a:pt x="5" y="0"/>
                    <a:pt x="5" y="1"/>
                  </a:cubicBezTo>
                  <a:cubicBezTo>
                    <a:pt x="4" y="2"/>
                    <a:pt x="2" y="4"/>
                    <a:pt x="2" y="6"/>
                  </a:cubicBezTo>
                  <a:cubicBezTo>
                    <a:pt x="3" y="8"/>
                    <a:pt x="3" y="9"/>
                    <a:pt x="1" y="10"/>
                  </a:cubicBezTo>
                  <a:cubicBezTo>
                    <a:pt x="0" y="10"/>
                    <a:pt x="3" y="12"/>
                    <a:pt x="2" y="12"/>
                  </a:cubicBezTo>
                  <a:cubicBezTo>
                    <a:pt x="4" y="13"/>
                    <a:pt x="2" y="13"/>
                    <a:pt x="2" y="14"/>
                  </a:cubicBezTo>
                  <a:cubicBezTo>
                    <a:pt x="2" y="14"/>
                    <a:pt x="3" y="15"/>
                    <a:pt x="4" y="15"/>
                  </a:cubicBezTo>
                  <a:cubicBezTo>
                    <a:pt x="4" y="16"/>
                    <a:pt x="8" y="15"/>
                    <a:pt x="9" y="15"/>
                  </a:cubicBezTo>
                  <a:cubicBezTo>
                    <a:pt x="10" y="15"/>
                    <a:pt x="10" y="14"/>
                    <a:pt x="10" y="14"/>
                  </a:cubicBezTo>
                  <a:cubicBezTo>
                    <a:pt x="11" y="14"/>
                    <a:pt x="17" y="17"/>
                    <a:pt x="17" y="16"/>
                  </a:cubicBezTo>
                  <a:cubicBezTo>
                    <a:pt x="16" y="18"/>
                    <a:pt x="12" y="17"/>
                    <a:pt x="11" y="17"/>
                  </a:cubicBezTo>
                  <a:cubicBezTo>
                    <a:pt x="9" y="16"/>
                    <a:pt x="8" y="18"/>
                    <a:pt x="6" y="18"/>
                  </a:cubicBezTo>
                  <a:cubicBezTo>
                    <a:pt x="3" y="18"/>
                    <a:pt x="1" y="18"/>
                    <a:pt x="3" y="21"/>
                  </a:cubicBezTo>
                  <a:cubicBezTo>
                    <a:pt x="3" y="22"/>
                    <a:pt x="4" y="21"/>
                    <a:pt x="5" y="21"/>
                  </a:cubicBezTo>
                  <a:cubicBezTo>
                    <a:pt x="6" y="21"/>
                    <a:pt x="7" y="22"/>
                    <a:pt x="8" y="22"/>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373" name="Freeform 769">
              <a:extLst>
                <a:ext uri="{FF2B5EF4-FFF2-40B4-BE49-F238E27FC236}">
                  <a16:creationId xmlns:a16="http://schemas.microsoft.com/office/drawing/2014/main" id="{9C61C1FC-8B7E-3F03-0871-F05CDA88BD39}"/>
                </a:ext>
              </a:extLst>
            </p:cNvPr>
            <p:cNvSpPr>
              <a:spLocks/>
            </p:cNvSpPr>
            <p:nvPr/>
          </p:nvSpPr>
          <p:spPr bwMode="auto">
            <a:xfrm>
              <a:off x="11136499" y="7838490"/>
              <a:ext cx="783439" cy="729492"/>
            </a:xfrm>
            <a:custGeom>
              <a:avLst/>
              <a:gdLst>
                <a:gd name="T0" fmla="*/ 27 w 84"/>
                <a:gd name="T1" fmla="*/ 1 h 78"/>
                <a:gd name="T2" fmla="*/ 33 w 84"/>
                <a:gd name="T3" fmla="*/ 45 h 78"/>
                <a:gd name="T4" fmla="*/ 32 w 84"/>
                <a:gd name="T5" fmla="*/ 50 h 78"/>
                <a:gd name="T6" fmla="*/ 19 w 84"/>
                <a:gd name="T7" fmla="*/ 50 h 78"/>
                <a:gd name="T8" fmla="*/ 15 w 84"/>
                <a:gd name="T9" fmla="*/ 50 h 78"/>
                <a:gd name="T10" fmla="*/ 12 w 84"/>
                <a:gd name="T11" fmla="*/ 51 h 78"/>
                <a:gd name="T12" fmla="*/ 8 w 84"/>
                <a:gd name="T13" fmla="*/ 51 h 78"/>
                <a:gd name="T14" fmla="*/ 6 w 84"/>
                <a:gd name="T15" fmla="*/ 52 h 78"/>
                <a:gd name="T16" fmla="*/ 3 w 84"/>
                <a:gd name="T17" fmla="*/ 50 h 78"/>
                <a:gd name="T18" fmla="*/ 0 w 84"/>
                <a:gd name="T19" fmla="*/ 55 h 78"/>
                <a:gd name="T20" fmla="*/ 0 w 84"/>
                <a:gd name="T21" fmla="*/ 59 h 78"/>
                <a:gd name="T22" fmla="*/ 3 w 84"/>
                <a:gd name="T23" fmla="*/ 63 h 78"/>
                <a:gd name="T24" fmla="*/ 4 w 84"/>
                <a:gd name="T25" fmla="*/ 67 h 78"/>
                <a:gd name="T26" fmla="*/ 7 w 84"/>
                <a:gd name="T27" fmla="*/ 68 h 78"/>
                <a:gd name="T28" fmla="*/ 11 w 84"/>
                <a:gd name="T29" fmla="*/ 68 h 78"/>
                <a:gd name="T30" fmla="*/ 15 w 84"/>
                <a:gd name="T31" fmla="*/ 66 h 78"/>
                <a:gd name="T32" fmla="*/ 20 w 84"/>
                <a:gd name="T33" fmla="*/ 75 h 78"/>
                <a:gd name="T34" fmla="*/ 20 w 84"/>
                <a:gd name="T35" fmla="*/ 77 h 78"/>
                <a:gd name="T36" fmla="*/ 23 w 84"/>
                <a:gd name="T37" fmla="*/ 77 h 78"/>
                <a:gd name="T38" fmla="*/ 27 w 84"/>
                <a:gd name="T39" fmla="*/ 77 h 78"/>
                <a:gd name="T40" fmla="*/ 30 w 84"/>
                <a:gd name="T41" fmla="*/ 77 h 78"/>
                <a:gd name="T42" fmla="*/ 35 w 84"/>
                <a:gd name="T43" fmla="*/ 71 h 78"/>
                <a:gd name="T44" fmla="*/ 35 w 84"/>
                <a:gd name="T45" fmla="*/ 69 h 78"/>
                <a:gd name="T46" fmla="*/ 39 w 84"/>
                <a:gd name="T47" fmla="*/ 67 h 78"/>
                <a:gd name="T48" fmla="*/ 40 w 84"/>
                <a:gd name="T49" fmla="*/ 63 h 78"/>
                <a:gd name="T50" fmla="*/ 42 w 84"/>
                <a:gd name="T51" fmla="*/ 62 h 78"/>
                <a:gd name="T52" fmla="*/ 49 w 84"/>
                <a:gd name="T53" fmla="*/ 57 h 78"/>
                <a:gd name="T54" fmla="*/ 51 w 84"/>
                <a:gd name="T55" fmla="*/ 57 h 78"/>
                <a:gd name="T56" fmla="*/ 52 w 84"/>
                <a:gd name="T57" fmla="*/ 56 h 78"/>
                <a:gd name="T58" fmla="*/ 55 w 84"/>
                <a:gd name="T59" fmla="*/ 54 h 78"/>
                <a:gd name="T60" fmla="*/ 65 w 84"/>
                <a:gd name="T61" fmla="*/ 53 h 78"/>
                <a:gd name="T62" fmla="*/ 70 w 84"/>
                <a:gd name="T63" fmla="*/ 52 h 78"/>
                <a:gd name="T64" fmla="*/ 78 w 84"/>
                <a:gd name="T65" fmla="*/ 51 h 78"/>
                <a:gd name="T66" fmla="*/ 82 w 84"/>
                <a:gd name="T67" fmla="*/ 31 h 78"/>
                <a:gd name="T68" fmla="*/ 77 w 84"/>
                <a:gd name="T69" fmla="*/ 32 h 78"/>
                <a:gd name="T70" fmla="*/ 77 w 84"/>
                <a:gd name="T71" fmla="*/ 28 h 78"/>
                <a:gd name="T72" fmla="*/ 70 w 84"/>
                <a:gd name="T73" fmla="*/ 26 h 78"/>
                <a:gd name="T74" fmla="*/ 66 w 84"/>
                <a:gd name="T75" fmla="*/ 22 h 78"/>
                <a:gd name="T76" fmla="*/ 63 w 84"/>
                <a:gd name="T77" fmla="*/ 20 h 78"/>
                <a:gd name="T78" fmla="*/ 56 w 84"/>
                <a:gd name="T79" fmla="*/ 14 h 78"/>
                <a:gd name="T80" fmla="*/ 39 w 84"/>
                <a:gd name="T81" fmla="*/ 3 h 78"/>
                <a:gd name="T82" fmla="*/ 35 w 84"/>
                <a:gd name="T83" fmla="*/ 1 h 78"/>
                <a:gd name="T84" fmla="*/ 27 w 84"/>
                <a:gd name="T85" fmla="*/ 1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4" h="78">
                  <a:moveTo>
                    <a:pt x="27" y="1"/>
                  </a:moveTo>
                  <a:cubicBezTo>
                    <a:pt x="29" y="16"/>
                    <a:pt x="31" y="31"/>
                    <a:pt x="33" y="45"/>
                  </a:cubicBezTo>
                  <a:cubicBezTo>
                    <a:pt x="33" y="47"/>
                    <a:pt x="35" y="50"/>
                    <a:pt x="32" y="50"/>
                  </a:cubicBezTo>
                  <a:cubicBezTo>
                    <a:pt x="28" y="50"/>
                    <a:pt x="23" y="50"/>
                    <a:pt x="19" y="50"/>
                  </a:cubicBezTo>
                  <a:cubicBezTo>
                    <a:pt x="17" y="50"/>
                    <a:pt x="16" y="50"/>
                    <a:pt x="15" y="50"/>
                  </a:cubicBezTo>
                  <a:cubicBezTo>
                    <a:pt x="14" y="50"/>
                    <a:pt x="13" y="51"/>
                    <a:pt x="12" y="51"/>
                  </a:cubicBezTo>
                  <a:cubicBezTo>
                    <a:pt x="11" y="52"/>
                    <a:pt x="10" y="51"/>
                    <a:pt x="8" y="51"/>
                  </a:cubicBezTo>
                  <a:cubicBezTo>
                    <a:pt x="7" y="51"/>
                    <a:pt x="7" y="53"/>
                    <a:pt x="6" y="52"/>
                  </a:cubicBezTo>
                  <a:cubicBezTo>
                    <a:pt x="5" y="52"/>
                    <a:pt x="4" y="50"/>
                    <a:pt x="3" y="50"/>
                  </a:cubicBezTo>
                  <a:cubicBezTo>
                    <a:pt x="2" y="50"/>
                    <a:pt x="2" y="56"/>
                    <a:pt x="0" y="55"/>
                  </a:cubicBezTo>
                  <a:cubicBezTo>
                    <a:pt x="0" y="56"/>
                    <a:pt x="0" y="58"/>
                    <a:pt x="0" y="59"/>
                  </a:cubicBezTo>
                  <a:cubicBezTo>
                    <a:pt x="0" y="61"/>
                    <a:pt x="2" y="61"/>
                    <a:pt x="3" y="63"/>
                  </a:cubicBezTo>
                  <a:cubicBezTo>
                    <a:pt x="4" y="64"/>
                    <a:pt x="3" y="66"/>
                    <a:pt x="4" y="67"/>
                  </a:cubicBezTo>
                  <a:cubicBezTo>
                    <a:pt x="5" y="69"/>
                    <a:pt x="6" y="67"/>
                    <a:pt x="7" y="68"/>
                  </a:cubicBezTo>
                  <a:cubicBezTo>
                    <a:pt x="7" y="69"/>
                    <a:pt x="10" y="68"/>
                    <a:pt x="11" y="68"/>
                  </a:cubicBezTo>
                  <a:cubicBezTo>
                    <a:pt x="12" y="68"/>
                    <a:pt x="14" y="66"/>
                    <a:pt x="15" y="66"/>
                  </a:cubicBezTo>
                  <a:cubicBezTo>
                    <a:pt x="17" y="68"/>
                    <a:pt x="18" y="73"/>
                    <a:pt x="20" y="75"/>
                  </a:cubicBezTo>
                  <a:cubicBezTo>
                    <a:pt x="20" y="75"/>
                    <a:pt x="19" y="77"/>
                    <a:pt x="20" y="77"/>
                  </a:cubicBezTo>
                  <a:cubicBezTo>
                    <a:pt x="21" y="78"/>
                    <a:pt x="22" y="76"/>
                    <a:pt x="23" y="77"/>
                  </a:cubicBezTo>
                  <a:cubicBezTo>
                    <a:pt x="24" y="78"/>
                    <a:pt x="26" y="78"/>
                    <a:pt x="27" y="77"/>
                  </a:cubicBezTo>
                  <a:cubicBezTo>
                    <a:pt x="29" y="75"/>
                    <a:pt x="29" y="77"/>
                    <a:pt x="30" y="77"/>
                  </a:cubicBezTo>
                  <a:cubicBezTo>
                    <a:pt x="33" y="77"/>
                    <a:pt x="35" y="73"/>
                    <a:pt x="35" y="71"/>
                  </a:cubicBezTo>
                  <a:cubicBezTo>
                    <a:pt x="35" y="70"/>
                    <a:pt x="33" y="70"/>
                    <a:pt x="35" y="69"/>
                  </a:cubicBezTo>
                  <a:cubicBezTo>
                    <a:pt x="36" y="68"/>
                    <a:pt x="38" y="69"/>
                    <a:pt x="39" y="67"/>
                  </a:cubicBezTo>
                  <a:cubicBezTo>
                    <a:pt x="39" y="66"/>
                    <a:pt x="40" y="64"/>
                    <a:pt x="40" y="63"/>
                  </a:cubicBezTo>
                  <a:cubicBezTo>
                    <a:pt x="41" y="61"/>
                    <a:pt x="41" y="60"/>
                    <a:pt x="42" y="62"/>
                  </a:cubicBezTo>
                  <a:cubicBezTo>
                    <a:pt x="45" y="64"/>
                    <a:pt x="47" y="56"/>
                    <a:pt x="49" y="57"/>
                  </a:cubicBezTo>
                  <a:cubicBezTo>
                    <a:pt x="50" y="57"/>
                    <a:pt x="50" y="57"/>
                    <a:pt x="51" y="57"/>
                  </a:cubicBezTo>
                  <a:cubicBezTo>
                    <a:pt x="51" y="57"/>
                    <a:pt x="52" y="56"/>
                    <a:pt x="52" y="56"/>
                  </a:cubicBezTo>
                  <a:cubicBezTo>
                    <a:pt x="53" y="55"/>
                    <a:pt x="54" y="55"/>
                    <a:pt x="55" y="54"/>
                  </a:cubicBezTo>
                  <a:cubicBezTo>
                    <a:pt x="58" y="51"/>
                    <a:pt x="61" y="54"/>
                    <a:pt x="65" y="53"/>
                  </a:cubicBezTo>
                  <a:cubicBezTo>
                    <a:pt x="67" y="53"/>
                    <a:pt x="68" y="52"/>
                    <a:pt x="70" y="52"/>
                  </a:cubicBezTo>
                  <a:cubicBezTo>
                    <a:pt x="73" y="52"/>
                    <a:pt x="76" y="52"/>
                    <a:pt x="78" y="51"/>
                  </a:cubicBezTo>
                  <a:cubicBezTo>
                    <a:pt x="84" y="49"/>
                    <a:pt x="82" y="36"/>
                    <a:pt x="82" y="31"/>
                  </a:cubicBezTo>
                  <a:cubicBezTo>
                    <a:pt x="81" y="32"/>
                    <a:pt x="78" y="34"/>
                    <a:pt x="77" y="32"/>
                  </a:cubicBezTo>
                  <a:cubicBezTo>
                    <a:pt x="76" y="31"/>
                    <a:pt x="78" y="29"/>
                    <a:pt x="77" y="28"/>
                  </a:cubicBezTo>
                  <a:cubicBezTo>
                    <a:pt x="76" y="26"/>
                    <a:pt x="72" y="27"/>
                    <a:pt x="70" y="26"/>
                  </a:cubicBezTo>
                  <a:cubicBezTo>
                    <a:pt x="68" y="26"/>
                    <a:pt x="67" y="23"/>
                    <a:pt x="66" y="22"/>
                  </a:cubicBezTo>
                  <a:cubicBezTo>
                    <a:pt x="66" y="21"/>
                    <a:pt x="65" y="20"/>
                    <a:pt x="63" y="20"/>
                  </a:cubicBezTo>
                  <a:cubicBezTo>
                    <a:pt x="61" y="18"/>
                    <a:pt x="58" y="16"/>
                    <a:pt x="56" y="14"/>
                  </a:cubicBezTo>
                  <a:cubicBezTo>
                    <a:pt x="50" y="11"/>
                    <a:pt x="44" y="7"/>
                    <a:pt x="39" y="3"/>
                  </a:cubicBezTo>
                  <a:cubicBezTo>
                    <a:pt x="38" y="3"/>
                    <a:pt x="36" y="1"/>
                    <a:pt x="35" y="1"/>
                  </a:cubicBezTo>
                  <a:cubicBezTo>
                    <a:pt x="33" y="0"/>
                    <a:pt x="30" y="1"/>
                    <a:pt x="27" y="1"/>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374" name="Freeform 770">
              <a:extLst>
                <a:ext uri="{FF2B5EF4-FFF2-40B4-BE49-F238E27FC236}">
                  <a16:creationId xmlns:a16="http://schemas.microsoft.com/office/drawing/2014/main" id="{B31F55FD-324B-DDAD-7EB2-3C1654BA7B48}"/>
                </a:ext>
              </a:extLst>
            </p:cNvPr>
            <p:cNvSpPr>
              <a:spLocks/>
            </p:cNvSpPr>
            <p:nvPr/>
          </p:nvSpPr>
          <p:spPr bwMode="auto">
            <a:xfrm>
              <a:off x="12814845" y="7500821"/>
              <a:ext cx="515923" cy="503317"/>
            </a:xfrm>
            <a:custGeom>
              <a:avLst/>
              <a:gdLst>
                <a:gd name="T0" fmla="*/ 45 w 55"/>
                <a:gd name="T1" fmla="*/ 54 h 54"/>
                <a:gd name="T2" fmla="*/ 48 w 55"/>
                <a:gd name="T3" fmla="*/ 51 h 54"/>
                <a:gd name="T4" fmla="*/ 51 w 55"/>
                <a:gd name="T5" fmla="*/ 48 h 54"/>
                <a:gd name="T6" fmla="*/ 54 w 55"/>
                <a:gd name="T7" fmla="*/ 44 h 54"/>
                <a:gd name="T8" fmla="*/ 55 w 55"/>
                <a:gd name="T9" fmla="*/ 42 h 54"/>
                <a:gd name="T10" fmla="*/ 50 w 55"/>
                <a:gd name="T11" fmla="*/ 36 h 54"/>
                <a:gd name="T12" fmla="*/ 45 w 55"/>
                <a:gd name="T13" fmla="*/ 25 h 54"/>
                <a:gd name="T14" fmla="*/ 40 w 55"/>
                <a:gd name="T15" fmla="*/ 16 h 54"/>
                <a:gd name="T16" fmla="*/ 38 w 55"/>
                <a:gd name="T17" fmla="*/ 8 h 54"/>
                <a:gd name="T18" fmla="*/ 47 w 55"/>
                <a:gd name="T19" fmla="*/ 22 h 54"/>
                <a:gd name="T20" fmla="*/ 49 w 55"/>
                <a:gd name="T21" fmla="*/ 19 h 54"/>
                <a:gd name="T22" fmla="*/ 48 w 55"/>
                <a:gd name="T23" fmla="*/ 14 h 54"/>
                <a:gd name="T24" fmla="*/ 47 w 55"/>
                <a:gd name="T25" fmla="*/ 2 h 54"/>
                <a:gd name="T26" fmla="*/ 38 w 55"/>
                <a:gd name="T27" fmla="*/ 2 h 54"/>
                <a:gd name="T28" fmla="*/ 25 w 55"/>
                <a:gd name="T29" fmla="*/ 3 h 54"/>
                <a:gd name="T30" fmla="*/ 16 w 55"/>
                <a:gd name="T31" fmla="*/ 3 h 54"/>
                <a:gd name="T32" fmla="*/ 4 w 55"/>
                <a:gd name="T33" fmla="*/ 1 h 54"/>
                <a:gd name="T34" fmla="*/ 3 w 55"/>
                <a:gd name="T35" fmla="*/ 0 h 54"/>
                <a:gd name="T36" fmla="*/ 1 w 55"/>
                <a:gd name="T37" fmla="*/ 3 h 54"/>
                <a:gd name="T38" fmla="*/ 2 w 55"/>
                <a:gd name="T39" fmla="*/ 7 h 54"/>
                <a:gd name="T40" fmla="*/ 1 w 55"/>
                <a:gd name="T41" fmla="*/ 11 h 54"/>
                <a:gd name="T42" fmla="*/ 2 w 55"/>
                <a:gd name="T43" fmla="*/ 13 h 54"/>
                <a:gd name="T44" fmla="*/ 2 w 55"/>
                <a:gd name="T45" fmla="*/ 25 h 54"/>
                <a:gd name="T46" fmla="*/ 2 w 55"/>
                <a:gd name="T47" fmla="*/ 52 h 54"/>
                <a:gd name="T48" fmla="*/ 34 w 55"/>
                <a:gd name="T49" fmla="*/ 52 h 54"/>
                <a:gd name="T50" fmla="*/ 40 w 55"/>
                <a:gd name="T51" fmla="*/ 52 h 54"/>
                <a:gd name="T52" fmla="*/ 45 w 55"/>
                <a:gd name="T53"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5" h="54">
                  <a:moveTo>
                    <a:pt x="45" y="54"/>
                  </a:moveTo>
                  <a:cubicBezTo>
                    <a:pt x="46" y="54"/>
                    <a:pt x="46" y="51"/>
                    <a:pt x="48" y="51"/>
                  </a:cubicBezTo>
                  <a:cubicBezTo>
                    <a:pt x="51" y="51"/>
                    <a:pt x="49" y="49"/>
                    <a:pt x="51" y="48"/>
                  </a:cubicBezTo>
                  <a:cubicBezTo>
                    <a:pt x="54" y="47"/>
                    <a:pt x="54" y="47"/>
                    <a:pt x="54" y="44"/>
                  </a:cubicBezTo>
                  <a:cubicBezTo>
                    <a:pt x="53" y="42"/>
                    <a:pt x="53" y="42"/>
                    <a:pt x="55" y="42"/>
                  </a:cubicBezTo>
                  <a:cubicBezTo>
                    <a:pt x="54" y="42"/>
                    <a:pt x="51" y="37"/>
                    <a:pt x="50" y="36"/>
                  </a:cubicBezTo>
                  <a:cubicBezTo>
                    <a:pt x="49" y="32"/>
                    <a:pt x="47" y="28"/>
                    <a:pt x="45" y="25"/>
                  </a:cubicBezTo>
                  <a:cubicBezTo>
                    <a:pt x="43" y="22"/>
                    <a:pt x="42" y="18"/>
                    <a:pt x="40" y="16"/>
                  </a:cubicBezTo>
                  <a:cubicBezTo>
                    <a:pt x="39" y="15"/>
                    <a:pt x="37" y="9"/>
                    <a:pt x="38" y="8"/>
                  </a:cubicBezTo>
                  <a:cubicBezTo>
                    <a:pt x="38" y="8"/>
                    <a:pt x="46" y="22"/>
                    <a:pt x="47" y="22"/>
                  </a:cubicBezTo>
                  <a:cubicBezTo>
                    <a:pt x="48" y="22"/>
                    <a:pt x="49" y="19"/>
                    <a:pt x="49" y="19"/>
                  </a:cubicBezTo>
                  <a:cubicBezTo>
                    <a:pt x="49" y="17"/>
                    <a:pt x="49" y="15"/>
                    <a:pt x="48" y="14"/>
                  </a:cubicBezTo>
                  <a:cubicBezTo>
                    <a:pt x="48" y="10"/>
                    <a:pt x="47" y="6"/>
                    <a:pt x="47" y="2"/>
                  </a:cubicBezTo>
                  <a:cubicBezTo>
                    <a:pt x="45" y="4"/>
                    <a:pt x="40" y="4"/>
                    <a:pt x="38" y="2"/>
                  </a:cubicBezTo>
                  <a:cubicBezTo>
                    <a:pt x="34" y="0"/>
                    <a:pt x="29" y="1"/>
                    <a:pt x="25" y="3"/>
                  </a:cubicBezTo>
                  <a:cubicBezTo>
                    <a:pt x="22" y="5"/>
                    <a:pt x="19" y="4"/>
                    <a:pt x="16" y="3"/>
                  </a:cubicBezTo>
                  <a:cubicBezTo>
                    <a:pt x="12" y="2"/>
                    <a:pt x="8" y="2"/>
                    <a:pt x="4" y="1"/>
                  </a:cubicBezTo>
                  <a:cubicBezTo>
                    <a:pt x="4" y="1"/>
                    <a:pt x="3" y="0"/>
                    <a:pt x="3" y="0"/>
                  </a:cubicBezTo>
                  <a:cubicBezTo>
                    <a:pt x="2" y="1"/>
                    <a:pt x="2" y="2"/>
                    <a:pt x="1" y="3"/>
                  </a:cubicBezTo>
                  <a:cubicBezTo>
                    <a:pt x="0" y="4"/>
                    <a:pt x="3" y="5"/>
                    <a:pt x="2" y="7"/>
                  </a:cubicBezTo>
                  <a:cubicBezTo>
                    <a:pt x="1" y="8"/>
                    <a:pt x="1" y="9"/>
                    <a:pt x="1" y="11"/>
                  </a:cubicBezTo>
                  <a:cubicBezTo>
                    <a:pt x="2" y="11"/>
                    <a:pt x="2" y="12"/>
                    <a:pt x="2" y="13"/>
                  </a:cubicBezTo>
                  <a:cubicBezTo>
                    <a:pt x="2" y="17"/>
                    <a:pt x="2" y="21"/>
                    <a:pt x="2" y="25"/>
                  </a:cubicBezTo>
                  <a:cubicBezTo>
                    <a:pt x="2" y="28"/>
                    <a:pt x="2" y="52"/>
                    <a:pt x="2" y="52"/>
                  </a:cubicBezTo>
                  <a:cubicBezTo>
                    <a:pt x="13" y="52"/>
                    <a:pt x="23" y="52"/>
                    <a:pt x="34" y="52"/>
                  </a:cubicBezTo>
                  <a:cubicBezTo>
                    <a:pt x="36" y="52"/>
                    <a:pt x="38" y="52"/>
                    <a:pt x="40" y="52"/>
                  </a:cubicBezTo>
                  <a:cubicBezTo>
                    <a:pt x="42" y="52"/>
                    <a:pt x="43" y="54"/>
                    <a:pt x="45" y="54"/>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375" name="Freeform 771">
              <a:extLst>
                <a:ext uri="{FF2B5EF4-FFF2-40B4-BE49-F238E27FC236}">
                  <a16:creationId xmlns:a16="http://schemas.microsoft.com/office/drawing/2014/main" id="{0DB08CDC-77B4-5A5D-489F-95EFFB91B957}"/>
                </a:ext>
              </a:extLst>
            </p:cNvPr>
            <p:cNvSpPr>
              <a:spLocks/>
            </p:cNvSpPr>
            <p:nvPr/>
          </p:nvSpPr>
          <p:spPr bwMode="auto">
            <a:xfrm>
              <a:off x="12050511" y="7210939"/>
              <a:ext cx="187902" cy="363153"/>
            </a:xfrm>
            <a:custGeom>
              <a:avLst/>
              <a:gdLst>
                <a:gd name="T0" fmla="*/ 14 w 20"/>
                <a:gd name="T1" fmla="*/ 34 h 39"/>
                <a:gd name="T2" fmla="*/ 17 w 20"/>
                <a:gd name="T3" fmla="*/ 30 h 39"/>
                <a:gd name="T4" fmla="*/ 20 w 20"/>
                <a:gd name="T5" fmla="*/ 27 h 39"/>
                <a:gd name="T6" fmla="*/ 20 w 20"/>
                <a:gd name="T7" fmla="*/ 24 h 39"/>
                <a:gd name="T8" fmla="*/ 19 w 20"/>
                <a:gd name="T9" fmla="*/ 23 h 39"/>
                <a:gd name="T10" fmla="*/ 17 w 20"/>
                <a:gd name="T11" fmla="*/ 20 h 39"/>
                <a:gd name="T12" fmla="*/ 14 w 20"/>
                <a:gd name="T13" fmla="*/ 20 h 39"/>
                <a:gd name="T14" fmla="*/ 16 w 20"/>
                <a:gd name="T15" fmla="*/ 16 h 39"/>
                <a:gd name="T16" fmla="*/ 17 w 20"/>
                <a:gd name="T17" fmla="*/ 10 h 39"/>
                <a:gd name="T18" fmla="*/ 15 w 20"/>
                <a:gd name="T19" fmla="*/ 6 h 39"/>
                <a:gd name="T20" fmla="*/ 18 w 20"/>
                <a:gd name="T21" fmla="*/ 4 h 39"/>
                <a:gd name="T22" fmla="*/ 18 w 20"/>
                <a:gd name="T23" fmla="*/ 1 h 39"/>
                <a:gd name="T24" fmla="*/ 15 w 20"/>
                <a:gd name="T25" fmla="*/ 3 h 39"/>
                <a:gd name="T26" fmla="*/ 14 w 20"/>
                <a:gd name="T27" fmla="*/ 2 h 39"/>
                <a:gd name="T28" fmla="*/ 11 w 20"/>
                <a:gd name="T29" fmla="*/ 0 h 39"/>
                <a:gd name="T30" fmla="*/ 5 w 20"/>
                <a:gd name="T31" fmla="*/ 4 h 39"/>
                <a:gd name="T32" fmla="*/ 2 w 20"/>
                <a:gd name="T33" fmla="*/ 17 h 39"/>
                <a:gd name="T34" fmla="*/ 1 w 20"/>
                <a:gd name="T35" fmla="*/ 21 h 39"/>
                <a:gd name="T36" fmla="*/ 4 w 20"/>
                <a:gd name="T37" fmla="*/ 26 h 39"/>
                <a:gd name="T38" fmla="*/ 8 w 20"/>
                <a:gd name="T39" fmla="*/ 30 h 39"/>
                <a:gd name="T40" fmla="*/ 10 w 20"/>
                <a:gd name="T41" fmla="*/ 39 h 39"/>
                <a:gd name="T42" fmla="*/ 14 w 20"/>
                <a:gd name="T43" fmla="*/ 34 h 39"/>
                <a:gd name="T44" fmla="*/ 14 w 20"/>
                <a:gd name="T45" fmla="*/ 3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 h="39">
                  <a:moveTo>
                    <a:pt x="14" y="34"/>
                  </a:moveTo>
                  <a:cubicBezTo>
                    <a:pt x="12" y="32"/>
                    <a:pt x="16" y="30"/>
                    <a:pt x="17" y="30"/>
                  </a:cubicBezTo>
                  <a:cubicBezTo>
                    <a:pt x="19" y="29"/>
                    <a:pt x="20" y="28"/>
                    <a:pt x="20" y="27"/>
                  </a:cubicBezTo>
                  <a:cubicBezTo>
                    <a:pt x="20" y="26"/>
                    <a:pt x="20" y="25"/>
                    <a:pt x="20" y="24"/>
                  </a:cubicBezTo>
                  <a:cubicBezTo>
                    <a:pt x="20" y="23"/>
                    <a:pt x="19" y="23"/>
                    <a:pt x="19" y="23"/>
                  </a:cubicBezTo>
                  <a:cubicBezTo>
                    <a:pt x="18" y="22"/>
                    <a:pt x="18" y="21"/>
                    <a:pt x="17" y="20"/>
                  </a:cubicBezTo>
                  <a:cubicBezTo>
                    <a:pt x="16" y="20"/>
                    <a:pt x="15" y="21"/>
                    <a:pt x="14" y="20"/>
                  </a:cubicBezTo>
                  <a:cubicBezTo>
                    <a:pt x="11" y="18"/>
                    <a:pt x="14" y="17"/>
                    <a:pt x="16" y="16"/>
                  </a:cubicBezTo>
                  <a:cubicBezTo>
                    <a:pt x="18" y="15"/>
                    <a:pt x="19" y="12"/>
                    <a:pt x="17" y="10"/>
                  </a:cubicBezTo>
                  <a:cubicBezTo>
                    <a:pt x="17" y="9"/>
                    <a:pt x="14" y="7"/>
                    <a:pt x="15" y="6"/>
                  </a:cubicBezTo>
                  <a:cubicBezTo>
                    <a:pt x="16" y="5"/>
                    <a:pt x="17" y="5"/>
                    <a:pt x="18" y="4"/>
                  </a:cubicBezTo>
                  <a:cubicBezTo>
                    <a:pt x="18" y="4"/>
                    <a:pt x="18" y="1"/>
                    <a:pt x="18" y="1"/>
                  </a:cubicBezTo>
                  <a:cubicBezTo>
                    <a:pt x="17" y="1"/>
                    <a:pt x="16" y="4"/>
                    <a:pt x="15" y="3"/>
                  </a:cubicBezTo>
                  <a:cubicBezTo>
                    <a:pt x="15" y="3"/>
                    <a:pt x="14" y="2"/>
                    <a:pt x="14" y="2"/>
                  </a:cubicBezTo>
                  <a:cubicBezTo>
                    <a:pt x="13" y="1"/>
                    <a:pt x="12" y="0"/>
                    <a:pt x="11" y="0"/>
                  </a:cubicBezTo>
                  <a:cubicBezTo>
                    <a:pt x="9" y="1"/>
                    <a:pt x="6" y="2"/>
                    <a:pt x="5" y="4"/>
                  </a:cubicBezTo>
                  <a:cubicBezTo>
                    <a:pt x="3" y="8"/>
                    <a:pt x="5" y="14"/>
                    <a:pt x="2" y="17"/>
                  </a:cubicBezTo>
                  <a:cubicBezTo>
                    <a:pt x="0" y="19"/>
                    <a:pt x="0" y="19"/>
                    <a:pt x="1" y="21"/>
                  </a:cubicBezTo>
                  <a:cubicBezTo>
                    <a:pt x="1" y="23"/>
                    <a:pt x="4" y="24"/>
                    <a:pt x="4" y="26"/>
                  </a:cubicBezTo>
                  <a:cubicBezTo>
                    <a:pt x="5" y="28"/>
                    <a:pt x="8" y="29"/>
                    <a:pt x="8" y="30"/>
                  </a:cubicBezTo>
                  <a:cubicBezTo>
                    <a:pt x="9" y="33"/>
                    <a:pt x="10" y="37"/>
                    <a:pt x="10" y="39"/>
                  </a:cubicBezTo>
                  <a:cubicBezTo>
                    <a:pt x="12" y="39"/>
                    <a:pt x="16" y="37"/>
                    <a:pt x="14" y="34"/>
                  </a:cubicBezTo>
                  <a:cubicBezTo>
                    <a:pt x="13" y="33"/>
                    <a:pt x="15" y="35"/>
                    <a:pt x="14" y="34"/>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376" name="Freeform 772">
              <a:extLst>
                <a:ext uri="{FF2B5EF4-FFF2-40B4-BE49-F238E27FC236}">
                  <a16:creationId xmlns:a16="http://schemas.microsoft.com/office/drawing/2014/main" id="{A47B73E8-2541-0D8D-1394-C69CB15F8AEF}"/>
                </a:ext>
              </a:extLst>
            </p:cNvPr>
            <p:cNvSpPr>
              <a:spLocks/>
            </p:cNvSpPr>
            <p:nvPr/>
          </p:nvSpPr>
          <p:spPr bwMode="auto">
            <a:xfrm>
              <a:off x="12133317" y="7424369"/>
              <a:ext cx="710194" cy="684895"/>
            </a:xfrm>
            <a:custGeom>
              <a:avLst/>
              <a:gdLst>
                <a:gd name="T0" fmla="*/ 21 w 76"/>
                <a:gd name="T1" fmla="*/ 55 h 73"/>
                <a:gd name="T2" fmla="*/ 25 w 76"/>
                <a:gd name="T3" fmla="*/ 57 h 73"/>
                <a:gd name="T4" fmla="*/ 28 w 76"/>
                <a:gd name="T5" fmla="*/ 55 h 73"/>
                <a:gd name="T6" fmla="*/ 33 w 76"/>
                <a:gd name="T7" fmla="*/ 53 h 73"/>
                <a:gd name="T8" fmla="*/ 44 w 76"/>
                <a:gd name="T9" fmla="*/ 59 h 73"/>
                <a:gd name="T10" fmla="*/ 70 w 76"/>
                <a:gd name="T11" fmla="*/ 73 h 73"/>
                <a:gd name="T12" fmla="*/ 71 w 76"/>
                <a:gd name="T13" fmla="*/ 71 h 73"/>
                <a:gd name="T14" fmla="*/ 75 w 76"/>
                <a:gd name="T15" fmla="*/ 71 h 73"/>
                <a:gd name="T16" fmla="*/ 75 w 76"/>
                <a:gd name="T17" fmla="*/ 66 h 73"/>
                <a:gd name="T18" fmla="*/ 75 w 76"/>
                <a:gd name="T19" fmla="*/ 44 h 73"/>
                <a:gd name="T20" fmla="*/ 75 w 76"/>
                <a:gd name="T21" fmla="*/ 24 h 73"/>
                <a:gd name="T22" fmla="*/ 75 w 76"/>
                <a:gd name="T23" fmla="*/ 20 h 73"/>
                <a:gd name="T24" fmla="*/ 74 w 76"/>
                <a:gd name="T25" fmla="*/ 17 h 73"/>
                <a:gd name="T26" fmla="*/ 76 w 76"/>
                <a:gd name="T27" fmla="*/ 14 h 73"/>
                <a:gd name="T28" fmla="*/ 74 w 76"/>
                <a:gd name="T29" fmla="*/ 11 h 73"/>
                <a:gd name="T30" fmla="*/ 76 w 76"/>
                <a:gd name="T31" fmla="*/ 8 h 73"/>
                <a:gd name="T32" fmla="*/ 67 w 76"/>
                <a:gd name="T33" fmla="*/ 5 h 73"/>
                <a:gd name="T34" fmla="*/ 61 w 76"/>
                <a:gd name="T35" fmla="*/ 2 h 73"/>
                <a:gd name="T36" fmla="*/ 51 w 76"/>
                <a:gd name="T37" fmla="*/ 6 h 73"/>
                <a:gd name="T38" fmla="*/ 51 w 76"/>
                <a:gd name="T39" fmla="*/ 9 h 73"/>
                <a:gd name="T40" fmla="*/ 50 w 76"/>
                <a:gd name="T41" fmla="*/ 14 h 73"/>
                <a:gd name="T42" fmla="*/ 41 w 76"/>
                <a:gd name="T43" fmla="*/ 13 h 73"/>
                <a:gd name="T44" fmla="*/ 36 w 76"/>
                <a:gd name="T45" fmla="*/ 12 h 73"/>
                <a:gd name="T46" fmla="*/ 31 w 76"/>
                <a:gd name="T47" fmla="*/ 10 h 73"/>
                <a:gd name="T48" fmla="*/ 29 w 76"/>
                <a:gd name="T49" fmla="*/ 6 h 73"/>
                <a:gd name="T50" fmla="*/ 23 w 76"/>
                <a:gd name="T51" fmla="*/ 3 h 73"/>
                <a:gd name="T52" fmla="*/ 17 w 76"/>
                <a:gd name="T53" fmla="*/ 2 h 73"/>
                <a:gd name="T54" fmla="*/ 11 w 76"/>
                <a:gd name="T55" fmla="*/ 0 h 73"/>
                <a:gd name="T56" fmla="*/ 11 w 76"/>
                <a:gd name="T57" fmla="*/ 4 h 73"/>
                <a:gd name="T58" fmla="*/ 9 w 76"/>
                <a:gd name="T59" fmla="*/ 6 h 73"/>
                <a:gd name="T60" fmla="*/ 5 w 76"/>
                <a:gd name="T61" fmla="*/ 8 h 73"/>
                <a:gd name="T62" fmla="*/ 5 w 76"/>
                <a:gd name="T63" fmla="*/ 14 h 73"/>
                <a:gd name="T64" fmla="*/ 1 w 76"/>
                <a:gd name="T65" fmla="*/ 17 h 73"/>
                <a:gd name="T66" fmla="*/ 3 w 76"/>
                <a:gd name="T67" fmla="*/ 21 h 73"/>
                <a:gd name="T68" fmla="*/ 3 w 76"/>
                <a:gd name="T69" fmla="*/ 26 h 73"/>
                <a:gd name="T70" fmla="*/ 3 w 76"/>
                <a:gd name="T71" fmla="*/ 31 h 73"/>
                <a:gd name="T72" fmla="*/ 3 w 76"/>
                <a:gd name="T73" fmla="*/ 34 h 73"/>
                <a:gd name="T74" fmla="*/ 3 w 76"/>
                <a:gd name="T75" fmla="*/ 37 h 73"/>
                <a:gd name="T76" fmla="*/ 1 w 76"/>
                <a:gd name="T77" fmla="*/ 40 h 73"/>
                <a:gd name="T78" fmla="*/ 4 w 76"/>
                <a:gd name="T79" fmla="*/ 46 h 73"/>
                <a:gd name="T80" fmla="*/ 7 w 76"/>
                <a:gd name="T81" fmla="*/ 48 h 73"/>
                <a:gd name="T82" fmla="*/ 11 w 76"/>
                <a:gd name="T83" fmla="*/ 49 h 73"/>
                <a:gd name="T84" fmla="*/ 14 w 76"/>
                <a:gd name="T85" fmla="*/ 53 h 73"/>
                <a:gd name="T86" fmla="*/ 21 w 76"/>
                <a:gd name="T87" fmla="*/ 55 h 73"/>
                <a:gd name="T88" fmla="*/ 21 w 76"/>
                <a:gd name="T89" fmla="*/ 5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 h="73">
                  <a:moveTo>
                    <a:pt x="21" y="55"/>
                  </a:moveTo>
                  <a:cubicBezTo>
                    <a:pt x="21" y="56"/>
                    <a:pt x="24" y="58"/>
                    <a:pt x="25" y="57"/>
                  </a:cubicBezTo>
                  <a:cubicBezTo>
                    <a:pt x="26" y="56"/>
                    <a:pt x="27" y="56"/>
                    <a:pt x="28" y="55"/>
                  </a:cubicBezTo>
                  <a:cubicBezTo>
                    <a:pt x="29" y="55"/>
                    <a:pt x="32" y="53"/>
                    <a:pt x="33" y="53"/>
                  </a:cubicBezTo>
                  <a:cubicBezTo>
                    <a:pt x="37" y="55"/>
                    <a:pt x="40" y="57"/>
                    <a:pt x="44" y="59"/>
                  </a:cubicBezTo>
                  <a:cubicBezTo>
                    <a:pt x="53" y="64"/>
                    <a:pt x="61" y="69"/>
                    <a:pt x="70" y="73"/>
                  </a:cubicBezTo>
                  <a:cubicBezTo>
                    <a:pt x="70" y="71"/>
                    <a:pt x="69" y="71"/>
                    <a:pt x="71" y="71"/>
                  </a:cubicBezTo>
                  <a:cubicBezTo>
                    <a:pt x="71" y="71"/>
                    <a:pt x="75" y="71"/>
                    <a:pt x="75" y="71"/>
                  </a:cubicBezTo>
                  <a:cubicBezTo>
                    <a:pt x="75" y="69"/>
                    <a:pt x="75" y="68"/>
                    <a:pt x="75" y="66"/>
                  </a:cubicBezTo>
                  <a:cubicBezTo>
                    <a:pt x="75" y="59"/>
                    <a:pt x="75" y="52"/>
                    <a:pt x="75" y="44"/>
                  </a:cubicBezTo>
                  <a:cubicBezTo>
                    <a:pt x="75" y="37"/>
                    <a:pt x="75" y="30"/>
                    <a:pt x="75" y="24"/>
                  </a:cubicBezTo>
                  <a:cubicBezTo>
                    <a:pt x="75" y="22"/>
                    <a:pt x="75" y="21"/>
                    <a:pt x="75" y="20"/>
                  </a:cubicBezTo>
                  <a:cubicBezTo>
                    <a:pt x="74" y="19"/>
                    <a:pt x="74" y="18"/>
                    <a:pt x="74" y="17"/>
                  </a:cubicBezTo>
                  <a:cubicBezTo>
                    <a:pt x="74" y="16"/>
                    <a:pt x="76" y="15"/>
                    <a:pt x="76" y="14"/>
                  </a:cubicBezTo>
                  <a:cubicBezTo>
                    <a:pt x="76" y="13"/>
                    <a:pt x="74" y="12"/>
                    <a:pt x="74" y="11"/>
                  </a:cubicBezTo>
                  <a:cubicBezTo>
                    <a:pt x="74" y="10"/>
                    <a:pt x="75" y="9"/>
                    <a:pt x="76" y="8"/>
                  </a:cubicBezTo>
                  <a:cubicBezTo>
                    <a:pt x="73" y="6"/>
                    <a:pt x="70" y="7"/>
                    <a:pt x="67" y="5"/>
                  </a:cubicBezTo>
                  <a:cubicBezTo>
                    <a:pt x="65" y="4"/>
                    <a:pt x="64" y="2"/>
                    <a:pt x="61" y="2"/>
                  </a:cubicBezTo>
                  <a:cubicBezTo>
                    <a:pt x="57" y="2"/>
                    <a:pt x="53" y="3"/>
                    <a:pt x="51" y="6"/>
                  </a:cubicBezTo>
                  <a:cubicBezTo>
                    <a:pt x="50" y="7"/>
                    <a:pt x="50" y="8"/>
                    <a:pt x="51" y="9"/>
                  </a:cubicBezTo>
                  <a:cubicBezTo>
                    <a:pt x="52" y="11"/>
                    <a:pt x="51" y="12"/>
                    <a:pt x="50" y="14"/>
                  </a:cubicBezTo>
                  <a:cubicBezTo>
                    <a:pt x="48" y="17"/>
                    <a:pt x="44" y="15"/>
                    <a:pt x="41" y="13"/>
                  </a:cubicBezTo>
                  <a:cubicBezTo>
                    <a:pt x="39" y="13"/>
                    <a:pt x="38" y="12"/>
                    <a:pt x="36" y="12"/>
                  </a:cubicBezTo>
                  <a:cubicBezTo>
                    <a:pt x="34" y="11"/>
                    <a:pt x="32" y="12"/>
                    <a:pt x="31" y="10"/>
                  </a:cubicBezTo>
                  <a:cubicBezTo>
                    <a:pt x="30" y="9"/>
                    <a:pt x="30" y="7"/>
                    <a:pt x="29" y="6"/>
                  </a:cubicBezTo>
                  <a:cubicBezTo>
                    <a:pt x="28" y="4"/>
                    <a:pt x="25" y="4"/>
                    <a:pt x="23" y="3"/>
                  </a:cubicBezTo>
                  <a:cubicBezTo>
                    <a:pt x="21" y="2"/>
                    <a:pt x="19" y="2"/>
                    <a:pt x="17" y="2"/>
                  </a:cubicBezTo>
                  <a:cubicBezTo>
                    <a:pt x="15" y="2"/>
                    <a:pt x="14" y="1"/>
                    <a:pt x="11" y="0"/>
                  </a:cubicBezTo>
                  <a:cubicBezTo>
                    <a:pt x="11" y="1"/>
                    <a:pt x="11" y="2"/>
                    <a:pt x="11" y="4"/>
                  </a:cubicBezTo>
                  <a:cubicBezTo>
                    <a:pt x="11" y="5"/>
                    <a:pt x="11" y="4"/>
                    <a:pt x="9" y="6"/>
                  </a:cubicBezTo>
                  <a:cubicBezTo>
                    <a:pt x="8" y="7"/>
                    <a:pt x="7" y="7"/>
                    <a:pt x="5" y="8"/>
                  </a:cubicBezTo>
                  <a:cubicBezTo>
                    <a:pt x="3" y="10"/>
                    <a:pt x="6" y="12"/>
                    <a:pt x="5" y="14"/>
                  </a:cubicBezTo>
                  <a:cubicBezTo>
                    <a:pt x="4" y="16"/>
                    <a:pt x="1" y="16"/>
                    <a:pt x="1" y="17"/>
                  </a:cubicBezTo>
                  <a:cubicBezTo>
                    <a:pt x="1" y="19"/>
                    <a:pt x="2" y="20"/>
                    <a:pt x="3" y="21"/>
                  </a:cubicBezTo>
                  <a:cubicBezTo>
                    <a:pt x="3" y="23"/>
                    <a:pt x="3" y="25"/>
                    <a:pt x="3" y="26"/>
                  </a:cubicBezTo>
                  <a:cubicBezTo>
                    <a:pt x="3" y="28"/>
                    <a:pt x="4" y="29"/>
                    <a:pt x="3" y="31"/>
                  </a:cubicBezTo>
                  <a:cubicBezTo>
                    <a:pt x="3" y="32"/>
                    <a:pt x="3" y="33"/>
                    <a:pt x="3" y="34"/>
                  </a:cubicBezTo>
                  <a:cubicBezTo>
                    <a:pt x="3" y="35"/>
                    <a:pt x="4" y="36"/>
                    <a:pt x="3" y="37"/>
                  </a:cubicBezTo>
                  <a:cubicBezTo>
                    <a:pt x="3" y="38"/>
                    <a:pt x="0" y="38"/>
                    <a:pt x="1" y="40"/>
                  </a:cubicBezTo>
                  <a:cubicBezTo>
                    <a:pt x="3" y="42"/>
                    <a:pt x="4" y="43"/>
                    <a:pt x="4" y="46"/>
                  </a:cubicBezTo>
                  <a:cubicBezTo>
                    <a:pt x="4" y="48"/>
                    <a:pt x="6" y="47"/>
                    <a:pt x="7" y="48"/>
                  </a:cubicBezTo>
                  <a:cubicBezTo>
                    <a:pt x="9" y="48"/>
                    <a:pt x="10" y="48"/>
                    <a:pt x="11" y="49"/>
                  </a:cubicBezTo>
                  <a:cubicBezTo>
                    <a:pt x="12" y="50"/>
                    <a:pt x="13" y="52"/>
                    <a:pt x="14" y="53"/>
                  </a:cubicBezTo>
                  <a:cubicBezTo>
                    <a:pt x="16" y="54"/>
                    <a:pt x="19" y="53"/>
                    <a:pt x="21" y="55"/>
                  </a:cubicBezTo>
                  <a:cubicBezTo>
                    <a:pt x="22" y="56"/>
                    <a:pt x="20" y="54"/>
                    <a:pt x="21" y="55"/>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377" name="Freeform 773">
              <a:extLst>
                <a:ext uri="{FF2B5EF4-FFF2-40B4-BE49-F238E27FC236}">
                  <a16:creationId xmlns:a16="http://schemas.microsoft.com/office/drawing/2014/main" id="{1450382D-5CFF-FD12-685A-B5DF5AA9AEC7}"/>
                </a:ext>
              </a:extLst>
            </p:cNvPr>
            <p:cNvSpPr>
              <a:spLocks/>
            </p:cNvSpPr>
            <p:nvPr/>
          </p:nvSpPr>
          <p:spPr bwMode="auto">
            <a:xfrm>
              <a:off x="10910384" y="7714256"/>
              <a:ext cx="391721" cy="318556"/>
            </a:xfrm>
            <a:custGeom>
              <a:avLst/>
              <a:gdLst>
                <a:gd name="T0" fmla="*/ 19 w 42"/>
                <a:gd name="T1" fmla="*/ 34 h 34"/>
                <a:gd name="T2" fmla="*/ 20 w 42"/>
                <a:gd name="T3" fmla="*/ 25 h 34"/>
                <a:gd name="T4" fmla="*/ 24 w 42"/>
                <a:gd name="T5" fmla="*/ 22 h 34"/>
                <a:gd name="T6" fmla="*/ 25 w 42"/>
                <a:gd name="T7" fmla="*/ 20 h 34"/>
                <a:gd name="T8" fmla="*/ 25 w 42"/>
                <a:gd name="T9" fmla="*/ 9 h 34"/>
                <a:gd name="T10" fmla="*/ 32 w 42"/>
                <a:gd name="T11" fmla="*/ 9 h 34"/>
                <a:gd name="T12" fmla="*/ 41 w 42"/>
                <a:gd name="T13" fmla="*/ 9 h 34"/>
                <a:gd name="T14" fmla="*/ 42 w 42"/>
                <a:gd name="T15" fmla="*/ 2 h 34"/>
                <a:gd name="T16" fmla="*/ 40 w 42"/>
                <a:gd name="T17" fmla="*/ 0 h 34"/>
                <a:gd name="T18" fmla="*/ 20 w 42"/>
                <a:gd name="T19" fmla="*/ 0 h 34"/>
                <a:gd name="T20" fmla="*/ 15 w 42"/>
                <a:gd name="T21" fmla="*/ 6 h 34"/>
                <a:gd name="T22" fmla="*/ 10 w 42"/>
                <a:gd name="T23" fmla="*/ 17 h 34"/>
                <a:gd name="T24" fmla="*/ 8 w 42"/>
                <a:gd name="T25" fmla="*/ 18 h 34"/>
                <a:gd name="T26" fmla="*/ 4 w 42"/>
                <a:gd name="T27" fmla="*/ 25 h 34"/>
                <a:gd name="T28" fmla="*/ 0 w 42"/>
                <a:gd name="T29" fmla="*/ 34 h 34"/>
                <a:gd name="T30" fmla="*/ 19 w 42"/>
                <a:gd name="T31"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 h="34">
                  <a:moveTo>
                    <a:pt x="19" y="34"/>
                  </a:moveTo>
                  <a:cubicBezTo>
                    <a:pt x="19" y="31"/>
                    <a:pt x="18" y="26"/>
                    <a:pt x="20" y="25"/>
                  </a:cubicBezTo>
                  <a:cubicBezTo>
                    <a:pt x="21" y="24"/>
                    <a:pt x="23" y="23"/>
                    <a:pt x="24" y="22"/>
                  </a:cubicBezTo>
                  <a:cubicBezTo>
                    <a:pt x="25" y="22"/>
                    <a:pt x="25" y="20"/>
                    <a:pt x="25" y="20"/>
                  </a:cubicBezTo>
                  <a:cubicBezTo>
                    <a:pt x="25" y="16"/>
                    <a:pt x="25" y="13"/>
                    <a:pt x="25" y="9"/>
                  </a:cubicBezTo>
                  <a:cubicBezTo>
                    <a:pt x="25" y="9"/>
                    <a:pt x="31" y="9"/>
                    <a:pt x="32" y="9"/>
                  </a:cubicBezTo>
                  <a:cubicBezTo>
                    <a:pt x="35" y="9"/>
                    <a:pt x="38" y="9"/>
                    <a:pt x="41" y="9"/>
                  </a:cubicBezTo>
                  <a:cubicBezTo>
                    <a:pt x="42" y="9"/>
                    <a:pt x="42" y="3"/>
                    <a:pt x="42" y="2"/>
                  </a:cubicBezTo>
                  <a:cubicBezTo>
                    <a:pt x="42" y="0"/>
                    <a:pt x="42" y="0"/>
                    <a:pt x="40" y="0"/>
                  </a:cubicBezTo>
                  <a:cubicBezTo>
                    <a:pt x="33" y="0"/>
                    <a:pt x="27" y="0"/>
                    <a:pt x="20" y="0"/>
                  </a:cubicBezTo>
                  <a:cubicBezTo>
                    <a:pt x="18" y="2"/>
                    <a:pt x="17" y="4"/>
                    <a:pt x="15" y="6"/>
                  </a:cubicBezTo>
                  <a:cubicBezTo>
                    <a:pt x="11" y="9"/>
                    <a:pt x="11" y="12"/>
                    <a:pt x="10" y="17"/>
                  </a:cubicBezTo>
                  <a:cubicBezTo>
                    <a:pt x="10" y="17"/>
                    <a:pt x="9" y="18"/>
                    <a:pt x="8" y="18"/>
                  </a:cubicBezTo>
                  <a:cubicBezTo>
                    <a:pt x="6" y="20"/>
                    <a:pt x="5" y="22"/>
                    <a:pt x="4" y="25"/>
                  </a:cubicBezTo>
                  <a:cubicBezTo>
                    <a:pt x="2" y="28"/>
                    <a:pt x="0" y="30"/>
                    <a:pt x="0" y="34"/>
                  </a:cubicBezTo>
                  <a:cubicBezTo>
                    <a:pt x="6" y="34"/>
                    <a:pt x="13" y="34"/>
                    <a:pt x="19" y="34"/>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378" name="Freeform 774">
              <a:extLst>
                <a:ext uri="{FF2B5EF4-FFF2-40B4-BE49-F238E27FC236}">
                  <a16:creationId xmlns:a16="http://schemas.microsoft.com/office/drawing/2014/main" id="{0419188C-5FF6-5F61-D0BB-5E6E7C75EDBC}"/>
                </a:ext>
              </a:extLst>
            </p:cNvPr>
            <p:cNvSpPr>
              <a:spLocks/>
            </p:cNvSpPr>
            <p:nvPr/>
          </p:nvSpPr>
          <p:spPr bwMode="auto">
            <a:xfrm>
              <a:off x="11098281" y="7265092"/>
              <a:ext cx="560509" cy="449163"/>
            </a:xfrm>
            <a:custGeom>
              <a:avLst/>
              <a:gdLst>
                <a:gd name="T0" fmla="*/ 22 w 60"/>
                <a:gd name="T1" fmla="*/ 48 h 48"/>
                <a:gd name="T2" fmla="*/ 23 w 60"/>
                <a:gd name="T3" fmla="*/ 41 h 48"/>
                <a:gd name="T4" fmla="*/ 29 w 60"/>
                <a:gd name="T5" fmla="*/ 37 h 48"/>
                <a:gd name="T6" fmla="*/ 33 w 60"/>
                <a:gd name="T7" fmla="*/ 37 h 48"/>
                <a:gd name="T8" fmla="*/ 38 w 60"/>
                <a:gd name="T9" fmla="*/ 35 h 48"/>
                <a:gd name="T10" fmla="*/ 40 w 60"/>
                <a:gd name="T11" fmla="*/ 32 h 48"/>
                <a:gd name="T12" fmla="*/ 45 w 60"/>
                <a:gd name="T13" fmla="*/ 31 h 48"/>
                <a:gd name="T14" fmla="*/ 46 w 60"/>
                <a:gd name="T15" fmla="*/ 28 h 48"/>
                <a:gd name="T16" fmla="*/ 50 w 60"/>
                <a:gd name="T17" fmla="*/ 25 h 48"/>
                <a:gd name="T18" fmla="*/ 53 w 60"/>
                <a:gd name="T19" fmla="*/ 23 h 48"/>
                <a:gd name="T20" fmla="*/ 58 w 60"/>
                <a:gd name="T21" fmla="*/ 24 h 48"/>
                <a:gd name="T22" fmla="*/ 56 w 60"/>
                <a:gd name="T23" fmla="*/ 16 h 48"/>
                <a:gd name="T24" fmla="*/ 56 w 60"/>
                <a:gd name="T25" fmla="*/ 10 h 48"/>
                <a:gd name="T26" fmla="*/ 55 w 60"/>
                <a:gd name="T27" fmla="*/ 7 h 48"/>
                <a:gd name="T28" fmla="*/ 51 w 60"/>
                <a:gd name="T29" fmla="*/ 6 h 48"/>
                <a:gd name="T30" fmla="*/ 47 w 60"/>
                <a:gd name="T31" fmla="*/ 6 h 48"/>
                <a:gd name="T32" fmla="*/ 42 w 60"/>
                <a:gd name="T33" fmla="*/ 6 h 48"/>
                <a:gd name="T34" fmla="*/ 35 w 60"/>
                <a:gd name="T35" fmla="*/ 4 h 48"/>
                <a:gd name="T36" fmla="*/ 30 w 60"/>
                <a:gd name="T37" fmla="*/ 13 h 48"/>
                <a:gd name="T38" fmla="*/ 20 w 60"/>
                <a:gd name="T39" fmla="*/ 19 h 48"/>
                <a:gd name="T40" fmla="*/ 16 w 60"/>
                <a:gd name="T41" fmla="*/ 27 h 48"/>
                <a:gd name="T42" fmla="*/ 16 w 60"/>
                <a:gd name="T43" fmla="*/ 35 h 48"/>
                <a:gd name="T44" fmla="*/ 14 w 60"/>
                <a:gd name="T45" fmla="*/ 39 h 48"/>
                <a:gd name="T46" fmla="*/ 9 w 60"/>
                <a:gd name="T47" fmla="*/ 42 h 48"/>
                <a:gd name="T48" fmla="*/ 5 w 60"/>
                <a:gd name="T49" fmla="*/ 45 h 48"/>
                <a:gd name="T50" fmla="*/ 0 w 60"/>
                <a:gd name="T51" fmla="*/ 48 h 48"/>
                <a:gd name="T52" fmla="*/ 22 w 60"/>
                <a:gd name="T53"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0" h="48">
                  <a:moveTo>
                    <a:pt x="22" y="48"/>
                  </a:moveTo>
                  <a:cubicBezTo>
                    <a:pt x="22" y="45"/>
                    <a:pt x="21" y="43"/>
                    <a:pt x="23" y="41"/>
                  </a:cubicBezTo>
                  <a:cubicBezTo>
                    <a:pt x="25" y="40"/>
                    <a:pt x="28" y="39"/>
                    <a:pt x="29" y="37"/>
                  </a:cubicBezTo>
                  <a:cubicBezTo>
                    <a:pt x="30" y="37"/>
                    <a:pt x="32" y="37"/>
                    <a:pt x="33" y="37"/>
                  </a:cubicBezTo>
                  <a:cubicBezTo>
                    <a:pt x="34" y="36"/>
                    <a:pt x="36" y="36"/>
                    <a:pt x="38" y="35"/>
                  </a:cubicBezTo>
                  <a:cubicBezTo>
                    <a:pt x="39" y="34"/>
                    <a:pt x="39" y="33"/>
                    <a:pt x="40" y="32"/>
                  </a:cubicBezTo>
                  <a:cubicBezTo>
                    <a:pt x="41" y="31"/>
                    <a:pt x="44" y="32"/>
                    <a:pt x="45" y="31"/>
                  </a:cubicBezTo>
                  <a:cubicBezTo>
                    <a:pt x="46" y="30"/>
                    <a:pt x="46" y="29"/>
                    <a:pt x="46" y="28"/>
                  </a:cubicBezTo>
                  <a:cubicBezTo>
                    <a:pt x="46" y="26"/>
                    <a:pt x="49" y="26"/>
                    <a:pt x="50" y="25"/>
                  </a:cubicBezTo>
                  <a:cubicBezTo>
                    <a:pt x="51" y="24"/>
                    <a:pt x="51" y="23"/>
                    <a:pt x="53" y="23"/>
                  </a:cubicBezTo>
                  <a:cubicBezTo>
                    <a:pt x="54" y="23"/>
                    <a:pt x="57" y="24"/>
                    <a:pt x="58" y="24"/>
                  </a:cubicBezTo>
                  <a:cubicBezTo>
                    <a:pt x="60" y="23"/>
                    <a:pt x="56" y="17"/>
                    <a:pt x="56" y="16"/>
                  </a:cubicBezTo>
                  <a:cubicBezTo>
                    <a:pt x="56" y="14"/>
                    <a:pt x="56" y="12"/>
                    <a:pt x="56" y="10"/>
                  </a:cubicBezTo>
                  <a:cubicBezTo>
                    <a:pt x="55" y="9"/>
                    <a:pt x="55" y="8"/>
                    <a:pt x="55" y="7"/>
                  </a:cubicBezTo>
                  <a:cubicBezTo>
                    <a:pt x="53" y="7"/>
                    <a:pt x="52" y="6"/>
                    <a:pt x="51" y="6"/>
                  </a:cubicBezTo>
                  <a:cubicBezTo>
                    <a:pt x="50" y="5"/>
                    <a:pt x="48" y="6"/>
                    <a:pt x="47" y="6"/>
                  </a:cubicBezTo>
                  <a:cubicBezTo>
                    <a:pt x="46" y="5"/>
                    <a:pt x="44" y="6"/>
                    <a:pt x="42" y="6"/>
                  </a:cubicBezTo>
                  <a:cubicBezTo>
                    <a:pt x="40" y="6"/>
                    <a:pt x="36" y="0"/>
                    <a:pt x="35" y="4"/>
                  </a:cubicBezTo>
                  <a:cubicBezTo>
                    <a:pt x="34" y="7"/>
                    <a:pt x="33" y="10"/>
                    <a:pt x="30" y="13"/>
                  </a:cubicBezTo>
                  <a:cubicBezTo>
                    <a:pt x="27" y="16"/>
                    <a:pt x="23" y="16"/>
                    <a:pt x="20" y="19"/>
                  </a:cubicBezTo>
                  <a:cubicBezTo>
                    <a:pt x="18" y="21"/>
                    <a:pt x="17" y="24"/>
                    <a:pt x="16" y="27"/>
                  </a:cubicBezTo>
                  <a:cubicBezTo>
                    <a:pt x="16" y="29"/>
                    <a:pt x="17" y="32"/>
                    <a:pt x="16" y="35"/>
                  </a:cubicBezTo>
                  <a:cubicBezTo>
                    <a:pt x="15" y="36"/>
                    <a:pt x="14" y="38"/>
                    <a:pt x="14" y="39"/>
                  </a:cubicBezTo>
                  <a:cubicBezTo>
                    <a:pt x="13" y="41"/>
                    <a:pt x="11" y="41"/>
                    <a:pt x="9" y="42"/>
                  </a:cubicBezTo>
                  <a:cubicBezTo>
                    <a:pt x="8" y="43"/>
                    <a:pt x="7" y="44"/>
                    <a:pt x="5" y="45"/>
                  </a:cubicBezTo>
                  <a:cubicBezTo>
                    <a:pt x="4" y="46"/>
                    <a:pt x="2" y="46"/>
                    <a:pt x="0" y="48"/>
                  </a:cubicBezTo>
                  <a:lnTo>
                    <a:pt x="22" y="48"/>
                  </a:ln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379" name="Freeform 775">
              <a:extLst>
                <a:ext uri="{FF2B5EF4-FFF2-40B4-BE49-F238E27FC236}">
                  <a16:creationId xmlns:a16="http://schemas.microsoft.com/office/drawing/2014/main" id="{4C518065-3315-4CBE-56EE-CACD1A65B934}"/>
                </a:ext>
              </a:extLst>
            </p:cNvPr>
            <p:cNvSpPr>
              <a:spLocks/>
            </p:cNvSpPr>
            <p:nvPr/>
          </p:nvSpPr>
          <p:spPr bwMode="auto">
            <a:xfrm>
              <a:off x="11295736" y="7220495"/>
              <a:ext cx="968154" cy="923808"/>
            </a:xfrm>
            <a:custGeom>
              <a:avLst/>
              <a:gdLst>
                <a:gd name="T0" fmla="*/ 35 w 104"/>
                <a:gd name="T1" fmla="*/ 22 h 99"/>
                <a:gd name="T2" fmla="*/ 36 w 104"/>
                <a:gd name="T3" fmla="*/ 29 h 99"/>
                <a:gd name="T4" fmla="*/ 31 w 104"/>
                <a:gd name="T5" fmla="*/ 28 h 99"/>
                <a:gd name="T6" fmla="*/ 29 w 104"/>
                <a:gd name="T7" fmla="*/ 30 h 99"/>
                <a:gd name="T8" fmla="*/ 26 w 104"/>
                <a:gd name="T9" fmla="*/ 31 h 99"/>
                <a:gd name="T10" fmla="*/ 24 w 104"/>
                <a:gd name="T11" fmla="*/ 35 h 99"/>
                <a:gd name="T12" fmla="*/ 20 w 104"/>
                <a:gd name="T13" fmla="*/ 37 h 99"/>
                <a:gd name="T14" fmla="*/ 17 w 104"/>
                <a:gd name="T15" fmla="*/ 40 h 99"/>
                <a:gd name="T16" fmla="*/ 11 w 104"/>
                <a:gd name="T17" fmla="*/ 42 h 99"/>
                <a:gd name="T18" fmla="*/ 8 w 104"/>
                <a:gd name="T19" fmla="*/ 43 h 99"/>
                <a:gd name="T20" fmla="*/ 4 w 104"/>
                <a:gd name="T21" fmla="*/ 45 h 99"/>
                <a:gd name="T22" fmla="*/ 1 w 104"/>
                <a:gd name="T23" fmla="*/ 52 h 99"/>
                <a:gd name="T24" fmla="*/ 2 w 104"/>
                <a:gd name="T25" fmla="*/ 56 h 99"/>
                <a:gd name="T26" fmla="*/ 6 w 104"/>
                <a:gd name="T27" fmla="*/ 59 h 99"/>
                <a:gd name="T28" fmla="*/ 37 w 104"/>
                <a:gd name="T29" fmla="*/ 79 h 99"/>
                <a:gd name="T30" fmla="*/ 48 w 104"/>
                <a:gd name="T31" fmla="*/ 86 h 99"/>
                <a:gd name="T32" fmla="*/ 49 w 104"/>
                <a:gd name="T33" fmla="*/ 87 h 99"/>
                <a:gd name="T34" fmla="*/ 58 w 104"/>
                <a:gd name="T35" fmla="*/ 93 h 99"/>
                <a:gd name="T36" fmla="*/ 61 w 104"/>
                <a:gd name="T37" fmla="*/ 99 h 99"/>
                <a:gd name="T38" fmla="*/ 67 w 104"/>
                <a:gd name="T39" fmla="*/ 97 h 99"/>
                <a:gd name="T40" fmla="*/ 72 w 104"/>
                <a:gd name="T41" fmla="*/ 96 h 99"/>
                <a:gd name="T42" fmla="*/ 85 w 104"/>
                <a:gd name="T43" fmla="*/ 87 h 99"/>
                <a:gd name="T44" fmla="*/ 100 w 104"/>
                <a:gd name="T45" fmla="*/ 77 h 99"/>
                <a:gd name="T46" fmla="*/ 104 w 104"/>
                <a:gd name="T47" fmla="*/ 75 h 99"/>
                <a:gd name="T48" fmla="*/ 97 w 104"/>
                <a:gd name="T49" fmla="*/ 69 h 99"/>
                <a:gd name="T50" fmla="*/ 94 w 104"/>
                <a:gd name="T51" fmla="*/ 69 h 99"/>
                <a:gd name="T52" fmla="*/ 92 w 104"/>
                <a:gd name="T53" fmla="*/ 63 h 99"/>
                <a:gd name="T54" fmla="*/ 92 w 104"/>
                <a:gd name="T55" fmla="*/ 60 h 99"/>
                <a:gd name="T56" fmla="*/ 93 w 104"/>
                <a:gd name="T57" fmla="*/ 55 h 99"/>
                <a:gd name="T58" fmla="*/ 93 w 104"/>
                <a:gd name="T59" fmla="*/ 50 h 99"/>
                <a:gd name="T60" fmla="*/ 93 w 104"/>
                <a:gd name="T61" fmla="*/ 46 h 99"/>
                <a:gd name="T62" fmla="*/ 92 w 104"/>
                <a:gd name="T63" fmla="*/ 42 h 99"/>
                <a:gd name="T64" fmla="*/ 91 w 104"/>
                <a:gd name="T65" fmla="*/ 37 h 99"/>
                <a:gd name="T66" fmla="*/ 87 w 104"/>
                <a:gd name="T67" fmla="*/ 27 h 99"/>
                <a:gd name="T68" fmla="*/ 82 w 104"/>
                <a:gd name="T69" fmla="*/ 20 h 99"/>
                <a:gd name="T70" fmla="*/ 85 w 104"/>
                <a:gd name="T71" fmla="*/ 13 h 99"/>
                <a:gd name="T72" fmla="*/ 86 w 104"/>
                <a:gd name="T73" fmla="*/ 2 h 99"/>
                <a:gd name="T74" fmla="*/ 84 w 104"/>
                <a:gd name="T75" fmla="*/ 1 h 99"/>
                <a:gd name="T76" fmla="*/ 81 w 104"/>
                <a:gd name="T77" fmla="*/ 0 h 99"/>
                <a:gd name="T78" fmla="*/ 79 w 104"/>
                <a:gd name="T79" fmla="*/ 1 h 99"/>
                <a:gd name="T80" fmla="*/ 75 w 104"/>
                <a:gd name="T81" fmla="*/ 0 h 99"/>
                <a:gd name="T82" fmla="*/ 72 w 104"/>
                <a:gd name="T83" fmla="*/ 2 h 99"/>
                <a:gd name="T84" fmla="*/ 68 w 104"/>
                <a:gd name="T85" fmla="*/ 1 h 99"/>
                <a:gd name="T86" fmla="*/ 61 w 104"/>
                <a:gd name="T87" fmla="*/ 2 h 99"/>
                <a:gd name="T88" fmla="*/ 46 w 104"/>
                <a:gd name="T89" fmla="*/ 5 h 99"/>
                <a:gd name="T90" fmla="*/ 43 w 104"/>
                <a:gd name="T91" fmla="*/ 7 h 99"/>
                <a:gd name="T92" fmla="*/ 39 w 104"/>
                <a:gd name="T93" fmla="*/ 8 h 99"/>
                <a:gd name="T94" fmla="*/ 34 w 104"/>
                <a:gd name="T95" fmla="*/ 12 h 99"/>
                <a:gd name="T96" fmla="*/ 35 w 104"/>
                <a:gd name="T97" fmla="*/ 22 h 99"/>
                <a:gd name="T98" fmla="*/ 35 w 104"/>
                <a:gd name="T99" fmla="*/ 22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4" h="99">
                  <a:moveTo>
                    <a:pt x="35" y="22"/>
                  </a:moveTo>
                  <a:cubicBezTo>
                    <a:pt x="36" y="23"/>
                    <a:pt x="40" y="29"/>
                    <a:pt x="36" y="29"/>
                  </a:cubicBezTo>
                  <a:cubicBezTo>
                    <a:pt x="35" y="28"/>
                    <a:pt x="32" y="27"/>
                    <a:pt x="31" y="28"/>
                  </a:cubicBezTo>
                  <a:cubicBezTo>
                    <a:pt x="30" y="29"/>
                    <a:pt x="30" y="29"/>
                    <a:pt x="29" y="30"/>
                  </a:cubicBezTo>
                  <a:cubicBezTo>
                    <a:pt x="28" y="31"/>
                    <a:pt x="27" y="31"/>
                    <a:pt x="26" y="31"/>
                  </a:cubicBezTo>
                  <a:cubicBezTo>
                    <a:pt x="24" y="32"/>
                    <a:pt x="25" y="34"/>
                    <a:pt x="24" y="35"/>
                  </a:cubicBezTo>
                  <a:cubicBezTo>
                    <a:pt x="24" y="37"/>
                    <a:pt x="21" y="36"/>
                    <a:pt x="20" y="37"/>
                  </a:cubicBezTo>
                  <a:cubicBezTo>
                    <a:pt x="18" y="37"/>
                    <a:pt x="18" y="39"/>
                    <a:pt x="17" y="40"/>
                  </a:cubicBezTo>
                  <a:cubicBezTo>
                    <a:pt x="15" y="42"/>
                    <a:pt x="13" y="41"/>
                    <a:pt x="11" y="42"/>
                  </a:cubicBezTo>
                  <a:cubicBezTo>
                    <a:pt x="10" y="42"/>
                    <a:pt x="9" y="42"/>
                    <a:pt x="8" y="43"/>
                  </a:cubicBezTo>
                  <a:cubicBezTo>
                    <a:pt x="7" y="43"/>
                    <a:pt x="5" y="44"/>
                    <a:pt x="4" y="45"/>
                  </a:cubicBezTo>
                  <a:cubicBezTo>
                    <a:pt x="0" y="47"/>
                    <a:pt x="1" y="48"/>
                    <a:pt x="1" y="52"/>
                  </a:cubicBezTo>
                  <a:cubicBezTo>
                    <a:pt x="1" y="55"/>
                    <a:pt x="0" y="55"/>
                    <a:pt x="2" y="56"/>
                  </a:cubicBezTo>
                  <a:cubicBezTo>
                    <a:pt x="3" y="57"/>
                    <a:pt x="5" y="58"/>
                    <a:pt x="6" y="59"/>
                  </a:cubicBezTo>
                  <a:cubicBezTo>
                    <a:pt x="16" y="66"/>
                    <a:pt x="26" y="72"/>
                    <a:pt x="37" y="79"/>
                  </a:cubicBezTo>
                  <a:cubicBezTo>
                    <a:pt x="40" y="81"/>
                    <a:pt x="44" y="84"/>
                    <a:pt x="48" y="86"/>
                  </a:cubicBezTo>
                  <a:cubicBezTo>
                    <a:pt x="48" y="87"/>
                    <a:pt x="49" y="87"/>
                    <a:pt x="49" y="87"/>
                  </a:cubicBezTo>
                  <a:cubicBezTo>
                    <a:pt x="52" y="92"/>
                    <a:pt x="54" y="92"/>
                    <a:pt x="58" y="93"/>
                  </a:cubicBezTo>
                  <a:cubicBezTo>
                    <a:pt x="61" y="94"/>
                    <a:pt x="58" y="98"/>
                    <a:pt x="61" y="99"/>
                  </a:cubicBezTo>
                  <a:cubicBezTo>
                    <a:pt x="62" y="99"/>
                    <a:pt x="65" y="98"/>
                    <a:pt x="67" y="97"/>
                  </a:cubicBezTo>
                  <a:cubicBezTo>
                    <a:pt x="68" y="97"/>
                    <a:pt x="71" y="97"/>
                    <a:pt x="72" y="96"/>
                  </a:cubicBezTo>
                  <a:cubicBezTo>
                    <a:pt x="76" y="93"/>
                    <a:pt x="80" y="90"/>
                    <a:pt x="85" y="87"/>
                  </a:cubicBezTo>
                  <a:cubicBezTo>
                    <a:pt x="90" y="84"/>
                    <a:pt x="95" y="80"/>
                    <a:pt x="100" y="77"/>
                  </a:cubicBezTo>
                  <a:cubicBezTo>
                    <a:pt x="101" y="77"/>
                    <a:pt x="102" y="76"/>
                    <a:pt x="104" y="75"/>
                  </a:cubicBezTo>
                  <a:cubicBezTo>
                    <a:pt x="102" y="71"/>
                    <a:pt x="101" y="70"/>
                    <a:pt x="97" y="69"/>
                  </a:cubicBezTo>
                  <a:cubicBezTo>
                    <a:pt x="96" y="69"/>
                    <a:pt x="94" y="69"/>
                    <a:pt x="94" y="69"/>
                  </a:cubicBezTo>
                  <a:cubicBezTo>
                    <a:pt x="94" y="66"/>
                    <a:pt x="94" y="65"/>
                    <a:pt x="92" y="63"/>
                  </a:cubicBezTo>
                  <a:cubicBezTo>
                    <a:pt x="91" y="61"/>
                    <a:pt x="91" y="61"/>
                    <a:pt x="92" y="60"/>
                  </a:cubicBezTo>
                  <a:cubicBezTo>
                    <a:pt x="94" y="58"/>
                    <a:pt x="93" y="57"/>
                    <a:pt x="93" y="55"/>
                  </a:cubicBezTo>
                  <a:cubicBezTo>
                    <a:pt x="93" y="53"/>
                    <a:pt x="94" y="52"/>
                    <a:pt x="93" y="50"/>
                  </a:cubicBezTo>
                  <a:cubicBezTo>
                    <a:pt x="93" y="49"/>
                    <a:pt x="93" y="48"/>
                    <a:pt x="93" y="46"/>
                  </a:cubicBezTo>
                  <a:cubicBezTo>
                    <a:pt x="93" y="45"/>
                    <a:pt x="93" y="43"/>
                    <a:pt x="92" y="42"/>
                  </a:cubicBezTo>
                  <a:cubicBezTo>
                    <a:pt x="91" y="41"/>
                    <a:pt x="91" y="39"/>
                    <a:pt x="91" y="37"/>
                  </a:cubicBezTo>
                  <a:cubicBezTo>
                    <a:pt x="91" y="34"/>
                    <a:pt x="90" y="30"/>
                    <a:pt x="87" y="27"/>
                  </a:cubicBezTo>
                  <a:cubicBezTo>
                    <a:pt x="85" y="25"/>
                    <a:pt x="83" y="23"/>
                    <a:pt x="82" y="20"/>
                  </a:cubicBezTo>
                  <a:cubicBezTo>
                    <a:pt x="80" y="16"/>
                    <a:pt x="84" y="17"/>
                    <a:pt x="85" y="13"/>
                  </a:cubicBezTo>
                  <a:cubicBezTo>
                    <a:pt x="85" y="9"/>
                    <a:pt x="85" y="6"/>
                    <a:pt x="86" y="2"/>
                  </a:cubicBezTo>
                  <a:cubicBezTo>
                    <a:pt x="85" y="2"/>
                    <a:pt x="85" y="1"/>
                    <a:pt x="84" y="1"/>
                  </a:cubicBezTo>
                  <a:cubicBezTo>
                    <a:pt x="82" y="2"/>
                    <a:pt x="82" y="0"/>
                    <a:pt x="81" y="0"/>
                  </a:cubicBezTo>
                  <a:cubicBezTo>
                    <a:pt x="80" y="0"/>
                    <a:pt x="80" y="1"/>
                    <a:pt x="79" y="1"/>
                  </a:cubicBezTo>
                  <a:cubicBezTo>
                    <a:pt x="77" y="1"/>
                    <a:pt x="77" y="0"/>
                    <a:pt x="75" y="0"/>
                  </a:cubicBezTo>
                  <a:cubicBezTo>
                    <a:pt x="74" y="1"/>
                    <a:pt x="73" y="1"/>
                    <a:pt x="72" y="2"/>
                  </a:cubicBezTo>
                  <a:cubicBezTo>
                    <a:pt x="70" y="3"/>
                    <a:pt x="70" y="2"/>
                    <a:pt x="68" y="1"/>
                  </a:cubicBezTo>
                  <a:cubicBezTo>
                    <a:pt x="66" y="1"/>
                    <a:pt x="63" y="1"/>
                    <a:pt x="61" y="2"/>
                  </a:cubicBezTo>
                  <a:cubicBezTo>
                    <a:pt x="56" y="3"/>
                    <a:pt x="51" y="3"/>
                    <a:pt x="46" y="5"/>
                  </a:cubicBezTo>
                  <a:cubicBezTo>
                    <a:pt x="45" y="6"/>
                    <a:pt x="44" y="7"/>
                    <a:pt x="43" y="7"/>
                  </a:cubicBezTo>
                  <a:cubicBezTo>
                    <a:pt x="42" y="8"/>
                    <a:pt x="40" y="8"/>
                    <a:pt x="39" y="8"/>
                  </a:cubicBezTo>
                  <a:cubicBezTo>
                    <a:pt x="37" y="9"/>
                    <a:pt x="37" y="12"/>
                    <a:pt x="34" y="12"/>
                  </a:cubicBezTo>
                  <a:cubicBezTo>
                    <a:pt x="35" y="15"/>
                    <a:pt x="35" y="18"/>
                    <a:pt x="35" y="22"/>
                  </a:cubicBezTo>
                  <a:cubicBezTo>
                    <a:pt x="36" y="23"/>
                    <a:pt x="35" y="20"/>
                    <a:pt x="35" y="22"/>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380" name="Freeform 776">
              <a:extLst>
                <a:ext uri="{FF2B5EF4-FFF2-40B4-BE49-F238E27FC236}">
                  <a16:creationId xmlns:a16="http://schemas.microsoft.com/office/drawing/2014/main" id="{E2119ACE-0744-AF72-E785-AC4E1C59B26A}"/>
                </a:ext>
              </a:extLst>
            </p:cNvPr>
            <p:cNvSpPr>
              <a:spLocks/>
            </p:cNvSpPr>
            <p:nvPr/>
          </p:nvSpPr>
          <p:spPr bwMode="auto">
            <a:xfrm>
              <a:off x="8295732" y="3719582"/>
              <a:ext cx="2850322" cy="2124760"/>
            </a:xfrm>
            <a:custGeom>
              <a:avLst/>
              <a:gdLst>
                <a:gd name="T0" fmla="*/ 33 w 305"/>
                <a:gd name="T1" fmla="*/ 54 h 227"/>
                <a:gd name="T2" fmla="*/ 1 w 305"/>
                <a:gd name="T3" fmla="*/ 63 h 227"/>
                <a:gd name="T4" fmla="*/ 19 w 305"/>
                <a:gd name="T5" fmla="*/ 72 h 227"/>
                <a:gd name="T6" fmla="*/ 24 w 305"/>
                <a:gd name="T7" fmla="*/ 75 h 227"/>
                <a:gd name="T8" fmla="*/ 20 w 305"/>
                <a:gd name="T9" fmla="*/ 81 h 227"/>
                <a:gd name="T10" fmla="*/ 36 w 305"/>
                <a:gd name="T11" fmla="*/ 86 h 227"/>
                <a:gd name="T12" fmla="*/ 73 w 305"/>
                <a:gd name="T13" fmla="*/ 93 h 227"/>
                <a:gd name="T14" fmla="*/ 87 w 305"/>
                <a:gd name="T15" fmla="*/ 112 h 227"/>
                <a:gd name="T16" fmla="*/ 88 w 305"/>
                <a:gd name="T17" fmla="*/ 122 h 227"/>
                <a:gd name="T18" fmla="*/ 89 w 305"/>
                <a:gd name="T19" fmla="*/ 131 h 227"/>
                <a:gd name="T20" fmla="*/ 104 w 305"/>
                <a:gd name="T21" fmla="*/ 129 h 227"/>
                <a:gd name="T22" fmla="*/ 106 w 305"/>
                <a:gd name="T23" fmla="*/ 135 h 227"/>
                <a:gd name="T24" fmla="*/ 106 w 305"/>
                <a:gd name="T25" fmla="*/ 144 h 227"/>
                <a:gd name="T26" fmla="*/ 109 w 305"/>
                <a:gd name="T27" fmla="*/ 155 h 227"/>
                <a:gd name="T28" fmla="*/ 106 w 305"/>
                <a:gd name="T29" fmla="*/ 160 h 227"/>
                <a:gd name="T30" fmla="*/ 100 w 305"/>
                <a:gd name="T31" fmla="*/ 162 h 227"/>
                <a:gd name="T32" fmla="*/ 112 w 305"/>
                <a:gd name="T33" fmla="*/ 165 h 227"/>
                <a:gd name="T34" fmla="*/ 112 w 305"/>
                <a:gd name="T35" fmla="*/ 169 h 227"/>
                <a:gd name="T36" fmla="*/ 107 w 305"/>
                <a:gd name="T37" fmla="*/ 172 h 227"/>
                <a:gd name="T38" fmla="*/ 107 w 305"/>
                <a:gd name="T39" fmla="*/ 180 h 227"/>
                <a:gd name="T40" fmla="*/ 110 w 305"/>
                <a:gd name="T41" fmla="*/ 192 h 227"/>
                <a:gd name="T42" fmla="*/ 114 w 305"/>
                <a:gd name="T43" fmla="*/ 193 h 227"/>
                <a:gd name="T44" fmla="*/ 120 w 305"/>
                <a:gd name="T45" fmla="*/ 210 h 227"/>
                <a:gd name="T46" fmla="*/ 138 w 305"/>
                <a:gd name="T47" fmla="*/ 219 h 227"/>
                <a:gd name="T48" fmla="*/ 142 w 305"/>
                <a:gd name="T49" fmla="*/ 224 h 227"/>
                <a:gd name="T50" fmla="*/ 151 w 305"/>
                <a:gd name="T51" fmla="*/ 214 h 227"/>
                <a:gd name="T52" fmla="*/ 156 w 305"/>
                <a:gd name="T53" fmla="*/ 200 h 227"/>
                <a:gd name="T54" fmla="*/ 163 w 305"/>
                <a:gd name="T55" fmla="*/ 192 h 227"/>
                <a:gd name="T56" fmla="*/ 173 w 305"/>
                <a:gd name="T57" fmla="*/ 179 h 227"/>
                <a:gd name="T58" fmla="*/ 193 w 305"/>
                <a:gd name="T59" fmla="*/ 173 h 227"/>
                <a:gd name="T60" fmla="*/ 216 w 305"/>
                <a:gd name="T61" fmla="*/ 160 h 227"/>
                <a:gd name="T62" fmla="*/ 232 w 305"/>
                <a:gd name="T63" fmla="*/ 142 h 227"/>
                <a:gd name="T64" fmla="*/ 234 w 305"/>
                <a:gd name="T65" fmla="*/ 130 h 227"/>
                <a:gd name="T66" fmla="*/ 253 w 305"/>
                <a:gd name="T67" fmla="*/ 129 h 227"/>
                <a:gd name="T68" fmla="*/ 233 w 305"/>
                <a:gd name="T69" fmla="*/ 119 h 227"/>
                <a:gd name="T70" fmla="*/ 238 w 305"/>
                <a:gd name="T71" fmla="*/ 113 h 227"/>
                <a:gd name="T72" fmla="*/ 262 w 305"/>
                <a:gd name="T73" fmla="*/ 112 h 227"/>
                <a:gd name="T74" fmla="*/ 258 w 305"/>
                <a:gd name="T75" fmla="*/ 106 h 227"/>
                <a:gd name="T76" fmla="*/ 266 w 305"/>
                <a:gd name="T77" fmla="*/ 95 h 227"/>
                <a:gd name="T78" fmla="*/ 253 w 305"/>
                <a:gd name="T79" fmla="*/ 80 h 227"/>
                <a:gd name="T80" fmla="*/ 263 w 305"/>
                <a:gd name="T81" fmla="*/ 66 h 227"/>
                <a:gd name="T82" fmla="*/ 268 w 305"/>
                <a:gd name="T83" fmla="*/ 51 h 227"/>
                <a:gd name="T84" fmla="*/ 283 w 305"/>
                <a:gd name="T85" fmla="*/ 38 h 227"/>
                <a:gd name="T86" fmla="*/ 291 w 305"/>
                <a:gd name="T87" fmla="*/ 33 h 227"/>
                <a:gd name="T88" fmla="*/ 259 w 305"/>
                <a:gd name="T89" fmla="*/ 28 h 227"/>
                <a:gd name="T90" fmla="*/ 238 w 305"/>
                <a:gd name="T91" fmla="*/ 21 h 227"/>
                <a:gd name="T92" fmla="*/ 256 w 305"/>
                <a:gd name="T93" fmla="*/ 14 h 227"/>
                <a:gd name="T94" fmla="*/ 206 w 305"/>
                <a:gd name="T95" fmla="*/ 8 h 227"/>
                <a:gd name="T96" fmla="*/ 213 w 305"/>
                <a:gd name="T97" fmla="*/ 0 h 227"/>
                <a:gd name="T98" fmla="*/ 173 w 305"/>
                <a:gd name="T99" fmla="*/ 8 h 227"/>
                <a:gd name="T100" fmla="*/ 155 w 305"/>
                <a:gd name="T101" fmla="*/ 10 h 227"/>
                <a:gd name="T102" fmla="*/ 154 w 305"/>
                <a:gd name="T103" fmla="*/ 11 h 227"/>
                <a:gd name="T104" fmla="*/ 140 w 305"/>
                <a:gd name="T105" fmla="*/ 14 h 227"/>
                <a:gd name="T106" fmla="*/ 111 w 305"/>
                <a:gd name="T107" fmla="*/ 14 h 227"/>
                <a:gd name="T108" fmla="*/ 98 w 305"/>
                <a:gd name="T109" fmla="*/ 23 h 227"/>
                <a:gd name="T110" fmla="*/ 73 w 305"/>
                <a:gd name="T111" fmla="*/ 21 h 227"/>
                <a:gd name="T112" fmla="*/ 55 w 305"/>
                <a:gd name="T113" fmla="*/ 3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05" h="227">
                  <a:moveTo>
                    <a:pt x="32" y="37"/>
                  </a:moveTo>
                  <a:cubicBezTo>
                    <a:pt x="31" y="38"/>
                    <a:pt x="26" y="40"/>
                    <a:pt x="27" y="41"/>
                  </a:cubicBezTo>
                  <a:cubicBezTo>
                    <a:pt x="28" y="42"/>
                    <a:pt x="30" y="42"/>
                    <a:pt x="32" y="43"/>
                  </a:cubicBezTo>
                  <a:cubicBezTo>
                    <a:pt x="34" y="43"/>
                    <a:pt x="36" y="43"/>
                    <a:pt x="39" y="43"/>
                  </a:cubicBezTo>
                  <a:cubicBezTo>
                    <a:pt x="39" y="43"/>
                    <a:pt x="44" y="42"/>
                    <a:pt x="45" y="42"/>
                  </a:cubicBezTo>
                  <a:cubicBezTo>
                    <a:pt x="44" y="42"/>
                    <a:pt x="42" y="43"/>
                    <a:pt x="41" y="44"/>
                  </a:cubicBezTo>
                  <a:cubicBezTo>
                    <a:pt x="40" y="45"/>
                    <a:pt x="39" y="46"/>
                    <a:pt x="40" y="48"/>
                  </a:cubicBezTo>
                  <a:cubicBezTo>
                    <a:pt x="42" y="50"/>
                    <a:pt x="36" y="55"/>
                    <a:pt x="33" y="54"/>
                  </a:cubicBezTo>
                  <a:cubicBezTo>
                    <a:pt x="32" y="53"/>
                    <a:pt x="30" y="54"/>
                    <a:pt x="28" y="54"/>
                  </a:cubicBezTo>
                  <a:cubicBezTo>
                    <a:pt x="27" y="53"/>
                    <a:pt x="25" y="54"/>
                    <a:pt x="24" y="54"/>
                  </a:cubicBezTo>
                  <a:cubicBezTo>
                    <a:pt x="23" y="54"/>
                    <a:pt x="21" y="54"/>
                    <a:pt x="20" y="56"/>
                  </a:cubicBezTo>
                  <a:cubicBezTo>
                    <a:pt x="19" y="57"/>
                    <a:pt x="18" y="57"/>
                    <a:pt x="16" y="57"/>
                  </a:cubicBezTo>
                  <a:cubicBezTo>
                    <a:pt x="13" y="58"/>
                    <a:pt x="10" y="59"/>
                    <a:pt x="7" y="59"/>
                  </a:cubicBezTo>
                  <a:cubicBezTo>
                    <a:pt x="6" y="59"/>
                    <a:pt x="4" y="58"/>
                    <a:pt x="4" y="59"/>
                  </a:cubicBezTo>
                  <a:cubicBezTo>
                    <a:pt x="3" y="60"/>
                    <a:pt x="0" y="60"/>
                    <a:pt x="0" y="62"/>
                  </a:cubicBezTo>
                  <a:cubicBezTo>
                    <a:pt x="0" y="63"/>
                    <a:pt x="1" y="62"/>
                    <a:pt x="1" y="63"/>
                  </a:cubicBezTo>
                  <a:cubicBezTo>
                    <a:pt x="1" y="63"/>
                    <a:pt x="0" y="64"/>
                    <a:pt x="0" y="64"/>
                  </a:cubicBezTo>
                  <a:cubicBezTo>
                    <a:pt x="0" y="65"/>
                    <a:pt x="2" y="67"/>
                    <a:pt x="3" y="68"/>
                  </a:cubicBezTo>
                  <a:cubicBezTo>
                    <a:pt x="3" y="68"/>
                    <a:pt x="4" y="67"/>
                    <a:pt x="4" y="67"/>
                  </a:cubicBezTo>
                  <a:cubicBezTo>
                    <a:pt x="5" y="66"/>
                    <a:pt x="6" y="67"/>
                    <a:pt x="7" y="68"/>
                  </a:cubicBezTo>
                  <a:cubicBezTo>
                    <a:pt x="8" y="68"/>
                    <a:pt x="13" y="69"/>
                    <a:pt x="13" y="67"/>
                  </a:cubicBezTo>
                  <a:cubicBezTo>
                    <a:pt x="13" y="68"/>
                    <a:pt x="12" y="68"/>
                    <a:pt x="13" y="69"/>
                  </a:cubicBezTo>
                  <a:cubicBezTo>
                    <a:pt x="13" y="70"/>
                    <a:pt x="15" y="71"/>
                    <a:pt x="16" y="71"/>
                  </a:cubicBezTo>
                  <a:cubicBezTo>
                    <a:pt x="17" y="72"/>
                    <a:pt x="18" y="72"/>
                    <a:pt x="19" y="72"/>
                  </a:cubicBezTo>
                  <a:cubicBezTo>
                    <a:pt x="21" y="72"/>
                    <a:pt x="21" y="70"/>
                    <a:pt x="22" y="71"/>
                  </a:cubicBezTo>
                  <a:cubicBezTo>
                    <a:pt x="24" y="71"/>
                    <a:pt x="27" y="71"/>
                    <a:pt x="28" y="71"/>
                  </a:cubicBezTo>
                  <a:cubicBezTo>
                    <a:pt x="29" y="71"/>
                    <a:pt x="29" y="70"/>
                    <a:pt x="30" y="69"/>
                  </a:cubicBezTo>
                  <a:cubicBezTo>
                    <a:pt x="31" y="69"/>
                    <a:pt x="34" y="71"/>
                    <a:pt x="34" y="72"/>
                  </a:cubicBezTo>
                  <a:cubicBezTo>
                    <a:pt x="34" y="73"/>
                    <a:pt x="24" y="72"/>
                    <a:pt x="22" y="73"/>
                  </a:cubicBezTo>
                  <a:cubicBezTo>
                    <a:pt x="20" y="73"/>
                    <a:pt x="23" y="74"/>
                    <a:pt x="24" y="74"/>
                  </a:cubicBezTo>
                  <a:cubicBezTo>
                    <a:pt x="26" y="75"/>
                    <a:pt x="27" y="74"/>
                    <a:pt x="29" y="75"/>
                  </a:cubicBezTo>
                  <a:cubicBezTo>
                    <a:pt x="28" y="74"/>
                    <a:pt x="26" y="75"/>
                    <a:pt x="24" y="75"/>
                  </a:cubicBezTo>
                  <a:cubicBezTo>
                    <a:pt x="21" y="75"/>
                    <a:pt x="18" y="74"/>
                    <a:pt x="15" y="74"/>
                  </a:cubicBezTo>
                  <a:cubicBezTo>
                    <a:pt x="13" y="74"/>
                    <a:pt x="9" y="74"/>
                    <a:pt x="9" y="76"/>
                  </a:cubicBezTo>
                  <a:cubicBezTo>
                    <a:pt x="8" y="77"/>
                    <a:pt x="11" y="78"/>
                    <a:pt x="12" y="78"/>
                  </a:cubicBezTo>
                  <a:cubicBezTo>
                    <a:pt x="13" y="78"/>
                    <a:pt x="15" y="77"/>
                    <a:pt x="15" y="77"/>
                  </a:cubicBezTo>
                  <a:cubicBezTo>
                    <a:pt x="16" y="78"/>
                    <a:pt x="15" y="78"/>
                    <a:pt x="15" y="79"/>
                  </a:cubicBezTo>
                  <a:cubicBezTo>
                    <a:pt x="16" y="80"/>
                    <a:pt x="18" y="80"/>
                    <a:pt x="19" y="80"/>
                  </a:cubicBezTo>
                  <a:cubicBezTo>
                    <a:pt x="21" y="80"/>
                    <a:pt x="23" y="80"/>
                    <a:pt x="25" y="80"/>
                  </a:cubicBezTo>
                  <a:cubicBezTo>
                    <a:pt x="25" y="80"/>
                    <a:pt x="21" y="81"/>
                    <a:pt x="20" y="81"/>
                  </a:cubicBezTo>
                  <a:cubicBezTo>
                    <a:pt x="16" y="82"/>
                    <a:pt x="19" y="84"/>
                    <a:pt x="21" y="85"/>
                  </a:cubicBezTo>
                  <a:cubicBezTo>
                    <a:pt x="23" y="86"/>
                    <a:pt x="25" y="86"/>
                    <a:pt x="27" y="87"/>
                  </a:cubicBezTo>
                  <a:cubicBezTo>
                    <a:pt x="27" y="87"/>
                    <a:pt x="31" y="87"/>
                    <a:pt x="31" y="87"/>
                  </a:cubicBezTo>
                  <a:cubicBezTo>
                    <a:pt x="31" y="87"/>
                    <a:pt x="29" y="86"/>
                    <a:pt x="29" y="85"/>
                  </a:cubicBezTo>
                  <a:cubicBezTo>
                    <a:pt x="29" y="84"/>
                    <a:pt x="31" y="85"/>
                    <a:pt x="31" y="85"/>
                  </a:cubicBezTo>
                  <a:cubicBezTo>
                    <a:pt x="32" y="86"/>
                    <a:pt x="33" y="85"/>
                    <a:pt x="34" y="84"/>
                  </a:cubicBezTo>
                  <a:cubicBezTo>
                    <a:pt x="34" y="84"/>
                    <a:pt x="35" y="83"/>
                    <a:pt x="36" y="83"/>
                  </a:cubicBezTo>
                  <a:cubicBezTo>
                    <a:pt x="37" y="84"/>
                    <a:pt x="36" y="86"/>
                    <a:pt x="36" y="86"/>
                  </a:cubicBezTo>
                  <a:cubicBezTo>
                    <a:pt x="37" y="87"/>
                    <a:pt x="40" y="85"/>
                    <a:pt x="41" y="85"/>
                  </a:cubicBezTo>
                  <a:cubicBezTo>
                    <a:pt x="43" y="84"/>
                    <a:pt x="43" y="84"/>
                    <a:pt x="44" y="85"/>
                  </a:cubicBezTo>
                  <a:cubicBezTo>
                    <a:pt x="45" y="86"/>
                    <a:pt x="46" y="84"/>
                    <a:pt x="47" y="84"/>
                  </a:cubicBezTo>
                  <a:cubicBezTo>
                    <a:pt x="48" y="83"/>
                    <a:pt x="50" y="84"/>
                    <a:pt x="51" y="84"/>
                  </a:cubicBezTo>
                  <a:cubicBezTo>
                    <a:pt x="54" y="84"/>
                    <a:pt x="58" y="85"/>
                    <a:pt x="61" y="86"/>
                  </a:cubicBezTo>
                  <a:cubicBezTo>
                    <a:pt x="63" y="86"/>
                    <a:pt x="65" y="88"/>
                    <a:pt x="67" y="88"/>
                  </a:cubicBezTo>
                  <a:cubicBezTo>
                    <a:pt x="69" y="88"/>
                    <a:pt x="71" y="89"/>
                    <a:pt x="72" y="90"/>
                  </a:cubicBezTo>
                  <a:cubicBezTo>
                    <a:pt x="74" y="91"/>
                    <a:pt x="73" y="92"/>
                    <a:pt x="73" y="93"/>
                  </a:cubicBezTo>
                  <a:cubicBezTo>
                    <a:pt x="73" y="94"/>
                    <a:pt x="75" y="96"/>
                    <a:pt x="76" y="96"/>
                  </a:cubicBezTo>
                  <a:cubicBezTo>
                    <a:pt x="77" y="97"/>
                    <a:pt x="79" y="96"/>
                    <a:pt x="80" y="97"/>
                  </a:cubicBezTo>
                  <a:cubicBezTo>
                    <a:pt x="80" y="99"/>
                    <a:pt x="82" y="100"/>
                    <a:pt x="83" y="101"/>
                  </a:cubicBezTo>
                  <a:cubicBezTo>
                    <a:pt x="84" y="102"/>
                    <a:pt x="83" y="104"/>
                    <a:pt x="84" y="105"/>
                  </a:cubicBezTo>
                  <a:cubicBezTo>
                    <a:pt x="84" y="106"/>
                    <a:pt x="86" y="107"/>
                    <a:pt x="86" y="109"/>
                  </a:cubicBezTo>
                  <a:cubicBezTo>
                    <a:pt x="86" y="110"/>
                    <a:pt x="85" y="110"/>
                    <a:pt x="86" y="111"/>
                  </a:cubicBezTo>
                  <a:cubicBezTo>
                    <a:pt x="86" y="111"/>
                    <a:pt x="87" y="112"/>
                    <a:pt x="87" y="112"/>
                  </a:cubicBezTo>
                  <a:cubicBezTo>
                    <a:pt x="87" y="112"/>
                    <a:pt x="87" y="112"/>
                    <a:pt x="87" y="112"/>
                  </a:cubicBezTo>
                  <a:cubicBezTo>
                    <a:pt x="88" y="111"/>
                    <a:pt x="90" y="113"/>
                    <a:pt x="89" y="114"/>
                  </a:cubicBezTo>
                  <a:cubicBezTo>
                    <a:pt x="88" y="115"/>
                    <a:pt x="88" y="115"/>
                    <a:pt x="88" y="117"/>
                  </a:cubicBezTo>
                  <a:cubicBezTo>
                    <a:pt x="88" y="116"/>
                    <a:pt x="90" y="115"/>
                    <a:pt x="91" y="117"/>
                  </a:cubicBezTo>
                  <a:cubicBezTo>
                    <a:pt x="91" y="118"/>
                    <a:pt x="91" y="118"/>
                    <a:pt x="91" y="119"/>
                  </a:cubicBezTo>
                  <a:cubicBezTo>
                    <a:pt x="91" y="119"/>
                    <a:pt x="91" y="121"/>
                    <a:pt x="91" y="120"/>
                  </a:cubicBezTo>
                  <a:cubicBezTo>
                    <a:pt x="91" y="121"/>
                    <a:pt x="93" y="121"/>
                    <a:pt x="93" y="121"/>
                  </a:cubicBezTo>
                  <a:cubicBezTo>
                    <a:pt x="92" y="120"/>
                    <a:pt x="89" y="126"/>
                    <a:pt x="90" y="122"/>
                  </a:cubicBezTo>
                  <a:cubicBezTo>
                    <a:pt x="90" y="122"/>
                    <a:pt x="88" y="121"/>
                    <a:pt x="88" y="122"/>
                  </a:cubicBezTo>
                  <a:cubicBezTo>
                    <a:pt x="88" y="122"/>
                    <a:pt x="89" y="122"/>
                    <a:pt x="89" y="122"/>
                  </a:cubicBezTo>
                  <a:cubicBezTo>
                    <a:pt x="89" y="123"/>
                    <a:pt x="86" y="123"/>
                    <a:pt x="87" y="124"/>
                  </a:cubicBezTo>
                  <a:cubicBezTo>
                    <a:pt x="87" y="124"/>
                    <a:pt x="90" y="125"/>
                    <a:pt x="89" y="125"/>
                  </a:cubicBezTo>
                  <a:cubicBezTo>
                    <a:pt x="87" y="127"/>
                    <a:pt x="91" y="127"/>
                    <a:pt x="92" y="126"/>
                  </a:cubicBezTo>
                  <a:cubicBezTo>
                    <a:pt x="91" y="127"/>
                    <a:pt x="90" y="127"/>
                    <a:pt x="88" y="127"/>
                  </a:cubicBezTo>
                  <a:cubicBezTo>
                    <a:pt x="88" y="127"/>
                    <a:pt x="86" y="129"/>
                    <a:pt x="86" y="129"/>
                  </a:cubicBezTo>
                  <a:cubicBezTo>
                    <a:pt x="86" y="129"/>
                    <a:pt x="87" y="130"/>
                    <a:pt x="87" y="130"/>
                  </a:cubicBezTo>
                  <a:cubicBezTo>
                    <a:pt x="89" y="131"/>
                    <a:pt x="88" y="131"/>
                    <a:pt x="89" y="131"/>
                  </a:cubicBezTo>
                  <a:cubicBezTo>
                    <a:pt x="90" y="131"/>
                    <a:pt x="94" y="133"/>
                    <a:pt x="95" y="131"/>
                  </a:cubicBezTo>
                  <a:cubicBezTo>
                    <a:pt x="95" y="128"/>
                    <a:pt x="97" y="129"/>
                    <a:pt x="98" y="128"/>
                  </a:cubicBezTo>
                  <a:cubicBezTo>
                    <a:pt x="98" y="128"/>
                    <a:pt x="96" y="122"/>
                    <a:pt x="96" y="122"/>
                  </a:cubicBezTo>
                  <a:cubicBezTo>
                    <a:pt x="96" y="123"/>
                    <a:pt x="98" y="126"/>
                    <a:pt x="98" y="126"/>
                  </a:cubicBezTo>
                  <a:cubicBezTo>
                    <a:pt x="99" y="128"/>
                    <a:pt x="100" y="126"/>
                    <a:pt x="101" y="126"/>
                  </a:cubicBezTo>
                  <a:cubicBezTo>
                    <a:pt x="101" y="126"/>
                    <a:pt x="98" y="130"/>
                    <a:pt x="98" y="130"/>
                  </a:cubicBezTo>
                  <a:cubicBezTo>
                    <a:pt x="98" y="130"/>
                    <a:pt x="102" y="129"/>
                    <a:pt x="102" y="129"/>
                  </a:cubicBezTo>
                  <a:cubicBezTo>
                    <a:pt x="103" y="129"/>
                    <a:pt x="104" y="129"/>
                    <a:pt x="104" y="129"/>
                  </a:cubicBezTo>
                  <a:cubicBezTo>
                    <a:pt x="105" y="129"/>
                    <a:pt x="106" y="128"/>
                    <a:pt x="107" y="128"/>
                  </a:cubicBezTo>
                  <a:cubicBezTo>
                    <a:pt x="107" y="129"/>
                    <a:pt x="106" y="130"/>
                    <a:pt x="105" y="130"/>
                  </a:cubicBezTo>
                  <a:cubicBezTo>
                    <a:pt x="104" y="130"/>
                    <a:pt x="102" y="130"/>
                    <a:pt x="101" y="131"/>
                  </a:cubicBezTo>
                  <a:cubicBezTo>
                    <a:pt x="100" y="132"/>
                    <a:pt x="103" y="131"/>
                    <a:pt x="103" y="131"/>
                  </a:cubicBezTo>
                  <a:cubicBezTo>
                    <a:pt x="105" y="131"/>
                    <a:pt x="107" y="131"/>
                    <a:pt x="109" y="131"/>
                  </a:cubicBezTo>
                  <a:cubicBezTo>
                    <a:pt x="108" y="131"/>
                    <a:pt x="104" y="131"/>
                    <a:pt x="104" y="132"/>
                  </a:cubicBezTo>
                  <a:cubicBezTo>
                    <a:pt x="104" y="132"/>
                    <a:pt x="106" y="133"/>
                    <a:pt x="106" y="134"/>
                  </a:cubicBezTo>
                  <a:cubicBezTo>
                    <a:pt x="106" y="134"/>
                    <a:pt x="106" y="135"/>
                    <a:pt x="106" y="135"/>
                  </a:cubicBezTo>
                  <a:cubicBezTo>
                    <a:pt x="106" y="136"/>
                    <a:pt x="105" y="136"/>
                    <a:pt x="106" y="137"/>
                  </a:cubicBezTo>
                  <a:cubicBezTo>
                    <a:pt x="106" y="137"/>
                    <a:pt x="108" y="136"/>
                    <a:pt x="109" y="136"/>
                  </a:cubicBezTo>
                  <a:cubicBezTo>
                    <a:pt x="110" y="136"/>
                    <a:pt x="109" y="136"/>
                    <a:pt x="110" y="137"/>
                  </a:cubicBezTo>
                  <a:cubicBezTo>
                    <a:pt x="111" y="138"/>
                    <a:pt x="111" y="139"/>
                    <a:pt x="112" y="140"/>
                  </a:cubicBezTo>
                  <a:cubicBezTo>
                    <a:pt x="112" y="141"/>
                    <a:pt x="109" y="141"/>
                    <a:pt x="109" y="141"/>
                  </a:cubicBezTo>
                  <a:cubicBezTo>
                    <a:pt x="105" y="138"/>
                    <a:pt x="99" y="136"/>
                    <a:pt x="95" y="137"/>
                  </a:cubicBezTo>
                  <a:cubicBezTo>
                    <a:pt x="91" y="137"/>
                    <a:pt x="96" y="140"/>
                    <a:pt x="98" y="140"/>
                  </a:cubicBezTo>
                  <a:cubicBezTo>
                    <a:pt x="101" y="141"/>
                    <a:pt x="103" y="144"/>
                    <a:pt x="106" y="144"/>
                  </a:cubicBezTo>
                  <a:cubicBezTo>
                    <a:pt x="107" y="144"/>
                    <a:pt x="108" y="143"/>
                    <a:pt x="110" y="143"/>
                  </a:cubicBezTo>
                  <a:cubicBezTo>
                    <a:pt x="110" y="144"/>
                    <a:pt x="113" y="144"/>
                    <a:pt x="113" y="144"/>
                  </a:cubicBezTo>
                  <a:cubicBezTo>
                    <a:pt x="114" y="145"/>
                    <a:pt x="113" y="146"/>
                    <a:pt x="113" y="146"/>
                  </a:cubicBezTo>
                  <a:cubicBezTo>
                    <a:pt x="110" y="147"/>
                    <a:pt x="114" y="148"/>
                    <a:pt x="113" y="149"/>
                  </a:cubicBezTo>
                  <a:cubicBezTo>
                    <a:pt x="113" y="150"/>
                    <a:pt x="111" y="149"/>
                    <a:pt x="111" y="151"/>
                  </a:cubicBezTo>
                  <a:cubicBezTo>
                    <a:pt x="111" y="152"/>
                    <a:pt x="113" y="152"/>
                    <a:pt x="113" y="152"/>
                  </a:cubicBezTo>
                  <a:cubicBezTo>
                    <a:pt x="112" y="153"/>
                    <a:pt x="110" y="151"/>
                    <a:pt x="110" y="152"/>
                  </a:cubicBezTo>
                  <a:cubicBezTo>
                    <a:pt x="109" y="153"/>
                    <a:pt x="109" y="154"/>
                    <a:pt x="109" y="155"/>
                  </a:cubicBezTo>
                  <a:cubicBezTo>
                    <a:pt x="109" y="155"/>
                    <a:pt x="111" y="155"/>
                    <a:pt x="111" y="155"/>
                  </a:cubicBezTo>
                  <a:cubicBezTo>
                    <a:pt x="111" y="156"/>
                    <a:pt x="109" y="157"/>
                    <a:pt x="108" y="157"/>
                  </a:cubicBezTo>
                  <a:cubicBezTo>
                    <a:pt x="107" y="157"/>
                    <a:pt x="106" y="157"/>
                    <a:pt x="105" y="157"/>
                  </a:cubicBezTo>
                  <a:cubicBezTo>
                    <a:pt x="104" y="156"/>
                    <a:pt x="103" y="156"/>
                    <a:pt x="102" y="157"/>
                  </a:cubicBezTo>
                  <a:cubicBezTo>
                    <a:pt x="101" y="158"/>
                    <a:pt x="101" y="157"/>
                    <a:pt x="100" y="158"/>
                  </a:cubicBezTo>
                  <a:cubicBezTo>
                    <a:pt x="100" y="158"/>
                    <a:pt x="103" y="161"/>
                    <a:pt x="104" y="161"/>
                  </a:cubicBezTo>
                  <a:cubicBezTo>
                    <a:pt x="104" y="160"/>
                    <a:pt x="104" y="160"/>
                    <a:pt x="103" y="160"/>
                  </a:cubicBezTo>
                  <a:cubicBezTo>
                    <a:pt x="103" y="160"/>
                    <a:pt x="106" y="160"/>
                    <a:pt x="106" y="160"/>
                  </a:cubicBezTo>
                  <a:cubicBezTo>
                    <a:pt x="106" y="160"/>
                    <a:pt x="111" y="158"/>
                    <a:pt x="111" y="159"/>
                  </a:cubicBezTo>
                  <a:cubicBezTo>
                    <a:pt x="110" y="159"/>
                    <a:pt x="109" y="159"/>
                    <a:pt x="108" y="160"/>
                  </a:cubicBezTo>
                  <a:cubicBezTo>
                    <a:pt x="109" y="159"/>
                    <a:pt x="111" y="161"/>
                    <a:pt x="110" y="161"/>
                  </a:cubicBezTo>
                  <a:cubicBezTo>
                    <a:pt x="111" y="161"/>
                    <a:pt x="114" y="162"/>
                    <a:pt x="115" y="162"/>
                  </a:cubicBezTo>
                  <a:cubicBezTo>
                    <a:pt x="114" y="162"/>
                    <a:pt x="112" y="162"/>
                    <a:pt x="112" y="162"/>
                  </a:cubicBezTo>
                  <a:cubicBezTo>
                    <a:pt x="112" y="162"/>
                    <a:pt x="116" y="165"/>
                    <a:pt x="116" y="165"/>
                  </a:cubicBezTo>
                  <a:cubicBezTo>
                    <a:pt x="113" y="165"/>
                    <a:pt x="111" y="161"/>
                    <a:pt x="108" y="161"/>
                  </a:cubicBezTo>
                  <a:cubicBezTo>
                    <a:pt x="106" y="161"/>
                    <a:pt x="101" y="160"/>
                    <a:pt x="100" y="162"/>
                  </a:cubicBezTo>
                  <a:cubicBezTo>
                    <a:pt x="100" y="163"/>
                    <a:pt x="99" y="163"/>
                    <a:pt x="98" y="164"/>
                  </a:cubicBezTo>
                  <a:cubicBezTo>
                    <a:pt x="97" y="164"/>
                    <a:pt x="97" y="166"/>
                    <a:pt x="98" y="165"/>
                  </a:cubicBezTo>
                  <a:cubicBezTo>
                    <a:pt x="100" y="165"/>
                    <a:pt x="102" y="164"/>
                    <a:pt x="103" y="162"/>
                  </a:cubicBezTo>
                  <a:cubicBezTo>
                    <a:pt x="103" y="163"/>
                    <a:pt x="105" y="163"/>
                    <a:pt x="105" y="163"/>
                  </a:cubicBezTo>
                  <a:cubicBezTo>
                    <a:pt x="106" y="163"/>
                    <a:pt x="108" y="166"/>
                    <a:pt x="108" y="163"/>
                  </a:cubicBezTo>
                  <a:cubicBezTo>
                    <a:pt x="108" y="162"/>
                    <a:pt x="110" y="164"/>
                    <a:pt x="110" y="164"/>
                  </a:cubicBezTo>
                  <a:cubicBezTo>
                    <a:pt x="110" y="164"/>
                    <a:pt x="114" y="164"/>
                    <a:pt x="113" y="165"/>
                  </a:cubicBezTo>
                  <a:cubicBezTo>
                    <a:pt x="113" y="165"/>
                    <a:pt x="112" y="165"/>
                    <a:pt x="112" y="165"/>
                  </a:cubicBezTo>
                  <a:cubicBezTo>
                    <a:pt x="112" y="165"/>
                    <a:pt x="114" y="166"/>
                    <a:pt x="114" y="166"/>
                  </a:cubicBezTo>
                  <a:cubicBezTo>
                    <a:pt x="113" y="166"/>
                    <a:pt x="111" y="166"/>
                    <a:pt x="110" y="165"/>
                  </a:cubicBezTo>
                  <a:cubicBezTo>
                    <a:pt x="109" y="164"/>
                    <a:pt x="109" y="165"/>
                    <a:pt x="109" y="166"/>
                  </a:cubicBezTo>
                  <a:cubicBezTo>
                    <a:pt x="109" y="165"/>
                    <a:pt x="103" y="164"/>
                    <a:pt x="102" y="164"/>
                  </a:cubicBezTo>
                  <a:cubicBezTo>
                    <a:pt x="101" y="164"/>
                    <a:pt x="95" y="166"/>
                    <a:pt x="96" y="168"/>
                  </a:cubicBezTo>
                  <a:cubicBezTo>
                    <a:pt x="97" y="169"/>
                    <a:pt x="103" y="167"/>
                    <a:pt x="104" y="167"/>
                  </a:cubicBezTo>
                  <a:cubicBezTo>
                    <a:pt x="105" y="167"/>
                    <a:pt x="107" y="167"/>
                    <a:pt x="108" y="168"/>
                  </a:cubicBezTo>
                  <a:cubicBezTo>
                    <a:pt x="108" y="168"/>
                    <a:pt x="112" y="169"/>
                    <a:pt x="112" y="169"/>
                  </a:cubicBezTo>
                  <a:cubicBezTo>
                    <a:pt x="112" y="170"/>
                    <a:pt x="107" y="168"/>
                    <a:pt x="107" y="168"/>
                  </a:cubicBezTo>
                  <a:cubicBezTo>
                    <a:pt x="105" y="167"/>
                    <a:pt x="102" y="168"/>
                    <a:pt x="100" y="168"/>
                  </a:cubicBezTo>
                  <a:cubicBezTo>
                    <a:pt x="93" y="170"/>
                    <a:pt x="101" y="172"/>
                    <a:pt x="103" y="171"/>
                  </a:cubicBezTo>
                  <a:cubicBezTo>
                    <a:pt x="102" y="172"/>
                    <a:pt x="101" y="173"/>
                    <a:pt x="99" y="173"/>
                  </a:cubicBezTo>
                  <a:cubicBezTo>
                    <a:pt x="96" y="174"/>
                    <a:pt x="101" y="175"/>
                    <a:pt x="101" y="175"/>
                  </a:cubicBezTo>
                  <a:cubicBezTo>
                    <a:pt x="101" y="175"/>
                    <a:pt x="97" y="174"/>
                    <a:pt x="97" y="176"/>
                  </a:cubicBezTo>
                  <a:cubicBezTo>
                    <a:pt x="97" y="179"/>
                    <a:pt x="99" y="177"/>
                    <a:pt x="101" y="176"/>
                  </a:cubicBezTo>
                  <a:cubicBezTo>
                    <a:pt x="103" y="175"/>
                    <a:pt x="105" y="173"/>
                    <a:pt x="107" y="172"/>
                  </a:cubicBezTo>
                  <a:cubicBezTo>
                    <a:pt x="108" y="172"/>
                    <a:pt x="114" y="169"/>
                    <a:pt x="114" y="171"/>
                  </a:cubicBezTo>
                  <a:cubicBezTo>
                    <a:pt x="114" y="171"/>
                    <a:pt x="111" y="171"/>
                    <a:pt x="111" y="171"/>
                  </a:cubicBezTo>
                  <a:cubicBezTo>
                    <a:pt x="111" y="171"/>
                    <a:pt x="113" y="171"/>
                    <a:pt x="114" y="172"/>
                  </a:cubicBezTo>
                  <a:cubicBezTo>
                    <a:pt x="111" y="170"/>
                    <a:pt x="98" y="178"/>
                    <a:pt x="99" y="179"/>
                  </a:cubicBezTo>
                  <a:cubicBezTo>
                    <a:pt x="99" y="180"/>
                    <a:pt x="105" y="178"/>
                    <a:pt x="106" y="178"/>
                  </a:cubicBezTo>
                  <a:cubicBezTo>
                    <a:pt x="106" y="178"/>
                    <a:pt x="102" y="179"/>
                    <a:pt x="101" y="180"/>
                  </a:cubicBezTo>
                  <a:cubicBezTo>
                    <a:pt x="101" y="180"/>
                    <a:pt x="103" y="184"/>
                    <a:pt x="104" y="183"/>
                  </a:cubicBezTo>
                  <a:cubicBezTo>
                    <a:pt x="105" y="182"/>
                    <a:pt x="106" y="180"/>
                    <a:pt x="107" y="180"/>
                  </a:cubicBezTo>
                  <a:cubicBezTo>
                    <a:pt x="108" y="180"/>
                    <a:pt x="112" y="181"/>
                    <a:pt x="112" y="181"/>
                  </a:cubicBezTo>
                  <a:cubicBezTo>
                    <a:pt x="112" y="181"/>
                    <a:pt x="108" y="181"/>
                    <a:pt x="108" y="181"/>
                  </a:cubicBezTo>
                  <a:cubicBezTo>
                    <a:pt x="106" y="181"/>
                    <a:pt x="105" y="182"/>
                    <a:pt x="104" y="183"/>
                  </a:cubicBezTo>
                  <a:cubicBezTo>
                    <a:pt x="104" y="184"/>
                    <a:pt x="104" y="185"/>
                    <a:pt x="104" y="186"/>
                  </a:cubicBezTo>
                  <a:cubicBezTo>
                    <a:pt x="105" y="189"/>
                    <a:pt x="105" y="188"/>
                    <a:pt x="107" y="187"/>
                  </a:cubicBezTo>
                  <a:cubicBezTo>
                    <a:pt x="106" y="188"/>
                    <a:pt x="105" y="192"/>
                    <a:pt x="106" y="193"/>
                  </a:cubicBezTo>
                  <a:cubicBezTo>
                    <a:pt x="106" y="193"/>
                    <a:pt x="109" y="189"/>
                    <a:pt x="110" y="189"/>
                  </a:cubicBezTo>
                  <a:cubicBezTo>
                    <a:pt x="110" y="190"/>
                    <a:pt x="109" y="191"/>
                    <a:pt x="110" y="192"/>
                  </a:cubicBezTo>
                  <a:cubicBezTo>
                    <a:pt x="110" y="193"/>
                    <a:pt x="111" y="191"/>
                    <a:pt x="112" y="191"/>
                  </a:cubicBezTo>
                  <a:cubicBezTo>
                    <a:pt x="114" y="189"/>
                    <a:pt x="110" y="187"/>
                    <a:pt x="110" y="186"/>
                  </a:cubicBezTo>
                  <a:cubicBezTo>
                    <a:pt x="110" y="186"/>
                    <a:pt x="112" y="189"/>
                    <a:pt x="113" y="189"/>
                  </a:cubicBezTo>
                  <a:cubicBezTo>
                    <a:pt x="114" y="190"/>
                    <a:pt x="114" y="189"/>
                    <a:pt x="115" y="188"/>
                  </a:cubicBezTo>
                  <a:cubicBezTo>
                    <a:pt x="114" y="188"/>
                    <a:pt x="117" y="191"/>
                    <a:pt x="116" y="192"/>
                  </a:cubicBezTo>
                  <a:cubicBezTo>
                    <a:pt x="117" y="191"/>
                    <a:pt x="114" y="189"/>
                    <a:pt x="114" y="191"/>
                  </a:cubicBezTo>
                  <a:cubicBezTo>
                    <a:pt x="114" y="193"/>
                    <a:pt x="116" y="195"/>
                    <a:pt x="114" y="196"/>
                  </a:cubicBezTo>
                  <a:cubicBezTo>
                    <a:pt x="114" y="196"/>
                    <a:pt x="114" y="193"/>
                    <a:pt x="114" y="193"/>
                  </a:cubicBezTo>
                  <a:cubicBezTo>
                    <a:pt x="114" y="192"/>
                    <a:pt x="112" y="194"/>
                    <a:pt x="111" y="194"/>
                  </a:cubicBezTo>
                  <a:cubicBezTo>
                    <a:pt x="110" y="194"/>
                    <a:pt x="109" y="196"/>
                    <a:pt x="109" y="197"/>
                  </a:cubicBezTo>
                  <a:cubicBezTo>
                    <a:pt x="108" y="199"/>
                    <a:pt x="111" y="197"/>
                    <a:pt x="111" y="198"/>
                  </a:cubicBezTo>
                  <a:cubicBezTo>
                    <a:pt x="112" y="199"/>
                    <a:pt x="110" y="200"/>
                    <a:pt x="110" y="200"/>
                  </a:cubicBezTo>
                  <a:cubicBezTo>
                    <a:pt x="110" y="200"/>
                    <a:pt x="112" y="199"/>
                    <a:pt x="113" y="201"/>
                  </a:cubicBezTo>
                  <a:cubicBezTo>
                    <a:pt x="113" y="203"/>
                    <a:pt x="115" y="204"/>
                    <a:pt x="115" y="205"/>
                  </a:cubicBezTo>
                  <a:cubicBezTo>
                    <a:pt x="114" y="207"/>
                    <a:pt x="115" y="207"/>
                    <a:pt x="117" y="209"/>
                  </a:cubicBezTo>
                  <a:cubicBezTo>
                    <a:pt x="118" y="210"/>
                    <a:pt x="119" y="212"/>
                    <a:pt x="120" y="210"/>
                  </a:cubicBezTo>
                  <a:cubicBezTo>
                    <a:pt x="120" y="210"/>
                    <a:pt x="121" y="215"/>
                    <a:pt x="122" y="215"/>
                  </a:cubicBezTo>
                  <a:cubicBezTo>
                    <a:pt x="123" y="216"/>
                    <a:pt x="122" y="215"/>
                    <a:pt x="123" y="215"/>
                  </a:cubicBezTo>
                  <a:cubicBezTo>
                    <a:pt x="124" y="216"/>
                    <a:pt x="125" y="217"/>
                    <a:pt x="126" y="218"/>
                  </a:cubicBezTo>
                  <a:cubicBezTo>
                    <a:pt x="128" y="219"/>
                    <a:pt x="130" y="220"/>
                    <a:pt x="132" y="219"/>
                  </a:cubicBezTo>
                  <a:cubicBezTo>
                    <a:pt x="133" y="219"/>
                    <a:pt x="136" y="219"/>
                    <a:pt x="136" y="218"/>
                  </a:cubicBezTo>
                  <a:cubicBezTo>
                    <a:pt x="136" y="218"/>
                    <a:pt x="136" y="221"/>
                    <a:pt x="136" y="221"/>
                  </a:cubicBezTo>
                  <a:cubicBezTo>
                    <a:pt x="136" y="221"/>
                    <a:pt x="138" y="217"/>
                    <a:pt x="138" y="218"/>
                  </a:cubicBezTo>
                  <a:cubicBezTo>
                    <a:pt x="139" y="218"/>
                    <a:pt x="138" y="219"/>
                    <a:pt x="138" y="219"/>
                  </a:cubicBezTo>
                  <a:cubicBezTo>
                    <a:pt x="138" y="220"/>
                    <a:pt x="139" y="220"/>
                    <a:pt x="139" y="220"/>
                  </a:cubicBezTo>
                  <a:cubicBezTo>
                    <a:pt x="139" y="220"/>
                    <a:pt x="136" y="221"/>
                    <a:pt x="137" y="222"/>
                  </a:cubicBezTo>
                  <a:cubicBezTo>
                    <a:pt x="138" y="222"/>
                    <a:pt x="138" y="222"/>
                    <a:pt x="139" y="221"/>
                  </a:cubicBezTo>
                  <a:cubicBezTo>
                    <a:pt x="140" y="222"/>
                    <a:pt x="139" y="223"/>
                    <a:pt x="139" y="223"/>
                  </a:cubicBezTo>
                  <a:cubicBezTo>
                    <a:pt x="139" y="224"/>
                    <a:pt x="142" y="221"/>
                    <a:pt x="142" y="222"/>
                  </a:cubicBezTo>
                  <a:cubicBezTo>
                    <a:pt x="142" y="223"/>
                    <a:pt x="140" y="224"/>
                    <a:pt x="140" y="225"/>
                  </a:cubicBezTo>
                  <a:cubicBezTo>
                    <a:pt x="140" y="224"/>
                    <a:pt x="143" y="223"/>
                    <a:pt x="142" y="225"/>
                  </a:cubicBezTo>
                  <a:cubicBezTo>
                    <a:pt x="142" y="225"/>
                    <a:pt x="142" y="225"/>
                    <a:pt x="142" y="224"/>
                  </a:cubicBezTo>
                  <a:cubicBezTo>
                    <a:pt x="142" y="226"/>
                    <a:pt x="145" y="223"/>
                    <a:pt x="145" y="223"/>
                  </a:cubicBezTo>
                  <a:cubicBezTo>
                    <a:pt x="146" y="224"/>
                    <a:pt x="145" y="226"/>
                    <a:pt x="145" y="227"/>
                  </a:cubicBezTo>
                  <a:cubicBezTo>
                    <a:pt x="144" y="225"/>
                    <a:pt x="153" y="225"/>
                    <a:pt x="147" y="222"/>
                  </a:cubicBezTo>
                  <a:cubicBezTo>
                    <a:pt x="148" y="222"/>
                    <a:pt x="153" y="222"/>
                    <a:pt x="150" y="221"/>
                  </a:cubicBezTo>
                  <a:cubicBezTo>
                    <a:pt x="147" y="219"/>
                    <a:pt x="151" y="220"/>
                    <a:pt x="152" y="218"/>
                  </a:cubicBezTo>
                  <a:cubicBezTo>
                    <a:pt x="152" y="218"/>
                    <a:pt x="149" y="218"/>
                    <a:pt x="149" y="218"/>
                  </a:cubicBezTo>
                  <a:cubicBezTo>
                    <a:pt x="150" y="217"/>
                    <a:pt x="151" y="216"/>
                    <a:pt x="152" y="216"/>
                  </a:cubicBezTo>
                  <a:cubicBezTo>
                    <a:pt x="154" y="214"/>
                    <a:pt x="151" y="215"/>
                    <a:pt x="151" y="214"/>
                  </a:cubicBezTo>
                  <a:cubicBezTo>
                    <a:pt x="151" y="214"/>
                    <a:pt x="154" y="213"/>
                    <a:pt x="154" y="212"/>
                  </a:cubicBezTo>
                  <a:cubicBezTo>
                    <a:pt x="154" y="211"/>
                    <a:pt x="154" y="209"/>
                    <a:pt x="153" y="208"/>
                  </a:cubicBezTo>
                  <a:cubicBezTo>
                    <a:pt x="152" y="208"/>
                    <a:pt x="154" y="207"/>
                    <a:pt x="153" y="206"/>
                  </a:cubicBezTo>
                  <a:cubicBezTo>
                    <a:pt x="153" y="206"/>
                    <a:pt x="151" y="205"/>
                    <a:pt x="151" y="205"/>
                  </a:cubicBezTo>
                  <a:cubicBezTo>
                    <a:pt x="151" y="205"/>
                    <a:pt x="155" y="204"/>
                    <a:pt x="156" y="204"/>
                  </a:cubicBezTo>
                  <a:cubicBezTo>
                    <a:pt x="159" y="204"/>
                    <a:pt x="156" y="203"/>
                    <a:pt x="155" y="202"/>
                  </a:cubicBezTo>
                  <a:cubicBezTo>
                    <a:pt x="155" y="202"/>
                    <a:pt x="160" y="202"/>
                    <a:pt x="160" y="202"/>
                  </a:cubicBezTo>
                  <a:cubicBezTo>
                    <a:pt x="159" y="201"/>
                    <a:pt x="157" y="201"/>
                    <a:pt x="156" y="200"/>
                  </a:cubicBezTo>
                  <a:cubicBezTo>
                    <a:pt x="156" y="200"/>
                    <a:pt x="160" y="201"/>
                    <a:pt x="160" y="200"/>
                  </a:cubicBezTo>
                  <a:cubicBezTo>
                    <a:pt x="161" y="200"/>
                    <a:pt x="160" y="200"/>
                    <a:pt x="160" y="199"/>
                  </a:cubicBezTo>
                  <a:cubicBezTo>
                    <a:pt x="161" y="199"/>
                    <a:pt x="161" y="199"/>
                    <a:pt x="161" y="199"/>
                  </a:cubicBezTo>
                  <a:cubicBezTo>
                    <a:pt x="162" y="198"/>
                    <a:pt x="158" y="197"/>
                    <a:pt x="158" y="197"/>
                  </a:cubicBezTo>
                  <a:cubicBezTo>
                    <a:pt x="158" y="197"/>
                    <a:pt x="163" y="197"/>
                    <a:pt x="162" y="196"/>
                  </a:cubicBezTo>
                  <a:cubicBezTo>
                    <a:pt x="162" y="195"/>
                    <a:pt x="163" y="195"/>
                    <a:pt x="161" y="194"/>
                  </a:cubicBezTo>
                  <a:cubicBezTo>
                    <a:pt x="161" y="194"/>
                    <a:pt x="158" y="194"/>
                    <a:pt x="158" y="193"/>
                  </a:cubicBezTo>
                  <a:cubicBezTo>
                    <a:pt x="158" y="193"/>
                    <a:pt x="163" y="192"/>
                    <a:pt x="163" y="192"/>
                  </a:cubicBezTo>
                  <a:cubicBezTo>
                    <a:pt x="165" y="192"/>
                    <a:pt x="164" y="189"/>
                    <a:pt x="162" y="189"/>
                  </a:cubicBezTo>
                  <a:cubicBezTo>
                    <a:pt x="161" y="188"/>
                    <a:pt x="158" y="187"/>
                    <a:pt x="161" y="186"/>
                  </a:cubicBezTo>
                  <a:cubicBezTo>
                    <a:pt x="163" y="186"/>
                    <a:pt x="166" y="187"/>
                    <a:pt x="167" y="185"/>
                  </a:cubicBezTo>
                  <a:cubicBezTo>
                    <a:pt x="167" y="185"/>
                    <a:pt x="165" y="183"/>
                    <a:pt x="165" y="183"/>
                  </a:cubicBezTo>
                  <a:cubicBezTo>
                    <a:pt x="165" y="182"/>
                    <a:pt x="167" y="182"/>
                    <a:pt x="167" y="182"/>
                  </a:cubicBezTo>
                  <a:cubicBezTo>
                    <a:pt x="168" y="181"/>
                    <a:pt x="170" y="181"/>
                    <a:pt x="172" y="182"/>
                  </a:cubicBezTo>
                  <a:cubicBezTo>
                    <a:pt x="172" y="182"/>
                    <a:pt x="174" y="182"/>
                    <a:pt x="174" y="182"/>
                  </a:cubicBezTo>
                  <a:cubicBezTo>
                    <a:pt x="175" y="181"/>
                    <a:pt x="173" y="180"/>
                    <a:pt x="173" y="179"/>
                  </a:cubicBezTo>
                  <a:cubicBezTo>
                    <a:pt x="174" y="178"/>
                    <a:pt x="177" y="174"/>
                    <a:pt x="179" y="176"/>
                  </a:cubicBezTo>
                  <a:cubicBezTo>
                    <a:pt x="178" y="175"/>
                    <a:pt x="175" y="181"/>
                    <a:pt x="176" y="181"/>
                  </a:cubicBezTo>
                  <a:cubicBezTo>
                    <a:pt x="177" y="182"/>
                    <a:pt x="179" y="179"/>
                    <a:pt x="181" y="179"/>
                  </a:cubicBezTo>
                  <a:cubicBezTo>
                    <a:pt x="181" y="179"/>
                    <a:pt x="183" y="180"/>
                    <a:pt x="183" y="180"/>
                  </a:cubicBezTo>
                  <a:cubicBezTo>
                    <a:pt x="183" y="180"/>
                    <a:pt x="183" y="178"/>
                    <a:pt x="183" y="178"/>
                  </a:cubicBezTo>
                  <a:cubicBezTo>
                    <a:pt x="186" y="179"/>
                    <a:pt x="186" y="178"/>
                    <a:pt x="187" y="177"/>
                  </a:cubicBezTo>
                  <a:cubicBezTo>
                    <a:pt x="188" y="176"/>
                    <a:pt x="189" y="176"/>
                    <a:pt x="190" y="176"/>
                  </a:cubicBezTo>
                  <a:cubicBezTo>
                    <a:pt x="192" y="175"/>
                    <a:pt x="192" y="174"/>
                    <a:pt x="193" y="173"/>
                  </a:cubicBezTo>
                  <a:cubicBezTo>
                    <a:pt x="194" y="172"/>
                    <a:pt x="196" y="170"/>
                    <a:pt x="197" y="168"/>
                  </a:cubicBezTo>
                  <a:cubicBezTo>
                    <a:pt x="199" y="166"/>
                    <a:pt x="199" y="165"/>
                    <a:pt x="201" y="165"/>
                  </a:cubicBezTo>
                  <a:cubicBezTo>
                    <a:pt x="202" y="164"/>
                    <a:pt x="205" y="164"/>
                    <a:pt x="205" y="162"/>
                  </a:cubicBezTo>
                  <a:cubicBezTo>
                    <a:pt x="204" y="162"/>
                    <a:pt x="203" y="157"/>
                    <a:pt x="203" y="157"/>
                  </a:cubicBezTo>
                  <a:cubicBezTo>
                    <a:pt x="204" y="157"/>
                    <a:pt x="207" y="160"/>
                    <a:pt x="208" y="160"/>
                  </a:cubicBezTo>
                  <a:cubicBezTo>
                    <a:pt x="209" y="161"/>
                    <a:pt x="210" y="161"/>
                    <a:pt x="211" y="161"/>
                  </a:cubicBezTo>
                  <a:cubicBezTo>
                    <a:pt x="211" y="161"/>
                    <a:pt x="213" y="160"/>
                    <a:pt x="213" y="160"/>
                  </a:cubicBezTo>
                  <a:cubicBezTo>
                    <a:pt x="214" y="160"/>
                    <a:pt x="215" y="161"/>
                    <a:pt x="216" y="160"/>
                  </a:cubicBezTo>
                  <a:cubicBezTo>
                    <a:pt x="216" y="160"/>
                    <a:pt x="214" y="158"/>
                    <a:pt x="217" y="159"/>
                  </a:cubicBezTo>
                  <a:cubicBezTo>
                    <a:pt x="219" y="159"/>
                    <a:pt x="221" y="159"/>
                    <a:pt x="223" y="158"/>
                  </a:cubicBezTo>
                  <a:cubicBezTo>
                    <a:pt x="228" y="157"/>
                    <a:pt x="232" y="156"/>
                    <a:pt x="237" y="154"/>
                  </a:cubicBezTo>
                  <a:cubicBezTo>
                    <a:pt x="238" y="153"/>
                    <a:pt x="254" y="143"/>
                    <a:pt x="255" y="143"/>
                  </a:cubicBezTo>
                  <a:cubicBezTo>
                    <a:pt x="254" y="143"/>
                    <a:pt x="247" y="143"/>
                    <a:pt x="246" y="143"/>
                  </a:cubicBezTo>
                  <a:cubicBezTo>
                    <a:pt x="244" y="142"/>
                    <a:pt x="242" y="141"/>
                    <a:pt x="240" y="141"/>
                  </a:cubicBezTo>
                  <a:cubicBezTo>
                    <a:pt x="238" y="141"/>
                    <a:pt x="236" y="142"/>
                    <a:pt x="235" y="142"/>
                  </a:cubicBezTo>
                  <a:cubicBezTo>
                    <a:pt x="233" y="143"/>
                    <a:pt x="233" y="141"/>
                    <a:pt x="232" y="142"/>
                  </a:cubicBezTo>
                  <a:cubicBezTo>
                    <a:pt x="231" y="142"/>
                    <a:pt x="230" y="144"/>
                    <a:pt x="229" y="144"/>
                  </a:cubicBezTo>
                  <a:cubicBezTo>
                    <a:pt x="225" y="144"/>
                    <a:pt x="232" y="140"/>
                    <a:pt x="233" y="141"/>
                  </a:cubicBezTo>
                  <a:cubicBezTo>
                    <a:pt x="232" y="140"/>
                    <a:pt x="229" y="141"/>
                    <a:pt x="228" y="141"/>
                  </a:cubicBezTo>
                  <a:cubicBezTo>
                    <a:pt x="225" y="141"/>
                    <a:pt x="223" y="140"/>
                    <a:pt x="221" y="140"/>
                  </a:cubicBezTo>
                  <a:cubicBezTo>
                    <a:pt x="222" y="140"/>
                    <a:pt x="225" y="138"/>
                    <a:pt x="226" y="137"/>
                  </a:cubicBezTo>
                  <a:cubicBezTo>
                    <a:pt x="226" y="134"/>
                    <a:pt x="228" y="135"/>
                    <a:pt x="229" y="136"/>
                  </a:cubicBezTo>
                  <a:cubicBezTo>
                    <a:pt x="231" y="136"/>
                    <a:pt x="239" y="134"/>
                    <a:pt x="240" y="133"/>
                  </a:cubicBezTo>
                  <a:cubicBezTo>
                    <a:pt x="240" y="132"/>
                    <a:pt x="235" y="131"/>
                    <a:pt x="234" y="130"/>
                  </a:cubicBezTo>
                  <a:cubicBezTo>
                    <a:pt x="235" y="131"/>
                    <a:pt x="239" y="132"/>
                    <a:pt x="240" y="132"/>
                  </a:cubicBezTo>
                  <a:cubicBezTo>
                    <a:pt x="241" y="133"/>
                    <a:pt x="245" y="133"/>
                    <a:pt x="245" y="135"/>
                  </a:cubicBezTo>
                  <a:cubicBezTo>
                    <a:pt x="244" y="138"/>
                    <a:pt x="246" y="139"/>
                    <a:pt x="248" y="139"/>
                  </a:cubicBezTo>
                  <a:cubicBezTo>
                    <a:pt x="248" y="139"/>
                    <a:pt x="254" y="139"/>
                    <a:pt x="253" y="138"/>
                  </a:cubicBezTo>
                  <a:cubicBezTo>
                    <a:pt x="253" y="138"/>
                    <a:pt x="253" y="140"/>
                    <a:pt x="254" y="140"/>
                  </a:cubicBezTo>
                  <a:cubicBezTo>
                    <a:pt x="256" y="139"/>
                    <a:pt x="257" y="136"/>
                    <a:pt x="257" y="134"/>
                  </a:cubicBezTo>
                  <a:cubicBezTo>
                    <a:pt x="257" y="133"/>
                    <a:pt x="257" y="129"/>
                    <a:pt x="255" y="130"/>
                  </a:cubicBezTo>
                  <a:cubicBezTo>
                    <a:pt x="253" y="132"/>
                    <a:pt x="254" y="130"/>
                    <a:pt x="253" y="129"/>
                  </a:cubicBezTo>
                  <a:cubicBezTo>
                    <a:pt x="251" y="127"/>
                    <a:pt x="248" y="126"/>
                    <a:pt x="245" y="124"/>
                  </a:cubicBezTo>
                  <a:cubicBezTo>
                    <a:pt x="244" y="123"/>
                    <a:pt x="243" y="123"/>
                    <a:pt x="242" y="122"/>
                  </a:cubicBezTo>
                  <a:cubicBezTo>
                    <a:pt x="242" y="122"/>
                    <a:pt x="238" y="123"/>
                    <a:pt x="238" y="124"/>
                  </a:cubicBezTo>
                  <a:cubicBezTo>
                    <a:pt x="238" y="124"/>
                    <a:pt x="239" y="123"/>
                    <a:pt x="238" y="123"/>
                  </a:cubicBezTo>
                  <a:cubicBezTo>
                    <a:pt x="238" y="123"/>
                    <a:pt x="237" y="122"/>
                    <a:pt x="237" y="122"/>
                  </a:cubicBezTo>
                  <a:cubicBezTo>
                    <a:pt x="237" y="121"/>
                    <a:pt x="241" y="122"/>
                    <a:pt x="241" y="121"/>
                  </a:cubicBezTo>
                  <a:cubicBezTo>
                    <a:pt x="241" y="119"/>
                    <a:pt x="241" y="118"/>
                    <a:pt x="238" y="118"/>
                  </a:cubicBezTo>
                  <a:cubicBezTo>
                    <a:pt x="236" y="119"/>
                    <a:pt x="235" y="121"/>
                    <a:pt x="233" y="119"/>
                  </a:cubicBezTo>
                  <a:cubicBezTo>
                    <a:pt x="233" y="119"/>
                    <a:pt x="229" y="119"/>
                    <a:pt x="229" y="118"/>
                  </a:cubicBezTo>
                  <a:cubicBezTo>
                    <a:pt x="229" y="116"/>
                    <a:pt x="234" y="119"/>
                    <a:pt x="234" y="119"/>
                  </a:cubicBezTo>
                  <a:cubicBezTo>
                    <a:pt x="235" y="119"/>
                    <a:pt x="240" y="118"/>
                    <a:pt x="240" y="117"/>
                  </a:cubicBezTo>
                  <a:cubicBezTo>
                    <a:pt x="241" y="117"/>
                    <a:pt x="236" y="115"/>
                    <a:pt x="235" y="115"/>
                  </a:cubicBezTo>
                  <a:cubicBezTo>
                    <a:pt x="233" y="115"/>
                    <a:pt x="230" y="115"/>
                    <a:pt x="228" y="116"/>
                  </a:cubicBezTo>
                  <a:cubicBezTo>
                    <a:pt x="229" y="116"/>
                    <a:pt x="233" y="113"/>
                    <a:pt x="233" y="114"/>
                  </a:cubicBezTo>
                  <a:cubicBezTo>
                    <a:pt x="233" y="113"/>
                    <a:pt x="229" y="113"/>
                    <a:pt x="229" y="112"/>
                  </a:cubicBezTo>
                  <a:cubicBezTo>
                    <a:pt x="232" y="113"/>
                    <a:pt x="235" y="115"/>
                    <a:pt x="238" y="113"/>
                  </a:cubicBezTo>
                  <a:cubicBezTo>
                    <a:pt x="238" y="113"/>
                    <a:pt x="241" y="112"/>
                    <a:pt x="241" y="111"/>
                  </a:cubicBezTo>
                  <a:cubicBezTo>
                    <a:pt x="240" y="110"/>
                    <a:pt x="238" y="109"/>
                    <a:pt x="238" y="108"/>
                  </a:cubicBezTo>
                  <a:cubicBezTo>
                    <a:pt x="238" y="109"/>
                    <a:pt x="241" y="110"/>
                    <a:pt x="242" y="110"/>
                  </a:cubicBezTo>
                  <a:cubicBezTo>
                    <a:pt x="244" y="111"/>
                    <a:pt x="243" y="109"/>
                    <a:pt x="245" y="109"/>
                  </a:cubicBezTo>
                  <a:cubicBezTo>
                    <a:pt x="246" y="109"/>
                    <a:pt x="254" y="111"/>
                    <a:pt x="254" y="111"/>
                  </a:cubicBezTo>
                  <a:cubicBezTo>
                    <a:pt x="253" y="111"/>
                    <a:pt x="246" y="110"/>
                    <a:pt x="246" y="110"/>
                  </a:cubicBezTo>
                  <a:cubicBezTo>
                    <a:pt x="248" y="114"/>
                    <a:pt x="254" y="113"/>
                    <a:pt x="257" y="113"/>
                  </a:cubicBezTo>
                  <a:cubicBezTo>
                    <a:pt x="258" y="112"/>
                    <a:pt x="261" y="113"/>
                    <a:pt x="262" y="112"/>
                  </a:cubicBezTo>
                  <a:cubicBezTo>
                    <a:pt x="265" y="111"/>
                    <a:pt x="264" y="109"/>
                    <a:pt x="262" y="108"/>
                  </a:cubicBezTo>
                  <a:cubicBezTo>
                    <a:pt x="261" y="107"/>
                    <a:pt x="258" y="106"/>
                    <a:pt x="257" y="106"/>
                  </a:cubicBezTo>
                  <a:cubicBezTo>
                    <a:pt x="256" y="106"/>
                    <a:pt x="257" y="109"/>
                    <a:pt x="257" y="110"/>
                  </a:cubicBezTo>
                  <a:cubicBezTo>
                    <a:pt x="256" y="109"/>
                    <a:pt x="256" y="108"/>
                    <a:pt x="255" y="107"/>
                  </a:cubicBezTo>
                  <a:cubicBezTo>
                    <a:pt x="255" y="106"/>
                    <a:pt x="254" y="107"/>
                    <a:pt x="253" y="106"/>
                  </a:cubicBezTo>
                  <a:cubicBezTo>
                    <a:pt x="254" y="107"/>
                    <a:pt x="256" y="101"/>
                    <a:pt x="256" y="100"/>
                  </a:cubicBezTo>
                  <a:cubicBezTo>
                    <a:pt x="256" y="100"/>
                    <a:pt x="257" y="103"/>
                    <a:pt x="257" y="103"/>
                  </a:cubicBezTo>
                  <a:cubicBezTo>
                    <a:pt x="257" y="105"/>
                    <a:pt x="257" y="106"/>
                    <a:pt x="258" y="106"/>
                  </a:cubicBezTo>
                  <a:cubicBezTo>
                    <a:pt x="261" y="106"/>
                    <a:pt x="263" y="105"/>
                    <a:pt x="265" y="105"/>
                  </a:cubicBezTo>
                  <a:cubicBezTo>
                    <a:pt x="266" y="105"/>
                    <a:pt x="272" y="103"/>
                    <a:pt x="270" y="101"/>
                  </a:cubicBezTo>
                  <a:cubicBezTo>
                    <a:pt x="268" y="100"/>
                    <a:pt x="267" y="102"/>
                    <a:pt x="266" y="101"/>
                  </a:cubicBezTo>
                  <a:cubicBezTo>
                    <a:pt x="266" y="100"/>
                    <a:pt x="266" y="100"/>
                    <a:pt x="266" y="99"/>
                  </a:cubicBezTo>
                  <a:cubicBezTo>
                    <a:pt x="267" y="98"/>
                    <a:pt x="266" y="97"/>
                    <a:pt x="265" y="97"/>
                  </a:cubicBezTo>
                  <a:cubicBezTo>
                    <a:pt x="265" y="96"/>
                    <a:pt x="262" y="96"/>
                    <a:pt x="261" y="96"/>
                  </a:cubicBezTo>
                  <a:cubicBezTo>
                    <a:pt x="259" y="96"/>
                    <a:pt x="258" y="98"/>
                    <a:pt x="256" y="96"/>
                  </a:cubicBezTo>
                  <a:cubicBezTo>
                    <a:pt x="260" y="99"/>
                    <a:pt x="262" y="91"/>
                    <a:pt x="266" y="95"/>
                  </a:cubicBezTo>
                  <a:cubicBezTo>
                    <a:pt x="267" y="97"/>
                    <a:pt x="269" y="94"/>
                    <a:pt x="269" y="92"/>
                  </a:cubicBezTo>
                  <a:cubicBezTo>
                    <a:pt x="269" y="91"/>
                    <a:pt x="266" y="88"/>
                    <a:pt x="266" y="88"/>
                  </a:cubicBezTo>
                  <a:cubicBezTo>
                    <a:pt x="266" y="87"/>
                    <a:pt x="269" y="90"/>
                    <a:pt x="269" y="91"/>
                  </a:cubicBezTo>
                  <a:cubicBezTo>
                    <a:pt x="269" y="92"/>
                    <a:pt x="271" y="90"/>
                    <a:pt x="270" y="88"/>
                  </a:cubicBezTo>
                  <a:cubicBezTo>
                    <a:pt x="269" y="87"/>
                    <a:pt x="267" y="85"/>
                    <a:pt x="266" y="84"/>
                  </a:cubicBezTo>
                  <a:cubicBezTo>
                    <a:pt x="264" y="84"/>
                    <a:pt x="261" y="85"/>
                    <a:pt x="259" y="84"/>
                  </a:cubicBezTo>
                  <a:cubicBezTo>
                    <a:pt x="258" y="83"/>
                    <a:pt x="258" y="81"/>
                    <a:pt x="256" y="81"/>
                  </a:cubicBezTo>
                  <a:cubicBezTo>
                    <a:pt x="256" y="80"/>
                    <a:pt x="252" y="81"/>
                    <a:pt x="253" y="80"/>
                  </a:cubicBezTo>
                  <a:cubicBezTo>
                    <a:pt x="254" y="78"/>
                    <a:pt x="254" y="77"/>
                    <a:pt x="256" y="79"/>
                  </a:cubicBezTo>
                  <a:cubicBezTo>
                    <a:pt x="258" y="81"/>
                    <a:pt x="260" y="78"/>
                    <a:pt x="262" y="77"/>
                  </a:cubicBezTo>
                  <a:cubicBezTo>
                    <a:pt x="265" y="75"/>
                    <a:pt x="271" y="81"/>
                    <a:pt x="274" y="78"/>
                  </a:cubicBezTo>
                  <a:cubicBezTo>
                    <a:pt x="275" y="77"/>
                    <a:pt x="275" y="72"/>
                    <a:pt x="272" y="73"/>
                  </a:cubicBezTo>
                  <a:cubicBezTo>
                    <a:pt x="271" y="73"/>
                    <a:pt x="270" y="74"/>
                    <a:pt x="269" y="73"/>
                  </a:cubicBezTo>
                  <a:cubicBezTo>
                    <a:pt x="267" y="73"/>
                    <a:pt x="265" y="72"/>
                    <a:pt x="263" y="70"/>
                  </a:cubicBezTo>
                  <a:cubicBezTo>
                    <a:pt x="260" y="68"/>
                    <a:pt x="271" y="71"/>
                    <a:pt x="271" y="70"/>
                  </a:cubicBezTo>
                  <a:cubicBezTo>
                    <a:pt x="270" y="68"/>
                    <a:pt x="265" y="67"/>
                    <a:pt x="263" y="66"/>
                  </a:cubicBezTo>
                  <a:cubicBezTo>
                    <a:pt x="260" y="65"/>
                    <a:pt x="260" y="66"/>
                    <a:pt x="259" y="68"/>
                  </a:cubicBezTo>
                  <a:cubicBezTo>
                    <a:pt x="259" y="69"/>
                    <a:pt x="257" y="70"/>
                    <a:pt x="256" y="69"/>
                  </a:cubicBezTo>
                  <a:cubicBezTo>
                    <a:pt x="255" y="69"/>
                    <a:pt x="258" y="65"/>
                    <a:pt x="258" y="64"/>
                  </a:cubicBezTo>
                  <a:cubicBezTo>
                    <a:pt x="258" y="63"/>
                    <a:pt x="259" y="61"/>
                    <a:pt x="260" y="60"/>
                  </a:cubicBezTo>
                  <a:cubicBezTo>
                    <a:pt x="260" y="59"/>
                    <a:pt x="260" y="57"/>
                    <a:pt x="261" y="57"/>
                  </a:cubicBezTo>
                  <a:cubicBezTo>
                    <a:pt x="262" y="57"/>
                    <a:pt x="264" y="57"/>
                    <a:pt x="265" y="56"/>
                  </a:cubicBezTo>
                  <a:cubicBezTo>
                    <a:pt x="265" y="56"/>
                    <a:pt x="270" y="51"/>
                    <a:pt x="270" y="52"/>
                  </a:cubicBezTo>
                  <a:cubicBezTo>
                    <a:pt x="270" y="52"/>
                    <a:pt x="268" y="51"/>
                    <a:pt x="268" y="51"/>
                  </a:cubicBezTo>
                  <a:cubicBezTo>
                    <a:pt x="268" y="50"/>
                    <a:pt x="268" y="49"/>
                    <a:pt x="268" y="48"/>
                  </a:cubicBezTo>
                  <a:cubicBezTo>
                    <a:pt x="268" y="46"/>
                    <a:pt x="269" y="46"/>
                    <a:pt x="271" y="46"/>
                  </a:cubicBezTo>
                  <a:cubicBezTo>
                    <a:pt x="273" y="46"/>
                    <a:pt x="281" y="43"/>
                    <a:pt x="276" y="43"/>
                  </a:cubicBezTo>
                  <a:cubicBezTo>
                    <a:pt x="273" y="43"/>
                    <a:pt x="268" y="42"/>
                    <a:pt x="266" y="44"/>
                  </a:cubicBezTo>
                  <a:cubicBezTo>
                    <a:pt x="265" y="45"/>
                    <a:pt x="265" y="47"/>
                    <a:pt x="263" y="46"/>
                  </a:cubicBezTo>
                  <a:cubicBezTo>
                    <a:pt x="261" y="45"/>
                    <a:pt x="263" y="43"/>
                    <a:pt x="264" y="42"/>
                  </a:cubicBezTo>
                  <a:cubicBezTo>
                    <a:pt x="266" y="39"/>
                    <a:pt x="270" y="41"/>
                    <a:pt x="273" y="41"/>
                  </a:cubicBezTo>
                  <a:cubicBezTo>
                    <a:pt x="277" y="41"/>
                    <a:pt x="281" y="42"/>
                    <a:pt x="283" y="38"/>
                  </a:cubicBezTo>
                  <a:cubicBezTo>
                    <a:pt x="284" y="38"/>
                    <a:pt x="280" y="37"/>
                    <a:pt x="280" y="37"/>
                  </a:cubicBezTo>
                  <a:cubicBezTo>
                    <a:pt x="278" y="36"/>
                    <a:pt x="276" y="37"/>
                    <a:pt x="274" y="37"/>
                  </a:cubicBezTo>
                  <a:cubicBezTo>
                    <a:pt x="272" y="37"/>
                    <a:pt x="271" y="36"/>
                    <a:pt x="269" y="36"/>
                  </a:cubicBezTo>
                  <a:cubicBezTo>
                    <a:pt x="268" y="36"/>
                    <a:pt x="266" y="36"/>
                    <a:pt x="265" y="36"/>
                  </a:cubicBezTo>
                  <a:cubicBezTo>
                    <a:pt x="266" y="37"/>
                    <a:pt x="269" y="36"/>
                    <a:pt x="271" y="36"/>
                  </a:cubicBezTo>
                  <a:cubicBezTo>
                    <a:pt x="274" y="36"/>
                    <a:pt x="276" y="35"/>
                    <a:pt x="279" y="35"/>
                  </a:cubicBezTo>
                  <a:cubicBezTo>
                    <a:pt x="283" y="36"/>
                    <a:pt x="285" y="34"/>
                    <a:pt x="288" y="34"/>
                  </a:cubicBezTo>
                  <a:cubicBezTo>
                    <a:pt x="289" y="34"/>
                    <a:pt x="291" y="34"/>
                    <a:pt x="291" y="33"/>
                  </a:cubicBezTo>
                  <a:cubicBezTo>
                    <a:pt x="291" y="33"/>
                    <a:pt x="289" y="31"/>
                    <a:pt x="290" y="31"/>
                  </a:cubicBezTo>
                  <a:cubicBezTo>
                    <a:pt x="295" y="30"/>
                    <a:pt x="300" y="29"/>
                    <a:pt x="304" y="26"/>
                  </a:cubicBezTo>
                  <a:cubicBezTo>
                    <a:pt x="305" y="25"/>
                    <a:pt x="301" y="24"/>
                    <a:pt x="301" y="24"/>
                  </a:cubicBezTo>
                  <a:cubicBezTo>
                    <a:pt x="298" y="23"/>
                    <a:pt x="295" y="22"/>
                    <a:pt x="293" y="22"/>
                  </a:cubicBezTo>
                  <a:cubicBezTo>
                    <a:pt x="287" y="21"/>
                    <a:pt x="282" y="20"/>
                    <a:pt x="277" y="25"/>
                  </a:cubicBezTo>
                  <a:cubicBezTo>
                    <a:pt x="275" y="28"/>
                    <a:pt x="273" y="26"/>
                    <a:pt x="269" y="26"/>
                  </a:cubicBezTo>
                  <a:cubicBezTo>
                    <a:pt x="268" y="26"/>
                    <a:pt x="264" y="29"/>
                    <a:pt x="265" y="26"/>
                  </a:cubicBezTo>
                  <a:cubicBezTo>
                    <a:pt x="265" y="24"/>
                    <a:pt x="260" y="27"/>
                    <a:pt x="259" y="28"/>
                  </a:cubicBezTo>
                  <a:cubicBezTo>
                    <a:pt x="257" y="29"/>
                    <a:pt x="255" y="30"/>
                    <a:pt x="253" y="31"/>
                  </a:cubicBezTo>
                  <a:cubicBezTo>
                    <a:pt x="252" y="31"/>
                    <a:pt x="244" y="37"/>
                    <a:pt x="244" y="37"/>
                  </a:cubicBezTo>
                  <a:cubicBezTo>
                    <a:pt x="242" y="35"/>
                    <a:pt x="264" y="22"/>
                    <a:pt x="251" y="19"/>
                  </a:cubicBezTo>
                  <a:cubicBezTo>
                    <a:pt x="246" y="19"/>
                    <a:pt x="247" y="22"/>
                    <a:pt x="243" y="24"/>
                  </a:cubicBezTo>
                  <a:cubicBezTo>
                    <a:pt x="240" y="25"/>
                    <a:pt x="238" y="25"/>
                    <a:pt x="235" y="26"/>
                  </a:cubicBezTo>
                  <a:cubicBezTo>
                    <a:pt x="234" y="26"/>
                    <a:pt x="229" y="28"/>
                    <a:pt x="228" y="28"/>
                  </a:cubicBezTo>
                  <a:cubicBezTo>
                    <a:pt x="226" y="25"/>
                    <a:pt x="233" y="24"/>
                    <a:pt x="235" y="24"/>
                  </a:cubicBezTo>
                  <a:cubicBezTo>
                    <a:pt x="235" y="23"/>
                    <a:pt x="241" y="22"/>
                    <a:pt x="238" y="21"/>
                  </a:cubicBezTo>
                  <a:cubicBezTo>
                    <a:pt x="235" y="20"/>
                    <a:pt x="232" y="20"/>
                    <a:pt x="229" y="20"/>
                  </a:cubicBezTo>
                  <a:cubicBezTo>
                    <a:pt x="221" y="20"/>
                    <a:pt x="213" y="21"/>
                    <a:pt x="205" y="23"/>
                  </a:cubicBezTo>
                  <a:cubicBezTo>
                    <a:pt x="205" y="23"/>
                    <a:pt x="202" y="25"/>
                    <a:pt x="201" y="24"/>
                  </a:cubicBezTo>
                  <a:cubicBezTo>
                    <a:pt x="201" y="22"/>
                    <a:pt x="200" y="22"/>
                    <a:pt x="202" y="22"/>
                  </a:cubicBezTo>
                  <a:cubicBezTo>
                    <a:pt x="206" y="20"/>
                    <a:pt x="210" y="19"/>
                    <a:pt x="214" y="18"/>
                  </a:cubicBezTo>
                  <a:cubicBezTo>
                    <a:pt x="221" y="17"/>
                    <a:pt x="229" y="18"/>
                    <a:pt x="237" y="18"/>
                  </a:cubicBezTo>
                  <a:cubicBezTo>
                    <a:pt x="239" y="18"/>
                    <a:pt x="241" y="18"/>
                    <a:pt x="243" y="18"/>
                  </a:cubicBezTo>
                  <a:cubicBezTo>
                    <a:pt x="247" y="16"/>
                    <a:pt x="252" y="16"/>
                    <a:pt x="256" y="14"/>
                  </a:cubicBezTo>
                  <a:cubicBezTo>
                    <a:pt x="258" y="14"/>
                    <a:pt x="259" y="13"/>
                    <a:pt x="256" y="12"/>
                  </a:cubicBezTo>
                  <a:cubicBezTo>
                    <a:pt x="254" y="11"/>
                    <a:pt x="250" y="10"/>
                    <a:pt x="248" y="11"/>
                  </a:cubicBezTo>
                  <a:cubicBezTo>
                    <a:pt x="246" y="11"/>
                    <a:pt x="246" y="10"/>
                    <a:pt x="244" y="9"/>
                  </a:cubicBezTo>
                  <a:cubicBezTo>
                    <a:pt x="242" y="9"/>
                    <a:pt x="240" y="11"/>
                    <a:pt x="238" y="11"/>
                  </a:cubicBezTo>
                  <a:cubicBezTo>
                    <a:pt x="238" y="11"/>
                    <a:pt x="240" y="8"/>
                    <a:pt x="241" y="8"/>
                  </a:cubicBezTo>
                  <a:cubicBezTo>
                    <a:pt x="242" y="6"/>
                    <a:pt x="238" y="6"/>
                    <a:pt x="237" y="6"/>
                  </a:cubicBezTo>
                  <a:cubicBezTo>
                    <a:pt x="231" y="7"/>
                    <a:pt x="226" y="7"/>
                    <a:pt x="220" y="6"/>
                  </a:cubicBezTo>
                  <a:cubicBezTo>
                    <a:pt x="215" y="6"/>
                    <a:pt x="211" y="8"/>
                    <a:pt x="206" y="8"/>
                  </a:cubicBezTo>
                  <a:cubicBezTo>
                    <a:pt x="204" y="8"/>
                    <a:pt x="201" y="8"/>
                    <a:pt x="199" y="8"/>
                  </a:cubicBezTo>
                  <a:cubicBezTo>
                    <a:pt x="197" y="9"/>
                    <a:pt x="194" y="8"/>
                    <a:pt x="193" y="9"/>
                  </a:cubicBezTo>
                  <a:cubicBezTo>
                    <a:pt x="196" y="8"/>
                    <a:pt x="199" y="8"/>
                    <a:pt x="202" y="7"/>
                  </a:cubicBezTo>
                  <a:cubicBezTo>
                    <a:pt x="207" y="7"/>
                    <a:pt x="211" y="6"/>
                    <a:pt x="215" y="6"/>
                  </a:cubicBezTo>
                  <a:cubicBezTo>
                    <a:pt x="217" y="6"/>
                    <a:pt x="237" y="6"/>
                    <a:pt x="237" y="4"/>
                  </a:cubicBezTo>
                  <a:cubicBezTo>
                    <a:pt x="236" y="4"/>
                    <a:pt x="233" y="3"/>
                    <a:pt x="232" y="2"/>
                  </a:cubicBezTo>
                  <a:cubicBezTo>
                    <a:pt x="229" y="2"/>
                    <a:pt x="227" y="2"/>
                    <a:pt x="224" y="2"/>
                  </a:cubicBezTo>
                  <a:cubicBezTo>
                    <a:pt x="220" y="2"/>
                    <a:pt x="216" y="1"/>
                    <a:pt x="213" y="0"/>
                  </a:cubicBezTo>
                  <a:cubicBezTo>
                    <a:pt x="206" y="0"/>
                    <a:pt x="200" y="0"/>
                    <a:pt x="194" y="0"/>
                  </a:cubicBezTo>
                  <a:cubicBezTo>
                    <a:pt x="191" y="1"/>
                    <a:pt x="188" y="1"/>
                    <a:pt x="185" y="1"/>
                  </a:cubicBezTo>
                  <a:cubicBezTo>
                    <a:pt x="184" y="1"/>
                    <a:pt x="183" y="3"/>
                    <a:pt x="183" y="3"/>
                  </a:cubicBezTo>
                  <a:cubicBezTo>
                    <a:pt x="181" y="3"/>
                    <a:pt x="179" y="2"/>
                    <a:pt x="177" y="2"/>
                  </a:cubicBezTo>
                  <a:cubicBezTo>
                    <a:pt x="176" y="2"/>
                    <a:pt x="175" y="3"/>
                    <a:pt x="173" y="3"/>
                  </a:cubicBezTo>
                  <a:cubicBezTo>
                    <a:pt x="171" y="3"/>
                    <a:pt x="171" y="4"/>
                    <a:pt x="173" y="4"/>
                  </a:cubicBezTo>
                  <a:cubicBezTo>
                    <a:pt x="176" y="5"/>
                    <a:pt x="179" y="5"/>
                    <a:pt x="181" y="6"/>
                  </a:cubicBezTo>
                  <a:cubicBezTo>
                    <a:pt x="180" y="5"/>
                    <a:pt x="174" y="7"/>
                    <a:pt x="173" y="8"/>
                  </a:cubicBezTo>
                  <a:cubicBezTo>
                    <a:pt x="173" y="8"/>
                    <a:pt x="170" y="8"/>
                    <a:pt x="170" y="8"/>
                  </a:cubicBezTo>
                  <a:cubicBezTo>
                    <a:pt x="170" y="8"/>
                    <a:pt x="172" y="10"/>
                    <a:pt x="172" y="10"/>
                  </a:cubicBezTo>
                  <a:cubicBezTo>
                    <a:pt x="171" y="10"/>
                    <a:pt x="169" y="9"/>
                    <a:pt x="168" y="8"/>
                  </a:cubicBezTo>
                  <a:cubicBezTo>
                    <a:pt x="167" y="7"/>
                    <a:pt x="164" y="8"/>
                    <a:pt x="163" y="8"/>
                  </a:cubicBezTo>
                  <a:cubicBezTo>
                    <a:pt x="160" y="7"/>
                    <a:pt x="157" y="6"/>
                    <a:pt x="154" y="5"/>
                  </a:cubicBezTo>
                  <a:cubicBezTo>
                    <a:pt x="152" y="4"/>
                    <a:pt x="150" y="6"/>
                    <a:pt x="147" y="6"/>
                  </a:cubicBezTo>
                  <a:cubicBezTo>
                    <a:pt x="146" y="6"/>
                    <a:pt x="140" y="5"/>
                    <a:pt x="140" y="7"/>
                  </a:cubicBezTo>
                  <a:cubicBezTo>
                    <a:pt x="139" y="7"/>
                    <a:pt x="153" y="9"/>
                    <a:pt x="155" y="10"/>
                  </a:cubicBezTo>
                  <a:cubicBezTo>
                    <a:pt x="158" y="10"/>
                    <a:pt x="161" y="10"/>
                    <a:pt x="163" y="11"/>
                  </a:cubicBezTo>
                  <a:cubicBezTo>
                    <a:pt x="164" y="11"/>
                    <a:pt x="165" y="11"/>
                    <a:pt x="166" y="12"/>
                  </a:cubicBezTo>
                  <a:cubicBezTo>
                    <a:pt x="166" y="12"/>
                    <a:pt x="166" y="15"/>
                    <a:pt x="166" y="15"/>
                  </a:cubicBezTo>
                  <a:cubicBezTo>
                    <a:pt x="166" y="16"/>
                    <a:pt x="165" y="14"/>
                    <a:pt x="165" y="13"/>
                  </a:cubicBezTo>
                  <a:cubicBezTo>
                    <a:pt x="164" y="12"/>
                    <a:pt x="161" y="12"/>
                    <a:pt x="160" y="11"/>
                  </a:cubicBezTo>
                  <a:cubicBezTo>
                    <a:pt x="160" y="11"/>
                    <a:pt x="157" y="11"/>
                    <a:pt x="157" y="11"/>
                  </a:cubicBezTo>
                  <a:cubicBezTo>
                    <a:pt x="157" y="12"/>
                    <a:pt x="158" y="14"/>
                    <a:pt x="158" y="14"/>
                  </a:cubicBezTo>
                  <a:cubicBezTo>
                    <a:pt x="156" y="14"/>
                    <a:pt x="155" y="11"/>
                    <a:pt x="154" y="11"/>
                  </a:cubicBezTo>
                  <a:cubicBezTo>
                    <a:pt x="152" y="11"/>
                    <a:pt x="150" y="11"/>
                    <a:pt x="148" y="10"/>
                  </a:cubicBezTo>
                  <a:cubicBezTo>
                    <a:pt x="147" y="10"/>
                    <a:pt x="139" y="10"/>
                    <a:pt x="139" y="10"/>
                  </a:cubicBezTo>
                  <a:cubicBezTo>
                    <a:pt x="138" y="12"/>
                    <a:pt x="151" y="17"/>
                    <a:pt x="151" y="17"/>
                  </a:cubicBezTo>
                  <a:cubicBezTo>
                    <a:pt x="151" y="18"/>
                    <a:pt x="146" y="17"/>
                    <a:pt x="146" y="17"/>
                  </a:cubicBezTo>
                  <a:cubicBezTo>
                    <a:pt x="143" y="17"/>
                    <a:pt x="142" y="16"/>
                    <a:pt x="143" y="19"/>
                  </a:cubicBezTo>
                  <a:cubicBezTo>
                    <a:pt x="142" y="19"/>
                    <a:pt x="141" y="18"/>
                    <a:pt x="140" y="17"/>
                  </a:cubicBezTo>
                  <a:cubicBezTo>
                    <a:pt x="140" y="16"/>
                    <a:pt x="142" y="17"/>
                    <a:pt x="143" y="16"/>
                  </a:cubicBezTo>
                  <a:cubicBezTo>
                    <a:pt x="143" y="16"/>
                    <a:pt x="141" y="14"/>
                    <a:pt x="140" y="14"/>
                  </a:cubicBezTo>
                  <a:cubicBezTo>
                    <a:pt x="138" y="13"/>
                    <a:pt x="136" y="12"/>
                    <a:pt x="133" y="12"/>
                  </a:cubicBezTo>
                  <a:cubicBezTo>
                    <a:pt x="132" y="12"/>
                    <a:pt x="130" y="11"/>
                    <a:pt x="129" y="12"/>
                  </a:cubicBezTo>
                  <a:cubicBezTo>
                    <a:pt x="128" y="12"/>
                    <a:pt x="131" y="15"/>
                    <a:pt x="131" y="15"/>
                  </a:cubicBezTo>
                  <a:cubicBezTo>
                    <a:pt x="134" y="17"/>
                    <a:pt x="138" y="17"/>
                    <a:pt x="142" y="20"/>
                  </a:cubicBezTo>
                  <a:cubicBezTo>
                    <a:pt x="143" y="20"/>
                    <a:pt x="144" y="21"/>
                    <a:pt x="143" y="22"/>
                  </a:cubicBezTo>
                  <a:cubicBezTo>
                    <a:pt x="141" y="24"/>
                    <a:pt x="139" y="22"/>
                    <a:pt x="137" y="21"/>
                  </a:cubicBezTo>
                  <a:cubicBezTo>
                    <a:pt x="132" y="18"/>
                    <a:pt x="126" y="16"/>
                    <a:pt x="120" y="15"/>
                  </a:cubicBezTo>
                  <a:cubicBezTo>
                    <a:pt x="117" y="14"/>
                    <a:pt x="114" y="13"/>
                    <a:pt x="111" y="14"/>
                  </a:cubicBezTo>
                  <a:cubicBezTo>
                    <a:pt x="110" y="14"/>
                    <a:pt x="113" y="17"/>
                    <a:pt x="113" y="18"/>
                  </a:cubicBezTo>
                  <a:cubicBezTo>
                    <a:pt x="113" y="18"/>
                    <a:pt x="117" y="21"/>
                    <a:pt x="117" y="21"/>
                  </a:cubicBezTo>
                  <a:cubicBezTo>
                    <a:pt x="117" y="22"/>
                    <a:pt x="111" y="21"/>
                    <a:pt x="111" y="21"/>
                  </a:cubicBezTo>
                  <a:cubicBezTo>
                    <a:pt x="111" y="23"/>
                    <a:pt x="115" y="22"/>
                    <a:pt x="115" y="24"/>
                  </a:cubicBezTo>
                  <a:cubicBezTo>
                    <a:pt x="115" y="24"/>
                    <a:pt x="111" y="23"/>
                    <a:pt x="110" y="22"/>
                  </a:cubicBezTo>
                  <a:cubicBezTo>
                    <a:pt x="108" y="21"/>
                    <a:pt x="106" y="21"/>
                    <a:pt x="103" y="20"/>
                  </a:cubicBezTo>
                  <a:cubicBezTo>
                    <a:pt x="101" y="19"/>
                    <a:pt x="101" y="20"/>
                    <a:pt x="101" y="22"/>
                  </a:cubicBezTo>
                  <a:cubicBezTo>
                    <a:pt x="100" y="23"/>
                    <a:pt x="99" y="23"/>
                    <a:pt x="98" y="23"/>
                  </a:cubicBezTo>
                  <a:cubicBezTo>
                    <a:pt x="98" y="24"/>
                    <a:pt x="98" y="26"/>
                    <a:pt x="97" y="26"/>
                  </a:cubicBezTo>
                  <a:cubicBezTo>
                    <a:pt x="97" y="27"/>
                    <a:pt x="97" y="24"/>
                    <a:pt x="97" y="23"/>
                  </a:cubicBezTo>
                  <a:cubicBezTo>
                    <a:pt x="97" y="22"/>
                    <a:pt x="98" y="21"/>
                    <a:pt x="98" y="20"/>
                  </a:cubicBezTo>
                  <a:cubicBezTo>
                    <a:pt x="97" y="16"/>
                    <a:pt x="93" y="16"/>
                    <a:pt x="90" y="16"/>
                  </a:cubicBezTo>
                  <a:cubicBezTo>
                    <a:pt x="86" y="17"/>
                    <a:pt x="82" y="18"/>
                    <a:pt x="78" y="18"/>
                  </a:cubicBezTo>
                  <a:cubicBezTo>
                    <a:pt x="77" y="19"/>
                    <a:pt x="75" y="19"/>
                    <a:pt x="74" y="19"/>
                  </a:cubicBezTo>
                  <a:cubicBezTo>
                    <a:pt x="74" y="19"/>
                    <a:pt x="69" y="20"/>
                    <a:pt x="69" y="20"/>
                  </a:cubicBezTo>
                  <a:cubicBezTo>
                    <a:pt x="70" y="21"/>
                    <a:pt x="72" y="21"/>
                    <a:pt x="73" y="21"/>
                  </a:cubicBezTo>
                  <a:cubicBezTo>
                    <a:pt x="74" y="22"/>
                    <a:pt x="75" y="23"/>
                    <a:pt x="77" y="24"/>
                  </a:cubicBezTo>
                  <a:cubicBezTo>
                    <a:pt x="77" y="24"/>
                    <a:pt x="81" y="27"/>
                    <a:pt x="81" y="27"/>
                  </a:cubicBezTo>
                  <a:cubicBezTo>
                    <a:pt x="80" y="27"/>
                    <a:pt x="76" y="25"/>
                    <a:pt x="75" y="25"/>
                  </a:cubicBezTo>
                  <a:cubicBezTo>
                    <a:pt x="73" y="24"/>
                    <a:pt x="72" y="22"/>
                    <a:pt x="70" y="22"/>
                  </a:cubicBezTo>
                  <a:cubicBezTo>
                    <a:pt x="67" y="21"/>
                    <a:pt x="64" y="22"/>
                    <a:pt x="61" y="22"/>
                  </a:cubicBezTo>
                  <a:cubicBezTo>
                    <a:pt x="58" y="23"/>
                    <a:pt x="58" y="22"/>
                    <a:pt x="60" y="25"/>
                  </a:cubicBezTo>
                  <a:cubicBezTo>
                    <a:pt x="60" y="26"/>
                    <a:pt x="60" y="29"/>
                    <a:pt x="60" y="30"/>
                  </a:cubicBezTo>
                  <a:cubicBezTo>
                    <a:pt x="60" y="32"/>
                    <a:pt x="56" y="30"/>
                    <a:pt x="55" y="30"/>
                  </a:cubicBezTo>
                  <a:cubicBezTo>
                    <a:pt x="54" y="30"/>
                    <a:pt x="51" y="28"/>
                    <a:pt x="50" y="30"/>
                  </a:cubicBezTo>
                  <a:cubicBezTo>
                    <a:pt x="49" y="31"/>
                    <a:pt x="50" y="34"/>
                    <a:pt x="50" y="34"/>
                  </a:cubicBezTo>
                  <a:cubicBezTo>
                    <a:pt x="49" y="35"/>
                    <a:pt x="48" y="33"/>
                    <a:pt x="47" y="32"/>
                  </a:cubicBezTo>
                  <a:cubicBezTo>
                    <a:pt x="45" y="31"/>
                    <a:pt x="43" y="31"/>
                    <a:pt x="42" y="32"/>
                  </a:cubicBezTo>
                  <a:cubicBezTo>
                    <a:pt x="39" y="34"/>
                    <a:pt x="36" y="36"/>
                    <a:pt x="32" y="37"/>
                  </a:cubicBezTo>
                  <a:cubicBezTo>
                    <a:pt x="31" y="38"/>
                    <a:pt x="34" y="37"/>
                    <a:pt x="32" y="37"/>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381" name="Freeform 777">
              <a:extLst>
                <a:ext uri="{FF2B5EF4-FFF2-40B4-BE49-F238E27FC236}">
                  <a16:creationId xmlns:a16="http://schemas.microsoft.com/office/drawing/2014/main" id="{F71C9F5B-4D0D-6314-19C1-FAF09987390E}"/>
                </a:ext>
              </a:extLst>
            </p:cNvPr>
            <p:cNvSpPr>
              <a:spLocks/>
            </p:cNvSpPr>
            <p:nvPr/>
          </p:nvSpPr>
          <p:spPr bwMode="auto">
            <a:xfrm>
              <a:off x="9136497" y="5038398"/>
              <a:ext cx="149682" cy="105124"/>
            </a:xfrm>
            <a:custGeom>
              <a:avLst/>
              <a:gdLst>
                <a:gd name="T0" fmla="*/ 16 w 16"/>
                <a:gd name="T1" fmla="*/ 6 h 11"/>
                <a:gd name="T2" fmla="*/ 11 w 16"/>
                <a:gd name="T3" fmla="*/ 3 h 11"/>
                <a:gd name="T4" fmla="*/ 5 w 16"/>
                <a:gd name="T5" fmla="*/ 1 h 11"/>
                <a:gd name="T6" fmla="*/ 1 w 16"/>
                <a:gd name="T7" fmla="*/ 1 h 11"/>
                <a:gd name="T8" fmla="*/ 3 w 16"/>
                <a:gd name="T9" fmla="*/ 3 h 11"/>
                <a:gd name="T10" fmla="*/ 1 w 16"/>
                <a:gd name="T11" fmla="*/ 7 h 11"/>
                <a:gd name="T12" fmla="*/ 5 w 16"/>
                <a:gd name="T13" fmla="*/ 7 h 11"/>
                <a:gd name="T14" fmla="*/ 5 w 16"/>
                <a:gd name="T15" fmla="*/ 9 h 11"/>
                <a:gd name="T16" fmla="*/ 16 w 16"/>
                <a:gd name="T17" fmla="*/ 6 h 11"/>
                <a:gd name="T18" fmla="*/ 16 w 16"/>
                <a:gd name="T19" fmla="*/ 6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1">
                  <a:moveTo>
                    <a:pt x="16" y="6"/>
                  </a:moveTo>
                  <a:cubicBezTo>
                    <a:pt x="15" y="5"/>
                    <a:pt x="11" y="3"/>
                    <a:pt x="11" y="3"/>
                  </a:cubicBezTo>
                  <a:cubicBezTo>
                    <a:pt x="9" y="2"/>
                    <a:pt x="7" y="1"/>
                    <a:pt x="5" y="1"/>
                  </a:cubicBezTo>
                  <a:cubicBezTo>
                    <a:pt x="4" y="1"/>
                    <a:pt x="2" y="0"/>
                    <a:pt x="1" y="1"/>
                  </a:cubicBezTo>
                  <a:cubicBezTo>
                    <a:pt x="0" y="2"/>
                    <a:pt x="3" y="3"/>
                    <a:pt x="3" y="3"/>
                  </a:cubicBezTo>
                  <a:cubicBezTo>
                    <a:pt x="2" y="3"/>
                    <a:pt x="0" y="6"/>
                    <a:pt x="1" y="7"/>
                  </a:cubicBezTo>
                  <a:cubicBezTo>
                    <a:pt x="2" y="7"/>
                    <a:pt x="4" y="6"/>
                    <a:pt x="5" y="7"/>
                  </a:cubicBezTo>
                  <a:cubicBezTo>
                    <a:pt x="7" y="8"/>
                    <a:pt x="5" y="8"/>
                    <a:pt x="5" y="9"/>
                  </a:cubicBezTo>
                  <a:cubicBezTo>
                    <a:pt x="5" y="11"/>
                    <a:pt x="16" y="8"/>
                    <a:pt x="16" y="6"/>
                  </a:cubicBezTo>
                  <a:cubicBezTo>
                    <a:pt x="15" y="5"/>
                    <a:pt x="16" y="7"/>
                    <a:pt x="16" y="6"/>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382" name="Freeform 778">
              <a:extLst>
                <a:ext uri="{FF2B5EF4-FFF2-40B4-BE49-F238E27FC236}">
                  <a16:creationId xmlns:a16="http://schemas.microsoft.com/office/drawing/2014/main" id="{5EF5F18F-9E6A-4145-1EEB-1108352912E6}"/>
                </a:ext>
              </a:extLst>
            </p:cNvPr>
            <p:cNvSpPr>
              <a:spLocks/>
            </p:cNvSpPr>
            <p:nvPr/>
          </p:nvSpPr>
          <p:spPr bwMode="auto">
            <a:xfrm>
              <a:off x="9184270" y="4965129"/>
              <a:ext cx="38217" cy="19114"/>
            </a:xfrm>
            <a:custGeom>
              <a:avLst/>
              <a:gdLst>
                <a:gd name="T0" fmla="*/ 2 w 4"/>
                <a:gd name="T1" fmla="*/ 2 h 2"/>
                <a:gd name="T2" fmla="*/ 2 w 4"/>
                <a:gd name="T3" fmla="*/ 0 h 2"/>
                <a:gd name="T4" fmla="*/ 2 w 4"/>
                <a:gd name="T5" fmla="*/ 2 h 2"/>
              </a:gdLst>
              <a:ahLst/>
              <a:cxnLst>
                <a:cxn ang="0">
                  <a:pos x="T0" y="T1"/>
                </a:cxn>
                <a:cxn ang="0">
                  <a:pos x="T2" y="T3"/>
                </a:cxn>
                <a:cxn ang="0">
                  <a:pos x="T4" y="T5"/>
                </a:cxn>
              </a:cxnLst>
              <a:rect l="0" t="0" r="r" b="b"/>
              <a:pathLst>
                <a:path w="4" h="2">
                  <a:moveTo>
                    <a:pt x="2" y="2"/>
                  </a:moveTo>
                  <a:cubicBezTo>
                    <a:pt x="0" y="2"/>
                    <a:pt x="1" y="0"/>
                    <a:pt x="2" y="0"/>
                  </a:cubicBezTo>
                  <a:cubicBezTo>
                    <a:pt x="3" y="0"/>
                    <a:pt x="4" y="2"/>
                    <a:pt x="2" y="2"/>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383" name="Freeform 779">
              <a:extLst>
                <a:ext uri="{FF2B5EF4-FFF2-40B4-BE49-F238E27FC236}">
                  <a16:creationId xmlns:a16="http://schemas.microsoft.com/office/drawing/2014/main" id="{F97BDDF5-D38B-D51F-8CD8-44B90FC8A50F}"/>
                </a:ext>
              </a:extLst>
            </p:cNvPr>
            <p:cNvSpPr>
              <a:spLocks/>
            </p:cNvSpPr>
            <p:nvPr/>
          </p:nvSpPr>
          <p:spPr bwMode="auto">
            <a:xfrm>
              <a:off x="9212932" y="3859745"/>
              <a:ext cx="101909" cy="57338"/>
            </a:xfrm>
            <a:custGeom>
              <a:avLst/>
              <a:gdLst>
                <a:gd name="T0" fmla="*/ 9 w 11"/>
                <a:gd name="T1" fmla="*/ 4 h 6"/>
                <a:gd name="T2" fmla="*/ 9 w 11"/>
                <a:gd name="T3" fmla="*/ 5 h 6"/>
                <a:gd name="T4" fmla="*/ 3 w 11"/>
                <a:gd name="T5" fmla="*/ 4 h 6"/>
                <a:gd name="T6" fmla="*/ 2 w 11"/>
                <a:gd name="T7" fmla="*/ 1 h 6"/>
                <a:gd name="T8" fmla="*/ 9 w 11"/>
                <a:gd name="T9" fmla="*/ 4 h 6"/>
                <a:gd name="T10" fmla="*/ 9 w 11"/>
                <a:gd name="T11" fmla="*/ 4 h 6"/>
              </a:gdLst>
              <a:ahLst/>
              <a:cxnLst>
                <a:cxn ang="0">
                  <a:pos x="T0" y="T1"/>
                </a:cxn>
                <a:cxn ang="0">
                  <a:pos x="T2" y="T3"/>
                </a:cxn>
                <a:cxn ang="0">
                  <a:pos x="T4" y="T5"/>
                </a:cxn>
                <a:cxn ang="0">
                  <a:pos x="T6" y="T7"/>
                </a:cxn>
                <a:cxn ang="0">
                  <a:pos x="T8" y="T9"/>
                </a:cxn>
                <a:cxn ang="0">
                  <a:pos x="T10" y="T11"/>
                </a:cxn>
              </a:cxnLst>
              <a:rect l="0" t="0" r="r" b="b"/>
              <a:pathLst>
                <a:path w="11" h="6">
                  <a:moveTo>
                    <a:pt x="9" y="4"/>
                  </a:moveTo>
                  <a:cubicBezTo>
                    <a:pt x="11" y="5"/>
                    <a:pt x="11" y="6"/>
                    <a:pt x="9" y="5"/>
                  </a:cubicBezTo>
                  <a:cubicBezTo>
                    <a:pt x="7" y="5"/>
                    <a:pt x="4" y="4"/>
                    <a:pt x="3" y="4"/>
                  </a:cubicBezTo>
                  <a:cubicBezTo>
                    <a:pt x="2" y="3"/>
                    <a:pt x="0" y="0"/>
                    <a:pt x="2" y="1"/>
                  </a:cubicBezTo>
                  <a:cubicBezTo>
                    <a:pt x="4" y="2"/>
                    <a:pt x="7" y="3"/>
                    <a:pt x="9" y="4"/>
                  </a:cubicBezTo>
                  <a:cubicBezTo>
                    <a:pt x="11" y="5"/>
                    <a:pt x="7" y="3"/>
                    <a:pt x="9" y="4"/>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384" name="Freeform 780">
              <a:extLst>
                <a:ext uri="{FF2B5EF4-FFF2-40B4-BE49-F238E27FC236}">
                  <a16:creationId xmlns:a16="http://schemas.microsoft.com/office/drawing/2014/main" id="{CFB6359F-A748-D34C-26EE-FFEB7B97D045}"/>
                </a:ext>
              </a:extLst>
            </p:cNvPr>
            <p:cNvSpPr>
              <a:spLocks/>
            </p:cNvSpPr>
            <p:nvPr/>
          </p:nvSpPr>
          <p:spPr bwMode="auto">
            <a:xfrm>
              <a:off x="9528218" y="3776918"/>
              <a:ext cx="76432" cy="44598"/>
            </a:xfrm>
            <a:custGeom>
              <a:avLst/>
              <a:gdLst>
                <a:gd name="T0" fmla="*/ 8 w 8"/>
                <a:gd name="T1" fmla="*/ 3 h 5"/>
                <a:gd name="T2" fmla="*/ 0 w 8"/>
                <a:gd name="T3" fmla="*/ 2 h 5"/>
                <a:gd name="T4" fmla="*/ 8 w 8"/>
                <a:gd name="T5" fmla="*/ 3 h 5"/>
              </a:gdLst>
              <a:ahLst/>
              <a:cxnLst>
                <a:cxn ang="0">
                  <a:pos x="T0" y="T1"/>
                </a:cxn>
                <a:cxn ang="0">
                  <a:pos x="T2" y="T3"/>
                </a:cxn>
                <a:cxn ang="0">
                  <a:pos x="T4" y="T5"/>
                </a:cxn>
              </a:cxnLst>
              <a:rect l="0" t="0" r="r" b="b"/>
              <a:pathLst>
                <a:path w="8" h="5">
                  <a:moveTo>
                    <a:pt x="8" y="3"/>
                  </a:moveTo>
                  <a:cubicBezTo>
                    <a:pt x="8" y="5"/>
                    <a:pt x="0" y="4"/>
                    <a:pt x="0" y="2"/>
                  </a:cubicBezTo>
                  <a:cubicBezTo>
                    <a:pt x="0" y="0"/>
                    <a:pt x="8" y="1"/>
                    <a:pt x="8" y="3"/>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385" name="Freeform 782">
              <a:extLst>
                <a:ext uri="{FF2B5EF4-FFF2-40B4-BE49-F238E27FC236}">
                  <a16:creationId xmlns:a16="http://schemas.microsoft.com/office/drawing/2014/main" id="{3B123DDE-5789-21B4-7757-E6429D08A6DC}"/>
                </a:ext>
              </a:extLst>
            </p:cNvPr>
            <p:cNvSpPr>
              <a:spLocks/>
            </p:cNvSpPr>
            <p:nvPr/>
          </p:nvSpPr>
          <p:spPr bwMode="auto">
            <a:xfrm>
              <a:off x="10735225" y="3897972"/>
              <a:ext cx="54142" cy="38227"/>
            </a:xfrm>
            <a:custGeom>
              <a:avLst/>
              <a:gdLst>
                <a:gd name="T0" fmla="*/ 5 w 6"/>
                <a:gd name="T1" fmla="*/ 3 h 4"/>
                <a:gd name="T2" fmla="*/ 1 w 6"/>
                <a:gd name="T3" fmla="*/ 0 h 4"/>
                <a:gd name="T4" fmla="*/ 5 w 6"/>
                <a:gd name="T5" fmla="*/ 3 h 4"/>
              </a:gdLst>
              <a:ahLst/>
              <a:cxnLst>
                <a:cxn ang="0">
                  <a:pos x="T0" y="T1"/>
                </a:cxn>
                <a:cxn ang="0">
                  <a:pos x="T2" y="T3"/>
                </a:cxn>
                <a:cxn ang="0">
                  <a:pos x="T4" y="T5"/>
                </a:cxn>
              </a:cxnLst>
              <a:rect l="0" t="0" r="r" b="b"/>
              <a:pathLst>
                <a:path w="6" h="4">
                  <a:moveTo>
                    <a:pt x="5" y="3"/>
                  </a:moveTo>
                  <a:cubicBezTo>
                    <a:pt x="4" y="4"/>
                    <a:pt x="0" y="0"/>
                    <a:pt x="1" y="0"/>
                  </a:cubicBezTo>
                  <a:cubicBezTo>
                    <a:pt x="2" y="0"/>
                    <a:pt x="6" y="2"/>
                    <a:pt x="5" y="3"/>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386" name="Freeform 783">
              <a:extLst>
                <a:ext uri="{FF2B5EF4-FFF2-40B4-BE49-F238E27FC236}">
                  <a16:creationId xmlns:a16="http://schemas.microsoft.com/office/drawing/2014/main" id="{5A0F87CD-4D6E-C8AA-36F6-8183A2842833}"/>
                </a:ext>
              </a:extLst>
            </p:cNvPr>
            <p:cNvSpPr>
              <a:spLocks/>
            </p:cNvSpPr>
            <p:nvPr/>
          </p:nvSpPr>
          <p:spPr bwMode="auto">
            <a:xfrm>
              <a:off x="10808475" y="3936197"/>
              <a:ext cx="47770" cy="9558"/>
            </a:xfrm>
            <a:custGeom>
              <a:avLst/>
              <a:gdLst>
                <a:gd name="T0" fmla="*/ 4 w 5"/>
                <a:gd name="T1" fmla="*/ 1 h 1"/>
                <a:gd name="T2" fmla="*/ 2 w 5"/>
                <a:gd name="T3" fmla="*/ 0 h 1"/>
                <a:gd name="T4" fmla="*/ 4 w 5"/>
                <a:gd name="T5" fmla="*/ 1 h 1"/>
              </a:gdLst>
              <a:ahLst/>
              <a:cxnLst>
                <a:cxn ang="0">
                  <a:pos x="T0" y="T1"/>
                </a:cxn>
                <a:cxn ang="0">
                  <a:pos x="T2" y="T3"/>
                </a:cxn>
                <a:cxn ang="0">
                  <a:pos x="T4" y="T5"/>
                </a:cxn>
              </a:cxnLst>
              <a:rect l="0" t="0" r="r" b="b"/>
              <a:pathLst>
                <a:path w="5" h="1">
                  <a:moveTo>
                    <a:pt x="4" y="1"/>
                  </a:moveTo>
                  <a:cubicBezTo>
                    <a:pt x="2" y="1"/>
                    <a:pt x="0" y="0"/>
                    <a:pt x="2" y="0"/>
                  </a:cubicBezTo>
                  <a:cubicBezTo>
                    <a:pt x="3" y="0"/>
                    <a:pt x="5" y="1"/>
                    <a:pt x="4" y="1"/>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387" name="Freeform 784">
              <a:extLst>
                <a:ext uri="{FF2B5EF4-FFF2-40B4-BE49-F238E27FC236}">
                  <a16:creationId xmlns:a16="http://schemas.microsoft.com/office/drawing/2014/main" id="{1604D009-BC45-BBDE-B568-11AB124CF0C5}"/>
                </a:ext>
              </a:extLst>
            </p:cNvPr>
            <p:cNvSpPr>
              <a:spLocks/>
            </p:cNvSpPr>
            <p:nvPr/>
          </p:nvSpPr>
          <p:spPr bwMode="auto">
            <a:xfrm>
              <a:off x="10808475" y="4468183"/>
              <a:ext cx="38217" cy="66896"/>
            </a:xfrm>
            <a:custGeom>
              <a:avLst/>
              <a:gdLst>
                <a:gd name="T0" fmla="*/ 2 w 4"/>
                <a:gd name="T1" fmla="*/ 0 h 7"/>
                <a:gd name="T2" fmla="*/ 4 w 4"/>
                <a:gd name="T3" fmla="*/ 7 h 7"/>
                <a:gd name="T4" fmla="*/ 2 w 4"/>
                <a:gd name="T5" fmla="*/ 0 h 7"/>
              </a:gdLst>
              <a:ahLst/>
              <a:cxnLst>
                <a:cxn ang="0">
                  <a:pos x="T0" y="T1"/>
                </a:cxn>
                <a:cxn ang="0">
                  <a:pos x="T2" y="T3"/>
                </a:cxn>
                <a:cxn ang="0">
                  <a:pos x="T4" y="T5"/>
                </a:cxn>
              </a:cxnLst>
              <a:rect l="0" t="0" r="r" b="b"/>
              <a:pathLst>
                <a:path w="4" h="7">
                  <a:moveTo>
                    <a:pt x="2" y="0"/>
                  </a:moveTo>
                  <a:cubicBezTo>
                    <a:pt x="0" y="0"/>
                    <a:pt x="3" y="7"/>
                    <a:pt x="4" y="7"/>
                  </a:cubicBezTo>
                  <a:cubicBezTo>
                    <a:pt x="4" y="7"/>
                    <a:pt x="3" y="0"/>
                    <a:pt x="2" y="0"/>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388" name="Freeform 785">
              <a:extLst>
                <a:ext uri="{FF2B5EF4-FFF2-40B4-BE49-F238E27FC236}">
                  <a16:creationId xmlns:a16="http://schemas.microsoft.com/office/drawing/2014/main" id="{A00AA7A2-9BF5-EF13-9815-F8B14174B0A1}"/>
                </a:ext>
              </a:extLst>
            </p:cNvPr>
            <p:cNvSpPr>
              <a:spLocks/>
            </p:cNvSpPr>
            <p:nvPr/>
          </p:nvSpPr>
          <p:spPr bwMode="auto">
            <a:xfrm>
              <a:off x="10827583" y="4589232"/>
              <a:ext cx="63695" cy="38227"/>
            </a:xfrm>
            <a:custGeom>
              <a:avLst/>
              <a:gdLst>
                <a:gd name="T0" fmla="*/ 1 w 7"/>
                <a:gd name="T1" fmla="*/ 0 h 4"/>
                <a:gd name="T2" fmla="*/ 1 w 7"/>
                <a:gd name="T3" fmla="*/ 4 h 4"/>
                <a:gd name="T4" fmla="*/ 5 w 7"/>
                <a:gd name="T5" fmla="*/ 4 h 4"/>
                <a:gd name="T6" fmla="*/ 1 w 7"/>
                <a:gd name="T7" fmla="*/ 0 h 4"/>
                <a:gd name="T8" fmla="*/ 1 w 7"/>
                <a:gd name="T9" fmla="*/ 0 h 4"/>
              </a:gdLst>
              <a:ahLst/>
              <a:cxnLst>
                <a:cxn ang="0">
                  <a:pos x="T0" y="T1"/>
                </a:cxn>
                <a:cxn ang="0">
                  <a:pos x="T2" y="T3"/>
                </a:cxn>
                <a:cxn ang="0">
                  <a:pos x="T4" y="T5"/>
                </a:cxn>
                <a:cxn ang="0">
                  <a:pos x="T6" y="T7"/>
                </a:cxn>
                <a:cxn ang="0">
                  <a:pos x="T8" y="T9"/>
                </a:cxn>
              </a:cxnLst>
              <a:rect l="0" t="0" r="r" b="b"/>
              <a:pathLst>
                <a:path w="7" h="4">
                  <a:moveTo>
                    <a:pt x="1" y="0"/>
                  </a:moveTo>
                  <a:cubicBezTo>
                    <a:pt x="0" y="1"/>
                    <a:pt x="0" y="3"/>
                    <a:pt x="1" y="4"/>
                  </a:cubicBezTo>
                  <a:cubicBezTo>
                    <a:pt x="2" y="4"/>
                    <a:pt x="3" y="4"/>
                    <a:pt x="5" y="4"/>
                  </a:cubicBezTo>
                  <a:cubicBezTo>
                    <a:pt x="7" y="4"/>
                    <a:pt x="1" y="0"/>
                    <a:pt x="1" y="0"/>
                  </a:cubicBezTo>
                  <a:cubicBezTo>
                    <a:pt x="0" y="1"/>
                    <a:pt x="1" y="0"/>
                    <a:pt x="1" y="0"/>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389" name="Freeform 786">
              <a:extLst>
                <a:ext uri="{FF2B5EF4-FFF2-40B4-BE49-F238E27FC236}">
                  <a16:creationId xmlns:a16="http://schemas.microsoft.com/office/drawing/2014/main" id="{90096214-FCF0-8E42-6F27-7F6CF0FC4C64}"/>
                </a:ext>
              </a:extLst>
            </p:cNvPr>
            <p:cNvSpPr>
              <a:spLocks/>
            </p:cNvSpPr>
            <p:nvPr/>
          </p:nvSpPr>
          <p:spPr bwMode="auto">
            <a:xfrm>
              <a:off x="10566434" y="4796294"/>
              <a:ext cx="159235" cy="92380"/>
            </a:xfrm>
            <a:custGeom>
              <a:avLst/>
              <a:gdLst>
                <a:gd name="T0" fmla="*/ 0 w 17"/>
                <a:gd name="T1" fmla="*/ 4 h 10"/>
                <a:gd name="T2" fmla="*/ 10 w 17"/>
                <a:gd name="T3" fmla="*/ 2 h 10"/>
                <a:gd name="T4" fmla="*/ 8 w 17"/>
                <a:gd name="T5" fmla="*/ 4 h 10"/>
                <a:gd name="T6" fmla="*/ 12 w 17"/>
                <a:gd name="T7" fmla="*/ 7 h 10"/>
                <a:gd name="T8" fmla="*/ 9 w 17"/>
                <a:gd name="T9" fmla="*/ 7 h 10"/>
                <a:gd name="T10" fmla="*/ 11 w 17"/>
                <a:gd name="T11" fmla="*/ 10 h 10"/>
                <a:gd name="T12" fmla="*/ 8 w 17"/>
                <a:gd name="T13" fmla="*/ 9 h 10"/>
                <a:gd name="T14" fmla="*/ 0 w 17"/>
                <a:gd name="T15" fmla="*/ 4 h 10"/>
                <a:gd name="T16" fmla="*/ 0 w 17"/>
                <a:gd name="T17" fmla="*/ 4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0">
                  <a:moveTo>
                    <a:pt x="0" y="4"/>
                  </a:moveTo>
                  <a:cubicBezTo>
                    <a:pt x="1" y="0"/>
                    <a:pt x="7" y="2"/>
                    <a:pt x="10" y="2"/>
                  </a:cubicBezTo>
                  <a:cubicBezTo>
                    <a:pt x="17" y="3"/>
                    <a:pt x="8" y="4"/>
                    <a:pt x="8" y="4"/>
                  </a:cubicBezTo>
                  <a:cubicBezTo>
                    <a:pt x="8" y="6"/>
                    <a:pt x="12" y="5"/>
                    <a:pt x="12" y="7"/>
                  </a:cubicBezTo>
                  <a:cubicBezTo>
                    <a:pt x="12" y="7"/>
                    <a:pt x="10" y="6"/>
                    <a:pt x="9" y="7"/>
                  </a:cubicBezTo>
                  <a:cubicBezTo>
                    <a:pt x="9" y="7"/>
                    <a:pt x="12" y="10"/>
                    <a:pt x="11" y="10"/>
                  </a:cubicBezTo>
                  <a:cubicBezTo>
                    <a:pt x="10" y="10"/>
                    <a:pt x="9" y="9"/>
                    <a:pt x="8" y="9"/>
                  </a:cubicBezTo>
                  <a:cubicBezTo>
                    <a:pt x="6" y="8"/>
                    <a:pt x="0" y="7"/>
                    <a:pt x="0" y="4"/>
                  </a:cubicBezTo>
                  <a:cubicBezTo>
                    <a:pt x="0" y="3"/>
                    <a:pt x="0" y="7"/>
                    <a:pt x="0" y="4"/>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390" name="Freeform 787">
              <a:extLst>
                <a:ext uri="{FF2B5EF4-FFF2-40B4-BE49-F238E27FC236}">
                  <a16:creationId xmlns:a16="http://schemas.microsoft.com/office/drawing/2014/main" id="{7ABF4F7D-64FD-1AC9-D0DB-20E5F482CEFA}"/>
                </a:ext>
              </a:extLst>
            </p:cNvPr>
            <p:cNvSpPr>
              <a:spLocks/>
            </p:cNvSpPr>
            <p:nvPr/>
          </p:nvSpPr>
          <p:spPr bwMode="auto">
            <a:xfrm>
              <a:off x="10537774" y="4777183"/>
              <a:ext cx="82803" cy="28672"/>
            </a:xfrm>
            <a:custGeom>
              <a:avLst/>
              <a:gdLst>
                <a:gd name="T0" fmla="*/ 8 w 9"/>
                <a:gd name="T1" fmla="*/ 1 h 3"/>
                <a:gd name="T2" fmla="*/ 5 w 9"/>
                <a:gd name="T3" fmla="*/ 0 h 3"/>
                <a:gd name="T4" fmla="*/ 0 w 9"/>
                <a:gd name="T5" fmla="*/ 0 h 3"/>
                <a:gd name="T6" fmla="*/ 8 w 9"/>
                <a:gd name="T7" fmla="*/ 1 h 3"/>
                <a:gd name="T8" fmla="*/ 8 w 9"/>
                <a:gd name="T9" fmla="*/ 1 h 3"/>
              </a:gdLst>
              <a:ahLst/>
              <a:cxnLst>
                <a:cxn ang="0">
                  <a:pos x="T0" y="T1"/>
                </a:cxn>
                <a:cxn ang="0">
                  <a:pos x="T2" y="T3"/>
                </a:cxn>
                <a:cxn ang="0">
                  <a:pos x="T4" y="T5"/>
                </a:cxn>
                <a:cxn ang="0">
                  <a:pos x="T6" y="T7"/>
                </a:cxn>
                <a:cxn ang="0">
                  <a:pos x="T8" y="T9"/>
                </a:cxn>
              </a:cxnLst>
              <a:rect l="0" t="0" r="r" b="b"/>
              <a:pathLst>
                <a:path w="9" h="3">
                  <a:moveTo>
                    <a:pt x="8" y="1"/>
                  </a:moveTo>
                  <a:cubicBezTo>
                    <a:pt x="9" y="1"/>
                    <a:pt x="5" y="0"/>
                    <a:pt x="5" y="0"/>
                  </a:cubicBezTo>
                  <a:cubicBezTo>
                    <a:pt x="3" y="0"/>
                    <a:pt x="1" y="0"/>
                    <a:pt x="0" y="0"/>
                  </a:cubicBezTo>
                  <a:cubicBezTo>
                    <a:pt x="2" y="0"/>
                    <a:pt x="6" y="3"/>
                    <a:pt x="8" y="1"/>
                  </a:cubicBezTo>
                  <a:cubicBezTo>
                    <a:pt x="9" y="1"/>
                    <a:pt x="7" y="2"/>
                    <a:pt x="8" y="1"/>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391" name="Freeform 788">
              <a:extLst>
                <a:ext uri="{FF2B5EF4-FFF2-40B4-BE49-F238E27FC236}">
                  <a16:creationId xmlns:a16="http://schemas.microsoft.com/office/drawing/2014/main" id="{4D8894EE-9C0C-4BCA-0A19-CB467CDC8EB3}"/>
                </a:ext>
              </a:extLst>
            </p:cNvPr>
            <p:cNvSpPr>
              <a:spLocks/>
            </p:cNvSpPr>
            <p:nvPr/>
          </p:nvSpPr>
          <p:spPr bwMode="auto">
            <a:xfrm>
              <a:off x="10407201" y="4974685"/>
              <a:ext cx="121018" cy="63711"/>
            </a:xfrm>
            <a:custGeom>
              <a:avLst/>
              <a:gdLst>
                <a:gd name="T0" fmla="*/ 12 w 13"/>
                <a:gd name="T1" fmla="*/ 4 h 7"/>
                <a:gd name="T2" fmla="*/ 12 w 13"/>
                <a:gd name="T3" fmla="*/ 1 h 7"/>
                <a:gd name="T4" fmla="*/ 7 w 13"/>
                <a:gd name="T5" fmla="*/ 2 h 7"/>
                <a:gd name="T6" fmla="*/ 3 w 13"/>
                <a:gd name="T7" fmla="*/ 3 h 7"/>
                <a:gd name="T8" fmla="*/ 0 w 13"/>
                <a:gd name="T9" fmla="*/ 5 h 7"/>
                <a:gd name="T10" fmla="*/ 12 w 13"/>
                <a:gd name="T11" fmla="*/ 4 h 7"/>
                <a:gd name="T12" fmla="*/ 12 w 13"/>
                <a:gd name="T13" fmla="*/ 4 h 7"/>
              </a:gdLst>
              <a:ahLst/>
              <a:cxnLst>
                <a:cxn ang="0">
                  <a:pos x="T0" y="T1"/>
                </a:cxn>
                <a:cxn ang="0">
                  <a:pos x="T2" y="T3"/>
                </a:cxn>
                <a:cxn ang="0">
                  <a:pos x="T4" y="T5"/>
                </a:cxn>
                <a:cxn ang="0">
                  <a:pos x="T6" y="T7"/>
                </a:cxn>
                <a:cxn ang="0">
                  <a:pos x="T8" y="T9"/>
                </a:cxn>
                <a:cxn ang="0">
                  <a:pos x="T10" y="T11"/>
                </a:cxn>
                <a:cxn ang="0">
                  <a:pos x="T12" y="T13"/>
                </a:cxn>
              </a:cxnLst>
              <a:rect l="0" t="0" r="r" b="b"/>
              <a:pathLst>
                <a:path w="13" h="7">
                  <a:moveTo>
                    <a:pt x="12" y="4"/>
                  </a:moveTo>
                  <a:cubicBezTo>
                    <a:pt x="13" y="3"/>
                    <a:pt x="13" y="2"/>
                    <a:pt x="12" y="1"/>
                  </a:cubicBezTo>
                  <a:cubicBezTo>
                    <a:pt x="11" y="0"/>
                    <a:pt x="8" y="1"/>
                    <a:pt x="7" y="2"/>
                  </a:cubicBezTo>
                  <a:cubicBezTo>
                    <a:pt x="6" y="2"/>
                    <a:pt x="4" y="2"/>
                    <a:pt x="3" y="3"/>
                  </a:cubicBezTo>
                  <a:cubicBezTo>
                    <a:pt x="3" y="3"/>
                    <a:pt x="0" y="5"/>
                    <a:pt x="0" y="5"/>
                  </a:cubicBezTo>
                  <a:cubicBezTo>
                    <a:pt x="3" y="7"/>
                    <a:pt x="10" y="6"/>
                    <a:pt x="12" y="4"/>
                  </a:cubicBezTo>
                  <a:cubicBezTo>
                    <a:pt x="13" y="3"/>
                    <a:pt x="9" y="6"/>
                    <a:pt x="12" y="4"/>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392" name="Freeform 789">
              <a:extLst>
                <a:ext uri="{FF2B5EF4-FFF2-40B4-BE49-F238E27FC236}">
                  <a16:creationId xmlns:a16="http://schemas.microsoft.com/office/drawing/2014/main" id="{1359B5D2-AEB1-71B6-C789-B4529644BC21}"/>
                </a:ext>
              </a:extLst>
            </p:cNvPr>
            <p:cNvSpPr>
              <a:spLocks/>
            </p:cNvSpPr>
            <p:nvPr/>
          </p:nvSpPr>
          <p:spPr bwMode="auto">
            <a:xfrm>
              <a:off x="9305288" y="5067067"/>
              <a:ext cx="38217" cy="57338"/>
            </a:xfrm>
            <a:custGeom>
              <a:avLst/>
              <a:gdLst>
                <a:gd name="T0" fmla="*/ 3 w 4"/>
                <a:gd name="T1" fmla="*/ 2 h 6"/>
                <a:gd name="T2" fmla="*/ 1 w 4"/>
                <a:gd name="T3" fmla="*/ 3 h 6"/>
                <a:gd name="T4" fmla="*/ 3 w 4"/>
                <a:gd name="T5" fmla="*/ 2 h 6"/>
                <a:gd name="T6" fmla="*/ 3 w 4"/>
                <a:gd name="T7" fmla="*/ 2 h 6"/>
              </a:gdLst>
              <a:ahLst/>
              <a:cxnLst>
                <a:cxn ang="0">
                  <a:pos x="T0" y="T1"/>
                </a:cxn>
                <a:cxn ang="0">
                  <a:pos x="T2" y="T3"/>
                </a:cxn>
                <a:cxn ang="0">
                  <a:pos x="T4" y="T5"/>
                </a:cxn>
                <a:cxn ang="0">
                  <a:pos x="T6" y="T7"/>
                </a:cxn>
              </a:cxnLst>
              <a:rect l="0" t="0" r="r" b="b"/>
              <a:pathLst>
                <a:path w="4" h="6">
                  <a:moveTo>
                    <a:pt x="3" y="2"/>
                  </a:moveTo>
                  <a:cubicBezTo>
                    <a:pt x="2" y="0"/>
                    <a:pt x="1" y="1"/>
                    <a:pt x="1" y="3"/>
                  </a:cubicBezTo>
                  <a:cubicBezTo>
                    <a:pt x="0" y="6"/>
                    <a:pt x="4" y="4"/>
                    <a:pt x="3" y="2"/>
                  </a:cubicBezTo>
                  <a:cubicBezTo>
                    <a:pt x="3" y="2"/>
                    <a:pt x="4" y="3"/>
                    <a:pt x="3" y="2"/>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393" name="Freeform 790">
              <a:extLst>
                <a:ext uri="{FF2B5EF4-FFF2-40B4-BE49-F238E27FC236}">
                  <a16:creationId xmlns:a16="http://schemas.microsoft.com/office/drawing/2014/main" id="{E2673B64-BE28-3EBE-FDDC-E4693408B5A1}"/>
                </a:ext>
              </a:extLst>
            </p:cNvPr>
            <p:cNvSpPr>
              <a:spLocks/>
            </p:cNvSpPr>
            <p:nvPr/>
          </p:nvSpPr>
          <p:spPr bwMode="auto">
            <a:xfrm>
              <a:off x="9222485" y="4946016"/>
              <a:ext cx="35033" cy="38227"/>
            </a:xfrm>
            <a:custGeom>
              <a:avLst/>
              <a:gdLst>
                <a:gd name="T0" fmla="*/ 4 w 4"/>
                <a:gd name="T1" fmla="*/ 2 h 4"/>
                <a:gd name="T2" fmla="*/ 1 w 4"/>
                <a:gd name="T3" fmla="*/ 1 h 4"/>
                <a:gd name="T4" fmla="*/ 4 w 4"/>
                <a:gd name="T5" fmla="*/ 2 h 4"/>
                <a:gd name="T6" fmla="*/ 4 w 4"/>
                <a:gd name="T7" fmla="*/ 2 h 4"/>
              </a:gdLst>
              <a:ahLst/>
              <a:cxnLst>
                <a:cxn ang="0">
                  <a:pos x="T0" y="T1"/>
                </a:cxn>
                <a:cxn ang="0">
                  <a:pos x="T2" y="T3"/>
                </a:cxn>
                <a:cxn ang="0">
                  <a:pos x="T4" y="T5"/>
                </a:cxn>
                <a:cxn ang="0">
                  <a:pos x="T6" y="T7"/>
                </a:cxn>
              </a:cxnLst>
              <a:rect l="0" t="0" r="r" b="b"/>
              <a:pathLst>
                <a:path w="4" h="4">
                  <a:moveTo>
                    <a:pt x="4" y="2"/>
                  </a:moveTo>
                  <a:cubicBezTo>
                    <a:pt x="3" y="2"/>
                    <a:pt x="1" y="0"/>
                    <a:pt x="1" y="1"/>
                  </a:cubicBezTo>
                  <a:cubicBezTo>
                    <a:pt x="0" y="4"/>
                    <a:pt x="4" y="2"/>
                    <a:pt x="4" y="2"/>
                  </a:cubicBezTo>
                  <a:cubicBezTo>
                    <a:pt x="3" y="2"/>
                    <a:pt x="4" y="2"/>
                    <a:pt x="4" y="2"/>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394" name="Freeform 791">
              <a:extLst>
                <a:ext uri="{FF2B5EF4-FFF2-40B4-BE49-F238E27FC236}">
                  <a16:creationId xmlns:a16="http://schemas.microsoft.com/office/drawing/2014/main" id="{6E9431CF-692F-C645-4920-3D3ACA2A7EBA}"/>
                </a:ext>
              </a:extLst>
            </p:cNvPr>
            <p:cNvSpPr>
              <a:spLocks/>
            </p:cNvSpPr>
            <p:nvPr/>
          </p:nvSpPr>
          <p:spPr bwMode="auto">
            <a:xfrm>
              <a:off x="10865798" y="4347133"/>
              <a:ext cx="19109" cy="19114"/>
            </a:xfrm>
            <a:custGeom>
              <a:avLst/>
              <a:gdLst>
                <a:gd name="T0" fmla="*/ 2 w 2"/>
                <a:gd name="T1" fmla="*/ 1 h 2"/>
                <a:gd name="T2" fmla="*/ 0 w 2"/>
                <a:gd name="T3" fmla="*/ 2 h 2"/>
                <a:gd name="T4" fmla="*/ 2 w 2"/>
                <a:gd name="T5" fmla="*/ 1 h 2"/>
              </a:gdLst>
              <a:ahLst/>
              <a:cxnLst>
                <a:cxn ang="0">
                  <a:pos x="T0" y="T1"/>
                </a:cxn>
                <a:cxn ang="0">
                  <a:pos x="T2" y="T3"/>
                </a:cxn>
                <a:cxn ang="0">
                  <a:pos x="T4" y="T5"/>
                </a:cxn>
              </a:cxnLst>
              <a:rect l="0" t="0" r="r" b="b"/>
              <a:pathLst>
                <a:path w="2" h="2">
                  <a:moveTo>
                    <a:pt x="2" y="1"/>
                  </a:moveTo>
                  <a:cubicBezTo>
                    <a:pt x="2" y="0"/>
                    <a:pt x="0" y="1"/>
                    <a:pt x="0" y="2"/>
                  </a:cubicBezTo>
                  <a:cubicBezTo>
                    <a:pt x="1" y="2"/>
                    <a:pt x="2" y="2"/>
                    <a:pt x="2" y="1"/>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395" name="Freeform 792">
              <a:extLst>
                <a:ext uri="{FF2B5EF4-FFF2-40B4-BE49-F238E27FC236}">
                  <a16:creationId xmlns:a16="http://schemas.microsoft.com/office/drawing/2014/main" id="{7EA397EB-5E95-6D24-3108-D3F36BFEF944}"/>
                </a:ext>
              </a:extLst>
            </p:cNvPr>
            <p:cNvSpPr>
              <a:spLocks/>
            </p:cNvSpPr>
            <p:nvPr/>
          </p:nvSpPr>
          <p:spPr bwMode="auto">
            <a:xfrm>
              <a:off x="10789366" y="4245195"/>
              <a:ext cx="28664" cy="15928"/>
            </a:xfrm>
            <a:custGeom>
              <a:avLst/>
              <a:gdLst>
                <a:gd name="T0" fmla="*/ 2 w 3"/>
                <a:gd name="T1" fmla="*/ 0 h 2"/>
                <a:gd name="T2" fmla="*/ 1 w 3"/>
                <a:gd name="T3" fmla="*/ 1 h 2"/>
                <a:gd name="T4" fmla="*/ 2 w 3"/>
                <a:gd name="T5" fmla="*/ 0 h 2"/>
              </a:gdLst>
              <a:ahLst/>
              <a:cxnLst>
                <a:cxn ang="0">
                  <a:pos x="T0" y="T1"/>
                </a:cxn>
                <a:cxn ang="0">
                  <a:pos x="T2" y="T3"/>
                </a:cxn>
                <a:cxn ang="0">
                  <a:pos x="T4" y="T5"/>
                </a:cxn>
              </a:cxnLst>
              <a:rect l="0" t="0" r="r" b="b"/>
              <a:pathLst>
                <a:path w="3" h="2">
                  <a:moveTo>
                    <a:pt x="2" y="0"/>
                  </a:moveTo>
                  <a:cubicBezTo>
                    <a:pt x="1" y="0"/>
                    <a:pt x="0" y="1"/>
                    <a:pt x="1" y="1"/>
                  </a:cubicBezTo>
                  <a:cubicBezTo>
                    <a:pt x="2" y="2"/>
                    <a:pt x="3" y="1"/>
                    <a:pt x="2" y="0"/>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396" name="Freeform 793">
              <a:extLst>
                <a:ext uri="{FF2B5EF4-FFF2-40B4-BE49-F238E27FC236}">
                  <a16:creationId xmlns:a16="http://schemas.microsoft.com/office/drawing/2014/main" id="{D1AE8F4B-8213-B9B6-4078-F3CD63A7D6E7}"/>
                </a:ext>
              </a:extLst>
            </p:cNvPr>
            <p:cNvSpPr>
              <a:spLocks/>
            </p:cNvSpPr>
            <p:nvPr/>
          </p:nvSpPr>
          <p:spPr bwMode="auto">
            <a:xfrm>
              <a:off x="10865798" y="4206968"/>
              <a:ext cx="25477" cy="28672"/>
            </a:xfrm>
            <a:custGeom>
              <a:avLst/>
              <a:gdLst>
                <a:gd name="T0" fmla="*/ 2 w 3"/>
                <a:gd name="T1" fmla="*/ 1 h 3"/>
                <a:gd name="T2" fmla="*/ 1 w 3"/>
                <a:gd name="T3" fmla="*/ 2 h 3"/>
                <a:gd name="T4" fmla="*/ 2 w 3"/>
                <a:gd name="T5" fmla="*/ 1 h 3"/>
              </a:gdLst>
              <a:ahLst/>
              <a:cxnLst>
                <a:cxn ang="0">
                  <a:pos x="T0" y="T1"/>
                </a:cxn>
                <a:cxn ang="0">
                  <a:pos x="T2" y="T3"/>
                </a:cxn>
                <a:cxn ang="0">
                  <a:pos x="T4" y="T5"/>
                </a:cxn>
              </a:cxnLst>
              <a:rect l="0" t="0" r="r" b="b"/>
              <a:pathLst>
                <a:path w="3" h="3">
                  <a:moveTo>
                    <a:pt x="2" y="1"/>
                  </a:moveTo>
                  <a:cubicBezTo>
                    <a:pt x="2" y="0"/>
                    <a:pt x="0" y="1"/>
                    <a:pt x="1" y="2"/>
                  </a:cubicBezTo>
                  <a:cubicBezTo>
                    <a:pt x="1" y="3"/>
                    <a:pt x="3" y="1"/>
                    <a:pt x="2" y="1"/>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397" name="Freeform 794">
              <a:extLst>
                <a:ext uri="{FF2B5EF4-FFF2-40B4-BE49-F238E27FC236}">
                  <a16:creationId xmlns:a16="http://schemas.microsoft.com/office/drawing/2014/main" id="{9CC03E20-466C-4292-EAF8-1C60432481CA}"/>
                </a:ext>
              </a:extLst>
            </p:cNvPr>
            <p:cNvSpPr>
              <a:spLocks/>
            </p:cNvSpPr>
            <p:nvPr/>
          </p:nvSpPr>
          <p:spPr bwMode="auto">
            <a:xfrm>
              <a:off x="8314841" y="4394916"/>
              <a:ext cx="47770" cy="6370"/>
            </a:xfrm>
            <a:custGeom>
              <a:avLst/>
              <a:gdLst>
                <a:gd name="T0" fmla="*/ 5 w 5"/>
                <a:gd name="T1" fmla="*/ 1 h 1"/>
                <a:gd name="T2" fmla="*/ 1 w 5"/>
                <a:gd name="T3" fmla="*/ 0 h 1"/>
                <a:gd name="T4" fmla="*/ 5 w 5"/>
                <a:gd name="T5" fmla="*/ 1 h 1"/>
              </a:gdLst>
              <a:ahLst/>
              <a:cxnLst>
                <a:cxn ang="0">
                  <a:pos x="T0" y="T1"/>
                </a:cxn>
                <a:cxn ang="0">
                  <a:pos x="T2" y="T3"/>
                </a:cxn>
                <a:cxn ang="0">
                  <a:pos x="T4" y="T5"/>
                </a:cxn>
              </a:cxnLst>
              <a:rect l="0" t="0" r="r" b="b"/>
              <a:pathLst>
                <a:path w="5" h="1">
                  <a:moveTo>
                    <a:pt x="5" y="1"/>
                  </a:moveTo>
                  <a:cubicBezTo>
                    <a:pt x="4" y="0"/>
                    <a:pt x="0" y="0"/>
                    <a:pt x="1" y="0"/>
                  </a:cubicBezTo>
                  <a:cubicBezTo>
                    <a:pt x="2" y="1"/>
                    <a:pt x="5" y="1"/>
                    <a:pt x="5" y="1"/>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398" name="Freeform 795">
              <a:extLst>
                <a:ext uri="{FF2B5EF4-FFF2-40B4-BE49-F238E27FC236}">
                  <a16:creationId xmlns:a16="http://schemas.microsoft.com/office/drawing/2014/main" id="{00BCCE0F-6F79-F3BB-1B7C-C5C0B87DD2F0}"/>
                </a:ext>
              </a:extLst>
            </p:cNvPr>
            <p:cNvSpPr>
              <a:spLocks/>
            </p:cNvSpPr>
            <p:nvPr/>
          </p:nvSpPr>
          <p:spPr bwMode="auto">
            <a:xfrm>
              <a:off x="8372164" y="4394916"/>
              <a:ext cx="57323" cy="0"/>
            </a:xfrm>
            <a:custGeom>
              <a:avLst/>
              <a:gdLst>
                <a:gd name="T0" fmla="*/ 5 w 6"/>
                <a:gd name="T1" fmla="*/ 1 w 6"/>
                <a:gd name="T2" fmla="*/ 5 w 6"/>
              </a:gdLst>
              <a:ahLst/>
              <a:cxnLst>
                <a:cxn ang="0">
                  <a:pos x="T0" y="0"/>
                </a:cxn>
                <a:cxn ang="0">
                  <a:pos x="T1" y="0"/>
                </a:cxn>
                <a:cxn ang="0">
                  <a:pos x="T2" y="0"/>
                </a:cxn>
              </a:cxnLst>
              <a:rect l="0" t="0" r="r" b="b"/>
              <a:pathLst>
                <a:path w="6">
                  <a:moveTo>
                    <a:pt x="5" y="0"/>
                  </a:moveTo>
                  <a:cubicBezTo>
                    <a:pt x="4" y="0"/>
                    <a:pt x="0" y="0"/>
                    <a:pt x="1" y="0"/>
                  </a:cubicBezTo>
                  <a:cubicBezTo>
                    <a:pt x="2" y="0"/>
                    <a:pt x="6" y="0"/>
                    <a:pt x="5" y="0"/>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399" name="Freeform 796">
              <a:extLst>
                <a:ext uri="{FF2B5EF4-FFF2-40B4-BE49-F238E27FC236}">
                  <a16:creationId xmlns:a16="http://schemas.microsoft.com/office/drawing/2014/main" id="{29B161D2-0349-2F3B-50AB-28B70B3EC47C}"/>
                </a:ext>
              </a:extLst>
            </p:cNvPr>
            <p:cNvSpPr>
              <a:spLocks/>
            </p:cNvSpPr>
            <p:nvPr/>
          </p:nvSpPr>
          <p:spPr bwMode="auto">
            <a:xfrm>
              <a:off x="9445417" y="3802407"/>
              <a:ext cx="38217" cy="19114"/>
            </a:xfrm>
            <a:custGeom>
              <a:avLst/>
              <a:gdLst>
                <a:gd name="T0" fmla="*/ 3 w 4"/>
                <a:gd name="T1" fmla="*/ 2 h 2"/>
                <a:gd name="T2" fmla="*/ 2 w 4"/>
                <a:gd name="T3" fmla="*/ 0 h 2"/>
                <a:gd name="T4" fmla="*/ 3 w 4"/>
                <a:gd name="T5" fmla="*/ 2 h 2"/>
              </a:gdLst>
              <a:ahLst/>
              <a:cxnLst>
                <a:cxn ang="0">
                  <a:pos x="T0" y="T1"/>
                </a:cxn>
                <a:cxn ang="0">
                  <a:pos x="T2" y="T3"/>
                </a:cxn>
                <a:cxn ang="0">
                  <a:pos x="T4" y="T5"/>
                </a:cxn>
              </a:cxnLst>
              <a:rect l="0" t="0" r="r" b="b"/>
              <a:pathLst>
                <a:path w="4" h="2">
                  <a:moveTo>
                    <a:pt x="3" y="2"/>
                  </a:moveTo>
                  <a:cubicBezTo>
                    <a:pt x="1" y="2"/>
                    <a:pt x="0" y="0"/>
                    <a:pt x="2" y="0"/>
                  </a:cubicBezTo>
                  <a:cubicBezTo>
                    <a:pt x="3" y="0"/>
                    <a:pt x="4" y="2"/>
                    <a:pt x="3" y="2"/>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400" name="Freeform 797">
              <a:extLst>
                <a:ext uri="{FF2B5EF4-FFF2-40B4-BE49-F238E27FC236}">
                  <a16:creationId xmlns:a16="http://schemas.microsoft.com/office/drawing/2014/main" id="{337AB7AA-825B-D17D-62A8-C72A61A71B31}"/>
                </a:ext>
              </a:extLst>
            </p:cNvPr>
            <p:cNvSpPr>
              <a:spLocks/>
            </p:cNvSpPr>
            <p:nvPr/>
          </p:nvSpPr>
          <p:spPr bwMode="auto">
            <a:xfrm>
              <a:off x="5467694" y="6086410"/>
              <a:ext cx="85988" cy="111494"/>
            </a:xfrm>
            <a:custGeom>
              <a:avLst/>
              <a:gdLst>
                <a:gd name="T0" fmla="*/ 9 w 9"/>
                <a:gd name="T1" fmla="*/ 11 h 12"/>
                <a:gd name="T2" fmla="*/ 5 w 9"/>
                <a:gd name="T3" fmla="*/ 2 h 12"/>
                <a:gd name="T4" fmla="*/ 2 w 9"/>
                <a:gd name="T5" fmla="*/ 2 h 12"/>
                <a:gd name="T6" fmla="*/ 0 w 9"/>
                <a:gd name="T7" fmla="*/ 3 h 12"/>
                <a:gd name="T8" fmla="*/ 3 w 9"/>
                <a:gd name="T9" fmla="*/ 5 h 12"/>
                <a:gd name="T10" fmla="*/ 3 w 9"/>
                <a:gd name="T11" fmla="*/ 7 h 12"/>
                <a:gd name="T12" fmla="*/ 4 w 9"/>
                <a:gd name="T13" fmla="*/ 7 h 12"/>
                <a:gd name="T14" fmla="*/ 3 w 9"/>
                <a:gd name="T15" fmla="*/ 8 h 12"/>
                <a:gd name="T16" fmla="*/ 6 w 9"/>
                <a:gd name="T17" fmla="*/ 11 h 12"/>
                <a:gd name="T18" fmla="*/ 6 w 9"/>
                <a:gd name="T19" fmla="*/ 9 h 12"/>
                <a:gd name="T20" fmla="*/ 9 w 9"/>
                <a:gd name="T21" fmla="*/ 11 h 12"/>
                <a:gd name="T22" fmla="*/ 9 w 9"/>
                <a:gd name="T23" fmla="*/ 1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12">
                  <a:moveTo>
                    <a:pt x="9" y="11"/>
                  </a:moveTo>
                  <a:cubicBezTo>
                    <a:pt x="8" y="8"/>
                    <a:pt x="7" y="4"/>
                    <a:pt x="5" y="2"/>
                  </a:cubicBezTo>
                  <a:cubicBezTo>
                    <a:pt x="4" y="1"/>
                    <a:pt x="3" y="0"/>
                    <a:pt x="2" y="2"/>
                  </a:cubicBezTo>
                  <a:cubicBezTo>
                    <a:pt x="2" y="2"/>
                    <a:pt x="0" y="2"/>
                    <a:pt x="0" y="3"/>
                  </a:cubicBezTo>
                  <a:cubicBezTo>
                    <a:pt x="1" y="4"/>
                    <a:pt x="3" y="3"/>
                    <a:pt x="3" y="5"/>
                  </a:cubicBezTo>
                  <a:cubicBezTo>
                    <a:pt x="3" y="6"/>
                    <a:pt x="3" y="6"/>
                    <a:pt x="3" y="7"/>
                  </a:cubicBezTo>
                  <a:cubicBezTo>
                    <a:pt x="3" y="8"/>
                    <a:pt x="4" y="7"/>
                    <a:pt x="4" y="7"/>
                  </a:cubicBezTo>
                  <a:cubicBezTo>
                    <a:pt x="5" y="8"/>
                    <a:pt x="3" y="8"/>
                    <a:pt x="3" y="8"/>
                  </a:cubicBezTo>
                  <a:cubicBezTo>
                    <a:pt x="3" y="9"/>
                    <a:pt x="5" y="11"/>
                    <a:pt x="6" y="11"/>
                  </a:cubicBezTo>
                  <a:cubicBezTo>
                    <a:pt x="6" y="11"/>
                    <a:pt x="2" y="7"/>
                    <a:pt x="6" y="9"/>
                  </a:cubicBezTo>
                  <a:cubicBezTo>
                    <a:pt x="7" y="9"/>
                    <a:pt x="9" y="12"/>
                    <a:pt x="9" y="11"/>
                  </a:cubicBezTo>
                  <a:cubicBezTo>
                    <a:pt x="8" y="10"/>
                    <a:pt x="9" y="12"/>
                    <a:pt x="9" y="11"/>
                  </a:cubicBezTo>
                  <a:close/>
                </a:path>
              </a:pathLst>
            </a:custGeom>
            <a:grpFill/>
            <a:ln w="4763"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grpSp>
      <p:sp>
        <p:nvSpPr>
          <p:cNvPr id="407" name="Freeform 86">
            <a:extLst>
              <a:ext uri="{FF2B5EF4-FFF2-40B4-BE49-F238E27FC236}">
                <a16:creationId xmlns:a16="http://schemas.microsoft.com/office/drawing/2014/main" id="{B1A81E56-4CB7-F74D-9B69-6620BB1030DF}"/>
              </a:ext>
            </a:extLst>
          </p:cNvPr>
          <p:cNvSpPr>
            <a:spLocks noChangeAspect="1" noChangeArrowheads="1"/>
          </p:cNvSpPr>
          <p:nvPr/>
        </p:nvSpPr>
        <p:spPr bwMode="auto">
          <a:xfrm>
            <a:off x="1701039" y="2712011"/>
            <a:ext cx="532374" cy="532409"/>
          </a:xfrm>
          <a:prstGeom prst="ellipse">
            <a:avLst/>
          </a:prstGeom>
          <a:solidFill>
            <a:schemeClr val="accent1"/>
          </a:solidFill>
          <a:ln w="57150">
            <a:noFill/>
          </a:ln>
          <a:effectLst/>
        </p:spPr>
        <p:txBody>
          <a:bodyPr wrap="none" anchor="ctr"/>
          <a:lstStyle/>
          <a:p>
            <a:endParaRPr lang="en-US" sz="9950" b="1">
              <a:latin typeface="Roboto Bold" charset="0"/>
            </a:endParaRPr>
          </a:p>
        </p:txBody>
      </p:sp>
      <p:sp>
        <p:nvSpPr>
          <p:cNvPr id="415" name="Freeform 86">
            <a:extLst>
              <a:ext uri="{FF2B5EF4-FFF2-40B4-BE49-F238E27FC236}">
                <a16:creationId xmlns:a16="http://schemas.microsoft.com/office/drawing/2014/main" id="{4DB6BBA6-C8B5-D2E5-A85D-B21F7E65AA76}"/>
              </a:ext>
            </a:extLst>
          </p:cNvPr>
          <p:cNvSpPr>
            <a:spLocks noChangeAspect="1" noChangeArrowheads="1"/>
          </p:cNvSpPr>
          <p:nvPr/>
        </p:nvSpPr>
        <p:spPr bwMode="auto">
          <a:xfrm>
            <a:off x="1298874" y="3213779"/>
            <a:ext cx="532374" cy="532409"/>
          </a:xfrm>
          <a:prstGeom prst="ellipse">
            <a:avLst/>
          </a:prstGeom>
          <a:solidFill>
            <a:schemeClr val="tx2"/>
          </a:solidFill>
          <a:ln w="57150">
            <a:noFill/>
          </a:ln>
          <a:effectLst/>
        </p:spPr>
        <p:txBody>
          <a:bodyPr wrap="none" anchor="ctr"/>
          <a:lstStyle/>
          <a:p>
            <a:endParaRPr lang="en-US" sz="9950" b="1">
              <a:latin typeface="Roboto Bold" charset="0"/>
            </a:endParaRPr>
          </a:p>
        </p:txBody>
      </p:sp>
      <p:sp>
        <p:nvSpPr>
          <p:cNvPr id="420" name="TextBox 419">
            <a:extLst>
              <a:ext uri="{FF2B5EF4-FFF2-40B4-BE49-F238E27FC236}">
                <a16:creationId xmlns:a16="http://schemas.microsoft.com/office/drawing/2014/main" id="{D62F38D4-75DF-8E47-1D55-6979C17888BA}"/>
              </a:ext>
            </a:extLst>
          </p:cNvPr>
          <p:cNvSpPr txBox="1"/>
          <p:nvPr/>
        </p:nvSpPr>
        <p:spPr>
          <a:xfrm>
            <a:off x="199375" y="4011696"/>
            <a:ext cx="2959219" cy="636091"/>
          </a:xfrm>
          <a:prstGeom prst="rect">
            <a:avLst/>
          </a:prstGeom>
          <a:noFill/>
        </p:spPr>
        <p:txBody>
          <a:bodyPr wrap="square" lIns="0" tIns="0" rIns="0" bIns="0" rtlCol="0">
            <a:noAutofit/>
          </a:bodyPr>
          <a:lstStyle/>
          <a:p>
            <a:pPr algn="l" defTabSz="228600">
              <a:spcAft>
                <a:spcPts val="1200"/>
              </a:spcAft>
            </a:pPr>
            <a:r>
              <a:rPr lang="fi-FI" sz="1400" noProof="0">
                <a:latin typeface="Franklin Gothic Medium" panose="020B0603020102020204" pitchFamily="34" charset="0"/>
              </a:rPr>
              <a:t>Hop </a:t>
            </a:r>
            <a:r>
              <a:rPr lang="fi-FI" sz="1400" noProof="0" err="1">
                <a:latin typeface="Franklin Gothic Medium" panose="020B0603020102020204" pitchFamily="34" charset="0"/>
              </a:rPr>
              <a:t>production</a:t>
            </a:r>
            <a:endParaRPr lang="LID4096" sz="1400" noProof="0">
              <a:latin typeface="Franklin Gothic Medium" panose="020B0603020102020204" pitchFamily="34" charset="0"/>
            </a:endParaRPr>
          </a:p>
        </p:txBody>
      </p:sp>
      <p:sp>
        <p:nvSpPr>
          <p:cNvPr id="421" name="TextBox 420">
            <a:extLst>
              <a:ext uri="{FF2B5EF4-FFF2-40B4-BE49-F238E27FC236}">
                <a16:creationId xmlns:a16="http://schemas.microsoft.com/office/drawing/2014/main" id="{5C630258-12CE-E2C2-07F8-A92CEF7C941A}"/>
              </a:ext>
            </a:extLst>
          </p:cNvPr>
          <p:cNvSpPr txBox="1"/>
          <p:nvPr/>
        </p:nvSpPr>
        <p:spPr>
          <a:xfrm>
            <a:off x="1845724" y="2090851"/>
            <a:ext cx="2959219" cy="636091"/>
          </a:xfrm>
          <a:prstGeom prst="rect">
            <a:avLst/>
          </a:prstGeom>
          <a:noFill/>
        </p:spPr>
        <p:txBody>
          <a:bodyPr wrap="square" lIns="0" tIns="0" rIns="0" bIns="0" rtlCol="0">
            <a:noAutofit/>
          </a:bodyPr>
          <a:lstStyle/>
          <a:p>
            <a:pPr algn="l" defTabSz="228600">
              <a:spcAft>
                <a:spcPts val="1200"/>
              </a:spcAft>
            </a:pPr>
            <a:r>
              <a:rPr lang="fi-FI" sz="1400" noProof="0">
                <a:latin typeface="Franklin Gothic Medium" panose="020B0603020102020204" pitchFamily="34" charset="0"/>
              </a:rPr>
              <a:t> </a:t>
            </a:r>
            <a:r>
              <a:rPr lang="fi-FI" sz="1400" noProof="0" err="1">
                <a:latin typeface="Franklin Gothic Medium" panose="020B0603020102020204" pitchFamily="34" charset="0"/>
              </a:rPr>
              <a:t>Barley</a:t>
            </a:r>
            <a:r>
              <a:rPr lang="fi-FI" sz="1400" noProof="0">
                <a:latin typeface="Franklin Gothic Medium" panose="020B0603020102020204" pitchFamily="34" charset="0"/>
              </a:rPr>
              <a:t> </a:t>
            </a:r>
            <a:r>
              <a:rPr lang="fi-FI" sz="1400" noProof="0" err="1">
                <a:latin typeface="Franklin Gothic Medium" panose="020B0603020102020204" pitchFamily="34" charset="0"/>
              </a:rPr>
              <a:t>production</a:t>
            </a:r>
            <a:endParaRPr lang="LID4096" sz="1400" noProof="0">
              <a:latin typeface="Franklin Gothic Medium" panose="020B0603020102020204" pitchFamily="34" charset="0"/>
            </a:endParaRPr>
          </a:p>
        </p:txBody>
      </p:sp>
      <p:cxnSp>
        <p:nvCxnSpPr>
          <p:cNvPr id="423" name="Straight Connector 422">
            <a:extLst>
              <a:ext uri="{FF2B5EF4-FFF2-40B4-BE49-F238E27FC236}">
                <a16:creationId xmlns:a16="http://schemas.microsoft.com/office/drawing/2014/main" id="{96B30E55-4CFB-04C7-33F0-45D523BCC68B}"/>
              </a:ext>
            </a:extLst>
          </p:cNvPr>
          <p:cNvCxnSpPr/>
          <p:nvPr/>
        </p:nvCxnSpPr>
        <p:spPr>
          <a:xfrm flipV="1">
            <a:off x="1123255" y="3541015"/>
            <a:ext cx="341821" cy="444741"/>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25" name="Straight Connector 424">
            <a:extLst>
              <a:ext uri="{FF2B5EF4-FFF2-40B4-BE49-F238E27FC236}">
                <a16:creationId xmlns:a16="http://schemas.microsoft.com/office/drawing/2014/main" id="{681BA9F7-5B13-786A-0C42-2D522E6EC337}"/>
              </a:ext>
            </a:extLst>
          </p:cNvPr>
          <p:cNvCxnSpPr>
            <a:cxnSpLocks/>
          </p:cNvCxnSpPr>
          <p:nvPr/>
        </p:nvCxnSpPr>
        <p:spPr>
          <a:xfrm flipV="1">
            <a:off x="2007389" y="2410294"/>
            <a:ext cx="433915" cy="550425"/>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429" name="Rectangle 428">
            <a:extLst>
              <a:ext uri="{FF2B5EF4-FFF2-40B4-BE49-F238E27FC236}">
                <a16:creationId xmlns:a16="http://schemas.microsoft.com/office/drawing/2014/main" id="{8EF6C52F-BB06-C019-55E6-B660D16E98D7}"/>
              </a:ext>
            </a:extLst>
          </p:cNvPr>
          <p:cNvSpPr/>
          <p:nvPr/>
        </p:nvSpPr>
        <p:spPr>
          <a:xfrm>
            <a:off x="4029484" y="1838587"/>
            <a:ext cx="487094" cy="25758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LID4096" err="1"/>
          </a:p>
        </p:txBody>
      </p:sp>
      <p:sp>
        <p:nvSpPr>
          <p:cNvPr id="2" name="Título 2">
            <a:extLst>
              <a:ext uri="{FF2B5EF4-FFF2-40B4-BE49-F238E27FC236}">
                <a16:creationId xmlns:a16="http://schemas.microsoft.com/office/drawing/2014/main" id="{D64E7B51-EA73-BC9E-FBD0-B90BC21F93EE}"/>
              </a:ext>
            </a:extLst>
          </p:cNvPr>
          <p:cNvSpPr txBox="1">
            <a:spLocks/>
          </p:cNvSpPr>
          <p:nvPr/>
        </p:nvSpPr>
        <p:spPr>
          <a:xfrm>
            <a:off x="384174" y="381000"/>
            <a:ext cx="11420475" cy="485775"/>
          </a:xfrm>
          <a:prstGeom prst="rect">
            <a:avLst/>
          </a:prstGeom>
        </p:spPr>
        <p:txBody>
          <a:bodyPr vert="horz" lIns="0" tIns="0" rIns="0" bIns="0" rtlCol="0" anchor="t">
            <a:noAutofit/>
          </a:bodyPr>
          <a:lstStyle>
            <a:lvl1pPr algn="l" defTabSz="914217" rtl="0" eaLnBrk="1" latinLnBrk="0" hangingPunct="1">
              <a:lnSpc>
                <a:spcPct val="80000"/>
              </a:lnSpc>
              <a:spcBef>
                <a:spcPct val="0"/>
              </a:spcBef>
              <a:buNone/>
              <a:defRPr sz="2400" b="1" kern="1200">
                <a:solidFill>
                  <a:schemeClr val="tx1"/>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1pPr>
          </a:lstStyle>
          <a:p>
            <a:r>
              <a:rPr lang="fi-FI"/>
              <a:t>Building </a:t>
            </a:r>
            <a:r>
              <a:rPr lang="fi-FI" err="1"/>
              <a:t>competitive</a:t>
            </a:r>
            <a:r>
              <a:rPr lang="fi-FI"/>
              <a:t> </a:t>
            </a:r>
            <a:r>
              <a:rPr lang="fi-FI" err="1"/>
              <a:t>advantage</a:t>
            </a:r>
            <a:r>
              <a:rPr lang="fi-FI"/>
              <a:t> on </a:t>
            </a:r>
            <a:r>
              <a:rPr lang="fi-FI" err="1"/>
              <a:t>the</a:t>
            </a:r>
            <a:r>
              <a:rPr lang="fi-FI"/>
              <a:t> </a:t>
            </a:r>
            <a:r>
              <a:rPr lang="fi-FI" err="1"/>
              <a:t>geographical</a:t>
            </a:r>
            <a:r>
              <a:rPr lang="fi-FI"/>
              <a:t> </a:t>
            </a:r>
            <a:r>
              <a:rPr lang="fi-FI" err="1"/>
              <a:t>location</a:t>
            </a:r>
            <a:endParaRPr lang="en-GB"/>
          </a:p>
        </p:txBody>
      </p:sp>
      <p:sp>
        <p:nvSpPr>
          <p:cNvPr id="403" name="Rectangle 402">
            <a:extLst>
              <a:ext uri="{FF2B5EF4-FFF2-40B4-BE49-F238E27FC236}">
                <a16:creationId xmlns:a16="http://schemas.microsoft.com/office/drawing/2014/main" id="{64E9249B-8D52-7FE8-0882-C4A0C1EE5F90}"/>
              </a:ext>
            </a:extLst>
          </p:cNvPr>
          <p:cNvSpPr/>
          <p:nvPr/>
        </p:nvSpPr>
        <p:spPr>
          <a:xfrm>
            <a:off x="4318263" y="866775"/>
            <a:ext cx="6654537" cy="57028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FI" err="1"/>
          </a:p>
        </p:txBody>
      </p:sp>
      <p:sp>
        <p:nvSpPr>
          <p:cNvPr id="404" name="Rectangle 89">
            <a:extLst>
              <a:ext uri="{FF2B5EF4-FFF2-40B4-BE49-F238E27FC236}">
                <a16:creationId xmlns:a16="http://schemas.microsoft.com/office/drawing/2014/main" id="{236EE717-B8EA-869C-0EB5-DF07B8C06D38}"/>
              </a:ext>
            </a:extLst>
          </p:cNvPr>
          <p:cNvSpPr/>
          <p:nvPr/>
        </p:nvSpPr>
        <p:spPr>
          <a:xfrm>
            <a:off x="5181726" y="1056685"/>
            <a:ext cx="4677954" cy="5506329"/>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45714" rtlCol="0" anchor="t"/>
          <a:lstStyle/>
          <a:p>
            <a:endParaRPr lang="en-US">
              <a:solidFill>
                <a:schemeClr val="accent1"/>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endParaRPr>
          </a:p>
        </p:txBody>
      </p:sp>
      <p:sp>
        <p:nvSpPr>
          <p:cNvPr id="406" name="TextBox 25">
            <a:extLst>
              <a:ext uri="{FF2B5EF4-FFF2-40B4-BE49-F238E27FC236}">
                <a16:creationId xmlns:a16="http://schemas.microsoft.com/office/drawing/2014/main" id="{D22D2843-1AF2-562D-D75D-487626B57E1A}"/>
              </a:ext>
            </a:extLst>
          </p:cNvPr>
          <p:cNvSpPr txBox="1"/>
          <p:nvPr/>
        </p:nvSpPr>
        <p:spPr>
          <a:xfrm>
            <a:off x="5341736" y="1224527"/>
            <a:ext cx="4357935" cy="2331407"/>
          </a:xfrm>
          <a:prstGeom prst="rect">
            <a:avLst/>
          </a:prstGeom>
          <a:noFill/>
        </p:spPr>
        <p:txBody>
          <a:bodyPr wrap="square" lIns="0" tIns="0" rIns="0" bIns="0" rtlCol="0">
            <a:spAutoFit/>
          </a:bodyPr>
          <a:lstStyle/>
          <a:p>
            <a:pPr marL="285750" indent="-285750" algn="just">
              <a:spcAft>
                <a:spcPts val="300"/>
              </a:spcAft>
              <a:buFont typeface="Arial" panose="020B0604020202020204" pitchFamily="34" charset="0"/>
              <a:buChar char="•"/>
            </a:pPr>
            <a:r>
              <a:rPr lang="en-US" sz="1200">
                <a:solidFill>
                  <a:schemeClr val="tx1"/>
                </a:solidFill>
                <a:cs typeface="Calibri" panose="020F0502020204030204" pitchFamily="34" charset="0"/>
              </a:rPr>
              <a:t>The USA is the largest hop producer (40%). Hop production is located on the West Coast of the USA.</a:t>
            </a:r>
          </a:p>
          <a:p>
            <a:pPr marL="285750" indent="-285750" algn="just">
              <a:spcAft>
                <a:spcPts val="300"/>
              </a:spcAft>
              <a:buFont typeface="Arial" panose="020B0604020202020204" pitchFamily="34" charset="0"/>
              <a:buChar char="•"/>
            </a:pPr>
            <a:r>
              <a:rPr lang="en-US" sz="1200">
                <a:solidFill>
                  <a:schemeClr val="tx1"/>
                </a:solidFill>
                <a:cs typeface="Calibri" panose="020F0502020204030204" pitchFamily="34" charset="0"/>
              </a:rPr>
              <a:t>In barley production, the USA ranks the 8th largest producer in the world with Idaho (33%), Montana (20%) and North Dakota (26%) being the biggest production states. </a:t>
            </a:r>
          </a:p>
          <a:p>
            <a:pPr marL="285750" indent="-285750" algn="just">
              <a:spcAft>
                <a:spcPts val="300"/>
              </a:spcAft>
              <a:buFont typeface="Arial" panose="020B0604020202020204" pitchFamily="34" charset="0"/>
              <a:buChar char="•"/>
            </a:pPr>
            <a:r>
              <a:rPr lang="en-US" sz="1200">
                <a:solidFill>
                  <a:schemeClr val="tx1"/>
                </a:solidFill>
                <a:cs typeface="Calibri" panose="020F0502020204030204" pitchFamily="34" charset="0"/>
              </a:rPr>
              <a:t>Short geographical proximity and good logistics connections would allow for lower costs and more sustainability within the supply chain.</a:t>
            </a:r>
          </a:p>
          <a:p>
            <a:pPr marL="285750" indent="-285750" algn="just">
              <a:spcAft>
                <a:spcPts val="300"/>
              </a:spcAft>
              <a:buFont typeface="Arial" panose="020B0604020202020204" pitchFamily="34" charset="0"/>
              <a:buChar char="•"/>
            </a:pPr>
            <a:r>
              <a:rPr lang="en-US" sz="1200">
                <a:solidFill>
                  <a:schemeClr val="tx1"/>
                </a:solidFill>
                <a:cs typeface="Calibri" panose="020F0502020204030204" pitchFamily="34" charset="0"/>
              </a:rPr>
              <a:t>The geographical position would also be beneficial considering expansion to new markets in the area all the way from Canada to Latin America. </a:t>
            </a:r>
          </a:p>
        </p:txBody>
      </p:sp>
    </p:spTree>
    <p:extLst>
      <p:ext uri="{BB962C8B-B14F-4D97-AF65-F5344CB8AC3E}">
        <p14:creationId xmlns:p14="http://schemas.microsoft.com/office/powerpoint/2010/main" val="90186206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77439EB-421E-CD59-88D0-AD12ADA2B519}"/>
              </a:ext>
            </a:extLst>
          </p:cNvPr>
          <p:cNvSpPr>
            <a:spLocks noGrp="1"/>
          </p:cNvSpPr>
          <p:nvPr>
            <p:ph type="body" sz="quarter" idx="14"/>
          </p:nvPr>
        </p:nvSpPr>
        <p:spPr>
          <a:xfrm>
            <a:off x="385762" y="802298"/>
            <a:ext cx="11418888" cy="894422"/>
          </a:xfrm>
        </p:spPr>
        <p:txBody>
          <a:bodyPr/>
          <a:lstStyle/>
          <a:p>
            <a:r>
              <a:rPr lang="fi-FI" sz="1200" i="1">
                <a:solidFill>
                  <a:schemeClr val="accent1"/>
                </a:solidFill>
                <a:latin typeface="+mn-lt"/>
                <a:ea typeface="Calibri" panose="020F0502020204030204" pitchFamily="34" charset="0"/>
                <a:cs typeface="Calibri" panose="020F0502020204030204" pitchFamily="34" charset="0"/>
              </a:rPr>
              <a:t>”</a:t>
            </a:r>
            <a:r>
              <a:rPr lang="en-US" sz="1200" b="0" i="1">
                <a:solidFill>
                  <a:schemeClr val="accent1"/>
                </a:solidFill>
                <a:effectLst/>
                <a:latin typeface="+mn-lt"/>
                <a:ea typeface="Calibri" panose="020F0502020204030204" pitchFamily="34" charset="0"/>
                <a:cs typeface="Calibri" panose="020F0502020204030204" pitchFamily="34" charset="0"/>
              </a:rPr>
              <a:t> Climate change is anticipated to only further the challenges producers are already seeing in two key beer crops, hops and barley. Some hops and barley growers in the U</a:t>
            </a:r>
            <a:r>
              <a:rPr lang="en-US" sz="1200" i="1">
                <a:solidFill>
                  <a:schemeClr val="accent1"/>
                </a:solidFill>
                <a:latin typeface="+mn-lt"/>
                <a:ea typeface="Calibri" panose="020F0502020204030204" pitchFamily="34" charset="0"/>
                <a:cs typeface="Calibri" panose="020F0502020204030204" pitchFamily="34" charset="0"/>
              </a:rPr>
              <a:t>SA</a:t>
            </a:r>
            <a:r>
              <a:rPr lang="en-US" sz="1200" b="0" i="1">
                <a:solidFill>
                  <a:schemeClr val="accent1"/>
                </a:solidFill>
                <a:effectLst/>
                <a:latin typeface="+mn-lt"/>
                <a:ea typeface="Calibri" panose="020F0502020204030204" pitchFamily="34" charset="0"/>
                <a:cs typeface="Calibri" panose="020F0502020204030204" pitchFamily="34" charset="0"/>
              </a:rPr>
              <a:t> say they’ve already seen their crops impacted by extreme heat, drought and unpredictable growing seasons.</a:t>
            </a:r>
            <a:r>
              <a:rPr lang="fi-FI" sz="1200" b="0" i="1">
                <a:solidFill>
                  <a:schemeClr val="accent1"/>
                </a:solidFill>
                <a:effectLst/>
                <a:latin typeface="+mn-lt"/>
                <a:ea typeface="Calibri" panose="020F0502020204030204" pitchFamily="34" charset="0"/>
                <a:cs typeface="Calibri" panose="020F0502020204030204" pitchFamily="34" charset="0"/>
              </a:rPr>
              <a:t>”</a:t>
            </a:r>
            <a:endParaRPr lang="LID4096" sz="1200" i="1">
              <a:solidFill>
                <a:schemeClr val="accent1"/>
              </a:solidFill>
              <a:latin typeface="+mn-lt"/>
              <a:ea typeface="Calibri" panose="020F0502020204030204" pitchFamily="34" charset="0"/>
              <a:cs typeface="Calibri" panose="020F0502020204030204" pitchFamily="34" charset="0"/>
            </a:endParaRPr>
          </a:p>
          <a:p>
            <a:endParaRPr lang="LID4096" sz="1200">
              <a:latin typeface="+mn-lt"/>
            </a:endParaRPr>
          </a:p>
        </p:txBody>
      </p:sp>
      <p:sp>
        <p:nvSpPr>
          <p:cNvPr id="3" name="Title 2">
            <a:extLst>
              <a:ext uri="{FF2B5EF4-FFF2-40B4-BE49-F238E27FC236}">
                <a16:creationId xmlns:a16="http://schemas.microsoft.com/office/drawing/2014/main" id="{0EB6AFB2-7A9D-C108-0911-78AFDA6695E8}"/>
              </a:ext>
            </a:extLst>
          </p:cNvPr>
          <p:cNvSpPr>
            <a:spLocks noGrp="1"/>
          </p:cNvSpPr>
          <p:nvPr>
            <p:ph type="title"/>
          </p:nvPr>
        </p:nvSpPr>
        <p:spPr/>
        <p:txBody>
          <a:bodyPr/>
          <a:lstStyle/>
          <a:p>
            <a:r>
              <a:rPr lang="en-US"/>
              <a:t>Areas most at risk due to climate change</a:t>
            </a:r>
          </a:p>
        </p:txBody>
      </p:sp>
      <p:sp>
        <p:nvSpPr>
          <p:cNvPr id="7" name="TextBox 6">
            <a:extLst>
              <a:ext uri="{FF2B5EF4-FFF2-40B4-BE49-F238E27FC236}">
                <a16:creationId xmlns:a16="http://schemas.microsoft.com/office/drawing/2014/main" id="{76DE2920-CB75-0AAD-9EA1-F3C6C424546B}"/>
              </a:ext>
            </a:extLst>
          </p:cNvPr>
          <p:cNvSpPr txBox="1"/>
          <p:nvPr/>
        </p:nvSpPr>
        <p:spPr>
          <a:xfrm>
            <a:off x="6988320" y="2077392"/>
            <a:ext cx="4489049" cy="3762059"/>
          </a:xfrm>
          <a:prstGeom prst="rect">
            <a:avLst/>
          </a:prstGeom>
          <a:noFill/>
        </p:spPr>
        <p:txBody>
          <a:bodyPr wrap="square" lIns="0" tIns="0" rIns="0" bIns="0" rtlCol="0" anchor="ctr">
            <a:noAutofit/>
          </a:bodyPr>
          <a:lstStyle/>
          <a:p>
            <a:pPr marL="285750" indent="-285750" defTabSz="228600">
              <a:spcAft>
                <a:spcPts val="1200"/>
              </a:spcAft>
              <a:buFont typeface="Arial" panose="020B0604020202020204" pitchFamily="34" charset="0"/>
              <a:buChar char="•"/>
            </a:pPr>
            <a:r>
              <a:rPr lang="en-US" sz="1200">
                <a:solidFill>
                  <a:schemeClr val="tx1"/>
                </a:solidFill>
                <a:ea typeface="Calibri" panose="020F0502020204030204" pitchFamily="34" charset="0"/>
                <a:cs typeface="Calibri" panose="020F0502020204030204" pitchFamily="34" charset="0"/>
              </a:rPr>
              <a:t>Climate change is affecting agriculture significantly and this has a negative affect on hops and barley growth.</a:t>
            </a:r>
          </a:p>
          <a:p>
            <a:pPr marL="285750" indent="-285750" defTabSz="228600">
              <a:spcAft>
                <a:spcPts val="1200"/>
              </a:spcAft>
              <a:buFont typeface="Arial" panose="020B0604020202020204" pitchFamily="34" charset="0"/>
              <a:buChar char="•"/>
            </a:pPr>
            <a:r>
              <a:rPr lang="en-US" sz="1200">
                <a:solidFill>
                  <a:schemeClr val="tx1"/>
                </a:solidFill>
                <a:ea typeface="Calibri" panose="020F0502020204030204" pitchFamily="34" charset="0"/>
                <a:cs typeface="Calibri" panose="020F0502020204030204" pitchFamily="34" charset="0"/>
              </a:rPr>
              <a:t>It is predicted that </a:t>
            </a:r>
            <a:r>
              <a:rPr lang="en-US" sz="1200">
                <a:ea typeface="Calibri" panose="020F0502020204030204" pitchFamily="34" charset="0"/>
                <a:cs typeface="Calibri" panose="020F0502020204030204" pitchFamily="34" charset="0"/>
              </a:rPr>
              <a:t>Hop production can</a:t>
            </a:r>
            <a:r>
              <a:rPr lang="en-US" sz="1200">
                <a:solidFill>
                  <a:schemeClr val="tx1"/>
                </a:solidFill>
                <a:ea typeface="Calibri" panose="020F0502020204030204" pitchFamily="34" charset="0"/>
                <a:cs typeface="Calibri" panose="020F0502020204030204" pitchFamily="34" charset="0"/>
              </a:rPr>
              <a:t> decline up to 20% by 2050. Due to drought and wildfires that occur in the area. </a:t>
            </a:r>
          </a:p>
          <a:p>
            <a:pPr marL="285750" indent="-285750" defTabSz="228600">
              <a:spcAft>
                <a:spcPts val="1200"/>
              </a:spcAft>
              <a:buFont typeface="Arial" panose="020B0604020202020204" pitchFamily="34" charset="0"/>
              <a:buChar char="•"/>
            </a:pPr>
            <a:r>
              <a:rPr lang="en-US" sz="1200">
                <a:ea typeface="Calibri" panose="020F0502020204030204" pitchFamily="34" charset="0"/>
                <a:cs typeface="Calibri" panose="020F0502020204030204" pitchFamily="34" charset="0"/>
              </a:rPr>
              <a:t>Biggest treats: climate fluctuations, drought, pests and wildfires. </a:t>
            </a:r>
          </a:p>
          <a:p>
            <a:pPr marL="285750" indent="-285750" defTabSz="228600">
              <a:spcAft>
                <a:spcPts val="1200"/>
              </a:spcAft>
              <a:buFont typeface="Arial" panose="020B0604020202020204" pitchFamily="34" charset="0"/>
              <a:buChar char="•"/>
            </a:pPr>
            <a:r>
              <a:rPr lang="en-US" sz="1200">
                <a:solidFill>
                  <a:schemeClr val="tx1"/>
                </a:solidFill>
                <a:ea typeface="Calibri" panose="020F0502020204030204" pitchFamily="34" charset="0"/>
                <a:cs typeface="Calibri" panose="020F0502020204030204" pitchFamily="34" charset="0"/>
              </a:rPr>
              <a:t>Here is one map from 2022 June showcasing drought and as can be seen it is a true problem, while being seasonal it still has effects on the growth. </a:t>
            </a:r>
          </a:p>
          <a:p>
            <a:pPr marL="285750" indent="-285750" defTabSz="228600">
              <a:spcAft>
                <a:spcPts val="1200"/>
              </a:spcAft>
              <a:buFont typeface="Arial" panose="020B0604020202020204" pitchFamily="34" charset="0"/>
              <a:buChar char="•"/>
            </a:pPr>
            <a:r>
              <a:rPr lang="en-US" sz="1200">
                <a:ea typeface="Calibri" panose="020F0502020204030204" pitchFamily="34" charset="0"/>
                <a:cs typeface="Calibri" panose="020F0502020204030204" pitchFamily="34" charset="0"/>
              </a:rPr>
              <a:t>Barley production is safer as it locates higher North where the drought doesn't reach.</a:t>
            </a:r>
          </a:p>
          <a:p>
            <a:pPr defTabSz="228600">
              <a:spcAft>
                <a:spcPts val="1200"/>
              </a:spcAft>
            </a:pPr>
            <a:r>
              <a:rPr lang="en-US" sz="1200">
                <a:ea typeface="Calibri" panose="020F0502020204030204" pitchFamily="34" charset="0"/>
                <a:cs typeface="Calibri" panose="020F0502020204030204" pitchFamily="34" charset="0"/>
                <a:sym typeface="Wingdings" panose="05000000000000000000" pitchFamily="2" charset="2"/>
              </a:rPr>
              <a:t> Need to be in the area and create strong local connections to succeed</a:t>
            </a:r>
            <a:endParaRPr lang="en-US" sz="1200">
              <a:solidFill>
                <a:schemeClr val="tx1"/>
              </a:solidFill>
              <a:ea typeface="Calibri" panose="020F0502020204030204" pitchFamily="34" charset="0"/>
              <a:cs typeface="Calibri" panose="020F0502020204030204" pitchFamily="34" charset="0"/>
            </a:endParaRPr>
          </a:p>
          <a:p>
            <a:pPr algn="l" defTabSz="228600">
              <a:spcAft>
                <a:spcPts val="1200"/>
              </a:spcAft>
            </a:pPr>
            <a:endParaRPr lang="LID4096" sz="1400" noProof="0"/>
          </a:p>
        </p:txBody>
      </p:sp>
      <p:pic>
        <p:nvPicPr>
          <p:cNvPr id="4098" name="Picture 2">
            <a:extLst>
              <a:ext uri="{FF2B5EF4-FFF2-40B4-BE49-F238E27FC236}">
                <a16:creationId xmlns:a16="http://schemas.microsoft.com/office/drawing/2014/main" id="{DFE99FAD-05C7-DB56-CE60-9D5E87168E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4174" y="1456467"/>
            <a:ext cx="6076810" cy="4695371"/>
          </a:xfrm>
          <a:prstGeom prst="rect">
            <a:avLst/>
          </a:prstGeom>
          <a:noFill/>
          <a:ln w="12700">
            <a:solidFill>
              <a:schemeClr val="accent1"/>
            </a:solidFill>
          </a:ln>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C49BC946-4600-1B1F-70DC-072B9F3E0C0A}"/>
              </a:ext>
            </a:extLst>
          </p:cNvPr>
          <p:cNvSpPr txBox="1"/>
          <p:nvPr/>
        </p:nvSpPr>
        <p:spPr>
          <a:xfrm>
            <a:off x="341" y="6611779"/>
            <a:ext cx="6094070" cy="246221"/>
          </a:xfrm>
          <a:prstGeom prst="rect">
            <a:avLst/>
          </a:prstGeom>
          <a:noFill/>
        </p:spPr>
        <p:txBody>
          <a:bodyPr wrap="square">
            <a:spAutoFit/>
          </a:bodyPr>
          <a:lstStyle/>
          <a:p>
            <a:r>
              <a:rPr lang="LID4096" sz="1000"/>
              <a:t>https://droughtmonitor.unl.edu/Maps/CompareTwoWeeks.aspx</a:t>
            </a:r>
          </a:p>
        </p:txBody>
      </p:sp>
      <p:pic>
        <p:nvPicPr>
          <p:cNvPr id="11" name="Graphic 10" descr="Bonfire with solid fill">
            <a:extLst>
              <a:ext uri="{FF2B5EF4-FFF2-40B4-BE49-F238E27FC236}">
                <a16:creationId xmlns:a16="http://schemas.microsoft.com/office/drawing/2014/main" id="{50F2720C-8666-B470-8CE2-C5251FB79B0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82548" y="3958422"/>
            <a:ext cx="457200" cy="457200"/>
          </a:xfrm>
          <a:prstGeom prst="rect">
            <a:avLst/>
          </a:prstGeom>
        </p:spPr>
      </p:pic>
      <p:sp>
        <p:nvSpPr>
          <p:cNvPr id="5" name="Isosceles Triangle 4">
            <a:extLst>
              <a:ext uri="{FF2B5EF4-FFF2-40B4-BE49-F238E27FC236}">
                <a16:creationId xmlns:a16="http://schemas.microsoft.com/office/drawing/2014/main" id="{D09CF322-1AF6-208B-5814-EE632CA3CC62}"/>
              </a:ext>
            </a:extLst>
          </p:cNvPr>
          <p:cNvSpPr/>
          <p:nvPr/>
        </p:nvSpPr>
        <p:spPr>
          <a:xfrm rot="5400000">
            <a:off x="4213326" y="3704125"/>
            <a:ext cx="4695371" cy="200056"/>
          </a:xfrm>
          <a:prstGeom prst="triangle">
            <a:avLst>
              <a:gd name="adj" fmla="val 49108"/>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tIns="91440" bIns="91440" rtlCol="0" anchor="ctr"/>
          <a:lstStyle/>
          <a:p>
            <a:pPr algn="ctr"/>
            <a:endParaRPr lang="fi-FI" err="1"/>
          </a:p>
        </p:txBody>
      </p:sp>
    </p:spTree>
    <p:extLst>
      <p:ext uri="{BB962C8B-B14F-4D97-AF65-F5344CB8AC3E}">
        <p14:creationId xmlns:p14="http://schemas.microsoft.com/office/powerpoint/2010/main" val="130469989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77439EB-421E-CD59-88D0-AD12ADA2B519}"/>
              </a:ext>
            </a:extLst>
          </p:cNvPr>
          <p:cNvSpPr>
            <a:spLocks noGrp="1"/>
          </p:cNvSpPr>
          <p:nvPr>
            <p:ph type="body" sz="quarter" idx="14"/>
          </p:nvPr>
        </p:nvSpPr>
        <p:spPr>
          <a:xfrm>
            <a:off x="385762" y="802298"/>
            <a:ext cx="11418888" cy="894422"/>
          </a:xfrm>
        </p:spPr>
        <p:txBody>
          <a:bodyPr/>
          <a:lstStyle/>
          <a:p>
            <a:r>
              <a:rPr lang="fi-FI" i="1">
                <a:latin typeface="Calibri" panose="020F0502020204030204" pitchFamily="34" charset="0"/>
                <a:ea typeface="Calibri" panose="020F0502020204030204" pitchFamily="34" charset="0"/>
                <a:cs typeface="Calibri" panose="020F0502020204030204" pitchFamily="34" charset="0"/>
              </a:rPr>
              <a:t>”</a:t>
            </a:r>
            <a:r>
              <a:rPr lang="en-US" b="0" i="1">
                <a:effectLst/>
                <a:latin typeface="Calibri" panose="020F0502020204030204" pitchFamily="34" charset="0"/>
                <a:ea typeface="Calibri" panose="020F0502020204030204" pitchFamily="34" charset="0"/>
                <a:cs typeface="Calibri" panose="020F0502020204030204" pitchFamily="34" charset="0"/>
              </a:rPr>
              <a:t> Climate change is anticipated to only further the challenges producers are already seeing in two key beer crops, hops and barley. Some hops and barley growers in the USA say they’ve already seen their crops impacted by extreme heat, drought and unpredictable growing seasons.</a:t>
            </a:r>
            <a:r>
              <a:rPr lang="fi-FI" b="0" i="1">
                <a:effectLst/>
                <a:latin typeface="Calibri" panose="020F0502020204030204" pitchFamily="34" charset="0"/>
                <a:ea typeface="Calibri" panose="020F0502020204030204" pitchFamily="34" charset="0"/>
                <a:cs typeface="Calibri" panose="020F0502020204030204" pitchFamily="34" charset="0"/>
              </a:rPr>
              <a:t>”</a:t>
            </a:r>
            <a:endParaRPr lang="LID4096" i="1">
              <a:latin typeface="Calibri" panose="020F0502020204030204" pitchFamily="34" charset="0"/>
              <a:ea typeface="Calibri" panose="020F0502020204030204" pitchFamily="34" charset="0"/>
              <a:cs typeface="Calibri" panose="020F0502020204030204" pitchFamily="34" charset="0"/>
            </a:endParaRPr>
          </a:p>
          <a:p>
            <a:endParaRPr lang="LID4096"/>
          </a:p>
        </p:txBody>
      </p:sp>
      <p:sp>
        <p:nvSpPr>
          <p:cNvPr id="3" name="Title 2">
            <a:extLst>
              <a:ext uri="{FF2B5EF4-FFF2-40B4-BE49-F238E27FC236}">
                <a16:creationId xmlns:a16="http://schemas.microsoft.com/office/drawing/2014/main" id="{0EB6AFB2-7A9D-C108-0911-78AFDA6695E8}"/>
              </a:ext>
            </a:extLst>
          </p:cNvPr>
          <p:cNvSpPr>
            <a:spLocks noGrp="1"/>
          </p:cNvSpPr>
          <p:nvPr>
            <p:ph type="title"/>
          </p:nvPr>
        </p:nvSpPr>
        <p:spPr/>
        <p:txBody>
          <a:bodyPr/>
          <a:lstStyle/>
          <a:p>
            <a:r>
              <a:rPr lang="fi-FI" err="1"/>
              <a:t>Areas</a:t>
            </a:r>
            <a:r>
              <a:rPr lang="fi-FI"/>
              <a:t> </a:t>
            </a:r>
            <a:r>
              <a:rPr lang="fi-FI" err="1"/>
              <a:t>most</a:t>
            </a:r>
            <a:r>
              <a:rPr lang="fi-FI"/>
              <a:t> at </a:t>
            </a:r>
            <a:r>
              <a:rPr lang="fi-FI" err="1"/>
              <a:t>risk</a:t>
            </a:r>
            <a:r>
              <a:rPr lang="fi-FI"/>
              <a:t> </a:t>
            </a:r>
            <a:r>
              <a:rPr lang="fi-FI" err="1"/>
              <a:t>due</a:t>
            </a:r>
            <a:r>
              <a:rPr lang="fi-FI"/>
              <a:t> to </a:t>
            </a:r>
            <a:r>
              <a:rPr lang="fi-FI" err="1"/>
              <a:t>climate</a:t>
            </a:r>
            <a:r>
              <a:rPr lang="fi-FI"/>
              <a:t> </a:t>
            </a:r>
            <a:r>
              <a:rPr lang="fi-FI" err="1"/>
              <a:t>change</a:t>
            </a:r>
            <a:endParaRPr lang="LID4096"/>
          </a:p>
        </p:txBody>
      </p:sp>
      <p:sp>
        <p:nvSpPr>
          <p:cNvPr id="7" name="TextBox 6">
            <a:extLst>
              <a:ext uri="{FF2B5EF4-FFF2-40B4-BE49-F238E27FC236}">
                <a16:creationId xmlns:a16="http://schemas.microsoft.com/office/drawing/2014/main" id="{76DE2920-CB75-0AAD-9EA1-F3C6C424546B}"/>
              </a:ext>
            </a:extLst>
          </p:cNvPr>
          <p:cNvSpPr txBox="1"/>
          <p:nvPr/>
        </p:nvSpPr>
        <p:spPr>
          <a:xfrm>
            <a:off x="7032392" y="1492039"/>
            <a:ext cx="4673471" cy="5185286"/>
          </a:xfrm>
          <a:prstGeom prst="rect">
            <a:avLst/>
          </a:prstGeom>
          <a:noFill/>
        </p:spPr>
        <p:txBody>
          <a:bodyPr wrap="square" lIns="0" tIns="0" rIns="0" bIns="0" rtlCol="0">
            <a:noAutofit/>
          </a:bodyPr>
          <a:lstStyle/>
          <a:p>
            <a:pPr marL="285750" indent="-285750" defTabSz="228600">
              <a:spcAft>
                <a:spcPts val="1200"/>
              </a:spcAft>
              <a:buFont typeface="Wingdings" panose="05000000000000000000" pitchFamily="2" charset="2"/>
              <a:buChar char="n"/>
            </a:pPr>
            <a:r>
              <a:rPr lang="fi-FI" err="1">
                <a:solidFill>
                  <a:schemeClr val="tx1"/>
                </a:solidFill>
                <a:latin typeface="Calibri" panose="020F0502020204030204" pitchFamily="34" charset="0"/>
                <a:ea typeface="Calibri" panose="020F0502020204030204" pitchFamily="34" charset="0"/>
                <a:cs typeface="Calibri" panose="020F0502020204030204" pitchFamily="34" charset="0"/>
              </a:rPr>
              <a:t>Climate</a:t>
            </a:r>
            <a:r>
              <a:rPr lang="fi-FI">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fi-FI" err="1">
                <a:solidFill>
                  <a:schemeClr val="tx1"/>
                </a:solidFill>
                <a:latin typeface="Calibri" panose="020F0502020204030204" pitchFamily="34" charset="0"/>
                <a:ea typeface="Calibri" panose="020F0502020204030204" pitchFamily="34" charset="0"/>
                <a:cs typeface="Calibri" panose="020F0502020204030204" pitchFamily="34" charset="0"/>
              </a:rPr>
              <a:t>change</a:t>
            </a:r>
            <a:r>
              <a:rPr lang="fi-FI">
                <a:solidFill>
                  <a:schemeClr val="tx1"/>
                </a:solidFill>
                <a:latin typeface="Calibri" panose="020F0502020204030204" pitchFamily="34" charset="0"/>
                <a:ea typeface="Calibri" panose="020F0502020204030204" pitchFamily="34" charset="0"/>
                <a:cs typeface="Calibri" panose="020F0502020204030204" pitchFamily="34" charset="0"/>
              </a:rPr>
              <a:t> is </a:t>
            </a:r>
            <a:r>
              <a:rPr lang="fi-FI" err="1">
                <a:solidFill>
                  <a:schemeClr val="tx1"/>
                </a:solidFill>
                <a:latin typeface="Calibri" panose="020F0502020204030204" pitchFamily="34" charset="0"/>
                <a:ea typeface="Calibri" panose="020F0502020204030204" pitchFamily="34" charset="0"/>
                <a:cs typeface="Calibri" panose="020F0502020204030204" pitchFamily="34" charset="0"/>
              </a:rPr>
              <a:t>affecting</a:t>
            </a:r>
            <a:r>
              <a:rPr lang="fi-FI">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fi-FI" err="1">
                <a:solidFill>
                  <a:schemeClr val="tx1"/>
                </a:solidFill>
                <a:latin typeface="Calibri" panose="020F0502020204030204" pitchFamily="34" charset="0"/>
                <a:ea typeface="Calibri" panose="020F0502020204030204" pitchFamily="34" charset="0"/>
                <a:cs typeface="Calibri" panose="020F0502020204030204" pitchFamily="34" charset="0"/>
              </a:rPr>
              <a:t>agriculture</a:t>
            </a:r>
            <a:r>
              <a:rPr lang="fi-FI">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fi-FI" err="1">
                <a:solidFill>
                  <a:schemeClr val="tx1"/>
                </a:solidFill>
                <a:latin typeface="Calibri" panose="020F0502020204030204" pitchFamily="34" charset="0"/>
                <a:ea typeface="Calibri" panose="020F0502020204030204" pitchFamily="34" charset="0"/>
                <a:cs typeface="Calibri" panose="020F0502020204030204" pitchFamily="34" charset="0"/>
              </a:rPr>
              <a:t>significantly</a:t>
            </a:r>
            <a:r>
              <a:rPr lang="fi-FI">
                <a:solidFill>
                  <a:schemeClr val="tx1"/>
                </a:solidFill>
                <a:latin typeface="Calibri" panose="020F0502020204030204" pitchFamily="34" charset="0"/>
                <a:ea typeface="Calibri" panose="020F0502020204030204" pitchFamily="34" charset="0"/>
                <a:cs typeface="Calibri" panose="020F0502020204030204" pitchFamily="34" charset="0"/>
              </a:rPr>
              <a:t> and </a:t>
            </a:r>
            <a:r>
              <a:rPr lang="fi-FI" err="1">
                <a:solidFill>
                  <a:schemeClr val="tx1"/>
                </a:solidFill>
                <a:latin typeface="Calibri" panose="020F0502020204030204" pitchFamily="34" charset="0"/>
                <a:ea typeface="Calibri" panose="020F0502020204030204" pitchFamily="34" charset="0"/>
                <a:cs typeface="Calibri" panose="020F0502020204030204" pitchFamily="34" charset="0"/>
              </a:rPr>
              <a:t>this</a:t>
            </a:r>
            <a:r>
              <a:rPr lang="fi-FI">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fi-FI" err="1">
                <a:solidFill>
                  <a:schemeClr val="tx1"/>
                </a:solidFill>
                <a:latin typeface="Calibri" panose="020F0502020204030204" pitchFamily="34" charset="0"/>
                <a:ea typeface="Calibri" panose="020F0502020204030204" pitchFamily="34" charset="0"/>
                <a:cs typeface="Calibri" panose="020F0502020204030204" pitchFamily="34" charset="0"/>
              </a:rPr>
              <a:t>has</a:t>
            </a:r>
            <a:r>
              <a:rPr lang="fi-FI">
                <a:solidFill>
                  <a:schemeClr val="tx1"/>
                </a:solidFill>
                <a:latin typeface="Calibri" panose="020F0502020204030204" pitchFamily="34" charset="0"/>
                <a:ea typeface="Calibri" panose="020F0502020204030204" pitchFamily="34" charset="0"/>
                <a:cs typeface="Calibri" panose="020F0502020204030204" pitchFamily="34" charset="0"/>
              </a:rPr>
              <a:t> a </a:t>
            </a:r>
            <a:r>
              <a:rPr lang="fi-FI" err="1">
                <a:solidFill>
                  <a:schemeClr val="tx1"/>
                </a:solidFill>
                <a:latin typeface="Calibri" panose="020F0502020204030204" pitchFamily="34" charset="0"/>
                <a:ea typeface="Calibri" panose="020F0502020204030204" pitchFamily="34" charset="0"/>
                <a:cs typeface="Calibri" panose="020F0502020204030204" pitchFamily="34" charset="0"/>
              </a:rPr>
              <a:t>negative</a:t>
            </a:r>
            <a:r>
              <a:rPr lang="fi-FI">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fi-FI" err="1">
                <a:solidFill>
                  <a:schemeClr val="tx1"/>
                </a:solidFill>
                <a:latin typeface="Calibri" panose="020F0502020204030204" pitchFamily="34" charset="0"/>
                <a:ea typeface="Calibri" panose="020F0502020204030204" pitchFamily="34" charset="0"/>
                <a:cs typeface="Calibri" panose="020F0502020204030204" pitchFamily="34" charset="0"/>
              </a:rPr>
              <a:t>affect</a:t>
            </a:r>
            <a:r>
              <a:rPr lang="fi-FI">
                <a:solidFill>
                  <a:schemeClr val="tx1"/>
                </a:solidFill>
                <a:latin typeface="Calibri" panose="020F0502020204030204" pitchFamily="34" charset="0"/>
                <a:ea typeface="Calibri" panose="020F0502020204030204" pitchFamily="34" charset="0"/>
                <a:cs typeface="Calibri" panose="020F0502020204030204" pitchFamily="34" charset="0"/>
              </a:rPr>
              <a:t> on hops and </a:t>
            </a:r>
            <a:r>
              <a:rPr lang="fi-FI" err="1">
                <a:solidFill>
                  <a:schemeClr val="tx1"/>
                </a:solidFill>
                <a:latin typeface="Calibri" panose="020F0502020204030204" pitchFamily="34" charset="0"/>
                <a:ea typeface="Calibri" panose="020F0502020204030204" pitchFamily="34" charset="0"/>
                <a:cs typeface="Calibri" panose="020F0502020204030204" pitchFamily="34" charset="0"/>
              </a:rPr>
              <a:t>barley</a:t>
            </a:r>
            <a:r>
              <a:rPr lang="fi-FI">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fi-FI" err="1">
                <a:solidFill>
                  <a:schemeClr val="tx1"/>
                </a:solidFill>
                <a:latin typeface="Calibri" panose="020F0502020204030204" pitchFamily="34" charset="0"/>
                <a:ea typeface="Calibri" panose="020F0502020204030204" pitchFamily="34" charset="0"/>
                <a:cs typeface="Calibri" panose="020F0502020204030204" pitchFamily="34" charset="0"/>
              </a:rPr>
              <a:t>growth</a:t>
            </a:r>
            <a:r>
              <a:rPr lang="fi-FI">
                <a:solidFill>
                  <a:schemeClr val="tx1"/>
                </a:solidFill>
                <a:latin typeface="Calibri" panose="020F0502020204030204" pitchFamily="34" charset="0"/>
                <a:ea typeface="Calibri" panose="020F0502020204030204" pitchFamily="34" charset="0"/>
                <a:cs typeface="Calibri" panose="020F0502020204030204" pitchFamily="34" charset="0"/>
              </a:rPr>
              <a:t>.</a:t>
            </a:r>
          </a:p>
          <a:p>
            <a:pPr marL="285750" indent="-285750" defTabSz="228600">
              <a:spcAft>
                <a:spcPts val="1200"/>
              </a:spcAft>
              <a:buFont typeface="Wingdings" panose="05000000000000000000" pitchFamily="2" charset="2"/>
              <a:buChar char="n"/>
            </a:pPr>
            <a:r>
              <a:rPr lang="fi-FI">
                <a:solidFill>
                  <a:schemeClr val="tx1"/>
                </a:solidFill>
                <a:latin typeface="Calibri" panose="020F0502020204030204" pitchFamily="34" charset="0"/>
                <a:ea typeface="Calibri" panose="020F0502020204030204" pitchFamily="34" charset="0"/>
                <a:cs typeface="Calibri" panose="020F0502020204030204" pitchFamily="34" charset="0"/>
              </a:rPr>
              <a:t>It is </a:t>
            </a:r>
            <a:r>
              <a:rPr lang="fi-FI" err="1">
                <a:solidFill>
                  <a:schemeClr val="tx1"/>
                </a:solidFill>
                <a:latin typeface="Calibri" panose="020F0502020204030204" pitchFamily="34" charset="0"/>
                <a:ea typeface="Calibri" panose="020F0502020204030204" pitchFamily="34" charset="0"/>
                <a:cs typeface="Calibri" panose="020F0502020204030204" pitchFamily="34" charset="0"/>
              </a:rPr>
              <a:t>predicted</a:t>
            </a:r>
            <a:r>
              <a:rPr lang="fi-FI">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fi-FI" err="1">
                <a:solidFill>
                  <a:schemeClr val="tx1"/>
                </a:solidFill>
                <a:latin typeface="Calibri" panose="020F0502020204030204" pitchFamily="34" charset="0"/>
                <a:ea typeface="Calibri" panose="020F0502020204030204" pitchFamily="34" charset="0"/>
                <a:cs typeface="Calibri" panose="020F0502020204030204" pitchFamily="34" charset="0"/>
              </a:rPr>
              <a:t>that</a:t>
            </a:r>
            <a:r>
              <a:rPr lang="fi-FI">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fi-FI">
                <a:latin typeface="Calibri" panose="020F0502020204030204" pitchFamily="34" charset="0"/>
                <a:ea typeface="Calibri" panose="020F0502020204030204" pitchFamily="34" charset="0"/>
                <a:cs typeface="Calibri" panose="020F0502020204030204" pitchFamily="34" charset="0"/>
              </a:rPr>
              <a:t>Hop </a:t>
            </a:r>
            <a:r>
              <a:rPr lang="fi-FI" err="1">
                <a:latin typeface="Calibri" panose="020F0502020204030204" pitchFamily="34" charset="0"/>
                <a:ea typeface="Calibri" panose="020F0502020204030204" pitchFamily="34" charset="0"/>
                <a:cs typeface="Calibri" panose="020F0502020204030204" pitchFamily="34" charset="0"/>
              </a:rPr>
              <a:t>production</a:t>
            </a:r>
            <a:r>
              <a:rPr lang="fi-FI">
                <a:latin typeface="Calibri" panose="020F0502020204030204" pitchFamily="34" charset="0"/>
                <a:ea typeface="Calibri" panose="020F0502020204030204" pitchFamily="34" charset="0"/>
                <a:cs typeface="Calibri" panose="020F0502020204030204" pitchFamily="34" charset="0"/>
              </a:rPr>
              <a:t> </a:t>
            </a:r>
            <a:r>
              <a:rPr lang="fi-FI" err="1">
                <a:latin typeface="Calibri" panose="020F0502020204030204" pitchFamily="34" charset="0"/>
                <a:ea typeface="Calibri" panose="020F0502020204030204" pitchFamily="34" charset="0"/>
                <a:cs typeface="Calibri" panose="020F0502020204030204" pitchFamily="34" charset="0"/>
              </a:rPr>
              <a:t>can</a:t>
            </a:r>
            <a:r>
              <a:rPr lang="fi-FI">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fi-FI" err="1">
                <a:solidFill>
                  <a:schemeClr val="tx1"/>
                </a:solidFill>
                <a:latin typeface="Calibri" panose="020F0502020204030204" pitchFamily="34" charset="0"/>
                <a:ea typeface="Calibri" panose="020F0502020204030204" pitchFamily="34" charset="0"/>
                <a:cs typeface="Calibri" panose="020F0502020204030204" pitchFamily="34" charset="0"/>
              </a:rPr>
              <a:t>decline</a:t>
            </a:r>
            <a:r>
              <a:rPr lang="fi-FI">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fi-FI" err="1">
                <a:solidFill>
                  <a:schemeClr val="tx1"/>
                </a:solidFill>
                <a:latin typeface="Calibri" panose="020F0502020204030204" pitchFamily="34" charset="0"/>
                <a:ea typeface="Calibri" panose="020F0502020204030204" pitchFamily="34" charset="0"/>
                <a:cs typeface="Calibri" panose="020F0502020204030204" pitchFamily="34" charset="0"/>
              </a:rPr>
              <a:t>up</a:t>
            </a:r>
            <a:r>
              <a:rPr lang="fi-FI">
                <a:solidFill>
                  <a:schemeClr val="tx1"/>
                </a:solidFill>
                <a:latin typeface="Calibri" panose="020F0502020204030204" pitchFamily="34" charset="0"/>
                <a:ea typeface="Calibri" panose="020F0502020204030204" pitchFamily="34" charset="0"/>
                <a:cs typeface="Calibri" panose="020F0502020204030204" pitchFamily="34" charset="0"/>
              </a:rPr>
              <a:t> to 20% </a:t>
            </a:r>
            <a:r>
              <a:rPr lang="fi-FI" err="1">
                <a:solidFill>
                  <a:schemeClr val="tx1"/>
                </a:solidFill>
                <a:latin typeface="Calibri" panose="020F0502020204030204" pitchFamily="34" charset="0"/>
                <a:ea typeface="Calibri" panose="020F0502020204030204" pitchFamily="34" charset="0"/>
                <a:cs typeface="Calibri" panose="020F0502020204030204" pitchFamily="34" charset="0"/>
              </a:rPr>
              <a:t>by</a:t>
            </a:r>
            <a:r>
              <a:rPr lang="fi-FI">
                <a:solidFill>
                  <a:schemeClr val="tx1"/>
                </a:solidFill>
                <a:latin typeface="Calibri" panose="020F0502020204030204" pitchFamily="34" charset="0"/>
                <a:ea typeface="Calibri" panose="020F0502020204030204" pitchFamily="34" charset="0"/>
                <a:cs typeface="Calibri" panose="020F0502020204030204" pitchFamily="34" charset="0"/>
              </a:rPr>
              <a:t> 2050. </a:t>
            </a:r>
            <a:r>
              <a:rPr lang="fi-FI" err="1">
                <a:solidFill>
                  <a:schemeClr val="tx1"/>
                </a:solidFill>
                <a:latin typeface="Calibri" panose="020F0502020204030204" pitchFamily="34" charset="0"/>
                <a:ea typeface="Calibri" panose="020F0502020204030204" pitchFamily="34" charset="0"/>
                <a:cs typeface="Calibri" panose="020F0502020204030204" pitchFamily="34" charset="0"/>
              </a:rPr>
              <a:t>Due</a:t>
            </a:r>
            <a:r>
              <a:rPr lang="fi-FI">
                <a:solidFill>
                  <a:schemeClr val="tx1"/>
                </a:solidFill>
                <a:latin typeface="Calibri" panose="020F0502020204030204" pitchFamily="34" charset="0"/>
                <a:ea typeface="Calibri" panose="020F0502020204030204" pitchFamily="34" charset="0"/>
                <a:cs typeface="Calibri" panose="020F0502020204030204" pitchFamily="34" charset="0"/>
              </a:rPr>
              <a:t> to </a:t>
            </a:r>
            <a:r>
              <a:rPr lang="fi-FI" err="1">
                <a:solidFill>
                  <a:schemeClr val="tx1"/>
                </a:solidFill>
                <a:latin typeface="Calibri" panose="020F0502020204030204" pitchFamily="34" charset="0"/>
                <a:ea typeface="Calibri" panose="020F0502020204030204" pitchFamily="34" charset="0"/>
                <a:cs typeface="Calibri" panose="020F0502020204030204" pitchFamily="34" charset="0"/>
              </a:rPr>
              <a:t>drought</a:t>
            </a:r>
            <a:r>
              <a:rPr lang="fi-FI">
                <a:solidFill>
                  <a:schemeClr val="tx1"/>
                </a:solidFill>
                <a:latin typeface="Calibri" panose="020F0502020204030204" pitchFamily="34" charset="0"/>
                <a:ea typeface="Calibri" panose="020F0502020204030204" pitchFamily="34" charset="0"/>
                <a:cs typeface="Calibri" panose="020F0502020204030204" pitchFamily="34" charset="0"/>
              </a:rPr>
              <a:t> and </a:t>
            </a:r>
            <a:r>
              <a:rPr lang="fi-FI" err="1">
                <a:solidFill>
                  <a:schemeClr val="tx1"/>
                </a:solidFill>
                <a:latin typeface="Calibri" panose="020F0502020204030204" pitchFamily="34" charset="0"/>
                <a:ea typeface="Calibri" panose="020F0502020204030204" pitchFamily="34" charset="0"/>
                <a:cs typeface="Calibri" panose="020F0502020204030204" pitchFamily="34" charset="0"/>
              </a:rPr>
              <a:t>wild</a:t>
            </a:r>
            <a:r>
              <a:rPr lang="fi-FI">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fi-FI" err="1">
                <a:solidFill>
                  <a:schemeClr val="tx1"/>
                </a:solidFill>
                <a:latin typeface="Calibri" panose="020F0502020204030204" pitchFamily="34" charset="0"/>
                <a:ea typeface="Calibri" panose="020F0502020204030204" pitchFamily="34" charset="0"/>
                <a:cs typeface="Calibri" panose="020F0502020204030204" pitchFamily="34" charset="0"/>
              </a:rPr>
              <a:t>fires</a:t>
            </a:r>
            <a:r>
              <a:rPr lang="fi-FI">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fi-FI" err="1">
                <a:solidFill>
                  <a:schemeClr val="tx1"/>
                </a:solidFill>
                <a:latin typeface="Calibri" panose="020F0502020204030204" pitchFamily="34" charset="0"/>
                <a:ea typeface="Calibri" panose="020F0502020204030204" pitchFamily="34" charset="0"/>
                <a:cs typeface="Calibri" panose="020F0502020204030204" pitchFamily="34" charset="0"/>
              </a:rPr>
              <a:t>that</a:t>
            </a:r>
            <a:r>
              <a:rPr lang="fi-FI">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fi-FI" err="1">
                <a:solidFill>
                  <a:schemeClr val="tx1"/>
                </a:solidFill>
                <a:latin typeface="Calibri" panose="020F0502020204030204" pitchFamily="34" charset="0"/>
                <a:ea typeface="Calibri" panose="020F0502020204030204" pitchFamily="34" charset="0"/>
                <a:cs typeface="Calibri" panose="020F0502020204030204" pitchFamily="34" charset="0"/>
              </a:rPr>
              <a:t>occure</a:t>
            </a:r>
            <a:r>
              <a:rPr lang="fi-FI">
                <a:solidFill>
                  <a:schemeClr val="tx1"/>
                </a:solidFill>
                <a:latin typeface="Calibri" panose="020F0502020204030204" pitchFamily="34" charset="0"/>
                <a:ea typeface="Calibri" panose="020F0502020204030204" pitchFamily="34" charset="0"/>
                <a:cs typeface="Calibri" panose="020F0502020204030204" pitchFamily="34" charset="0"/>
              </a:rPr>
              <a:t> in </a:t>
            </a:r>
            <a:r>
              <a:rPr lang="fi-FI" err="1">
                <a:solidFill>
                  <a:schemeClr val="tx1"/>
                </a:solidFill>
                <a:latin typeface="Calibri" panose="020F0502020204030204" pitchFamily="34" charset="0"/>
                <a:ea typeface="Calibri" panose="020F0502020204030204" pitchFamily="34" charset="0"/>
                <a:cs typeface="Calibri" panose="020F0502020204030204" pitchFamily="34" charset="0"/>
              </a:rPr>
              <a:t>the</a:t>
            </a:r>
            <a:r>
              <a:rPr lang="fi-FI">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fi-FI" err="1">
                <a:solidFill>
                  <a:schemeClr val="tx1"/>
                </a:solidFill>
                <a:latin typeface="Calibri" panose="020F0502020204030204" pitchFamily="34" charset="0"/>
                <a:ea typeface="Calibri" panose="020F0502020204030204" pitchFamily="34" charset="0"/>
                <a:cs typeface="Calibri" panose="020F0502020204030204" pitchFamily="34" charset="0"/>
              </a:rPr>
              <a:t>area</a:t>
            </a:r>
            <a:r>
              <a:rPr lang="fi-FI">
                <a:solidFill>
                  <a:schemeClr val="tx1"/>
                </a:solidFill>
                <a:latin typeface="Calibri" panose="020F0502020204030204" pitchFamily="34" charset="0"/>
                <a:ea typeface="Calibri" panose="020F0502020204030204" pitchFamily="34" charset="0"/>
                <a:cs typeface="Calibri" panose="020F0502020204030204" pitchFamily="34" charset="0"/>
              </a:rPr>
              <a:t>. </a:t>
            </a:r>
          </a:p>
          <a:p>
            <a:pPr marL="285750" indent="-285750" defTabSz="228600">
              <a:spcAft>
                <a:spcPts val="1200"/>
              </a:spcAft>
              <a:buFont typeface="Wingdings" panose="05000000000000000000" pitchFamily="2" charset="2"/>
              <a:buChar char="n"/>
            </a:pPr>
            <a:r>
              <a:rPr lang="fi-FI" err="1">
                <a:latin typeface="Calibri" panose="020F0502020204030204" pitchFamily="34" charset="0"/>
                <a:ea typeface="Calibri" panose="020F0502020204030204" pitchFamily="34" charset="0"/>
                <a:cs typeface="Calibri" panose="020F0502020204030204" pitchFamily="34" charset="0"/>
              </a:rPr>
              <a:t>Biggest</a:t>
            </a:r>
            <a:r>
              <a:rPr lang="fi-FI">
                <a:latin typeface="Calibri" panose="020F0502020204030204" pitchFamily="34" charset="0"/>
                <a:ea typeface="Calibri" panose="020F0502020204030204" pitchFamily="34" charset="0"/>
                <a:cs typeface="Calibri" panose="020F0502020204030204" pitchFamily="34" charset="0"/>
              </a:rPr>
              <a:t> </a:t>
            </a:r>
            <a:r>
              <a:rPr lang="fi-FI" err="1">
                <a:latin typeface="Calibri" panose="020F0502020204030204" pitchFamily="34" charset="0"/>
                <a:ea typeface="Calibri" panose="020F0502020204030204" pitchFamily="34" charset="0"/>
                <a:cs typeface="Calibri" panose="020F0502020204030204" pitchFamily="34" charset="0"/>
              </a:rPr>
              <a:t>treats</a:t>
            </a:r>
            <a:r>
              <a:rPr lang="fi-FI">
                <a:latin typeface="Calibri" panose="020F0502020204030204" pitchFamily="34" charset="0"/>
                <a:ea typeface="Calibri" panose="020F0502020204030204" pitchFamily="34" charset="0"/>
                <a:cs typeface="Calibri" panose="020F0502020204030204" pitchFamily="34" charset="0"/>
              </a:rPr>
              <a:t>: </a:t>
            </a:r>
            <a:r>
              <a:rPr lang="fi-FI" err="1">
                <a:latin typeface="Calibri" panose="020F0502020204030204" pitchFamily="34" charset="0"/>
                <a:ea typeface="Calibri" panose="020F0502020204030204" pitchFamily="34" charset="0"/>
                <a:cs typeface="Calibri" panose="020F0502020204030204" pitchFamily="34" charset="0"/>
              </a:rPr>
              <a:t>climate</a:t>
            </a:r>
            <a:r>
              <a:rPr lang="fi-FI">
                <a:latin typeface="Calibri" panose="020F0502020204030204" pitchFamily="34" charset="0"/>
                <a:ea typeface="Calibri" panose="020F0502020204030204" pitchFamily="34" charset="0"/>
                <a:cs typeface="Calibri" panose="020F0502020204030204" pitchFamily="34" charset="0"/>
              </a:rPr>
              <a:t> </a:t>
            </a:r>
            <a:r>
              <a:rPr lang="fi-FI" err="1">
                <a:latin typeface="Calibri" panose="020F0502020204030204" pitchFamily="34" charset="0"/>
                <a:ea typeface="Calibri" panose="020F0502020204030204" pitchFamily="34" charset="0"/>
                <a:cs typeface="Calibri" panose="020F0502020204030204" pitchFamily="34" charset="0"/>
              </a:rPr>
              <a:t>fluctuations</a:t>
            </a:r>
            <a:r>
              <a:rPr lang="fi-FI">
                <a:latin typeface="Calibri" panose="020F0502020204030204" pitchFamily="34" charset="0"/>
                <a:ea typeface="Calibri" panose="020F0502020204030204" pitchFamily="34" charset="0"/>
                <a:cs typeface="Calibri" panose="020F0502020204030204" pitchFamily="34" charset="0"/>
              </a:rPr>
              <a:t>, </a:t>
            </a:r>
            <a:r>
              <a:rPr lang="fi-FI" err="1">
                <a:latin typeface="Calibri" panose="020F0502020204030204" pitchFamily="34" charset="0"/>
                <a:ea typeface="Calibri" panose="020F0502020204030204" pitchFamily="34" charset="0"/>
                <a:cs typeface="Calibri" panose="020F0502020204030204" pitchFamily="34" charset="0"/>
              </a:rPr>
              <a:t>drought</a:t>
            </a:r>
            <a:r>
              <a:rPr lang="fi-FI">
                <a:latin typeface="Calibri" panose="020F0502020204030204" pitchFamily="34" charset="0"/>
                <a:ea typeface="Calibri" panose="020F0502020204030204" pitchFamily="34" charset="0"/>
                <a:cs typeface="Calibri" panose="020F0502020204030204" pitchFamily="34" charset="0"/>
              </a:rPr>
              <a:t>, </a:t>
            </a:r>
            <a:r>
              <a:rPr lang="fi-FI" err="1">
                <a:latin typeface="Calibri" panose="020F0502020204030204" pitchFamily="34" charset="0"/>
                <a:ea typeface="Calibri" panose="020F0502020204030204" pitchFamily="34" charset="0"/>
                <a:cs typeface="Calibri" panose="020F0502020204030204" pitchFamily="34" charset="0"/>
              </a:rPr>
              <a:t>pests</a:t>
            </a:r>
            <a:r>
              <a:rPr lang="fi-FI">
                <a:latin typeface="Calibri" panose="020F0502020204030204" pitchFamily="34" charset="0"/>
                <a:ea typeface="Calibri" panose="020F0502020204030204" pitchFamily="34" charset="0"/>
                <a:cs typeface="Calibri" panose="020F0502020204030204" pitchFamily="34" charset="0"/>
              </a:rPr>
              <a:t> and </a:t>
            </a:r>
            <a:r>
              <a:rPr lang="fi-FI" err="1">
                <a:latin typeface="Calibri" panose="020F0502020204030204" pitchFamily="34" charset="0"/>
                <a:ea typeface="Calibri" panose="020F0502020204030204" pitchFamily="34" charset="0"/>
                <a:cs typeface="Calibri" panose="020F0502020204030204" pitchFamily="34" charset="0"/>
              </a:rPr>
              <a:t>wildfires</a:t>
            </a:r>
            <a:r>
              <a:rPr lang="fi-FI">
                <a:latin typeface="Calibri" panose="020F0502020204030204" pitchFamily="34" charset="0"/>
                <a:ea typeface="Calibri" panose="020F0502020204030204" pitchFamily="34" charset="0"/>
                <a:cs typeface="Calibri" panose="020F0502020204030204" pitchFamily="34" charset="0"/>
              </a:rPr>
              <a:t>. </a:t>
            </a:r>
          </a:p>
          <a:p>
            <a:pPr marL="285750" indent="-285750" defTabSz="228600">
              <a:spcAft>
                <a:spcPts val="1200"/>
              </a:spcAft>
              <a:buFont typeface="Wingdings" panose="05000000000000000000" pitchFamily="2" charset="2"/>
              <a:buChar char="n"/>
            </a:pPr>
            <a:r>
              <a:rPr lang="fi-FI">
                <a:solidFill>
                  <a:schemeClr val="tx1"/>
                </a:solidFill>
                <a:latin typeface="Calibri" panose="020F0502020204030204" pitchFamily="34" charset="0"/>
                <a:ea typeface="Calibri" panose="020F0502020204030204" pitchFamily="34" charset="0"/>
                <a:cs typeface="Calibri" panose="020F0502020204030204" pitchFamily="34" charset="0"/>
              </a:rPr>
              <a:t>Here is </a:t>
            </a:r>
            <a:r>
              <a:rPr lang="fi-FI" err="1">
                <a:solidFill>
                  <a:schemeClr val="tx1"/>
                </a:solidFill>
                <a:latin typeface="Calibri" panose="020F0502020204030204" pitchFamily="34" charset="0"/>
                <a:ea typeface="Calibri" panose="020F0502020204030204" pitchFamily="34" charset="0"/>
                <a:cs typeface="Calibri" panose="020F0502020204030204" pitchFamily="34" charset="0"/>
              </a:rPr>
              <a:t>one</a:t>
            </a:r>
            <a:r>
              <a:rPr lang="fi-FI">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fi-FI" err="1">
                <a:solidFill>
                  <a:schemeClr val="tx1"/>
                </a:solidFill>
                <a:latin typeface="Calibri" panose="020F0502020204030204" pitchFamily="34" charset="0"/>
                <a:ea typeface="Calibri" panose="020F0502020204030204" pitchFamily="34" charset="0"/>
                <a:cs typeface="Calibri" panose="020F0502020204030204" pitchFamily="34" charset="0"/>
              </a:rPr>
              <a:t>map</a:t>
            </a:r>
            <a:r>
              <a:rPr lang="fi-FI">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fi-FI" err="1">
                <a:solidFill>
                  <a:schemeClr val="tx1"/>
                </a:solidFill>
                <a:latin typeface="Calibri" panose="020F0502020204030204" pitchFamily="34" charset="0"/>
                <a:ea typeface="Calibri" panose="020F0502020204030204" pitchFamily="34" charset="0"/>
                <a:cs typeface="Calibri" panose="020F0502020204030204" pitchFamily="34" charset="0"/>
              </a:rPr>
              <a:t>from</a:t>
            </a:r>
            <a:r>
              <a:rPr lang="fi-FI">
                <a:solidFill>
                  <a:schemeClr val="tx1"/>
                </a:solidFill>
                <a:latin typeface="Calibri" panose="020F0502020204030204" pitchFamily="34" charset="0"/>
                <a:ea typeface="Calibri" panose="020F0502020204030204" pitchFamily="34" charset="0"/>
                <a:cs typeface="Calibri" panose="020F0502020204030204" pitchFamily="34" charset="0"/>
              </a:rPr>
              <a:t> 2022 </a:t>
            </a:r>
            <a:r>
              <a:rPr lang="fi-FI" err="1">
                <a:solidFill>
                  <a:schemeClr val="tx1"/>
                </a:solidFill>
                <a:latin typeface="Calibri" panose="020F0502020204030204" pitchFamily="34" charset="0"/>
                <a:ea typeface="Calibri" panose="020F0502020204030204" pitchFamily="34" charset="0"/>
                <a:cs typeface="Calibri" panose="020F0502020204030204" pitchFamily="34" charset="0"/>
              </a:rPr>
              <a:t>June</a:t>
            </a:r>
            <a:r>
              <a:rPr lang="fi-FI">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fi-FI" err="1">
                <a:solidFill>
                  <a:schemeClr val="tx1"/>
                </a:solidFill>
                <a:latin typeface="Calibri" panose="020F0502020204030204" pitchFamily="34" charset="0"/>
                <a:ea typeface="Calibri" panose="020F0502020204030204" pitchFamily="34" charset="0"/>
                <a:cs typeface="Calibri" panose="020F0502020204030204" pitchFamily="34" charset="0"/>
              </a:rPr>
              <a:t>showcasing</a:t>
            </a:r>
            <a:r>
              <a:rPr lang="fi-FI">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fi-FI" err="1">
                <a:solidFill>
                  <a:schemeClr val="tx1"/>
                </a:solidFill>
                <a:latin typeface="Calibri" panose="020F0502020204030204" pitchFamily="34" charset="0"/>
                <a:ea typeface="Calibri" panose="020F0502020204030204" pitchFamily="34" charset="0"/>
                <a:cs typeface="Calibri" panose="020F0502020204030204" pitchFamily="34" charset="0"/>
              </a:rPr>
              <a:t>drought</a:t>
            </a:r>
            <a:r>
              <a:rPr lang="fi-FI">
                <a:solidFill>
                  <a:schemeClr val="tx1"/>
                </a:solidFill>
                <a:latin typeface="Calibri" panose="020F0502020204030204" pitchFamily="34" charset="0"/>
                <a:ea typeface="Calibri" panose="020F0502020204030204" pitchFamily="34" charset="0"/>
                <a:cs typeface="Calibri" panose="020F0502020204030204" pitchFamily="34" charset="0"/>
              </a:rPr>
              <a:t> and as </a:t>
            </a:r>
            <a:r>
              <a:rPr lang="fi-FI" err="1">
                <a:solidFill>
                  <a:schemeClr val="tx1"/>
                </a:solidFill>
                <a:latin typeface="Calibri" panose="020F0502020204030204" pitchFamily="34" charset="0"/>
                <a:ea typeface="Calibri" panose="020F0502020204030204" pitchFamily="34" charset="0"/>
                <a:cs typeface="Calibri" panose="020F0502020204030204" pitchFamily="34" charset="0"/>
              </a:rPr>
              <a:t>can</a:t>
            </a:r>
            <a:r>
              <a:rPr lang="fi-FI">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fi-FI" err="1">
                <a:solidFill>
                  <a:schemeClr val="tx1"/>
                </a:solidFill>
                <a:latin typeface="Calibri" panose="020F0502020204030204" pitchFamily="34" charset="0"/>
                <a:ea typeface="Calibri" panose="020F0502020204030204" pitchFamily="34" charset="0"/>
                <a:cs typeface="Calibri" panose="020F0502020204030204" pitchFamily="34" charset="0"/>
              </a:rPr>
              <a:t>be</a:t>
            </a:r>
            <a:r>
              <a:rPr lang="fi-FI">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fi-FI" err="1">
                <a:solidFill>
                  <a:schemeClr val="tx1"/>
                </a:solidFill>
                <a:latin typeface="Calibri" panose="020F0502020204030204" pitchFamily="34" charset="0"/>
                <a:ea typeface="Calibri" panose="020F0502020204030204" pitchFamily="34" charset="0"/>
                <a:cs typeface="Calibri" panose="020F0502020204030204" pitchFamily="34" charset="0"/>
              </a:rPr>
              <a:t>seen</a:t>
            </a:r>
            <a:r>
              <a:rPr lang="fi-FI">
                <a:solidFill>
                  <a:schemeClr val="tx1"/>
                </a:solidFill>
                <a:latin typeface="Calibri" panose="020F0502020204030204" pitchFamily="34" charset="0"/>
                <a:ea typeface="Calibri" panose="020F0502020204030204" pitchFamily="34" charset="0"/>
                <a:cs typeface="Calibri" panose="020F0502020204030204" pitchFamily="34" charset="0"/>
              </a:rPr>
              <a:t> it is a </a:t>
            </a:r>
            <a:r>
              <a:rPr lang="fi-FI" err="1">
                <a:solidFill>
                  <a:schemeClr val="tx1"/>
                </a:solidFill>
                <a:latin typeface="Calibri" panose="020F0502020204030204" pitchFamily="34" charset="0"/>
                <a:ea typeface="Calibri" panose="020F0502020204030204" pitchFamily="34" charset="0"/>
                <a:cs typeface="Calibri" panose="020F0502020204030204" pitchFamily="34" charset="0"/>
              </a:rPr>
              <a:t>true</a:t>
            </a:r>
            <a:r>
              <a:rPr lang="fi-FI">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fi-FI" err="1">
                <a:solidFill>
                  <a:schemeClr val="tx1"/>
                </a:solidFill>
                <a:latin typeface="Calibri" panose="020F0502020204030204" pitchFamily="34" charset="0"/>
                <a:ea typeface="Calibri" panose="020F0502020204030204" pitchFamily="34" charset="0"/>
                <a:cs typeface="Calibri" panose="020F0502020204030204" pitchFamily="34" charset="0"/>
              </a:rPr>
              <a:t>problem</a:t>
            </a:r>
            <a:r>
              <a:rPr lang="fi-FI">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fi-FI" err="1">
                <a:solidFill>
                  <a:schemeClr val="tx1"/>
                </a:solidFill>
                <a:latin typeface="Calibri" panose="020F0502020204030204" pitchFamily="34" charset="0"/>
                <a:ea typeface="Calibri" panose="020F0502020204030204" pitchFamily="34" charset="0"/>
                <a:cs typeface="Calibri" panose="020F0502020204030204" pitchFamily="34" charset="0"/>
              </a:rPr>
              <a:t>while</a:t>
            </a:r>
            <a:r>
              <a:rPr lang="fi-FI">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fi-FI" err="1">
                <a:solidFill>
                  <a:schemeClr val="tx1"/>
                </a:solidFill>
                <a:latin typeface="Calibri" panose="020F0502020204030204" pitchFamily="34" charset="0"/>
                <a:ea typeface="Calibri" panose="020F0502020204030204" pitchFamily="34" charset="0"/>
                <a:cs typeface="Calibri" panose="020F0502020204030204" pitchFamily="34" charset="0"/>
              </a:rPr>
              <a:t>being</a:t>
            </a:r>
            <a:r>
              <a:rPr lang="fi-FI">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fi-FI" err="1">
                <a:solidFill>
                  <a:schemeClr val="tx1"/>
                </a:solidFill>
                <a:latin typeface="Calibri" panose="020F0502020204030204" pitchFamily="34" charset="0"/>
                <a:ea typeface="Calibri" panose="020F0502020204030204" pitchFamily="34" charset="0"/>
                <a:cs typeface="Calibri" panose="020F0502020204030204" pitchFamily="34" charset="0"/>
              </a:rPr>
              <a:t>seasonal</a:t>
            </a:r>
            <a:r>
              <a:rPr lang="fi-FI">
                <a:solidFill>
                  <a:schemeClr val="tx1"/>
                </a:solidFill>
                <a:latin typeface="Calibri" panose="020F0502020204030204" pitchFamily="34" charset="0"/>
                <a:ea typeface="Calibri" panose="020F0502020204030204" pitchFamily="34" charset="0"/>
                <a:cs typeface="Calibri" panose="020F0502020204030204" pitchFamily="34" charset="0"/>
              </a:rPr>
              <a:t> it </a:t>
            </a:r>
            <a:r>
              <a:rPr lang="fi-FI" err="1">
                <a:solidFill>
                  <a:schemeClr val="tx1"/>
                </a:solidFill>
                <a:latin typeface="Calibri" panose="020F0502020204030204" pitchFamily="34" charset="0"/>
                <a:ea typeface="Calibri" panose="020F0502020204030204" pitchFamily="34" charset="0"/>
                <a:cs typeface="Calibri" panose="020F0502020204030204" pitchFamily="34" charset="0"/>
              </a:rPr>
              <a:t>still</a:t>
            </a:r>
            <a:r>
              <a:rPr lang="fi-FI">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fi-FI" err="1">
                <a:solidFill>
                  <a:schemeClr val="tx1"/>
                </a:solidFill>
                <a:latin typeface="Calibri" panose="020F0502020204030204" pitchFamily="34" charset="0"/>
                <a:ea typeface="Calibri" panose="020F0502020204030204" pitchFamily="34" charset="0"/>
                <a:cs typeface="Calibri" panose="020F0502020204030204" pitchFamily="34" charset="0"/>
              </a:rPr>
              <a:t>has</a:t>
            </a:r>
            <a:r>
              <a:rPr lang="fi-FI">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fi-FI" err="1">
                <a:solidFill>
                  <a:schemeClr val="tx1"/>
                </a:solidFill>
                <a:latin typeface="Calibri" panose="020F0502020204030204" pitchFamily="34" charset="0"/>
                <a:ea typeface="Calibri" panose="020F0502020204030204" pitchFamily="34" charset="0"/>
                <a:cs typeface="Calibri" panose="020F0502020204030204" pitchFamily="34" charset="0"/>
              </a:rPr>
              <a:t>effects</a:t>
            </a:r>
            <a:r>
              <a:rPr lang="fi-FI">
                <a:solidFill>
                  <a:schemeClr val="tx1"/>
                </a:solidFill>
                <a:latin typeface="Calibri" panose="020F0502020204030204" pitchFamily="34" charset="0"/>
                <a:ea typeface="Calibri" panose="020F0502020204030204" pitchFamily="34" charset="0"/>
                <a:cs typeface="Calibri" panose="020F0502020204030204" pitchFamily="34" charset="0"/>
              </a:rPr>
              <a:t> on </a:t>
            </a:r>
            <a:r>
              <a:rPr lang="fi-FI" err="1">
                <a:solidFill>
                  <a:schemeClr val="tx1"/>
                </a:solidFill>
                <a:latin typeface="Calibri" panose="020F0502020204030204" pitchFamily="34" charset="0"/>
                <a:ea typeface="Calibri" panose="020F0502020204030204" pitchFamily="34" charset="0"/>
                <a:cs typeface="Calibri" panose="020F0502020204030204" pitchFamily="34" charset="0"/>
              </a:rPr>
              <a:t>the</a:t>
            </a:r>
            <a:r>
              <a:rPr lang="fi-FI">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fi-FI" err="1">
                <a:solidFill>
                  <a:schemeClr val="tx1"/>
                </a:solidFill>
                <a:latin typeface="Calibri" panose="020F0502020204030204" pitchFamily="34" charset="0"/>
                <a:ea typeface="Calibri" panose="020F0502020204030204" pitchFamily="34" charset="0"/>
                <a:cs typeface="Calibri" panose="020F0502020204030204" pitchFamily="34" charset="0"/>
              </a:rPr>
              <a:t>growth</a:t>
            </a:r>
            <a:r>
              <a:rPr lang="fi-FI">
                <a:solidFill>
                  <a:schemeClr val="tx1"/>
                </a:solidFill>
                <a:latin typeface="Calibri" panose="020F0502020204030204" pitchFamily="34" charset="0"/>
                <a:ea typeface="Calibri" panose="020F0502020204030204" pitchFamily="34" charset="0"/>
                <a:cs typeface="Calibri" panose="020F0502020204030204" pitchFamily="34" charset="0"/>
              </a:rPr>
              <a:t>. </a:t>
            </a:r>
          </a:p>
          <a:p>
            <a:pPr marL="285750" indent="-285750" defTabSz="228600">
              <a:spcAft>
                <a:spcPts val="1200"/>
              </a:spcAft>
              <a:buFont typeface="Wingdings" panose="05000000000000000000" pitchFamily="2" charset="2"/>
              <a:buChar char="n"/>
            </a:pPr>
            <a:r>
              <a:rPr lang="fi-FI" err="1">
                <a:latin typeface="Calibri" panose="020F0502020204030204" pitchFamily="34" charset="0"/>
                <a:ea typeface="Calibri" panose="020F0502020204030204" pitchFamily="34" charset="0"/>
                <a:cs typeface="Calibri" panose="020F0502020204030204" pitchFamily="34" charset="0"/>
              </a:rPr>
              <a:t>Barley</a:t>
            </a:r>
            <a:r>
              <a:rPr lang="fi-FI">
                <a:latin typeface="Calibri" panose="020F0502020204030204" pitchFamily="34" charset="0"/>
                <a:ea typeface="Calibri" panose="020F0502020204030204" pitchFamily="34" charset="0"/>
                <a:cs typeface="Calibri" panose="020F0502020204030204" pitchFamily="34" charset="0"/>
              </a:rPr>
              <a:t> </a:t>
            </a:r>
            <a:r>
              <a:rPr lang="fi-FI" err="1">
                <a:latin typeface="Calibri" panose="020F0502020204030204" pitchFamily="34" charset="0"/>
                <a:ea typeface="Calibri" panose="020F0502020204030204" pitchFamily="34" charset="0"/>
                <a:cs typeface="Calibri" panose="020F0502020204030204" pitchFamily="34" charset="0"/>
              </a:rPr>
              <a:t>production</a:t>
            </a:r>
            <a:r>
              <a:rPr lang="fi-FI">
                <a:latin typeface="Calibri" panose="020F0502020204030204" pitchFamily="34" charset="0"/>
                <a:ea typeface="Calibri" panose="020F0502020204030204" pitchFamily="34" charset="0"/>
                <a:cs typeface="Calibri" panose="020F0502020204030204" pitchFamily="34" charset="0"/>
              </a:rPr>
              <a:t> is </a:t>
            </a:r>
            <a:r>
              <a:rPr lang="fi-FI" err="1">
                <a:latin typeface="Calibri" panose="020F0502020204030204" pitchFamily="34" charset="0"/>
                <a:ea typeface="Calibri" panose="020F0502020204030204" pitchFamily="34" charset="0"/>
                <a:cs typeface="Calibri" panose="020F0502020204030204" pitchFamily="34" charset="0"/>
              </a:rPr>
              <a:t>safer</a:t>
            </a:r>
            <a:r>
              <a:rPr lang="fi-FI">
                <a:latin typeface="Calibri" panose="020F0502020204030204" pitchFamily="34" charset="0"/>
                <a:ea typeface="Calibri" panose="020F0502020204030204" pitchFamily="34" charset="0"/>
                <a:cs typeface="Calibri" panose="020F0502020204030204" pitchFamily="34" charset="0"/>
              </a:rPr>
              <a:t> as it </a:t>
            </a:r>
            <a:r>
              <a:rPr lang="fi-FI" err="1">
                <a:latin typeface="Calibri" panose="020F0502020204030204" pitchFamily="34" charset="0"/>
                <a:ea typeface="Calibri" panose="020F0502020204030204" pitchFamily="34" charset="0"/>
                <a:cs typeface="Calibri" panose="020F0502020204030204" pitchFamily="34" charset="0"/>
              </a:rPr>
              <a:t>locates</a:t>
            </a:r>
            <a:r>
              <a:rPr lang="fi-FI">
                <a:latin typeface="Calibri" panose="020F0502020204030204" pitchFamily="34" charset="0"/>
                <a:ea typeface="Calibri" panose="020F0502020204030204" pitchFamily="34" charset="0"/>
                <a:cs typeface="Calibri" panose="020F0502020204030204" pitchFamily="34" charset="0"/>
              </a:rPr>
              <a:t> </a:t>
            </a:r>
            <a:r>
              <a:rPr lang="fi-FI" err="1">
                <a:latin typeface="Calibri" panose="020F0502020204030204" pitchFamily="34" charset="0"/>
                <a:ea typeface="Calibri" panose="020F0502020204030204" pitchFamily="34" charset="0"/>
                <a:cs typeface="Calibri" panose="020F0502020204030204" pitchFamily="34" charset="0"/>
              </a:rPr>
              <a:t>higher</a:t>
            </a:r>
            <a:r>
              <a:rPr lang="fi-FI">
                <a:latin typeface="Calibri" panose="020F0502020204030204" pitchFamily="34" charset="0"/>
                <a:ea typeface="Calibri" panose="020F0502020204030204" pitchFamily="34" charset="0"/>
                <a:cs typeface="Calibri" panose="020F0502020204030204" pitchFamily="34" charset="0"/>
              </a:rPr>
              <a:t> North </a:t>
            </a:r>
            <a:r>
              <a:rPr lang="fi-FI" err="1">
                <a:latin typeface="Calibri" panose="020F0502020204030204" pitchFamily="34" charset="0"/>
                <a:ea typeface="Calibri" panose="020F0502020204030204" pitchFamily="34" charset="0"/>
                <a:cs typeface="Calibri" panose="020F0502020204030204" pitchFamily="34" charset="0"/>
              </a:rPr>
              <a:t>were</a:t>
            </a:r>
            <a:r>
              <a:rPr lang="fi-FI">
                <a:latin typeface="Calibri" panose="020F0502020204030204" pitchFamily="34" charset="0"/>
                <a:ea typeface="Calibri" panose="020F0502020204030204" pitchFamily="34" charset="0"/>
                <a:cs typeface="Calibri" panose="020F0502020204030204" pitchFamily="34" charset="0"/>
              </a:rPr>
              <a:t> </a:t>
            </a:r>
            <a:r>
              <a:rPr lang="fi-FI" err="1">
                <a:latin typeface="Calibri" panose="020F0502020204030204" pitchFamily="34" charset="0"/>
                <a:ea typeface="Calibri" panose="020F0502020204030204" pitchFamily="34" charset="0"/>
                <a:cs typeface="Calibri" panose="020F0502020204030204" pitchFamily="34" charset="0"/>
              </a:rPr>
              <a:t>the</a:t>
            </a:r>
            <a:r>
              <a:rPr lang="fi-FI">
                <a:latin typeface="Calibri" panose="020F0502020204030204" pitchFamily="34" charset="0"/>
                <a:ea typeface="Calibri" panose="020F0502020204030204" pitchFamily="34" charset="0"/>
                <a:cs typeface="Calibri" panose="020F0502020204030204" pitchFamily="34" charset="0"/>
              </a:rPr>
              <a:t> </a:t>
            </a:r>
            <a:r>
              <a:rPr lang="fi-FI" err="1">
                <a:latin typeface="Calibri" panose="020F0502020204030204" pitchFamily="34" charset="0"/>
                <a:ea typeface="Calibri" panose="020F0502020204030204" pitchFamily="34" charset="0"/>
                <a:cs typeface="Calibri" panose="020F0502020204030204" pitchFamily="34" charset="0"/>
              </a:rPr>
              <a:t>drought</a:t>
            </a:r>
            <a:r>
              <a:rPr lang="fi-FI">
                <a:latin typeface="Calibri" panose="020F0502020204030204" pitchFamily="34" charset="0"/>
                <a:ea typeface="Calibri" panose="020F0502020204030204" pitchFamily="34" charset="0"/>
                <a:cs typeface="Calibri" panose="020F0502020204030204" pitchFamily="34" charset="0"/>
              </a:rPr>
              <a:t> </a:t>
            </a:r>
            <a:r>
              <a:rPr lang="fi-FI" err="1">
                <a:latin typeface="Calibri" panose="020F0502020204030204" pitchFamily="34" charset="0"/>
                <a:ea typeface="Calibri" panose="020F0502020204030204" pitchFamily="34" charset="0"/>
                <a:cs typeface="Calibri" panose="020F0502020204030204" pitchFamily="34" charset="0"/>
              </a:rPr>
              <a:t>doesnt</a:t>
            </a:r>
            <a:r>
              <a:rPr lang="fi-FI">
                <a:latin typeface="Calibri" panose="020F0502020204030204" pitchFamily="34" charset="0"/>
                <a:ea typeface="Calibri" panose="020F0502020204030204" pitchFamily="34" charset="0"/>
                <a:cs typeface="Calibri" panose="020F0502020204030204" pitchFamily="34" charset="0"/>
              </a:rPr>
              <a:t> </a:t>
            </a:r>
            <a:r>
              <a:rPr lang="fi-FI" err="1">
                <a:latin typeface="Calibri" panose="020F0502020204030204" pitchFamily="34" charset="0"/>
                <a:ea typeface="Calibri" panose="020F0502020204030204" pitchFamily="34" charset="0"/>
                <a:cs typeface="Calibri" panose="020F0502020204030204" pitchFamily="34" charset="0"/>
              </a:rPr>
              <a:t>reach</a:t>
            </a:r>
            <a:r>
              <a:rPr lang="fi-FI">
                <a:latin typeface="Calibri" panose="020F0502020204030204" pitchFamily="34" charset="0"/>
                <a:ea typeface="Calibri" panose="020F0502020204030204" pitchFamily="34" charset="0"/>
                <a:cs typeface="Calibri" panose="020F0502020204030204" pitchFamily="34" charset="0"/>
              </a:rPr>
              <a:t>.</a:t>
            </a:r>
          </a:p>
          <a:p>
            <a:pPr marL="285750" indent="-285750" defTabSz="228600">
              <a:spcAft>
                <a:spcPts val="1200"/>
              </a:spcAft>
              <a:buFont typeface="Wingdings" panose="05000000000000000000" pitchFamily="2" charset="2"/>
              <a:buChar char="n"/>
            </a:pPr>
            <a:r>
              <a:rPr lang="fi-FI">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a:t>
            </a:r>
            <a:r>
              <a:rPr lang="fi-FI" err="1">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Need</a:t>
            </a:r>
            <a:r>
              <a:rPr lang="fi-FI">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to </a:t>
            </a:r>
            <a:r>
              <a:rPr lang="fi-FI" err="1">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be</a:t>
            </a:r>
            <a:r>
              <a:rPr lang="fi-FI">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in </a:t>
            </a:r>
            <a:r>
              <a:rPr lang="fi-FI" err="1">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the</a:t>
            </a:r>
            <a:r>
              <a:rPr lang="fi-FI">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a:t>
            </a:r>
            <a:r>
              <a:rPr lang="fi-FI" err="1">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area</a:t>
            </a:r>
            <a:r>
              <a:rPr lang="fi-FI">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and </a:t>
            </a:r>
            <a:r>
              <a:rPr lang="fi-FI" err="1">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create</a:t>
            </a:r>
            <a:r>
              <a:rPr lang="fi-FI">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a:t>
            </a:r>
            <a:r>
              <a:rPr lang="fi-FI" err="1">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strong</a:t>
            </a:r>
            <a:r>
              <a:rPr lang="fi-FI">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a:t>
            </a:r>
            <a:r>
              <a:rPr lang="fi-FI" err="1">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strong</a:t>
            </a:r>
            <a:r>
              <a:rPr lang="fi-FI">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a:t>
            </a:r>
            <a:r>
              <a:rPr lang="fi-FI" err="1">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local</a:t>
            </a:r>
            <a:r>
              <a:rPr lang="fi-FI">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a:t>
            </a:r>
            <a:r>
              <a:rPr lang="fi-FI" err="1">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connections</a:t>
            </a:r>
            <a:r>
              <a:rPr lang="fi-FI">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to </a:t>
            </a:r>
            <a:r>
              <a:rPr lang="fi-FI" err="1">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succeed</a:t>
            </a:r>
            <a:endParaRPr lang="fi-FI">
              <a:solidFill>
                <a:schemeClr val="tx1"/>
              </a:solidFill>
              <a:latin typeface="Calibri" panose="020F0502020204030204" pitchFamily="34" charset="0"/>
              <a:ea typeface="Calibri" panose="020F0502020204030204" pitchFamily="34" charset="0"/>
              <a:cs typeface="Calibri" panose="020F0502020204030204" pitchFamily="34" charset="0"/>
            </a:endParaRPr>
          </a:p>
          <a:p>
            <a:pPr algn="l" defTabSz="228600">
              <a:spcAft>
                <a:spcPts val="1200"/>
              </a:spcAft>
            </a:pPr>
            <a:endParaRPr lang="LID4096" noProof="0"/>
          </a:p>
        </p:txBody>
      </p:sp>
      <p:pic>
        <p:nvPicPr>
          <p:cNvPr id="4098" name="Picture 2">
            <a:extLst>
              <a:ext uri="{FF2B5EF4-FFF2-40B4-BE49-F238E27FC236}">
                <a16:creationId xmlns:a16="http://schemas.microsoft.com/office/drawing/2014/main" id="{DFE99FAD-05C7-DB56-CE60-9D5E87168E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672" y="1735733"/>
            <a:ext cx="6076810" cy="4695371"/>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C49BC946-4600-1B1F-70DC-072B9F3E0C0A}"/>
              </a:ext>
            </a:extLst>
          </p:cNvPr>
          <p:cNvSpPr txBox="1"/>
          <p:nvPr/>
        </p:nvSpPr>
        <p:spPr>
          <a:xfrm>
            <a:off x="1171938" y="6431104"/>
            <a:ext cx="6094070" cy="246221"/>
          </a:xfrm>
          <a:prstGeom prst="rect">
            <a:avLst/>
          </a:prstGeom>
          <a:noFill/>
        </p:spPr>
        <p:txBody>
          <a:bodyPr wrap="square">
            <a:spAutoFit/>
          </a:bodyPr>
          <a:lstStyle/>
          <a:p>
            <a:r>
              <a:rPr lang="LID4096" sz="1000"/>
              <a:t>https://droughtmonitor.unl.edu/Maps/CompareTwoWeeks.aspx</a:t>
            </a:r>
          </a:p>
        </p:txBody>
      </p:sp>
      <p:pic>
        <p:nvPicPr>
          <p:cNvPr id="11" name="Graphic 10" descr="Bonfire with solid fill">
            <a:extLst>
              <a:ext uri="{FF2B5EF4-FFF2-40B4-BE49-F238E27FC236}">
                <a16:creationId xmlns:a16="http://schemas.microsoft.com/office/drawing/2014/main" id="{50F2720C-8666-B470-8CE2-C5251FB79B0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82548" y="3958422"/>
            <a:ext cx="457200" cy="457200"/>
          </a:xfrm>
          <a:prstGeom prst="rect">
            <a:avLst/>
          </a:prstGeom>
        </p:spPr>
      </p:pic>
    </p:spTree>
    <p:extLst>
      <p:ext uri="{BB962C8B-B14F-4D97-AF65-F5344CB8AC3E}">
        <p14:creationId xmlns:p14="http://schemas.microsoft.com/office/powerpoint/2010/main" val="188384991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EB6AFB2-7A9D-C108-0911-78AFDA6695E8}"/>
              </a:ext>
            </a:extLst>
          </p:cNvPr>
          <p:cNvSpPr>
            <a:spLocks noGrp="1"/>
          </p:cNvSpPr>
          <p:nvPr>
            <p:ph type="title"/>
          </p:nvPr>
        </p:nvSpPr>
        <p:spPr/>
        <p:txBody>
          <a:bodyPr/>
          <a:lstStyle/>
          <a:p>
            <a:r>
              <a:rPr lang="en-US"/>
              <a:t>Securing supply and shorter supply chains through the US market</a:t>
            </a:r>
          </a:p>
        </p:txBody>
      </p:sp>
      <p:sp>
        <p:nvSpPr>
          <p:cNvPr id="7" name="TextBox 6">
            <a:extLst>
              <a:ext uri="{FF2B5EF4-FFF2-40B4-BE49-F238E27FC236}">
                <a16:creationId xmlns:a16="http://schemas.microsoft.com/office/drawing/2014/main" id="{76DE2920-CB75-0AAD-9EA1-F3C6C424546B}"/>
              </a:ext>
            </a:extLst>
          </p:cNvPr>
          <p:cNvSpPr txBox="1"/>
          <p:nvPr/>
        </p:nvSpPr>
        <p:spPr>
          <a:xfrm>
            <a:off x="4615873" y="3151035"/>
            <a:ext cx="7133551" cy="2989685"/>
          </a:xfrm>
          <a:prstGeom prst="rect">
            <a:avLst/>
          </a:prstGeom>
          <a:noFill/>
        </p:spPr>
        <p:txBody>
          <a:bodyPr wrap="square" lIns="0" tIns="0" rIns="0" bIns="0" rtlCol="0" anchor="ctr">
            <a:noAutofit/>
          </a:bodyPr>
          <a:lstStyle/>
          <a:p>
            <a:pPr marL="285750" indent="-285750" defTabSz="228600">
              <a:spcAft>
                <a:spcPts val="300"/>
              </a:spcAft>
              <a:buFont typeface="Arial" panose="020B0604020202020204" pitchFamily="34" charset="0"/>
              <a:buChar char="•"/>
            </a:pPr>
            <a:r>
              <a:rPr lang="en-US" sz="1200">
                <a:solidFill>
                  <a:schemeClr val="tx1"/>
                </a:solidFill>
                <a:ea typeface="Calibri" panose="020F0502020204030204" pitchFamily="34" charset="0"/>
                <a:cs typeface="Calibri" panose="020F0502020204030204" pitchFamily="34" charset="0"/>
              </a:rPr>
              <a:t>Climate change is affecting agriculture significantly having a negative effect on hops and barley growth globally. Many farmers have already experienced difficulties with extreme heat, drought and unpredictable seasons.</a:t>
            </a:r>
          </a:p>
          <a:p>
            <a:pPr marL="285750" indent="-285750" defTabSz="228600">
              <a:spcAft>
                <a:spcPts val="300"/>
              </a:spcAft>
              <a:buFont typeface="Arial" panose="020B0604020202020204" pitchFamily="34" charset="0"/>
              <a:buChar char="•"/>
            </a:pPr>
            <a:r>
              <a:rPr lang="en-US" sz="1200">
                <a:ea typeface="Calibri" panose="020F0502020204030204" pitchFamily="34" charset="0"/>
                <a:cs typeface="Calibri" panose="020F0502020204030204" pitchFamily="34" charset="0"/>
              </a:rPr>
              <a:t>Particularly hop production is at risk, as its production is predicted to</a:t>
            </a:r>
            <a:r>
              <a:rPr lang="en-US" sz="1200">
                <a:solidFill>
                  <a:schemeClr val="tx1"/>
                </a:solidFill>
                <a:ea typeface="Calibri" panose="020F0502020204030204" pitchFamily="34" charset="0"/>
                <a:cs typeface="Calibri" panose="020F0502020204030204" pitchFamily="34" charset="0"/>
              </a:rPr>
              <a:t> decline up to 20% by 2050</a:t>
            </a:r>
            <a:r>
              <a:rPr lang="en-US" sz="1200">
                <a:ea typeface="Calibri" panose="020F0502020204030204" pitchFamily="34" charset="0"/>
                <a:cs typeface="Calibri" panose="020F0502020204030204" pitchFamily="34" charset="0"/>
              </a:rPr>
              <a:t> d</a:t>
            </a:r>
            <a:r>
              <a:rPr lang="en-US" sz="1200">
                <a:solidFill>
                  <a:schemeClr val="tx1"/>
                </a:solidFill>
                <a:ea typeface="Calibri" panose="020F0502020204030204" pitchFamily="34" charset="0"/>
                <a:cs typeface="Calibri" panose="020F0502020204030204" pitchFamily="34" charset="0"/>
              </a:rPr>
              <a:t>ue to droughts and wildfires globally. </a:t>
            </a:r>
            <a:r>
              <a:rPr lang="en-US" sz="1200">
                <a:ea typeface="Calibri" panose="020F0502020204030204" pitchFamily="34" charset="0"/>
                <a:cs typeface="Calibri" panose="020F0502020204030204" pitchFamily="34" charset="0"/>
              </a:rPr>
              <a:t>If this takes place, as indicated during the past 20 years, it will increase the troubles of the beer industry in general and push the prices up. </a:t>
            </a:r>
            <a:endParaRPr lang="en-US" sz="1200">
              <a:solidFill>
                <a:schemeClr val="accent3"/>
              </a:solidFill>
              <a:ea typeface="Calibri" panose="020F0502020204030204" pitchFamily="34" charset="0"/>
              <a:cs typeface="Calibri" panose="020F0502020204030204" pitchFamily="34" charset="0"/>
            </a:endParaRPr>
          </a:p>
          <a:p>
            <a:pPr marL="285750" indent="-285750" defTabSz="228600">
              <a:spcAft>
                <a:spcPts val="300"/>
              </a:spcAft>
              <a:buFont typeface="Arial" panose="020B0604020202020204" pitchFamily="34" charset="0"/>
              <a:buChar char="•"/>
            </a:pPr>
            <a:r>
              <a:rPr lang="en-US" sz="1200">
                <a:ea typeface="Calibri" panose="020F0502020204030204" pitchFamily="34" charset="0"/>
                <a:cs typeface="Calibri" panose="020F0502020204030204" pitchFamily="34" charset="0"/>
              </a:rPr>
              <a:t>The biggest global threats to hop production are climate fluctuations, drought, pests and wildfires. </a:t>
            </a:r>
            <a:r>
              <a:rPr lang="en-US" sz="1200">
                <a:solidFill>
                  <a:schemeClr val="tx1"/>
                </a:solidFill>
                <a:ea typeface="Calibri" panose="020F0502020204030204" pitchFamily="34" charset="0"/>
                <a:cs typeface="Calibri" panose="020F0502020204030204" pitchFamily="34" charset="0"/>
              </a:rPr>
              <a:t>The map from June 2022 showcasing droughts shows the severity of the problem in the USA. </a:t>
            </a:r>
            <a:r>
              <a:rPr lang="en-US" sz="1200">
                <a:ea typeface="Calibri" panose="020F0502020204030204" pitchFamily="34" charset="0"/>
                <a:cs typeface="Calibri" panose="020F0502020204030204" pitchFamily="34" charset="0"/>
              </a:rPr>
              <a:t>Barley production, on the other hand, is safer as it is located higher north where the droughts don’t reach.</a:t>
            </a:r>
          </a:p>
          <a:p>
            <a:pPr marL="285750" indent="-285750" defTabSz="228600">
              <a:spcAft>
                <a:spcPts val="300"/>
              </a:spcAft>
              <a:buFont typeface="Arial" panose="020B0604020202020204" pitchFamily="34" charset="0"/>
              <a:buChar char="•"/>
            </a:pPr>
            <a:r>
              <a:rPr lang="en-US" sz="1200">
                <a:ea typeface="Calibri" panose="020F0502020204030204" pitchFamily="34" charset="0"/>
                <a:cs typeface="Calibri" panose="020F0502020204030204" pitchFamily="34" charset="0"/>
              </a:rPr>
              <a:t>While the situation is alarming, the conditions are even worse in many other parts of the world. To create a competitive advantage for the future, Carlsberg should ensure secure supply in the USA and create strong local connections.</a:t>
            </a:r>
            <a:endParaRPr lang="en-US" sz="1200">
              <a:solidFill>
                <a:schemeClr val="tx1"/>
              </a:solidFill>
              <a:ea typeface="Calibri" panose="020F0502020204030204" pitchFamily="34" charset="0"/>
              <a:cs typeface="Calibri" panose="020F0502020204030204" pitchFamily="34" charset="0"/>
            </a:endParaRPr>
          </a:p>
        </p:txBody>
      </p:sp>
      <p:pic>
        <p:nvPicPr>
          <p:cNvPr id="4098" name="Picture 2">
            <a:extLst>
              <a:ext uri="{FF2B5EF4-FFF2-40B4-BE49-F238E27FC236}">
                <a16:creationId xmlns:a16="http://schemas.microsoft.com/office/drawing/2014/main" id="{DFE99FAD-05C7-DB56-CE60-9D5E87168E2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384174" y="3649844"/>
            <a:ext cx="3810138" cy="2322426"/>
          </a:xfrm>
          <a:prstGeom prst="rect">
            <a:avLst/>
          </a:prstGeom>
          <a:noFill/>
          <a:ln w="12700">
            <a:solidFill>
              <a:schemeClr val="accent1"/>
            </a:solidFill>
          </a:ln>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C49BC946-4600-1B1F-70DC-072B9F3E0C0A}"/>
              </a:ext>
            </a:extLst>
          </p:cNvPr>
          <p:cNvSpPr txBox="1"/>
          <p:nvPr/>
        </p:nvSpPr>
        <p:spPr>
          <a:xfrm>
            <a:off x="0" y="6150114"/>
            <a:ext cx="6094070" cy="707886"/>
          </a:xfrm>
          <a:prstGeom prst="rect">
            <a:avLst/>
          </a:prstGeom>
          <a:noFill/>
        </p:spPr>
        <p:txBody>
          <a:bodyPr wrap="square">
            <a:spAutoFit/>
          </a:bodyPr>
          <a:lstStyle/>
          <a:p>
            <a:r>
              <a:rPr lang="LID4096" sz="1000">
                <a:hlinkClick r:id="rId4"/>
              </a:rPr>
              <a:t>https://droughtmonitor.unl.edu/Maps/CompareTwoWeeks.aspx</a:t>
            </a:r>
            <a:endParaRPr lang="fi-FI" sz="1000"/>
          </a:p>
          <a:p>
            <a:r>
              <a:rPr lang="fi-FI" sz="1000" err="1"/>
              <a:t>Mozny</a:t>
            </a:r>
            <a:r>
              <a:rPr lang="fi-FI" sz="1000"/>
              <a:t>, M., </a:t>
            </a:r>
            <a:r>
              <a:rPr lang="fi-FI" sz="1000" err="1"/>
              <a:t>Trnka</a:t>
            </a:r>
            <a:r>
              <a:rPr lang="fi-FI" sz="1000"/>
              <a:t>, M., </a:t>
            </a:r>
            <a:r>
              <a:rPr lang="fi-FI" sz="1000" err="1"/>
              <a:t>Vlach</a:t>
            </a:r>
            <a:r>
              <a:rPr lang="fi-FI" sz="1000"/>
              <a:t>, V., </a:t>
            </a:r>
            <a:r>
              <a:rPr lang="fi-FI" sz="1000" err="1"/>
              <a:t>Zalud</a:t>
            </a:r>
            <a:r>
              <a:rPr lang="fi-FI" sz="1000"/>
              <a:t>, Z, </a:t>
            </a:r>
            <a:r>
              <a:rPr lang="fi-FI" sz="1000" err="1"/>
              <a:t>Cejka</a:t>
            </a:r>
            <a:r>
              <a:rPr lang="fi-FI" sz="1000"/>
              <a:t>, T., </a:t>
            </a:r>
            <a:r>
              <a:rPr lang="fi-FI" sz="1000" err="1"/>
              <a:t>Hajkova</a:t>
            </a:r>
            <a:r>
              <a:rPr lang="fi-FI" sz="1000"/>
              <a:t>, L., </a:t>
            </a:r>
            <a:r>
              <a:rPr lang="fi-FI" sz="1000" err="1"/>
              <a:t>Potopova</a:t>
            </a:r>
            <a:r>
              <a:rPr lang="fi-FI" sz="1000"/>
              <a:t>, V., </a:t>
            </a:r>
            <a:r>
              <a:rPr lang="fi-FI" sz="1000" err="1"/>
              <a:t>Semenov</a:t>
            </a:r>
            <a:r>
              <a:rPr lang="fi-FI" sz="1000"/>
              <a:t>, M., </a:t>
            </a:r>
            <a:r>
              <a:rPr lang="fi-FI" sz="1000" err="1"/>
              <a:t>Semeradova</a:t>
            </a:r>
            <a:r>
              <a:rPr lang="fi-FI" sz="1000"/>
              <a:t>, D., and </a:t>
            </a:r>
            <a:r>
              <a:rPr lang="fi-FI" sz="1000" err="1"/>
              <a:t>Buntgen</a:t>
            </a:r>
            <a:r>
              <a:rPr lang="fi-FI" sz="1000"/>
              <a:t>, U. . (2023). </a:t>
            </a:r>
            <a:r>
              <a:rPr lang="fi-FI" sz="1000" err="1"/>
              <a:t>Climate-induced</a:t>
            </a:r>
            <a:r>
              <a:rPr lang="fi-FI" sz="1000"/>
              <a:t> </a:t>
            </a:r>
            <a:r>
              <a:rPr lang="fi-FI" sz="1000" err="1"/>
              <a:t>decline</a:t>
            </a:r>
            <a:r>
              <a:rPr lang="fi-FI" sz="1000"/>
              <a:t> in </a:t>
            </a:r>
            <a:r>
              <a:rPr lang="fi-FI" sz="1000" err="1"/>
              <a:t>the</a:t>
            </a:r>
            <a:r>
              <a:rPr lang="fi-FI" sz="1000"/>
              <a:t> </a:t>
            </a:r>
            <a:r>
              <a:rPr lang="fi-FI" sz="1000" err="1"/>
              <a:t>quality</a:t>
            </a:r>
            <a:r>
              <a:rPr lang="fi-FI" sz="1000"/>
              <a:t> and </a:t>
            </a:r>
            <a:r>
              <a:rPr lang="fi-FI" sz="1000" err="1"/>
              <a:t>quantity</a:t>
            </a:r>
            <a:r>
              <a:rPr lang="fi-FI" sz="1000"/>
              <a:t> of European </a:t>
            </a:r>
            <a:r>
              <a:rPr lang="fi-FI" sz="1000" err="1"/>
              <a:t>hops</a:t>
            </a:r>
            <a:r>
              <a:rPr lang="fi-FI" sz="1000"/>
              <a:t> </a:t>
            </a:r>
            <a:r>
              <a:rPr lang="fi-FI" sz="1000" err="1"/>
              <a:t>calls</a:t>
            </a:r>
            <a:r>
              <a:rPr lang="fi-FI" sz="1000"/>
              <a:t> for </a:t>
            </a:r>
            <a:r>
              <a:rPr lang="fi-FI" sz="1000" err="1"/>
              <a:t>immediate</a:t>
            </a:r>
            <a:r>
              <a:rPr lang="fi-FI" sz="1000"/>
              <a:t> </a:t>
            </a:r>
            <a:r>
              <a:rPr lang="fi-FI" sz="1000" err="1"/>
              <a:t>adaptation</a:t>
            </a:r>
            <a:r>
              <a:rPr lang="fi-FI" sz="1000"/>
              <a:t> </a:t>
            </a:r>
            <a:r>
              <a:rPr lang="fi-FI" sz="1000" err="1"/>
              <a:t>measures</a:t>
            </a:r>
            <a:endParaRPr lang="LID4096" sz="1000"/>
          </a:p>
        </p:txBody>
      </p:sp>
      <p:pic>
        <p:nvPicPr>
          <p:cNvPr id="11" name="Graphic 10" descr="Bonfire with solid fill">
            <a:extLst>
              <a:ext uri="{FF2B5EF4-FFF2-40B4-BE49-F238E27FC236}">
                <a16:creationId xmlns:a16="http://schemas.microsoft.com/office/drawing/2014/main" id="{50F2720C-8666-B470-8CE2-C5251FB79B0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14631" y="4927769"/>
            <a:ext cx="267383" cy="267383"/>
          </a:xfrm>
          <a:prstGeom prst="rect">
            <a:avLst/>
          </a:prstGeom>
        </p:spPr>
      </p:pic>
      <p:sp>
        <p:nvSpPr>
          <p:cNvPr id="5" name="Isosceles Triangle 4">
            <a:extLst>
              <a:ext uri="{FF2B5EF4-FFF2-40B4-BE49-F238E27FC236}">
                <a16:creationId xmlns:a16="http://schemas.microsoft.com/office/drawing/2014/main" id="{D09CF322-1AF6-208B-5814-EE632CA3CC62}"/>
              </a:ext>
            </a:extLst>
          </p:cNvPr>
          <p:cNvSpPr/>
          <p:nvPr/>
        </p:nvSpPr>
        <p:spPr>
          <a:xfrm rot="5400000">
            <a:off x="3124953" y="2110183"/>
            <a:ext cx="2326221" cy="187505"/>
          </a:xfrm>
          <a:prstGeom prst="triangle">
            <a:avLst>
              <a:gd name="adj" fmla="val 49108"/>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tIns="91440" bIns="91440" rtlCol="0" anchor="ctr"/>
          <a:lstStyle/>
          <a:p>
            <a:pPr algn="ctr"/>
            <a:endParaRPr lang="fi-FI" err="1"/>
          </a:p>
        </p:txBody>
      </p:sp>
      <p:sp>
        <p:nvSpPr>
          <p:cNvPr id="4" name="Freeform 641">
            <a:extLst>
              <a:ext uri="{FF2B5EF4-FFF2-40B4-BE49-F238E27FC236}">
                <a16:creationId xmlns:a16="http://schemas.microsoft.com/office/drawing/2014/main" id="{8019E600-5E3B-00FC-343A-EFD0094108F4}"/>
              </a:ext>
            </a:extLst>
          </p:cNvPr>
          <p:cNvSpPr>
            <a:spLocks/>
          </p:cNvSpPr>
          <p:nvPr/>
        </p:nvSpPr>
        <p:spPr bwMode="auto">
          <a:xfrm>
            <a:off x="785431" y="1277433"/>
            <a:ext cx="2906279" cy="1555668"/>
          </a:xfrm>
          <a:custGeom>
            <a:avLst/>
            <a:gdLst>
              <a:gd name="T0" fmla="*/ 84 w 289"/>
              <a:gd name="T1" fmla="*/ 106 h 143"/>
              <a:gd name="T2" fmla="*/ 105 w 289"/>
              <a:gd name="T3" fmla="*/ 119 h 143"/>
              <a:gd name="T4" fmla="*/ 125 w 289"/>
              <a:gd name="T5" fmla="*/ 127 h 143"/>
              <a:gd name="T6" fmla="*/ 137 w 289"/>
              <a:gd name="T7" fmla="*/ 127 h 143"/>
              <a:gd name="T8" fmla="*/ 149 w 289"/>
              <a:gd name="T9" fmla="*/ 119 h 143"/>
              <a:gd name="T10" fmla="*/ 162 w 289"/>
              <a:gd name="T11" fmla="*/ 118 h 143"/>
              <a:gd name="T12" fmla="*/ 177 w 289"/>
              <a:gd name="T13" fmla="*/ 119 h 143"/>
              <a:gd name="T14" fmla="*/ 171 w 289"/>
              <a:gd name="T15" fmla="*/ 113 h 143"/>
              <a:gd name="T16" fmla="*/ 186 w 289"/>
              <a:gd name="T17" fmla="*/ 113 h 143"/>
              <a:gd name="T18" fmla="*/ 209 w 289"/>
              <a:gd name="T19" fmla="*/ 122 h 143"/>
              <a:gd name="T20" fmla="*/ 213 w 289"/>
              <a:gd name="T21" fmla="*/ 133 h 143"/>
              <a:gd name="T22" fmla="*/ 220 w 289"/>
              <a:gd name="T23" fmla="*/ 143 h 143"/>
              <a:gd name="T24" fmla="*/ 215 w 289"/>
              <a:gd name="T25" fmla="*/ 108 h 143"/>
              <a:gd name="T26" fmla="*/ 234 w 289"/>
              <a:gd name="T27" fmla="*/ 92 h 143"/>
              <a:gd name="T28" fmla="*/ 239 w 289"/>
              <a:gd name="T29" fmla="*/ 86 h 143"/>
              <a:gd name="T30" fmla="*/ 244 w 289"/>
              <a:gd name="T31" fmla="*/ 82 h 143"/>
              <a:gd name="T32" fmla="*/ 242 w 289"/>
              <a:gd name="T33" fmla="*/ 78 h 143"/>
              <a:gd name="T34" fmla="*/ 238 w 289"/>
              <a:gd name="T35" fmla="*/ 71 h 143"/>
              <a:gd name="T36" fmla="*/ 239 w 289"/>
              <a:gd name="T37" fmla="*/ 69 h 143"/>
              <a:gd name="T38" fmla="*/ 242 w 289"/>
              <a:gd name="T39" fmla="*/ 75 h 143"/>
              <a:gd name="T40" fmla="*/ 246 w 289"/>
              <a:gd name="T41" fmla="*/ 62 h 143"/>
              <a:gd name="T42" fmla="*/ 253 w 289"/>
              <a:gd name="T43" fmla="*/ 52 h 143"/>
              <a:gd name="T44" fmla="*/ 265 w 289"/>
              <a:gd name="T45" fmla="*/ 48 h 143"/>
              <a:gd name="T46" fmla="*/ 271 w 289"/>
              <a:gd name="T47" fmla="*/ 48 h 143"/>
              <a:gd name="T48" fmla="*/ 274 w 289"/>
              <a:gd name="T49" fmla="*/ 35 h 143"/>
              <a:gd name="T50" fmla="*/ 288 w 289"/>
              <a:gd name="T51" fmla="*/ 28 h 143"/>
              <a:gd name="T52" fmla="*/ 276 w 289"/>
              <a:gd name="T53" fmla="*/ 13 h 143"/>
              <a:gd name="T54" fmla="*/ 264 w 289"/>
              <a:gd name="T55" fmla="*/ 28 h 143"/>
              <a:gd name="T56" fmla="*/ 237 w 289"/>
              <a:gd name="T57" fmla="*/ 39 h 143"/>
              <a:gd name="T58" fmla="*/ 224 w 289"/>
              <a:gd name="T59" fmla="*/ 45 h 143"/>
              <a:gd name="T60" fmla="*/ 208 w 289"/>
              <a:gd name="T61" fmla="*/ 44 h 143"/>
              <a:gd name="T62" fmla="*/ 203 w 289"/>
              <a:gd name="T63" fmla="*/ 36 h 143"/>
              <a:gd name="T64" fmla="*/ 196 w 289"/>
              <a:gd name="T65" fmla="*/ 28 h 143"/>
              <a:gd name="T66" fmla="*/ 185 w 289"/>
              <a:gd name="T67" fmla="*/ 48 h 143"/>
              <a:gd name="T68" fmla="*/ 187 w 289"/>
              <a:gd name="T69" fmla="*/ 25 h 143"/>
              <a:gd name="T70" fmla="*/ 196 w 289"/>
              <a:gd name="T71" fmla="*/ 17 h 143"/>
              <a:gd name="T72" fmla="*/ 184 w 289"/>
              <a:gd name="T73" fmla="*/ 13 h 143"/>
              <a:gd name="T74" fmla="*/ 165 w 289"/>
              <a:gd name="T75" fmla="*/ 15 h 143"/>
              <a:gd name="T76" fmla="*/ 158 w 289"/>
              <a:gd name="T77" fmla="*/ 5 h 143"/>
              <a:gd name="T78" fmla="*/ 147 w 289"/>
              <a:gd name="T79" fmla="*/ 4 h 143"/>
              <a:gd name="T80" fmla="*/ 30 w 289"/>
              <a:gd name="T81" fmla="*/ 4 h 143"/>
              <a:gd name="T82" fmla="*/ 7 w 289"/>
              <a:gd name="T83" fmla="*/ 9 h 143"/>
              <a:gd name="T84" fmla="*/ 8 w 289"/>
              <a:gd name="T85" fmla="*/ 21 h 143"/>
              <a:gd name="T86" fmla="*/ 2 w 289"/>
              <a:gd name="T87" fmla="*/ 40 h 143"/>
              <a:gd name="T88" fmla="*/ 5 w 289"/>
              <a:gd name="T89" fmla="*/ 63 h 143"/>
              <a:gd name="T90" fmla="*/ 12 w 289"/>
              <a:gd name="T91" fmla="*/ 73 h 143"/>
              <a:gd name="T92" fmla="*/ 21 w 289"/>
              <a:gd name="T93" fmla="*/ 88 h 143"/>
              <a:gd name="T94" fmla="*/ 39 w 289"/>
              <a:gd name="T95" fmla="*/ 102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89" h="143">
                <a:moveTo>
                  <a:pt x="68" y="108"/>
                </a:moveTo>
                <a:cubicBezTo>
                  <a:pt x="71" y="108"/>
                  <a:pt x="74" y="108"/>
                  <a:pt x="78" y="108"/>
                </a:cubicBezTo>
                <a:cubicBezTo>
                  <a:pt x="79" y="108"/>
                  <a:pt x="81" y="108"/>
                  <a:pt x="82" y="108"/>
                </a:cubicBezTo>
                <a:cubicBezTo>
                  <a:pt x="83" y="108"/>
                  <a:pt x="83" y="106"/>
                  <a:pt x="84" y="106"/>
                </a:cubicBezTo>
                <a:cubicBezTo>
                  <a:pt x="85" y="105"/>
                  <a:pt x="91" y="105"/>
                  <a:pt x="91" y="106"/>
                </a:cubicBezTo>
                <a:cubicBezTo>
                  <a:pt x="94" y="108"/>
                  <a:pt x="97" y="110"/>
                  <a:pt x="100" y="112"/>
                </a:cubicBezTo>
                <a:cubicBezTo>
                  <a:pt x="100" y="112"/>
                  <a:pt x="101" y="115"/>
                  <a:pt x="101" y="116"/>
                </a:cubicBezTo>
                <a:cubicBezTo>
                  <a:pt x="102" y="118"/>
                  <a:pt x="102" y="118"/>
                  <a:pt x="105" y="119"/>
                </a:cubicBezTo>
                <a:cubicBezTo>
                  <a:pt x="107" y="120"/>
                  <a:pt x="108" y="121"/>
                  <a:pt x="109" y="119"/>
                </a:cubicBezTo>
                <a:cubicBezTo>
                  <a:pt x="110" y="116"/>
                  <a:pt x="111" y="116"/>
                  <a:pt x="114" y="117"/>
                </a:cubicBezTo>
                <a:cubicBezTo>
                  <a:pt x="116" y="117"/>
                  <a:pt x="119" y="118"/>
                  <a:pt x="119" y="120"/>
                </a:cubicBezTo>
                <a:cubicBezTo>
                  <a:pt x="121" y="123"/>
                  <a:pt x="123" y="124"/>
                  <a:pt x="125" y="127"/>
                </a:cubicBezTo>
                <a:cubicBezTo>
                  <a:pt x="127" y="129"/>
                  <a:pt x="126" y="133"/>
                  <a:pt x="129" y="134"/>
                </a:cubicBezTo>
                <a:cubicBezTo>
                  <a:pt x="131" y="136"/>
                  <a:pt x="135" y="136"/>
                  <a:pt x="137" y="137"/>
                </a:cubicBezTo>
                <a:cubicBezTo>
                  <a:pt x="137" y="136"/>
                  <a:pt x="135" y="129"/>
                  <a:pt x="135" y="129"/>
                </a:cubicBezTo>
                <a:cubicBezTo>
                  <a:pt x="137" y="130"/>
                  <a:pt x="136" y="127"/>
                  <a:pt x="137" y="127"/>
                </a:cubicBezTo>
                <a:cubicBezTo>
                  <a:pt x="137" y="126"/>
                  <a:pt x="139" y="126"/>
                  <a:pt x="140" y="125"/>
                </a:cubicBezTo>
                <a:cubicBezTo>
                  <a:pt x="141" y="125"/>
                  <a:pt x="142" y="122"/>
                  <a:pt x="142" y="122"/>
                </a:cubicBezTo>
                <a:cubicBezTo>
                  <a:pt x="143" y="123"/>
                  <a:pt x="144" y="123"/>
                  <a:pt x="145" y="122"/>
                </a:cubicBezTo>
                <a:cubicBezTo>
                  <a:pt x="147" y="121"/>
                  <a:pt x="148" y="121"/>
                  <a:pt x="149" y="119"/>
                </a:cubicBezTo>
                <a:cubicBezTo>
                  <a:pt x="151" y="118"/>
                  <a:pt x="148" y="118"/>
                  <a:pt x="148" y="117"/>
                </a:cubicBezTo>
                <a:cubicBezTo>
                  <a:pt x="148" y="117"/>
                  <a:pt x="151" y="118"/>
                  <a:pt x="152" y="117"/>
                </a:cubicBezTo>
                <a:cubicBezTo>
                  <a:pt x="154" y="116"/>
                  <a:pt x="155" y="116"/>
                  <a:pt x="157" y="116"/>
                </a:cubicBezTo>
                <a:cubicBezTo>
                  <a:pt x="159" y="116"/>
                  <a:pt x="160" y="119"/>
                  <a:pt x="162" y="118"/>
                </a:cubicBezTo>
                <a:cubicBezTo>
                  <a:pt x="165" y="116"/>
                  <a:pt x="166" y="118"/>
                  <a:pt x="168" y="119"/>
                </a:cubicBezTo>
                <a:cubicBezTo>
                  <a:pt x="170" y="120"/>
                  <a:pt x="171" y="118"/>
                  <a:pt x="172" y="118"/>
                </a:cubicBezTo>
                <a:cubicBezTo>
                  <a:pt x="173" y="117"/>
                  <a:pt x="176" y="119"/>
                  <a:pt x="176" y="120"/>
                </a:cubicBezTo>
                <a:cubicBezTo>
                  <a:pt x="177" y="121"/>
                  <a:pt x="178" y="120"/>
                  <a:pt x="177" y="119"/>
                </a:cubicBezTo>
                <a:cubicBezTo>
                  <a:pt x="177" y="119"/>
                  <a:pt x="176" y="118"/>
                  <a:pt x="175" y="118"/>
                </a:cubicBezTo>
                <a:cubicBezTo>
                  <a:pt x="174" y="117"/>
                  <a:pt x="176" y="117"/>
                  <a:pt x="176" y="117"/>
                </a:cubicBezTo>
                <a:cubicBezTo>
                  <a:pt x="175" y="115"/>
                  <a:pt x="175" y="114"/>
                  <a:pt x="173" y="115"/>
                </a:cubicBezTo>
                <a:cubicBezTo>
                  <a:pt x="173" y="115"/>
                  <a:pt x="169" y="115"/>
                  <a:pt x="171" y="113"/>
                </a:cubicBezTo>
                <a:cubicBezTo>
                  <a:pt x="173" y="113"/>
                  <a:pt x="174" y="114"/>
                  <a:pt x="175" y="114"/>
                </a:cubicBezTo>
                <a:cubicBezTo>
                  <a:pt x="178" y="113"/>
                  <a:pt x="180" y="113"/>
                  <a:pt x="183" y="113"/>
                </a:cubicBezTo>
                <a:cubicBezTo>
                  <a:pt x="184" y="113"/>
                  <a:pt x="183" y="113"/>
                  <a:pt x="184" y="114"/>
                </a:cubicBezTo>
                <a:cubicBezTo>
                  <a:pt x="184" y="114"/>
                  <a:pt x="185" y="114"/>
                  <a:pt x="186" y="113"/>
                </a:cubicBezTo>
                <a:cubicBezTo>
                  <a:pt x="188" y="113"/>
                  <a:pt x="190" y="113"/>
                  <a:pt x="192" y="113"/>
                </a:cubicBezTo>
                <a:cubicBezTo>
                  <a:pt x="194" y="113"/>
                  <a:pt x="194" y="115"/>
                  <a:pt x="196" y="116"/>
                </a:cubicBezTo>
                <a:cubicBezTo>
                  <a:pt x="198" y="118"/>
                  <a:pt x="200" y="116"/>
                  <a:pt x="202" y="115"/>
                </a:cubicBezTo>
                <a:cubicBezTo>
                  <a:pt x="203" y="115"/>
                  <a:pt x="209" y="121"/>
                  <a:pt x="209" y="122"/>
                </a:cubicBezTo>
                <a:cubicBezTo>
                  <a:pt x="210" y="123"/>
                  <a:pt x="208" y="125"/>
                  <a:pt x="209" y="126"/>
                </a:cubicBezTo>
                <a:cubicBezTo>
                  <a:pt x="210" y="128"/>
                  <a:pt x="209" y="128"/>
                  <a:pt x="210" y="130"/>
                </a:cubicBezTo>
                <a:cubicBezTo>
                  <a:pt x="210" y="131"/>
                  <a:pt x="211" y="132"/>
                  <a:pt x="211" y="132"/>
                </a:cubicBezTo>
                <a:cubicBezTo>
                  <a:pt x="212" y="132"/>
                  <a:pt x="212" y="133"/>
                  <a:pt x="213" y="133"/>
                </a:cubicBezTo>
                <a:cubicBezTo>
                  <a:pt x="214" y="134"/>
                  <a:pt x="213" y="136"/>
                  <a:pt x="214" y="137"/>
                </a:cubicBezTo>
                <a:cubicBezTo>
                  <a:pt x="215" y="138"/>
                  <a:pt x="216" y="138"/>
                  <a:pt x="217" y="140"/>
                </a:cubicBezTo>
                <a:cubicBezTo>
                  <a:pt x="219" y="143"/>
                  <a:pt x="218" y="140"/>
                  <a:pt x="220" y="141"/>
                </a:cubicBezTo>
                <a:cubicBezTo>
                  <a:pt x="220" y="141"/>
                  <a:pt x="220" y="143"/>
                  <a:pt x="220" y="143"/>
                </a:cubicBezTo>
                <a:cubicBezTo>
                  <a:pt x="221" y="143"/>
                  <a:pt x="222" y="136"/>
                  <a:pt x="222" y="135"/>
                </a:cubicBezTo>
                <a:cubicBezTo>
                  <a:pt x="222" y="132"/>
                  <a:pt x="221" y="130"/>
                  <a:pt x="220" y="126"/>
                </a:cubicBezTo>
                <a:cubicBezTo>
                  <a:pt x="218" y="123"/>
                  <a:pt x="218" y="120"/>
                  <a:pt x="217" y="117"/>
                </a:cubicBezTo>
                <a:cubicBezTo>
                  <a:pt x="215" y="115"/>
                  <a:pt x="214" y="111"/>
                  <a:pt x="215" y="108"/>
                </a:cubicBezTo>
                <a:cubicBezTo>
                  <a:pt x="216" y="105"/>
                  <a:pt x="218" y="103"/>
                  <a:pt x="221" y="101"/>
                </a:cubicBezTo>
                <a:cubicBezTo>
                  <a:pt x="222" y="100"/>
                  <a:pt x="223" y="100"/>
                  <a:pt x="224" y="99"/>
                </a:cubicBezTo>
                <a:cubicBezTo>
                  <a:pt x="225" y="98"/>
                  <a:pt x="226" y="96"/>
                  <a:pt x="227" y="96"/>
                </a:cubicBezTo>
                <a:cubicBezTo>
                  <a:pt x="229" y="94"/>
                  <a:pt x="232" y="94"/>
                  <a:pt x="234" y="92"/>
                </a:cubicBezTo>
                <a:cubicBezTo>
                  <a:pt x="235" y="91"/>
                  <a:pt x="236" y="89"/>
                  <a:pt x="238" y="89"/>
                </a:cubicBezTo>
                <a:cubicBezTo>
                  <a:pt x="238" y="89"/>
                  <a:pt x="242" y="89"/>
                  <a:pt x="241" y="87"/>
                </a:cubicBezTo>
                <a:cubicBezTo>
                  <a:pt x="241" y="87"/>
                  <a:pt x="238" y="88"/>
                  <a:pt x="238" y="88"/>
                </a:cubicBezTo>
                <a:cubicBezTo>
                  <a:pt x="238" y="87"/>
                  <a:pt x="240" y="88"/>
                  <a:pt x="239" y="86"/>
                </a:cubicBezTo>
                <a:cubicBezTo>
                  <a:pt x="239" y="86"/>
                  <a:pt x="238" y="85"/>
                  <a:pt x="239" y="85"/>
                </a:cubicBezTo>
                <a:cubicBezTo>
                  <a:pt x="239" y="84"/>
                  <a:pt x="239" y="85"/>
                  <a:pt x="240" y="84"/>
                </a:cubicBezTo>
                <a:cubicBezTo>
                  <a:pt x="239" y="85"/>
                  <a:pt x="241" y="86"/>
                  <a:pt x="241" y="85"/>
                </a:cubicBezTo>
                <a:cubicBezTo>
                  <a:pt x="242" y="85"/>
                  <a:pt x="245" y="83"/>
                  <a:pt x="244" y="82"/>
                </a:cubicBezTo>
                <a:cubicBezTo>
                  <a:pt x="244" y="83"/>
                  <a:pt x="238" y="82"/>
                  <a:pt x="239" y="81"/>
                </a:cubicBezTo>
                <a:cubicBezTo>
                  <a:pt x="239" y="80"/>
                  <a:pt x="240" y="82"/>
                  <a:pt x="241" y="81"/>
                </a:cubicBezTo>
                <a:cubicBezTo>
                  <a:pt x="241" y="81"/>
                  <a:pt x="243" y="80"/>
                  <a:pt x="243" y="80"/>
                </a:cubicBezTo>
                <a:cubicBezTo>
                  <a:pt x="243" y="80"/>
                  <a:pt x="242" y="79"/>
                  <a:pt x="242" y="78"/>
                </a:cubicBezTo>
                <a:cubicBezTo>
                  <a:pt x="243" y="77"/>
                  <a:pt x="243" y="76"/>
                  <a:pt x="241" y="76"/>
                </a:cubicBezTo>
                <a:cubicBezTo>
                  <a:pt x="241" y="76"/>
                  <a:pt x="237" y="74"/>
                  <a:pt x="237" y="74"/>
                </a:cubicBezTo>
                <a:cubicBezTo>
                  <a:pt x="238" y="73"/>
                  <a:pt x="239" y="74"/>
                  <a:pt x="240" y="74"/>
                </a:cubicBezTo>
                <a:cubicBezTo>
                  <a:pt x="241" y="73"/>
                  <a:pt x="239" y="71"/>
                  <a:pt x="238" y="71"/>
                </a:cubicBezTo>
                <a:cubicBezTo>
                  <a:pt x="237" y="70"/>
                  <a:pt x="236" y="69"/>
                  <a:pt x="236" y="68"/>
                </a:cubicBezTo>
                <a:cubicBezTo>
                  <a:pt x="235" y="67"/>
                  <a:pt x="238" y="65"/>
                  <a:pt x="237" y="64"/>
                </a:cubicBezTo>
                <a:cubicBezTo>
                  <a:pt x="238" y="65"/>
                  <a:pt x="237" y="66"/>
                  <a:pt x="237" y="67"/>
                </a:cubicBezTo>
                <a:cubicBezTo>
                  <a:pt x="237" y="67"/>
                  <a:pt x="239" y="69"/>
                  <a:pt x="239" y="69"/>
                </a:cubicBezTo>
                <a:cubicBezTo>
                  <a:pt x="241" y="67"/>
                  <a:pt x="239" y="62"/>
                  <a:pt x="242" y="61"/>
                </a:cubicBezTo>
                <a:cubicBezTo>
                  <a:pt x="241" y="61"/>
                  <a:pt x="241" y="66"/>
                  <a:pt x="242" y="67"/>
                </a:cubicBezTo>
                <a:cubicBezTo>
                  <a:pt x="242" y="69"/>
                  <a:pt x="244" y="69"/>
                  <a:pt x="244" y="71"/>
                </a:cubicBezTo>
                <a:cubicBezTo>
                  <a:pt x="244" y="72"/>
                  <a:pt x="241" y="74"/>
                  <a:pt x="242" y="75"/>
                </a:cubicBezTo>
                <a:cubicBezTo>
                  <a:pt x="242" y="75"/>
                  <a:pt x="248" y="69"/>
                  <a:pt x="247" y="67"/>
                </a:cubicBezTo>
                <a:cubicBezTo>
                  <a:pt x="247" y="65"/>
                  <a:pt x="245" y="64"/>
                  <a:pt x="245" y="62"/>
                </a:cubicBezTo>
                <a:cubicBezTo>
                  <a:pt x="244" y="61"/>
                  <a:pt x="245" y="58"/>
                  <a:pt x="247" y="59"/>
                </a:cubicBezTo>
                <a:cubicBezTo>
                  <a:pt x="246" y="58"/>
                  <a:pt x="245" y="61"/>
                  <a:pt x="246" y="62"/>
                </a:cubicBezTo>
                <a:cubicBezTo>
                  <a:pt x="248" y="64"/>
                  <a:pt x="248" y="65"/>
                  <a:pt x="250" y="62"/>
                </a:cubicBezTo>
                <a:cubicBezTo>
                  <a:pt x="251" y="61"/>
                  <a:pt x="253" y="58"/>
                  <a:pt x="252" y="56"/>
                </a:cubicBezTo>
                <a:cubicBezTo>
                  <a:pt x="252" y="56"/>
                  <a:pt x="251" y="55"/>
                  <a:pt x="252" y="54"/>
                </a:cubicBezTo>
                <a:cubicBezTo>
                  <a:pt x="252" y="54"/>
                  <a:pt x="253" y="52"/>
                  <a:pt x="253" y="52"/>
                </a:cubicBezTo>
                <a:cubicBezTo>
                  <a:pt x="253" y="52"/>
                  <a:pt x="253" y="54"/>
                  <a:pt x="253" y="54"/>
                </a:cubicBezTo>
                <a:cubicBezTo>
                  <a:pt x="253" y="54"/>
                  <a:pt x="258" y="51"/>
                  <a:pt x="260" y="51"/>
                </a:cubicBezTo>
                <a:cubicBezTo>
                  <a:pt x="261" y="50"/>
                  <a:pt x="263" y="51"/>
                  <a:pt x="264" y="51"/>
                </a:cubicBezTo>
                <a:cubicBezTo>
                  <a:pt x="266" y="50"/>
                  <a:pt x="265" y="49"/>
                  <a:pt x="265" y="48"/>
                </a:cubicBezTo>
                <a:cubicBezTo>
                  <a:pt x="266" y="48"/>
                  <a:pt x="266" y="50"/>
                  <a:pt x="267" y="50"/>
                </a:cubicBezTo>
                <a:cubicBezTo>
                  <a:pt x="267" y="50"/>
                  <a:pt x="269" y="49"/>
                  <a:pt x="269" y="49"/>
                </a:cubicBezTo>
                <a:cubicBezTo>
                  <a:pt x="271" y="51"/>
                  <a:pt x="275" y="46"/>
                  <a:pt x="272" y="46"/>
                </a:cubicBezTo>
                <a:cubicBezTo>
                  <a:pt x="272" y="46"/>
                  <a:pt x="272" y="48"/>
                  <a:pt x="271" y="48"/>
                </a:cubicBezTo>
                <a:cubicBezTo>
                  <a:pt x="270" y="48"/>
                  <a:pt x="268" y="44"/>
                  <a:pt x="268" y="44"/>
                </a:cubicBezTo>
                <a:cubicBezTo>
                  <a:pt x="269" y="43"/>
                  <a:pt x="268" y="42"/>
                  <a:pt x="269" y="41"/>
                </a:cubicBezTo>
                <a:cubicBezTo>
                  <a:pt x="270" y="39"/>
                  <a:pt x="271" y="37"/>
                  <a:pt x="272" y="36"/>
                </a:cubicBezTo>
                <a:cubicBezTo>
                  <a:pt x="273" y="36"/>
                  <a:pt x="274" y="35"/>
                  <a:pt x="274" y="35"/>
                </a:cubicBezTo>
                <a:cubicBezTo>
                  <a:pt x="276" y="36"/>
                  <a:pt x="277" y="33"/>
                  <a:pt x="278" y="32"/>
                </a:cubicBezTo>
                <a:cubicBezTo>
                  <a:pt x="278" y="32"/>
                  <a:pt x="280" y="33"/>
                  <a:pt x="281" y="32"/>
                </a:cubicBezTo>
                <a:cubicBezTo>
                  <a:pt x="283" y="31"/>
                  <a:pt x="285" y="31"/>
                  <a:pt x="286" y="30"/>
                </a:cubicBezTo>
                <a:cubicBezTo>
                  <a:pt x="287" y="30"/>
                  <a:pt x="289" y="29"/>
                  <a:pt x="288" y="28"/>
                </a:cubicBezTo>
                <a:cubicBezTo>
                  <a:pt x="286" y="26"/>
                  <a:pt x="286" y="25"/>
                  <a:pt x="285" y="24"/>
                </a:cubicBezTo>
                <a:cubicBezTo>
                  <a:pt x="281" y="23"/>
                  <a:pt x="287" y="14"/>
                  <a:pt x="281" y="14"/>
                </a:cubicBezTo>
                <a:cubicBezTo>
                  <a:pt x="280" y="13"/>
                  <a:pt x="279" y="15"/>
                  <a:pt x="278" y="14"/>
                </a:cubicBezTo>
                <a:cubicBezTo>
                  <a:pt x="277" y="13"/>
                  <a:pt x="277" y="12"/>
                  <a:pt x="276" y="13"/>
                </a:cubicBezTo>
                <a:cubicBezTo>
                  <a:pt x="275" y="14"/>
                  <a:pt x="274" y="16"/>
                  <a:pt x="273" y="17"/>
                </a:cubicBezTo>
                <a:cubicBezTo>
                  <a:pt x="272" y="18"/>
                  <a:pt x="272" y="20"/>
                  <a:pt x="271" y="21"/>
                </a:cubicBezTo>
                <a:cubicBezTo>
                  <a:pt x="271" y="23"/>
                  <a:pt x="270" y="26"/>
                  <a:pt x="268" y="26"/>
                </a:cubicBezTo>
                <a:cubicBezTo>
                  <a:pt x="266" y="26"/>
                  <a:pt x="266" y="28"/>
                  <a:pt x="264" y="28"/>
                </a:cubicBezTo>
                <a:cubicBezTo>
                  <a:pt x="259" y="28"/>
                  <a:pt x="254" y="28"/>
                  <a:pt x="249" y="28"/>
                </a:cubicBezTo>
                <a:cubicBezTo>
                  <a:pt x="247" y="28"/>
                  <a:pt x="247" y="28"/>
                  <a:pt x="246" y="29"/>
                </a:cubicBezTo>
                <a:cubicBezTo>
                  <a:pt x="245" y="31"/>
                  <a:pt x="241" y="33"/>
                  <a:pt x="241" y="34"/>
                </a:cubicBezTo>
                <a:cubicBezTo>
                  <a:pt x="242" y="37"/>
                  <a:pt x="239" y="39"/>
                  <a:pt x="237" y="39"/>
                </a:cubicBezTo>
                <a:cubicBezTo>
                  <a:pt x="235" y="39"/>
                  <a:pt x="234" y="38"/>
                  <a:pt x="232" y="38"/>
                </a:cubicBezTo>
                <a:cubicBezTo>
                  <a:pt x="230" y="38"/>
                  <a:pt x="228" y="39"/>
                  <a:pt x="227" y="39"/>
                </a:cubicBezTo>
                <a:cubicBezTo>
                  <a:pt x="227" y="39"/>
                  <a:pt x="227" y="42"/>
                  <a:pt x="228" y="42"/>
                </a:cubicBezTo>
                <a:cubicBezTo>
                  <a:pt x="227" y="43"/>
                  <a:pt x="226" y="44"/>
                  <a:pt x="224" y="45"/>
                </a:cubicBezTo>
                <a:cubicBezTo>
                  <a:pt x="222" y="46"/>
                  <a:pt x="219" y="48"/>
                  <a:pt x="216" y="49"/>
                </a:cubicBezTo>
                <a:cubicBezTo>
                  <a:pt x="213" y="50"/>
                  <a:pt x="210" y="50"/>
                  <a:pt x="207" y="49"/>
                </a:cubicBezTo>
                <a:cubicBezTo>
                  <a:pt x="206" y="48"/>
                  <a:pt x="205" y="47"/>
                  <a:pt x="206" y="46"/>
                </a:cubicBezTo>
                <a:cubicBezTo>
                  <a:pt x="206" y="46"/>
                  <a:pt x="207" y="44"/>
                  <a:pt x="208" y="44"/>
                </a:cubicBezTo>
                <a:cubicBezTo>
                  <a:pt x="208" y="44"/>
                  <a:pt x="208" y="45"/>
                  <a:pt x="208" y="46"/>
                </a:cubicBezTo>
                <a:cubicBezTo>
                  <a:pt x="210" y="42"/>
                  <a:pt x="211" y="39"/>
                  <a:pt x="209" y="35"/>
                </a:cubicBezTo>
                <a:cubicBezTo>
                  <a:pt x="208" y="34"/>
                  <a:pt x="206" y="36"/>
                  <a:pt x="205" y="36"/>
                </a:cubicBezTo>
                <a:cubicBezTo>
                  <a:pt x="204" y="37"/>
                  <a:pt x="204" y="36"/>
                  <a:pt x="203" y="36"/>
                </a:cubicBezTo>
                <a:cubicBezTo>
                  <a:pt x="202" y="35"/>
                  <a:pt x="204" y="34"/>
                  <a:pt x="204" y="34"/>
                </a:cubicBezTo>
                <a:cubicBezTo>
                  <a:pt x="208" y="30"/>
                  <a:pt x="205" y="26"/>
                  <a:pt x="201" y="25"/>
                </a:cubicBezTo>
                <a:cubicBezTo>
                  <a:pt x="198" y="24"/>
                  <a:pt x="198" y="25"/>
                  <a:pt x="196" y="26"/>
                </a:cubicBezTo>
                <a:cubicBezTo>
                  <a:pt x="196" y="27"/>
                  <a:pt x="196" y="27"/>
                  <a:pt x="196" y="28"/>
                </a:cubicBezTo>
                <a:cubicBezTo>
                  <a:pt x="196" y="29"/>
                  <a:pt x="194" y="28"/>
                  <a:pt x="193" y="28"/>
                </a:cubicBezTo>
                <a:cubicBezTo>
                  <a:pt x="192" y="28"/>
                  <a:pt x="190" y="36"/>
                  <a:pt x="190" y="37"/>
                </a:cubicBezTo>
                <a:cubicBezTo>
                  <a:pt x="191" y="42"/>
                  <a:pt x="192" y="45"/>
                  <a:pt x="188" y="47"/>
                </a:cubicBezTo>
                <a:cubicBezTo>
                  <a:pt x="188" y="48"/>
                  <a:pt x="185" y="49"/>
                  <a:pt x="185" y="48"/>
                </a:cubicBezTo>
                <a:cubicBezTo>
                  <a:pt x="185" y="46"/>
                  <a:pt x="184" y="44"/>
                  <a:pt x="184" y="42"/>
                </a:cubicBezTo>
                <a:cubicBezTo>
                  <a:pt x="184" y="41"/>
                  <a:pt x="186" y="30"/>
                  <a:pt x="186" y="30"/>
                </a:cubicBezTo>
                <a:cubicBezTo>
                  <a:pt x="185" y="30"/>
                  <a:pt x="183" y="32"/>
                  <a:pt x="183" y="31"/>
                </a:cubicBezTo>
                <a:cubicBezTo>
                  <a:pt x="183" y="30"/>
                  <a:pt x="186" y="26"/>
                  <a:pt x="187" y="25"/>
                </a:cubicBezTo>
                <a:cubicBezTo>
                  <a:pt x="188" y="23"/>
                  <a:pt x="191" y="23"/>
                  <a:pt x="193" y="22"/>
                </a:cubicBezTo>
                <a:cubicBezTo>
                  <a:pt x="196" y="22"/>
                  <a:pt x="199" y="23"/>
                  <a:pt x="202" y="23"/>
                </a:cubicBezTo>
                <a:cubicBezTo>
                  <a:pt x="205" y="23"/>
                  <a:pt x="201" y="20"/>
                  <a:pt x="199" y="20"/>
                </a:cubicBezTo>
                <a:cubicBezTo>
                  <a:pt x="197" y="20"/>
                  <a:pt x="199" y="17"/>
                  <a:pt x="196" y="17"/>
                </a:cubicBezTo>
                <a:cubicBezTo>
                  <a:pt x="194" y="18"/>
                  <a:pt x="192" y="19"/>
                  <a:pt x="189" y="19"/>
                </a:cubicBezTo>
                <a:cubicBezTo>
                  <a:pt x="187" y="19"/>
                  <a:pt x="185" y="17"/>
                  <a:pt x="183" y="16"/>
                </a:cubicBezTo>
                <a:cubicBezTo>
                  <a:pt x="183" y="16"/>
                  <a:pt x="180" y="16"/>
                  <a:pt x="181" y="15"/>
                </a:cubicBezTo>
                <a:cubicBezTo>
                  <a:pt x="182" y="15"/>
                  <a:pt x="184" y="14"/>
                  <a:pt x="184" y="13"/>
                </a:cubicBezTo>
                <a:cubicBezTo>
                  <a:pt x="184" y="13"/>
                  <a:pt x="176" y="16"/>
                  <a:pt x="175" y="16"/>
                </a:cubicBezTo>
                <a:cubicBezTo>
                  <a:pt x="174" y="17"/>
                  <a:pt x="173" y="18"/>
                  <a:pt x="172" y="18"/>
                </a:cubicBezTo>
                <a:cubicBezTo>
                  <a:pt x="170" y="18"/>
                  <a:pt x="170" y="16"/>
                  <a:pt x="168" y="16"/>
                </a:cubicBezTo>
                <a:cubicBezTo>
                  <a:pt x="167" y="16"/>
                  <a:pt x="162" y="18"/>
                  <a:pt x="165" y="15"/>
                </a:cubicBezTo>
                <a:cubicBezTo>
                  <a:pt x="168" y="13"/>
                  <a:pt x="171" y="11"/>
                  <a:pt x="174" y="9"/>
                </a:cubicBezTo>
                <a:cubicBezTo>
                  <a:pt x="172" y="9"/>
                  <a:pt x="170" y="7"/>
                  <a:pt x="168" y="9"/>
                </a:cubicBezTo>
                <a:cubicBezTo>
                  <a:pt x="165" y="10"/>
                  <a:pt x="164" y="8"/>
                  <a:pt x="161" y="7"/>
                </a:cubicBezTo>
                <a:cubicBezTo>
                  <a:pt x="160" y="7"/>
                  <a:pt x="159" y="6"/>
                  <a:pt x="158" y="5"/>
                </a:cubicBezTo>
                <a:cubicBezTo>
                  <a:pt x="156" y="5"/>
                  <a:pt x="155" y="6"/>
                  <a:pt x="153" y="6"/>
                </a:cubicBezTo>
                <a:cubicBezTo>
                  <a:pt x="152" y="5"/>
                  <a:pt x="150" y="5"/>
                  <a:pt x="150" y="3"/>
                </a:cubicBezTo>
                <a:cubicBezTo>
                  <a:pt x="150" y="3"/>
                  <a:pt x="148" y="0"/>
                  <a:pt x="148" y="1"/>
                </a:cubicBezTo>
                <a:cubicBezTo>
                  <a:pt x="147" y="1"/>
                  <a:pt x="148" y="4"/>
                  <a:pt x="147" y="4"/>
                </a:cubicBezTo>
                <a:cubicBezTo>
                  <a:pt x="146" y="4"/>
                  <a:pt x="145" y="4"/>
                  <a:pt x="145" y="4"/>
                </a:cubicBezTo>
                <a:cubicBezTo>
                  <a:pt x="142" y="4"/>
                  <a:pt x="139" y="4"/>
                  <a:pt x="136" y="4"/>
                </a:cubicBezTo>
                <a:cubicBezTo>
                  <a:pt x="125" y="4"/>
                  <a:pt x="115" y="4"/>
                  <a:pt x="105" y="4"/>
                </a:cubicBezTo>
                <a:cubicBezTo>
                  <a:pt x="80" y="4"/>
                  <a:pt x="55" y="4"/>
                  <a:pt x="30" y="4"/>
                </a:cubicBezTo>
                <a:cubicBezTo>
                  <a:pt x="24" y="4"/>
                  <a:pt x="17" y="4"/>
                  <a:pt x="11" y="4"/>
                </a:cubicBezTo>
                <a:cubicBezTo>
                  <a:pt x="12" y="5"/>
                  <a:pt x="14" y="13"/>
                  <a:pt x="11" y="14"/>
                </a:cubicBezTo>
                <a:cubicBezTo>
                  <a:pt x="9" y="14"/>
                  <a:pt x="8" y="14"/>
                  <a:pt x="10" y="12"/>
                </a:cubicBezTo>
                <a:cubicBezTo>
                  <a:pt x="12" y="9"/>
                  <a:pt x="9" y="9"/>
                  <a:pt x="7" y="9"/>
                </a:cubicBezTo>
                <a:cubicBezTo>
                  <a:pt x="5" y="9"/>
                  <a:pt x="2" y="7"/>
                  <a:pt x="1" y="7"/>
                </a:cubicBezTo>
                <a:cubicBezTo>
                  <a:pt x="0" y="8"/>
                  <a:pt x="2" y="12"/>
                  <a:pt x="2" y="12"/>
                </a:cubicBezTo>
                <a:cubicBezTo>
                  <a:pt x="3" y="15"/>
                  <a:pt x="4" y="16"/>
                  <a:pt x="4" y="18"/>
                </a:cubicBezTo>
                <a:cubicBezTo>
                  <a:pt x="4" y="19"/>
                  <a:pt x="7" y="21"/>
                  <a:pt x="8" y="21"/>
                </a:cubicBezTo>
                <a:cubicBezTo>
                  <a:pt x="7" y="21"/>
                  <a:pt x="6" y="21"/>
                  <a:pt x="5" y="22"/>
                </a:cubicBezTo>
                <a:cubicBezTo>
                  <a:pt x="4" y="23"/>
                  <a:pt x="5" y="24"/>
                  <a:pt x="5" y="25"/>
                </a:cubicBezTo>
                <a:cubicBezTo>
                  <a:pt x="5" y="28"/>
                  <a:pt x="5" y="30"/>
                  <a:pt x="4" y="32"/>
                </a:cubicBezTo>
                <a:cubicBezTo>
                  <a:pt x="4" y="35"/>
                  <a:pt x="3" y="37"/>
                  <a:pt x="2" y="40"/>
                </a:cubicBezTo>
                <a:cubicBezTo>
                  <a:pt x="1" y="43"/>
                  <a:pt x="3" y="46"/>
                  <a:pt x="4" y="49"/>
                </a:cubicBezTo>
                <a:cubicBezTo>
                  <a:pt x="4" y="52"/>
                  <a:pt x="3" y="54"/>
                  <a:pt x="3" y="56"/>
                </a:cubicBezTo>
                <a:cubicBezTo>
                  <a:pt x="3" y="57"/>
                  <a:pt x="4" y="58"/>
                  <a:pt x="4" y="59"/>
                </a:cubicBezTo>
                <a:cubicBezTo>
                  <a:pt x="5" y="60"/>
                  <a:pt x="5" y="62"/>
                  <a:pt x="5" y="63"/>
                </a:cubicBezTo>
                <a:cubicBezTo>
                  <a:pt x="6" y="66"/>
                  <a:pt x="9" y="67"/>
                  <a:pt x="10" y="70"/>
                </a:cubicBezTo>
                <a:cubicBezTo>
                  <a:pt x="11" y="72"/>
                  <a:pt x="11" y="71"/>
                  <a:pt x="12" y="70"/>
                </a:cubicBezTo>
                <a:cubicBezTo>
                  <a:pt x="12" y="70"/>
                  <a:pt x="13" y="73"/>
                  <a:pt x="13" y="73"/>
                </a:cubicBezTo>
                <a:cubicBezTo>
                  <a:pt x="13" y="73"/>
                  <a:pt x="12" y="72"/>
                  <a:pt x="12" y="73"/>
                </a:cubicBezTo>
                <a:cubicBezTo>
                  <a:pt x="12" y="74"/>
                  <a:pt x="12" y="75"/>
                  <a:pt x="13" y="76"/>
                </a:cubicBezTo>
                <a:cubicBezTo>
                  <a:pt x="14" y="76"/>
                  <a:pt x="14" y="76"/>
                  <a:pt x="15" y="77"/>
                </a:cubicBezTo>
                <a:cubicBezTo>
                  <a:pt x="16" y="78"/>
                  <a:pt x="14" y="79"/>
                  <a:pt x="15" y="80"/>
                </a:cubicBezTo>
                <a:cubicBezTo>
                  <a:pt x="17" y="83"/>
                  <a:pt x="21" y="85"/>
                  <a:pt x="21" y="88"/>
                </a:cubicBezTo>
                <a:cubicBezTo>
                  <a:pt x="22" y="90"/>
                  <a:pt x="23" y="90"/>
                  <a:pt x="25" y="91"/>
                </a:cubicBezTo>
                <a:cubicBezTo>
                  <a:pt x="27" y="92"/>
                  <a:pt x="29" y="93"/>
                  <a:pt x="31" y="93"/>
                </a:cubicBezTo>
                <a:cubicBezTo>
                  <a:pt x="33" y="93"/>
                  <a:pt x="35" y="95"/>
                  <a:pt x="36" y="96"/>
                </a:cubicBezTo>
                <a:cubicBezTo>
                  <a:pt x="36" y="97"/>
                  <a:pt x="40" y="101"/>
                  <a:pt x="39" y="102"/>
                </a:cubicBezTo>
                <a:cubicBezTo>
                  <a:pt x="43" y="101"/>
                  <a:pt x="48" y="100"/>
                  <a:pt x="52" y="101"/>
                </a:cubicBezTo>
                <a:cubicBezTo>
                  <a:pt x="58" y="103"/>
                  <a:pt x="63" y="106"/>
                  <a:pt x="68" y="108"/>
                </a:cubicBezTo>
                <a:close/>
              </a:path>
            </a:pathLst>
          </a:custGeom>
          <a:solidFill>
            <a:schemeClr val="bg1">
              <a:lumMod val="85000"/>
            </a:schemeClr>
          </a:solidFill>
          <a:ln w="9525" cap="flat">
            <a:noFill/>
            <a:prstDash val="solid"/>
            <a:round/>
            <a:headEnd/>
            <a:tailEnd/>
          </a:ln>
        </p:spPr>
        <p:txBody>
          <a:bodyPr vert="horz" wrap="square" lIns="45720" tIns="22860" rIns="45720" bIns="22860" numCol="1" anchor="t" anchorCtr="0" compatLnSpc="1">
            <a:prstTxWarp prst="textNoShape">
              <a:avLst/>
            </a:prstTxWarp>
          </a:bodyPr>
          <a:lstStyle/>
          <a:p>
            <a:endParaRPr lang="id-ID" sz="900" b="1">
              <a:latin typeface="Josefin Sans" pitchFamily="2" charset="77"/>
            </a:endParaRPr>
          </a:p>
        </p:txBody>
      </p:sp>
      <p:sp>
        <p:nvSpPr>
          <p:cNvPr id="6" name="TextBox 5">
            <a:extLst>
              <a:ext uri="{FF2B5EF4-FFF2-40B4-BE49-F238E27FC236}">
                <a16:creationId xmlns:a16="http://schemas.microsoft.com/office/drawing/2014/main" id="{A3E02787-EC97-181F-A348-EB886044A7E8}"/>
              </a:ext>
            </a:extLst>
          </p:cNvPr>
          <p:cNvSpPr txBox="1"/>
          <p:nvPr/>
        </p:nvSpPr>
        <p:spPr>
          <a:xfrm>
            <a:off x="640248" y="2938781"/>
            <a:ext cx="1373559" cy="296959"/>
          </a:xfrm>
          <a:prstGeom prst="rect">
            <a:avLst/>
          </a:prstGeom>
          <a:noFill/>
        </p:spPr>
        <p:txBody>
          <a:bodyPr wrap="square" lIns="0" tIns="0" rIns="0" bIns="0" rtlCol="0">
            <a:noAutofit/>
          </a:bodyPr>
          <a:lstStyle/>
          <a:p>
            <a:pPr algn="l" defTabSz="228600">
              <a:spcAft>
                <a:spcPts val="1200"/>
              </a:spcAft>
            </a:pPr>
            <a:r>
              <a:rPr lang="en-US" sz="1200">
                <a:latin typeface="Calibri" panose="020F0502020204030204" pitchFamily="34" charset="0"/>
                <a:cs typeface="Calibri" panose="020F0502020204030204" pitchFamily="34" charset="0"/>
              </a:rPr>
              <a:t>Barley production</a:t>
            </a:r>
            <a:br>
              <a:rPr lang="en-US" sz="1200">
                <a:latin typeface="Calibri" panose="020F0502020204030204" pitchFamily="34" charset="0"/>
                <a:cs typeface="Calibri" panose="020F0502020204030204" pitchFamily="34" charset="0"/>
              </a:rPr>
            </a:br>
            <a:r>
              <a:rPr lang="en-US" sz="1200">
                <a:latin typeface="Calibri" panose="020F0502020204030204" pitchFamily="34" charset="0"/>
                <a:cs typeface="Calibri" panose="020F0502020204030204" pitchFamily="34" charset="0"/>
              </a:rPr>
              <a:t>Hop production</a:t>
            </a:r>
          </a:p>
        </p:txBody>
      </p:sp>
      <p:sp>
        <p:nvSpPr>
          <p:cNvPr id="8" name="Freeform 86">
            <a:extLst>
              <a:ext uri="{FF2B5EF4-FFF2-40B4-BE49-F238E27FC236}">
                <a16:creationId xmlns:a16="http://schemas.microsoft.com/office/drawing/2014/main" id="{69FA4B18-B2BD-E12E-ED0E-6243813CC3A8}"/>
              </a:ext>
            </a:extLst>
          </p:cNvPr>
          <p:cNvSpPr>
            <a:spLocks noChangeAspect="1" noChangeArrowheads="1"/>
          </p:cNvSpPr>
          <p:nvPr/>
        </p:nvSpPr>
        <p:spPr bwMode="auto">
          <a:xfrm>
            <a:off x="660128" y="1764978"/>
            <a:ext cx="510668" cy="510701"/>
          </a:xfrm>
          <a:prstGeom prst="ellipse">
            <a:avLst/>
          </a:prstGeom>
          <a:solidFill>
            <a:srgbClr val="173BA7">
              <a:alpha val="50196"/>
            </a:srgbClr>
          </a:solidFill>
          <a:ln w="57150">
            <a:noFill/>
          </a:ln>
          <a:effectLst/>
        </p:spPr>
        <p:txBody>
          <a:bodyPr wrap="none" anchor="ctr"/>
          <a:lstStyle/>
          <a:p>
            <a:endParaRPr lang="en-US" sz="9950" b="1">
              <a:latin typeface="Roboto Bold" charset="0"/>
            </a:endParaRPr>
          </a:p>
        </p:txBody>
      </p:sp>
      <p:sp>
        <p:nvSpPr>
          <p:cNvPr id="10" name="Freeform 86">
            <a:extLst>
              <a:ext uri="{FF2B5EF4-FFF2-40B4-BE49-F238E27FC236}">
                <a16:creationId xmlns:a16="http://schemas.microsoft.com/office/drawing/2014/main" id="{11056216-573C-7188-F705-5A9803C3FDED}"/>
              </a:ext>
            </a:extLst>
          </p:cNvPr>
          <p:cNvSpPr>
            <a:spLocks noChangeAspect="1" noChangeArrowheads="1"/>
          </p:cNvSpPr>
          <p:nvPr/>
        </p:nvSpPr>
        <p:spPr bwMode="auto">
          <a:xfrm>
            <a:off x="1327027" y="1205153"/>
            <a:ext cx="510668" cy="510701"/>
          </a:xfrm>
          <a:prstGeom prst="ellipse">
            <a:avLst/>
          </a:prstGeom>
          <a:solidFill>
            <a:srgbClr val="0A1A49">
              <a:alpha val="50196"/>
            </a:srgbClr>
          </a:solidFill>
          <a:ln w="57150">
            <a:noFill/>
          </a:ln>
          <a:effectLst/>
        </p:spPr>
        <p:txBody>
          <a:bodyPr wrap="none" anchor="ctr"/>
          <a:lstStyle/>
          <a:p>
            <a:endParaRPr lang="en-US" sz="9950" b="1">
              <a:latin typeface="Roboto Bold" charset="0"/>
            </a:endParaRPr>
          </a:p>
        </p:txBody>
      </p:sp>
      <p:sp>
        <p:nvSpPr>
          <p:cNvPr id="12" name="Freeform 86">
            <a:extLst>
              <a:ext uri="{FF2B5EF4-FFF2-40B4-BE49-F238E27FC236}">
                <a16:creationId xmlns:a16="http://schemas.microsoft.com/office/drawing/2014/main" id="{9F57746E-BD20-EE0E-7DF6-063EE9684E21}"/>
              </a:ext>
            </a:extLst>
          </p:cNvPr>
          <p:cNvSpPr>
            <a:spLocks noChangeAspect="1" noChangeArrowheads="1"/>
          </p:cNvSpPr>
          <p:nvPr/>
        </p:nvSpPr>
        <p:spPr bwMode="auto">
          <a:xfrm>
            <a:off x="471650" y="3151035"/>
            <a:ext cx="134300" cy="134308"/>
          </a:xfrm>
          <a:prstGeom prst="ellipse">
            <a:avLst/>
          </a:prstGeom>
          <a:solidFill>
            <a:schemeClr val="accent1">
              <a:lumMod val="75000"/>
              <a:lumOff val="25000"/>
            </a:schemeClr>
          </a:solidFill>
          <a:ln w="57150">
            <a:noFill/>
          </a:ln>
          <a:effectLst/>
        </p:spPr>
        <p:txBody>
          <a:bodyPr wrap="none" anchor="ctr"/>
          <a:lstStyle/>
          <a:p>
            <a:endParaRPr lang="en-US" sz="9950" b="1">
              <a:latin typeface="Roboto Bold" charset="0"/>
            </a:endParaRPr>
          </a:p>
        </p:txBody>
      </p:sp>
      <p:sp>
        <p:nvSpPr>
          <p:cNvPr id="13" name="Freeform 86">
            <a:extLst>
              <a:ext uri="{FF2B5EF4-FFF2-40B4-BE49-F238E27FC236}">
                <a16:creationId xmlns:a16="http://schemas.microsoft.com/office/drawing/2014/main" id="{3676E394-075B-7F87-6658-9306C9C5893E}"/>
              </a:ext>
            </a:extLst>
          </p:cNvPr>
          <p:cNvSpPr>
            <a:spLocks noChangeAspect="1" noChangeArrowheads="1"/>
          </p:cNvSpPr>
          <p:nvPr/>
        </p:nvSpPr>
        <p:spPr bwMode="auto">
          <a:xfrm>
            <a:off x="471650" y="2960271"/>
            <a:ext cx="134300" cy="134308"/>
          </a:xfrm>
          <a:prstGeom prst="ellipse">
            <a:avLst/>
          </a:prstGeom>
          <a:solidFill>
            <a:schemeClr val="accent1"/>
          </a:solidFill>
          <a:ln w="57150">
            <a:noFill/>
          </a:ln>
          <a:effectLst/>
        </p:spPr>
        <p:txBody>
          <a:bodyPr wrap="none" anchor="ctr"/>
          <a:lstStyle/>
          <a:p>
            <a:endParaRPr lang="en-US" sz="9950" b="1">
              <a:latin typeface="Roboto Bold" charset="0"/>
            </a:endParaRPr>
          </a:p>
        </p:txBody>
      </p:sp>
      <p:sp>
        <p:nvSpPr>
          <p:cNvPr id="14" name="Rectangle 89">
            <a:extLst>
              <a:ext uri="{FF2B5EF4-FFF2-40B4-BE49-F238E27FC236}">
                <a16:creationId xmlns:a16="http://schemas.microsoft.com/office/drawing/2014/main" id="{50053E7A-8D4B-CF4D-2F5C-984EB44358BA}"/>
              </a:ext>
            </a:extLst>
          </p:cNvPr>
          <p:cNvSpPr/>
          <p:nvPr/>
        </p:nvSpPr>
        <p:spPr>
          <a:xfrm>
            <a:off x="384173" y="1040824"/>
            <a:ext cx="3810139" cy="2326221"/>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45714" bIns="45714" rtlCol="0" anchor="t"/>
          <a:lstStyle/>
          <a:p>
            <a:pPr defTabSz="914263"/>
            <a:endParaRPr lang="en-GB">
              <a:solidFill>
                <a:schemeClr val="tx1"/>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endParaRPr>
          </a:p>
        </p:txBody>
      </p:sp>
      <p:sp>
        <p:nvSpPr>
          <p:cNvPr id="18" name="Isosceles Triangle 17">
            <a:extLst>
              <a:ext uri="{FF2B5EF4-FFF2-40B4-BE49-F238E27FC236}">
                <a16:creationId xmlns:a16="http://schemas.microsoft.com/office/drawing/2014/main" id="{1DEA045C-FFCA-49E4-9681-1DEFB95951A1}"/>
              </a:ext>
            </a:extLst>
          </p:cNvPr>
          <p:cNvSpPr/>
          <p:nvPr/>
        </p:nvSpPr>
        <p:spPr>
          <a:xfrm rot="5400000">
            <a:off x="3124952" y="4719202"/>
            <a:ext cx="2326221" cy="187505"/>
          </a:xfrm>
          <a:prstGeom prst="triangle">
            <a:avLst>
              <a:gd name="adj" fmla="val 49108"/>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tIns="91440" bIns="91440" rtlCol="0" anchor="ctr"/>
          <a:lstStyle/>
          <a:p>
            <a:pPr algn="ctr"/>
            <a:endParaRPr lang="fi-FI" err="1"/>
          </a:p>
        </p:txBody>
      </p:sp>
      <p:sp>
        <p:nvSpPr>
          <p:cNvPr id="19" name="TextBox 18">
            <a:extLst>
              <a:ext uri="{FF2B5EF4-FFF2-40B4-BE49-F238E27FC236}">
                <a16:creationId xmlns:a16="http://schemas.microsoft.com/office/drawing/2014/main" id="{4A0C0BB5-F0B4-EC29-F39E-FB5229E810D0}"/>
              </a:ext>
            </a:extLst>
          </p:cNvPr>
          <p:cNvSpPr txBox="1"/>
          <p:nvPr/>
        </p:nvSpPr>
        <p:spPr>
          <a:xfrm>
            <a:off x="442576" y="5769009"/>
            <a:ext cx="2127369" cy="63124"/>
          </a:xfrm>
          <a:prstGeom prst="rect">
            <a:avLst/>
          </a:prstGeom>
          <a:noFill/>
        </p:spPr>
        <p:txBody>
          <a:bodyPr wrap="square" lIns="0" tIns="0" rIns="0" bIns="0" rtlCol="0">
            <a:noAutofit/>
          </a:bodyPr>
          <a:lstStyle/>
          <a:p>
            <a:pPr algn="l" defTabSz="228600">
              <a:spcAft>
                <a:spcPts val="1200"/>
              </a:spcAft>
            </a:pPr>
            <a:r>
              <a:rPr lang="en-US" sz="1200">
                <a:latin typeface="Calibri" panose="020F0502020204030204" pitchFamily="34" charset="0"/>
                <a:cs typeface="Calibri" panose="020F0502020204030204" pitchFamily="34" charset="0"/>
              </a:rPr>
              <a:t>US drought monitor, June 2022</a:t>
            </a:r>
          </a:p>
        </p:txBody>
      </p:sp>
      <p:sp>
        <p:nvSpPr>
          <p:cNvPr id="20" name="Rectangle 19">
            <a:extLst>
              <a:ext uri="{FF2B5EF4-FFF2-40B4-BE49-F238E27FC236}">
                <a16:creationId xmlns:a16="http://schemas.microsoft.com/office/drawing/2014/main" id="{C84E4070-CDC7-4724-69FD-845D22295F4D}"/>
              </a:ext>
            </a:extLst>
          </p:cNvPr>
          <p:cNvSpPr/>
          <p:nvPr/>
        </p:nvSpPr>
        <p:spPr>
          <a:xfrm>
            <a:off x="4586799" y="1173295"/>
            <a:ext cx="7133551" cy="19491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285750" indent="-285750" algn="just">
              <a:spcAft>
                <a:spcPts val="300"/>
              </a:spcAft>
              <a:buFont typeface="Arial" panose="020B0604020202020204" pitchFamily="34" charset="0"/>
              <a:buChar char="•"/>
            </a:pPr>
            <a:r>
              <a:rPr lang="en-US" sz="1200">
                <a:solidFill>
                  <a:schemeClr val="tx1"/>
                </a:solidFill>
                <a:cs typeface="Calibri" panose="020F0502020204030204" pitchFamily="34" charset="0"/>
              </a:rPr>
              <a:t>The USA is the largest hop producer (40%). Hop production is located on the West Coast of the USA.</a:t>
            </a:r>
          </a:p>
          <a:p>
            <a:pPr marL="285750" indent="-285750" algn="just">
              <a:spcAft>
                <a:spcPts val="300"/>
              </a:spcAft>
              <a:buFont typeface="Arial" panose="020B0604020202020204" pitchFamily="34" charset="0"/>
              <a:buChar char="•"/>
            </a:pPr>
            <a:r>
              <a:rPr lang="en-US" sz="1200">
                <a:solidFill>
                  <a:schemeClr val="tx1"/>
                </a:solidFill>
                <a:cs typeface="Calibri" panose="020F0502020204030204" pitchFamily="34" charset="0"/>
              </a:rPr>
              <a:t>In barley production, the USA ranks the 8th largest producer in the world with Idaho (33%), Montana (20%) and North Dakota (26%) being the biggest production states. </a:t>
            </a:r>
          </a:p>
          <a:p>
            <a:pPr marL="285750" indent="-285750" algn="just">
              <a:spcAft>
                <a:spcPts val="300"/>
              </a:spcAft>
              <a:buFont typeface="Arial" panose="020B0604020202020204" pitchFamily="34" charset="0"/>
              <a:buChar char="•"/>
            </a:pPr>
            <a:r>
              <a:rPr lang="en-US" sz="1200">
                <a:solidFill>
                  <a:schemeClr val="tx1"/>
                </a:solidFill>
                <a:cs typeface="Calibri" panose="020F0502020204030204" pitchFamily="34" charset="0"/>
              </a:rPr>
              <a:t>Short geographical proximity and good logistics connections would allow for lower costs and more sustainability within the supply chain.</a:t>
            </a:r>
          </a:p>
          <a:p>
            <a:pPr marL="285750" indent="-285750" algn="just">
              <a:spcAft>
                <a:spcPts val="300"/>
              </a:spcAft>
              <a:buFont typeface="Arial" panose="020B0604020202020204" pitchFamily="34" charset="0"/>
              <a:buChar char="•"/>
            </a:pPr>
            <a:r>
              <a:rPr lang="en-US" sz="1200">
                <a:solidFill>
                  <a:schemeClr val="tx1"/>
                </a:solidFill>
                <a:cs typeface="Calibri" panose="020F0502020204030204" pitchFamily="34" charset="0"/>
              </a:rPr>
              <a:t>The geographical position would also be beneficial considering expansion to new markets in the area all the way from Canada to Latin America. </a:t>
            </a:r>
          </a:p>
        </p:txBody>
      </p:sp>
    </p:spTree>
    <p:extLst>
      <p:ext uri="{BB962C8B-B14F-4D97-AF65-F5344CB8AC3E}">
        <p14:creationId xmlns:p14="http://schemas.microsoft.com/office/powerpoint/2010/main" val="187161368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12" name="Objeto 11" hidden="1">
            <a:extLst>
              <a:ext uri="{FF2B5EF4-FFF2-40B4-BE49-F238E27FC236}">
                <a16:creationId xmlns:a16="http://schemas.microsoft.com/office/drawing/2014/main" id="{72F6B3F9-87BB-3BBB-1758-A07C21999C80}"/>
              </a:ext>
            </a:extLst>
          </p:cNvPr>
          <p:cNvGraphicFramePr>
            <a:graphicFrameLocks noChangeAspect="1"/>
          </p:cNvGraphicFramePr>
          <p:nvPr>
            <p:custDataLst>
              <p:tags r:id="rId1"/>
            </p:custData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Diapositiva de think-cell" r:id="rId4" imgW="7772400" imgH="10058400" progId="TCLayout.ActiveDocument.1">
                  <p:embed/>
                </p:oleObj>
              </mc:Choice>
              <mc:Fallback>
                <p:oleObj name="Diapositiva de think-cell" r:id="rId4" imgW="7772400" imgH="10058400" progId="TCLayout.ActiveDocument.1">
                  <p:embed/>
                  <p:pic>
                    <p:nvPicPr>
                      <p:cNvPr id="12" name="Objeto 11" hidden="1">
                        <a:extLst>
                          <a:ext uri="{FF2B5EF4-FFF2-40B4-BE49-F238E27FC236}">
                            <a16:creationId xmlns:a16="http://schemas.microsoft.com/office/drawing/2014/main" id="{72F6B3F9-87BB-3BBB-1758-A07C21999C80}"/>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3" name="Título 2">
            <a:extLst>
              <a:ext uri="{FF2B5EF4-FFF2-40B4-BE49-F238E27FC236}">
                <a16:creationId xmlns:a16="http://schemas.microsoft.com/office/drawing/2014/main" id="{E8599F91-69C7-074B-6093-F8C7CC8F045E}"/>
              </a:ext>
            </a:extLst>
          </p:cNvPr>
          <p:cNvSpPr>
            <a:spLocks noGrp="1"/>
          </p:cNvSpPr>
          <p:nvPr>
            <p:ph type="title"/>
          </p:nvPr>
        </p:nvSpPr>
        <p:spPr/>
        <p:txBody>
          <a:bodyPr vert="horz"/>
          <a:lstStyle/>
          <a:p>
            <a:r>
              <a:rPr lang="en-US"/>
              <a:t>Porter's Diamond Model Analysis: Entry into the US Beer Market</a:t>
            </a:r>
            <a:endParaRPr lang="en-US">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endParaRPr>
          </a:p>
        </p:txBody>
      </p:sp>
      <p:sp>
        <p:nvSpPr>
          <p:cNvPr id="6" name="Rectangle 5">
            <a:extLst>
              <a:ext uri="{FF2B5EF4-FFF2-40B4-BE49-F238E27FC236}">
                <a16:creationId xmlns:a16="http://schemas.microsoft.com/office/drawing/2014/main" id="{288F8EA9-8C8E-64A7-41B5-791441F50B45}"/>
              </a:ext>
            </a:extLst>
          </p:cNvPr>
          <p:cNvSpPr/>
          <p:nvPr/>
        </p:nvSpPr>
        <p:spPr>
          <a:xfrm>
            <a:off x="4558052" y="1073289"/>
            <a:ext cx="3091543" cy="1389813"/>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US" err="1"/>
          </a:p>
        </p:txBody>
      </p:sp>
      <p:sp>
        <p:nvSpPr>
          <p:cNvPr id="25" name="Rectangle 24">
            <a:extLst>
              <a:ext uri="{FF2B5EF4-FFF2-40B4-BE49-F238E27FC236}">
                <a16:creationId xmlns:a16="http://schemas.microsoft.com/office/drawing/2014/main" id="{17D3E62B-8F72-37BF-F446-D5DA9E658194}"/>
              </a:ext>
            </a:extLst>
          </p:cNvPr>
          <p:cNvSpPr/>
          <p:nvPr/>
        </p:nvSpPr>
        <p:spPr>
          <a:xfrm>
            <a:off x="4558051" y="4253512"/>
            <a:ext cx="3091543" cy="1389813"/>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US" err="1"/>
          </a:p>
        </p:txBody>
      </p:sp>
      <p:sp>
        <p:nvSpPr>
          <p:cNvPr id="26" name="Rectangle 25">
            <a:extLst>
              <a:ext uri="{FF2B5EF4-FFF2-40B4-BE49-F238E27FC236}">
                <a16:creationId xmlns:a16="http://schemas.microsoft.com/office/drawing/2014/main" id="{6964F396-6736-2D86-2D94-43746449068E}"/>
              </a:ext>
            </a:extLst>
          </p:cNvPr>
          <p:cNvSpPr/>
          <p:nvPr/>
        </p:nvSpPr>
        <p:spPr>
          <a:xfrm>
            <a:off x="1132233" y="2696855"/>
            <a:ext cx="3091543" cy="1389813"/>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US" err="1"/>
          </a:p>
        </p:txBody>
      </p:sp>
      <p:sp>
        <p:nvSpPr>
          <p:cNvPr id="27" name="Rectangle 26">
            <a:extLst>
              <a:ext uri="{FF2B5EF4-FFF2-40B4-BE49-F238E27FC236}">
                <a16:creationId xmlns:a16="http://schemas.microsoft.com/office/drawing/2014/main" id="{9765F516-51F6-A4F2-7BAF-1148EE6F6A40}"/>
              </a:ext>
            </a:extLst>
          </p:cNvPr>
          <p:cNvSpPr/>
          <p:nvPr/>
        </p:nvSpPr>
        <p:spPr>
          <a:xfrm>
            <a:off x="7987051" y="2696855"/>
            <a:ext cx="3091543" cy="1389813"/>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US" err="1"/>
          </a:p>
        </p:txBody>
      </p:sp>
      <p:cxnSp>
        <p:nvCxnSpPr>
          <p:cNvPr id="49" name="Straight Arrow Connector 48">
            <a:extLst>
              <a:ext uri="{FF2B5EF4-FFF2-40B4-BE49-F238E27FC236}">
                <a16:creationId xmlns:a16="http://schemas.microsoft.com/office/drawing/2014/main" id="{455AFE60-6095-C0DD-12A9-8333280405A8}"/>
              </a:ext>
            </a:extLst>
          </p:cNvPr>
          <p:cNvCxnSpPr>
            <a:stCxn id="26" idx="3"/>
            <a:endCxn id="27" idx="1"/>
          </p:cNvCxnSpPr>
          <p:nvPr/>
        </p:nvCxnSpPr>
        <p:spPr>
          <a:xfrm>
            <a:off x="4223776" y="3391762"/>
            <a:ext cx="3763275" cy="0"/>
          </a:xfrm>
          <a:prstGeom prst="straightConnector1">
            <a:avLst/>
          </a:prstGeom>
          <a:ln w="9525" cap="flat" cmpd="sng" algn="ctr">
            <a:solidFill>
              <a:schemeClr val="dk1"/>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50" name="Straight Arrow Connector 49">
            <a:extLst>
              <a:ext uri="{FF2B5EF4-FFF2-40B4-BE49-F238E27FC236}">
                <a16:creationId xmlns:a16="http://schemas.microsoft.com/office/drawing/2014/main" id="{986982F0-5888-3353-D8B7-C40D25E3BBF4}"/>
              </a:ext>
            </a:extLst>
          </p:cNvPr>
          <p:cNvCxnSpPr>
            <a:cxnSpLocks/>
            <a:stCxn id="6" idx="2"/>
            <a:endCxn id="25" idx="0"/>
          </p:cNvCxnSpPr>
          <p:nvPr/>
        </p:nvCxnSpPr>
        <p:spPr>
          <a:xfrm flipH="1">
            <a:off x="6103823" y="2463102"/>
            <a:ext cx="1" cy="1790410"/>
          </a:xfrm>
          <a:prstGeom prst="straightConnector1">
            <a:avLst/>
          </a:prstGeom>
          <a:ln w="9525" cap="flat" cmpd="sng" algn="ctr">
            <a:solidFill>
              <a:schemeClr val="dk1"/>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53" name="Straight Arrow Connector 52">
            <a:extLst>
              <a:ext uri="{FF2B5EF4-FFF2-40B4-BE49-F238E27FC236}">
                <a16:creationId xmlns:a16="http://schemas.microsoft.com/office/drawing/2014/main" id="{23AD0454-7737-D9FF-1F78-F95A6A903307}"/>
              </a:ext>
            </a:extLst>
          </p:cNvPr>
          <p:cNvCxnSpPr>
            <a:cxnSpLocks/>
            <a:stCxn id="27" idx="2"/>
            <a:endCxn id="25" idx="3"/>
          </p:cNvCxnSpPr>
          <p:nvPr/>
        </p:nvCxnSpPr>
        <p:spPr>
          <a:xfrm flipH="1">
            <a:off x="7649594" y="4086668"/>
            <a:ext cx="1883229" cy="861751"/>
          </a:xfrm>
          <a:prstGeom prst="straightConnector1">
            <a:avLst/>
          </a:prstGeom>
          <a:ln w="9525" cap="flat" cmpd="sng" algn="ctr">
            <a:solidFill>
              <a:schemeClr val="dk1"/>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56" name="Straight Arrow Connector 55">
            <a:extLst>
              <a:ext uri="{FF2B5EF4-FFF2-40B4-BE49-F238E27FC236}">
                <a16:creationId xmlns:a16="http://schemas.microsoft.com/office/drawing/2014/main" id="{DA95502B-86D9-42B7-9EC1-33BF13C8E2EA}"/>
              </a:ext>
            </a:extLst>
          </p:cNvPr>
          <p:cNvCxnSpPr>
            <a:cxnSpLocks/>
            <a:stCxn id="27" idx="0"/>
            <a:endCxn id="6" idx="3"/>
          </p:cNvCxnSpPr>
          <p:nvPr/>
        </p:nvCxnSpPr>
        <p:spPr>
          <a:xfrm flipH="1" flipV="1">
            <a:off x="7649595" y="1768196"/>
            <a:ext cx="1883228" cy="928659"/>
          </a:xfrm>
          <a:prstGeom prst="straightConnector1">
            <a:avLst/>
          </a:prstGeom>
          <a:ln w="9525" cap="flat" cmpd="sng" algn="ctr">
            <a:solidFill>
              <a:schemeClr val="dk1"/>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59" name="Straight Arrow Connector 58">
            <a:extLst>
              <a:ext uri="{FF2B5EF4-FFF2-40B4-BE49-F238E27FC236}">
                <a16:creationId xmlns:a16="http://schemas.microsoft.com/office/drawing/2014/main" id="{2CCD4AE1-369A-A480-6044-187DC63CA202}"/>
              </a:ext>
            </a:extLst>
          </p:cNvPr>
          <p:cNvCxnSpPr>
            <a:cxnSpLocks/>
            <a:stCxn id="26" idx="0"/>
            <a:endCxn id="6" idx="1"/>
          </p:cNvCxnSpPr>
          <p:nvPr/>
        </p:nvCxnSpPr>
        <p:spPr>
          <a:xfrm flipV="1">
            <a:off x="2678005" y="1768196"/>
            <a:ext cx="1880047" cy="928659"/>
          </a:xfrm>
          <a:prstGeom prst="straightConnector1">
            <a:avLst/>
          </a:prstGeom>
          <a:ln w="9525" cap="flat" cmpd="sng" algn="ctr">
            <a:solidFill>
              <a:schemeClr val="dk1"/>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62" name="Straight Arrow Connector 61">
            <a:extLst>
              <a:ext uri="{FF2B5EF4-FFF2-40B4-BE49-F238E27FC236}">
                <a16:creationId xmlns:a16="http://schemas.microsoft.com/office/drawing/2014/main" id="{4BC0F25D-C48E-C8EA-D7AC-DA600DC555DB}"/>
              </a:ext>
            </a:extLst>
          </p:cNvPr>
          <p:cNvCxnSpPr>
            <a:cxnSpLocks/>
            <a:stCxn id="26" idx="2"/>
            <a:endCxn id="25" idx="1"/>
          </p:cNvCxnSpPr>
          <p:nvPr/>
        </p:nvCxnSpPr>
        <p:spPr>
          <a:xfrm>
            <a:off x="2678005" y="4086668"/>
            <a:ext cx="1880046" cy="861751"/>
          </a:xfrm>
          <a:prstGeom prst="straightConnector1">
            <a:avLst/>
          </a:prstGeom>
          <a:ln w="9525" cap="flat" cmpd="sng" algn="ctr">
            <a:solidFill>
              <a:schemeClr val="dk1"/>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sp>
        <p:nvSpPr>
          <p:cNvPr id="68" name="TextBox 67">
            <a:extLst>
              <a:ext uri="{FF2B5EF4-FFF2-40B4-BE49-F238E27FC236}">
                <a16:creationId xmlns:a16="http://schemas.microsoft.com/office/drawing/2014/main" id="{A0C3A16C-27E5-9D28-CC96-B4CD460EF09B}"/>
              </a:ext>
            </a:extLst>
          </p:cNvPr>
          <p:cNvSpPr txBox="1"/>
          <p:nvPr/>
        </p:nvSpPr>
        <p:spPr>
          <a:xfrm>
            <a:off x="4627900" y="1126939"/>
            <a:ext cx="2936199" cy="1277273"/>
          </a:xfrm>
          <a:prstGeom prst="rect">
            <a:avLst/>
          </a:prstGeom>
          <a:noFill/>
        </p:spPr>
        <p:txBody>
          <a:bodyPr wrap="square">
            <a:spAutoFit/>
          </a:bodyPr>
          <a:lstStyle/>
          <a:p>
            <a:r>
              <a:rPr lang="en-US" sz="1100" b="1"/>
              <a:t>Firm Strategy, Structure, and Rivalry</a:t>
            </a:r>
            <a:endParaRPr lang="en-US" sz="1100"/>
          </a:p>
          <a:p>
            <a:pPr marL="171450" indent="-171450">
              <a:buFont typeface="Arial" panose="020B0604020202020204" pitchFamily="34" charset="0"/>
              <a:buChar char="•"/>
            </a:pPr>
            <a:r>
              <a:rPr lang="en-US" sz="1100"/>
              <a:t>High competitiveness in USA market</a:t>
            </a:r>
          </a:p>
          <a:p>
            <a:pPr marL="171450" indent="-171450">
              <a:buFont typeface="Arial" panose="020B0604020202020204" pitchFamily="34" charset="0"/>
              <a:buChar char="•"/>
            </a:pPr>
            <a:r>
              <a:rPr lang="en-US" sz="1100"/>
              <a:t>Need for unique selling proposition, leveraging European quality</a:t>
            </a:r>
          </a:p>
          <a:p>
            <a:pPr marL="171450" indent="-171450">
              <a:buFont typeface="Arial" panose="020B0604020202020204" pitchFamily="34" charset="0"/>
              <a:buChar char="•"/>
            </a:pPr>
            <a:r>
              <a:rPr lang="en-US" sz="1100"/>
              <a:t>Significant growth opportunities across diverse segments</a:t>
            </a:r>
          </a:p>
        </p:txBody>
      </p:sp>
      <p:sp>
        <p:nvSpPr>
          <p:cNvPr id="69" name="TextBox 68">
            <a:extLst>
              <a:ext uri="{FF2B5EF4-FFF2-40B4-BE49-F238E27FC236}">
                <a16:creationId xmlns:a16="http://schemas.microsoft.com/office/drawing/2014/main" id="{AFB582D5-62FB-F98B-3D94-160D86E3BBB8}"/>
              </a:ext>
            </a:extLst>
          </p:cNvPr>
          <p:cNvSpPr txBox="1"/>
          <p:nvPr/>
        </p:nvSpPr>
        <p:spPr>
          <a:xfrm>
            <a:off x="1220908" y="2911667"/>
            <a:ext cx="2936199" cy="938719"/>
          </a:xfrm>
          <a:prstGeom prst="rect">
            <a:avLst/>
          </a:prstGeom>
          <a:noFill/>
        </p:spPr>
        <p:txBody>
          <a:bodyPr wrap="square">
            <a:spAutoFit/>
          </a:bodyPr>
          <a:lstStyle/>
          <a:p>
            <a:r>
              <a:rPr lang="en-US" sz="1100" b="1"/>
              <a:t>Factor Conditions</a:t>
            </a:r>
          </a:p>
          <a:p>
            <a:pPr marL="171450" indent="-171450">
              <a:buFont typeface="Arial" panose="020B0604020202020204" pitchFamily="34" charset="0"/>
              <a:buChar char="•"/>
            </a:pPr>
            <a:r>
              <a:rPr lang="en-US" sz="1100"/>
              <a:t>Skilled brewing labor force and educational resources</a:t>
            </a:r>
          </a:p>
          <a:p>
            <a:pPr marL="171450" indent="-171450">
              <a:buFont typeface="Arial" panose="020B0604020202020204" pitchFamily="34" charset="0"/>
              <a:buChar char="•"/>
            </a:pPr>
            <a:r>
              <a:rPr lang="en-US" sz="1100"/>
              <a:t>Established supply chain with quality ingredients and technology</a:t>
            </a:r>
          </a:p>
        </p:txBody>
      </p:sp>
      <p:sp>
        <p:nvSpPr>
          <p:cNvPr id="70" name="TextBox 69">
            <a:extLst>
              <a:ext uri="{FF2B5EF4-FFF2-40B4-BE49-F238E27FC236}">
                <a16:creationId xmlns:a16="http://schemas.microsoft.com/office/drawing/2014/main" id="{50A6EE7E-28C9-5707-CB5F-C49928408AC3}"/>
              </a:ext>
            </a:extLst>
          </p:cNvPr>
          <p:cNvSpPr txBox="1"/>
          <p:nvPr/>
        </p:nvSpPr>
        <p:spPr>
          <a:xfrm>
            <a:off x="4627900" y="4309781"/>
            <a:ext cx="2936199" cy="1277273"/>
          </a:xfrm>
          <a:prstGeom prst="rect">
            <a:avLst/>
          </a:prstGeom>
          <a:noFill/>
        </p:spPr>
        <p:txBody>
          <a:bodyPr wrap="square">
            <a:spAutoFit/>
          </a:bodyPr>
          <a:lstStyle/>
          <a:p>
            <a:r>
              <a:rPr lang="en-US" sz="1100" b="1"/>
              <a:t>Related and Supporting Industries</a:t>
            </a:r>
          </a:p>
          <a:p>
            <a:pPr marL="171450" indent="-171450">
              <a:buFont typeface="Arial" panose="020B0604020202020204" pitchFamily="34" charset="0"/>
              <a:buChar char="•"/>
            </a:pPr>
            <a:r>
              <a:rPr lang="en-US" sz="1100"/>
              <a:t>Complex but extensive distribution networks</a:t>
            </a:r>
          </a:p>
          <a:p>
            <a:pPr marL="171450" indent="-171450">
              <a:buFont typeface="Arial" panose="020B0604020202020204" pitchFamily="34" charset="0"/>
              <a:buChar char="•"/>
            </a:pPr>
            <a:r>
              <a:rPr lang="en-US" sz="1100"/>
              <a:t>Strong marketing and advertising sectors for brand building</a:t>
            </a:r>
          </a:p>
          <a:p>
            <a:pPr marL="171450" indent="-171450">
              <a:buFont typeface="Arial" panose="020B0604020202020204" pitchFamily="34" charset="0"/>
              <a:buChar char="•"/>
            </a:pPr>
            <a:r>
              <a:rPr lang="en-US" sz="1100"/>
              <a:t>Opportunities for local partnerships in distribution and retail</a:t>
            </a:r>
          </a:p>
        </p:txBody>
      </p:sp>
      <p:sp>
        <p:nvSpPr>
          <p:cNvPr id="71" name="TextBox 70">
            <a:extLst>
              <a:ext uri="{FF2B5EF4-FFF2-40B4-BE49-F238E27FC236}">
                <a16:creationId xmlns:a16="http://schemas.microsoft.com/office/drawing/2014/main" id="{52C6E5DC-CE66-6A9A-AE09-A8A130485974}"/>
              </a:ext>
            </a:extLst>
          </p:cNvPr>
          <p:cNvSpPr txBox="1"/>
          <p:nvPr/>
        </p:nvSpPr>
        <p:spPr>
          <a:xfrm>
            <a:off x="8053720" y="2742391"/>
            <a:ext cx="2936199" cy="1277273"/>
          </a:xfrm>
          <a:prstGeom prst="rect">
            <a:avLst/>
          </a:prstGeom>
          <a:noFill/>
        </p:spPr>
        <p:txBody>
          <a:bodyPr wrap="square">
            <a:spAutoFit/>
          </a:bodyPr>
          <a:lstStyle/>
          <a:p>
            <a:r>
              <a:rPr lang="en-US" sz="1100" b="1"/>
              <a:t>Demand Conditions</a:t>
            </a:r>
          </a:p>
          <a:p>
            <a:pPr marL="171450" indent="-171450">
              <a:buFont typeface="Arial" panose="020B0604020202020204" pitchFamily="34" charset="0"/>
              <a:buChar char="•"/>
            </a:pPr>
            <a:r>
              <a:rPr lang="en-US" sz="1100"/>
              <a:t>Growing interest in premium and international beers</a:t>
            </a:r>
          </a:p>
          <a:p>
            <a:pPr marL="171450" indent="-171450">
              <a:buFont typeface="Arial" panose="020B0604020202020204" pitchFamily="34" charset="0"/>
              <a:buChar char="•"/>
            </a:pPr>
            <a:r>
              <a:rPr lang="en-US" sz="1100"/>
              <a:t>Large market potential for volume sales</a:t>
            </a:r>
          </a:p>
          <a:p>
            <a:pPr marL="171450" indent="-171450">
              <a:buFont typeface="Arial" panose="020B0604020202020204" pitchFamily="34" charset="0"/>
              <a:buChar char="•"/>
            </a:pPr>
            <a:r>
              <a:rPr lang="en-US" sz="1100"/>
              <a:t>Trend towards premium, specialty beer experiences</a:t>
            </a:r>
          </a:p>
        </p:txBody>
      </p:sp>
      <p:sp>
        <p:nvSpPr>
          <p:cNvPr id="48" name="Rectangle 47">
            <a:extLst>
              <a:ext uri="{FF2B5EF4-FFF2-40B4-BE49-F238E27FC236}">
                <a16:creationId xmlns:a16="http://schemas.microsoft.com/office/drawing/2014/main" id="{B89F00D0-EE3F-A69A-4269-D4B4410FBAE6}"/>
              </a:ext>
            </a:extLst>
          </p:cNvPr>
          <p:cNvSpPr/>
          <p:nvPr/>
        </p:nvSpPr>
        <p:spPr>
          <a:xfrm>
            <a:off x="626210" y="5903891"/>
            <a:ext cx="10945504" cy="471975"/>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US" err="1"/>
          </a:p>
        </p:txBody>
      </p:sp>
      <p:sp>
        <p:nvSpPr>
          <p:cNvPr id="75" name="TextBox 74">
            <a:extLst>
              <a:ext uri="{FF2B5EF4-FFF2-40B4-BE49-F238E27FC236}">
                <a16:creationId xmlns:a16="http://schemas.microsoft.com/office/drawing/2014/main" id="{9133DFD4-BD5D-8B47-C76A-59B2D3212A26}"/>
              </a:ext>
            </a:extLst>
          </p:cNvPr>
          <p:cNvSpPr txBox="1"/>
          <p:nvPr/>
        </p:nvSpPr>
        <p:spPr>
          <a:xfrm>
            <a:off x="384174" y="6014465"/>
            <a:ext cx="11418888" cy="261610"/>
          </a:xfrm>
          <a:prstGeom prst="rect">
            <a:avLst/>
          </a:prstGeom>
          <a:noFill/>
        </p:spPr>
        <p:txBody>
          <a:bodyPr wrap="square">
            <a:spAutoFit/>
          </a:bodyPr>
          <a:lstStyle/>
          <a:p>
            <a:pPr algn="ctr"/>
            <a:r>
              <a:rPr lang="en-US" sz="1100" b="1"/>
              <a:t>Opportunity for Carlsberg: </a:t>
            </a:r>
            <a:r>
              <a:rPr lang="en-US" sz="1100"/>
              <a:t>Significant, with a need for strategic entry focusing on differentiation, supply chain utilization, and regulatory compliance.</a:t>
            </a:r>
          </a:p>
        </p:txBody>
      </p:sp>
    </p:spTree>
    <p:extLst>
      <p:ext uri="{BB962C8B-B14F-4D97-AF65-F5344CB8AC3E}">
        <p14:creationId xmlns:p14="http://schemas.microsoft.com/office/powerpoint/2010/main" val="392309091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BE048CB-C8D1-28A7-E976-D63D63922474}"/>
              </a:ext>
            </a:extLst>
          </p:cNvPr>
          <p:cNvSpPr/>
          <p:nvPr/>
        </p:nvSpPr>
        <p:spPr>
          <a:xfrm>
            <a:off x="384172" y="881534"/>
            <a:ext cx="10976251" cy="1595371"/>
          </a:xfrm>
          <a:prstGeom prst="rect">
            <a:avLst/>
          </a:prstGeom>
          <a:solidFill>
            <a:schemeClr val="accent1"/>
          </a:solidFill>
          <a:ln>
            <a:noFill/>
            <a:prstDash val="lgDash"/>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US" err="1"/>
          </a:p>
        </p:txBody>
      </p:sp>
      <p:sp>
        <p:nvSpPr>
          <p:cNvPr id="7" name="Rectangle 6">
            <a:extLst>
              <a:ext uri="{FF2B5EF4-FFF2-40B4-BE49-F238E27FC236}">
                <a16:creationId xmlns:a16="http://schemas.microsoft.com/office/drawing/2014/main" id="{18A301CF-E891-2354-F865-DE27FE2EEFF3}"/>
              </a:ext>
            </a:extLst>
          </p:cNvPr>
          <p:cNvSpPr/>
          <p:nvPr/>
        </p:nvSpPr>
        <p:spPr>
          <a:xfrm>
            <a:off x="384172" y="2607718"/>
            <a:ext cx="10976251" cy="1352473"/>
          </a:xfrm>
          <a:prstGeom prst="rect">
            <a:avLst/>
          </a:prstGeom>
          <a:solidFill>
            <a:schemeClr val="accent1"/>
          </a:solidFill>
          <a:ln>
            <a:noFill/>
            <a:prstDash val="lgDash"/>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US" err="1"/>
          </a:p>
        </p:txBody>
      </p:sp>
      <p:sp>
        <p:nvSpPr>
          <p:cNvPr id="22" name="Rectangle 21">
            <a:extLst>
              <a:ext uri="{FF2B5EF4-FFF2-40B4-BE49-F238E27FC236}">
                <a16:creationId xmlns:a16="http://schemas.microsoft.com/office/drawing/2014/main" id="{AC93684D-ED31-389E-6E39-4FC98CA3191E}"/>
              </a:ext>
            </a:extLst>
          </p:cNvPr>
          <p:cNvSpPr/>
          <p:nvPr/>
        </p:nvSpPr>
        <p:spPr>
          <a:xfrm>
            <a:off x="384174" y="4690144"/>
            <a:ext cx="10976252" cy="1849691"/>
          </a:xfrm>
          <a:prstGeom prst="rect">
            <a:avLst/>
          </a:prstGeom>
          <a:solidFill>
            <a:schemeClr val="accent1"/>
          </a:solidFill>
          <a:ln>
            <a:noFill/>
            <a:prstDash val="lgDash"/>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US" err="1"/>
          </a:p>
        </p:txBody>
      </p:sp>
      <p:graphicFrame>
        <p:nvGraphicFramePr>
          <p:cNvPr id="12" name="Objeto 11" hidden="1">
            <a:extLst>
              <a:ext uri="{FF2B5EF4-FFF2-40B4-BE49-F238E27FC236}">
                <a16:creationId xmlns:a16="http://schemas.microsoft.com/office/drawing/2014/main" id="{72F6B3F9-87BB-3BBB-1758-A07C21999C80}"/>
              </a:ext>
            </a:extLst>
          </p:cNvPr>
          <p:cNvGraphicFramePr>
            <a:graphicFrameLocks noChangeAspect="1"/>
          </p:cNvGraphicFramePr>
          <p:nvPr>
            <p:custDataLst>
              <p:tags r:id="rId1"/>
            </p:custData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Diapositiva de think-cell" r:id="rId4" imgW="7772400" imgH="10058400" progId="TCLayout.ActiveDocument.1">
                  <p:embed/>
                </p:oleObj>
              </mc:Choice>
              <mc:Fallback>
                <p:oleObj name="Diapositiva de think-cell" r:id="rId4" imgW="7772400" imgH="10058400" progId="TCLayout.ActiveDocument.1">
                  <p:embed/>
                  <p:pic>
                    <p:nvPicPr>
                      <p:cNvPr id="12" name="Objeto 11" hidden="1">
                        <a:extLst>
                          <a:ext uri="{FF2B5EF4-FFF2-40B4-BE49-F238E27FC236}">
                            <a16:creationId xmlns:a16="http://schemas.microsoft.com/office/drawing/2014/main" id="{72F6B3F9-87BB-3BBB-1758-A07C21999C80}"/>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3" name="Título 2">
            <a:extLst>
              <a:ext uri="{FF2B5EF4-FFF2-40B4-BE49-F238E27FC236}">
                <a16:creationId xmlns:a16="http://schemas.microsoft.com/office/drawing/2014/main" id="{E8599F91-69C7-074B-6093-F8C7CC8F045E}"/>
              </a:ext>
            </a:extLst>
          </p:cNvPr>
          <p:cNvSpPr>
            <a:spLocks noGrp="1"/>
          </p:cNvSpPr>
          <p:nvPr>
            <p:ph type="title"/>
          </p:nvPr>
        </p:nvSpPr>
        <p:spPr/>
        <p:txBody>
          <a:bodyPr vert="horz"/>
          <a:lstStyle/>
          <a:p>
            <a:r>
              <a:rPr lang="en-US"/>
              <a:t>Integration and Resources Grid</a:t>
            </a:r>
            <a:endParaRPr lang="en-US">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endParaRPr>
          </a:p>
        </p:txBody>
      </p:sp>
      <p:sp>
        <p:nvSpPr>
          <p:cNvPr id="4" name="TextBox 25">
            <a:extLst>
              <a:ext uri="{FF2B5EF4-FFF2-40B4-BE49-F238E27FC236}">
                <a16:creationId xmlns:a16="http://schemas.microsoft.com/office/drawing/2014/main" id="{786118A1-D057-A0D7-43B6-EF42D2549BB2}"/>
              </a:ext>
            </a:extLst>
          </p:cNvPr>
          <p:cNvSpPr txBox="1"/>
          <p:nvPr/>
        </p:nvSpPr>
        <p:spPr>
          <a:xfrm>
            <a:off x="635644" y="1032888"/>
            <a:ext cx="10535939" cy="1292662"/>
          </a:xfrm>
          <a:prstGeom prst="rect">
            <a:avLst/>
          </a:prstGeom>
          <a:noFill/>
        </p:spPr>
        <p:txBody>
          <a:bodyPr wrap="square" lIns="0" tIns="0" rIns="0" bIns="0" rtlCol="0">
            <a:spAutoFit/>
          </a:bodyPr>
          <a:lstStyle/>
          <a:p>
            <a:r>
              <a:rPr lang="en-US" sz="1200" b="1" i="0">
                <a:solidFill>
                  <a:schemeClr val="bg1"/>
                </a:solidFill>
                <a:effectLst/>
              </a:rPr>
              <a:t>High Pressure to Adapt to Local Needs</a:t>
            </a:r>
            <a:endParaRPr lang="en-US" sz="1200" i="0">
              <a:solidFill>
                <a:schemeClr val="bg1"/>
              </a:solidFill>
              <a:effectLst/>
            </a:endParaRPr>
          </a:p>
          <a:p>
            <a:pPr marL="171450" indent="-171450">
              <a:buFont typeface="Arial" panose="020B0604020202020204" pitchFamily="34" charset="0"/>
              <a:buChar char="•"/>
            </a:pPr>
            <a:r>
              <a:rPr lang="en-US" sz="1200" i="0">
                <a:solidFill>
                  <a:schemeClr val="bg1"/>
                </a:solidFill>
                <a:effectLst/>
              </a:rPr>
              <a:t>Consumer Preferences: Carlsberg will need to adapt to the diverse taste preferences and beer culture in the USA, which may differ significantly from their primary markets.</a:t>
            </a:r>
          </a:p>
          <a:p>
            <a:pPr marL="171450" indent="-171450">
              <a:buFont typeface="Arial" panose="020B0604020202020204" pitchFamily="34" charset="0"/>
              <a:buChar char="•"/>
            </a:pPr>
            <a:r>
              <a:rPr lang="en-US" sz="1200" i="0">
                <a:solidFill>
                  <a:schemeClr val="bg1"/>
                </a:solidFill>
                <a:effectLst/>
              </a:rPr>
              <a:t>Regulatory Landscape: The USA has complex alcohol distribution and regulatory frameworks varying by state, requiring localized strategies.</a:t>
            </a:r>
          </a:p>
          <a:p>
            <a:pPr marL="171450" indent="-171450">
              <a:buFont typeface="Arial" panose="020B0604020202020204" pitchFamily="34" charset="0"/>
              <a:buChar char="•"/>
            </a:pPr>
            <a:r>
              <a:rPr lang="en-US" sz="1200" i="0">
                <a:solidFill>
                  <a:schemeClr val="bg1"/>
                </a:solidFill>
                <a:effectLst/>
              </a:rPr>
              <a:t>Market Dynamics: Different regions in the USA have varied beer consumption patterns and brand loyalties, necessitating a regionalized approach.</a:t>
            </a:r>
          </a:p>
        </p:txBody>
      </p:sp>
      <p:sp>
        <p:nvSpPr>
          <p:cNvPr id="6" name="TextBox 25">
            <a:extLst>
              <a:ext uri="{FF2B5EF4-FFF2-40B4-BE49-F238E27FC236}">
                <a16:creationId xmlns:a16="http://schemas.microsoft.com/office/drawing/2014/main" id="{60C7F006-0FCD-1CBE-DA72-D165F60C04C8}"/>
              </a:ext>
            </a:extLst>
          </p:cNvPr>
          <p:cNvSpPr txBox="1"/>
          <p:nvPr/>
        </p:nvSpPr>
        <p:spPr>
          <a:xfrm>
            <a:off x="635644" y="2704688"/>
            <a:ext cx="10376913" cy="1107996"/>
          </a:xfrm>
          <a:prstGeom prst="rect">
            <a:avLst/>
          </a:prstGeom>
          <a:noFill/>
        </p:spPr>
        <p:txBody>
          <a:bodyPr wrap="square" lIns="0" tIns="0" rIns="0" bIns="0" rtlCol="0">
            <a:spAutoFit/>
          </a:bodyPr>
          <a:lstStyle/>
          <a:p>
            <a:r>
              <a:rPr lang="en-US" sz="1200" b="1" i="0">
                <a:solidFill>
                  <a:schemeClr val="bg1"/>
                </a:solidFill>
                <a:effectLst/>
              </a:rPr>
              <a:t>Moderate Pressure to Lower Costs</a:t>
            </a:r>
          </a:p>
          <a:p>
            <a:pPr marL="171450" indent="-171450">
              <a:buFont typeface="Arial" panose="020B0604020202020204" pitchFamily="34" charset="0"/>
              <a:buChar char="•"/>
            </a:pPr>
            <a:r>
              <a:rPr lang="en-US" sz="1200" i="0">
                <a:solidFill>
                  <a:schemeClr val="bg1"/>
                </a:solidFill>
                <a:effectLst/>
              </a:rPr>
              <a:t>Economies of Scale: Carlsberg’s global presence offers the potential for economies of scale in production and distribution, though local production in the USA may be necessary to minimize costs.</a:t>
            </a:r>
          </a:p>
          <a:p>
            <a:pPr marL="171450" indent="-171450">
              <a:buFont typeface="Arial" panose="020B0604020202020204" pitchFamily="34" charset="0"/>
              <a:buChar char="•"/>
            </a:pPr>
            <a:r>
              <a:rPr lang="en-US" sz="1200" i="0">
                <a:solidFill>
                  <a:schemeClr val="bg1"/>
                </a:solidFill>
                <a:effectLst/>
              </a:rPr>
              <a:t>Supply Chain Optimization: Leveraging global supply chains while establishing local partnerships for raw materials can reduce costs.</a:t>
            </a:r>
          </a:p>
          <a:p>
            <a:pPr marL="171450" indent="-171450">
              <a:buFont typeface="Arial" panose="020B0604020202020204" pitchFamily="34" charset="0"/>
              <a:buChar char="•"/>
            </a:pPr>
            <a:r>
              <a:rPr lang="en-US" sz="1200" i="0">
                <a:solidFill>
                  <a:schemeClr val="bg1"/>
                </a:solidFill>
                <a:effectLst/>
              </a:rPr>
              <a:t>Premium Pricing Strategy: Given Carlsberg's focus on premium and quality products, there may be less pressure to compete on price, allowing for a focus on value rather than cost-cutting.</a:t>
            </a:r>
          </a:p>
        </p:txBody>
      </p:sp>
      <p:cxnSp>
        <p:nvCxnSpPr>
          <p:cNvPr id="13" name="Straight Connector 12">
            <a:extLst>
              <a:ext uri="{FF2B5EF4-FFF2-40B4-BE49-F238E27FC236}">
                <a16:creationId xmlns:a16="http://schemas.microsoft.com/office/drawing/2014/main" id="{48E10568-F7B6-4E93-BD42-5C2C069814C2}"/>
              </a:ext>
            </a:extLst>
          </p:cNvPr>
          <p:cNvCxnSpPr>
            <a:cxnSpLocks/>
          </p:cNvCxnSpPr>
          <p:nvPr/>
        </p:nvCxnSpPr>
        <p:spPr>
          <a:xfrm flipH="1">
            <a:off x="384170" y="4345106"/>
            <a:ext cx="10976253" cy="35990"/>
          </a:xfrm>
          <a:prstGeom prst="line">
            <a:avLst/>
          </a:prstGeom>
          <a:ln/>
        </p:spPr>
        <p:style>
          <a:lnRef idx="3">
            <a:schemeClr val="accent1"/>
          </a:lnRef>
          <a:fillRef idx="0">
            <a:schemeClr val="accent1"/>
          </a:fillRef>
          <a:effectRef idx="2">
            <a:schemeClr val="accent1"/>
          </a:effectRef>
          <a:fontRef idx="minor">
            <a:schemeClr val="tx1"/>
          </a:fontRef>
        </p:style>
      </p:cxnSp>
      <p:sp>
        <p:nvSpPr>
          <p:cNvPr id="14" name="Oval 13">
            <a:extLst>
              <a:ext uri="{FF2B5EF4-FFF2-40B4-BE49-F238E27FC236}">
                <a16:creationId xmlns:a16="http://schemas.microsoft.com/office/drawing/2014/main" id="{600C6916-E7B0-CBA5-A082-6AFC09F5272E}"/>
              </a:ext>
            </a:extLst>
          </p:cNvPr>
          <p:cNvSpPr/>
          <p:nvPr/>
        </p:nvSpPr>
        <p:spPr>
          <a:xfrm rot="5400000">
            <a:off x="5858071" y="4096683"/>
            <a:ext cx="475851" cy="496845"/>
          </a:xfrm>
          <a:prstGeom prst="ellipse">
            <a:avLst/>
          </a:prstGeom>
          <a:solidFill>
            <a:schemeClr val="accent1"/>
          </a:solidFill>
          <a:ln>
            <a:solidFill>
              <a:schemeClr val="accent1"/>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sz="2880"/>
          </a:p>
        </p:txBody>
      </p:sp>
      <p:sp>
        <p:nvSpPr>
          <p:cNvPr id="15" name="Chevron 45">
            <a:extLst>
              <a:ext uri="{FF2B5EF4-FFF2-40B4-BE49-F238E27FC236}">
                <a16:creationId xmlns:a16="http://schemas.microsoft.com/office/drawing/2014/main" id="{0A7A7C89-B14B-B7A7-A0A7-381FA8F8E5DC}"/>
              </a:ext>
            </a:extLst>
          </p:cNvPr>
          <p:cNvSpPr/>
          <p:nvPr/>
        </p:nvSpPr>
        <p:spPr>
          <a:xfrm rot="5400000">
            <a:off x="6028692" y="4186623"/>
            <a:ext cx="152044" cy="207384"/>
          </a:xfrm>
          <a:prstGeom prst="chevron">
            <a:avLst/>
          </a:prstGeom>
          <a:solidFill>
            <a:schemeClr val="accent1"/>
          </a:solidFill>
          <a:ln>
            <a:solidFill>
              <a:schemeClr val="bg1"/>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sz="2880">
              <a:solidFill>
                <a:schemeClr val="tx1"/>
              </a:solidFill>
            </a:endParaRPr>
          </a:p>
        </p:txBody>
      </p:sp>
      <p:sp>
        <p:nvSpPr>
          <p:cNvPr id="16" name="Chevron 46">
            <a:extLst>
              <a:ext uri="{FF2B5EF4-FFF2-40B4-BE49-F238E27FC236}">
                <a16:creationId xmlns:a16="http://schemas.microsoft.com/office/drawing/2014/main" id="{DDE454EF-7D20-EC47-C8FA-CAC0112C2217}"/>
              </a:ext>
            </a:extLst>
          </p:cNvPr>
          <p:cNvSpPr/>
          <p:nvPr/>
        </p:nvSpPr>
        <p:spPr>
          <a:xfrm rot="5400000">
            <a:off x="6028692" y="4302677"/>
            <a:ext cx="152044" cy="207384"/>
          </a:xfrm>
          <a:prstGeom prst="chevron">
            <a:avLst/>
          </a:prstGeom>
          <a:solidFill>
            <a:schemeClr val="accent1"/>
          </a:solidFill>
          <a:ln>
            <a:solidFill>
              <a:schemeClr val="bg1"/>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sz="2880">
              <a:solidFill>
                <a:schemeClr val="tx1"/>
              </a:solidFill>
            </a:endParaRPr>
          </a:p>
        </p:txBody>
      </p:sp>
      <p:sp>
        <p:nvSpPr>
          <p:cNvPr id="21" name="TextBox 25">
            <a:extLst>
              <a:ext uri="{FF2B5EF4-FFF2-40B4-BE49-F238E27FC236}">
                <a16:creationId xmlns:a16="http://schemas.microsoft.com/office/drawing/2014/main" id="{E8DB2C54-7EEC-8515-25D0-B1B05A26725C}"/>
              </a:ext>
            </a:extLst>
          </p:cNvPr>
          <p:cNvSpPr txBox="1"/>
          <p:nvPr/>
        </p:nvSpPr>
        <p:spPr>
          <a:xfrm>
            <a:off x="635643" y="4766011"/>
            <a:ext cx="10376913" cy="1661993"/>
          </a:xfrm>
          <a:prstGeom prst="rect">
            <a:avLst/>
          </a:prstGeom>
          <a:noFill/>
        </p:spPr>
        <p:txBody>
          <a:bodyPr wrap="square" lIns="0" tIns="0" rIns="0" bIns="0" rtlCol="0">
            <a:spAutoFit/>
          </a:bodyPr>
          <a:lstStyle/>
          <a:p>
            <a:r>
              <a:rPr lang="en-US" sz="1200" b="1" i="0">
                <a:solidFill>
                  <a:schemeClr val="bg1"/>
                </a:solidFill>
                <a:effectLst/>
              </a:rPr>
              <a:t>Strategic Implications</a:t>
            </a:r>
          </a:p>
          <a:p>
            <a:pPr marL="171450" indent="-171450">
              <a:buFont typeface="Arial" panose="020B0604020202020204" pitchFamily="34" charset="0"/>
              <a:buChar char="•"/>
            </a:pPr>
            <a:r>
              <a:rPr lang="en-US" sz="1200" i="0">
                <a:solidFill>
                  <a:schemeClr val="bg1"/>
                </a:solidFill>
                <a:effectLst/>
              </a:rPr>
              <a:t>Multidomestic Strategy: Carlsberg should adopt a multidomestic strategy, tailoring its products and marketing to regional preferences while leveraging its global brand strength and expertise.</a:t>
            </a:r>
          </a:p>
          <a:p>
            <a:pPr marL="171450" indent="-171450">
              <a:buFont typeface="Arial" panose="020B0604020202020204" pitchFamily="34" charset="0"/>
              <a:buChar char="•"/>
            </a:pPr>
            <a:r>
              <a:rPr lang="en-US" sz="1200" i="0">
                <a:solidFill>
                  <a:schemeClr val="bg1"/>
                </a:solidFill>
                <a:effectLst/>
              </a:rPr>
              <a:t>Local Adaptation: Emphasis on local tastes, regulatory compliance, and marketing strategies will be crucial.</a:t>
            </a:r>
          </a:p>
          <a:p>
            <a:pPr marL="171450" indent="-171450">
              <a:buFont typeface="Arial" panose="020B0604020202020204" pitchFamily="34" charset="0"/>
              <a:buChar char="•"/>
            </a:pPr>
            <a:r>
              <a:rPr lang="en-US" sz="1200">
                <a:solidFill>
                  <a:schemeClr val="bg1"/>
                </a:solidFill>
              </a:rPr>
              <a:t>Leveraging on premium products: Expanding their strategic goal for premium products in a market with high demand.</a:t>
            </a:r>
            <a:endParaRPr lang="en-US" sz="1200" i="0">
              <a:solidFill>
                <a:schemeClr val="bg1"/>
              </a:solidFill>
              <a:effectLst/>
            </a:endParaRPr>
          </a:p>
          <a:p>
            <a:pPr marL="171450" indent="-171450">
              <a:buFont typeface="Arial" panose="020B0604020202020204" pitchFamily="34" charset="0"/>
              <a:buChar char="•"/>
            </a:pPr>
            <a:r>
              <a:rPr lang="en-US" sz="1200" i="0">
                <a:solidFill>
                  <a:schemeClr val="bg1"/>
                </a:solidFill>
                <a:effectLst/>
              </a:rPr>
              <a:t>Global Synergies: Utilizing global best practices and economies of scale in areas like supply chain management, technology, and innovation.</a:t>
            </a:r>
          </a:p>
          <a:p>
            <a:pPr marL="171450" indent="-171450">
              <a:buFont typeface="Arial" panose="020B0604020202020204" pitchFamily="34" charset="0"/>
              <a:buChar char="•"/>
            </a:pPr>
            <a:r>
              <a:rPr lang="en-US" sz="1200" i="0">
                <a:solidFill>
                  <a:schemeClr val="bg1"/>
                </a:solidFill>
                <a:effectLst/>
              </a:rPr>
              <a:t>Investment in Local Assets: Consider establishing breweries or partnerships within the USA to facilitate local adaptation while controlling costs.</a:t>
            </a:r>
          </a:p>
        </p:txBody>
      </p:sp>
    </p:spTree>
    <p:extLst>
      <p:ext uri="{BB962C8B-B14F-4D97-AF65-F5344CB8AC3E}">
        <p14:creationId xmlns:p14="http://schemas.microsoft.com/office/powerpoint/2010/main" val="411763234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68CD5D2-D49A-32C2-B376-E5B8B55033ED}"/>
              </a:ext>
            </a:extLst>
          </p:cNvPr>
          <p:cNvSpPr>
            <a:spLocks noGrp="1"/>
          </p:cNvSpPr>
          <p:nvPr>
            <p:ph type="title"/>
          </p:nvPr>
        </p:nvSpPr>
        <p:spPr/>
        <p:txBody>
          <a:bodyPr/>
          <a:lstStyle/>
          <a:p>
            <a:r>
              <a:rPr lang="fi-FI" err="1"/>
              <a:t>Past</a:t>
            </a:r>
            <a:r>
              <a:rPr lang="fi-FI"/>
              <a:t> &amp; </a:t>
            </a:r>
            <a:r>
              <a:rPr lang="fi-FI" err="1"/>
              <a:t>current</a:t>
            </a:r>
            <a:r>
              <a:rPr lang="fi-FI"/>
              <a:t> market </a:t>
            </a:r>
            <a:r>
              <a:rPr lang="fi-FI" err="1"/>
              <a:t>entry</a:t>
            </a:r>
            <a:r>
              <a:rPr lang="fi-FI"/>
              <a:t> </a:t>
            </a:r>
            <a:r>
              <a:rPr lang="fi-FI" err="1"/>
              <a:t>strategies</a:t>
            </a:r>
            <a:r>
              <a:rPr lang="fi-FI"/>
              <a:t> </a:t>
            </a:r>
            <a:endParaRPr lang="en-GB"/>
          </a:p>
        </p:txBody>
      </p:sp>
      <p:sp>
        <p:nvSpPr>
          <p:cNvPr id="4" name="Footer Placeholder 3">
            <a:extLst>
              <a:ext uri="{FF2B5EF4-FFF2-40B4-BE49-F238E27FC236}">
                <a16:creationId xmlns:a16="http://schemas.microsoft.com/office/drawing/2014/main" id="{CF39755F-6D99-EE15-87AD-946185331BB0}"/>
              </a:ext>
            </a:extLst>
          </p:cNvPr>
          <p:cNvSpPr>
            <a:spLocks noGrp="1"/>
          </p:cNvSpPr>
          <p:nvPr>
            <p:ph type="ftr" sz="quarter" idx="3"/>
          </p:nvPr>
        </p:nvSpPr>
        <p:spPr/>
        <p:txBody>
          <a:bodyPr/>
          <a:lstStyle/>
          <a:p>
            <a:r>
              <a:rPr lang="en-US"/>
              <a:t>Source:</a:t>
            </a:r>
            <a:r>
              <a:rPr kumimoji="0" lang="en-GB" sz="1050" b="0" i="0" u="none" strike="noStrike" kern="1200" cap="none" spc="0" normalizeH="0" baseline="0" noProof="0">
                <a:ln>
                  <a:noFill/>
                </a:ln>
                <a:solidFill>
                  <a:srgbClr val="333333"/>
                </a:solidFill>
                <a:effectLst/>
                <a:uLnTx/>
                <a:uFillTx/>
                <a:latin typeface="Calibri" panose="020F0502020204030204"/>
                <a:ea typeface="Calibri" panose="020F0502020204030204"/>
                <a:cs typeface="Calibri" panose="020F0502020204030204"/>
                <a:hlinkClick r:id="rId3"/>
              </a:rPr>
              <a:t> https://www.carlsberggroup.com/who-we-are/about-the-carlsberg-group/global-presence/denmark/</a:t>
            </a:r>
            <a:r>
              <a:rPr kumimoji="0" lang="en-GB" sz="1050" b="0" i="0" u="none" strike="noStrike" kern="1200" cap="none" spc="0" normalizeH="0" baseline="0" noProof="0">
                <a:ln>
                  <a:noFill/>
                </a:ln>
                <a:solidFill>
                  <a:srgbClr val="333333"/>
                </a:solidFill>
                <a:effectLst/>
                <a:uLnTx/>
                <a:uFillTx/>
                <a:latin typeface="Calibri" panose="020F0502020204030204"/>
                <a:ea typeface="Calibri" panose="020F0502020204030204"/>
                <a:cs typeface="Calibri" panose="020F0502020204030204"/>
              </a:rPr>
              <a:t> </a:t>
            </a:r>
            <a:r>
              <a:rPr lang="en-US"/>
              <a:t>_______</a:t>
            </a:r>
          </a:p>
        </p:txBody>
      </p:sp>
      <p:pic>
        <p:nvPicPr>
          <p:cNvPr id="5" name="Picture 4" descr="International Strategy: Creating Value in Global Markets - ppt video online  download">
            <a:extLst>
              <a:ext uri="{FF2B5EF4-FFF2-40B4-BE49-F238E27FC236}">
                <a16:creationId xmlns:a16="http://schemas.microsoft.com/office/drawing/2014/main" id="{F605C2FA-EF3A-7ED5-5FA6-D9A40B86715C}"/>
              </a:ext>
            </a:extLst>
          </p:cNvPr>
          <p:cNvPicPr>
            <a:picLocks noChangeAspect="1"/>
          </p:cNvPicPr>
          <p:nvPr/>
        </p:nvPicPr>
        <p:blipFill rotWithShape="1">
          <a:blip r:embed="rId4"/>
          <a:srcRect l="10526" t="3448" r="13292" b="8779"/>
          <a:stretch/>
        </p:blipFill>
        <p:spPr>
          <a:xfrm>
            <a:off x="6560774" y="1847088"/>
            <a:ext cx="5430626" cy="4367584"/>
          </a:xfrm>
          <a:prstGeom prst="rect">
            <a:avLst/>
          </a:prstGeom>
        </p:spPr>
      </p:pic>
      <p:sp>
        <p:nvSpPr>
          <p:cNvPr id="14" name="Rectangle 13">
            <a:extLst>
              <a:ext uri="{FF2B5EF4-FFF2-40B4-BE49-F238E27FC236}">
                <a16:creationId xmlns:a16="http://schemas.microsoft.com/office/drawing/2014/main" id="{DD52F8CF-9F5A-47A8-C49A-E93043618A0F}"/>
              </a:ext>
            </a:extLst>
          </p:cNvPr>
          <p:cNvSpPr/>
          <p:nvPr/>
        </p:nvSpPr>
        <p:spPr>
          <a:xfrm>
            <a:off x="507432" y="1942637"/>
            <a:ext cx="5588567" cy="1389813"/>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US" err="1"/>
          </a:p>
        </p:txBody>
      </p:sp>
      <p:sp>
        <p:nvSpPr>
          <p:cNvPr id="15" name="TextBox 14">
            <a:extLst>
              <a:ext uri="{FF2B5EF4-FFF2-40B4-BE49-F238E27FC236}">
                <a16:creationId xmlns:a16="http://schemas.microsoft.com/office/drawing/2014/main" id="{3902DFAD-D401-553F-FCA3-171C5DDDFB1D}"/>
              </a:ext>
            </a:extLst>
          </p:cNvPr>
          <p:cNvSpPr txBox="1"/>
          <p:nvPr/>
        </p:nvSpPr>
        <p:spPr>
          <a:xfrm>
            <a:off x="574102" y="1988173"/>
            <a:ext cx="5342066" cy="1277273"/>
          </a:xfrm>
          <a:prstGeom prst="rect">
            <a:avLst/>
          </a:prstGeom>
          <a:noFill/>
        </p:spPr>
        <p:txBody>
          <a:bodyPr wrap="square">
            <a:spAutoFit/>
          </a:bodyPr>
          <a:lstStyle/>
          <a:p>
            <a:r>
              <a:rPr lang="en-US" sz="1100" b="1"/>
              <a:t>Exporting</a:t>
            </a:r>
            <a:endParaRPr lang="en-US" sz="1100"/>
          </a:p>
          <a:p>
            <a:pPr marL="171450" indent="-171450">
              <a:buFont typeface="Arial" panose="020B0604020202020204" pitchFamily="34" charset="0"/>
              <a:buChar char="•"/>
            </a:pPr>
            <a:r>
              <a:rPr lang="en-US" sz="1100"/>
              <a:t>Most used</a:t>
            </a:r>
          </a:p>
          <a:p>
            <a:pPr marL="171450" indent="-171450">
              <a:buFont typeface="Arial" panose="020B0604020202020204" pitchFamily="34" charset="0"/>
              <a:buChar char="•"/>
            </a:pPr>
            <a:r>
              <a:rPr lang="en-US" sz="1100"/>
              <a:t>Easiest and cheapest</a:t>
            </a:r>
          </a:p>
          <a:p>
            <a:pPr marL="171450" indent="-171450">
              <a:buFont typeface="Arial" panose="020B0604020202020204" pitchFamily="34" charset="0"/>
              <a:buChar char="•"/>
            </a:pPr>
            <a:r>
              <a:rPr lang="en-US" sz="1100"/>
              <a:t>Test the market before starting production locally </a:t>
            </a:r>
          </a:p>
          <a:p>
            <a:pPr marL="171450" indent="-171450">
              <a:buFont typeface="Arial" panose="020B0604020202020204" pitchFamily="34" charset="0"/>
              <a:buChar char="•"/>
            </a:pPr>
            <a:r>
              <a:rPr lang="en-US" sz="1100"/>
              <a:t>Flexibility to scale</a:t>
            </a:r>
          </a:p>
          <a:p>
            <a:pPr marL="171450" indent="-171450">
              <a:buFont typeface="Arial" panose="020B0604020202020204" pitchFamily="34" charset="0"/>
              <a:buChar char="•"/>
            </a:pPr>
            <a:r>
              <a:rPr lang="en-US" sz="1100"/>
              <a:t>Reason: mostly customer demand, no other Country Specific Advantages (CSA)</a:t>
            </a:r>
          </a:p>
        </p:txBody>
      </p:sp>
      <p:sp>
        <p:nvSpPr>
          <p:cNvPr id="20" name="Rectangle 19">
            <a:extLst>
              <a:ext uri="{FF2B5EF4-FFF2-40B4-BE49-F238E27FC236}">
                <a16:creationId xmlns:a16="http://schemas.microsoft.com/office/drawing/2014/main" id="{7EC13BDF-6586-508E-9839-4A98EB895724}"/>
              </a:ext>
            </a:extLst>
          </p:cNvPr>
          <p:cNvSpPr/>
          <p:nvPr/>
        </p:nvSpPr>
        <p:spPr>
          <a:xfrm>
            <a:off x="507432" y="4879752"/>
            <a:ext cx="5588567" cy="1389813"/>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US" err="1"/>
          </a:p>
        </p:txBody>
      </p:sp>
      <p:sp>
        <p:nvSpPr>
          <p:cNvPr id="21" name="TextBox 20">
            <a:extLst>
              <a:ext uri="{FF2B5EF4-FFF2-40B4-BE49-F238E27FC236}">
                <a16:creationId xmlns:a16="http://schemas.microsoft.com/office/drawing/2014/main" id="{A25F3AC1-BF97-4C61-7EBA-298C315B01BA}"/>
              </a:ext>
            </a:extLst>
          </p:cNvPr>
          <p:cNvSpPr txBox="1"/>
          <p:nvPr/>
        </p:nvSpPr>
        <p:spPr>
          <a:xfrm>
            <a:off x="574102" y="4925288"/>
            <a:ext cx="5342066" cy="1277273"/>
          </a:xfrm>
          <a:prstGeom prst="rect">
            <a:avLst/>
          </a:prstGeom>
          <a:noFill/>
        </p:spPr>
        <p:txBody>
          <a:bodyPr wrap="square">
            <a:spAutoFit/>
          </a:bodyPr>
          <a:lstStyle/>
          <a:p>
            <a:r>
              <a:rPr lang="en-US" sz="1100" b="1"/>
              <a:t>Mergers &amp; Acquisitions</a:t>
            </a:r>
            <a:endParaRPr lang="en-US" sz="1100"/>
          </a:p>
          <a:p>
            <a:pPr marL="171450" indent="-171450">
              <a:buFont typeface="Arial" panose="020B0604020202020204" pitchFamily="34" charset="0"/>
              <a:buChar char="•"/>
            </a:pPr>
            <a:r>
              <a:rPr lang="en-US" sz="1100"/>
              <a:t>Most expensive and risky</a:t>
            </a:r>
          </a:p>
          <a:p>
            <a:pPr marL="171450" indent="-171450">
              <a:buFont typeface="Arial" panose="020B0604020202020204" pitchFamily="34" charset="0"/>
              <a:buChar char="•"/>
            </a:pPr>
            <a:r>
              <a:rPr lang="en-US" sz="1100"/>
              <a:t>Quick market penetration</a:t>
            </a:r>
          </a:p>
          <a:p>
            <a:pPr marL="171450" indent="-171450">
              <a:buFont typeface="Arial" panose="020B0604020202020204" pitchFamily="34" charset="0"/>
              <a:buChar char="•"/>
            </a:pPr>
            <a:r>
              <a:rPr lang="en-US" sz="1100"/>
              <a:t>Synergies from larger scale</a:t>
            </a:r>
          </a:p>
          <a:p>
            <a:pPr marL="171450" indent="-171450">
              <a:buFont typeface="Arial" panose="020B0604020202020204" pitchFamily="34" charset="0"/>
              <a:buChar char="•"/>
            </a:pPr>
            <a:r>
              <a:rPr lang="en-US" sz="1100"/>
              <a:t>Gain market power</a:t>
            </a:r>
          </a:p>
          <a:p>
            <a:pPr marL="171450" indent="-171450">
              <a:buFont typeface="Arial" panose="020B0604020202020204" pitchFamily="34" charset="0"/>
              <a:buChar char="•"/>
            </a:pPr>
            <a:r>
              <a:rPr lang="en-US" sz="1100"/>
              <a:t>Diversification: premium brands, craft beer </a:t>
            </a:r>
          </a:p>
          <a:p>
            <a:pPr marL="171450" indent="-171450">
              <a:buFont typeface="Arial" panose="020B0604020202020204" pitchFamily="34" charset="0"/>
              <a:buChar char="•"/>
            </a:pPr>
            <a:r>
              <a:rPr lang="en-US" sz="1100"/>
              <a:t>Reasons: cheaper production, access raw materials, gain expertise</a:t>
            </a:r>
          </a:p>
        </p:txBody>
      </p:sp>
      <p:sp>
        <p:nvSpPr>
          <p:cNvPr id="22" name="Rectangle 21">
            <a:extLst>
              <a:ext uri="{FF2B5EF4-FFF2-40B4-BE49-F238E27FC236}">
                <a16:creationId xmlns:a16="http://schemas.microsoft.com/office/drawing/2014/main" id="{3A1A8F00-8582-613B-5B69-84E0D8EE3E02}"/>
              </a:ext>
            </a:extLst>
          </p:cNvPr>
          <p:cNvSpPr/>
          <p:nvPr/>
        </p:nvSpPr>
        <p:spPr>
          <a:xfrm>
            <a:off x="507432" y="3399691"/>
            <a:ext cx="5588567" cy="1389813"/>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US" err="1"/>
          </a:p>
        </p:txBody>
      </p:sp>
      <p:sp>
        <p:nvSpPr>
          <p:cNvPr id="23" name="TextBox 22">
            <a:extLst>
              <a:ext uri="{FF2B5EF4-FFF2-40B4-BE49-F238E27FC236}">
                <a16:creationId xmlns:a16="http://schemas.microsoft.com/office/drawing/2014/main" id="{0FA68392-CB3B-A8E9-B7CA-D4EE545D8519}"/>
              </a:ext>
            </a:extLst>
          </p:cNvPr>
          <p:cNvSpPr txBox="1"/>
          <p:nvPr/>
        </p:nvSpPr>
        <p:spPr>
          <a:xfrm>
            <a:off x="574102" y="3445227"/>
            <a:ext cx="5342066" cy="1277273"/>
          </a:xfrm>
          <a:prstGeom prst="rect">
            <a:avLst/>
          </a:prstGeom>
          <a:noFill/>
        </p:spPr>
        <p:txBody>
          <a:bodyPr wrap="square">
            <a:spAutoFit/>
          </a:bodyPr>
          <a:lstStyle/>
          <a:p>
            <a:r>
              <a:rPr lang="en-US" sz="1100" b="1"/>
              <a:t>Licensing</a:t>
            </a:r>
            <a:endParaRPr lang="en-US" sz="1100"/>
          </a:p>
          <a:p>
            <a:pPr marL="171450" indent="-171450">
              <a:buFont typeface="Arial" panose="020B0604020202020204" pitchFamily="34" charset="0"/>
              <a:buChar char="•"/>
            </a:pPr>
            <a:r>
              <a:rPr lang="en-US" sz="1100"/>
              <a:t>Rarely used</a:t>
            </a:r>
          </a:p>
          <a:p>
            <a:pPr marL="171450" indent="-171450">
              <a:buFont typeface="Arial" panose="020B0604020202020204" pitchFamily="34" charset="0"/>
              <a:buChar char="•"/>
            </a:pPr>
            <a:r>
              <a:rPr lang="en-US" sz="1100"/>
              <a:t>Less risk and costs </a:t>
            </a:r>
          </a:p>
          <a:p>
            <a:pPr marL="171450" indent="-171450">
              <a:buFont typeface="Arial" panose="020B0604020202020204" pitchFamily="34" charset="0"/>
              <a:buChar char="•"/>
            </a:pPr>
            <a:r>
              <a:rPr lang="en-US" sz="1100"/>
              <a:t>Comply with local regulations and trade barriers</a:t>
            </a:r>
          </a:p>
          <a:p>
            <a:pPr marL="171450" indent="-171450">
              <a:buFont typeface="Arial" panose="020B0604020202020204" pitchFamily="34" charset="0"/>
              <a:buChar char="•"/>
            </a:pPr>
            <a:r>
              <a:rPr lang="en-US" sz="1100"/>
              <a:t>Reasons: no clear advantage in producing in-house, corporate partners use country specific knowledge and networks to take care of local operations </a:t>
            </a:r>
          </a:p>
        </p:txBody>
      </p:sp>
    </p:spTree>
    <p:extLst>
      <p:ext uri="{BB962C8B-B14F-4D97-AF65-F5344CB8AC3E}">
        <p14:creationId xmlns:p14="http://schemas.microsoft.com/office/powerpoint/2010/main" val="26014824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to 6" hidden="1">
            <a:extLst>
              <a:ext uri="{FF2B5EF4-FFF2-40B4-BE49-F238E27FC236}">
                <a16:creationId xmlns:a16="http://schemas.microsoft.com/office/drawing/2014/main" id="{6976B43A-027D-B184-33DE-36C41D5F9D1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3" imgW="317" imgH="318" progId="TCLayout.ActiveDocument.1">
                  <p:embed/>
                </p:oleObj>
              </mc:Choice>
              <mc:Fallback>
                <p:oleObj name="Diapositiva de think-cell" r:id="rId3" imgW="317" imgH="318" progId="TCLayout.ActiveDocument.1">
                  <p:embed/>
                  <p:pic>
                    <p:nvPicPr>
                      <p:cNvPr id="7" name="Objeto 6" hidden="1">
                        <a:extLst>
                          <a:ext uri="{FF2B5EF4-FFF2-40B4-BE49-F238E27FC236}">
                            <a16:creationId xmlns:a16="http://schemas.microsoft.com/office/drawing/2014/main" id="{6976B43A-027D-B184-33DE-36C41D5F9D1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TextBox 5">
            <a:extLst>
              <a:ext uri="{FF2B5EF4-FFF2-40B4-BE49-F238E27FC236}">
                <a16:creationId xmlns:a16="http://schemas.microsoft.com/office/drawing/2014/main" id="{8F487EEB-2A49-3075-7AE8-D25538B841CE}"/>
              </a:ext>
            </a:extLst>
          </p:cNvPr>
          <p:cNvSpPr txBox="1"/>
          <p:nvPr/>
        </p:nvSpPr>
        <p:spPr>
          <a:xfrm>
            <a:off x="979426" y="3643949"/>
            <a:ext cx="1818385" cy="307777"/>
          </a:xfrm>
          <a:prstGeom prst="rect">
            <a:avLst/>
          </a:prstGeom>
          <a:noFill/>
        </p:spPr>
        <p:txBody>
          <a:bodyPr wrap="square" lIns="0" rtlCol="0" anchor="b">
            <a:spAutoFit/>
          </a:bodyPr>
          <a:lstStyle/>
          <a:p>
            <a:pPr algn="ctr"/>
            <a:r>
              <a:rPr lang="en-US" sz="1400" b="1" spc="-15">
                <a:solidFill>
                  <a:schemeClr val="accent1"/>
                </a:solidFill>
                <a:cs typeface="Poppins" pitchFamily="2" charset="77"/>
              </a:rPr>
              <a:t>Sustainability</a:t>
            </a:r>
          </a:p>
        </p:txBody>
      </p:sp>
      <p:sp>
        <p:nvSpPr>
          <p:cNvPr id="11" name="TextBox 6">
            <a:extLst>
              <a:ext uri="{FF2B5EF4-FFF2-40B4-BE49-F238E27FC236}">
                <a16:creationId xmlns:a16="http://schemas.microsoft.com/office/drawing/2014/main" id="{6665DD1D-146C-2DCC-F7EE-2F49E97FE290}"/>
              </a:ext>
            </a:extLst>
          </p:cNvPr>
          <p:cNvSpPr txBox="1"/>
          <p:nvPr/>
        </p:nvSpPr>
        <p:spPr>
          <a:xfrm>
            <a:off x="1048146" y="4020199"/>
            <a:ext cx="1680943" cy="1177907"/>
          </a:xfrm>
          <a:prstGeom prst="rect">
            <a:avLst/>
          </a:prstGeom>
        </p:spPr>
        <p:txBody>
          <a:bodyPr vert="horz" wrap="square" lIns="0" tIns="45720" rIns="0" bIns="45720" rtlCol="0">
            <a:noAutofit/>
          </a:bodyPr>
          <a:lstStyle>
            <a:defPPr>
              <a:defRPr lang="en-US"/>
            </a:defPPr>
            <a:lvl1pPr indent="0" algn="ctr" defTabSz="1087636">
              <a:lnSpc>
                <a:spcPct val="100000"/>
              </a:lnSpc>
              <a:spcBef>
                <a:spcPts val="0"/>
              </a:spcBef>
              <a:buFont typeface="Arial"/>
              <a:buNone/>
              <a:defRPr sz="1200">
                <a:ea typeface="Lato Light" panose="020F0502020204030203" pitchFamily="34" charset="0"/>
                <a:cs typeface="Mukta ExtraLight" panose="020B0000000000000000" pitchFamily="34" charset="77"/>
              </a:defRPr>
            </a:lvl1pPr>
            <a:lvl2pPr marL="1087636" indent="0" algn="ctr" defTabSz="1087636">
              <a:lnSpc>
                <a:spcPct val="130000"/>
              </a:lnSpc>
              <a:spcBef>
                <a:spcPct val="20000"/>
              </a:spcBef>
              <a:buFont typeface="Arial"/>
              <a:buNone/>
              <a:defRPr sz="3200">
                <a:solidFill>
                  <a:schemeClr val="tx1">
                    <a:tint val="75000"/>
                  </a:schemeClr>
                </a:solidFill>
                <a:latin typeface="Open Sans"/>
                <a:cs typeface="Open Sans"/>
              </a:defRPr>
            </a:lvl2pPr>
            <a:lvl3pPr marL="2175271" indent="0" algn="ctr" defTabSz="1087636">
              <a:lnSpc>
                <a:spcPct val="130000"/>
              </a:lnSpc>
              <a:spcBef>
                <a:spcPct val="20000"/>
              </a:spcBef>
              <a:buFont typeface="Arial"/>
              <a:buNone/>
              <a:defRPr sz="3200">
                <a:solidFill>
                  <a:schemeClr val="tx1">
                    <a:tint val="75000"/>
                  </a:schemeClr>
                </a:solidFill>
                <a:latin typeface="Open Sans"/>
                <a:cs typeface="Open Sans"/>
              </a:defRPr>
            </a:lvl3pPr>
            <a:lvl4pPr marL="3262912" indent="0" algn="ctr" defTabSz="1087636">
              <a:lnSpc>
                <a:spcPct val="130000"/>
              </a:lnSpc>
              <a:spcBef>
                <a:spcPct val="20000"/>
              </a:spcBef>
              <a:buFont typeface="Arial"/>
              <a:buNone/>
              <a:defRPr sz="3200">
                <a:solidFill>
                  <a:schemeClr val="tx1">
                    <a:tint val="75000"/>
                  </a:schemeClr>
                </a:solidFill>
                <a:latin typeface="Open Sans"/>
                <a:cs typeface="Open Sans"/>
              </a:defRPr>
            </a:lvl4pPr>
            <a:lvl5pPr marL="4350546" indent="0" algn="ctr" defTabSz="1087636">
              <a:lnSpc>
                <a:spcPct val="130000"/>
              </a:lnSpc>
              <a:spcBef>
                <a:spcPct val="20000"/>
              </a:spcBef>
              <a:buFont typeface="Arial"/>
              <a:buNone/>
              <a:defRPr sz="3200">
                <a:solidFill>
                  <a:schemeClr val="tx1">
                    <a:tint val="75000"/>
                  </a:schemeClr>
                </a:solidFill>
                <a:latin typeface="Open Sans"/>
                <a:cs typeface="Open Sans"/>
              </a:defRPr>
            </a:lvl5pPr>
            <a:lvl6pPr marL="5438184" indent="0" algn="ctr" defTabSz="1087636">
              <a:spcBef>
                <a:spcPct val="20000"/>
              </a:spcBef>
              <a:buFont typeface="Arial"/>
              <a:buNone/>
              <a:defRPr sz="4800">
                <a:solidFill>
                  <a:schemeClr val="tx1">
                    <a:tint val="75000"/>
                  </a:schemeClr>
                </a:solidFill>
              </a:defRPr>
            </a:lvl6pPr>
            <a:lvl7pPr marL="6525820" indent="0" algn="ctr" defTabSz="1087636">
              <a:spcBef>
                <a:spcPct val="20000"/>
              </a:spcBef>
              <a:buFont typeface="Arial"/>
              <a:buNone/>
              <a:defRPr sz="4800">
                <a:solidFill>
                  <a:schemeClr val="tx1">
                    <a:tint val="75000"/>
                  </a:schemeClr>
                </a:solidFill>
              </a:defRPr>
            </a:lvl7pPr>
            <a:lvl8pPr marL="7613455" indent="0" algn="ctr" defTabSz="1087636">
              <a:spcBef>
                <a:spcPct val="20000"/>
              </a:spcBef>
              <a:buFont typeface="Arial"/>
              <a:buNone/>
              <a:defRPr sz="4800">
                <a:solidFill>
                  <a:schemeClr val="tx1">
                    <a:tint val="75000"/>
                  </a:schemeClr>
                </a:solidFill>
              </a:defRPr>
            </a:lvl8pPr>
            <a:lvl9pPr marL="8701091" indent="0" algn="ctr" defTabSz="1087636">
              <a:spcBef>
                <a:spcPct val="20000"/>
              </a:spcBef>
              <a:buFont typeface="Arial"/>
              <a:buNone/>
              <a:defRPr sz="4800">
                <a:solidFill>
                  <a:schemeClr val="tx1">
                    <a:tint val="75000"/>
                  </a:schemeClr>
                </a:solidFill>
              </a:defRPr>
            </a:lvl9pPr>
          </a:lstStyle>
          <a:p>
            <a:r>
              <a:rPr lang="en-US"/>
              <a:t>Stakeholders and legislation call for sustainability actions on all sectors, also affecting consumer preferences. </a:t>
            </a:r>
          </a:p>
          <a:p>
            <a:endParaRPr lang="en-US"/>
          </a:p>
        </p:txBody>
      </p:sp>
      <p:sp>
        <p:nvSpPr>
          <p:cNvPr id="12" name="TextBox 7">
            <a:extLst>
              <a:ext uri="{FF2B5EF4-FFF2-40B4-BE49-F238E27FC236}">
                <a16:creationId xmlns:a16="http://schemas.microsoft.com/office/drawing/2014/main" id="{A320C6E3-E96E-277E-44B4-87899ED80101}"/>
              </a:ext>
            </a:extLst>
          </p:cNvPr>
          <p:cNvSpPr txBox="1"/>
          <p:nvPr/>
        </p:nvSpPr>
        <p:spPr>
          <a:xfrm>
            <a:off x="2874850" y="3643949"/>
            <a:ext cx="2268437" cy="307777"/>
          </a:xfrm>
          <a:prstGeom prst="rect">
            <a:avLst/>
          </a:prstGeom>
          <a:noFill/>
        </p:spPr>
        <p:txBody>
          <a:bodyPr wrap="square" lIns="0" rtlCol="0" anchor="b">
            <a:spAutoFit/>
          </a:bodyPr>
          <a:lstStyle/>
          <a:p>
            <a:pPr algn="ctr"/>
            <a:r>
              <a:rPr lang="en-US" sz="1400" b="1" spc="-15">
                <a:solidFill>
                  <a:schemeClr val="tx2"/>
                </a:solidFill>
                <a:cs typeface="Poppins" pitchFamily="2" charset="77"/>
              </a:rPr>
              <a:t>Health and Wellness</a:t>
            </a:r>
          </a:p>
        </p:txBody>
      </p:sp>
      <p:sp>
        <p:nvSpPr>
          <p:cNvPr id="13" name="TextBox 8">
            <a:extLst>
              <a:ext uri="{FF2B5EF4-FFF2-40B4-BE49-F238E27FC236}">
                <a16:creationId xmlns:a16="http://schemas.microsoft.com/office/drawing/2014/main" id="{9643A58A-DF34-010F-A65E-03DF91043263}"/>
              </a:ext>
            </a:extLst>
          </p:cNvPr>
          <p:cNvSpPr txBox="1"/>
          <p:nvPr/>
        </p:nvSpPr>
        <p:spPr>
          <a:xfrm>
            <a:off x="3096091" y="4020199"/>
            <a:ext cx="1680943" cy="1431031"/>
          </a:xfrm>
          <a:prstGeom prst="rect">
            <a:avLst/>
          </a:prstGeom>
        </p:spPr>
        <p:txBody>
          <a:bodyPr vert="horz" wrap="square" lIns="0" tIns="45720" rIns="0" bIns="45720" rtlCol="0">
            <a:noAutofit/>
          </a:bodyPr>
          <a:lstStyle>
            <a:defPPr>
              <a:defRPr lang="en-US"/>
            </a:defPPr>
            <a:lvl1pPr indent="0" algn="ctr" defTabSz="1087636">
              <a:lnSpc>
                <a:spcPct val="100000"/>
              </a:lnSpc>
              <a:spcBef>
                <a:spcPts val="0"/>
              </a:spcBef>
              <a:buFont typeface="Arial"/>
              <a:buNone/>
              <a:defRPr sz="1200">
                <a:ea typeface="Lato Light" panose="020F0502020204030203" pitchFamily="34" charset="0"/>
                <a:cs typeface="Mukta ExtraLight" panose="020B0000000000000000" pitchFamily="34" charset="77"/>
              </a:defRPr>
            </a:lvl1pPr>
            <a:lvl2pPr marL="1087636" indent="0" algn="ctr" defTabSz="1087636">
              <a:lnSpc>
                <a:spcPct val="130000"/>
              </a:lnSpc>
              <a:spcBef>
                <a:spcPct val="20000"/>
              </a:spcBef>
              <a:buFont typeface="Arial"/>
              <a:buNone/>
              <a:defRPr sz="3200">
                <a:solidFill>
                  <a:schemeClr val="tx1">
                    <a:tint val="75000"/>
                  </a:schemeClr>
                </a:solidFill>
                <a:latin typeface="Open Sans"/>
                <a:cs typeface="Open Sans"/>
              </a:defRPr>
            </a:lvl2pPr>
            <a:lvl3pPr marL="2175271" indent="0" algn="ctr" defTabSz="1087636">
              <a:lnSpc>
                <a:spcPct val="130000"/>
              </a:lnSpc>
              <a:spcBef>
                <a:spcPct val="20000"/>
              </a:spcBef>
              <a:buFont typeface="Arial"/>
              <a:buNone/>
              <a:defRPr sz="3200">
                <a:solidFill>
                  <a:schemeClr val="tx1">
                    <a:tint val="75000"/>
                  </a:schemeClr>
                </a:solidFill>
                <a:latin typeface="Open Sans"/>
                <a:cs typeface="Open Sans"/>
              </a:defRPr>
            </a:lvl3pPr>
            <a:lvl4pPr marL="3262912" indent="0" algn="ctr" defTabSz="1087636">
              <a:lnSpc>
                <a:spcPct val="130000"/>
              </a:lnSpc>
              <a:spcBef>
                <a:spcPct val="20000"/>
              </a:spcBef>
              <a:buFont typeface="Arial"/>
              <a:buNone/>
              <a:defRPr sz="3200">
                <a:solidFill>
                  <a:schemeClr val="tx1">
                    <a:tint val="75000"/>
                  </a:schemeClr>
                </a:solidFill>
                <a:latin typeface="Open Sans"/>
                <a:cs typeface="Open Sans"/>
              </a:defRPr>
            </a:lvl4pPr>
            <a:lvl5pPr marL="4350546" indent="0" algn="ctr" defTabSz="1087636">
              <a:lnSpc>
                <a:spcPct val="130000"/>
              </a:lnSpc>
              <a:spcBef>
                <a:spcPct val="20000"/>
              </a:spcBef>
              <a:buFont typeface="Arial"/>
              <a:buNone/>
              <a:defRPr sz="3200">
                <a:solidFill>
                  <a:schemeClr val="tx1">
                    <a:tint val="75000"/>
                  </a:schemeClr>
                </a:solidFill>
                <a:latin typeface="Open Sans"/>
                <a:cs typeface="Open Sans"/>
              </a:defRPr>
            </a:lvl5pPr>
            <a:lvl6pPr marL="5438184" indent="0" algn="ctr" defTabSz="1087636">
              <a:spcBef>
                <a:spcPct val="20000"/>
              </a:spcBef>
              <a:buFont typeface="Arial"/>
              <a:buNone/>
              <a:defRPr sz="4800">
                <a:solidFill>
                  <a:schemeClr val="tx1">
                    <a:tint val="75000"/>
                  </a:schemeClr>
                </a:solidFill>
              </a:defRPr>
            </a:lvl6pPr>
            <a:lvl7pPr marL="6525820" indent="0" algn="ctr" defTabSz="1087636">
              <a:spcBef>
                <a:spcPct val="20000"/>
              </a:spcBef>
              <a:buFont typeface="Arial"/>
              <a:buNone/>
              <a:defRPr sz="4800">
                <a:solidFill>
                  <a:schemeClr val="tx1">
                    <a:tint val="75000"/>
                  </a:schemeClr>
                </a:solidFill>
              </a:defRPr>
            </a:lvl7pPr>
            <a:lvl8pPr marL="7613455" indent="0" algn="ctr" defTabSz="1087636">
              <a:spcBef>
                <a:spcPct val="20000"/>
              </a:spcBef>
              <a:buFont typeface="Arial"/>
              <a:buNone/>
              <a:defRPr sz="4800">
                <a:solidFill>
                  <a:schemeClr val="tx1">
                    <a:tint val="75000"/>
                  </a:schemeClr>
                </a:solidFill>
              </a:defRPr>
            </a:lvl8pPr>
            <a:lvl9pPr marL="8701091" indent="0" algn="ctr" defTabSz="1087636">
              <a:spcBef>
                <a:spcPct val="20000"/>
              </a:spcBef>
              <a:buFont typeface="Arial"/>
              <a:buNone/>
              <a:defRPr sz="4800">
                <a:solidFill>
                  <a:schemeClr val="tx1">
                    <a:tint val="75000"/>
                  </a:schemeClr>
                </a:solidFill>
              </a:defRPr>
            </a:lvl9pPr>
          </a:lstStyle>
          <a:p>
            <a:r>
              <a:rPr lang="en-US"/>
              <a:t>A growing health-conscious consumer base is shifting preferences toward healthier options, boosting the popularity of non-alcoholic and low-calorie beers.</a:t>
            </a:r>
          </a:p>
        </p:txBody>
      </p:sp>
      <p:sp>
        <p:nvSpPr>
          <p:cNvPr id="14" name="TextBox 9">
            <a:extLst>
              <a:ext uri="{FF2B5EF4-FFF2-40B4-BE49-F238E27FC236}">
                <a16:creationId xmlns:a16="http://schemas.microsoft.com/office/drawing/2014/main" id="{58119EBD-A319-4C05-C7CF-ACD584F6E44D}"/>
              </a:ext>
            </a:extLst>
          </p:cNvPr>
          <p:cNvSpPr txBox="1"/>
          <p:nvPr/>
        </p:nvSpPr>
        <p:spPr>
          <a:xfrm>
            <a:off x="5119625" y="3686939"/>
            <a:ext cx="2035545" cy="307777"/>
          </a:xfrm>
          <a:prstGeom prst="rect">
            <a:avLst/>
          </a:prstGeom>
          <a:noFill/>
        </p:spPr>
        <p:txBody>
          <a:bodyPr wrap="square" lIns="0" rtlCol="0" anchor="b">
            <a:spAutoFit/>
          </a:bodyPr>
          <a:lstStyle/>
          <a:p>
            <a:pPr algn="ctr"/>
            <a:r>
              <a:rPr lang="en-US" sz="1400" b="1" spc="-15">
                <a:solidFill>
                  <a:schemeClr val="bg2"/>
                </a:solidFill>
                <a:cs typeface="Poppins" pitchFamily="2" charset="77"/>
              </a:rPr>
              <a:t>Globalization</a:t>
            </a:r>
          </a:p>
        </p:txBody>
      </p:sp>
      <p:sp>
        <p:nvSpPr>
          <p:cNvPr id="15" name="TextBox 10">
            <a:extLst>
              <a:ext uri="{FF2B5EF4-FFF2-40B4-BE49-F238E27FC236}">
                <a16:creationId xmlns:a16="http://schemas.microsoft.com/office/drawing/2014/main" id="{722532FB-60ED-0FB7-FA11-3025679FEE7C}"/>
              </a:ext>
            </a:extLst>
          </p:cNvPr>
          <p:cNvSpPr txBox="1"/>
          <p:nvPr/>
        </p:nvSpPr>
        <p:spPr>
          <a:xfrm>
            <a:off x="5288683" y="4020199"/>
            <a:ext cx="1680943" cy="1988827"/>
          </a:xfrm>
          <a:prstGeom prst="rect">
            <a:avLst/>
          </a:prstGeom>
        </p:spPr>
        <p:txBody>
          <a:bodyPr vert="horz" wrap="square" lIns="0" tIns="45720" rIns="0" bIns="45720" rtlCol="0">
            <a:noAutofit/>
          </a:bodyPr>
          <a:lstStyle>
            <a:defPPr>
              <a:defRPr lang="en-US"/>
            </a:defPPr>
            <a:lvl1pPr indent="0" algn="ctr" defTabSz="1087636">
              <a:lnSpc>
                <a:spcPct val="100000"/>
              </a:lnSpc>
              <a:spcBef>
                <a:spcPts val="0"/>
              </a:spcBef>
              <a:buFont typeface="Arial"/>
              <a:buNone/>
              <a:defRPr sz="1200">
                <a:ea typeface="Lato Light" panose="020F0502020204030203" pitchFamily="34" charset="0"/>
                <a:cs typeface="Mukta ExtraLight" panose="020B0000000000000000" pitchFamily="34" charset="77"/>
              </a:defRPr>
            </a:lvl1pPr>
            <a:lvl2pPr marL="1087636" indent="0" algn="ctr" defTabSz="1087636">
              <a:lnSpc>
                <a:spcPct val="130000"/>
              </a:lnSpc>
              <a:spcBef>
                <a:spcPct val="20000"/>
              </a:spcBef>
              <a:buFont typeface="Arial"/>
              <a:buNone/>
              <a:defRPr sz="3200">
                <a:solidFill>
                  <a:schemeClr val="tx1">
                    <a:tint val="75000"/>
                  </a:schemeClr>
                </a:solidFill>
                <a:latin typeface="Open Sans"/>
                <a:cs typeface="Open Sans"/>
              </a:defRPr>
            </a:lvl2pPr>
            <a:lvl3pPr marL="2175271" indent="0" algn="ctr" defTabSz="1087636">
              <a:lnSpc>
                <a:spcPct val="130000"/>
              </a:lnSpc>
              <a:spcBef>
                <a:spcPct val="20000"/>
              </a:spcBef>
              <a:buFont typeface="Arial"/>
              <a:buNone/>
              <a:defRPr sz="3200">
                <a:solidFill>
                  <a:schemeClr val="tx1">
                    <a:tint val="75000"/>
                  </a:schemeClr>
                </a:solidFill>
                <a:latin typeface="Open Sans"/>
                <a:cs typeface="Open Sans"/>
              </a:defRPr>
            </a:lvl3pPr>
            <a:lvl4pPr marL="3262912" indent="0" algn="ctr" defTabSz="1087636">
              <a:lnSpc>
                <a:spcPct val="130000"/>
              </a:lnSpc>
              <a:spcBef>
                <a:spcPct val="20000"/>
              </a:spcBef>
              <a:buFont typeface="Arial"/>
              <a:buNone/>
              <a:defRPr sz="3200">
                <a:solidFill>
                  <a:schemeClr val="tx1">
                    <a:tint val="75000"/>
                  </a:schemeClr>
                </a:solidFill>
                <a:latin typeface="Open Sans"/>
                <a:cs typeface="Open Sans"/>
              </a:defRPr>
            </a:lvl4pPr>
            <a:lvl5pPr marL="4350546" indent="0" algn="ctr" defTabSz="1087636">
              <a:lnSpc>
                <a:spcPct val="130000"/>
              </a:lnSpc>
              <a:spcBef>
                <a:spcPct val="20000"/>
              </a:spcBef>
              <a:buFont typeface="Arial"/>
              <a:buNone/>
              <a:defRPr sz="3200">
                <a:solidFill>
                  <a:schemeClr val="tx1">
                    <a:tint val="75000"/>
                  </a:schemeClr>
                </a:solidFill>
                <a:latin typeface="Open Sans"/>
                <a:cs typeface="Open Sans"/>
              </a:defRPr>
            </a:lvl5pPr>
            <a:lvl6pPr marL="5438184" indent="0" algn="ctr" defTabSz="1087636">
              <a:spcBef>
                <a:spcPct val="20000"/>
              </a:spcBef>
              <a:buFont typeface="Arial"/>
              <a:buNone/>
              <a:defRPr sz="4800">
                <a:solidFill>
                  <a:schemeClr val="tx1">
                    <a:tint val="75000"/>
                  </a:schemeClr>
                </a:solidFill>
              </a:defRPr>
            </a:lvl6pPr>
            <a:lvl7pPr marL="6525820" indent="0" algn="ctr" defTabSz="1087636">
              <a:spcBef>
                <a:spcPct val="20000"/>
              </a:spcBef>
              <a:buFont typeface="Arial"/>
              <a:buNone/>
              <a:defRPr sz="4800">
                <a:solidFill>
                  <a:schemeClr val="tx1">
                    <a:tint val="75000"/>
                  </a:schemeClr>
                </a:solidFill>
              </a:defRPr>
            </a:lvl7pPr>
            <a:lvl8pPr marL="7613455" indent="0" algn="ctr" defTabSz="1087636">
              <a:spcBef>
                <a:spcPct val="20000"/>
              </a:spcBef>
              <a:buFont typeface="Arial"/>
              <a:buNone/>
              <a:defRPr sz="4800">
                <a:solidFill>
                  <a:schemeClr val="tx1">
                    <a:tint val="75000"/>
                  </a:schemeClr>
                </a:solidFill>
              </a:defRPr>
            </a:lvl8pPr>
            <a:lvl9pPr marL="8701091" indent="0" algn="ctr" defTabSz="1087636">
              <a:spcBef>
                <a:spcPct val="20000"/>
              </a:spcBef>
              <a:buFont typeface="Arial"/>
              <a:buNone/>
              <a:defRPr sz="4800">
                <a:solidFill>
                  <a:schemeClr val="tx1">
                    <a:tint val="75000"/>
                  </a:schemeClr>
                </a:solidFill>
              </a:defRPr>
            </a:lvl9pPr>
          </a:lstStyle>
          <a:p>
            <a:r>
              <a:rPr lang="en-US"/>
              <a:t>The beer market is increasingly global, with consumers desiring local products, prompting breweries to adapt to both international taste and regional preferences.</a:t>
            </a:r>
          </a:p>
        </p:txBody>
      </p:sp>
      <p:sp>
        <p:nvSpPr>
          <p:cNvPr id="16" name="TextBox 11">
            <a:extLst>
              <a:ext uri="{FF2B5EF4-FFF2-40B4-BE49-F238E27FC236}">
                <a16:creationId xmlns:a16="http://schemas.microsoft.com/office/drawing/2014/main" id="{B9A0E2F4-5B6A-D727-1ADB-8FF16B5AE38E}"/>
              </a:ext>
            </a:extLst>
          </p:cNvPr>
          <p:cNvSpPr txBox="1"/>
          <p:nvPr/>
        </p:nvSpPr>
        <p:spPr>
          <a:xfrm>
            <a:off x="7086370" y="3643949"/>
            <a:ext cx="2268437" cy="307777"/>
          </a:xfrm>
          <a:prstGeom prst="rect">
            <a:avLst/>
          </a:prstGeom>
          <a:noFill/>
        </p:spPr>
        <p:txBody>
          <a:bodyPr wrap="square" lIns="0" rtlCol="0" anchor="b">
            <a:spAutoFit/>
          </a:bodyPr>
          <a:lstStyle/>
          <a:p>
            <a:pPr algn="ctr"/>
            <a:r>
              <a:rPr lang="en-US" sz="1400" b="1" spc="-15">
                <a:solidFill>
                  <a:schemeClr val="accent4"/>
                </a:solidFill>
                <a:cs typeface="Poppins" pitchFamily="2" charset="77"/>
              </a:rPr>
              <a:t>Economic turmoil</a:t>
            </a:r>
          </a:p>
        </p:txBody>
      </p:sp>
      <p:sp>
        <p:nvSpPr>
          <p:cNvPr id="17" name="TextBox 12">
            <a:extLst>
              <a:ext uri="{FF2B5EF4-FFF2-40B4-BE49-F238E27FC236}">
                <a16:creationId xmlns:a16="http://schemas.microsoft.com/office/drawing/2014/main" id="{DE6D40BA-C753-71B7-E2EC-10040E361E67}"/>
              </a:ext>
            </a:extLst>
          </p:cNvPr>
          <p:cNvSpPr txBox="1"/>
          <p:nvPr/>
        </p:nvSpPr>
        <p:spPr>
          <a:xfrm>
            <a:off x="7386522" y="3994716"/>
            <a:ext cx="1680943" cy="1642096"/>
          </a:xfrm>
          <a:prstGeom prst="rect">
            <a:avLst/>
          </a:prstGeom>
        </p:spPr>
        <p:txBody>
          <a:bodyPr vert="horz" wrap="square" lIns="0" tIns="45720" rIns="0" bIns="45720" rtlCol="0">
            <a:noAutofit/>
          </a:bodyPr>
          <a:lstStyle>
            <a:defPPr>
              <a:defRPr lang="en-US"/>
            </a:defPPr>
            <a:lvl1pPr indent="0" algn="ctr" defTabSz="1087636">
              <a:lnSpc>
                <a:spcPct val="100000"/>
              </a:lnSpc>
              <a:spcBef>
                <a:spcPts val="0"/>
              </a:spcBef>
              <a:buFont typeface="Arial"/>
              <a:buNone/>
              <a:defRPr sz="1200">
                <a:ea typeface="Lato Light" panose="020F0502020204030203" pitchFamily="34" charset="0"/>
                <a:cs typeface="Mukta ExtraLight" panose="020B0000000000000000" pitchFamily="34" charset="77"/>
              </a:defRPr>
            </a:lvl1pPr>
            <a:lvl2pPr marL="1087636" indent="0" algn="ctr" defTabSz="1087636">
              <a:lnSpc>
                <a:spcPct val="130000"/>
              </a:lnSpc>
              <a:spcBef>
                <a:spcPct val="20000"/>
              </a:spcBef>
              <a:buFont typeface="Arial"/>
              <a:buNone/>
              <a:defRPr sz="3200">
                <a:solidFill>
                  <a:schemeClr val="tx1">
                    <a:tint val="75000"/>
                  </a:schemeClr>
                </a:solidFill>
                <a:latin typeface="Open Sans"/>
                <a:cs typeface="Open Sans"/>
              </a:defRPr>
            </a:lvl2pPr>
            <a:lvl3pPr marL="2175271" indent="0" algn="ctr" defTabSz="1087636">
              <a:lnSpc>
                <a:spcPct val="130000"/>
              </a:lnSpc>
              <a:spcBef>
                <a:spcPct val="20000"/>
              </a:spcBef>
              <a:buFont typeface="Arial"/>
              <a:buNone/>
              <a:defRPr sz="3200">
                <a:solidFill>
                  <a:schemeClr val="tx1">
                    <a:tint val="75000"/>
                  </a:schemeClr>
                </a:solidFill>
                <a:latin typeface="Open Sans"/>
                <a:cs typeface="Open Sans"/>
              </a:defRPr>
            </a:lvl3pPr>
            <a:lvl4pPr marL="3262912" indent="0" algn="ctr" defTabSz="1087636">
              <a:lnSpc>
                <a:spcPct val="130000"/>
              </a:lnSpc>
              <a:spcBef>
                <a:spcPct val="20000"/>
              </a:spcBef>
              <a:buFont typeface="Arial"/>
              <a:buNone/>
              <a:defRPr sz="3200">
                <a:solidFill>
                  <a:schemeClr val="tx1">
                    <a:tint val="75000"/>
                  </a:schemeClr>
                </a:solidFill>
                <a:latin typeface="Open Sans"/>
                <a:cs typeface="Open Sans"/>
              </a:defRPr>
            </a:lvl4pPr>
            <a:lvl5pPr marL="4350546" indent="0" algn="ctr" defTabSz="1087636">
              <a:lnSpc>
                <a:spcPct val="130000"/>
              </a:lnSpc>
              <a:spcBef>
                <a:spcPct val="20000"/>
              </a:spcBef>
              <a:buFont typeface="Arial"/>
              <a:buNone/>
              <a:defRPr sz="3200">
                <a:solidFill>
                  <a:schemeClr val="tx1">
                    <a:tint val="75000"/>
                  </a:schemeClr>
                </a:solidFill>
                <a:latin typeface="Open Sans"/>
                <a:cs typeface="Open Sans"/>
              </a:defRPr>
            </a:lvl5pPr>
            <a:lvl6pPr marL="5438184" indent="0" algn="ctr" defTabSz="1087636">
              <a:spcBef>
                <a:spcPct val="20000"/>
              </a:spcBef>
              <a:buFont typeface="Arial"/>
              <a:buNone/>
              <a:defRPr sz="4800">
                <a:solidFill>
                  <a:schemeClr val="tx1">
                    <a:tint val="75000"/>
                  </a:schemeClr>
                </a:solidFill>
              </a:defRPr>
            </a:lvl6pPr>
            <a:lvl7pPr marL="6525820" indent="0" algn="ctr" defTabSz="1087636">
              <a:spcBef>
                <a:spcPct val="20000"/>
              </a:spcBef>
              <a:buFont typeface="Arial"/>
              <a:buNone/>
              <a:defRPr sz="4800">
                <a:solidFill>
                  <a:schemeClr val="tx1">
                    <a:tint val="75000"/>
                  </a:schemeClr>
                </a:solidFill>
              </a:defRPr>
            </a:lvl7pPr>
            <a:lvl8pPr marL="7613455" indent="0" algn="ctr" defTabSz="1087636">
              <a:spcBef>
                <a:spcPct val="20000"/>
              </a:spcBef>
              <a:buFont typeface="Arial"/>
              <a:buNone/>
              <a:defRPr sz="4800">
                <a:solidFill>
                  <a:schemeClr val="tx1">
                    <a:tint val="75000"/>
                  </a:schemeClr>
                </a:solidFill>
              </a:defRPr>
            </a:lvl8pPr>
            <a:lvl9pPr marL="8701091" indent="0" algn="ctr" defTabSz="1087636">
              <a:spcBef>
                <a:spcPct val="20000"/>
              </a:spcBef>
              <a:buFont typeface="Arial"/>
              <a:buNone/>
              <a:defRPr sz="4800">
                <a:solidFill>
                  <a:schemeClr val="tx1">
                    <a:tint val="75000"/>
                  </a:schemeClr>
                </a:solidFill>
              </a:defRPr>
            </a:lvl9pPr>
          </a:lstStyle>
          <a:p>
            <a:r>
              <a:rPr lang="en-US"/>
              <a:t>Shifting economic conditions are impacting consumer spending habits. The industry must also navigate political events and emerging regulations.</a:t>
            </a:r>
          </a:p>
        </p:txBody>
      </p:sp>
      <p:sp>
        <p:nvSpPr>
          <p:cNvPr id="18" name="TextBox 13">
            <a:extLst>
              <a:ext uri="{FF2B5EF4-FFF2-40B4-BE49-F238E27FC236}">
                <a16:creationId xmlns:a16="http://schemas.microsoft.com/office/drawing/2014/main" id="{1D995A90-F922-CCF6-E427-228BE6D4ED23}"/>
              </a:ext>
            </a:extLst>
          </p:cNvPr>
          <p:cNvSpPr txBox="1"/>
          <p:nvPr/>
        </p:nvSpPr>
        <p:spPr>
          <a:xfrm>
            <a:off x="8921125" y="3643949"/>
            <a:ext cx="2809238" cy="307777"/>
          </a:xfrm>
          <a:prstGeom prst="rect">
            <a:avLst/>
          </a:prstGeom>
          <a:noFill/>
        </p:spPr>
        <p:txBody>
          <a:bodyPr wrap="square" lIns="0" rtlCol="0" anchor="b">
            <a:spAutoFit/>
          </a:bodyPr>
          <a:lstStyle/>
          <a:p>
            <a:pPr algn="ctr"/>
            <a:r>
              <a:rPr lang="en-US" sz="1400" b="1" spc="-15">
                <a:solidFill>
                  <a:schemeClr val="accent5"/>
                </a:solidFill>
                <a:cs typeface="Poppins" pitchFamily="2" charset="77"/>
              </a:rPr>
              <a:t>Premium products</a:t>
            </a:r>
          </a:p>
        </p:txBody>
      </p:sp>
      <p:sp>
        <p:nvSpPr>
          <p:cNvPr id="19" name="TextBox 14">
            <a:extLst>
              <a:ext uri="{FF2B5EF4-FFF2-40B4-BE49-F238E27FC236}">
                <a16:creationId xmlns:a16="http://schemas.microsoft.com/office/drawing/2014/main" id="{30284FF1-D2E0-7662-0653-C2F3A596C9B7}"/>
              </a:ext>
            </a:extLst>
          </p:cNvPr>
          <p:cNvSpPr txBox="1"/>
          <p:nvPr/>
        </p:nvSpPr>
        <p:spPr>
          <a:xfrm>
            <a:off x="9484362" y="3996103"/>
            <a:ext cx="1680943" cy="1320462"/>
          </a:xfrm>
          <a:prstGeom prst="rect">
            <a:avLst/>
          </a:prstGeom>
        </p:spPr>
        <p:txBody>
          <a:bodyPr vert="horz" wrap="square" lIns="0" tIns="45720" rIns="0" bIns="45720" rtlCol="0">
            <a:noAutofit/>
          </a:bodyPr>
          <a:lstStyle>
            <a:defPPr>
              <a:defRPr lang="en-US"/>
            </a:defPPr>
            <a:lvl1pPr indent="0" algn="ctr" defTabSz="1087636">
              <a:lnSpc>
                <a:spcPct val="100000"/>
              </a:lnSpc>
              <a:spcBef>
                <a:spcPts val="0"/>
              </a:spcBef>
              <a:buFont typeface="Arial"/>
              <a:buNone/>
              <a:defRPr sz="1200">
                <a:ea typeface="Lato Light" panose="020F0502020204030203" pitchFamily="34" charset="0"/>
                <a:cs typeface="Mukta ExtraLight" panose="020B0000000000000000" pitchFamily="34" charset="77"/>
              </a:defRPr>
            </a:lvl1pPr>
            <a:lvl2pPr marL="1087636" indent="0" algn="ctr" defTabSz="1087636">
              <a:lnSpc>
                <a:spcPct val="130000"/>
              </a:lnSpc>
              <a:spcBef>
                <a:spcPct val="20000"/>
              </a:spcBef>
              <a:buFont typeface="Arial"/>
              <a:buNone/>
              <a:defRPr sz="3200">
                <a:solidFill>
                  <a:schemeClr val="tx1">
                    <a:tint val="75000"/>
                  </a:schemeClr>
                </a:solidFill>
                <a:latin typeface="Open Sans"/>
                <a:cs typeface="Open Sans"/>
              </a:defRPr>
            </a:lvl2pPr>
            <a:lvl3pPr marL="2175271" indent="0" algn="ctr" defTabSz="1087636">
              <a:lnSpc>
                <a:spcPct val="130000"/>
              </a:lnSpc>
              <a:spcBef>
                <a:spcPct val="20000"/>
              </a:spcBef>
              <a:buFont typeface="Arial"/>
              <a:buNone/>
              <a:defRPr sz="3200">
                <a:solidFill>
                  <a:schemeClr val="tx1">
                    <a:tint val="75000"/>
                  </a:schemeClr>
                </a:solidFill>
                <a:latin typeface="Open Sans"/>
                <a:cs typeface="Open Sans"/>
              </a:defRPr>
            </a:lvl3pPr>
            <a:lvl4pPr marL="3262912" indent="0" algn="ctr" defTabSz="1087636">
              <a:lnSpc>
                <a:spcPct val="130000"/>
              </a:lnSpc>
              <a:spcBef>
                <a:spcPct val="20000"/>
              </a:spcBef>
              <a:buFont typeface="Arial"/>
              <a:buNone/>
              <a:defRPr sz="3200">
                <a:solidFill>
                  <a:schemeClr val="tx1">
                    <a:tint val="75000"/>
                  </a:schemeClr>
                </a:solidFill>
                <a:latin typeface="Open Sans"/>
                <a:cs typeface="Open Sans"/>
              </a:defRPr>
            </a:lvl4pPr>
            <a:lvl5pPr marL="4350546" indent="0" algn="ctr" defTabSz="1087636">
              <a:lnSpc>
                <a:spcPct val="130000"/>
              </a:lnSpc>
              <a:spcBef>
                <a:spcPct val="20000"/>
              </a:spcBef>
              <a:buFont typeface="Arial"/>
              <a:buNone/>
              <a:defRPr sz="3200">
                <a:solidFill>
                  <a:schemeClr val="tx1">
                    <a:tint val="75000"/>
                  </a:schemeClr>
                </a:solidFill>
                <a:latin typeface="Open Sans"/>
                <a:cs typeface="Open Sans"/>
              </a:defRPr>
            </a:lvl5pPr>
            <a:lvl6pPr marL="5438184" indent="0" algn="ctr" defTabSz="1087636">
              <a:spcBef>
                <a:spcPct val="20000"/>
              </a:spcBef>
              <a:buFont typeface="Arial"/>
              <a:buNone/>
              <a:defRPr sz="4800">
                <a:solidFill>
                  <a:schemeClr val="tx1">
                    <a:tint val="75000"/>
                  </a:schemeClr>
                </a:solidFill>
              </a:defRPr>
            </a:lvl6pPr>
            <a:lvl7pPr marL="6525820" indent="0" algn="ctr" defTabSz="1087636">
              <a:spcBef>
                <a:spcPct val="20000"/>
              </a:spcBef>
              <a:buFont typeface="Arial"/>
              <a:buNone/>
              <a:defRPr sz="4800">
                <a:solidFill>
                  <a:schemeClr val="tx1">
                    <a:tint val="75000"/>
                  </a:schemeClr>
                </a:solidFill>
              </a:defRPr>
            </a:lvl7pPr>
            <a:lvl8pPr marL="7613455" indent="0" algn="ctr" defTabSz="1087636">
              <a:spcBef>
                <a:spcPct val="20000"/>
              </a:spcBef>
              <a:buFont typeface="Arial"/>
              <a:buNone/>
              <a:defRPr sz="4800">
                <a:solidFill>
                  <a:schemeClr val="tx1">
                    <a:tint val="75000"/>
                  </a:schemeClr>
                </a:solidFill>
              </a:defRPr>
            </a:lvl8pPr>
            <a:lvl9pPr marL="8701091" indent="0" algn="ctr" defTabSz="1087636">
              <a:spcBef>
                <a:spcPct val="20000"/>
              </a:spcBef>
              <a:buFont typeface="Arial"/>
              <a:buNone/>
              <a:defRPr sz="4800">
                <a:solidFill>
                  <a:schemeClr val="tx1">
                    <a:tint val="75000"/>
                  </a:schemeClr>
                </a:solidFill>
              </a:defRPr>
            </a:lvl9pPr>
          </a:lstStyle>
          <a:p>
            <a:r>
              <a:rPr lang="en-US"/>
              <a:t>Demand for premium, specialty, and craft beers is on the rise globally, with consumers willing to invest in high-quality, distinctive beers.</a:t>
            </a:r>
          </a:p>
        </p:txBody>
      </p:sp>
      <p:sp>
        <p:nvSpPr>
          <p:cNvPr id="20" name="Freeform 24">
            <a:extLst>
              <a:ext uri="{FF2B5EF4-FFF2-40B4-BE49-F238E27FC236}">
                <a16:creationId xmlns:a16="http://schemas.microsoft.com/office/drawing/2014/main" id="{F91D48F4-0CD8-5CB6-DE60-3069160DFF0E}"/>
              </a:ext>
            </a:extLst>
          </p:cNvPr>
          <p:cNvSpPr>
            <a:spLocks noChangeArrowheads="1"/>
          </p:cNvSpPr>
          <p:nvPr/>
        </p:nvSpPr>
        <p:spPr bwMode="auto">
          <a:xfrm>
            <a:off x="1777092" y="1576104"/>
            <a:ext cx="8637815" cy="436696"/>
          </a:xfrm>
          <a:custGeom>
            <a:avLst/>
            <a:gdLst>
              <a:gd name="T0" fmla="*/ 0 w 13867"/>
              <a:gd name="T1" fmla="*/ 700 h 701"/>
              <a:gd name="T2" fmla="*/ 0 w 13867"/>
              <a:gd name="T3" fmla="*/ 700 h 701"/>
              <a:gd name="T4" fmla="*/ 711 w 13867"/>
              <a:gd name="T5" fmla="*/ 0 h 701"/>
              <a:gd name="T6" fmla="*/ 13154 w 13867"/>
              <a:gd name="T7" fmla="*/ 0 h 701"/>
              <a:gd name="T8" fmla="*/ 13154 w 13867"/>
              <a:gd name="T9" fmla="*/ 0 h 701"/>
              <a:gd name="T10" fmla="*/ 13866 w 13867"/>
              <a:gd name="T11" fmla="*/ 700 h 701"/>
            </a:gdLst>
            <a:ahLst/>
            <a:cxnLst>
              <a:cxn ang="0">
                <a:pos x="T0" y="T1"/>
              </a:cxn>
              <a:cxn ang="0">
                <a:pos x="T2" y="T3"/>
              </a:cxn>
              <a:cxn ang="0">
                <a:pos x="T4" y="T5"/>
              </a:cxn>
              <a:cxn ang="0">
                <a:pos x="T6" y="T7"/>
              </a:cxn>
              <a:cxn ang="0">
                <a:pos x="T8" y="T9"/>
              </a:cxn>
              <a:cxn ang="0">
                <a:pos x="T10" y="T11"/>
              </a:cxn>
            </a:cxnLst>
            <a:rect l="0" t="0" r="r" b="b"/>
            <a:pathLst>
              <a:path w="13867" h="701">
                <a:moveTo>
                  <a:pt x="0" y="700"/>
                </a:moveTo>
                <a:lnTo>
                  <a:pt x="0" y="700"/>
                </a:lnTo>
                <a:cubicBezTo>
                  <a:pt x="0" y="315"/>
                  <a:pt x="320" y="0"/>
                  <a:pt x="711" y="0"/>
                </a:cubicBezTo>
                <a:lnTo>
                  <a:pt x="13154" y="0"/>
                </a:lnTo>
                <a:lnTo>
                  <a:pt x="13154" y="0"/>
                </a:lnTo>
                <a:cubicBezTo>
                  <a:pt x="13546" y="0"/>
                  <a:pt x="13866" y="315"/>
                  <a:pt x="13866" y="700"/>
                </a:cubicBezTo>
              </a:path>
            </a:pathLst>
          </a:custGeom>
          <a:noFill/>
          <a:ln w="12700" cap="flat">
            <a:solidFill>
              <a:schemeClr val="tx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latin typeface="Poppins" pitchFamily="2" charset="77"/>
            </a:endParaRPr>
          </a:p>
        </p:txBody>
      </p:sp>
      <p:sp>
        <p:nvSpPr>
          <p:cNvPr id="21" name="Line 25">
            <a:extLst>
              <a:ext uri="{FF2B5EF4-FFF2-40B4-BE49-F238E27FC236}">
                <a16:creationId xmlns:a16="http://schemas.microsoft.com/office/drawing/2014/main" id="{6BF2F14A-4C73-BCB5-3A2A-DC55D71F871F}"/>
              </a:ext>
            </a:extLst>
          </p:cNvPr>
          <p:cNvSpPr>
            <a:spLocks noChangeShapeType="1"/>
          </p:cNvSpPr>
          <p:nvPr/>
        </p:nvSpPr>
        <p:spPr bwMode="auto">
          <a:xfrm>
            <a:off x="6096000" y="1576104"/>
            <a:ext cx="0" cy="448741"/>
          </a:xfrm>
          <a:prstGeom prst="line">
            <a:avLst/>
          </a:prstGeom>
          <a:noFill/>
          <a:ln w="12700" cap="flat">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latin typeface="Poppins" pitchFamily="2" charset="77"/>
            </a:endParaRPr>
          </a:p>
        </p:txBody>
      </p:sp>
      <p:sp>
        <p:nvSpPr>
          <p:cNvPr id="22" name="Line 26">
            <a:extLst>
              <a:ext uri="{FF2B5EF4-FFF2-40B4-BE49-F238E27FC236}">
                <a16:creationId xmlns:a16="http://schemas.microsoft.com/office/drawing/2014/main" id="{79608CBC-D2A4-F87C-A119-2C5348D09D68}"/>
              </a:ext>
            </a:extLst>
          </p:cNvPr>
          <p:cNvSpPr>
            <a:spLocks noChangeShapeType="1"/>
          </p:cNvSpPr>
          <p:nvPr/>
        </p:nvSpPr>
        <p:spPr bwMode="auto">
          <a:xfrm>
            <a:off x="3936563" y="1576104"/>
            <a:ext cx="0" cy="480641"/>
          </a:xfrm>
          <a:prstGeom prst="line">
            <a:avLst/>
          </a:prstGeom>
          <a:noFill/>
          <a:ln w="12700" cap="flat">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latin typeface="Poppins" pitchFamily="2" charset="77"/>
            </a:endParaRPr>
          </a:p>
        </p:txBody>
      </p:sp>
      <p:sp>
        <p:nvSpPr>
          <p:cNvPr id="23" name="Line 27">
            <a:extLst>
              <a:ext uri="{FF2B5EF4-FFF2-40B4-BE49-F238E27FC236}">
                <a16:creationId xmlns:a16="http://schemas.microsoft.com/office/drawing/2014/main" id="{0C2301BE-CB86-204D-825F-7AC064C1FB99}"/>
              </a:ext>
            </a:extLst>
          </p:cNvPr>
          <p:cNvSpPr>
            <a:spLocks noChangeShapeType="1"/>
          </p:cNvSpPr>
          <p:nvPr/>
        </p:nvSpPr>
        <p:spPr bwMode="auto">
          <a:xfrm>
            <a:off x="8220589" y="1576104"/>
            <a:ext cx="0" cy="480641"/>
          </a:xfrm>
          <a:prstGeom prst="line">
            <a:avLst/>
          </a:prstGeom>
          <a:noFill/>
          <a:ln w="12700" cap="flat">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latin typeface="Poppins" pitchFamily="2" charset="77"/>
            </a:endParaRPr>
          </a:p>
        </p:txBody>
      </p:sp>
      <p:sp>
        <p:nvSpPr>
          <p:cNvPr id="24" name="Freeform 28">
            <a:extLst>
              <a:ext uri="{FF2B5EF4-FFF2-40B4-BE49-F238E27FC236}">
                <a16:creationId xmlns:a16="http://schemas.microsoft.com/office/drawing/2014/main" id="{BD2BF8C7-0459-57D7-9FF6-3FDDB152441C}"/>
              </a:ext>
            </a:extLst>
          </p:cNvPr>
          <p:cNvSpPr>
            <a:spLocks noChangeArrowheads="1"/>
          </p:cNvSpPr>
          <p:nvPr/>
        </p:nvSpPr>
        <p:spPr bwMode="auto">
          <a:xfrm>
            <a:off x="1088007" y="2014979"/>
            <a:ext cx="1601224" cy="1518826"/>
          </a:xfrm>
          <a:prstGeom prst="rect">
            <a:avLst/>
          </a:prstGeom>
          <a:solidFill>
            <a:schemeClr val="accent1"/>
          </a:solidFill>
          <a:ln>
            <a:noFill/>
          </a:ln>
          <a:effectLst/>
        </p:spPr>
        <p:txBody>
          <a:bodyPr wrap="none" anchor="ctr"/>
          <a:lstStyle/>
          <a:p>
            <a:endParaRPr lang="en-US">
              <a:latin typeface="Poppins" pitchFamily="2" charset="77"/>
            </a:endParaRPr>
          </a:p>
        </p:txBody>
      </p:sp>
      <p:sp>
        <p:nvSpPr>
          <p:cNvPr id="26" name="Freeform 92">
            <a:extLst>
              <a:ext uri="{FF2B5EF4-FFF2-40B4-BE49-F238E27FC236}">
                <a16:creationId xmlns:a16="http://schemas.microsoft.com/office/drawing/2014/main" id="{8E3E3C92-7CCF-2C4F-568C-3A98AC85687E}"/>
              </a:ext>
            </a:extLst>
          </p:cNvPr>
          <p:cNvSpPr>
            <a:spLocks noChangeArrowheads="1"/>
          </p:cNvSpPr>
          <p:nvPr/>
        </p:nvSpPr>
        <p:spPr bwMode="auto">
          <a:xfrm>
            <a:off x="3216372" y="2024845"/>
            <a:ext cx="1601222" cy="1518826"/>
          </a:xfrm>
          <a:prstGeom prst="rect">
            <a:avLst/>
          </a:prstGeom>
          <a:solidFill>
            <a:schemeClr val="tx2"/>
          </a:solidFill>
          <a:ln>
            <a:noFill/>
          </a:ln>
          <a:effectLst/>
        </p:spPr>
        <p:txBody>
          <a:bodyPr wrap="none" anchor="ctr"/>
          <a:lstStyle/>
          <a:p>
            <a:endParaRPr lang="en-US">
              <a:latin typeface="Poppins" pitchFamily="2" charset="77"/>
            </a:endParaRPr>
          </a:p>
        </p:txBody>
      </p:sp>
      <p:sp>
        <p:nvSpPr>
          <p:cNvPr id="28" name="Freeform 155">
            <a:extLst>
              <a:ext uri="{FF2B5EF4-FFF2-40B4-BE49-F238E27FC236}">
                <a16:creationId xmlns:a16="http://schemas.microsoft.com/office/drawing/2014/main" id="{E4939639-4AFE-7CC9-4A4F-E7CAF2034376}"/>
              </a:ext>
            </a:extLst>
          </p:cNvPr>
          <p:cNvSpPr>
            <a:spLocks noChangeArrowheads="1"/>
          </p:cNvSpPr>
          <p:nvPr/>
        </p:nvSpPr>
        <p:spPr bwMode="auto">
          <a:xfrm>
            <a:off x="5338160" y="2024845"/>
            <a:ext cx="1598477" cy="1518826"/>
          </a:xfrm>
          <a:prstGeom prst="rect">
            <a:avLst/>
          </a:prstGeom>
          <a:solidFill>
            <a:schemeClr val="accent2"/>
          </a:solidFill>
          <a:ln>
            <a:noFill/>
          </a:ln>
          <a:effectLst/>
        </p:spPr>
        <p:txBody>
          <a:bodyPr wrap="none" anchor="ctr"/>
          <a:lstStyle/>
          <a:p>
            <a:endParaRPr lang="en-US">
              <a:latin typeface="Poppins" pitchFamily="2" charset="77"/>
            </a:endParaRPr>
          </a:p>
        </p:txBody>
      </p:sp>
      <p:sp>
        <p:nvSpPr>
          <p:cNvPr id="30" name="Freeform 228">
            <a:extLst>
              <a:ext uri="{FF2B5EF4-FFF2-40B4-BE49-F238E27FC236}">
                <a16:creationId xmlns:a16="http://schemas.microsoft.com/office/drawing/2014/main" id="{8F52F3E9-E8C4-66C9-0210-91A390FC49BC}"/>
              </a:ext>
            </a:extLst>
          </p:cNvPr>
          <p:cNvSpPr>
            <a:spLocks noChangeArrowheads="1"/>
          </p:cNvSpPr>
          <p:nvPr/>
        </p:nvSpPr>
        <p:spPr bwMode="auto">
          <a:xfrm>
            <a:off x="7422569" y="2006779"/>
            <a:ext cx="1598477" cy="1518826"/>
          </a:xfrm>
          <a:prstGeom prst="rect">
            <a:avLst/>
          </a:prstGeom>
          <a:solidFill>
            <a:schemeClr val="accent4"/>
          </a:solidFill>
          <a:ln>
            <a:noFill/>
          </a:ln>
          <a:effectLst/>
        </p:spPr>
        <p:txBody>
          <a:bodyPr wrap="none" anchor="ctr"/>
          <a:lstStyle/>
          <a:p>
            <a:endParaRPr lang="en-US">
              <a:latin typeface="Poppins" pitchFamily="2" charset="77"/>
            </a:endParaRPr>
          </a:p>
        </p:txBody>
      </p:sp>
      <p:sp>
        <p:nvSpPr>
          <p:cNvPr id="32" name="Freeform 299">
            <a:extLst>
              <a:ext uri="{FF2B5EF4-FFF2-40B4-BE49-F238E27FC236}">
                <a16:creationId xmlns:a16="http://schemas.microsoft.com/office/drawing/2014/main" id="{04E77B74-C350-E43F-9628-4AB058D5C208}"/>
              </a:ext>
            </a:extLst>
          </p:cNvPr>
          <p:cNvSpPr>
            <a:spLocks noChangeArrowheads="1"/>
          </p:cNvSpPr>
          <p:nvPr/>
        </p:nvSpPr>
        <p:spPr bwMode="auto">
          <a:xfrm>
            <a:off x="9484362" y="2014979"/>
            <a:ext cx="1601222" cy="1518826"/>
          </a:xfrm>
          <a:prstGeom prst="rect">
            <a:avLst/>
          </a:prstGeom>
          <a:solidFill>
            <a:schemeClr val="accent5"/>
          </a:solidFill>
          <a:ln>
            <a:noFill/>
          </a:ln>
          <a:effectLst/>
        </p:spPr>
        <p:txBody>
          <a:bodyPr wrap="none" anchor="ctr"/>
          <a:lstStyle/>
          <a:p>
            <a:endParaRPr lang="en-US">
              <a:latin typeface="Poppins" pitchFamily="2" charset="77"/>
            </a:endParaRPr>
          </a:p>
        </p:txBody>
      </p:sp>
      <p:sp>
        <p:nvSpPr>
          <p:cNvPr id="2" name="Título 2">
            <a:extLst>
              <a:ext uri="{FF2B5EF4-FFF2-40B4-BE49-F238E27FC236}">
                <a16:creationId xmlns:a16="http://schemas.microsoft.com/office/drawing/2014/main" id="{2D68761F-1AF9-DFE4-DD84-9796D57DE666}"/>
              </a:ext>
            </a:extLst>
          </p:cNvPr>
          <p:cNvSpPr txBox="1">
            <a:spLocks/>
          </p:cNvSpPr>
          <p:nvPr/>
        </p:nvSpPr>
        <p:spPr>
          <a:xfrm>
            <a:off x="385762" y="341357"/>
            <a:ext cx="11420475" cy="485775"/>
          </a:xfrm>
          <a:prstGeom prst="rect">
            <a:avLst/>
          </a:prstGeom>
        </p:spPr>
        <p:txBody>
          <a:bodyPr vert="horz" lIns="0" tIns="0" rIns="0" bIns="0" rtlCol="0" anchor="t">
            <a:noAutofit/>
          </a:bodyPr>
          <a:lstStyle>
            <a:lvl1pPr algn="l" defTabSz="914217" rtl="0" eaLnBrk="1" latinLnBrk="0" hangingPunct="1">
              <a:lnSpc>
                <a:spcPct val="80000"/>
              </a:lnSpc>
              <a:spcBef>
                <a:spcPct val="0"/>
              </a:spcBef>
              <a:buNone/>
              <a:defRPr sz="2400" b="1" kern="1200">
                <a:solidFill>
                  <a:schemeClr val="tx1"/>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1pPr>
          </a:lstStyle>
          <a:p>
            <a:r>
              <a:rPr lang="en-US"/>
              <a:t>Global Beer Market Trends</a:t>
            </a:r>
          </a:p>
        </p:txBody>
      </p:sp>
      <p:pic>
        <p:nvPicPr>
          <p:cNvPr id="5" name="Graphic 4" descr="Open hand with plant outline">
            <a:extLst>
              <a:ext uri="{FF2B5EF4-FFF2-40B4-BE49-F238E27FC236}">
                <a16:creationId xmlns:a16="http://schemas.microsoft.com/office/drawing/2014/main" id="{ED93D030-768D-8523-164A-B8649DBD1C8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431419" y="2317770"/>
            <a:ext cx="914400" cy="914400"/>
          </a:xfrm>
          <a:prstGeom prst="rect">
            <a:avLst/>
          </a:prstGeom>
        </p:spPr>
      </p:pic>
      <p:pic>
        <p:nvPicPr>
          <p:cNvPr id="8" name="Graphic 7" descr="Heart with pulse outline">
            <a:extLst>
              <a:ext uri="{FF2B5EF4-FFF2-40B4-BE49-F238E27FC236}">
                <a16:creationId xmlns:a16="http://schemas.microsoft.com/office/drawing/2014/main" id="{76E4C25D-A8E7-79BD-6148-4AA9AB3FA31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551868" y="2370955"/>
            <a:ext cx="914400" cy="914400"/>
          </a:xfrm>
          <a:prstGeom prst="rect">
            <a:avLst/>
          </a:prstGeom>
        </p:spPr>
      </p:pic>
      <p:pic>
        <p:nvPicPr>
          <p:cNvPr id="27" name="Graphic 26" descr="Globe outline">
            <a:extLst>
              <a:ext uri="{FF2B5EF4-FFF2-40B4-BE49-F238E27FC236}">
                <a16:creationId xmlns:a16="http://schemas.microsoft.com/office/drawing/2014/main" id="{60270BBF-E940-FFA2-593B-F7464065C773}"/>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676986" y="2354803"/>
            <a:ext cx="838028" cy="838028"/>
          </a:xfrm>
          <a:prstGeom prst="rect">
            <a:avLst/>
          </a:prstGeom>
        </p:spPr>
      </p:pic>
      <p:pic>
        <p:nvPicPr>
          <p:cNvPr id="34" name="Graphic 33" descr="Piggy Bank outline">
            <a:extLst>
              <a:ext uri="{FF2B5EF4-FFF2-40B4-BE49-F238E27FC236}">
                <a16:creationId xmlns:a16="http://schemas.microsoft.com/office/drawing/2014/main" id="{03B36BEC-B213-2CCB-2C53-18454C0207E1}"/>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769793" y="2323385"/>
            <a:ext cx="914400" cy="914400"/>
          </a:xfrm>
          <a:prstGeom prst="rect">
            <a:avLst/>
          </a:prstGeom>
        </p:spPr>
      </p:pic>
      <p:pic>
        <p:nvPicPr>
          <p:cNvPr id="36" name="Graphic 35" descr="Beer outline">
            <a:extLst>
              <a:ext uri="{FF2B5EF4-FFF2-40B4-BE49-F238E27FC236}">
                <a16:creationId xmlns:a16="http://schemas.microsoft.com/office/drawing/2014/main" id="{51A8B1C3-640C-EE94-32E5-4E76E7485DF5}"/>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9912565" y="2336561"/>
            <a:ext cx="848016" cy="848016"/>
          </a:xfrm>
          <a:prstGeom prst="rect">
            <a:avLst/>
          </a:prstGeom>
        </p:spPr>
      </p:pic>
    </p:spTree>
    <p:extLst>
      <p:ext uri="{BB962C8B-B14F-4D97-AF65-F5344CB8AC3E}">
        <p14:creationId xmlns:p14="http://schemas.microsoft.com/office/powerpoint/2010/main" val="78848503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39" name="Object 38" hidden="1">
            <a:extLst>
              <a:ext uri="{FF2B5EF4-FFF2-40B4-BE49-F238E27FC236}">
                <a16:creationId xmlns:a16="http://schemas.microsoft.com/office/drawing/2014/main" id="{8E8925FC-8B12-87D6-9CA9-79952157FA81}"/>
              </a:ext>
            </a:extLst>
          </p:cNvPr>
          <p:cNvGraphicFramePr>
            <a:graphicFrameLocks noChangeAspect="1"/>
          </p:cNvGraphicFramePr>
          <p:nvPr>
            <p:custDataLst>
              <p:tags r:id="rId1"/>
            </p:custData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Diapositiva de think-cell" r:id="rId3" imgW="7772400" imgH="10058400" progId="TCLayout.ActiveDocument.1">
                  <p:embed/>
                </p:oleObj>
              </mc:Choice>
              <mc:Fallback>
                <p:oleObj name="Diapositiva de think-cell" r:id="rId3" imgW="7772400" imgH="10058400" progId="TCLayout.ActiveDocument.1">
                  <p:embed/>
                  <p:pic>
                    <p:nvPicPr>
                      <p:cNvPr id="39" name="Object 38" hidden="1">
                        <a:extLst>
                          <a:ext uri="{FF2B5EF4-FFF2-40B4-BE49-F238E27FC236}">
                            <a16:creationId xmlns:a16="http://schemas.microsoft.com/office/drawing/2014/main" id="{8E8925FC-8B12-87D6-9CA9-79952157FA81}"/>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3" name="Título 2">
            <a:extLst>
              <a:ext uri="{FF2B5EF4-FFF2-40B4-BE49-F238E27FC236}">
                <a16:creationId xmlns:a16="http://schemas.microsoft.com/office/drawing/2014/main" id="{E546C73B-893C-AB05-54FF-C7E19F905D3E}"/>
              </a:ext>
            </a:extLst>
          </p:cNvPr>
          <p:cNvSpPr>
            <a:spLocks noGrp="1"/>
          </p:cNvSpPr>
          <p:nvPr>
            <p:ph type="title"/>
          </p:nvPr>
        </p:nvSpPr>
        <p:spPr/>
        <p:txBody>
          <a:bodyPr vert="horz"/>
          <a:lstStyle/>
          <a:p>
            <a:r>
              <a:rPr kumimoji="0" lang="en-US" sz="2400" b="1" i="0" u="none" strike="noStrike" kern="1200" cap="none" spc="0" normalizeH="0" baseline="0" noProof="0">
                <a:ln>
                  <a:noFill/>
                </a:ln>
                <a:solidFill>
                  <a:srgbClr val="000000"/>
                </a:solidFill>
                <a:effectLst/>
                <a:uLnTx/>
                <a:uFillTx/>
                <a:latin typeface="Verdana"/>
                <a:ea typeface="Verdana"/>
                <a:sym typeface="Verdana" panose="020B0604030504040204" pitchFamily="34" charset="0"/>
              </a:rPr>
              <a:t>Mode of Entry – OLI framework</a:t>
            </a:r>
            <a:endParaRPr lang="en-GB"/>
          </a:p>
        </p:txBody>
      </p:sp>
      <p:sp>
        <p:nvSpPr>
          <p:cNvPr id="7" name="Subtitle 2">
            <a:extLst>
              <a:ext uri="{FF2B5EF4-FFF2-40B4-BE49-F238E27FC236}">
                <a16:creationId xmlns:a16="http://schemas.microsoft.com/office/drawing/2014/main" id="{A3283393-1F00-006C-1E38-24F6FA6E7623}"/>
              </a:ext>
            </a:extLst>
          </p:cNvPr>
          <p:cNvSpPr txBox="1">
            <a:spLocks/>
          </p:cNvSpPr>
          <p:nvPr/>
        </p:nvSpPr>
        <p:spPr>
          <a:xfrm>
            <a:off x="5976084" y="2379690"/>
            <a:ext cx="1812606" cy="2541786"/>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gn="l">
              <a:lnSpc>
                <a:spcPct val="150000"/>
              </a:lnSpc>
              <a:buFont typeface="Arial" panose="020B0604020202020204" pitchFamily="34" charset="0"/>
              <a:buChar char="•"/>
            </a:pPr>
            <a:r>
              <a:rPr lang="en-US" sz="1400"/>
              <a:t>Brand </a:t>
            </a:r>
          </a:p>
          <a:p>
            <a:pPr marL="285750" indent="-285750" algn="l">
              <a:lnSpc>
                <a:spcPct val="150000"/>
              </a:lnSpc>
              <a:buFont typeface="Arial" panose="020B0604020202020204" pitchFamily="34" charset="0"/>
              <a:buChar char="•"/>
            </a:pPr>
            <a:r>
              <a:rPr lang="en-US" sz="1400"/>
              <a:t>Recipes</a:t>
            </a:r>
          </a:p>
          <a:p>
            <a:pPr marL="285750" indent="-285750" algn="l">
              <a:lnSpc>
                <a:spcPct val="150000"/>
              </a:lnSpc>
              <a:buFont typeface="Arial" panose="020B0604020202020204" pitchFamily="34" charset="0"/>
              <a:buChar char="•"/>
            </a:pPr>
            <a:r>
              <a:rPr lang="en-US" sz="1400"/>
              <a:t>Resources</a:t>
            </a:r>
          </a:p>
          <a:p>
            <a:pPr marL="285750" indent="-285750" algn="l">
              <a:lnSpc>
                <a:spcPct val="150000"/>
              </a:lnSpc>
              <a:buFont typeface="Arial" panose="020B0604020202020204" pitchFamily="34" charset="0"/>
              <a:buChar char="•"/>
            </a:pPr>
            <a:r>
              <a:rPr lang="en-US" sz="1400"/>
              <a:t>Technology</a:t>
            </a:r>
          </a:p>
          <a:p>
            <a:pPr marL="285750" indent="-285750" algn="l">
              <a:lnSpc>
                <a:spcPct val="150000"/>
              </a:lnSpc>
              <a:buFont typeface="Arial" panose="020B0604020202020204" pitchFamily="34" charset="0"/>
              <a:buChar char="•"/>
            </a:pPr>
            <a:r>
              <a:rPr lang="en-US" sz="1400"/>
              <a:t>Expertise </a:t>
            </a:r>
          </a:p>
          <a:p>
            <a:pPr marL="285750" indent="-285750">
              <a:lnSpc>
                <a:spcPct val="150000"/>
              </a:lnSpc>
              <a:buFont typeface="Arial" panose="020B0604020202020204" pitchFamily="34" charset="0"/>
              <a:buChar char="•"/>
            </a:pPr>
            <a:r>
              <a:rPr lang="en-US" sz="1400"/>
              <a:t>Economies of scale</a:t>
            </a:r>
          </a:p>
          <a:p>
            <a:pPr marL="285750" indent="-285750" algn="l">
              <a:lnSpc>
                <a:spcPct val="150000"/>
              </a:lnSpc>
              <a:buFont typeface="Arial" panose="020B0604020202020204" pitchFamily="34" charset="0"/>
              <a:buChar char="•"/>
            </a:pPr>
            <a:r>
              <a:rPr lang="en-US" sz="1400"/>
              <a:t>Cost efficiency </a:t>
            </a:r>
          </a:p>
        </p:txBody>
      </p:sp>
      <p:sp>
        <p:nvSpPr>
          <p:cNvPr id="8" name="Subtitle 2">
            <a:extLst>
              <a:ext uri="{FF2B5EF4-FFF2-40B4-BE49-F238E27FC236}">
                <a16:creationId xmlns:a16="http://schemas.microsoft.com/office/drawing/2014/main" id="{2AA4B5A9-BFE5-25EB-4646-85D41403F0D5}"/>
              </a:ext>
            </a:extLst>
          </p:cNvPr>
          <p:cNvSpPr txBox="1">
            <a:spLocks/>
          </p:cNvSpPr>
          <p:nvPr/>
        </p:nvSpPr>
        <p:spPr>
          <a:xfrm>
            <a:off x="7935040" y="2379690"/>
            <a:ext cx="1812606" cy="3188117"/>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gn="l">
              <a:lnSpc>
                <a:spcPct val="150000"/>
              </a:lnSpc>
              <a:buFont typeface="Arial" panose="020B0604020202020204" pitchFamily="34" charset="0"/>
              <a:buChar char="•"/>
            </a:pPr>
            <a:r>
              <a:rPr lang="en-US" sz="1400"/>
              <a:t>High and diverse demand</a:t>
            </a:r>
          </a:p>
          <a:p>
            <a:pPr marL="285750" indent="-285750" algn="l">
              <a:lnSpc>
                <a:spcPct val="150000"/>
              </a:lnSpc>
              <a:buFont typeface="Arial" panose="020B0604020202020204" pitchFamily="34" charset="0"/>
              <a:buChar char="•"/>
            </a:pPr>
            <a:r>
              <a:rPr lang="en-US" sz="1400"/>
              <a:t>Agriculture</a:t>
            </a:r>
          </a:p>
          <a:p>
            <a:pPr marL="285750" indent="-285750" algn="l">
              <a:lnSpc>
                <a:spcPct val="150000"/>
              </a:lnSpc>
              <a:buFont typeface="Arial" panose="020B0604020202020204" pitchFamily="34" charset="0"/>
              <a:buChar char="•"/>
            </a:pPr>
            <a:r>
              <a:rPr lang="en-US" sz="1400"/>
              <a:t>Skilled labor force</a:t>
            </a:r>
          </a:p>
          <a:p>
            <a:pPr marL="285750" indent="-285750" algn="l">
              <a:lnSpc>
                <a:spcPct val="150000"/>
              </a:lnSpc>
              <a:buFont typeface="Arial" panose="020B0604020202020204" pitchFamily="34" charset="0"/>
              <a:buChar char="•"/>
            </a:pPr>
            <a:r>
              <a:rPr lang="en-US" sz="1400"/>
              <a:t>Favorable regulations</a:t>
            </a:r>
          </a:p>
          <a:p>
            <a:pPr marL="285750" indent="-285750">
              <a:lnSpc>
                <a:spcPct val="150000"/>
              </a:lnSpc>
              <a:buFont typeface="Arial" panose="020B0604020202020204" pitchFamily="34" charset="0"/>
              <a:buChar char="•"/>
            </a:pPr>
            <a:r>
              <a:rPr lang="en-US" sz="1400"/>
              <a:t>(Future) Geographical proximity</a:t>
            </a:r>
          </a:p>
        </p:txBody>
      </p:sp>
      <p:sp>
        <p:nvSpPr>
          <p:cNvPr id="9" name="Subtitle 2">
            <a:extLst>
              <a:ext uri="{FF2B5EF4-FFF2-40B4-BE49-F238E27FC236}">
                <a16:creationId xmlns:a16="http://schemas.microsoft.com/office/drawing/2014/main" id="{FC1EA20F-2CFB-D181-0952-17316EC6D4FF}"/>
              </a:ext>
            </a:extLst>
          </p:cNvPr>
          <p:cNvSpPr txBox="1">
            <a:spLocks/>
          </p:cNvSpPr>
          <p:nvPr/>
        </p:nvSpPr>
        <p:spPr>
          <a:xfrm>
            <a:off x="10259478" y="2379690"/>
            <a:ext cx="1812606" cy="2864951"/>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gn="l">
              <a:lnSpc>
                <a:spcPct val="150000"/>
              </a:lnSpc>
              <a:buFont typeface="Arial" panose="020B0604020202020204" pitchFamily="34" charset="0"/>
              <a:buChar char="•"/>
            </a:pPr>
            <a:r>
              <a:rPr lang="en-US" sz="1400"/>
              <a:t>Control of supply chain</a:t>
            </a:r>
          </a:p>
          <a:p>
            <a:pPr marL="285750" indent="-285750" algn="l">
              <a:lnSpc>
                <a:spcPct val="150000"/>
              </a:lnSpc>
              <a:buFont typeface="Arial" panose="020B0604020202020204" pitchFamily="34" charset="0"/>
              <a:buChar char="•"/>
            </a:pPr>
            <a:r>
              <a:rPr lang="en-US" sz="1400"/>
              <a:t>Protect intellectual property</a:t>
            </a:r>
          </a:p>
          <a:p>
            <a:pPr marL="285750" indent="-285750">
              <a:lnSpc>
                <a:spcPct val="150000"/>
              </a:lnSpc>
              <a:buFont typeface="Arial" panose="020B0604020202020204" pitchFamily="34" charset="0"/>
              <a:buChar char="•"/>
            </a:pPr>
            <a:r>
              <a:rPr lang="en-US" sz="1400"/>
              <a:t>Market insights</a:t>
            </a:r>
          </a:p>
          <a:p>
            <a:pPr marL="285750" indent="-285750">
              <a:lnSpc>
                <a:spcPct val="150000"/>
              </a:lnSpc>
              <a:buFont typeface="Arial" panose="020B0604020202020204" pitchFamily="34" charset="0"/>
              <a:buChar char="•"/>
            </a:pPr>
            <a:r>
              <a:rPr lang="en-US" sz="1400"/>
              <a:t>Learn form target market</a:t>
            </a:r>
          </a:p>
          <a:p>
            <a:pPr marL="285750" indent="-285750">
              <a:lnSpc>
                <a:spcPct val="150000"/>
              </a:lnSpc>
              <a:buFont typeface="Arial" panose="020B0604020202020204" pitchFamily="34" charset="0"/>
              <a:buChar char="•"/>
            </a:pPr>
            <a:r>
              <a:rPr lang="en-US" sz="1400"/>
              <a:t>R &amp; D</a:t>
            </a:r>
          </a:p>
        </p:txBody>
      </p:sp>
      <p:sp>
        <p:nvSpPr>
          <p:cNvPr id="10" name="Oval 9">
            <a:extLst>
              <a:ext uri="{FF2B5EF4-FFF2-40B4-BE49-F238E27FC236}">
                <a16:creationId xmlns:a16="http://schemas.microsoft.com/office/drawing/2014/main" id="{717FAD1D-7C54-CC22-2CF4-B13519A9FA72}"/>
              </a:ext>
            </a:extLst>
          </p:cNvPr>
          <p:cNvSpPr/>
          <p:nvPr/>
        </p:nvSpPr>
        <p:spPr>
          <a:xfrm>
            <a:off x="6096000" y="866775"/>
            <a:ext cx="1249302" cy="124930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b="1"/>
              <a:t>O</a:t>
            </a:r>
          </a:p>
        </p:txBody>
      </p:sp>
      <p:sp>
        <p:nvSpPr>
          <p:cNvPr id="11" name="Oval 10">
            <a:extLst>
              <a:ext uri="{FF2B5EF4-FFF2-40B4-BE49-F238E27FC236}">
                <a16:creationId xmlns:a16="http://schemas.microsoft.com/office/drawing/2014/main" id="{4975906F-ACEA-DBB8-3368-078026FFB98E}"/>
              </a:ext>
            </a:extLst>
          </p:cNvPr>
          <p:cNvSpPr/>
          <p:nvPr/>
        </p:nvSpPr>
        <p:spPr>
          <a:xfrm>
            <a:off x="8045539" y="866775"/>
            <a:ext cx="1249302" cy="124930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b="1"/>
              <a:t>L</a:t>
            </a:r>
          </a:p>
        </p:txBody>
      </p:sp>
      <p:sp>
        <p:nvSpPr>
          <p:cNvPr id="12" name="Oval 11">
            <a:extLst>
              <a:ext uri="{FF2B5EF4-FFF2-40B4-BE49-F238E27FC236}">
                <a16:creationId xmlns:a16="http://schemas.microsoft.com/office/drawing/2014/main" id="{26328BA7-7283-F18E-D131-58F87F23C7E4}"/>
              </a:ext>
            </a:extLst>
          </p:cNvPr>
          <p:cNvSpPr/>
          <p:nvPr/>
        </p:nvSpPr>
        <p:spPr>
          <a:xfrm>
            <a:off x="10360559" y="866775"/>
            <a:ext cx="1249302" cy="124930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b="1"/>
              <a:t>I</a:t>
            </a:r>
          </a:p>
        </p:txBody>
      </p:sp>
      <p:pic>
        <p:nvPicPr>
          <p:cNvPr id="1026" name="Picture 2" descr="What Does Eclectic Paradigm Mean">
            <a:extLst>
              <a:ext uri="{FF2B5EF4-FFF2-40B4-BE49-F238E27FC236}">
                <a16:creationId xmlns:a16="http://schemas.microsoft.com/office/drawing/2014/main" id="{5414685D-E23C-1E11-AE86-75E033DD68B3}"/>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4473"/>
          <a:stretch/>
        </p:blipFill>
        <p:spPr bwMode="auto">
          <a:xfrm>
            <a:off x="119915" y="1561339"/>
            <a:ext cx="5513403" cy="4075373"/>
          </a:xfrm>
          <a:prstGeom prst="rect">
            <a:avLst/>
          </a:prstGeom>
          <a:noFill/>
          <a:extLst>
            <a:ext uri="{909E8E84-426E-40DD-AFC4-6F175D3DCCD1}">
              <a14:hiddenFill xmlns:a14="http://schemas.microsoft.com/office/drawing/2010/main">
                <a:solidFill>
                  <a:srgbClr val="FFFFFF"/>
                </a:solidFill>
              </a14:hiddenFill>
            </a:ext>
          </a:extLst>
        </p:spPr>
      </p:pic>
      <p:sp>
        <p:nvSpPr>
          <p:cNvPr id="17" name="Marcador de pie de página 3">
            <a:extLst>
              <a:ext uri="{FF2B5EF4-FFF2-40B4-BE49-F238E27FC236}">
                <a16:creationId xmlns:a16="http://schemas.microsoft.com/office/drawing/2014/main" id="{F4F366A3-3881-6E4A-0D17-BAA8ECEED94F}"/>
              </a:ext>
            </a:extLst>
          </p:cNvPr>
          <p:cNvSpPr>
            <a:spLocks noGrp="1"/>
          </p:cNvSpPr>
          <p:nvPr>
            <p:ph type="ftr" sz="quarter" idx="3"/>
          </p:nvPr>
        </p:nvSpPr>
        <p:spPr>
          <a:xfrm>
            <a:off x="2236927" y="5991225"/>
            <a:ext cx="9290920" cy="800739"/>
          </a:xfrm>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050" b="0" i="0" u="none" strike="noStrike" kern="1200" cap="none" spc="0" normalizeH="0" baseline="0" noProof="0">
                <a:ln>
                  <a:noFill/>
                </a:ln>
                <a:solidFill>
                  <a:srgbClr val="333333"/>
                </a:solidFill>
                <a:effectLst/>
                <a:uLnTx/>
                <a:uFillTx/>
                <a:latin typeface="Calibri" panose="020F0502020204030204"/>
                <a:ea typeface="Calibri" panose="020F0502020204030204"/>
                <a:cs typeface="Calibri" panose="020F0502020204030204"/>
              </a:rPr>
              <a:t>Think Insights (November 1, 2023) OLI – A Framework For International Expansion. Retrieved from </a:t>
            </a:r>
            <a:r>
              <a:rPr kumimoji="0" lang="en-GB" sz="1050" b="0" i="0" u="none" strike="noStrike" kern="1200" cap="none" spc="0" normalizeH="0" baseline="0" noProof="0">
                <a:ln>
                  <a:noFill/>
                </a:ln>
                <a:solidFill>
                  <a:srgbClr val="333333"/>
                </a:solidFill>
                <a:effectLst/>
                <a:uLnTx/>
                <a:uFillTx/>
                <a:latin typeface="Calibri" panose="020F0502020204030204"/>
                <a:ea typeface="Calibri" panose="020F0502020204030204"/>
                <a:cs typeface="Calibri" panose="020F0502020204030204"/>
                <a:hlinkClick r:id="rId6"/>
              </a:rPr>
              <a:t>https://thinkinsights.net/strategy/oli-framework/</a:t>
            </a:r>
            <a:r>
              <a:rPr lang="en-GB" sz="1050">
                <a:solidFill>
                  <a:srgbClr val="333333"/>
                </a:solidFill>
                <a:latin typeface="Calibri" panose="020F0502020204030204"/>
                <a:ea typeface="Calibri" panose="020F0502020204030204"/>
                <a:cs typeface="Calibri" panose="020F0502020204030204"/>
              </a:rPr>
              <a:t> </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050" b="0" i="0" u="none" strike="noStrike" kern="1200" cap="none" spc="0" normalizeH="0" baseline="0" noProof="0">
                <a:ln>
                  <a:noFill/>
                </a:ln>
                <a:solidFill>
                  <a:srgbClr val="333333"/>
                </a:solidFill>
                <a:effectLst/>
                <a:uLnTx/>
                <a:uFillTx/>
                <a:latin typeface="Calibri" panose="020F0502020204030204"/>
                <a:ea typeface="Calibri" panose="020F0502020204030204"/>
                <a:cs typeface="Calibri" panose="020F0502020204030204"/>
                <a:hlinkClick r:id="rId7"/>
              </a:rPr>
              <a:t>https://www.wallstreetoasis.com/resources/skills/strategy/eclectic-paradigm</a:t>
            </a:r>
            <a:r>
              <a:rPr kumimoji="0" lang="en-GB" sz="1050" b="0" i="0" u="none" strike="noStrike" kern="1200" cap="none" spc="0" normalizeH="0" baseline="0" noProof="0">
                <a:ln>
                  <a:noFill/>
                </a:ln>
                <a:solidFill>
                  <a:srgbClr val="333333"/>
                </a:solidFill>
                <a:effectLst/>
                <a:uLnTx/>
                <a:uFillTx/>
                <a:latin typeface="Calibri" panose="020F0502020204030204"/>
                <a:ea typeface="Calibri" panose="020F0502020204030204"/>
                <a:cs typeface="Calibri" panose="020F0502020204030204"/>
              </a:rPr>
              <a:t> </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050" b="0" i="0" u="none" strike="noStrike" kern="1200" cap="none" spc="0" normalizeH="0" baseline="0" noProof="0">
                <a:ln>
                  <a:noFill/>
                </a:ln>
                <a:solidFill>
                  <a:srgbClr val="333333"/>
                </a:solidFill>
                <a:effectLst/>
                <a:uLnTx/>
                <a:uFillTx/>
                <a:latin typeface="Calibri" panose="020F0502020204030204"/>
                <a:ea typeface="Calibri" panose="020F0502020204030204"/>
                <a:cs typeface="Calibri" panose="020F0502020204030204"/>
                <a:hlinkClick r:id="rId8"/>
              </a:rPr>
              <a:t>https://www.bluecart.com/blog/beer-market-future-trends#:~:text=Craft%20and%20Specialty%20Brews&amp;text=But%20it%27s%20still%20growing%20both,larger%20share%20of%20the%20industry</a:t>
            </a:r>
            <a:r>
              <a:rPr kumimoji="0" lang="en-GB" sz="1050" b="0" i="0" u="none" strike="noStrike" kern="1200" cap="none" spc="0" normalizeH="0" baseline="0" noProof="0">
                <a:ln>
                  <a:noFill/>
                </a:ln>
                <a:solidFill>
                  <a:srgbClr val="333333"/>
                </a:solidFill>
                <a:effectLst/>
                <a:uLnTx/>
                <a:uFillTx/>
                <a:latin typeface="Calibri" panose="020F0502020204030204"/>
                <a:ea typeface="Calibri" panose="020F0502020204030204"/>
                <a:cs typeface="Calibri" panose="020F0502020204030204"/>
              </a:rPr>
              <a:t>. </a:t>
            </a:r>
          </a:p>
        </p:txBody>
      </p:sp>
      <p:sp>
        <p:nvSpPr>
          <p:cNvPr id="21" name="TextBox 20">
            <a:extLst>
              <a:ext uri="{FF2B5EF4-FFF2-40B4-BE49-F238E27FC236}">
                <a16:creationId xmlns:a16="http://schemas.microsoft.com/office/drawing/2014/main" id="{A949729B-4AD7-1209-FAEE-A0F81313BF75}"/>
              </a:ext>
            </a:extLst>
          </p:cNvPr>
          <p:cNvSpPr txBox="1"/>
          <p:nvPr/>
        </p:nvSpPr>
        <p:spPr>
          <a:xfrm>
            <a:off x="310386" y="909734"/>
            <a:ext cx="6094476" cy="369332"/>
          </a:xfrm>
          <a:prstGeom prst="rect">
            <a:avLst/>
          </a:prstGeom>
          <a:noFill/>
        </p:spPr>
        <p:txBody>
          <a:bodyPr wrap="square">
            <a:spAutoFit/>
          </a:bodyPr>
          <a:lstStyle/>
          <a:p>
            <a:r>
              <a:rPr kumimoji="0" lang="en-US" sz="1800" b="0" i="0" u="none" strike="noStrike" kern="1200" cap="none" spc="0" normalizeH="0" baseline="0" noProof="0">
                <a:ln>
                  <a:noFill/>
                </a:ln>
                <a:solidFill>
                  <a:srgbClr val="629CD0"/>
                </a:solidFill>
                <a:effectLst/>
                <a:uLnTx/>
                <a:uFillTx/>
                <a:latin typeface="Verdana" panose="020B0604030504040204" pitchFamily="34" charset="0"/>
                <a:ea typeface="Verdana" panose="020B0604030504040204" pitchFamily="34" charset="0"/>
                <a:sym typeface="Verdana" panose="020B0604030504040204" pitchFamily="34" charset="0"/>
              </a:rPr>
              <a:t>Entry to US </a:t>
            </a:r>
            <a:endParaRPr lang="en-GB"/>
          </a:p>
        </p:txBody>
      </p:sp>
    </p:spTree>
    <p:extLst>
      <p:ext uri="{BB962C8B-B14F-4D97-AF65-F5344CB8AC3E}">
        <p14:creationId xmlns:p14="http://schemas.microsoft.com/office/powerpoint/2010/main" val="162448151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6" name="Objeto 5" hidden="1">
            <a:extLst>
              <a:ext uri="{FF2B5EF4-FFF2-40B4-BE49-F238E27FC236}">
                <a16:creationId xmlns:a16="http://schemas.microsoft.com/office/drawing/2014/main" id="{4F9B6947-F70A-1DCF-2728-13E24C98E58C}"/>
              </a:ext>
            </a:extLst>
          </p:cNvPr>
          <p:cNvGraphicFramePr>
            <a:graphicFrameLocks noChangeAspect="1"/>
          </p:cNvGraphicFramePr>
          <p:nvPr>
            <p:custDataLst>
              <p:tags r:id="rId1"/>
            </p:custDataLst>
            <p:extLst>
              <p:ext uri="{D42A27DB-BD31-4B8C-83A1-F6EECF244321}">
                <p14:modId xmlns:p14="http://schemas.microsoft.com/office/powerpoint/2010/main" val="34079889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3" imgW="317" imgH="318" progId="TCLayout.ActiveDocument.1">
                  <p:embed/>
                </p:oleObj>
              </mc:Choice>
              <mc:Fallback>
                <p:oleObj name="Diapositiva de think-cell" r:id="rId3" imgW="317" imgH="318" progId="TCLayout.ActiveDocument.1">
                  <p:embed/>
                  <p:pic>
                    <p:nvPicPr>
                      <p:cNvPr id="6" name="Objeto 5" hidden="1">
                        <a:extLst>
                          <a:ext uri="{FF2B5EF4-FFF2-40B4-BE49-F238E27FC236}">
                            <a16:creationId xmlns:a16="http://schemas.microsoft.com/office/drawing/2014/main" id="{4F9B6947-F70A-1DCF-2728-13E24C98E58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 name="Text Placeholder 6">
            <a:extLst>
              <a:ext uri="{FF2B5EF4-FFF2-40B4-BE49-F238E27FC236}">
                <a16:creationId xmlns:a16="http://schemas.microsoft.com/office/drawing/2014/main" id="{E39ED274-9DA0-173F-5B37-E081933DF0A6}"/>
              </a:ext>
            </a:extLst>
          </p:cNvPr>
          <p:cNvSpPr txBox="1">
            <a:spLocks/>
          </p:cNvSpPr>
          <p:nvPr/>
        </p:nvSpPr>
        <p:spPr>
          <a:xfrm>
            <a:off x="390731" y="1611159"/>
            <a:ext cx="2656142" cy="1605147"/>
          </a:xfrm>
          <a:prstGeom prst="homePlate">
            <a:avLst>
              <a:gd name="adj" fmla="val 22616"/>
            </a:avLst>
          </a:prstGeom>
          <a:solidFill>
            <a:schemeClr val="tx2"/>
          </a:solidFill>
          <a:ln/>
          <a:effectLst/>
        </p:spPr>
        <p:style>
          <a:lnRef idx="0">
            <a:schemeClr val="accent1"/>
          </a:lnRef>
          <a:fillRef idx="3">
            <a:schemeClr val="accent1"/>
          </a:fillRef>
          <a:effectRef idx="3">
            <a:schemeClr val="accent1"/>
          </a:effectRef>
          <a:fontRef idx="minor">
            <a:schemeClr val="lt1"/>
          </a:fontRef>
        </p:style>
        <p:txBody>
          <a:bodyPr lIns="396000" tIns="900000" rIns="0" bIns="0" anchor="t" anchorCtr="0">
            <a:noAutofit/>
          </a:bodyPr>
          <a:lstStyle>
            <a:defPPr>
              <a:defRPr lang="en-US"/>
            </a:defPPr>
            <a:lvl1pPr algn="just">
              <a:buClr>
                <a:srgbClr val="000000"/>
              </a:buClr>
              <a:defRPr sz="1200">
                <a:solidFill>
                  <a:schemeClr val="dk1"/>
                </a:solidFill>
                <a:ea typeface="Lato Light" panose="020F0502020204030203" pitchFamily="34" charset="0"/>
                <a:cs typeface="Lato Light" panose="020F0502020204030203"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en-US" sz="1400">
              <a:solidFill>
                <a:schemeClr val="bg1"/>
              </a:solidFill>
              <a:sym typeface="Verdana" panose="020B0604030504040204" pitchFamily="34" charset="0"/>
            </a:endParaRPr>
          </a:p>
        </p:txBody>
      </p:sp>
      <p:sp>
        <p:nvSpPr>
          <p:cNvPr id="17" name="Text Placeholder 6">
            <a:extLst>
              <a:ext uri="{FF2B5EF4-FFF2-40B4-BE49-F238E27FC236}">
                <a16:creationId xmlns:a16="http://schemas.microsoft.com/office/drawing/2014/main" id="{0C7BD0C9-4147-FF40-8D35-CC35A421991E}"/>
              </a:ext>
            </a:extLst>
          </p:cNvPr>
          <p:cNvSpPr txBox="1">
            <a:spLocks/>
          </p:cNvSpPr>
          <p:nvPr/>
        </p:nvSpPr>
        <p:spPr>
          <a:xfrm>
            <a:off x="2585784" y="1611159"/>
            <a:ext cx="2656142" cy="1605147"/>
          </a:xfrm>
          <a:prstGeom prst="chevron">
            <a:avLst>
              <a:gd name="adj" fmla="val 22711"/>
            </a:avLst>
          </a:prstGeom>
          <a:solidFill>
            <a:schemeClr val="accent1"/>
          </a:solidFill>
          <a:ln/>
          <a:effectLst/>
        </p:spPr>
        <p:style>
          <a:lnRef idx="0">
            <a:schemeClr val="accent2"/>
          </a:lnRef>
          <a:fillRef idx="3">
            <a:schemeClr val="accent2"/>
          </a:fillRef>
          <a:effectRef idx="3">
            <a:schemeClr val="accent2"/>
          </a:effectRef>
          <a:fontRef idx="minor">
            <a:schemeClr val="lt1"/>
          </a:fontRef>
        </p:style>
        <p:txBody>
          <a:bodyPr lIns="72000" tIns="900000" rIns="0" bIns="0" anchor="t" anchorCtr="0">
            <a:noAutofit/>
          </a:bodyPr>
          <a:lstStyle>
            <a:defPPr>
              <a:defRPr lang="en-US"/>
            </a:defPPr>
            <a:lvl1pPr algn="just">
              <a:buClr>
                <a:srgbClr val="000000"/>
              </a:buClr>
              <a:defRPr sz="1200">
                <a:solidFill>
                  <a:schemeClr val="dk1"/>
                </a:solidFill>
                <a:ea typeface="Lato Light" panose="020F0502020204030203" pitchFamily="34" charset="0"/>
                <a:cs typeface="Lato Light" panose="020F0502020204030203"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en-US" sz="1400">
              <a:solidFill>
                <a:schemeClr val="bg1"/>
              </a:solidFill>
              <a:sym typeface="Verdana" panose="020B0604030504040204" pitchFamily="34" charset="0"/>
            </a:endParaRPr>
          </a:p>
        </p:txBody>
      </p:sp>
      <p:sp>
        <p:nvSpPr>
          <p:cNvPr id="18" name="Text Placeholder 6">
            <a:extLst>
              <a:ext uri="{FF2B5EF4-FFF2-40B4-BE49-F238E27FC236}">
                <a16:creationId xmlns:a16="http://schemas.microsoft.com/office/drawing/2014/main" id="{0FB429F7-421B-CE64-25FE-7BE88DD2AFCA}"/>
              </a:ext>
            </a:extLst>
          </p:cNvPr>
          <p:cNvSpPr txBox="1">
            <a:spLocks/>
          </p:cNvSpPr>
          <p:nvPr/>
        </p:nvSpPr>
        <p:spPr>
          <a:xfrm>
            <a:off x="4780837" y="1611159"/>
            <a:ext cx="2656142" cy="1605147"/>
          </a:xfrm>
          <a:prstGeom prst="chevron">
            <a:avLst>
              <a:gd name="adj" fmla="val 22711"/>
            </a:avLst>
          </a:prstGeom>
          <a:solidFill>
            <a:schemeClr val="accent2"/>
          </a:solidFill>
          <a:ln/>
          <a:effectLst/>
        </p:spPr>
        <p:style>
          <a:lnRef idx="0">
            <a:schemeClr val="accent3"/>
          </a:lnRef>
          <a:fillRef idx="3">
            <a:schemeClr val="accent3"/>
          </a:fillRef>
          <a:effectRef idx="3">
            <a:schemeClr val="accent3"/>
          </a:effectRef>
          <a:fontRef idx="minor">
            <a:schemeClr val="lt1"/>
          </a:fontRef>
        </p:style>
        <p:txBody>
          <a:bodyPr lIns="72000" tIns="900000" rIns="0" bIns="0" anchor="t" anchorCtr="0">
            <a:noAutofit/>
          </a:bodyPr>
          <a:lstStyle>
            <a:defPPr>
              <a:defRPr lang="en-US"/>
            </a:defPPr>
            <a:lvl1pPr algn="just">
              <a:buClr>
                <a:srgbClr val="000000"/>
              </a:buClr>
              <a:defRPr sz="1200">
                <a:solidFill>
                  <a:schemeClr val="dk1"/>
                </a:solidFill>
                <a:ea typeface="Lato Light" panose="020F0502020204030203" pitchFamily="34" charset="0"/>
                <a:cs typeface="Lato Light" panose="020F0502020204030203"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en-US" sz="1400">
              <a:solidFill>
                <a:schemeClr val="bg1"/>
              </a:solidFill>
              <a:sym typeface="Verdana" panose="020B0604030504040204" pitchFamily="34" charset="0"/>
            </a:endParaRPr>
          </a:p>
        </p:txBody>
      </p:sp>
      <p:sp>
        <p:nvSpPr>
          <p:cNvPr id="19" name="Text Placeholder 6">
            <a:extLst>
              <a:ext uri="{FF2B5EF4-FFF2-40B4-BE49-F238E27FC236}">
                <a16:creationId xmlns:a16="http://schemas.microsoft.com/office/drawing/2014/main" id="{BA905C5B-D8FC-8865-1D3D-D254687377C1}"/>
              </a:ext>
            </a:extLst>
          </p:cNvPr>
          <p:cNvSpPr txBox="1">
            <a:spLocks/>
          </p:cNvSpPr>
          <p:nvPr/>
        </p:nvSpPr>
        <p:spPr>
          <a:xfrm>
            <a:off x="6975890" y="1611159"/>
            <a:ext cx="2656142" cy="1605147"/>
          </a:xfrm>
          <a:prstGeom prst="chevron">
            <a:avLst>
              <a:gd name="adj" fmla="val 22711"/>
            </a:avLst>
          </a:prstGeom>
          <a:solidFill>
            <a:schemeClr val="accent3"/>
          </a:solidFill>
          <a:ln/>
          <a:effectLst/>
        </p:spPr>
        <p:style>
          <a:lnRef idx="0">
            <a:schemeClr val="accent4"/>
          </a:lnRef>
          <a:fillRef idx="3">
            <a:schemeClr val="accent4"/>
          </a:fillRef>
          <a:effectRef idx="3">
            <a:schemeClr val="accent4"/>
          </a:effectRef>
          <a:fontRef idx="minor">
            <a:schemeClr val="lt1"/>
          </a:fontRef>
        </p:style>
        <p:txBody>
          <a:bodyPr lIns="72000" tIns="900000" rIns="0" bIns="0" anchor="t" anchorCtr="0">
            <a:noAutofit/>
          </a:bodyPr>
          <a:lstStyle>
            <a:defPPr>
              <a:defRPr lang="en-US"/>
            </a:defPPr>
            <a:lvl1pPr algn="just">
              <a:buClr>
                <a:srgbClr val="000000"/>
              </a:buClr>
              <a:defRPr sz="1200">
                <a:solidFill>
                  <a:schemeClr val="dk1"/>
                </a:solidFill>
                <a:ea typeface="Lato Light" panose="020F0502020204030203" pitchFamily="34" charset="0"/>
                <a:cs typeface="Lato Light" panose="020F0502020204030203"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en-US" sz="1400">
              <a:solidFill>
                <a:schemeClr val="bg1"/>
              </a:solidFill>
              <a:sym typeface="Verdana" panose="020B0604030504040204" pitchFamily="34" charset="0"/>
            </a:endParaRPr>
          </a:p>
        </p:txBody>
      </p:sp>
      <p:sp>
        <p:nvSpPr>
          <p:cNvPr id="20" name="Text Placeholder 6">
            <a:extLst>
              <a:ext uri="{FF2B5EF4-FFF2-40B4-BE49-F238E27FC236}">
                <a16:creationId xmlns:a16="http://schemas.microsoft.com/office/drawing/2014/main" id="{8F333E6C-D50A-FFEC-BFAA-FD3D514BB68F}"/>
              </a:ext>
            </a:extLst>
          </p:cNvPr>
          <p:cNvSpPr txBox="1">
            <a:spLocks/>
          </p:cNvSpPr>
          <p:nvPr/>
        </p:nvSpPr>
        <p:spPr>
          <a:xfrm>
            <a:off x="9170940" y="1611159"/>
            <a:ext cx="2656142" cy="1605147"/>
          </a:xfrm>
          <a:prstGeom prst="chevron">
            <a:avLst>
              <a:gd name="adj" fmla="val 22711"/>
            </a:avLst>
          </a:prstGeom>
          <a:solidFill>
            <a:schemeClr val="accent4"/>
          </a:solidFill>
          <a:ln/>
          <a:effectLst/>
        </p:spPr>
        <p:style>
          <a:lnRef idx="0">
            <a:schemeClr val="accent5"/>
          </a:lnRef>
          <a:fillRef idx="3">
            <a:schemeClr val="accent5"/>
          </a:fillRef>
          <a:effectRef idx="3">
            <a:schemeClr val="accent5"/>
          </a:effectRef>
          <a:fontRef idx="minor">
            <a:schemeClr val="lt1"/>
          </a:fontRef>
        </p:style>
        <p:txBody>
          <a:bodyPr lIns="72000" tIns="900000" rIns="0" bIns="0" anchor="t" anchorCtr="0">
            <a:noAutofit/>
          </a:bodyPr>
          <a:lstStyle>
            <a:defPPr>
              <a:defRPr lang="en-US"/>
            </a:defPPr>
            <a:lvl1pPr algn="just">
              <a:buClr>
                <a:srgbClr val="000000"/>
              </a:buClr>
              <a:defRPr sz="1200">
                <a:solidFill>
                  <a:schemeClr val="dk1"/>
                </a:solidFill>
                <a:ea typeface="Lato Light" panose="020F0502020204030203" pitchFamily="34" charset="0"/>
                <a:cs typeface="Lato Light" panose="020F0502020204030203"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en-US" sz="1400">
              <a:solidFill>
                <a:schemeClr val="bg1"/>
              </a:solidFill>
              <a:sym typeface="Verdana" panose="020B0604030504040204" pitchFamily="34" charset="0"/>
            </a:endParaRPr>
          </a:p>
        </p:txBody>
      </p:sp>
      <p:sp>
        <p:nvSpPr>
          <p:cNvPr id="3" name="Título 2">
            <a:extLst>
              <a:ext uri="{FF2B5EF4-FFF2-40B4-BE49-F238E27FC236}">
                <a16:creationId xmlns:a16="http://schemas.microsoft.com/office/drawing/2014/main" id="{AA6D0167-C253-9604-CD38-FF63DA8BDE57}"/>
              </a:ext>
            </a:extLst>
          </p:cNvPr>
          <p:cNvSpPr>
            <a:spLocks noGrp="1"/>
          </p:cNvSpPr>
          <p:nvPr>
            <p:ph type="title"/>
          </p:nvPr>
        </p:nvSpPr>
        <p:spPr>
          <a:xfrm>
            <a:off x="384174" y="381000"/>
            <a:ext cx="11420475" cy="485775"/>
          </a:xfrm>
        </p:spPr>
        <p:txBody>
          <a:bodyPr vert="horz"/>
          <a:lstStyle/>
          <a:p>
            <a:r>
              <a:rPr lang="en-GB"/>
              <a:t>Value chain analysis: internalize or outsource</a:t>
            </a:r>
          </a:p>
        </p:txBody>
      </p:sp>
      <p:sp>
        <p:nvSpPr>
          <p:cNvPr id="4" name="Marcador de pie de página 3">
            <a:extLst>
              <a:ext uri="{FF2B5EF4-FFF2-40B4-BE49-F238E27FC236}">
                <a16:creationId xmlns:a16="http://schemas.microsoft.com/office/drawing/2014/main" id="{C817E3F6-F005-6AE4-668B-E951551EAA10}"/>
              </a:ext>
            </a:extLst>
          </p:cNvPr>
          <p:cNvSpPr>
            <a:spLocks noGrp="1"/>
          </p:cNvSpPr>
          <p:nvPr>
            <p:ph type="ftr" sz="quarter" idx="3"/>
          </p:nvPr>
        </p:nvSpPr>
        <p:spPr>
          <a:xfrm>
            <a:off x="2389037" y="6476008"/>
            <a:ext cx="5847522" cy="240681"/>
          </a:xfrm>
        </p:spPr>
        <p:txBody>
          <a:bodyPr/>
          <a:lstStyle/>
          <a:p>
            <a:r>
              <a:rPr lang="en-US"/>
              <a:t>Source:_______</a:t>
            </a:r>
          </a:p>
        </p:txBody>
      </p:sp>
      <p:sp>
        <p:nvSpPr>
          <p:cNvPr id="1035" name="Subtitle 2">
            <a:extLst>
              <a:ext uri="{FF2B5EF4-FFF2-40B4-BE49-F238E27FC236}">
                <a16:creationId xmlns:a16="http://schemas.microsoft.com/office/drawing/2014/main" id="{7A8A7A0F-AAEB-ECFB-D029-EC7E2A4E301E}"/>
              </a:ext>
            </a:extLst>
          </p:cNvPr>
          <p:cNvSpPr txBox="1">
            <a:spLocks/>
          </p:cNvSpPr>
          <p:nvPr/>
        </p:nvSpPr>
        <p:spPr>
          <a:xfrm>
            <a:off x="384174" y="3429000"/>
            <a:ext cx="2061846" cy="2154436"/>
          </a:xfrm>
          <a:prstGeom prst="rect">
            <a:avLst/>
          </a:prstGeom>
          <a:noFill/>
        </p:spPr>
        <p:txBody>
          <a:bodyPr wrap="square" lIns="0" tIns="0" rIns="0" bIns="0" rtlCol="0">
            <a:spAutoFit/>
          </a:bodyPr>
          <a:lstStyle>
            <a:defPPr>
              <a:defRPr lang="en-US"/>
            </a:defPPr>
            <a:lvl1pPr algn="ctr">
              <a:defRPr sz="1200">
                <a:latin typeface="Verdana" panose="020B0604030504040204" pitchFamily="34" charset="0"/>
                <a:ea typeface="Verdana" panose="020B0604030504040204" pitchFamily="34" charset="0"/>
                <a:cs typeface="Verdana" panose="020B0604030504040204" pitchFamily="34" charset="0"/>
              </a:defRPr>
            </a:lvl1pPr>
            <a:lvl2pPr marL="1087636" indent="0" algn="ctr" defTabSz="1087636">
              <a:lnSpc>
                <a:spcPct val="130000"/>
              </a:lnSpc>
              <a:spcBef>
                <a:spcPct val="20000"/>
              </a:spcBef>
              <a:buFont typeface="Arial"/>
              <a:buNone/>
              <a:defRPr sz="3200">
                <a:solidFill>
                  <a:schemeClr val="tx1">
                    <a:tint val="75000"/>
                  </a:schemeClr>
                </a:solidFill>
                <a:latin typeface="Open Sans"/>
                <a:cs typeface="Open Sans"/>
              </a:defRPr>
            </a:lvl2pPr>
            <a:lvl3pPr marL="2175271" indent="0" algn="ctr" defTabSz="1087636">
              <a:lnSpc>
                <a:spcPct val="130000"/>
              </a:lnSpc>
              <a:spcBef>
                <a:spcPct val="20000"/>
              </a:spcBef>
              <a:buFont typeface="Arial"/>
              <a:buNone/>
              <a:defRPr sz="3200">
                <a:solidFill>
                  <a:schemeClr val="tx1">
                    <a:tint val="75000"/>
                  </a:schemeClr>
                </a:solidFill>
                <a:latin typeface="Open Sans"/>
                <a:cs typeface="Open Sans"/>
              </a:defRPr>
            </a:lvl3pPr>
            <a:lvl4pPr marL="3262912" indent="0" algn="ctr" defTabSz="1087636">
              <a:lnSpc>
                <a:spcPct val="130000"/>
              </a:lnSpc>
              <a:spcBef>
                <a:spcPct val="20000"/>
              </a:spcBef>
              <a:buFont typeface="Arial"/>
              <a:buNone/>
              <a:defRPr sz="3200">
                <a:solidFill>
                  <a:schemeClr val="tx1">
                    <a:tint val="75000"/>
                  </a:schemeClr>
                </a:solidFill>
                <a:latin typeface="Open Sans"/>
                <a:cs typeface="Open Sans"/>
              </a:defRPr>
            </a:lvl4pPr>
            <a:lvl5pPr marL="4350546" indent="0" algn="ctr" defTabSz="1087636">
              <a:lnSpc>
                <a:spcPct val="130000"/>
              </a:lnSpc>
              <a:spcBef>
                <a:spcPct val="20000"/>
              </a:spcBef>
              <a:buFont typeface="Arial"/>
              <a:buNone/>
              <a:defRPr sz="3200">
                <a:solidFill>
                  <a:schemeClr val="tx1">
                    <a:tint val="75000"/>
                  </a:schemeClr>
                </a:solidFill>
                <a:latin typeface="Open Sans"/>
                <a:cs typeface="Open Sans"/>
              </a:defRPr>
            </a:lvl5pPr>
            <a:lvl6pPr marL="5438184" indent="0" algn="ctr" defTabSz="1087636">
              <a:spcBef>
                <a:spcPct val="20000"/>
              </a:spcBef>
              <a:buFont typeface="Arial"/>
              <a:buNone/>
              <a:defRPr sz="4800">
                <a:solidFill>
                  <a:schemeClr val="tx1">
                    <a:tint val="75000"/>
                  </a:schemeClr>
                </a:solidFill>
              </a:defRPr>
            </a:lvl6pPr>
            <a:lvl7pPr marL="6525820" indent="0" algn="ctr" defTabSz="1087636">
              <a:spcBef>
                <a:spcPct val="20000"/>
              </a:spcBef>
              <a:buFont typeface="Arial"/>
              <a:buNone/>
              <a:defRPr sz="4800">
                <a:solidFill>
                  <a:schemeClr val="tx1">
                    <a:tint val="75000"/>
                  </a:schemeClr>
                </a:solidFill>
              </a:defRPr>
            </a:lvl7pPr>
            <a:lvl8pPr marL="7613455" indent="0" algn="ctr" defTabSz="1087636">
              <a:spcBef>
                <a:spcPct val="20000"/>
              </a:spcBef>
              <a:buFont typeface="Arial"/>
              <a:buNone/>
              <a:defRPr sz="4800">
                <a:solidFill>
                  <a:schemeClr val="tx1">
                    <a:tint val="75000"/>
                  </a:schemeClr>
                </a:solidFill>
              </a:defRPr>
            </a:lvl8pPr>
            <a:lvl9pPr marL="8701091" indent="0" algn="ctr" defTabSz="1087636">
              <a:spcBef>
                <a:spcPct val="20000"/>
              </a:spcBef>
              <a:buFont typeface="Arial"/>
              <a:buNone/>
              <a:defRPr sz="4800">
                <a:solidFill>
                  <a:schemeClr val="tx1">
                    <a:tint val="75000"/>
                  </a:schemeClr>
                </a:solidFill>
              </a:defRPr>
            </a:lvl9pPr>
          </a:lstStyle>
          <a:p>
            <a:pPr marL="171450" indent="-171450" algn="l">
              <a:buFont typeface="Arial" panose="020B0604020202020204" pitchFamily="34" charset="0"/>
              <a:buChar char="•"/>
            </a:pPr>
            <a:r>
              <a:rPr lang="en-US" sz="1400"/>
              <a:t>Quality and consistency control</a:t>
            </a:r>
          </a:p>
          <a:p>
            <a:pPr marL="171450" indent="-171450" algn="l">
              <a:buFont typeface="Arial" panose="020B0604020202020204" pitchFamily="34" charset="0"/>
              <a:buChar char="•"/>
            </a:pPr>
            <a:r>
              <a:rPr lang="en-US" sz="1400"/>
              <a:t>Less vulnerability to others' incentives</a:t>
            </a:r>
          </a:p>
          <a:p>
            <a:pPr marL="171450" indent="-171450" algn="l">
              <a:buFont typeface="Arial" panose="020B0604020202020204" pitchFamily="34" charset="0"/>
              <a:buChar char="•"/>
            </a:pPr>
            <a:r>
              <a:rPr lang="en-US" sz="1400"/>
              <a:t>Long-term relationships with suppliers</a:t>
            </a:r>
          </a:p>
          <a:p>
            <a:pPr marL="171450" indent="-171450" algn="l">
              <a:buFont typeface="Arial" panose="020B0604020202020204" pitchFamily="34" charset="0"/>
              <a:buChar char="•"/>
            </a:pPr>
            <a:r>
              <a:rPr lang="en-US" sz="1400"/>
              <a:t>Helps further expansion to nearby markets</a:t>
            </a:r>
          </a:p>
        </p:txBody>
      </p:sp>
      <p:sp>
        <p:nvSpPr>
          <p:cNvPr id="1046" name="Subtitle 2">
            <a:extLst>
              <a:ext uri="{FF2B5EF4-FFF2-40B4-BE49-F238E27FC236}">
                <a16:creationId xmlns:a16="http://schemas.microsoft.com/office/drawing/2014/main" id="{68228CD4-8EAC-DF28-0019-46860A2474AC}"/>
              </a:ext>
            </a:extLst>
          </p:cNvPr>
          <p:cNvSpPr txBox="1">
            <a:spLocks/>
          </p:cNvSpPr>
          <p:nvPr/>
        </p:nvSpPr>
        <p:spPr>
          <a:xfrm>
            <a:off x="2579227" y="3429000"/>
            <a:ext cx="2061846" cy="1508105"/>
          </a:xfrm>
          <a:prstGeom prst="rect">
            <a:avLst/>
          </a:prstGeom>
          <a:noFill/>
        </p:spPr>
        <p:txBody>
          <a:bodyPr wrap="square" lIns="0" tIns="0" rIns="0" bIns="0" rtlCol="0">
            <a:spAutoFit/>
          </a:bodyPr>
          <a:lstStyle>
            <a:defPPr>
              <a:defRPr lang="en-US"/>
            </a:defPPr>
            <a:lvl1pPr algn="ctr">
              <a:defRPr sz="1200">
                <a:latin typeface="Verdana" panose="020B0604030504040204" pitchFamily="34" charset="0"/>
                <a:ea typeface="Verdana" panose="020B0604030504040204" pitchFamily="34" charset="0"/>
                <a:cs typeface="Verdana" panose="020B0604030504040204" pitchFamily="34" charset="0"/>
              </a:defRPr>
            </a:lvl1pPr>
            <a:lvl2pPr marL="1087636" indent="0" algn="ctr" defTabSz="1087636">
              <a:lnSpc>
                <a:spcPct val="130000"/>
              </a:lnSpc>
              <a:spcBef>
                <a:spcPct val="20000"/>
              </a:spcBef>
              <a:buFont typeface="Arial"/>
              <a:buNone/>
              <a:defRPr sz="3200">
                <a:solidFill>
                  <a:schemeClr val="tx1">
                    <a:tint val="75000"/>
                  </a:schemeClr>
                </a:solidFill>
                <a:latin typeface="Open Sans"/>
                <a:cs typeface="Open Sans"/>
              </a:defRPr>
            </a:lvl2pPr>
            <a:lvl3pPr marL="2175271" indent="0" algn="ctr" defTabSz="1087636">
              <a:lnSpc>
                <a:spcPct val="130000"/>
              </a:lnSpc>
              <a:spcBef>
                <a:spcPct val="20000"/>
              </a:spcBef>
              <a:buFont typeface="Arial"/>
              <a:buNone/>
              <a:defRPr sz="3200">
                <a:solidFill>
                  <a:schemeClr val="tx1">
                    <a:tint val="75000"/>
                  </a:schemeClr>
                </a:solidFill>
                <a:latin typeface="Open Sans"/>
                <a:cs typeface="Open Sans"/>
              </a:defRPr>
            </a:lvl3pPr>
            <a:lvl4pPr marL="3262912" indent="0" algn="ctr" defTabSz="1087636">
              <a:lnSpc>
                <a:spcPct val="130000"/>
              </a:lnSpc>
              <a:spcBef>
                <a:spcPct val="20000"/>
              </a:spcBef>
              <a:buFont typeface="Arial"/>
              <a:buNone/>
              <a:defRPr sz="3200">
                <a:solidFill>
                  <a:schemeClr val="tx1">
                    <a:tint val="75000"/>
                  </a:schemeClr>
                </a:solidFill>
                <a:latin typeface="Open Sans"/>
                <a:cs typeface="Open Sans"/>
              </a:defRPr>
            </a:lvl4pPr>
            <a:lvl5pPr marL="4350546" indent="0" algn="ctr" defTabSz="1087636">
              <a:lnSpc>
                <a:spcPct val="130000"/>
              </a:lnSpc>
              <a:spcBef>
                <a:spcPct val="20000"/>
              </a:spcBef>
              <a:buFont typeface="Arial"/>
              <a:buNone/>
              <a:defRPr sz="3200">
                <a:solidFill>
                  <a:schemeClr val="tx1">
                    <a:tint val="75000"/>
                  </a:schemeClr>
                </a:solidFill>
                <a:latin typeface="Open Sans"/>
                <a:cs typeface="Open Sans"/>
              </a:defRPr>
            </a:lvl5pPr>
            <a:lvl6pPr marL="5438184" indent="0" algn="ctr" defTabSz="1087636">
              <a:spcBef>
                <a:spcPct val="20000"/>
              </a:spcBef>
              <a:buFont typeface="Arial"/>
              <a:buNone/>
              <a:defRPr sz="4800">
                <a:solidFill>
                  <a:schemeClr val="tx1">
                    <a:tint val="75000"/>
                  </a:schemeClr>
                </a:solidFill>
              </a:defRPr>
            </a:lvl6pPr>
            <a:lvl7pPr marL="6525820" indent="0" algn="ctr" defTabSz="1087636">
              <a:spcBef>
                <a:spcPct val="20000"/>
              </a:spcBef>
              <a:buFont typeface="Arial"/>
              <a:buNone/>
              <a:defRPr sz="4800">
                <a:solidFill>
                  <a:schemeClr val="tx1">
                    <a:tint val="75000"/>
                  </a:schemeClr>
                </a:solidFill>
              </a:defRPr>
            </a:lvl7pPr>
            <a:lvl8pPr marL="7613455" indent="0" algn="ctr" defTabSz="1087636">
              <a:spcBef>
                <a:spcPct val="20000"/>
              </a:spcBef>
              <a:buFont typeface="Arial"/>
              <a:buNone/>
              <a:defRPr sz="4800">
                <a:solidFill>
                  <a:schemeClr val="tx1">
                    <a:tint val="75000"/>
                  </a:schemeClr>
                </a:solidFill>
              </a:defRPr>
            </a:lvl8pPr>
            <a:lvl9pPr marL="8701091" indent="0" algn="ctr" defTabSz="1087636">
              <a:spcBef>
                <a:spcPct val="20000"/>
              </a:spcBef>
              <a:buFont typeface="Arial"/>
              <a:buNone/>
              <a:defRPr sz="4800">
                <a:solidFill>
                  <a:schemeClr val="tx1">
                    <a:tint val="75000"/>
                  </a:schemeClr>
                </a:solidFill>
              </a:defRPr>
            </a:lvl9pPr>
          </a:lstStyle>
          <a:p>
            <a:pPr marL="171450" indent="-171450" algn="l">
              <a:buFont typeface="Arial" panose="020B0604020202020204" pitchFamily="34" charset="0"/>
              <a:buChar char="•"/>
            </a:pPr>
            <a:r>
              <a:rPr lang="en-US" sz="1400"/>
              <a:t>Core of the business</a:t>
            </a:r>
          </a:p>
          <a:p>
            <a:pPr marL="171450" indent="-171450" algn="l">
              <a:buFont typeface="Arial" panose="020B0604020202020204" pitchFamily="34" charset="0"/>
              <a:buChar char="•"/>
            </a:pPr>
            <a:r>
              <a:rPr lang="en-US" sz="1400"/>
              <a:t>Quality and consistency control</a:t>
            </a:r>
          </a:p>
          <a:p>
            <a:pPr marL="171450" indent="-171450" algn="l">
              <a:buFont typeface="Arial" panose="020B0604020202020204" pitchFamily="34" charset="0"/>
              <a:buChar char="•"/>
            </a:pPr>
            <a:r>
              <a:rPr lang="en-US" sz="1400"/>
              <a:t>Learn from acquired breweries</a:t>
            </a:r>
          </a:p>
          <a:p>
            <a:pPr marL="171450" indent="-171450" algn="l">
              <a:buFont typeface="Arial" panose="020B0604020202020204" pitchFamily="34" charset="0"/>
              <a:buChar char="•"/>
            </a:pPr>
            <a:r>
              <a:rPr lang="en-US" sz="1400"/>
              <a:t>R &amp; D</a:t>
            </a:r>
          </a:p>
          <a:p>
            <a:pPr marL="171450" indent="-171450" algn="l">
              <a:buFont typeface="Arial" panose="020B0604020202020204" pitchFamily="34" charset="0"/>
              <a:buChar char="•"/>
            </a:pPr>
            <a:endParaRPr lang="en-US" sz="1400"/>
          </a:p>
        </p:txBody>
      </p:sp>
      <p:sp>
        <p:nvSpPr>
          <p:cNvPr id="1047" name="Subtitle 2">
            <a:extLst>
              <a:ext uri="{FF2B5EF4-FFF2-40B4-BE49-F238E27FC236}">
                <a16:creationId xmlns:a16="http://schemas.microsoft.com/office/drawing/2014/main" id="{5989A876-946D-508E-1BBD-CFCF5B11EE92}"/>
              </a:ext>
            </a:extLst>
          </p:cNvPr>
          <p:cNvSpPr txBox="1">
            <a:spLocks/>
          </p:cNvSpPr>
          <p:nvPr/>
        </p:nvSpPr>
        <p:spPr>
          <a:xfrm>
            <a:off x="4774280" y="3429000"/>
            <a:ext cx="2061846" cy="2585323"/>
          </a:xfrm>
          <a:prstGeom prst="rect">
            <a:avLst/>
          </a:prstGeom>
          <a:noFill/>
        </p:spPr>
        <p:txBody>
          <a:bodyPr wrap="square" lIns="0" tIns="0" rIns="0" bIns="0" rtlCol="0">
            <a:spAutoFit/>
          </a:bodyPr>
          <a:lstStyle>
            <a:defPPr>
              <a:defRPr lang="en-US"/>
            </a:defPPr>
            <a:lvl1pPr algn="ctr">
              <a:defRPr sz="1200">
                <a:latin typeface="Verdana" panose="020B0604030504040204" pitchFamily="34" charset="0"/>
                <a:ea typeface="Verdana" panose="020B0604030504040204" pitchFamily="34" charset="0"/>
                <a:cs typeface="Verdana" panose="020B0604030504040204" pitchFamily="34" charset="0"/>
              </a:defRPr>
            </a:lvl1pPr>
            <a:lvl2pPr marL="1087636" indent="0" algn="ctr" defTabSz="1087636">
              <a:lnSpc>
                <a:spcPct val="130000"/>
              </a:lnSpc>
              <a:spcBef>
                <a:spcPct val="20000"/>
              </a:spcBef>
              <a:buFont typeface="Arial"/>
              <a:buNone/>
              <a:defRPr sz="3200">
                <a:solidFill>
                  <a:schemeClr val="tx1">
                    <a:tint val="75000"/>
                  </a:schemeClr>
                </a:solidFill>
                <a:latin typeface="Open Sans"/>
                <a:cs typeface="Open Sans"/>
              </a:defRPr>
            </a:lvl2pPr>
            <a:lvl3pPr marL="2175271" indent="0" algn="ctr" defTabSz="1087636">
              <a:lnSpc>
                <a:spcPct val="130000"/>
              </a:lnSpc>
              <a:spcBef>
                <a:spcPct val="20000"/>
              </a:spcBef>
              <a:buFont typeface="Arial"/>
              <a:buNone/>
              <a:defRPr sz="3200">
                <a:solidFill>
                  <a:schemeClr val="tx1">
                    <a:tint val="75000"/>
                  </a:schemeClr>
                </a:solidFill>
                <a:latin typeface="Open Sans"/>
                <a:cs typeface="Open Sans"/>
              </a:defRPr>
            </a:lvl3pPr>
            <a:lvl4pPr marL="3262912" indent="0" algn="ctr" defTabSz="1087636">
              <a:lnSpc>
                <a:spcPct val="130000"/>
              </a:lnSpc>
              <a:spcBef>
                <a:spcPct val="20000"/>
              </a:spcBef>
              <a:buFont typeface="Arial"/>
              <a:buNone/>
              <a:defRPr sz="3200">
                <a:solidFill>
                  <a:schemeClr val="tx1">
                    <a:tint val="75000"/>
                  </a:schemeClr>
                </a:solidFill>
                <a:latin typeface="Open Sans"/>
                <a:cs typeface="Open Sans"/>
              </a:defRPr>
            </a:lvl4pPr>
            <a:lvl5pPr marL="4350546" indent="0" algn="ctr" defTabSz="1087636">
              <a:lnSpc>
                <a:spcPct val="130000"/>
              </a:lnSpc>
              <a:spcBef>
                <a:spcPct val="20000"/>
              </a:spcBef>
              <a:buFont typeface="Arial"/>
              <a:buNone/>
              <a:defRPr sz="3200">
                <a:solidFill>
                  <a:schemeClr val="tx1">
                    <a:tint val="75000"/>
                  </a:schemeClr>
                </a:solidFill>
                <a:latin typeface="Open Sans"/>
                <a:cs typeface="Open Sans"/>
              </a:defRPr>
            </a:lvl5pPr>
            <a:lvl6pPr marL="5438184" indent="0" algn="ctr" defTabSz="1087636">
              <a:spcBef>
                <a:spcPct val="20000"/>
              </a:spcBef>
              <a:buFont typeface="Arial"/>
              <a:buNone/>
              <a:defRPr sz="4800">
                <a:solidFill>
                  <a:schemeClr val="tx1">
                    <a:tint val="75000"/>
                  </a:schemeClr>
                </a:solidFill>
              </a:defRPr>
            </a:lvl6pPr>
            <a:lvl7pPr marL="6525820" indent="0" algn="ctr" defTabSz="1087636">
              <a:spcBef>
                <a:spcPct val="20000"/>
              </a:spcBef>
              <a:buFont typeface="Arial"/>
              <a:buNone/>
              <a:defRPr sz="4800">
                <a:solidFill>
                  <a:schemeClr val="tx1">
                    <a:tint val="75000"/>
                  </a:schemeClr>
                </a:solidFill>
              </a:defRPr>
            </a:lvl7pPr>
            <a:lvl8pPr marL="7613455" indent="0" algn="ctr" defTabSz="1087636">
              <a:spcBef>
                <a:spcPct val="20000"/>
              </a:spcBef>
              <a:buFont typeface="Arial"/>
              <a:buNone/>
              <a:defRPr sz="4800">
                <a:solidFill>
                  <a:schemeClr val="tx1">
                    <a:tint val="75000"/>
                  </a:schemeClr>
                </a:solidFill>
              </a:defRPr>
            </a:lvl8pPr>
            <a:lvl9pPr marL="8701091" indent="0" algn="ctr" defTabSz="1087636">
              <a:spcBef>
                <a:spcPct val="20000"/>
              </a:spcBef>
              <a:buFont typeface="Arial"/>
              <a:buNone/>
              <a:defRPr sz="4800">
                <a:solidFill>
                  <a:schemeClr val="tx1">
                    <a:tint val="75000"/>
                  </a:schemeClr>
                </a:solidFill>
              </a:defRPr>
            </a:lvl9pPr>
          </a:lstStyle>
          <a:p>
            <a:pPr algn="l"/>
            <a:r>
              <a:rPr lang="en-US" sz="1400" b="1"/>
              <a:t>Internalize:</a:t>
            </a:r>
          </a:p>
          <a:p>
            <a:pPr marL="171450" indent="-171450" algn="l">
              <a:buFont typeface="Arial" panose="020B0604020202020204" pitchFamily="34" charset="0"/>
              <a:buChar char="•"/>
            </a:pPr>
            <a:r>
              <a:rPr lang="en-US" sz="1400"/>
              <a:t>Quality and consistency control</a:t>
            </a:r>
          </a:p>
          <a:p>
            <a:pPr marL="171450" indent="-171450" algn="l">
              <a:buFont typeface="Arial" panose="020B0604020202020204" pitchFamily="34" charset="0"/>
              <a:buChar char="•"/>
            </a:pPr>
            <a:r>
              <a:rPr lang="en-US" sz="1400"/>
              <a:t>Agile responses to demand</a:t>
            </a:r>
          </a:p>
          <a:p>
            <a:pPr algn="l"/>
            <a:r>
              <a:rPr lang="en-US" sz="1400" b="1"/>
              <a:t>Outsource:</a:t>
            </a:r>
          </a:p>
          <a:p>
            <a:pPr marL="171450" indent="-171450" algn="l">
              <a:buFont typeface="Arial" panose="020B0604020202020204" pitchFamily="34" charset="0"/>
              <a:buChar char="•"/>
            </a:pPr>
            <a:r>
              <a:rPr lang="en-US" sz="1400"/>
              <a:t>Might be cheaper to outsource</a:t>
            </a:r>
          </a:p>
          <a:p>
            <a:pPr marL="171450" indent="-171450" algn="l">
              <a:buFont typeface="Arial" panose="020B0604020202020204" pitchFamily="34" charset="0"/>
              <a:buChar char="•"/>
            </a:pPr>
            <a:r>
              <a:rPr lang="en-US" sz="1400"/>
              <a:t>Established, high quality</a:t>
            </a:r>
          </a:p>
          <a:p>
            <a:pPr marL="171450" indent="-171450" algn="l">
              <a:buFont typeface="Arial" panose="020B0604020202020204" pitchFamily="34" charset="0"/>
              <a:buChar char="•"/>
            </a:pPr>
            <a:r>
              <a:rPr lang="en-US" sz="1400"/>
              <a:t>Focus on core competencies</a:t>
            </a:r>
          </a:p>
        </p:txBody>
      </p:sp>
      <p:sp>
        <p:nvSpPr>
          <p:cNvPr id="1048" name="Subtitle 2">
            <a:extLst>
              <a:ext uri="{FF2B5EF4-FFF2-40B4-BE49-F238E27FC236}">
                <a16:creationId xmlns:a16="http://schemas.microsoft.com/office/drawing/2014/main" id="{055DF22A-4DEE-D280-A9F8-026167B32163}"/>
              </a:ext>
            </a:extLst>
          </p:cNvPr>
          <p:cNvSpPr txBox="1">
            <a:spLocks/>
          </p:cNvSpPr>
          <p:nvPr/>
        </p:nvSpPr>
        <p:spPr>
          <a:xfrm>
            <a:off x="6969333" y="3429000"/>
            <a:ext cx="2061846" cy="1723549"/>
          </a:xfrm>
          <a:prstGeom prst="rect">
            <a:avLst/>
          </a:prstGeom>
          <a:noFill/>
        </p:spPr>
        <p:txBody>
          <a:bodyPr wrap="square" lIns="0" tIns="0" rIns="0" bIns="0" rtlCol="0">
            <a:spAutoFit/>
          </a:bodyPr>
          <a:lstStyle>
            <a:defPPr>
              <a:defRPr lang="en-US"/>
            </a:defPPr>
            <a:lvl1pPr algn="ctr">
              <a:defRPr sz="1200">
                <a:latin typeface="Verdana" panose="020B0604030504040204" pitchFamily="34" charset="0"/>
                <a:ea typeface="Verdana" panose="020B0604030504040204" pitchFamily="34" charset="0"/>
                <a:cs typeface="Verdana" panose="020B0604030504040204" pitchFamily="34" charset="0"/>
              </a:defRPr>
            </a:lvl1pPr>
            <a:lvl2pPr marL="1087636" indent="0" algn="ctr" defTabSz="1087636">
              <a:lnSpc>
                <a:spcPct val="130000"/>
              </a:lnSpc>
              <a:spcBef>
                <a:spcPct val="20000"/>
              </a:spcBef>
              <a:buFont typeface="Arial"/>
              <a:buNone/>
              <a:defRPr sz="3200">
                <a:solidFill>
                  <a:schemeClr val="tx1">
                    <a:tint val="75000"/>
                  </a:schemeClr>
                </a:solidFill>
                <a:latin typeface="Open Sans"/>
                <a:cs typeface="Open Sans"/>
              </a:defRPr>
            </a:lvl2pPr>
            <a:lvl3pPr marL="2175271" indent="0" algn="ctr" defTabSz="1087636">
              <a:lnSpc>
                <a:spcPct val="130000"/>
              </a:lnSpc>
              <a:spcBef>
                <a:spcPct val="20000"/>
              </a:spcBef>
              <a:buFont typeface="Arial"/>
              <a:buNone/>
              <a:defRPr sz="3200">
                <a:solidFill>
                  <a:schemeClr val="tx1">
                    <a:tint val="75000"/>
                  </a:schemeClr>
                </a:solidFill>
                <a:latin typeface="Open Sans"/>
                <a:cs typeface="Open Sans"/>
              </a:defRPr>
            </a:lvl3pPr>
            <a:lvl4pPr marL="3262912" indent="0" algn="ctr" defTabSz="1087636">
              <a:lnSpc>
                <a:spcPct val="130000"/>
              </a:lnSpc>
              <a:spcBef>
                <a:spcPct val="20000"/>
              </a:spcBef>
              <a:buFont typeface="Arial"/>
              <a:buNone/>
              <a:defRPr sz="3200">
                <a:solidFill>
                  <a:schemeClr val="tx1">
                    <a:tint val="75000"/>
                  </a:schemeClr>
                </a:solidFill>
                <a:latin typeface="Open Sans"/>
                <a:cs typeface="Open Sans"/>
              </a:defRPr>
            </a:lvl4pPr>
            <a:lvl5pPr marL="4350546" indent="0" algn="ctr" defTabSz="1087636">
              <a:lnSpc>
                <a:spcPct val="130000"/>
              </a:lnSpc>
              <a:spcBef>
                <a:spcPct val="20000"/>
              </a:spcBef>
              <a:buFont typeface="Arial"/>
              <a:buNone/>
              <a:defRPr sz="3200">
                <a:solidFill>
                  <a:schemeClr val="tx1">
                    <a:tint val="75000"/>
                  </a:schemeClr>
                </a:solidFill>
                <a:latin typeface="Open Sans"/>
                <a:cs typeface="Open Sans"/>
              </a:defRPr>
            </a:lvl5pPr>
            <a:lvl6pPr marL="5438184" indent="0" algn="ctr" defTabSz="1087636">
              <a:spcBef>
                <a:spcPct val="20000"/>
              </a:spcBef>
              <a:buFont typeface="Arial"/>
              <a:buNone/>
              <a:defRPr sz="4800">
                <a:solidFill>
                  <a:schemeClr val="tx1">
                    <a:tint val="75000"/>
                  </a:schemeClr>
                </a:solidFill>
              </a:defRPr>
            </a:lvl6pPr>
            <a:lvl7pPr marL="6525820" indent="0" algn="ctr" defTabSz="1087636">
              <a:spcBef>
                <a:spcPct val="20000"/>
              </a:spcBef>
              <a:buFont typeface="Arial"/>
              <a:buNone/>
              <a:defRPr sz="4800">
                <a:solidFill>
                  <a:schemeClr val="tx1">
                    <a:tint val="75000"/>
                  </a:schemeClr>
                </a:solidFill>
              </a:defRPr>
            </a:lvl7pPr>
            <a:lvl8pPr marL="7613455" indent="0" algn="ctr" defTabSz="1087636">
              <a:spcBef>
                <a:spcPct val="20000"/>
              </a:spcBef>
              <a:buFont typeface="Arial"/>
              <a:buNone/>
              <a:defRPr sz="4800">
                <a:solidFill>
                  <a:schemeClr val="tx1">
                    <a:tint val="75000"/>
                  </a:schemeClr>
                </a:solidFill>
              </a:defRPr>
            </a:lvl8pPr>
            <a:lvl9pPr marL="8701091" indent="0" algn="ctr" defTabSz="1087636">
              <a:spcBef>
                <a:spcPct val="20000"/>
              </a:spcBef>
              <a:buFont typeface="Arial"/>
              <a:buNone/>
              <a:defRPr sz="4800">
                <a:solidFill>
                  <a:schemeClr val="tx1">
                    <a:tint val="75000"/>
                  </a:schemeClr>
                </a:solidFill>
              </a:defRPr>
            </a:lvl9pPr>
          </a:lstStyle>
          <a:p>
            <a:pPr marL="171450" indent="-171450" algn="l">
              <a:buFont typeface="Arial" panose="020B0604020202020204" pitchFamily="34" charset="0"/>
              <a:buChar char="•"/>
            </a:pPr>
            <a:r>
              <a:rPr lang="en-US" sz="1400"/>
              <a:t>Resource-intensive and complex</a:t>
            </a:r>
          </a:p>
          <a:p>
            <a:pPr marL="171450" indent="-171450" algn="l">
              <a:buFont typeface="Arial" panose="020B0604020202020204" pitchFamily="34" charset="0"/>
              <a:buChar char="•"/>
            </a:pPr>
            <a:r>
              <a:rPr lang="en-US" sz="1400"/>
              <a:t>Core competency of the partner</a:t>
            </a:r>
          </a:p>
          <a:p>
            <a:pPr marL="171450" indent="-171450" algn="l">
              <a:buFont typeface="Arial" panose="020B0604020202020204" pitchFamily="34" charset="0"/>
              <a:buChar char="•"/>
            </a:pPr>
            <a:r>
              <a:rPr lang="en-US" sz="1400"/>
              <a:t>Timely delivery</a:t>
            </a:r>
          </a:p>
          <a:p>
            <a:pPr marL="171450" indent="-171450" algn="l">
              <a:buFont typeface="Arial" panose="020B0604020202020204" pitchFamily="34" charset="0"/>
              <a:buChar char="•"/>
            </a:pPr>
            <a:r>
              <a:rPr lang="en-US" sz="1400"/>
              <a:t>Efficiency </a:t>
            </a:r>
          </a:p>
          <a:p>
            <a:pPr marL="171450" indent="-171450" algn="l">
              <a:buFont typeface="Arial" panose="020B0604020202020204" pitchFamily="34" charset="0"/>
              <a:buChar char="•"/>
            </a:pPr>
            <a:r>
              <a:rPr lang="en-US" sz="1400"/>
              <a:t>Flexibility as demand changes</a:t>
            </a:r>
          </a:p>
        </p:txBody>
      </p:sp>
      <p:sp>
        <p:nvSpPr>
          <p:cNvPr id="1049" name="Subtitle 2">
            <a:extLst>
              <a:ext uri="{FF2B5EF4-FFF2-40B4-BE49-F238E27FC236}">
                <a16:creationId xmlns:a16="http://schemas.microsoft.com/office/drawing/2014/main" id="{0F3214AD-24C7-360B-4636-687A2F33BF64}"/>
              </a:ext>
            </a:extLst>
          </p:cNvPr>
          <p:cNvSpPr txBox="1">
            <a:spLocks/>
          </p:cNvSpPr>
          <p:nvPr/>
        </p:nvSpPr>
        <p:spPr>
          <a:xfrm>
            <a:off x="9164383" y="3429000"/>
            <a:ext cx="2061846" cy="2585323"/>
          </a:xfrm>
          <a:prstGeom prst="rect">
            <a:avLst/>
          </a:prstGeom>
          <a:noFill/>
        </p:spPr>
        <p:txBody>
          <a:bodyPr wrap="square" lIns="0" tIns="0" rIns="0" bIns="0" rtlCol="0">
            <a:spAutoFit/>
          </a:bodyPr>
          <a:lstStyle>
            <a:defPPr>
              <a:defRPr lang="en-US"/>
            </a:defPPr>
            <a:lvl1pPr algn="ctr">
              <a:defRPr sz="1200">
                <a:latin typeface="Verdana" panose="020B0604030504040204" pitchFamily="34" charset="0"/>
                <a:ea typeface="Verdana" panose="020B0604030504040204" pitchFamily="34" charset="0"/>
                <a:cs typeface="Verdana" panose="020B0604030504040204" pitchFamily="34" charset="0"/>
              </a:defRPr>
            </a:lvl1pPr>
            <a:lvl2pPr marL="1087636" indent="0" algn="ctr" defTabSz="1087636">
              <a:lnSpc>
                <a:spcPct val="130000"/>
              </a:lnSpc>
              <a:spcBef>
                <a:spcPct val="20000"/>
              </a:spcBef>
              <a:buFont typeface="Arial"/>
              <a:buNone/>
              <a:defRPr sz="3200">
                <a:solidFill>
                  <a:schemeClr val="tx1">
                    <a:tint val="75000"/>
                  </a:schemeClr>
                </a:solidFill>
                <a:latin typeface="Open Sans"/>
                <a:cs typeface="Open Sans"/>
              </a:defRPr>
            </a:lvl2pPr>
            <a:lvl3pPr marL="2175271" indent="0" algn="ctr" defTabSz="1087636">
              <a:lnSpc>
                <a:spcPct val="130000"/>
              </a:lnSpc>
              <a:spcBef>
                <a:spcPct val="20000"/>
              </a:spcBef>
              <a:buFont typeface="Arial"/>
              <a:buNone/>
              <a:defRPr sz="3200">
                <a:solidFill>
                  <a:schemeClr val="tx1">
                    <a:tint val="75000"/>
                  </a:schemeClr>
                </a:solidFill>
                <a:latin typeface="Open Sans"/>
                <a:cs typeface="Open Sans"/>
              </a:defRPr>
            </a:lvl3pPr>
            <a:lvl4pPr marL="3262912" indent="0" algn="ctr" defTabSz="1087636">
              <a:lnSpc>
                <a:spcPct val="130000"/>
              </a:lnSpc>
              <a:spcBef>
                <a:spcPct val="20000"/>
              </a:spcBef>
              <a:buFont typeface="Arial"/>
              <a:buNone/>
              <a:defRPr sz="3200">
                <a:solidFill>
                  <a:schemeClr val="tx1">
                    <a:tint val="75000"/>
                  </a:schemeClr>
                </a:solidFill>
                <a:latin typeface="Open Sans"/>
                <a:cs typeface="Open Sans"/>
              </a:defRPr>
            </a:lvl4pPr>
            <a:lvl5pPr marL="4350546" indent="0" algn="ctr" defTabSz="1087636">
              <a:lnSpc>
                <a:spcPct val="130000"/>
              </a:lnSpc>
              <a:spcBef>
                <a:spcPct val="20000"/>
              </a:spcBef>
              <a:buFont typeface="Arial"/>
              <a:buNone/>
              <a:defRPr sz="3200">
                <a:solidFill>
                  <a:schemeClr val="tx1">
                    <a:tint val="75000"/>
                  </a:schemeClr>
                </a:solidFill>
                <a:latin typeface="Open Sans"/>
                <a:cs typeface="Open Sans"/>
              </a:defRPr>
            </a:lvl5pPr>
            <a:lvl6pPr marL="5438184" indent="0" algn="ctr" defTabSz="1087636">
              <a:spcBef>
                <a:spcPct val="20000"/>
              </a:spcBef>
              <a:buFont typeface="Arial"/>
              <a:buNone/>
              <a:defRPr sz="4800">
                <a:solidFill>
                  <a:schemeClr val="tx1">
                    <a:tint val="75000"/>
                  </a:schemeClr>
                </a:solidFill>
              </a:defRPr>
            </a:lvl6pPr>
            <a:lvl7pPr marL="6525820" indent="0" algn="ctr" defTabSz="1087636">
              <a:spcBef>
                <a:spcPct val="20000"/>
              </a:spcBef>
              <a:buFont typeface="Arial"/>
              <a:buNone/>
              <a:defRPr sz="4800">
                <a:solidFill>
                  <a:schemeClr val="tx1">
                    <a:tint val="75000"/>
                  </a:schemeClr>
                </a:solidFill>
              </a:defRPr>
            </a:lvl7pPr>
            <a:lvl8pPr marL="7613455" indent="0" algn="ctr" defTabSz="1087636">
              <a:spcBef>
                <a:spcPct val="20000"/>
              </a:spcBef>
              <a:buFont typeface="Arial"/>
              <a:buNone/>
              <a:defRPr sz="4800">
                <a:solidFill>
                  <a:schemeClr val="tx1">
                    <a:tint val="75000"/>
                  </a:schemeClr>
                </a:solidFill>
              </a:defRPr>
            </a:lvl8pPr>
            <a:lvl9pPr marL="8701091" indent="0" algn="ctr" defTabSz="1087636">
              <a:spcBef>
                <a:spcPct val="20000"/>
              </a:spcBef>
              <a:buFont typeface="Arial"/>
              <a:buNone/>
              <a:defRPr sz="4800">
                <a:solidFill>
                  <a:schemeClr val="tx1">
                    <a:tint val="75000"/>
                  </a:schemeClr>
                </a:solidFill>
              </a:defRPr>
            </a:lvl9pPr>
          </a:lstStyle>
          <a:p>
            <a:pPr algn="l"/>
            <a:r>
              <a:rPr lang="en-US" sz="1400" b="1"/>
              <a:t>Internalize:</a:t>
            </a:r>
            <a:endParaRPr lang="en-US" sz="1400"/>
          </a:p>
          <a:p>
            <a:pPr marL="171450" indent="-171450" algn="l">
              <a:buFont typeface="Arial" panose="020B0604020202020204" pitchFamily="34" charset="0"/>
              <a:buChar char="•"/>
            </a:pPr>
            <a:r>
              <a:rPr lang="en-US" sz="1400"/>
              <a:t>Control over premium products’ placement and presentation</a:t>
            </a:r>
          </a:p>
          <a:p>
            <a:pPr algn="l"/>
            <a:r>
              <a:rPr lang="en-US" sz="1400" b="1"/>
              <a:t>Outsource:</a:t>
            </a:r>
            <a:endParaRPr lang="en-US" sz="1400"/>
          </a:p>
          <a:p>
            <a:pPr marL="171450" indent="-171450" algn="l">
              <a:buFont typeface="Arial" panose="020B0604020202020204" pitchFamily="34" charset="0"/>
              <a:buChar char="•"/>
            </a:pPr>
            <a:r>
              <a:rPr lang="en-US" sz="1400"/>
              <a:t>Gain established networks and expertise </a:t>
            </a:r>
          </a:p>
          <a:p>
            <a:pPr marL="171450" indent="-171450" algn="l">
              <a:buFont typeface="Arial" panose="020B0604020202020204" pitchFamily="34" charset="0"/>
              <a:buChar char="•"/>
            </a:pPr>
            <a:r>
              <a:rPr lang="en-US" sz="1400"/>
              <a:t>Cost-efficiency </a:t>
            </a:r>
          </a:p>
          <a:p>
            <a:pPr marL="171450" indent="-171450" algn="l">
              <a:buFont typeface="Arial" panose="020B0604020202020204" pitchFamily="34" charset="0"/>
              <a:buChar char="•"/>
            </a:pPr>
            <a:r>
              <a:rPr lang="en-US" sz="1400"/>
              <a:t>Focus on core competencies </a:t>
            </a:r>
          </a:p>
        </p:txBody>
      </p:sp>
      <p:sp>
        <p:nvSpPr>
          <p:cNvPr id="10" name="TextBox 9">
            <a:extLst>
              <a:ext uri="{FF2B5EF4-FFF2-40B4-BE49-F238E27FC236}">
                <a16:creationId xmlns:a16="http://schemas.microsoft.com/office/drawing/2014/main" id="{1BA78C79-703E-50A3-4D82-C4E7376A14A9}"/>
              </a:ext>
            </a:extLst>
          </p:cNvPr>
          <p:cNvSpPr txBox="1"/>
          <p:nvPr/>
        </p:nvSpPr>
        <p:spPr>
          <a:xfrm>
            <a:off x="9295012" y="1701699"/>
            <a:ext cx="1934767" cy="307777"/>
          </a:xfrm>
          <a:prstGeom prst="rect">
            <a:avLst/>
          </a:prstGeom>
          <a:noFill/>
        </p:spPr>
        <p:txBody>
          <a:bodyPr wrap="square">
            <a:spAutoFit/>
          </a:bodyPr>
          <a:lstStyle/>
          <a:p>
            <a:r>
              <a:rPr lang="en-US" sz="1400" b="1">
                <a:solidFill>
                  <a:schemeClr val="bg1"/>
                </a:solidFill>
                <a:sym typeface="Verdana" panose="020B0604030504040204" pitchFamily="34" charset="0"/>
              </a:rPr>
              <a:t>Distribution</a:t>
            </a:r>
            <a:endParaRPr lang="en-US" sz="1600" b="1">
              <a:solidFill>
                <a:schemeClr val="bg1"/>
              </a:solidFill>
              <a:sym typeface="Verdana" panose="020B0604030504040204" pitchFamily="34" charset="0"/>
            </a:endParaRPr>
          </a:p>
        </p:txBody>
      </p:sp>
      <p:sp>
        <p:nvSpPr>
          <p:cNvPr id="11" name="TextBox 10">
            <a:extLst>
              <a:ext uri="{FF2B5EF4-FFF2-40B4-BE49-F238E27FC236}">
                <a16:creationId xmlns:a16="http://schemas.microsoft.com/office/drawing/2014/main" id="{EDB2C6B6-BFE6-8552-8B1B-186861D7AE41}"/>
              </a:ext>
            </a:extLst>
          </p:cNvPr>
          <p:cNvSpPr txBox="1"/>
          <p:nvPr/>
        </p:nvSpPr>
        <p:spPr>
          <a:xfrm>
            <a:off x="7084825" y="1701699"/>
            <a:ext cx="1934767" cy="307777"/>
          </a:xfrm>
          <a:prstGeom prst="rect">
            <a:avLst/>
          </a:prstGeom>
          <a:noFill/>
        </p:spPr>
        <p:txBody>
          <a:bodyPr wrap="square">
            <a:spAutoFit/>
          </a:bodyPr>
          <a:lstStyle/>
          <a:p>
            <a:r>
              <a:rPr lang="en-US" sz="1400" b="1">
                <a:solidFill>
                  <a:schemeClr val="bg1"/>
                </a:solidFill>
                <a:sym typeface="Verdana" panose="020B0604030504040204" pitchFamily="34" charset="0"/>
              </a:rPr>
              <a:t>Logistics</a:t>
            </a:r>
            <a:endParaRPr lang="en-US" sz="1600" b="1">
              <a:solidFill>
                <a:schemeClr val="bg1"/>
              </a:solidFill>
              <a:sym typeface="Verdana" panose="020B0604030504040204" pitchFamily="34" charset="0"/>
            </a:endParaRPr>
          </a:p>
        </p:txBody>
      </p:sp>
      <p:sp>
        <p:nvSpPr>
          <p:cNvPr id="12" name="TextBox 11">
            <a:extLst>
              <a:ext uri="{FF2B5EF4-FFF2-40B4-BE49-F238E27FC236}">
                <a16:creationId xmlns:a16="http://schemas.microsoft.com/office/drawing/2014/main" id="{5E499D93-BC3F-B513-72AC-211E8C360279}"/>
              </a:ext>
            </a:extLst>
          </p:cNvPr>
          <p:cNvSpPr txBox="1"/>
          <p:nvPr/>
        </p:nvSpPr>
        <p:spPr>
          <a:xfrm>
            <a:off x="454270" y="1701699"/>
            <a:ext cx="1934767" cy="307777"/>
          </a:xfrm>
          <a:prstGeom prst="rect">
            <a:avLst/>
          </a:prstGeom>
          <a:noFill/>
        </p:spPr>
        <p:txBody>
          <a:bodyPr wrap="square">
            <a:spAutoFit/>
          </a:bodyPr>
          <a:lstStyle/>
          <a:p>
            <a:r>
              <a:rPr lang="en-US" sz="1400" b="1">
                <a:solidFill>
                  <a:schemeClr val="bg1"/>
                </a:solidFill>
                <a:sym typeface="Verdana" panose="020B0604030504040204" pitchFamily="34" charset="0"/>
              </a:rPr>
              <a:t>Suppliers</a:t>
            </a:r>
            <a:endParaRPr lang="en-US" sz="1600" b="1">
              <a:solidFill>
                <a:schemeClr val="bg1"/>
              </a:solidFill>
              <a:sym typeface="Verdana" panose="020B0604030504040204" pitchFamily="34" charset="0"/>
            </a:endParaRPr>
          </a:p>
        </p:txBody>
      </p:sp>
      <p:sp>
        <p:nvSpPr>
          <p:cNvPr id="13" name="TextBox 12">
            <a:extLst>
              <a:ext uri="{FF2B5EF4-FFF2-40B4-BE49-F238E27FC236}">
                <a16:creationId xmlns:a16="http://schemas.microsoft.com/office/drawing/2014/main" id="{F557F6A0-92A4-B116-6267-28948CDFC39E}"/>
              </a:ext>
            </a:extLst>
          </p:cNvPr>
          <p:cNvSpPr txBox="1"/>
          <p:nvPr/>
        </p:nvSpPr>
        <p:spPr>
          <a:xfrm>
            <a:off x="4874640" y="1701699"/>
            <a:ext cx="1934767" cy="307777"/>
          </a:xfrm>
          <a:prstGeom prst="rect">
            <a:avLst/>
          </a:prstGeom>
          <a:noFill/>
        </p:spPr>
        <p:txBody>
          <a:bodyPr wrap="square">
            <a:spAutoFit/>
          </a:bodyPr>
          <a:lstStyle/>
          <a:p>
            <a:r>
              <a:rPr lang="en-US" sz="1400" b="1">
                <a:solidFill>
                  <a:schemeClr val="bg1"/>
                </a:solidFill>
                <a:sym typeface="Verdana" panose="020B0604030504040204" pitchFamily="34" charset="0"/>
              </a:rPr>
              <a:t>Packaging</a:t>
            </a:r>
            <a:endParaRPr lang="en-US" sz="1600" b="1">
              <a:solidFill>
                <a:schemeClr val="bg1"/>
              </a:solidFill>
              <a:sym typeface="Verdana" panose="020B0604030504040204" pitchFamily="34" charset="0"/>
            </a:endParaRPr>
          </a:p>
        </p:txBody>
      </p:sp>
      <p:sp>
        <p:nvSpPr>
          <p:cNvPr id="14" name="TextBox 13">
            <a:extLst>
              <a:ext uri="{FF2B5EF4-FFF2-40B4-BE49-F238E27FC236}">
                <a16:creationId xmlns:a16="http://schemas.microsoft.com/office/drawing/2014/main" id="{23107071-5D9B-E689-3ED5-9702D8329E12}"/>
              </a:ext>
            </a:extLst>
          </p:cNvPr>
          <p:cNvSpPr txBox="1"/>
          <p:nvPr/>
        </p:nvSpPr>
        <p:spPr>
          <a:xfrm>
            <a:off x="2712863" y="1701698"/>
            <a:ext cx="1934767" cy="307777"/>
          </a:xfrm>
          <a:prstGeom prst="rect">
            <a:avLst/>
          </a:prstGeom>
          <a:noFill/>
        </p:spPr>
        <p:txBody>
          <a:bodyPr wrap="square">
            <a:spAutoFit/>
          </a:bodyPr>
          <a:lstStyle/>
          <a:p>
            <a:r>
              <a:rPr lang="en-US" sz="1400" b="1">
                <a:solidFill>
                  <a:schemeClr val="bg1"/>
                </a:solidFill>
                <a:sym typeface="Verdana" panose="020B0604030504040204" pitchFamily="34" charset="0"/>
              </a:rPr>
              <a:t>Production</a:t>
            </a:r>
            <a:endParaRPr lang="en-US" sz="1600" b="1">
              <a:solidFill>
                <a:schemeClr val="bg1"/>
              </a:solidFill>
              <a:sym typeface="Verdana" panose="020B0604030504040204" pitchFamily="34" charset="0"/>
            </a:endParaRPr>
          </a:p>
        </p:txBody>
      </p:sp>
      <p:sp>
        <p:nvSpPr>
          <p:cNvPr id="16" name="TextBox 15">
            <a:extLst>
              <a:ext uri="{FF2B5EF4-FFF2-40B4-BE49-F238E27FC236}">
                <a16:creationId xmlns:a16="http://schemas.microsoft.com/office/drawing/2014/main" id="{3D153400-B333-5DFE-2993-5F121D5E798D}"/>
              </a:ext>
            </a:extLst>
          </p:cNvPr>
          <p:cNvSpPr txBox="1"/>
          <p:nvPr/>
        </p:nvSpPr>
        <p:spPr>
          <a:xfrm>
            <a:off x="798084" y="2275127"/>
            <a:ext cx="1253496"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Verdana"/>
                <a:ea typeface="+mn-ea"/>
                <a:cs typeface="+mn-cs"/>
                <a:sym typeface="Verdana" panose="020B0604030504040204" pitchFamily="34" charset="0"/>
              </a:rPr>
              <a:t>Internalize</a:t>
            </a:r>
          </a:p>
        </p:txBody>
      </p:sp>
      <p:sp>
        <p:nvSpPr>
          <p:cNvPr id="23" name="TextBox 22">
            <a:extLst>
              <a:ext uri="{FF2B5EF4-FFF2-40B4-BE49-F238E27FC236}">
                <a16:creationId xmlns:a16="http://schemas.microsoft.com/office/drawing/2014/main" id="{65770735-5223-181A-4ADF-FD01D67BA8BB}"/>
              </a:ext>
            </a:extLst>
          </p:cNvPr>
          <p:cNvSpPr txBox="1"/>
          <p:nvPr/>
        </p:nvSpPr>
        <p:spPr>
          <a:xfrm>
            <a:off x="3119848" y="2275127"/>
            <a:ext cx="1253496"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Verdana"/>
                <a:ea typeface="+mn-ea"/>
                <a:cs typeface="+mn-cs"/>
                <a:sym typeface="Verdana" panose="020B0604030504040204" pitchFamily="34" charset="0"/>
              </a:rPr>
              <a:t>Internalize</a:t>
            </a:r>
          </a:p>
        </p:txBody>
      </p:sp>
      <p:sp>
        <p:nvSpPr>
          <p:cNvPr id="24" name="TextBox 23">
            <a:extLst>
              <a:ext uri="{FF2B5EF4-FFF2-40B4-BE49-F238E27FC236}">
                <a16:creationId xmlns:a16="http://schemas.microsoft.com/office/drawing/2014/main" id="{FF7A4412-064D-7CA2-159A-8B8CAB64FC56}"/>
              </a:ext>
            </a:extLst>
          </p:cNvPr>
          <p:cNvSpPr txBox="1"/>
          <p:nvPr/>
        </p:nvSpPr>
        <p:spPr>
          <a:xfrm>
            <a:off x="5441612" y="2275127"/>
            <a:ext cx="1253496" cy="73866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Verdana"/>
                <a:ea typeface="+mn-ea"/>
                <a:cs typeface="+mn-cs"/>
                <a:sym typeface="Verdana" panose="020B0604030504040204" pitchFamily="34" charset="0"/>
              </a:rPr>
              <a:t>Internalize or Outsource</a:t>
            </a:r>
          </a:p>
        </p:txBody>
      </p:sp>
      <p:sp>
        <p:nvSpPr>
          <p:cNvPr id="26" name="TextBox 25">
            <a:extLst>
              <a:ext uri="{FF2B5EF4-FFF2-40B4-BE49-F238E27FC236}">
                <a16:creationId xmlns:a16="http://schemas.microsoft.com/office/drawing/2014/main" id="{73285723-FC01-59AF-7691-B98AEA3DB790}"/>
              </a:ext>
            </a:extLst>
          </p:cNvPr>
          <p:cNvSpPr txBox="1"/>
          <p:nvPr/>
        </p:nvSpPr>
        <p:spPr>
          <a:xfrm>
            <a:off x="7763376" y="2275127"/>
            <a:ext cx="1253496"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Verdana"/>
                <a:ea typeface="+mn-ea"/>
                <a:cs typeface="+mn-cs"/>
                <a:sym typeface="Verdana" panose="020B0604030504040204" pitchFamily="34" charset="0"/>
              </a:rPr>
              <a:t>Outsource</a:t>
            </a:r>
          </a:p>
        </p:txBody>
      </p:sp>
      <p:sp>
        <p:nvSpPr>
          <p:cNvPr id="27" name="TextBox 26">
            <a:extLst>
              <a:ext uri="{FF2B5EF4-FFF2-40B4-BE49-F238E27FC236}">
                <a16:creationId xmlns:a16="http://schemas.microsoft.com/office/drawing/2014/main" id="{7C37CBA8-5152-A91F-3A75-ED176A5D2617}"/>
              </a:ext>
            </a:extLst>
          </p:cNvPr>
          <p:cNvSpPr txBox="1"/>
          <p:nvPr/>
        </p:nvSpPr>
        <p:spPr>
          <a:xfrm>
            <a:off x="9912814" y="2275127"/>
            <a:ext cx="1253496" cy="73866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Verdana"/>
                <a:ea typeface="+mn-ea"/>
                <a:cs typeface="+mn-cs"/>
                <a:sym typeface="Verdana" panose="020B0604030504040204" pitchFamily="34" charset="0"/>
              </a:rPr>
              <a:t>Internalize or Outsource</a:t>
            </a:r>
          </a:p>
        </p:txBody>
      </p:sp>
    </p:spTree>
    <p:extLst>
      <p:ext uri="{BB962C8B-B14F-4D97-AF65-F5344CB8AC3E}">
        <p14:creationId xmlns:p14="http://schemas.microsoft.com/office/powerpoint/2010/main" val="122796840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668E6-E2A6-15C5-6787-C9F12426FE8E}"/>
              </a:ext>
            </a:extLst>
          </p:cNvPr>
          <p:cNvSpPr>
            <a:spLocks noGrp="1"/>
          </p:cNvSpPr>
          <p:nvPr>
            <p:ph type="title"/>
          </p:nvPr>
        </p:nvSpPr>
        <p:spPr/>
        <p:txBody>
          <a:bodyPr/>
          <a:lstStyle/>
          <a:p>
            <a:r>
              <a:rPr lang="en-GB">
                <a:ea typeface="Calibri Light"/>
                <a:cs typeface="Calibri Light"/>
              </a:rPr>
              <a:t>Value chain analysis</a:t>
            </a:r>
            <a:endParaRPr lang="en-GB"/>
          </a:p>
        </p:txBody>
      </p:sp>
      <p:sp>
        <p:nvSpPr>
          <p:cNvPr id="3" name="Content Placeholder 2">
            <a:extLst>
              <a:ext uri="{FF2B5EF4-FFF2-40B4-BE49-F238E27FC236}">
                <a16:creationId xmlns:a16="http://schemas.microsoft.com/office/drawing/2014/main" id="{4A75302A-DFF7-847C-E066-AF5227126114}"/>
              </a:ext>
            </a:extLst>
          </p:cNvPr>
          <p:cNvSpPr>
            <a:spLocks noGrp="1"/>
          </p:cNvSpPr>
          <p:nvPr>
            <p:ph idx="1"/>
          </p:nvPr>
        </p:nvSpPr>
        <p:spPr/>
        <p:txBody>
          <a:bodyPr vert="horz" lIns="91440" tIns="45720" rIns="91440" bIns="45720" rtlCol="0" anchor="t">
            <a:normAutofit fontScale="92500" lnSpcReduction="10000"/>
          </a:bodyPr>
          <a:lstStyle/>
          <a:p>
            <a:r>
              <a:rPr lang="en-GB" b="0">
                <a:ea typeface="+mn-lt"/>
                <a:cs typeface="+mn-lt"/>
              </a:rPr>
              <a:t>As it is, Carlsberg enjoys economies of scale and has directed its production mostly to countries with cheap labor and resources such as in Eastern Europe and some Asian countries</a:t>
            </a:r>
          </a:p>
          <a:p>
            <a:r>
              <a:rPr lang="en-GB" b="0">
                <a:ea typeface="+mn-lt"/>
                <a:cs typeface="+mn-lt"/>
              </a:rPr>
              <a:t>It still brews in more expensive countries due to the highly skilled workers, technology, and infrastructure </a:t>
            </a:r>
          </a:p>
          <a:p>
            <a:r>
              <a:rPr lang="en-GB" b="0">
                <a:ea typeface="+mn-lt"/>
                <a:cs typeface="+mn-lt"/>
              </a:rPr>
              <a:t>If Latin America or Canada are entered, then Carlsberg might consider opening or acquiring breweries there</a:t>
            </a:r>
          </a:p>
          <a:p>
            <a:r>
              <a:rPr lang="en-GB" b="0">
                <a:ea typeface="+mn-lt"/>
                <a:cs typeface="+mn-lt"/>
              </a:rPr>
              <a:t>If USA entered, the company should utilize existing distributors to get market insights, ready connections to producers of raw materials and customers, and to better understand where and how to enter the USA Carlsberg could also do acquisitions to find synergies for efficiency, to learn about the local brewing practices, and to avoid having to enter a highly competed market with their own brand instead of helping to strengthen a local and established brand with the resources and expertise of the group</a:t>
            </a:r>
          </a:p>
          <a:p>
            <a:r>
              <a:rPr lang="en-GB" b="0">
                <a:ea typeface="+mn-lt"/>
                <a:cs typeface="+mn-lt"/>
              </a:rPr>
              <a:t>Carlsberg sources most of its barley from western Europe with France being the most important country. The region has been suffering from droughts and heat waves due to climate change and these problems are likely to escalate in the future. For this reason, and the possible cheap raw materials, the company could start sourcing it’s barley and hops from north-eastern Europe. </a:t>
            </a:r>
          </a:p>
          <a:p>
            <a:endParaRPr lang="en-GB" b="0">
              <a:ea typeface="+mn-lt"/>
              <a:cs typeface="+mn-lt"/>
            </a:endParaRPr>
          </a:p>
        </p:txBody>
      </p:sp>
      <p:sp>
        <p:nvSpPr>
          <p:cNvPr id="5" name="TextBox 4">
            <a:extLst>
              <a:ext uri="{FF2B5EF4-FFF2-40B4-BE49-F238E27FC236}">
                <a16:creationId xmlns:a16="http://schemas.microsoft.com/office/drawing/2014/main" id="{B5C900B8-A418-F1B2-8C0E-6619B9236A8B}"/>
              </a:ext>
            </a:extLst>
          </p:cNvPr>
          <p:cNvSpPr txBox="1"/>
          <p:nvPr/>
        </p:nvSpPr>
        <p:spPr>
          <a:xfrm>
            <a:off x="371475" y="6328975"/>
            <a:ext cx="11319163" cy="276999"/>
          </a:xfrm>
          <a:prstGeom prst="rect">
            <a:avLst/>
          </a:prstGeom>
          <a:noFill/>
        </p:spPr>
        <p:txBody>
          <a:bodyPr wrap="square">
            <a:spAutoFit/>
          </a:bodyPr>
          <a:lstStyle/>
          <a:p>
            <a:r>
              <a:rPr lang="en-GB" sz="1200">
                <a:hlinkClick r:id="rId2"/>
              </a:rPr>
              <a:t>https://www.bloomberg.com/news/articles/2023-01-20/carlsberg-developing-beer-with-ingredients-than-can-survive-global-warming#xj4y7vzkg</a:t>
            </a:r>
            <a:r>
              <a:rPr lang="en-GB" sz="1200"/>
              <a:t> </a:t>
            </a:r>
          </a:p>
        </p:txBody>
      </p:sp>
    </p:spTree>
    <p:extLst>
      <p:ext uri="{BB962C8B-B14F-4D97-AF65-F5344CB8AC3E}">
        <p14:creationId xmlns:p14="http://schemas.microsoft.com/office/powerpoint/2010/main" val="401644791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C4AE7F-59C9-331A-658A-DD7767433665}"/>
              </a:ext>
            </a:extLst>
          </p:cNvPr>
          <p:cNvSpPr>
            <a:spLocks noGrp="1"/>
          </p:cNvSpPr>
          <p:nvPr>
            <p:ph type="title"/>
          </p:nvPr>
        </p:nvSpPr>
        <p:spPr>
          <a:xfrm>
            <a:off x="375377" y="295382"/>
            <a:ext cx="3455821" cy="1014625"/>
          </a:xfrm>
        </p:spPr>
        <p:txBody>
          <a:bodyPr anchor="b">
            <a:normAutofit fontScale="90000"/>
          </a:bodyPr>
          <a:lstStyle/>
          <a:p>
            <a:r>
              <a:rPr lang="en-GB" sz="3200">
                <a:ea typeface="+mj-lt"/>
                <a:cs typeface="+mj-lt"/>
              </a:rPr>
              <a:t>Mode of Entry: OLI framework </a:t>
            </a:r>
            <a:endParaRPr lang="en-US" sz="3200"/>
          </a:p>
        </p:txBody>
      </p:sp>
      <p:sp>
        <p:nvSpPr>
          <p:cNvPr id="3" name="Content Placeholder 2">
            <a:extLst>
              <a:ext uri="{FF2B5EF4-FFF2-40B4-BE49-F238E27FC236}">
                <a16:creationId xmlns:a16="http://schemas.microsoft.com/office/drawing/2014/main" id="{4A191921-E946-9EDB-3D45-10918050EC0C}"/>
              </a:ext>
            </a:extLst>
          </p:cNvPr>
          <p:cNvSpPr>
            <a:spLocks noGrp="1"/>
          </p:cNvSpPr>
          <p:nvPr>
            <p:ph idx="1"/>
          </p:nvPr>
        </p:nvSpPr>
        <p:spPr>
          <a:xfrm>
            <a:off x="203968" y="1310007"/>
            <a:ext cx="6317731" cy="4862218"/>
          </a:xfrm>
        </p:spPr>
        <p:txBody>
          <a:bodyPr vert="horz" lIns="91440" tIns="45720" rIns="91440" bIns="45720" rtlCol="0" anchor="t">
            <a:noAutofit/>
          </a:bodyPr>
          <a:lstStyle/>
          <a:p>
            <a:r>
              <a:rPr lang="en-US" sz="1200">
                <a:ea typeface="Calibri"/>
                <a:cs typeface="Calibri"/>
              </a:rPr>
              <a:t>Ownership advantage </a:t>
            </a:r>
          </a:p>
          <a:p>
            <a:pPr lvl="1"/>
            <a:r>
              <a:rPr lang="en-US" sz="1200">
                <a:ea typeface="Calibri"/>
                <a:cs typeface="Calibri"/>
              </a:rPr>
              <a:t>"</a:t>
            </a:r>
            <a:r>
              <a:rPr lang="en-US" sz="1200">
                <a:ea typeface="+mn-lt"/>
                <a:cs typeface="+mn-lt"/>
              </a:rPr>
              <a:t>Eclectic paradigm or the OLI framework assumes that institutions will avoid transactions in the open market if the cost of completing the same actions internally, or in-house, carries a lower price.</a:t>
            </a:r>
            <a:r>
              <a:rPr lang="en-US" sz="1200">
                <a:ea typeface="Calibri"/>
                <a:cs typeface="Calibri"/>
              </a:rPr>
              <a:t>"</a:t>
            </a:r>
          </a:p>
          <a:p>
            <a:pPr lvl="1"/>
            <a:r>
              <a:rPr lang="en-US" sz="1200">
                <a:ea typeface="+mn-lt"/>
                <a:cs typeface="+mn-lt"/>
              </a:rPr>
              <a:t>Must have competitive advantage to overcome liability of foreignness</a:t>
            </a:r>
          </a:p>
          <a:p>
            <a:pPr lvl="1"/>
            <a:r>
              <a:rPr lang="en-US" sz="1200">
                <a:ea typeface="+mn-lt"/>
                <a:cs typeface="+mn-lt"/>
              </a:rPr>
              <a:t>Advantages should be VRIO (valuable, rare, inimitable, and organizationally embedded.)</a:t>
            </a:r>
          </a:p>
          <a:p>
            <a:pPr lvl="1"/>
            <a:r>
              <a:rPr lang="en-US" sz="1200">
                <a:ea typeface="+mn-lt"/>
                <a:cs typeface="+mn-lt"/>
              </a:rPr>
              <a:t>Strong brand, recipes, brewing expertise (experience, and skilled workers at global breweries), product development, economies of scale </a:t>
            </a:r>
            <a:endParaRPr lang="en-US" sz="1200">
              <a:ea typeface="Calibri"/>
              <a:cs typeface="Calibri"/>
            </a:endParaRPr>
          </a:p>
          <a:p>
            <a:r>
              <a:rPr lang="en-US" sz="1200">
                <a:ea typeface="Calibri"/>
                <a:cs typeface="Calibri"/>
              </a:rPr>
              <a:t>Location advantage</a:t>
            </a:r>
          </a:p>
          <a:p>
            <a:pPr lvl="1"/>
            <a:r>
              <a:rPr lang="en-US" sz="1200">
                <a:ea typeface="+mn-lt"/>
                <a:cs typeface="+mn-lt"/>
              </a:rPr>
              <a:t>Host country must offer advantages for internationalization or FDI to be worth it</a:t>
            </a:r>
          </a:p>
          <a:p>
            <a:pPr lvl="1"/>
            <a:r>
              <a:rPr lang="en-US" sz="1200">
                <a:ea typeface="+mn-lt"/>
                <a:cs typeface="+mn-lt"/>
              </a:rPr>
              <a:t>Geographical, raw materials, low wages, skilled labor force, special taxes, lack of tariffs, or high demand (</a:t>
            </a:r>
            <a:r>
              <a:rPr lang="en-GB" sz="1200">
                <a:ea typeface="+mn-lt"/>
                <a:cs typeface="+mn-lt"/>
              </a:rPr>
              <a:t>beer consumption is a significant part of the culture) </a:t>
            </a:r>
            <a:endParaRPr lang="en-US" sz="1200">
              <a:ea typeface="+mn-lt"/>
              <a:cs typeface="+mn-lt"/>
            </a:endParaRPr>
          </a:p>
          <a:p>
            <a:pPr lvl="1"/>
            <a:r>
              <a:rPr lang="en-US" sz="1200">
                <a:ea typeface="+mn-lt"/>
                <a:cs typeface="+mn-lt"/>
              </a:rPr>
              <a:t>Usually require a partnership with a foreign investor in the target location to utilize them to their fullest potential </a:t>
            </a:r>
          </a:p>
          <a:p>
            <a:pPr lvl="1"/>
            <a:r>
              <a:rPr lang="en-US" sz="1200">
                <a:ea typeface="+mn-lt"/>
                <a:cs typeface="+mn-lt"/>
              </a:rPr>
              <a:t>Cost and availability of resources</a:t>
            </a:r>
          </a:p>
          <a:p>
            <a:r>
              <a:rPr lang="en-US" sz="1200">
                <a:ea typeface="+mn-lt"/>
                <a:cs typeface="+mn-lt"/>
              </a:rPr>
              <a:t>Internalization advantage</a:t>
            </a:r>
            <a:endParaRPr lang="en-US" sz="1200">
              <a:ea typeface="Calibri"/>
              <a:cs typeface="Calibri"/>
            </a:endParaRPr>
          </a:p>
          <a:p>
            <a:pPr lvl="1"/>
            <a:r>
              <a:rPr lang="en-US" sz="1200">
                <a:ea typeface="+mn-lt"/>
                <a:cs typeface="+mn-lt"/>
              </a:rPr>
              <a:t>When it's better to produce in-house in a different market location rather than outsource</a:t>
            </a:r>
          </a:p>
          <a:p>
            <a:pPr lvl="2"/>
            <a:r>
              <a:rPr lang="en-US" sz="1200">
                <a:ea typeface="+mn-lt"/>
                <a:cs typeface="+mn-lt"/>
              </a:rPr>
              <a:t>Control, supply chain flexibility, protect intellectual property</a:t>
            </a:r>
          </a:p>
          <a:p>
            <a:pPr lvl="1"/>
            <a:r>
              <a:rPr lang="en-US" sz="1200">
                <a:ea typeface="Calibri"/>
                <a:cs typeface="Calibri"/>
              </a:rPr>
              <a:t>Control over whole value chain</a:t>
            </a:r>
          </a:p>
          <a:p>
            <a:pPr lvl="1"/>
            <a:r>
              <a:rPr lang="en-US" sz="1200">
                <a:ea typeface="Calibri"/>
                <a:cs typeface="Calibri"/>
              </a:rPr>
              <a:t>Mitigate risks of leaking the recipe or brewing methods </a:t>
            </a:r>
          </a:p>
          <a:p>
            <a:pPr lvl="1"/>
            <a:r>
              <a:rPr lang="en-GB" sz="1200">
                <a:ea typeface="Calibri"/>
                <a:cs typeface="Calibri"/>
              </a:rPr>
              <a:t>Carlsberg exports, tested the market demand and learned consumer preferences</a:t>
            </a:r>
          </a:p>
          <a:p>
            <a:pPr lvl="1"/>
            <a:r>
              <a:rPr lang="en-US" sz="1200">
                <a:ea typeface="Calibri"/>
                <a:cs typeface="Calibri"/>
              </a:rPr>
              <a:t>Gain further expertise by acquiring local (craft) breweries </a:t>
            </a:r>
          </a:p>
        </p:txBody>
      </p:sp>
      <p:pic>
        <p:nvPicPr>
          <p:cNvPr id="5" name="Picture 4" descr="A diagram of a company&#10;&#10;Description automatically generated">
            <a:extLst>
              <a:ext uri="{FF2B5EF4-FFF2-40B4-BE49-F238E27FC236}">
                <a16:creationId xmlns:a16="http://schemas.microsoft.com/office/drawing/2014/main" id="{884A709D-0214-3273-EB6E-14BB6DE11DF2}"/>
              </a:ext>
            </a:extLst>
          </p:cNvPr>
          <p:cNvPicPr>
            <a:picLocks noChangeAspect="1"/>
          </p:cNvPicPr>
          <p:nvPr/>
        </p:nvPicPr>
        <p:blipFill rotWithShape="1">
          <a:blip r:embed="rId2"/>
          <a:srcRect r="23131" b="-251"/>
          <a:stretch/>
        </p:blipFill>
        <p:spPr>
          <a:xfrm>
            <a:off x="6521699" y="142731"/>
            <a:ext cx="5466333" cy="4015125"/>
          </a:xfrm>
          <a:prstGeom prst="rect">
            <a:avLst/>
          </a:prstGeom>
        </p:spPr>
      </p:pic>
      <p:sp>
        <p:nvSpPr>
          <p:cNvPr id="4" name="TextBox 3">
            <a:extLst>
              <a:ext uri="{FF2B5EF4-FFF2-40B4-BE49-F238E27FC236}">
                <a16:creationId xmlns:a16="http://schemas.microsoft.com/office/drawing/2014/main" id="{5D088A12-ABBD-2B5A-FAB9-5C659AE5E616}"/>
              </a:ext>
            </a:extLst>
          </p:cNvPr>
          <p:cNvSpPr txBox="1"/>
          <p:nvPr/>
        </p:nvSpPr>
        <p:spPr>
          <a:xfrm>
            <a:off x="254669" y="6357432"/>
            <a:ext cx="11937331" cy="53860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600"/>
              </a:spcAft>
            </a:pPr>
            <a:r>
              <a:rPr lang="en-GB" sz="1200">
                <a:solidFill>
                  <a:srgbClr val="333333"/>
                </a:solidFill>
                <a:ea typeface="+mn-lt"/>
                <a:cs typeface="+mn-lt"/>
              </a:rPr>
              <a:t>Think Insights (November 1, 2023) OLI – A Framework For International Expansion. Retrieved from </a:t>
            </a:r>
            <a:r>
              <a:rPr lang="en-GB" sz="1200">
                <a:solidFill>
                  <a:srgbClr val="333333"/>
                </a:solidFill>
                <a:ea typeface="+mn-lt"/>
                <a:cs typeface="+mn-lt"/>
                <a:hlinkClick r:id="rId3"/>
              </a:rPr>
              <a:t>https://thinkinsights.net/strategy/oli-framework/</a:t>
            </a:r>
            <a:r>
              <a:rPr lang="en-GB" sz="1200">
                <a:solidFill>
                  <a:srgbClr val="333333"/>
                </a:solidFill>
                <a:ea typeface="+mn-lt"/>
                <a:cs typeface="+mn-lt"/>
              </a:rPr>
              <a:t>. </a:t>
            </a:r>
          </a:p>
          <a:p>
            <a:pPr>
              <a:spcAft>
                <a:spcPts val="600"/>
              </a:spcAft>
            </a:pPr>
            <a:r>
              <a:rPr lang="en-GB" sz="1200">
                <a:solidFill>
                  <a:srgbClr val="333333"/>
                </a:solidFill>
                <a:ea typeface="+mn-lt"/>
                <a:cs typeface="+mn-lt"/>
                <a:hlinkClick r:id="rId4"/>
              </a:rPr>
              <a:t>https://www.wallstreetoasis.com/resources/skills/strategy/eclectic-paradigm</a:t>
            </a:r>
            <a:r>
              <a:rPr lang="en-GB" sz="1200">
                <a:solidFill>
                  <a:srgbClr val="333333"/>
                </a:solidFill>
                <a:ea typeface="+mn-lt"/>
                <a:cs typeface="+mn-lt"/>
              </a:rPr>
              <a:t> </a:t>
            </a:r>
            <a:endParaRPr lang="en-GB" sz="1200">
              <a:ea typeface="Calibri"/>
              <a:cs typeface="Calibri"/>
            </a:endParaRPr>
          </a:p>
        </p:txBody>
      </p:sp>
      <p:sp>
        <p:nvSpPr>
          <p:cNvPr id="6" name="TextBox 5">
            <a:extLst>
              <a:ext uri="{FF2B5EF4-FFF2-40B4-BE49-F238E27FC236}">
                <a16:creationId xmlns:a16="http://schemas.microsoft.com/office/drawing/2014/main" id="{D4C3B79E-EF2D-9F7C-95E5-EA8CEB2CE0DB}"/>
              </a:ext>
            </a:extLst>
          </p:cNvPr>
          <p:cNvSpPr txBox="1"/>
          <p:nvPr/>
        </p:nvSpPr>
        <p:spPr>
          <a:xfrm>
            <a:off x="6524297" y="4258003"/>
            <a:ext cx="5291958"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71450" indent="-171450">
              <a:buFont typeface="Arial"/>
              <a:buChar char="•"/>
            </a:pPr>
            <a:r>
              <a:rPr lang="en-US" sz="1200">
                <a:cs typeface="Arial"/>
              </a:rPr>
              <a:t>Reasons for outsourcing: </a:t>
            </a:r>
            <a:endParaRPr lang="en-US"/>
          </a:p>
          <a:p>
            <a:pPr marL="628650" lvl="1" indent="-171450">
              <a:buFont typeface="Arial"/>
              <a:buChar char="•"/>
            </a:pPr>
            <a:r>
              <a:rPr lang="en-US" sz="1200">
                <a:cs typeface="Arial"/>
              </a:rPr>
              <a:t>Cheap, local expertise, focus on other activities​ e.g., value chain, marketing, or design</a:t>
            </a:r>
            <a:endParaRPr lang="en-US">
              <a:ea typeface="Calibri" panose="020F0502020204030204"/>
              <a:cs typeface="Calibri" panose="020F0502020204030204"/>
            </a:endParaRPr>
          </a:p>
          <a:p>
            <a:pPr marL="171450" indent="-171450">
              <a:buFont typeface="Arial"/>
              <a:buChar char="•"/>
            </a:pPr>
            <a:r>
              <a:rPr lang="en-US" sz="1200">
                <a:ea typeface="Calibri" panose="020F0502020204030204"/>
                <a:cs typeface="Arial"/>
              </a:rPr>
              <a:t>What is the company prioritizing in market entry?</a:t>
            </a:r>
          </a:p>
          <a:p>
            <a:pPr marL="628650" lvl="1" indent="-171450">
              <a:buFont typeface="Arial"/>
              <a:buChar char="•"/>
            </a:pPr>
            <a:r>
              <a:rPr lang="en-US" sz="1200">
                <a:ea typeface="Calibri" panose="020F0502020204030204"/>
                <a:cs typeface="Arial"/>
              </a:rPr>
              <a:t>Cheap / skilled labor, cheap / access to materials, energy etc.,</a:t>
            </a:r>
          </a:p>
          <a:p>
            <a:pPr marL="171450" indent="-171450">
              <a:buFont typeface="Arial"/>
              <a:buChar char="•"/>
            </a:pPr>
            <a:endParaRPr lang="en-US" sz="1200">
              <a:ea typeface="Calibri" panose="020F0502020204030204"/>
              <a:cs typeface="Arial"/>
            </a:endParaRPr>
          </a:p>
          <a:p>
            <a:pPr marL="171450" indent="-171450">
              <a:buFont typeface="Arial"/>
              <a:buChar char="•"/>
            </a:pPr>
            <a:endParaRPr lang="en-US" sz="1200">
              <a:ea typeface="Calibri" panose="020F0502020204030204"/>
              <a:cs typeface="Arial"/>
            </a:endParaRPr>
          </a:p>
        </p:txBody>
      </p:sp>
    </p:spTree>
    <p:extLst>
      <p:ext uri="{BB962C8B-B14F-4D97-AF65-F5344CB8AC3E}">
        <p14:creationId xmlns:p14="http://schemas.microsoft.com/office/powerpoint/2010/main" val="313684890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57ED2D3-69C6-AABE-8E9E-6881ED59E91E}"/>
              </a:ext>
            </a:extLst>
          </p:cNvPr>
          <p:cNvSpPr>
            <a:spLocks noGrp="1"/>
          </p:cNvSpPr>
          <p:nvPr>
            <p:ph type="title"/>
          </p:nvPr>
        </p:nvSpPr>
        <p:spPr/>
        <p:txBody>
          <a:bodyPr/>
          <a:lstStyle/>
          <a:p>
            <a:r>
              <a:rPr lang="en-US"/>
              <a:t>Mode of Entry: Acquisition</a:t>
            </a:r>
          </a:p>
        </p:txBody>
      </p:sp>
      <p:sp>
        <p:nvSpPr>
          <p:cNvPr id="6" name="TextBox 25">
            <a:extLst>
              <a:ext uri="{FF2B5EF4-FFF2-40B4-BE49-F238E27FC236}">
                <a16:creationId xmlns:a16="http://schemas.microsoft.com/office/drawing/2014/main" id="{4C408759-6EBA-6811-CA2C-F4312E66AD19}"/>
              </a:ext>
            </a:extLst>
          </p:cNvPr>
          <p:cNvSpPr txBox="1"/>
          <p:nvPr/>
        </p:nvSpPr>
        <p:spPr>
          <a:xfrm>
            <a:off x="1068818" y="1697303"/>
            <a:ext cx="4639400" cy="4062651"/>
          </a:xfrm>
          <a:prstGeom prst="rect">
            <a:avLst/>
          </a:prstGeom>
          <a:noFill/>
        </p:spPr>
        <p:txBody>
          <a:bodyPr wrap="square" lIns="0" tIns="0" rIns="0" bIns="0" rtlCol="0">
            <a:spAutoFit/>
          </a:bodyPr>
          <a:lstStyle/>
          <a:p>
            <a:r>
              <a:rPr lang="en-US" sz="1200" b="1" i="0">
                <a:solidFill>
                  <a:srgbClr val="0F0F0F"/>
                </a:solidFill>
                <a:effectLst/>
              </a:rPr>
              <a:t>Historical Success</a:t>
            </a:r>
            <a:endParaRPr lang="en-US" sz="1200" i="0">
              <a:solidFill>
                <a:srgbClr val="0F0F0F"/>
              </a:solidFill>
              <a:effectLst/>
            </a:endParaRPr>
          </a:p>
          <a:p>
            <a:r>
              <a:rPr lang="en-US" sz="1200" b="0" i="0">
                <a:solidFill>
                  <a:srgbClr val="0F0F0F"/>
                </a:solidFill>
                <a:effectLst/>
              </a:rPr>
              <a:t>Carlsberg has a history of successful acquisitions</a:t>
            </a:r>
          </a:p>
          <a:p>
            <a:pPr marL="171450" indent="-171450">
              <a:buFont typeface="Arial" panose="020B0604020202020204" pitchFamily="34" charset="0"/>
              <a:buChar char="•"/>
            </a:pPr>
            <a:endParaRPr lang="en-US" sz="1200">
              <a:solidFill>
                <a:srgbClr val="0F0F0F"/>
              </a:solidFill>
            </a:endParaRPr>
          </a:p>
          <a:p>
            <a:r>
              <a:rPr lang="en-US" sz="1200" b="1">
                <a:solidFill>
                  <a:srgbClr val="0F0F0F"/>
                </a:solidFill>
              </a:rPr>
              <a:t>Rapid Market Access</a:t>
            </a:r>
          </a:p>
          <a:p>
            <a:r>
              <a:rPr lang="en-US" sz="1200">
                <a:solidFill>
                  <a:srgbClr val="0F0F0F"/>
                </a:solidFill>
              </a:rPr>
              <a:t>Instant market presence and customer base</a:t>
            </a:r>
          </a:p>
          <a:p>
            <a:endParaRPr lang="en-US" sz="1200">
              <a:solidFill>
                <a:srgbClr val="0F0F0F"/>
              </a:solidFill>
            </a:endParaRPr>
          </a:p>
          <a:p>
            <a:r>
              <a:rPr lang="en-US" sz="1200" b="1">
                <a:solidFill>
                  <a:srgbClr val="0F0F0F"/>
                </a:solidFill>
              </a:rPr>
              <a:t>Established Distribution Networks</a:t>
            </a:r>
          </a:p>
          <a:p>
            <a:r>
              <a:rPr lang="en-US" sz="1200">
                <a:solidFill>
                  <a:srgbClr val="0F0F0F"/>
                </a:solidFill>
              </a:rPr>
              <a:t>Bypass the challenges of building new distribution channels</a:t>
            </a:r>
          </a:p>
          <a:p>
            <a:endParaRPr lang="en-US" sz="1200" i="0">
              <a:solidFill>
                <a:srgbClr val="0F0F0F"/>
              </a:solidFill>
              <a:effectLst/>
            </a:endParaRPr>
          </a:p>
          <a:p>
            <a:r>
              <a:rPr lang="en-US" sz="1200" b="1">
                <a:solidFill>
                  <a:srgbClr val="0F0F0F"/>
                </a:solidFill>
              </a:rPr>
              <a:t>Brand Leverage</a:t>
            </a:r>
          </a:p>
          <a:p>
            <a:r>
              <a:rPr lang="en-US" sz="1200">
                <a:solidFill>
                  <a:srgbClr val="0F0F0F"/>
                </a:solidFill>
              </a:rPr>
              <a:t>Capitalize on existing brand equity and loyalty</a:t>
            </a:r>
          </a:p>
          <a:p>
            <a:endParaRPr lang="en-US" sz="1200" i="0">
              <a:solidFill>
                <a:srgbClr val="0F0F0F"/>
              </a:solidFill>
              <a:effectLst/>
            </a:endParaRPr>
          </a:p>
          <a:p>
            <a:r>
              <a:rPr lang="en-US" sz="1200" b="1">
                <a:solidFill>
                  <a:srgbClr val="0F0F0F"/>
                </a:solidFill>
              </a:rPr>
              <a:t>Regulatory Navigation</a:t>
            </a:r>
          </a:p>
          <a:p>
            <a:r>
              <a:rPr lang="en-US" sz="1200">
                <a:solidFill>
                  <a:srgbClr val="0F0F0F"/>
                </a:solidFill>
              </a:rPr>
              <a:t>Benefit from the acquired company’s understanding of local regulations</a:t>
            </a:r>
          </a:p>
          <a:p>
            <a:endParaRPr lang="en-US" sz="1200" i="0">
              <a:solidFill>
                <a:srgbClr val="0F0F0F"/>
              </a:solidFill>
              <a:effectLst/>
            </a:endParaRPr>
          </a:p>
          <a:p>
            <a:r>
              <a:rPr lang="en-US" sz="1200" b="1">
                <a:solidFill>
                  <a:srgbClr val="0F0F0F"/>
                </a:solidFill>
              </a:rPr>
              <a:t>Strategic Synergies</a:t>
            </a:r>
          </a:p>
          <a:p>
            <a:r>
              <a:rPr lang="en-US" sz="1200">
                <a:solidFill>
                  <a:srgbClr val="0F0F0F"/>
                </a:solidFill>
              </a:rPr>
              <a:t>Combine strengths in product diversification, operational efficiency, and innovation</a:t>
            </a:r>
          </a:p>
          <a:p>
            <a:endParaRPr lang="en-US" sz="1200">
              <a:solidFill>
                <a:srgbClr val="0F0F0F"/>
              </a:solidFill>
            </a:endParaRPr>
          </a:p>
          <a:p>
            <a:r>
              <a:rPr lang="en-US" sz="1200" b="1">
                <a:solidFill>
                  <a:srgbClr val="0F0F0F"/>
                </a:solidFill>
              </a:rPr>
              <a:t>Intellectual Property Control </a:t>
            </a:r>
            <a:br>
              <a:rPr lang="en-US" sz="1200" b="1">
                <a:solidFill>
                  <a:srgbClr val="0F0F0F"/>
                </a:solidFill>
              </a:rPr>
            </a:br>
            <a:r>
              <a:rPr lang="en-US" sz="1200">
                <a:solidFill>
                  <a:srgbClr val="0F0F0F"/>
                </a:solidFill>
              </a:rPr>
              <a:t>Safeguards key brewing technologies and recipes</a:t>
            </a:r>
          </a:p>
        </p:txBody>
      </p:sp>
      <p:sp>
        <p:nvSpPr>
          <p:cNvPr id="13" name="Freeform 65">
            <a:extLst>
              <a:ext uri="{FF2B5EF4-FFF2-40B4-BE49-F238E27FC236}">
                <a16:creationId xmlns:a16="http://schemas.microsoft.com/office/drawing/2014/main" id="{D4BFBED4-FF1E-4BBE-6318-739487D5DFB7}"/>
              </a:ext>
            </a:extLst>
          </p:cNvPr>
          <p:cNvSpPr>
            <a:spLocks noChangeArrowheads="1"/>
          </p:cNvSpPr>
          <p:nvPr/>
        </p:nvSpPr>
        <p:spPr bwMode="auto">
          <a:xfrm>
            <a:off x="6449882" y="934476"/>
            <a:ext cx="4264476" cy="575584"/>
          </a:xfrm>
          <a:custGeom>
            <a:avLst/>
            <a:gdLst>
              <a:gd name="T0" fmla="*/ 7881 w 7882"/>
              <a:gd name="T1" fmla="*/ 850 h 851"/>
              <a:gd name="T2" fmla="*/ 0 w 7882"/>
              <a:gd name="T3" fmla="*/ 850 h 851"/>
              <a:gd name="T4" fmla="*/ 0 w 7882"/>
              <a:gd name="T5" fmla="*/ 0 h 851"/>
              <a:gd name="T6" fmla="*/ 7881 w 7882"/>
              <a:gd name="T7" fmla="*/ 0 h 851"/>
              <a:gd name="T8" fmla="*/ 7881 w 7882"/>
              <a:gd name="T9" fmla="*/ 850 h 851"/>
            </a:gdLst>
            <a:ahLst/>
            <a:cxnLst>
              <a:cxn ang="0">
                <a:pos x="T0" y="T1"/>
              </a:cxn>
              <a:cxn ang="0">
                <a:pos x="T2" y="T3"/>
              </a:cxn>
              <a:cxn ang="0">
                <a:pos x="T4" y="T5"/>
              </a:cxn>
              <a:cxn ang="0">
                <a:pos x="T6" y="T7"/>
              </a:cxn>
              <a:cxn ang="0">
                <a:pos x="T8" y="T9"/>
              </a:cxn>
            </a:cxnLst>
            <a:rect l="0" t="0" r="r" b="b"/>
            <a:pathLst>
              <a:path w="7882" h="851">
                <a:moveTo>
                  <a:pt x="7881" y="850"/>
                </a:moveTo>
                <a:lnTo>
                  <a:pt x="0" y="850"/>
                </a:lnTo>
                <a:lnTo>
                  <a:pt x="0" y="0"/>
                </a:lnTo>
                <a:lnTo>
                  <a:pt x="7881" y="0"/>
                </a:lnTo>
                <a:lnTo>
                  <a:pt x="7881" y="850"/>
                </a:lnTo>
              </a:path>
            </a:pathLst>
          </a:custGeom>
          <a:noFill/>
          <a:effectLst/>
        </p:spPr>
        <p:txBody>
          <a:bodyPr vert="horz" lIns="180000" tIns="72000" rIns="72000" bIns="72000" anchor="ctr"/>
          <a:lstStyle/>
          <a:p>
            <a:r>
              <a:rPr lang="en-US" sz="1400" b="1" spc="-30">
                <a:cs typeface="Poppins" pitchFamily="2" charset="77"/>
              </a:rPr>
              <a:t>REQUIREMENTS FOR TARGET COMPANY</a:t>
            </a:r>
          </a:p>
        </p:txBody>
      </p:sp>
      <p:sp>
        <p:nvSpPr>
          <p:cNvPr id="14" name="Freeform 341">
            <a:extLst>
              <a:ext uri="{FF2B5EF4-FFF2-40B4-BE49-F238E27FC236}">
                <a16:creationId xmlns:a16="http://schemas.microsoft.com/office/drawing/2014/main" id="{45482CA4-1158-8DC2-AA83-BB21F6F4EF87}"/>
              </a:ext>
            </a:extLst>
          </p:cNvPr>
          <p:cNvSpPr>
            <a:spLocks noChangeArrowheads="1"/>
          </p:cNvSpPr>
          <p:nvPr/>
        </p:nvSpPr>
        <p:spPr bwMode="auto">
          <a:xfrm>
            <a:off x="504029" y="950067"/>
            <a:ext cx="3750769" cy="575584"/>
          </a:xfrm>
          <a:custGeom>
            <a:avLst/>
            <a:gdLst>
              <a:gd name="T0" fmla="*/ 7881 w 7882"/>
              <a:gd name="T1" fmla="*/ 850 h 851"/>
              <a:gd name="T2" fmla="*/ 0 w 7882"/>
              <a:gd name="T3" fmla="*/ 850 h 851"/>
              <a:gd name="T4" fmla="*/ 0 w 7882"/>
              <a:gd name="T5" fmla="*/ 0 h 851"/>
              <a:gd name="T6" fmla="*/ 7881 w 7882"/>
              <a:gd name="T7" fmla="*/ 0 h 851"/>
              <a:gd name="T8" fmla="*/ 7881 w 7882"/>
              <a:gd name="T9" fmla="*/ 850 h 851"/>
            </a:gdLst>
            <a:ahLst/>
            <a:cxnLst>
              <a:cxn ang="0">
                <a:pos x="T0" y="T1"/>
              </a:cxn>
              <a:cxn ang="0">
                <a:pos x="T2" y="T3"/>
              </a:cxn>
              <a:cxn ang="0">
                <a:pos x="T4" y="T5"/>
              </a:cxn>
              <a:cxn ang="0">
                <a:pos x="T6" y="T7"/>
              </a:cxn>
              <a:cxn ang="0">
                <a:pos x="T8" y="T9"/>
              </a:cxn>
            </a:cxnLst>
            <a:rect l="0" t="0" r="r" b="b"/>
            <a:pathLst>
              <a:path w="7882" h="851">
                <a:moveTo>
                  <a:pt x="7881" y="850"/>
                </a:moveTo>
                <a:lnTo>
                  <a:pt x="0" y="850"/>
                </a:lnTo>
                <a:lnTo>
                  <a:pt x="0" y="0"/>
                </a:lnTo>
                <a:lnTo>
                  <a:pt x="7881" y="0"/>
                </a:lnTo>
                <a:lnTo>
                  <a:pt x="7881" y="850"/>
                </a:lnTo>
              </a:path>
            </a:pathLst>
          </a:custGeom>
          <a:noFill/>
          <a:effectLst/>
        </p:spPr>
        <p:txBody>
          <a:bodyPr vert="horz" lIns="108000" tIns="72000" rIns="180000" bIns="72000" anchor="ctr"/>
          <a:lstStyle/>
          <a:p>
            <a:r>
              <a:rPr lang="en-US" sz="1400" b="1" spc="-30">
                <a:cs typeface="Poppins" pitchFamily="2" charset="77"/>
              </a:rPr>
              <a:t>REASONS FOR ACQUISITION</a:t>
            </a:r>
          </a:p>
        </p:txBody>
      </p:sp>
      <p:cxnSp>
        <p:nvCxnSpPr>
          <p:cNvPr id="15" name="Straight Connector 14">
            <a:extLst>
              <a:ext uri="{FF2B5EF4-FFF2-40B4-BE49-F238E27FC236}">
                <a16:creationId xmlns:a16="http://schemas.microsoft.com/office/drawing/2014/main" id="{29EAEF2D-08EA-EBDE-352E-55EFDB354362}"/>
              </a:ext>
            </a:extLst>
          </p:cNvPr>
          <p:cNvCxnSpPr>
            <a:cxnSpLocks/>
          </p:cNvCxnSpPr>
          <p:nvPr/>
        </p:nvCxnSpPr>
        <p:spPr>
          <a:xfrm>
            <a:off x="6085840" y="911823"/>
            <a:ext cx="17142" cy="5448944"/>
          </a:xfrm>
          <a:prstGeom prst="line">
            <a:avLst/>
          </a:prstGeom>
          <a:ln/>
        </p:spPr>
        <p:style>
          <a:lnRef idx="3">
            <a:schemeClr val="accent1"/>
          </a:lnRef>
          <a:fillRef idx="0">
            <a:schemeClr val="accent1"/>
          </a:fillRef>
          <a:effectRef idx="2">
            <a:schemeClr val="accent1"/>
          </a:effectRef>
          <a:fontRef idx="minor">
            <a:schemeClr val="tx1"/>
          </a:fontRef>
        </p:style>
      </p:cxnSp>
      <p:sp>
        <p:nvSpPr>
          <p:cNvPr id="16" name="TextBox 25">
            <a:extLst>
              <a:ext uri="{FF2B5EF4-FFF2-40B4-BE49-F238E27FC236}">
                <a16:creationId xmlns:a16="http://schemas.microsoft.com/office/drawing/2014/main" id="{3D1F837F-9C22-744E-AC12-892C5C273CC3}"/>
              </a:ext>
            </a:extLst>
          </p:cNvPr>
          <p:cNvSpPr txBox="1"/>
          <p:nvPr/>
        </p:nvSpPr>
        <p:spPr>
          <a:xfrm>
            <a:off x="6852108" y="1510060"/>
            <a:ext cx="4639400" cy="4247317"/>
          </a:xfrm>
          <a:prstGeom prst="rect">
            <a:avLst/>
          </a:prstGeom>
          <a:noFill/>
        </p:spPr>
        <p:txBody>
          <a:bodyPr wrap="square" lIns="0" tIns="0" rIns="0" bIns="0" rtlCol="0">
            <a:spAutoFit/>
          </a:bodyPr>
          <a:lstStyle/>
          <a:p>
            <a:r>
              <a:rPr lang="en-US" sz="1200" b="1" i="0">
                <a:solidFill>
                  <a:srgbClr val="0F0F0F"/>
                </a:solidFill>
                <a:effectLst/>
              </a:rPr>
              <a:t>Market Position</a:t>
            </a:r>
            <a:endParaRPr lang="en-US" sz="1200" b="1">
              <a:solidFill>
                <a:srgbClr val="0F0F0F"/>
              </a:solidFill>
            </a:endParaRPr>
          </a:p>
          <a:p>
            <a:r>
              <a:rPr lang="en-US" sz="1200">
                <a:solidFill>
                  <a:srgbClr val="0F0F0F"/>
                </a:solidFill>
              </a:rPr>
              <a:t>A USA beer company with strong market presence to enhance Carlsberg's market share</a:t>
            </a:r>
          </a:p>
          <a:p>
            <a:endParaRPr lang="en-US" sz="1200">
              <a:solidFill>
                <a:srgbClr val="0F0F0F"/>
              </a:solidFill>
            </a:endParaRPr>
          </a:p>
          <a:p>
            <a:r>
              <a:rPr lang="en-US" sz="1200" b="1" i="0">
                <a:solidFill>
                  <a:srgbClr val="0F0F0F"/>
                </a:solidFill>
                <a:effectLst/>
              </a:rPr>
              <a:t>Brand Portfolio</a:t>
            </a:r>
          </a:p>
          <a:p>
            <a:r>
              <a:rPr lang="en-US" sz="1200">
                <a:solidFill>
                  <a:srgbClr val="0F0F0F"/>
                </a:solidFill>
              </a:rPr>
              <a:t>A company with a diverse, quality product range that aligns with Carlsberg’s offerings</a:t>
            </a:r>
          </a:p>
          <a:p>
            <a:endParaRPr lang="en-US" sz="1200" b="1" i="0">
              <a:solidFill>
                <a:srgbClr val="0F0F0F"/>
              </a:solidFill>
              <a:effectLst/>
            </a:endParaRPr>
          </a:p>
          <a:p>
            <a:r>
              <a:rPr lang="en-US" sz="1200" b="1" i="0">
                <a:solidFill>
                  <a:srgbClr val="0F0F0F"/>
                </a:solidFill>
                <a:effectLst/>
              </a:rPr>
              <a:t>Distribution Networks</a:t>
            </a:r>
          </a:p>
          <a:p>
            <a:r>
              <a:rPr lang="en-US" sz="1200">
                <a:solidFill>
                  <a:srgbClr val="0F0F0F"/>
                </a:solidFill>
              </a:rPr>
              <a:t>A company with established USA distribution channels for wider market access</a:t>
            </a:r>
          </a:p>
          <a:p>
            <a:endParaRPr lang="en-US" sz="1200" b="1" i="0">
              <a:solidFill>
                <a:srgbClr val="0F0F0F"/>
              </a:solidFill>
              <a:effectLst/>
            </a:endParaRPr>
          </a:p>
          <a:p>
            <a:r>
              <a:rPr lang="en-US" sz="1200" b="1" i="0">
                <a:solidFill>
                  <a:srgbClr val="0F0F0F"/>
                </a:solidFill>
                <a:effectLst/>
              </a:rPr>
              <a:t>Financial Health</a:t>
            </a:r>
          </a:p>
          <a:p>
            <a:r>
              <a:rPr lang="en-US" sz="1200">
                <a:solidFill>
                  <a:srgbClr val="0F0F0F"/>
                </a:solidFill>
              </a:rPr>
              <a:t>A financially sound company offering a good investment return</a:t>
            </a:r>
          </a:p>
          <a:p>
            <a:endParaRPr lang="en-US" sz="1200" b="1" i="0">
              <a:solidFill>
                <a:srgbClr val="0F0F0F"/>
              </a:solidFill>
              <a:effectLst/>
            </a:endParaRPr>
          </a:p>
          <a:p>
            <a:r>
              <a:rPr lang="en-US" sz="1200" b="1" i="0">
                <a:solidFill>
                  <a:srgbClr val="0F0F0F"/>
                </a:solidFill>
                <a:effectLst/>
              </a:rPr>
              <a:t>Cultural Fit</a:t>
            </a:r>
          </a:p>
          <a:p>
            <a:r>
              <a:rPr lang="en-US" sz="1200">
                <a:solidFill>
                  <a:srgbClr val="0F0F0F"/>
                </a:solidFill>
              </a:rPr>
              <a:t>Target company's culture aligns with Carlsberg's for seamless integration</a:t>
            </a:r>
          </a:p>
          <a:p>
            <a:endParaRPr lang="en-US" sz="1200" b="1" i="0">
              <a:solidFill>
                <a:srgbClr val="0F0F0F"/>
              </a:solidFill>
              <a:effectLst/>
            </a:endParaRPr>
          </a:p>
          <a:p>
            <a:r>
              <a:rPr lang="en-US" sz="1200" b="1" i="0">
                <a:solidFill>
                  <a:srgbClr val="0F0F0F"/>
                </a:solidFill>
                <a:effectLst/>
              </a:rPr>
              <a:t>Regulatory Feasibility</a:t>
            </a:r>
          </a:p>
          <a:p>
            <a:r>
              <a:rPr lang="en-US" sz="1200">
                <a:solidFill>
                  <a:srgbClr val="0F0F0F"/>
                </a:solidFill>
              </a:rPr>
              <a:t>Considering the ease of regulatory approval in the acquisition process</a:t>
            </a:r>
          </a:p>
        </p:txBody>
      </p:sp>
      <p:grpSp>
        <p:nvGrpSpPr>
          <p:cNvPr id="18" name="Group 17">
            <a:extLst>
              <a:ext uri="{FF2B5EF4-FFF2-40B4-BE49-F238E27FC236}">
                <a16:creationId xmlns:a16="http://schemas.microsoft.com/office/drawing/2014/main" id="{BD50FB22-CBA4-52EA-A997-48CF0C0D790B}"/>
              </a:ext>
            </a:extLst>
          </p:cNvPr>
          <p:cNvGrpSpPr/>
          <p:nvPr/>
        </p:nvGrpSpPr>
        <p:grpSpPr>
          <a:xfrm>
            <a:off x="606073" y="1704685"/>
            <a:ext cx="371476" cy="351158"/>
            <a:chOff x="384174" y="1512637"/>
            <a:chExt cx="371476" cy="351158"/>
          </a:xfrm>
        </p:grpSpPr>
        <p:sp>
          <p:nvSpPr>
            <p:cNvPr id="8" name="Oval 7">
              <a:extLst>
                <a:ext uri="{FF2B5EF4-FFF2-40B4-BE49-F238E27FC236}">
                  <a16:creationId xmlns:a16="http://schemas.microsoft.com/office/drawing/2014/main" id="{B0C85B2B-599C-8217-9B02-75FD9CFA5036}"/>
                </a:ext>
              </a:extLst>
            </p:cNvPr>
            <p:cNvSpPr/>
            <p:nvPr/>
          </p:nvSpPr>
          <p:spPr>
            <a:xfrm>
              <a:off x="384174" y="1512637"/>
              <a:ext cx="371476" cy="35115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US" sz="500" b="1" err="1"/>
            </a:p>
          </p:txBody>
        </p:sp>
        <p:sp>
          <p:nvSpPr>
            <p:cNvPr id="17" name="TextBox 16">
              <a:extLst>
                <a:ext uri="{FF2B5EF4-FFF2-40B4-BE49-F238E27FC236}">
                  <a16:creationId xmlns:a16="http://schemas.microsoft.com/office/drawing/2014/main" id="{37184DE5-9203-3A0E-2F58-720DD786A91A}"/>
                </a:ext>
              </a:extLst>
            </p:cNvPr>
            <p:cNvSpPr txBox="1"/>
            <p:nvPr/>
          </p:nvSpPr>
          <p:spPr>
            <a:xfrm>
              <a:off x="475443" y="1563437"/>
              <a:ext cx="160338" cy="300358"/>
            </a:xfrm>
            <a:prstGeom prst="rect">
              <a:avLst/>
            </a:prstGeom>
            <a:noFill/>
          </p:spPr>
          <p:txBody>
            <a:bodyPr wrap="none" lIns="0" tIns="0" rIns="0" bIns="0" rtlCol="0">
              <a:noAutofit/>
            </a:bodyPr>
            <a:lstStyle/>
            <a:p>
              <a:pPr algn="l" defTabSz="228600">
                <a:spcAft>
                  <a:spcPts val="1200"/>
                </a:spcAft>
              </a:pPr>
              <a:r>
                <a:rPr lang="fi-FI" sz="1400" b="1" noProof="0">
                  <a:solidFill>
                    <a:schemeClr val="bg1"/>
                  </a:solidFill>
                </a:rPr>
                <a:t>1.</a:t>
              </a:r>
              <a:endParaRPr lang="en-US" sz="1400" b="1" noProof="0">
                <a:solidFill>
                  <a:schemeClr val="bg1"/>
                </a:solidFill>
              </a:endParaRPr>
            </a:p>
          </p:txBody>
        </p:sp>
      </p:grpSp>
      <p:grpSp>
        <p:nvGrpSpPr>
          <p:cNvPr id="19" name="Group 18">
            <a:extLst>
              <a:ext uri="{FF2B5EF4-FFF2-40B4-BE49-F238E27FC236}">
                <a16:creationId xmlns:a16="http://schemas.microsoft.com/office/drawing/2014/main" id="{FB4A14E9-0BEB-B954-5B4C-575FC7ABFFBA}"/>
              </a:ext>
            </a:extLst>
          </p:cNvPr>
          <p:cNvGrpSpPr/>
          <p:nvPr/>
        </p:nvGrpSpPr>
        <p:grpSpPr>
          <a:xfrm>
            <a:off x="606073" y="2250785"/>
            <a:ext cx="371476" cy="351158"/>
            <a:chOff x="384174" y="1512637"/>
            <a:chExt cx="371476" cy="351158"/>
          </a:xfrm>
        </p:grpSpPr>
        <p:sp>
          <p:nvSpPr>
            <p:cNvPr id="20" name="Oval 19">
              <a:extLst>
                <a:ext uri="{FF2B5EF4-FFF2-40B4-BE49-F238E27FC236}">
                  <a16:creationId xmlns:a16="http://schemas.microsoft.com/office/drawing/2014/main" id="{9AF6F747-3E2A-8C59-710D-DBA637494400}"/>
                </a:ext>
              </a:extLst>
            </p:cNvPr>
            <p:cNvSpPr/>
            <p:nvPr/>
          </p:nvSpPr>
          <p:spPr>
            <a:xfrm>
              <a:off x="384174" y="1512637"/>
              <a:ext cx="371476" cy="35115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US" sz="500" b="1" err="1"/>
            </a:p>
          </p:txBody>
        </p:sp>
        <p:sp>
          <p:nvSpPr>
            <p:cNvPr id="21" name="TextBox 20">
              <a:extLst>
                <a:ext uri="{FF2B5EF4-FFF2-40B4-BE49-F238E27FC236}">
                  <a16:creationId xmlns:a16="http://schemas.microsoft.com/office/drawing/2014/main" id="{3EA89D0A-C082-2F3F-11AD-D49F0833C095}"/>
                </a:ext>
              </a:extLst>
            </p:cNvPr>
            <p:cNvSpPr txBox="1"/>
            <p:nvPr/>
          </p:nvSpPr>
          <p:spPr>
            <a:xfrm>
              <a:off x="475443" y="1563437"/>
              <a:ext cx="160338" cy="300358"/>
            </a:xfrm>
            <a:prstGeom prst="rect">
              <a:avLst/>
            </a:prstGeom>
            <a:noFill/>
          </p:spPr>
          <p:txBody>
            <a:bodyPr wrap="none" lIns="0" tIns="0" rIns="0" bIns="0" rtlCol="0">
              <a:noAutofit/>
            </a:bodyPr>
            <a:lstStyle/>
            <a:p>
              <a:pPr algn="l" defTabSz="228600">
                <a:spcAft>
                  <a:spcPts val="1200"/>
                </a:spcAft>
              </a:pPr>
              <a:r>
                <a:rPr lang="fi-FI" sz="1400" b="1">
                  <a:solidFill>
                    <a:schemeClr val="bg1"/>
                  </a:solidFill>
                </a:rPr>
                <a:t>2</a:t>
              </a:r>
              <a:r>
                <a:rPr lang="fi-FI" sz="1400" b="1" noProof="0">
                  <a:solidFill>
                    <a:schemeClr val="bg1"/>
                  </a:solidFill>
                </a:rPr>
                <a:t>.</a:t>
              </a:r>
              <a:endParaRPr lang="en-US" sz="1400" b="1" noProof="0">
                <a:solidFill>
                  <a:schemeClr val="bg1"/>
                </a:solidFill>
              </a:endParaRPr>
            </a:p>
          </p:txBody>
        </p:sp>
      </p:grpSp>
      <p:grpSp>
        <p:nvGrpSpPr>
          <p:cNvPr id="22" name="Group 21">
            <a:extLst>
              <a:ext uri="{FF2B5EF4-FFF2-40B4-BE49-F238E27FC236}">
                <a16:creationId xmlns:a16="http://schemas.microsoft.com/office/drawing/2014/main" id="{D9932837-62A3-363F-0EAD-C9A9E80EC5F9}"/>
              </a:ext>
            </a:extLst>
          </p:cNvPr>
          <p:cNvGrpSpPr/>
          <p:nvPr/>
        </p:nvGrpSpPr>
        <p:grpSpPr>
          <a:xfrm>
            <a:off x="606073" y="2796885"/>
            <a:ext cx="371476" cy="351158"/>
            <a:chOff x="384174" y="1512637"/>
            <a:chExt cx="371476" cy="351158"/>
          </a:xfrm>
        </p:grpSpPr>
        <p:sp>
          <p:nvSpPr>
            <p:cNvPr id="23" name="Oval 22">
              <a:extLst>
                <a:ext uri="{FF2B5EF4-FFF2-40B4-BE49-F238E27FC236}">
                  <a16:creationId xmlns:a16="http://schemas.microsoft.com/office/drawing/2014/main" id="{CAD0FA3F-22AB-6F5B-A21D-7EE5CDA2BC40}"/>
                </a:ext>
              </a:extLst>
            </p:cNvPr>
            <p:cNvSpPr/>
            <p:nvPr/>
          </p:nvSpPr>
          <p:spPr>
            <a:xfrm>
              <a:off x="384174" y="1512637"/>
              <a:ext cx="371476" cy="35115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US" sz="500" b="1" err="1"/>
            </a:p>
          </p:txBody>
        </p:sp>
        <p:sp>
          <p:nvSpPr>
            <p:cNvPr id="24" name="TextBox 23">
              <a:extLst>
                <a:ext uri="{FF2B5EF4-FFF2-40B4-BE49-F238E27FC236}">
                  <a16:creationId xmlns:a16="http://schemas.microsoft.com/office/drawing/2014/main" id="{669E99F0-5628-630E-F7C8-6A649969E268}"/>
                </a:ext>
              </a:extLst>
            </p:cNvPr>
            <p:cNvSpPr txBox="1"/>
            <p:nvPr/>
          </p:nvSpPr>
          <p:spPr>
            <a:xfrm>
              <a:off x="475443" y="1563437"/>
              <a:ext cx="160338" cy="300358"/>
            </a:xfrm>
            <a:prstGeom prst="rect">
              <a:avLst/>
            </a:prstGeom>
            <a:noFill/>
          </p:spPr>
          <p:txBody>
            <a:bodyPr wrap="none" lIns="0" tIns="0" rIns="0" bIns="0" rtlCol="0">
              <a:noAutofit/>
            </a:bodyPr>
            <a:lstStyle/>
            <a:p>
              <a:pPr algn="l" defTabSz="228600">
                <a:spcAft>
                  <a:spcPts val="1200"/>
                </a:spcAft>
              </a:pPr>
              <a:r>
                <a:rPr lang="fi-FI" sz="1400" b="1" noProof="0">
                  <a:solidFill>
                    <a:schemeClr val="bg1"/>
                  </a:solidFill>
                </a:rPr>
                <a:t>3.</a:t>
              </a:r>
              <a:endParaRPr lang="en-US" sz="1400" b="1" noProof="0">
                <a:solidFill>
                  <a:schemeClr val="bg1"/>
                </a:solidFill>
              </a:endParaRPr>
            </a:p>
          </p:txBody>
        </p:sp>
      </p:grpSp>
      <p:grpSp>
        <p:nvGrpSpPr>
          <p:cNvPr id="25" name="Group 24">
            <a:extLst>
              <a:ext uri="{FF2B5EF4-FFF2-40B4-BE49-F238E27FC236}">
                <a16:creationId xmlns:a16="http://schemas.microsoft.com/office/drawing/2014/main" id="{91998792-E608-A516-DF36-5BD18988A402}"/>
              </a:ext>
            </a:extLst>
          </p:cNvPr>
          <p:cNvGrpSpPr/>
          <p:nvPr/>
        </p:nvGrpSpPr>
        <p:grpSpPr>
          <a:xfrm>
            <a:off x="606073" y="3342985"/>
            <a:ext cx="371476" cy="351158"/>
            <a:chOff x="384174" y="1512637"/>
            <a:chExt cx="371476" cy="351158"/>
          </a:xfrm>
        </p:grpSpPr>
        <p:sp>
          <p:nvSpPr>
            <p:cNvPr id="26" name="Oval 25">
              <a:extLst>
                <a:ext uri="{FF2B5EF4-FFF2-40B4-BE49-F238E27FC236}">
                  <a16:creationId xmlns:a16="http://schemas.microsoft.com/office/drawing/2014/main" id="{08B03305-4EA4-19C8-FAE0-5F4F07A892C3}"/>
                </a:ext>
              </a:extLst>
            </p:cNvPr>
            <p:cNvSpPr/>
            <p:nvPr/>
          </p:nvSpPr>
          <p:spPr>
            <a:xfrm>
              <a:off x="384174" y="1512637"/>
              <a:ext cx="371476" cy="35115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US" sz="500" b="1" err="1"/>
            </a:p>
          </p:txBody>
        </p:sp>
        <p:sp>
          <p:nvSpPr>
            <p:cNvPr id="27" name="TextBox 26">
              <a:extLst>
                <a:ext uri="{FF2B5EF4-FFF2-40B4-BE49-F238E27FC236}">
                  <a16:creationId xmlns:a16="http://schemas.microsoft.com/office/drawing/2014/main" id="{65B04002-84F4-FBD6-D3B4-943427D0EF76}"/>
                </a:ext>
              </a:extLst>
            </p:cNvPr>
            <p:cNvSpPr txBox="1"/>
            <p:nvPr/>
          </p:nvSpPr>
          <p:spPr>
            <a:xfrm>
              <a:off x="475443" y="1563437"/>
              <a:ext cx="160338" cy="300358"/>
            </a:xfrm>
            <a:prstGeom prst="rect">
              <a:avLst/>
            </a:prstGeom>
            <a:noFill/>
          </p:spPr>
          <p:txBody>
            <a:bodyPr wrap="none" lIns="0" tIns="0" rIns="0" bIns="0" rtlCol="0">
              <a:noAutofit/>
            </a:bodyPr>
            <a:lstStyle/>
            <a:p>
              <a:pPr algn="l" defTabSz="228600">
                <a:spcAft>
                  <a:spcPts val="1200"/>
                </a:spcAft>
              </a:pPr>
              <a:r>
                <a:rPr lang="fi-FI" sz="1400" b="1">
                  <a:solidFill>
                    <a:schemeClr val="bg1"/>
                  </a:solidFill>
                </a:rPr>
                <a:t>4</a:t>
              </a:r>
              <a:r>
                <a:rPr lang="fi-FI" sz="1400" b="1" noProof="0">
                  <a:solidFill>
                    <a:schemeClr val="bg1"/>
                  </a:solidFill>
                </a:rPr>
                <a:t>.</a:t>
              </a:r>
              <a:endParaRPr lang="en-US" sz="1400" b="1" noProof="0">
                <a:solidFill>
                  <a:schemeClr val="bg1"/>
                </a:solidFill>
              </a:endParaRPr>
            </a:p>
          </p:txBody>
        </p:sp>
      </p:grpSp>
      <p:grpSp>
        <p:nvGrpSpPr>
          <p:cNvPr id="28" name="Group 27">
            <a:extLst>
              <a:ext uri="{FF2B5EF4-FFF2-40B4-BE49-F238E27FC236}">
                <a16:creationId xmlns:a16="http://schemas.microsoft.com/office/drawing/2014/main" id="{59250A74-FBA4-2E65-9853-5098948413C8}"/>
              </a:ext>
            </a:extLst>
          </p:cNvPr>
          <p:cNvGrpSpPr/>
          <p:nvPr/>
        </p:nvGrpSpPr>
        <p:grpSpPr>
          <a:xfrm>
            <a:off x="606073" y="3975422"/>
            <a:ext cx="371476" cy="351158"/>
            <a:chOff x="384174" y="1512637"/>
            <a:chExt cx="371476" cy="351158"/>
          </a:xfrm>
        </p:grpSpPr>
        <p:sp>
          <p:nvSpPr>
            <p:cNvPr id="29" name="Oval 28">
              <a:extLst>
                <a:ext uri="{FF2B5EF4-FFF2-40B4-BE49-F238E27FC236}">
                  <a16:creationId xmlns:a16="http://schemas.microsoft.com/office/drawing/2014/main" id="{1E69E994-88FB-5A6B-B2EA-DD1D9DCEEC85}"/>
                </a:ext>
              </a:extLst>
            </p:cNvPr>
            <p:cNvSpPr/>
            <p:nvPr/>
          </p:nvSpPr>
          <p:spPr>
            <a:xfrm>
              <a:off x="384174" y="1512637"/>
              <a:ext cx="371476" cy="35115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US" sz="500" b="1" err="1"/>
            </a:p>
          </p:txBody>
        </p:sp>
        <p:sp>
          <p:nvSpPr>
            <p:cNvPr id="30" name="TextBox 29">
              <a:extLst>
                <a:ext uri="{FF2B5EF4-FFF2-40B4-BE49-F238E27FC236}">
                  <a16:creationId xmlns:a16="http://schemas.microsoft.com/office/drawing/2014/main" id="{C0AC65DE-6B12-9965-FF26-6B930DD27ED7}"/>
                </a:ext>
              </a:extLst>
            </p:cNvPr>
            <p:cNvSpPr txBox="1"/>
            <p:nvPr/>
          </p:nvSpPr>
          <p:spPr>
            <a:xfrm>
              <a:off x="475443" y="1563437"/>
              <a:ext cx="160338" cy="300358"/>
            </a:xfrm>
            <a:prstGeom prst="rect">
              <a:avLst/>
            </a:prstGeom>
            <a:noFill/>
          </p:spPr>
          <p:txBody>
            <a:bodyPr wrap="none" lIns="0" tIns="0" rIns="0" bIns="0" rtlCol="0">
              <a:noAutofit/>
            </a:bodyPr>
            <a:lstStyle/>
            <a:p>
              <a:pPr algn="l" defTabSz="228600">
                <a:spcAft>
                  <a:spcPts val="1200"/>
                </a:spcAft>
              </a:pPr>
              <a:r>
                <a:rPr lang="fi-FI" sz="1400" b="1">
                  <a:solidFill>
                    <a:schemeClr val="bg1"/>
                  </a:solidFill>
                </a:rPr>
                <a:t>5</a:t>
              </a:r>
              <a:r>
                <a:rPr lang="fi-FI" sz="1400" b="1" noProof="0">
                  <a:solidFill>
                    <a:schemeClr val="bg1"/>
                  </a:solidFill>
                </a:rPr>
                <a:t>.</a:t>
              </a:r>
              <a:endParaRPr lang="en-US" sz="1400" b="1" noProof="0">
                <a:solidFill>
                  <a:schemeClr val="bg1"/>
                </a:solidFill>
              </a:endParaRPr>
            </a:p>
          </p:txBody>
        </p:sp>
      </p:grpSp>
      <p:grpSp>
        <p:nvGrpSpPr>
          <p:cNvPr id="31" name="Group 30">
            <a:extLst>
              <a:ext uri="{FF2B5EF4-FFF2-40B4-BE49-F238E27FC236}">
                <a16:creationId xmlns:a16="http://schemas.microsoft.com/office/drawing/2014/main" id="{C9AF0FBD-0D85-B429-D97E-55F594718A77}"/>
              </a:ext>
            </a:extLst>
          </p:cNvPr>
          <p:cNvGrpSpPr/>
          <p:nvPr/>
        </p:nvGrpSpPr>
        <p:grpSpPr>
          <a:xfrm>
            <a:off x="609223" y="4665554"/>
            <a:ext cx="371476" cy="351158"/>
            <a:chOff x="384174" y="1512637"/>
            <a:chExt cx="371476" cy="351158"/>
          </a:xfrm>
        </p:grpSpPr>
        <p:sp>
          <p:nvSpPr>
            <p:cNvPr id="32" name="Oval 31">
              <a:extLst>
                <a:ext uri="{FF2B5EF4-FFF2-40B4-BE49-F238E27FC236}">
                  <a16:creationId xmlns:a16="http://schemas.microsoft.com/office/drawing/2014/main" id="{F2703C25-9C3D-13C7-F783-A5BB88DAF21F}"/>
                </a:ext>
              </a:extLst>
            </p:cNvPr>
            <p:cNvSpPr/>
            <p:nvPr/>
          </p:nvSpPr>
          <p:spPr>
            <a:xfrm>
              <a:off x="384174" y="1512637"/>
              <a:ext cx="371476" cy="35115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US" sz="500" b="1" err="1"/>
            </a:p>
          </p:txBody>
        </p:sp>
        <p:sp>
          <p:nvSpPr>
            <p:cNvPr id="33" name="TextBox 32">
              <a:extLst>
                <a:ext uri="{FF2B5EF4-FFF2-40B4-BE49-F238E27FC236}">
                  <a16:creationId xmlns:a16="http://schemas.microsoft.com/office/drawing/2014/main" id="{D6556242-A11F-8C0B-B203-F0810BB15E74}"/>
                </a:ext>
              </a:extLst>
            </p:cNvPr>
            <p:cNvSpPr txBox="1"/>
            <p:nvPr/>
          </p:nvSpPr>
          <p:spPr>
            <a:xfrm>
              <a:off x="475443" y="1563437"/>
              <a:ext cx="160338" cy="300358"/>
            </a:xfrm>
            <a:prstGeom prst="rect">
              <a:avLst/>
            </a:prstGeom>
            <a:noFill/>
          </p:spPr>
          <p:txBody>
            <a:bodyPr wrap="none" lIns="0" tIns="0" rIns="0" bIns="0" rtlCol="0">
              <a:noAutofit/>
            </a:bodyPr>
            <a:lstStyle/>
            <a:p>
              <a:pPr algn="l" defTabSz="228600">
                <a:spcAft>
                  <a:spcPts val="1200"/>
                </a:spcAft>
              </a:pPr>
              <a:r>
                <a:rPr lang="fi-FI" sz="1400" b="1" noProof="0">
                  <a:solidFill>
                    <a:schemeClr val="bg1"/>
                  </a:solidFill>
                </a:rPr>
                <a:t>6.</a:t>
              </a:r>
              <a:endParaRPr lang="en-US" sz="1400" b="1" noProof="0">
                <a:solidFill>
                  <a:schemeClr val="bg1"/>
                </a:solidFill>
              </a:endParaRPr>
            </a:p>
          </p:txBody>
        </p:sp>
      </p:grpSp>
      <p:grpSp>
        <p:nvGrpSpPr>
          <p:cNvPr id="34" name="Group 33">
            <a:extLst>
              <a:ext uri="{FF2B5EF4-FFF2-40B4-BE49-F238E27FC236}">
                <a16:creationId xmlns:a16="http://schemas.microsoft.com/office/drawing/2014/main" id="{9F2045F2-96F0-6AB1-7D47-021E816A4EF7}"/>
              </a:ext>
            </a:extLst>
          </p:cNvPr>
          <p:cNvGrpSpPr/>
          <p:nvPr/>
        </p:nvGrpSpPr>
        <p:grpSpPr>
          <a:xfrm>
            <a:off x="606073" y="5361832"/>
            <a:ext cx="371476" cy="351158"/>
            <a:chOff x="384174" y="1512637"/>
            <a:chExt cx="371476" cy="351158"/>
          </a:xfrm>
        </p:grpSpPr>
        <p:sp>
          <p:nvSpPr>
            <p:cNvPr id="35" name="Oval 34">
              <a:extLst>
                <a:ext uri="{FF2B5EF4-FFF2-40B4-BE49-F238E27FC236}">
                  <a16:creationId xmlns:a16="http://schemas.microsoft.com/office/drawing/2014/main" id="{1B99ACFA-215F-5923-C129-CF91D084A06D}"/>
                </a:ext>
              </a:extLst>
            </p:cNvPr>
            <p:cNvSpPr/>
            <p:nvPr/>
          </p:nvSpPr>
          <p:spPr>
            <a:xfrm>
              <a:off x="384174" y="1512637"/>
              <a:ext cx="371476" cy="35115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US" sz="500" b="1" err="1"/>
            </a:p>
          </p:txBody>
        </p:sp>
        <p:sp>
          <p:nvSpPr>
            <p:cNvPr id="36" name="TextBox 35">
              <a:extLst>
                <a:ext uri="{FF2B5EF4-FFF2-40B4-BE49-F238E27FC236}">
                  <a16:creationId xmlns:a16="http://schemas.microsoft.com/office/drawing/2014/main" id="{58910C05-66EF-5E9B-33AD-CEE069E63D53}"/>
                </a:ext>
              </a:extLst>
            </p:cNvPr>
            <p:cNvSpPr txBox="1"/>
            <p:nvPr/>
          </p:nvSpPr>
          <p:spPr>
            <a:xfrm>
              <a:off x="475443" y="1563437"/>
              <a:ext cx="160338" cy="300358"/>
            </a:xfrm>
            <a:prstGeom prst="rect">
              <a:avLst/>
            </a:prstGeom>
            <a:noFill/>
          </p:spPr>
          <p:txBody>
            <a:bodyPr wrap="none" lIns="0" tIns="0" rIns="0" bIns="0" rtlCol="0">
              <a:noAutofit/>
            </a:bodyPr>
            <a:lstStyle/>
            <a:p>
              <a:pPr algn="l" defTabSz="228600">
                <a:spcAft>
                  <a:spcPts val="1200"/>
                </a:spcAft>
              </a:pPr>
              <a:r>
                <a:rPr lang="fi-FI" sz="1400" b="1">
                  <a:solidFill>
                    <a:schemeClr val="bg1"/>
                  </a:solidFill>
                </a:rPr>
                <a:t>7</a:t>
              </a:r>
              <a:r>
                <a:rPr lang="fi-FI" sz="1400" b="1" noProof="0">
                  <a:solidFill>
                    <a:schemeClr val="bg1"/>
                  </a:solidFill>
                </a:rPr>
                <a:t>.</a:t>
              </a:r>
              <a:endParaRPr lang="en-US" sz="1400" b="1" noProof="0">
                <a:solidFill>
                  <a:schemeClr val="bg1"/>
                </a:solidFill>
              </a:endParaRPr>
            </a:p>
          </p:txBody>
        </p:sp>
      </p:grpSp>
      <p:sp>
        <p:nvSpPr>
          <p:cNvPr id="37" name="Arrow: Right 36">
            <a:extLst>
              <a:ext uri="{FF2B5EF4-FFF2-40B4-BE49-F238E27FC236}">
                <a16:creationId xmlns:a16="http://schemas.microsoft.com/office/drawing/2014/main" id="{6B5DDF1C-1546-1928-D0AA-9EBBB8E3BCE8}"/>
              </a:ext>
            </a:extLst>
          </p:cNvPr>
          <p:cNvSpPr/>
          <p:nvPr/>
        </p:nvSpPr>
        <p:spPr>
          <a:xfrm>
            <a:off x="6425887" y="1704685"/>
            <a:ext cx="278774" cy="253336"/>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US" err="1"/>
          </a:p>
        </p:txBody>
      </p:sp>
      <p:sp>
        <p:nvSpPr>
          <p:cNvPr id="38" name="Arrow: Right 37">
            <a:extLst>
              <a:ext uri="{FF2B5EF4-FFF2-40B4-BE49-F238E27FC236}">
                <a16:creationId xmlns:a16="http://schemas.microsoft.com/office/drawing/2014/main" id="{E5B6124C-7416-96B7-B578-CA048B237FBC}"/>
              </a:ext>
            </a:extLst>
          </p:cNvPr>
          <p:cNvSpPr/>
          <p:nvPr/>
        </p:nvSpPr>
        <p:spPr>
          <a:xfrm>
            <a:off x="6425887" y="2407229"/>
            <a:ext cx="278774" cy="253336"/>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US" err="1"/>
          </a:p>
        </p:txBody>
      </p:sp>
      <p:sp>
        <p:nvSpPr>
          <p:cNvPr id="39" name="Arrow: Right 38">
            <a:extLst>
              <a:ext uri="{FF2B5EF4-FFF2-40B4-BE49-F238E27FC236}">
                <a16:creationId xmlns:a16="http://schemas.microsoft.com/office/drawing/2014/main" id="{BB5DFFEF-B834-DCD5-6C0D-F1498C5FBA9B}"/>
              </a:ext>
            </a:extLst>
          </p:cNvPr>
          <p:cNvSpPr/>
          <p:nvPr/>
        </p:nvSpPr>
        <p:spPr>
          <a:xfrm>
            <a:off x="6425887" y="3140449"/>
            <a:ext cx="278774" cy="253336"/>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US" err="1"/>
          </a:p>
        </p:txBody>
      </p:sp>
      <p:sp>
        <p:nvSpPr>
          <p:cNvPr id="40" name="Arrow: Right 39">
            <a:extLst>
              <a:ext uri="{FF2B5EF4-FFF2-40B4-BE49-F238E27FC236}">
                <a16:creationId xmlns:a16="http://schemas.microsoft.com/office/drawing/2014/main" id="{0C1C5C88-51A6-37D7-929E-92516CE5DC94}"/>
              </a:ext>
            </a:extLst>
          </p:cNvPr>
          <p:cNvSpPr/>
          <p:nvPr/>
        </p:nvSpPr>
        <p:spPr>
          <a:xfrm>
            <a:off x="6421380" y="3873669"/>
            <a:ext cx="278774" cy="253336"/>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US" err="1"/>
          </a:p>
        </p:txBody>
      </p:sp>
      <p:sp>
        <p:nvSpPr>
          <p:cNvPr id="41" name="Arrow: Right 40">
            <a:extLst>
              <a:ext uri="{FF2B5EF4-FFF2-40B4-BE49-F238E27FC236}">
                <a16:creationId xmlns:a16="http://schemas.microsoft.com/office/drawing/2014/main" id="{F33CF00A-3059-0490-A7AA-8DDCF7274AB4}"/>
              </a:ext>
            </a:extLst>
          </p:cNvPr>
          <p:cNvSpPr/>
          <p:nvPr/>
        </p:nvSpPr>
        <p:spPr>
          <a:xfrm>
            <a:off x="6428278" y="4613197"/>
            <a:ext cx="278774" cy="253336"/>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US" err="1"/>
          </a:p>
        </p:txBody>
      </p:sp>
      <p:sp>
        <p:nvSpPr>
          <p:cNvPr id="42" name="Arrow: Right 41">
            <a:extLst>
              <a:ext uri="{FF2B5EF4-FFF2-40B4-BE49-F238E27FC236}">
                <a16:creationId xmlns:a16="http://schemas.microsoft.com/office/drawing/2014/main" id="{404F65AB-A4E1-17DF-F08A-48B016FD6B73}"/>
              </a:ext>
            </a:extLst>
          </p:cNvPr>
          <p:cNvSpPr/>
          <p:nvPr/>
        </p:nvSpPr>
        <p:spPr>
          <a:xfrm>
            <a:off x="6428278" y="5309475"/>
            <a:ext cx="278774" cy="253336"/>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US" err="1"/>
          </a:p>
        </p:txBody>
      </p:sp>
    </p:spTree>
    <p:extLst>
      <p:ext uri="{BB962C8B-B14F-4D97-AF65-F5344CB8AC3E}">
        <p14:creationId xmlns:p14="http://schemas.microsoft.com/office/powerpoint/2010/main" val="1450324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00A73F2-02FD-7847-4436-FF1A3EDC6805}"/>
              </a:ext>
            </a:extLst>
          </p:cNvPr>
          <p:cNvSpPr/>
          <p:nvPr/>
        </p:nvSpPr>
        <p:spPr>
          <a:xfrm>
            <a:off x="612769" y="4160500"/>
            <a:ext cx="5130882" cy="2198106"/>
          </a:xfrm>
          <a:prstGeom prst="rect">
            <a:avLst/>
          </a:prstGeom>
          <a:solidFill>
            <a:schemeClr val="accent1"/>
          </a:solidFill>
          <a:ln>
            <a:noFill/>
            <a:prstDash val="lgDash"/>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US" err="1"/>
          </a:p>
        </p:txBody>
      </p:sp>
      <p:sp>
        <p:nvSpPr>
          <p:cNvPr id="9" name="Rectangle 8">
            <a:extLst>
              <a:ext uri="{FF2B5EF4-FFF2-40B4-BE49-F238E27FC236}">
                <a16:creationId xmlns:a16="http://schemas.microsoft.com/office/drawing/2014/main" id="{7B2B2EFA-D786-0671-2931-A727D77E1C82}"/>
              </a:ext>
            </a:extLst>
          </p:cNvPr>
          <p:cNvSpPr/>
          <p:nvPr/>
        </p:nvSpPr>
        <p:spPr>
          <a:xfrm>
            <a:off x="6363415" y="4160501"/>
            <a:ext cx="5130882" cy="2198106"/>
          </a:xfrm>
          <a:prstGeom prst="rect">
            <a:avLst/>
          </a:prstGeom>
          <a:solidFill>
            <a:schemeClr val="accent1"/>
          </a:solidFill>
          <a:ln>
            <a:noFill/>
            <a:prstDash val="lgDash"/>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US" err="1"/>
          </a:p>
        </p:txBody>
      </p:sp>
      <p:sp>
        <p:nvSpPr>
          <p:cNvPr id="3" name="Title 2">
            <a:extLst>
              <a:ext uri="{FF2B5EF4-FFF2-40B4-BE49-F238E27FC236}">
                <a16:creationId xmlns:a16="http://schemas.microsoft.com/office/drawing/2014/main" id="{5E1CB3E7-25E3-914F-EAF0-33587CE29ECA}"/>
              </a:ext>
            </a:extLst>
          </p:cNvPr>
          <p:cNvSpPr>
            <a:spLocks noGrp="1"/>
          </p:cNvSpPr>
          <p:nvPr>
            <p:ph type="title"/>
          </p:nvPr>
        </p:nvSpPr>
        <p:spPr/>
        <p:txBody>
          <a:bodyPr/>
          <a:lstStyle/>
          <a:p>
            <a:r>
              <a:rPr lang="en-US"/>
              <a:t>Beer consumption around the world</a:t>
            </a:r>
          </a:p>
        </p:txBody>
      </p:sp>
      <p:pic>
        <p:nvPicPr>
          <p:cNvPr id="6" name="Picture 5">
            <a:extLst>
              <a:ext uri="{FF2B5EF4-FFF2-40B4-BE49-F238E27FC236}">
                <a16:creationId xmlns:a16="http://schemas.microsoft.com/office/drawing/2014/main" id="{827945C3-E01E-3A0B-377F-DB6E0140E67C}"/>
              </a:ext>
            </a:extLst>
          </p:cNvPr>
          <p:cNvPicPr>
            <a:picLocks noChangeAspect="1"/>
          </p:cNvPicPr>
          <p:nvPr/>
        </p:nvPicPr>
        <p:blipFill rotWithShape="1">
          <a:blip r:embed="rId3"/>
          <a:srcRect l="1548"/>
          <a:stretch/>
        </p:blipFill>
        <p:spPr>
          <a:xfrm>
            <a:off x="612771" y="1016444"/>
            <a:ext cx="5130882" cy="2826087"/>
          </a:xfrm>
          <a:prstGeom prst="rect">
            <a:avLst/>
          </a:prstGeom>
          <a:ln w="12700">
            <a:solidFill>
              <a:schemeClr val="accent1"/>
            </a:solidFill>
          </a:ln>
        </p:spPr>
      </p:pic>
      <p:sp>
        <p:nvSpPr>
          <p:cNvPr id="7" name="TextBox 6">
            <a:extLst>
              <a:ext uri="{FF2B5EF4-FFF2-40B4-BE49-F238E27FC236}">
                <a16:creationId xmlns:a16="http://schemas.microsoft.com/office/drawing/2014/main" id="{59201DD9-EE38-42F0-42B5-5B86F0A2935F}"/>
              </a:ext>
            </a:extLst>
          </p:cNvPr>
          <p:cNvSpPr txBox="1"/>
          <p:nvPr/>
        </p:nvSpPr>
        <p:spPr>
          <a:xfrm>
            <a:off x="764926" y="4417699"/>
            <a:ext cx="4826567" cy="1683708"/>
          </a:xfrm>
          <a:prstGeom prst="rect">
            <a:avLst/>
          </a:prstGeom>
          <a:noFill/>
        </p:spPr>
        <p:txBody>
          <a:bodyPr wrap="square" lIns="0" tIns="0" rIns="0" bIns="0" rtlCol="0">
            <a:noAutofit/>
          </a:bodyPr>
          <a:lstStyle/>
          <a:p>
            <a:pPr algn="just" defTabSz="228600">
              <a:spcAft>
                <a:spcPts val="600"/>
              </a:spcAft>
            </a:pPr>
            <a:r>
              <a:rPr lang="en-US" sz="1200" b="1">
                <a:solidFill>
                  <a:schemeClr val="bg1"/>
                </a:solidFill>
              </a:rPr>
              <a:t>Average alcohol consumption volume per capita</a:t>
            </a:r>
          </a:p>
          <a:p>
            <a:pPr marL="285750" indent="-285750" algn="just" defTabSz="228600">
              <a:spcAft>
                <a:spcPts val="600"/>
              </a:spcAft>
              <a:buFont typeface="Arial" panose="020B0604020202020204" pitchFamily="34" charset="0"/>
              <a:buChar char="•"/>
            </a:pPr>
            <a:r>
              <a:rPr lang="en-US" sz="1200" noProof="0">
                <a:solidFill>
                  <a:schemeClr val="bg1"/>
                </a:solidFill>
              </a:rPr>
              <a:t>Despite knowing that alcohol consumption has decreased the diagram shows us that beer still hold a strong market, despite having taken a small hit in 2022 and 2023</a:t>
            </a:r>
            <a:r>
              <a:rPr lang="en-US" sz="1200">
                <a:solidFill>
                  <a:schemeClr val="bg1"/>
                </a:solidFill>
              </a:rPr>
              <a:t>.</a:t>
            </a:r>
          </a:p>
          <a:p>
            <a:pPr marL="285750" indent="-285750" algn="just" defTabSz="228600">
              <a:spcAft>
                <a:spcPts val="600"/>
              </a:spcAft>
              <a:buFont typeface="Arial" panose="020B0604020202020204" pitchFamily="34" charset="0"/>
              <a:buChar char="•"/>
            </a:pPr>
            <a:r>
              <a:rPr lang="en-US" sz="1200" noProof="0">
                <a:solidFill>
                  <a:schemeClr val="bg1"/>
                </a:solidFill>
              </a:rPr>
              <a:t>In the prediction</a:t>
            </a:r>
            <a:r>
              <a:rPr lang="en-US" sz="1200">
                <a:solidFill>
                  <a:schemeClr val="bg1"/>
                </a:solidFill>
              </a:rPr>
              <a:t> for the next years there can even be seen a slight increase in demand for beer. </a:t>
            </a:r>
          </a:p>
          <a:p>
            <a:pPr marL="285750" indent="-285750" algn="just" defTabSz="228600">
              <a:spcAft>
                <a:spcPts val="600"/>
              </a:spcAft>
              <a:buFont typeface="Arial" panose="020B0604020202020204" pitchFamily="34" charset="0"/>
              <a:buChar char="•"/>
            </a:pPr>
            <a:r>
              <a:rPr lang="en-US" sz="1200" noProof="0">
                <a:solidFill>
                  <a:schemeClr val="bg1"/>
                </a:solidFill>
              </a:rPr>
              <a:t>The other competitors are still far behind on the prediction - therefore, beer can be seen as a good investment.</a:t>
            </a:r>
          </a:p>
        </p:txBody>
      </p:sp>
      <p:pic>
        <p:nvPicPr>
          <p:cNvPr id="8" name="Picture 7">
            <a:extLst>
              <a:ext uri="{FF2B5EF4-FFF2-40B4-BE49-F238E27FC236}">
                <a16:creationId xmlns:a16="http://schemas.microsoft.com/office/drawing/2014/main" id="{71F4FBAB-D912-ABBA-14F8-79F47C6E46B6}"/>
              </a:ext>
            </a:extLst>
          </p:cNvPr>
          <p:cNvPicPr>
            <a:picLocks noChangeAspect="1"/>
          </p:cNvPicPr>
          <p:nvPr/>
        </p:nvPicPr>
        <p:blipFill rotWithShape="1">
          <a:blip r:embed="rId4"/>
          <a:srcRect b="6502"/>
          <a:stretch/>
        </p:blipFill>
        <p:spPr>
          <a:xfrm>
            <a:off x="6411568" y="1016444"/>
            <a:ext cx="5034579" cy="2826087"/>
          </a:xfrm>
          <a:prstGeom prst="rect">
            <a:avLst/>
          </a:prstGeom>
          <a:ln w="12700">
            <a:solidFill>
              <a:schemeClr val="accent1"/>
            </a:solidFill>
          </a:ln>
        </p:spPr>
      </p:pic>
      <p:sp>
        <p:nvSpPr>
          <p:cNvPr id="11" name="TextBox 10">
            <a:extLst>
              <a:ext uri="{FF2B5EF4-FFF2-40B4-BE49-F238E27FC236}">
                <a16:creationId xmlns:a16="http://schemas.microsoft.com/office/drawing/2014/main" id="{F5DDD5D7-D0E8-1EB4-984C-8540CB37CC67}"/>
              </a:ext>
            </a:extLst>
          </p:cNvPr>
          <p:cNvSpPr txBox="1"/>
          <p:nvPr/>
        </p:nvSpPr>
        <p:spPr>
          <a:xfrm>
            <a:off x="6544382" y="4239581"/>
            <a:ext cx="4768947" cy="2058526"/>
          </a:xfrm>
          <a:prstGeom prst="rect">
            <a:avLst/>
          </a:prstGeom>
          <a:noFill/>
        </p:spPr>
        <p:txBody>
          <a:bodyPr wrap="square" lIns="0" tIns="0" rIns="0" bIns="0" rtlCol="0">
            <a:noAutofit/>
          </a:bodyPr>
          <a:lstStyle/>
          <a:p>
            <a:pPr algn="just" defTabSz="228600">
              <a:spcAft>
                <a:spcPts val="600"/>
              </a:spcAft>
            </a:pPr>
            <a:r>
              <a:rPr lang="en-US" sz="1200" b="1">
                <a:solidFill>
                  <a:schemeClr val="bg1"/>
                </a:solidFill>
              </a:rPr>
              <a:t>Beer consumption per person, 1980-2019</a:t>
            </a:r>
          </a:p>
          <a:p>
            <a:pPr marL="171450" indent="-171450" algn="just" defTabSz="228600">
              <a:spcAft>
                <a:spcPts val="600"/>
              </a:spcAft>
              <a:buFont typeface="Arial" panose="020B0604020202020204" pitchFamily="34" charset="0"/>
              <a:buChar char="•"/>
            </a:pPr>
            <a:r>
              <a:rPr lang="en-US" sz="1200" noProof="0">
                <a:solidFill>
                  <a:schemeClr val="bg1"/>
                </a:solidFill>
              </a:rPr>
              <a:t>Beer consumption has been decreasing in all western markets including Czechia, the leading market in terms of beer consumption per person.</a:t>
            </a:r>
          </a:p>
          <a:p>
            <a:pPr marL="171450" indent="-171450" algn="just" defTabSz="228600">
              <a:spcAft>
                <a:spcPts val="600"/>
              </a:spcAft>
              <a:buFont typeface="Arial" panose="020B0604020202020204" pitchFamily="34" charset="0"/>
              <a:buChar char="•"/>
            </a:pPr>
            <a:r>
              <a:rPr lang="en-US" sz="1200" noProof="0">
                <a:solidFill>
                  <a:schemeClr val="bg1"/>
                </a:solidFill>
              </a:rPr>
              <a:t>Alongside Czechia, Spain and the USA are leading the charts, w</a:t>
            </a:r>
            <a:r>
              <a:rPr lang="en-US" sz="1200" err="1">
                <a:solidFill>
                  <a:schemeClr val="bg1"/>
                </a:solidFill>
              </a:rPr>
              <a:t>hile</a:t>
            </a:r>
            <a:r>
              <a:rPr lang="en-US" sz="1200">
                <a:solidFill>
                  <a:schemeClr val="bg1"/>
                </a:solidFill>
              </a:rPr>
              <a:t> for total beer consumption, China and the USA rank the highest.</a:t>
            </a:r>
          </a:p>
          <a:p>
            <a:pPr marL="171450" indent="-171450" algn="just" defTabSz="228600">
              <a:spcAft>
                <a:spcPts val="600"/>
              </a:spcAft>
              <a:buFont typeface="Arial" panose="020B0604020202020204" pitchFamily="34" charset="0"/>
              <a:buChar char="•"/>
            </a:pPr>
            <a:r>
              <a:rPr lang="en-US" sz="1200">
                <a:solidFill>
                  <a:schemeClr val="bg1"/>
                </a:solidFill>
              </a:rPr>
              <a:t>The diagram indicates an increase in Asian countries, however that too has slowed down significantly in the past years. </a:t>
            </a:r>
          </a:p>
          <a:p>
            <a:pPr algn="l" defTabSz="228600">
              <a:spcAft>
                <a:spcPts val="1200"/>
              </a:spcAft>
            </a:pPr>
            <a:endParaRPr lang="en-US" sz="1200" noProof="0">
              <a:solidFill>
                <a:schemeClr val="bg1"/>
              </a:solidFill>
            </a:endParaRPr>
          </a:p>
        </p:txBody>
      </p:sp>
      <p:sp>
        <p:nvSpPr>
          <p:cNvPr id="13" name="TextBox 12">
            <a:extLst>
              <a:ext uri="{FF2B5EF4-FFF2-40B4-BE49-F238E27FC236}">
                <a16:creationId xmlns:a16="http://schemas.microsoft.com/office/drawing/2014/main" id="{C212DF1A-40DF-5BD7-3C99-D5A9D2482ACC}"/>
              </a:ext>
            </a:extLst>
          </p:cNvPr>
          <p:cNvSpPr txBox="1"/>
          <p:nvPr/>
        </p:nvSpPr>
        <p:spPr>
          <a:xfrm>
            <a:off x="0" y="6508276"/>
            <a:ext cx="7863121" cy="246221"/>
          </a:xfrm>
          <a:prstGeom prst="rect">
            <a:avLst/>
          </a:prstGeom>
          <a:noFill/>
        </p:spPr>
        <p:txBody>
          <a:bodyPr wrap="square">
            <a:spAutoFit/>
          </a:bodyPr>
          <a:lstStyle/>
          <a:p>
            <a:r>
              <a:rPr lang="en-US" sz="1000">
                <a:solidFill>
                  <a:srgbClr val="000000"/>
                </a:solidFill>
                <a:latin typeface="Verdana"/>
              </a:rPr>
              <a:t>Our World in Data. (N.d.). &amp; Statista (n.d.). </a:t>
            </a:r>
          </a:p>
        </p:txBody>
      </p:sp>
      <p:sp>
        <p:nvSpPr>
          <p:cNvPr id="2" name="Isosceles Triangle 1">
            <a:extLst>
              <a:ext uri="{FF2B5EF4-FFF2-40B4-BE49-F238E27FC236}">
                <a16:creationId xmlns:a16="http://schemas.microsoft.com/office/drawing/2014/main" id="{78C95B87-8D9D-A4B0-0508-D98B6B5BE1D9}"/>
              </a:ext>
            </a:extLst>
          </p:cNvPr>
          <p:cNvSpPr/>
          <p:nvPr/>
        </p:nvSpPr>
        <p:spPr>
          <a:xfrm rot="10800000">
            <a:off x="612770" y="3852643"/>
            <a:ext cx="5034578" cy="200056"/>
          </a:xfrm>
          <a:prstGeom prst="triangle">
            <a:avLst>
              <a:gd name="adj" fmla="val 49108"/>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tIns="91440" bIns="91440" rtlCol="0" anchor="ctr"/>
          <a:lstStyle/>
          <a:p>
            <a:pPr algn="ctr"/>
            <a:endParaRPr lang="fi-FI" err="1"/>
          </a:p>
        </p:txBody>
      </p:sp>
      <p:sp>
        <p:nvSpPr>
          <p:cNvPr id="4" name="Isosceles Triangle 3">
            <a:extLst>
              <a:ext uri="{FF2B5EF4-FFF2-40B4-BE49-F238E27FC236}">
                <a16:creationId xmlns:a16="http://schemas.microsoft.com/office/drawing/2014/main" id="{10A0A9EF-A0C8-B329-413D-0618C08C90BF}"/>
              </a:ext>
            </a:extLst>
          </p:cNvPr>
          <p:cNvSpPr/>
          <p:nvPr/>
        </p:nvSpPr>
        <p:spPr>
          <a:xfrm rot="10800000">
            <a:off x="6411568" y="3852643"/>
            <a:ext cx="5034578" cy="200056"/>
          </a:xfrm>
          <a:prstGeom prst="triangle">
            <a:avLst>
              <a:gd name="adj" fmla="val 49108"/>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tIns="91440" bIns="91440" rtlCol="0" anchor="ctr"/>
          <a:lstStyle/>
          <a:p>
            <a:pPr algn="ctr"/>
            <a:endParaRPr lang="fi-FI" err="1"/>
          </a:p>
        </p:txBody>
      </p:sp>
    </p:spTree>
    <p:extLst>
      <p:ext uri="{BB962C8B-B14F-4D97-AF65-F5344CB8AC3E}">
        <p14:creationId xmlns:p14="http://schemas.microsoft.com/office/powerpoint/2010/main" val="4799636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60E8778-39E5-D2E9-D961-075AB5D0D4CC}"/>
              </a:ext>
            </a:extLst>
          </p:cNvPr>
          <p:cNvSpPr>
            <a:spLocks noGrp="1"/>
          </p:cNvSpPr>
          <p:nvPr>
            <p:ph type="title"/>
          </p:nvPr>
        </p:nvSpPr>
        <p:spPr/>
        <p:txBody>
          <a:bodyPr/>
          <a:lstStyle/>
          <a:p>
            <a:r>
              <a:rPr lang="en-US"/>
              <a:t>VRIO-T &amp; Sustainable Competitive Advantages</a:t>
            </a:r>
          </a:p>
        </p:txBody>
      </p:sp>
      <p:graphicFrame>
        <p:nvGraphicFramePr>
          <p:cNvPr id="6" name="Table 5">
            <a:extLst>
              <a:ext uri="{FF2B5EF4-FFF2-40B4-BE49-F238E27FC236}">
                <a16:creationId xmlns:a16="http://schemas.microsoft.com/office/drawing/2014/main" id="{AEBE18FE-0A5A-74A6-C316-17F6FEACCF53}"/>
              </a:ext>
            </a:extLst>
          </p:cNvPr>
          <p:cNvGraphicFramePr>
            <a:graphicFrameLocks noGrp="1"/>
          </p:cNvGraphicFramePr>
          <p:nvPr>
            <p:extLst>
              <p:ext uri="{D42A27DB-BD31-4B8C-83A1-F6EECF244321}">
                <p14:modId xmlns:p14="http://schemas.microsoft.com/office/powerpoint/2010/main" val="1742399488"/>
              </p:ext>
            </p:extLst>
          </p:nvPr>
        </p:nvGraphicFramePr>
        <p:xfrm>
          <a:off x="384171" y="778728"/>
          <a:ext cx="11420474" cy="5579871"/>
        </p:xfrm>
        <a:graphic>
          <a:graphicData uri="http://schemas.openxmlformats.org/drawingml/2006/table">
            <a:tbl>
              <a:tblPr firstRow="1" bandRow="1">
                <a:tableStyleId>{5C22544A-7EE6-4342-B048-85BDC9FD1C3A}</a:tableStyleId>
              </a:tblPr>
              <a:tblGrid>
                <a:gridCol w="1261749">
                  <a:extLst>
                    <a:ext uri="{9D8B030D-6E8A-4147-A177-3AD203B41FA5}">
                      <a16:colId xmlns:a16="http://schemas.microsoft.com/office/drawing/2014/main" val="898436058"/>
                    </a:ext>
                  </a:extLst>
                </a:gridCol>
                <a:gridCol w="1617785">
                  <a:extLst>
                    <a:ext uri="{9D8B030D-6E8A-4147-A177-3AD203B41FA5}">
                      <a16:colId xmlns:a16="http://schemas.microsoft.com/office/drawing/2014/main" val="1447234539"/>
                    </a:ext>
                  </a:extLst>
                </a:gridCol>
                <a:gridCol w="1651936">
                  <a:extLst>
                    <a:ext uri="{9D8B030D-6E8A-4147-A177-3AD203B41FA5}">
                      <a16:colId xmlns:a16="http://schemas.microsoft.com/office/drawing/2014/main" val="1400485190"/>
                    </a:ext>
                  </a:extLst>
                </a:gridCol>
                <a:gridCol w="1722251">
                  <a:extLst>
                    <a:ext uri="{9D8B030D-6E8A-4147-A177-3AD203B41FA5}">
                      <a16:colId xmlns:a16="http://schemas.microsoft.com/office/drawing/2014/main" val="2835238225"/>
                    </a:ext>
                  </a:extLst>
                </a:gridCol>
                <a:gridCol w="1722251">
                  <a:extLst>
                    <a:ext uri="{9D8B030D-6E8A-4147-A177-3AD203B41FA5}">
                      <a16:colId xmlns:a16="http://schemas.microsoft.com/office/drawing/2014/main" val="1104940609"/>
                    </a:ext>
                  </a:extLst>
                </a:gridCol>
                <a:gridCol w="1722251">
                  <a:extLst>
                    <a:ext uri="{9D8B030D-6E8A-4147-A177-3AD203B41FA5}">
                      <a16:colId xmlns:a16="http://schemas.microsoft.com/office/drawing/2014/main" val="1413454555"/>
                    </a:ext>
                  </a:extLst>
                </a:gridCol>
                <a:gridCol w="1722251">
                  <a:extLst>
                    <a:ext uri="{9D8B030D-6E8A-4147-A177-3AD203B41FA5}">
                      <a16:colId xmlns:a16="http://schemas.microsoft.com/office/drawing/2014/main" val="2936223601"/>
                    </a:ext>
                  </a:extLst>
                </a:gridCol>
              </a:tblGrid>
              <a:tr h="371991">
                <a:tc>
                  <a:txBody>
                    <a:bodyPr/>
                    <a:lstStyle/>
                    <a:p>
                      <a:pPr algn="ctr"/>
                      <a:r>
                        <a:rPr lang="en-US" sz="1200" noProof="0"/>
                        <a:t>Resources</a:t>
                      </a:r>
                    </a:p>
                  </a:txBody>
                  <a:tcPr anchor="ctr"/>
                </a:tc>
                <a:tc>
                  <a:txBody>
                    <a:bodyPr/>
                    <a:lstStyle/>
                    <a:p>
                      <a:pPr algn="ctr"/>
                      <a:r>
                        <a:rPr lang="en-US" sz="1200" noProof="0"/>
                        <a:t>Valuable</a:t>
                      </a:r>
                    </a:p>
                  </a:txBody>
                  <a:tcPr anchor="ctr"/>
                </a:tc>
                <a:tc>
                  <a:txBody>
                    <a:bodyPr/>
                    <a:lstStyle/>
                    <a:p>
                      <a:pPr algn="ctr"/>
                      <a:r>
                        <a:rPr lang="en-US" sz="1200" noProof="0"/>
                        <a:t>Rare</a:t>
                      </a:r>
                    </a:p>
                  </a:txBody>
                  <a:tcPr anchor="ctr"/>
                </a:tc>
                <a:tc>
                  <a:txBody>
                    <a:bodyPr/>
                    <a:lstStyle/>
                    <a:p>
                      <a:pPr algn="ctr"/>
                      <a:r>
                        <a:rPr lang="en-US" sz="1200" noProof="0"/>
                        <a:t>Imitability</a:t>
                      </a:r>
                    </a:p>
                  </a:txBody>
                  <a:tcPr anchor="ctr"/>
                </a:tc>
                <a:tc>
                  <a:txBody>
                    <a:bodyPr/>
                    <a:lstStyle/>
                    <a:p>
                      <a:pPr algn="ctr"/>
                      <a:r>
                        <a:rPr lang="en-US" sz="1200" noProof="0"/>
                        <a:t>Organized</a:t>
                      </a:r>
                    </a:p>
                  </a:txBody>
                  <a:tcPr anchor="ctr"/>
                </a:tc>
                <a:tc>
                  <a:txBody>
                    <a:bodyPr/>
                    <a:lstStyle/>
                    <a:p>
                      <a:pPr algn="ctr"/>
                      <a:r>
                        <a:rPr lang="en-US" sz="1200" noProof="0"/>
                        <a:t>Transferability</a:t>
                      </a:r>
                    </a:p>
                  </a:txBody>
                  <a:tcPr anchor="ctr"/>
                </a:tc>
                <a:tc>
                  <a:txBody>
                    <a:bodyPr/>
                    <a:lstStyle/>
                    <a:p>
                      <a:pPr algn="ctr"/>
                      <a:r>
                        <a:rPr lang="en-US" sz="1200" noProof="0"/>
                        <a:t>Conclusion</a:t>
                      </a:r>
                    </a:p>
                  </a:txBody>
                  <a:tcPr anchor="ctr"/>
                </a:tc>
                <a:extLst>
                  <a:ext uri="{0D108BD9-81ED-4DB2-BD59-A6C34878D82A}">
                    <a16:rowId xmlns:a16="http://schemas.microsoft.com/office/drawing/2014/main" val="2040057045"/>
                  </a:ext>
                </a:extLst>
              </a:tr>
              <a:tr h="1041576">
                <a:tc>
                  <a:txBody>
                    <a:bodyPr/>
                    <a:lstStyle/>
                    <a:p>
                      <a:r>
                        <a:rPr lang="en-US" sz="1100" b="1" i="0" kern="1200">
                          <a:solidFill>
                            <a:schemeClr val="tx2"/>
                          </a:solidFill>
                          <a:effectLst/>
                          <a:latin typeface="+mn-lt"/>
                          <a:ea typeface="+mn-ea"/>
                          <a:cs typeface="+mn-cs"/>
                        </a:rPr>
                        <a:t>Global Brand Recognition</a:t>
                      </a:r>
                      <a:endParaRPr lang="en-US" sz="1100">
                        <a:solidFill>
                          <a:schemeClr val="tx2"/>
                        </a:solidFill>
                      </a:endParaRPr>
                    </a:p>
                  </a:txBody>
                  <a:tcPr anchor="ctr">
                    <a:solidFill>
                      <a:schemeClr val="bg1">
                        <a:lumMod val="95000"/>
                      </a:schemeClr>
                    </a:solidFill>
                  </a:tcPr>
                </a:tc>
                <a:tc>
                  <a:txBody>
                    <a:bodyPr/>
                    <a:lstStyle/>
                    <a:p>
                      <a:pPr algn="l"/>
                      <a:r>
                        <a:rPr lang="en-US" sz="1100" b="1" i="0" kern="1200">
                          <a:solidFill>
                            <a:schemeClr val="dk1"/>
                          </a:solidFill>
                          <a:effectLst/>
                          <a:latin typeface="+mn-lt"/>
                          <a:ea typeface="+mn-ea"/>
                          <a:cs typeface="+mn-cs"/>
                        </a:rPr>
                        <a:t>High: </a:t>
                      </a:r>
                      <a:r>
                        <a:rPr lang="en-US" sz="1100" b="0" i="0" kern="1200">
                          <a:solidFill>
                            <a:schemeClr val="dk1"/>
                          </a:solidFill>
                          <a:effectLst/>
                          <a:latin typeface="+mn-lt"/>
                          <a:ea typeface="+mn-ea"/>
                          <a:cs typeface="+mn-cs"/>
                        </a:rPr>
                        <a:t>Offers strong customer loyalty and market share.</a:t>
                      </a:r>
                      <a:endParaRPr lang="en-US" sz="1100"/>
                    </a:p>
                  </a:txBody>
                  <a:tcPr anchor="ctr">
                    <a:solidFill>
                      <a:schemeClr val="bg1">
                        <a:lumMod val="95000"/>
                      </a:schemeClr>
                    </a:solidFill>
                  </a:tcPr>
                </a:tc>
                <a:tc>
                  <a:txBody>
                    <a:bodyPr/>
                    <a:lstStyle/>
                    <a:p>
                      <a:pPr algn="l"/>
                      <a:r>
                        <a:rPr lang="en-US" sz="1100" b="1" i="0" kern="1200">
                          <a:solidFill>
                            <a:schemeClr val="dk1"/>
                          </a:solidFill>
                          <a:effectLst/>
                          <a:latin typeface="+mn-lt"/>
                          <a:ea typeface="+mn-ea"/>
                          <a:cs typeface="+mn-cs"/>
                        </a:rPr>
                        <a:t>High: </a:t>
                      </a:r>
                      <a:r>
                        <a:rPr lang="en-US" sz="1100" b="0" i="0" kern="1200">
                          <a:solidFill>
                            <a:schemeClr val="dk1"/>
                          </a:solidFill>
                          <a:effectLst/>
                          <a:latin typeface="+mn-lt"/>
                          <a:ea typeface="+mn-ea"/>
                          <a:cs typeface="+mn-cs"/>
                        </a:rPr>
                        <a:t>Few brands have such widespread recognition.</a:t>
                      </a:r>
                      <a:endParaRPr lang="en-US" sz="1100"/>
                    </a:p>
                  </a:txBody>
                  <a:tcPr anchor="ctr">
                    <a:solidFill>
                      <a:schemeClr val="bg1">
                        <a:lumMod val="95000"/>
                      </a:schemeClr>
                    </a:solidFill>
                  </a:tcPr>
                </a:tc>
                <a:tc>
                  <a:txBody>
                    <a:bodyPr/>
                    <a:lstStyle/>
                    <a:p>
                      <a:pPr algn="l"/>
                      <a:r>
                        <a:rPr lang="en-US" sz="1100" b="1" i="0" kern="1200">
                          <a:solidFill>
                            <a:schemeClr val="dk1"/>
                          </a:solidFill>
                          <a:effectLst/>
                          <a:latin typeface="+mn-lt"/>
                          <a:ea typeface="+mn-ea"/>
                          <a:cs typeface="+mn-cs"/>
                        </a:rPr>
                        <a:t>Low: </a:t>
                      </a:r>
                      <a:r>
                        <a:rPr lang="en-US" sz="1100" b="0" i="0" kern="1200">
                          <a:solidFill>
                            <a:schemeClr val="dk1"/>
                          </a:solidFill>
                          <a:effectLst/>
                          <a:latin typeface="+mn-lt"/>
                          <a:ea typeface="+mn-ea"/>
                          <a:cs typeface="+mn-cs"/>
                        </a:rPr>
                        <a:t>Very difficult to replicate Carlsberg's long-standing brand identity.</a:t>
                      </a:r>
                      <a:endParaRPr lang="en-US" sz="1100"/>
                    </a:p>
                  </a:txBody>
                  <a:tcPr anchor="ctr">
                    <a:solidFill>
                      <a:schemeClr val="bg1">
                        <a:lumMod val="95000"/>
                      </a:schemeClr>
                    </a:solidFill>
                  </a:tcPr>
                </a:tc>
                <a:tc>
                  <a:txBody>
                    <a:bodyPr/>
                    <a:lstStyle/>
                    <a:p>
                      <a:pPr algn="l"/>
                      <a:r>
                        <a:rPr lang="en-US" sz="1100" b="1" i="0" kern="1200">
                          <a:solidFill>
                            <a:schemeClr val="dk1"/>
                          </a:solidFill>
                          <a:effectLst/>
                          <a:latin typeface="+mn-lt"/>
                          <a:ea typeface="+mn-ea"/>
                          <a:cs typeface="+mn-cs"/>
                        </a:rPr>
                        <a:t>High: </a:t>
                      </a:r>
                      <a:r>
                        <a:rPr lang="en-US" sz="1100" b="0" i="0" kern="1200">
                          <a:solidFill>
                            <a:schemeClr val="dk1"/>
                          </a:solidFill>
                          <a:effectLst/>
                          <a:latin typeface="+mn-lt"/>
                          <a:ea typeface="+mn-ea"/>
                          <a:cs typeface="+mn-cs"/>
                        </a:rPr>
                        <a:t>Carlsberg effectively leverages its brand in marketing strategies.</a:t>
                      </a:r>
                      <a:endParaRPr lang="en-US" sz="1100"/>
                    </a:p>
                  </a:txBody>
                  <a:tcPr anchor="ctr">
                    <a:solidFill>
                      <a:schemeClr val="bg1">
                        <a:lumMod val="95000"/>
                      </a:schemeClr>
                    </a:solidFill>
                  </a:tcPr>
                </a:tc>
                <a:tc>
                  <a:txBody>
                    <a:bodyPr/>
                    <a:lstStyle/>
                    <a:p>
                      <a:pPr algn="l"/>
                      <a:r>
                        <a:rPr lang="en-US" sz="1100" b="1" i="0" kern="1200">
                          <a:solidFill>
                            <a:schemeClr val="dk1"/>
                          </a:solidFill>
                          <a:effectLst/>
                          <a:latin typeface="+mn-lt"/>
                          <a:ea typeface="+mn-ea"/>
                          <a:cs typeface="+mn-cs"/>
                        </a:rPr>
                        <a:t>High: </a:t>
                      </a:r>
                      <a:r>
                        <a:rPr lang="en-US" sz="1100" b="0" i="0" kern="1200">
                          <a:solidFill>
                            <a:schemeClr val="dk1"/>
                          </a:solidFill>
                          <a:effectLst/>
                          <a:latin typeface="+mn-lt"/>
                          <a:ea typeface="+mn-ea"/>
                          <a:cs typeface="+mn-cs"/>
                        </a:rPr>
                        <a:t>The brand can be leveraged across markets.</a:t>
                      </a:r>
                      <a:endParaRPr lang="en-US" sz="1100"/>
                    </a:p>
                  </a:txBody>
                  <a:tcPr anchor="ctr">
                    <a:solidFill>
                      <a:schemeClr val="bg1">
                        <a:lumMod val="95000"/>
                      </a:schemeClr>
                    </a:solidFill>
                  </a:tcPr>
                </a:tc>
                <a:tc>
                  <a:txBody>
                    <a:bodyPr/>
                    <a:lstStyle/>
                    <a:p>
                      <a:pPr algn="l"/>
                      <a:r>
                        <a:rPr lang="en-US" sz="1100" b="1" i="0" kern="1200">
                          <a:solidFill>
                            <a:schemeClr val="tx2"/>
                          </a:solidFill>
                          <a:effectLst/>
                          <a:latin typeface="+mn-lt"/>
                          <a:ea typeface="+mn-ea"/>
                          <a:cs typeface="+mn-cs"/>
                        </a:rPr>
                        <a:t>Sustainable Competitive Advantage</a:t>
                      </a:r>
                      <a:endParaRPr lang="en-US" sz="1100" b="1">
                        <a:solidFill>
                          <a:schemeClr val="tx2"/>
                        </a:solidFill>
                      </a:endParaRPr>
                    </a:p>
                  </a:txBody>
                  <a:tcPr anchor="ctr">
                    <a:solidFill>
                      <a:schemeClr val="bg1">
                        <a:lumMod val="95000"/>
                      </a:schemeClr>
                    </a:solidFill>
                  </a:tcPr>
                </a:tc>
                <a:extLst>
                  <a:ext uri="{0D108BD9-81ED-4DB2-BD59-A6C34878D82A}">
                    <a16:rowId xmlns:a16="http://schemas.microsoft.com/office/drawing/2014/main" val="3493532489"/>
                  </a:ext>
                </a:extLst>
              </a:tr>
              <a:tr h="1041576">
                <a:tc>
                  <a:txBody>
                    <a:bodyPr/>
                    <a:lstStyle/>
                    <a:p>
                      <a:r>
                        <a:rPr lang="en-US" sz="1100" b="1" i="0" kern="1200">
                          <a:solidFill>
                            <a:schemeClr val="dk1"/>
                          </a:solidFill>
                          <a:effectLst/>
                          <a:latin typeface="+mn-lt"/>
                          <a:ea typeface="+mn-ea"/>
                          <a:cs typeface="+mn-cs"/>
                        </a:rPr>
                        <a:t>Diverse Product Portfolio</a:t>
                      </a:r>
                      <a:endParaRPr lang="en-US" sz="1100"/>
                    </a:p>
                  </a:txBody>
                  <a:tcPr anchor="ctr">
                    <a:solidFill>
                      <a:schemeClr val="bg1"/>
                    </a:solidFill>
                  </a:tcPr>
                </a:tc>
                <a:tc>
                  <a:txBody>
                    <a:bodyPr/>
                    <a:lstStyle/>
                    <a:p>
                      <a:pPr algn="l"/>
                      <a:r>
                        <a:rPr lang="en-US" sz="1100" b="1" i="0" kern="1200">
                          <a:solidFill>
                            <a:schemeClr val="dk1"/>
                          </a:solidFill>
                          <a:effectLst/>
                          <a:latin typeface="+mn-lt"/>
                          <a:ea typeface="+mn-ea"/>
                          <a:cs typeface="+mn-cs"/>
                        </a:rPr>
                        <a:t>High: </a:t>
                      </a:r>
                      <a:r>
                        <a:rPr lang="en-US" sz="1100" b="0" i="0" kern="1200">
                          <a:solidFill>
                            <a:schemeClr val="dk1"/>
                          </a:solidFill>
                          <a:effectLst/>
                          <a:latin typeface="+mn-lt"/>
                          <a:ea typeface="+mn-ea"/>
                          <a:cs typeface="+mn-cs"/>
                        </a:rPr>
                        <a:t>Caters to a wide range of tastes and preferences.</a:t>
                      </a:r>
                      <a:endParaRPr lang="en-US" sz="1100"/>
                    </a:p>
                  </a:txBody>
                  <a:tcPr anchor="ctr">
                    <a:solidFill>
                      <a:schemeClr val="bg1"/>
                    </a:solidFill>
                  </a:tcPr>
                </a:tc>
                <a:tc>
                  <a:txBody>
                    <a:bodyPr/>
                    <a:lstStyle/>
                    <a:p>
                      <a:pPr algn="l"/>
                      <a:r>
                        <a:rPr lang="en-US" sz="1100" b="1" i="0" kern="1200">
                          <a:solidFill>
                            <a:schemeClr val="dk1"/>
                          </a:solidFill>
                          <a:effectLst/>
                          <a:latin typeface="+mn-lt"/>
                          <a:ea typeface="+mn-ea"/>
                          <a:cs typeface="+mn-cs"/>
                        </a:rPr>
                        <a:t>Medium: </a:t>
                      </a:r>
                      <a:r>
                        <a:rPr lang="en-US" sz="1100" b="0" i="0" kern="1200">
                          <a:solidFill>
                            <a:schemeClr val="dk1"/>
                          </a:solidFill>
                          <a:effectLst/>
                          <a:latin typeface="+mn-lt"/>
                          <a:ea typeface="+mn-ea"/>
                          <a:cs typeface="+mn-cs"/>
                        </a:rPr>
                        <a:t>Unique recipes and brews provide some level of rarity.</a:t>
                      </a:r>
                      <a:endParaRPr lang="en-US" sz="1100"/>
                    </a:p>
                  </a:txBody>
                  <a:tcPr anchor="ctr">
                    <a:solidFill>
                      <a:schemeClr val="bg1"/>
                    </a:solidFill>
                  </a:tcPr>
                </a:tc>
                <a:tc>
                  <a:txBody>
                    <a:bodyPr/>
                    <a:lstStyle/>
                    <a:p>
                      <a:pPr algn="l"/>
                      <a:r>
                        <a:rPr lang="en-US" sz="1100" b="1" i="0" kern="1200">
                          <a:solidFill>
                            <a:schemeClr val="dk1"/>
                          </a:solidFill>
                          <a:effectLst/>
                          <a:latin typeface="+mn-lt"/>
                          <a:ea typeface="+mn-ea"/>
                          <a:cs typeface="+mn-cs"/>
                        </a:rPr>
                        <a:t>Medium: </a:t>
                      </a:r>
                      <a:r>
                        <a:rPr lang="en-US" sz="1100" b="0" i="0" kern="1200">
                          <a:solidFill>
                            <a:schemeClr val="dk1"/>
                          </a:solidFill>
                          <a:effectLst/>
                          <a:latin typeface="+mn-lt"/>
                          <a:ea typeface="+mn-ea"/>
                          <a:cs typeface="+mn-cs"/>
                        </a:rPr>
                        <a:t>Complex to imitate but not impossible within the industry.</a:t>
                      </a:r>
                      <a:endParaRPr lang="en-US" sz="1100"/>
                    </a:p>
                  </a:txBody>
                  <a:tcPr anchor="ctr">
                    <a:solidFill>
                      <a:schemeClr val="bg1"/>
                    </a:solidFill>
                  </a:tcPr>
                </a:tc>
                <a:tc>
                  <a:txBody>
                    <a:bodyPr/>
                    <a:lstStyle/>
                    <a:p>
                      <a:pPr algn="l"/>
                      <a:r>
                        <a:rPr lang="en-US" sz="1100" b="1" i="0" kern="1200">
                          <a:solidFill>
                            <a:schemeClr val="dk1"/>
                          </a:solidFill>
                          <a:effectLst/>
                          <a:latin typeface="+mn-lt"/>
                          <a:ea typeface="+mn-ea"/>
                          <a:cs typeface="+mn-cs"/>
                        </a:rPr>
                        <a:t>High: </a:t>
                      </a:r>
                      <a:r>
                        <a:rPr lang="en-US" sz="1100" b="0" i="0" kern="1200">
                          <a:solidFill>
                            <a:schemeClr val="dk1"/>
                          </a:solidFill>
                          <a:effectLst/>
                          <a:latin typeface="+mn-lt"/>
                          <a:ea typeface="+mn-ea"/>
                          <a:cs typeface="+mn-cs"/>
                        </a:rPr>
                        <a:t>Capable of marketing and distributing diverse products.</a:t>
                      </a:r>
                      <a:endParaRPr lang="en-US" sz="1100"/>
                    </a:p>
                  </a:txBody>
                  <a:tcPr anchor="ctr">
                    <a:solidFill>
                      <a:schemeClr val="bg1"/>
                    </a:solidFill>
                  </a:tcPr>
                </a:tc>
                <a:tc>
                  <a:txBody>
                    <a:bodyPr/>
                    <a:lstStyle/>
                    <a:p>
                      <a:pPr algn="l"/>
                      <a:r>
                        <a:rPr lang="en-US" sz="1100" b="1" i="0" kern="1200">
                          <a:solidFill>
                            <a:schemeClr val="dk1"/>
                          </a:solidFill>
                          <a:effectLst/>
                          <a:latin typeface="+mn-lt"/>
                          <a:ea typeface="+mn-ea"/>
                          <a:cs typeface="+mn-cs"/>
                        </a:rPr>
                        <a:t>High: </a:t>
                      </a:r>
                      <a:r>
                        <a:rPr lang="en-US" sz="1100" b="0" i="0" kern="1200">
                          <a:solidFill>
                            <a:schemeClr val="dk1"/>
                          </a:solidFill>
                          <a:effectLst/>
                          <a:latin typeface="+mn-lt"/>
                          <a:ea typeface="+mn-ea"/>
                          <a:cs typeface="+mn-cs"/>
                        </a:rPr>
                        <a:t>Can adapt to different markets.</a:t>
                      </a:r>
                      <a:endParaRPr lang="en-US" sz="1100"/>
                    </a:p>
                  </a:txBody>
                  <a:tcPr anchor="ctr">
                    <a:solidFill>
                      <a:schemeClr val="bg1"/>
                    </a:solidFill>
                  </a:tcPr>
                </a:tc>
                <a:tc>
                  <a:txBody>
                    <a:bodyPr/>
                    <a:lstStyle/>
                    <a:p>
                      <a:pPr algn="l"/>
                      <a:r>
                        <a:rPr lang="en-US" sz="1100" b="0" i="0" kern="1200">
                          <a:solidFill>
                            <a:schemeClr val="dk1"/>
                          </a:solidFill>
                          <a:effectLst/>
                          <a:latin typeface="+mn-lt"/>
                          <a:ea typeface="+mn-ea"/>
                          <a:cs typeface="+mn-cs"/>
                        </a:rPr>
                        <a:t>Competitive Strength, but not a standalone SCA</a:t>
                      </a:r>
                      <a:endParaRPr lang="en-US" sz="1100"/>
                    </a:p>
                  </a:txBody>
                  <a:tcPr anchor="ctr">
                    <a:solidFill>
                      <a:schemeClr val="bg1"/>
                    </a:solidFill>
                  </a:tcPr>
                </a:tc>
                <a:extLst>
                  <a:ext uri="{0D108BD9-81ED-4DB2-BD59-A6C34878D82A}">
                    <a16:rowId xmlns:a16="http://schemas.microsoft.com/office/drawing/2014/main" val="2832985492"/>
                  </a:ext>
                </a:extLst>
              </a:tr>
              <a:tr h="1041576">
                <a:tc>
                  <a:txBody>
                    <a:bodyPr/>
                    <a:lstStyle/>
                    <a:p>
                      <a:r>
                        <a:rPr lang="en-US" sz="1100" b="1" i="0" kern="1200">
                          <a:solidFill>
                            <a:schemeClr val="dk1"/>
                          </a:solidFill>
                          <a:effectLst/>
                          <a:latin typeface="+mn-lt"/>
                          <a:ea typeface="+mn-ea"/>
                          <a:cs typeface="+mn-cs"/>
                        </a:rPr>
                        <a:t>Sustainable Brewing Practices</a:t>
                      </a:r>
                      <a:endParaRPr lang="en-US" sz="1100"/>
                    </a:p>
                  </a:txBody>
                  <a:tcPr anchor="ctr">
                    <a:solidFill>
                      <a:schemeClr val="bg1">
                        <a:lumMod val="95000"/>
                      </a:schemeClr>
                    </a:solidFill>
                  </a:tcPr>
                </a:tc>
                <a:tc>
                  <a:txBody>
                    <a:bodyPr/>
                    <a:lstStyle/>
                    <a:p>
                      <a:pPr algn="l"/>
                      <a:r>
                        <a:rPr lang="en-US" sz="1100" b="1" i="0" kern="1200">
                          <a:solidFill>
                            <a:schemeClr val="dk1"/>
                          </a:solidFill>
                          <a:effectLst/>
                          <a:latin typeface="+mn-lt"/>
                          <a:ea typeface="+mn-ea"/>
                          <a:cs typeface="+mn-cs"/>
                        </a:rPr>
                        <a:t>High: </a:t>
                      </a:r>
                      <a:r>
                        <a:rPr lang="en-US" sz="1100" b="0" i="0" kern="1200">
                          <a:solidFill>
                            <a:schemeClr val="dk1"/>
                          </a:solidFill>
                          <a:effectLst/>
                          <a:latin typeface="+mn-lt"/>
                          <a:ea typeface="+mn-ea"/>
                          <a:cs typeface="+mn-cs"/>
                        </a:rPr>
                        <a:t>Aligns with consumer values and reduces operational costs.</a:t>
                      </a:r>
                      <a:endParaRPr lang="en-US" sz="1100"/>
                    </a:p>
                  </a:txBody>
                  <a:tcPr anchor="ctr">
                    <a:solidFill>
                      <a:schemeClr val="bg1">
                        <a:lumMod val="95000"/>
                      </a:schemeClr>
                    </a:solidFill>
                  </a:tcPr>
                </a:tc>
                <a:tc>
                  <a:txBody>
                    <a:bodyPr/>
                    <a:lstStyle/>
                    <a:p>
                      <a:pPr algn="l"/>
                      <a:r>
                        <a:rPr lang="en-US" sz="1100" b="1" i="0" kern="1200">
                          <a:solidFill>
                            <a:schemeClr val="dk1"/>
                          </a:solidFill>
                          <a:effectLst/>
                          <a:latin typeface="+mn-lt"/>
                          <a:ea typeface="+mn-ea"/>
                          <a:cs typeface="+mn-cs"/>
                        </a:rPr>
                        <a:t>Low: </a:t>
                      </a:r>
                      <a:r>
                        <a:rPr lang="en-US" sz="1100" b="0" i="0" kern="1200">
                          <a:solidFill>
                            <a:schemeClr val="dk1"/>
                          </a:solidFill>
                          <a:effectLst/>
                          <a:latin typeface="+mn-lt"/>
                          <a:ea typeface="+mn-ea"/>
                          <a:cs typeface="+mn-cs"/>
                        </a:rPr>
                        <a:t>Becoming more common as industry standards evolve.</a:t>
                      </a:r>
                      <a:endParaRPr lang="en-US" sz="1100"/>
                    </a:p>
                  </a:txBody>
                  <a:tcPr anchor="ctr">
                    <a:solidFill>
                      <a:schemeClr val="bg1">
                        <a:lumMod val="95000"/>
                      </a:schemeClr>
                    </a:solidFill>
                  </a:tcPr>
                </a:tc>
                <a:tc>
                  <a:txBody>
                    <a:bodyPr/>
                    <a:lstStyle/>
                    <a:p>
                      <a:pPr algn="l"/>
                      <a:r>
                        <a:rPr lang="en-US" sz="1100" b="1" i="0" kern="1200">
                          <a:solidFill>
                            <a:schemeClr val="dk1"/>
                          </a:solidFill>
                          <a:effectLst/>
                          <a:latin typeface="+mn-lt"/>
                          <a:ea typeface="+mn-ea"/>
                          <a:cs typeface="+mn-cs"/>
                        </a:rPr>
                        <a:t>Low: </a:t>
                      </a:r>
                      <a:r>
                        <a:rPr lang="en-US" sz="1100" b="0" i="0" kern="1200">
                          <a:solidFill>
                            <a:schemeClr val="dk1"/>
                          </a:solidFill>
                          <a:effectLst/>
                          <a:latin typeface="+mn-lt"/>
                          <a:ea typeface="+mn-ea"/>
                          <a:cs typeface="+mn-cs"/>
                        </a:rPr>
                        <a:t>Practices can be adopted by others over time.</a:t>
                      </a:r>
                      <a:endParaRPr lang="en-US" sz="1100"/>
                    </a:p>
                  </a:txBody>
                  <a:tcPr anchor="ctr">
                    <a:solidFill>
                      <a:schemeClr val="bg1">
                        <a:lumMod val="95000"/>
                      </a:schemeClr>
                    </a:solidFill>
                  </a:tcPr>
                </a:tc>
                <a:tc>
                  <a:txBody>
                    <a:bodyPr/>
                    <a:lstStyle/>
                    <a:p>
                      <a:pPr algn="l"/>
                      <a:r>
                        <a:rPr lang="en-US" sz="1100" b="1" i="0" kern="1200">
                          <a:solidFill>
                            <a:schemeClr val="dk1"/>
                          </a:solidFill>
                          <a:effectLst/>
                          <a:latin typeface="+mn-lt"/>
                          <a:ea typeface="+mn-ea"/>
                          <a:cs typeface="+mn-cs"/>
                        </a:rPr>
                        <a:t>High: </a:t>
                      </a:r>
                      <a:r>
                        <a:rPr lang="en-US" sz="1100" b="0" i="0" kern="1200">
                          <a:solidFill>
                            <a:schemeClr val="dk1"/>
                          </a:solidFill>
                          <a:effectLst/>
                          <a:latin typeface="+mn-lt"/>
                          <a:ea typeface="+mn-ea"/>
                          <a:cs typeface="+mn-cs"/>
                        </a:rPr>
                        <a:t>Part of Carlsberg's brand ethos and operational strategy.</a:t>
                      </a:r>
                      <a:endParaRPr lang="en-US" sz="1100"/>
                    </a:p>
                  </a:txBody>
                  <a:tcPr anchor="ctr">
                    <a:solidFill>
                      <a:schemeClr val="bg1">
                        <a:lumMod val="95000"/>
                      </a:schemeClr>
                    </a:solidFill>
                  </a:tcPr>
                </a:tc>
                <a:tc>
                  <a:txBody>
                    <a:bodyPr/>
                    <a:lstStyle/>
                    <a:p>
                      <a:pPr algn="l"/>
                      <a:r>
                        <a:rPr lang="en-US" sz="1100" b="1" i="0" kern="1200">
                          <a:solidFill>
                            <a:schemeClr val="dk1"/>
                          </a:solidFill>
                          <a:effectLst/>
                          <a:latin typeface="+mn-lt"/>
                          <a:ea typeface="+mn-ea"/>
                          <a:cs typeface="+mn-cs"/>
                        </a:rPr>
                        <a:t>High: </a:t>
                      </a:r>
                      <a:r>
                        <a:rPr lang="en-US" sz="1100" b="0" i="0" kern="1200">
                          <a:solidFill>
                            <a:schemeClr val="dk1"/>
                          </a:solidFill>
                          <a:effectLst/>
                          <a:latin typeface="+mn-lt"/>
                          <a:ea typeface="+mn-ea"/>
                          <a:cs typeface="+mn-cs"/>
                        </a:rPr>
                        <a:t>Implementable across markets.</a:t>
                      </a:r>
                      <a:endParaRPr lang="en-US" sz="1100"/>
                    </a:p>
                  </a:txBody>
                  <a:tcPr anchor="ctr">
                    <a:solidFill>
                      <a:schemeClr val="bg1">
                        <a:lumMod val="95000"/>
                      </a:schemeClr>
                    </a:solidFill>
                  </a:tcPr>
                </a:tc>
                <a:tc>
                  <a:txBody>
                    <a:bodyPr/>
                    <a:lstStyle/>
                    <a:p>
                      <a:pPr algn="l"/>
                      <a:r>
                        <a:rPr lang="en-US" sz="1100" b="0" i="0" kern="1200">
                          <a:solidFill>
                            <a:schemeClr val="dk1"/>
                          </a:solidFill>
                          <a:effectLst/>
                          <a:latin typeface="+mn-lt"/>
                          <a:ea typeface="+mn-ea"/>
                          <a:cs typeface="+mn-cs"/>
                        </a:rPr>
                        <a:t>Necessary Practice, not an SCA</a:t>
                      </a:r>
                      <a:endParaRPr lang="en-US" sz="1100"/>
                    </a:p>
                  </a:txBody>
                  <a:tcPr anchor="ctr">
                    <a:solidFill>
                      <a:schemeClr val="bg1">
                        <a:lumMod val="95000"/>
                      </a:schemeClr>
                    </a:solidFill>
                  </a:tcPr>
                </a:tc>
                <a:extLst>
                  <a:ext uri="{0D108BD9-81ED-4DB2-BD59-A6C34878D82A}">
                    <a16:rowId xmlns:a16="http://schemas.microsoft.com/office/drawing/2014/main" val="3923981447"/>
                  </a:ext>
                </a:extLst>
              </a:tr>
              <a:tr h="1041576">
                <a:tc>
                  <a:txBody>
                    <a:bodyPr/>
                    <a:lstStyle/>
                    <a:p>
                      <a:r>
                        <a:rPr lang="en-US" sz="1100" b="1" i="0" kern="1200">
                          <a:solidFill>
                            <a:schemeClr val="tx2"/>
                          </a:solidFill>
                          <a:effectLst/>
                          <a:latin typeface="+mn-lt"/>
                          <a:ea typeface="+mn-ea"/>
                          <a:cs typeface="+mn-cs"/>
                        </a:rPr>
                        <a:t>Research &amp; Development (R&amp;D)</a:t>
                      </a:r>
                      <a:endParaRPr lang="en-US" sz="1100">
                        <a:solidFill>
                          <a:schemeClr val="tx2"/>
                        </a:solidFill>
                      </a:endParaRPr>
                    </a:p>
                  </a:txBody>
                  <a:tcPr anchor="ctr">
                    <a:solidFill>
                      <a:schemeClr val="bg1"/>
                    </a:solidFill>
                  </a:tcPr>
                </a:tc>
                <a:tc>
                  <a:txBody>
                    <a:bodyPr/>
                    <a:lstStyle/>
                    <a:p>
                      <a:pPr algn="l"/>
                      <a:r>
                        <a:rPr lang="en-US" sz="1100" b="1" i="0" kern="1200">
                          <a:solidFill>
                            <a:schemeClr val="dk1"/>
                          </a:solidFill>
                          <a:effectLst/>
                          <a:latin typeface="+mn-lt"/>
                          <a:ea typeface="+mn-ea"/>
                          <a:cs typeface="+mn-cs"/>
                        </a:rPr>
                        <a:t>High: </a:t>
                      </a:r>
                      <a:r>
                        <a:rPr lang="en-US" sz="1100" b="0" i="0" kern="1200">
                          <a:solidFill>
                            <a:schemeClr val="dk1"/>
                          </a:solidFill>
                          <a:effectLst/>
                          <a:latin typeface="+mn-lt"/>
                          <a:ea typeface="+mn-ea"/>
                          <a:cs typeface="+mn-cs"/>
                        </a:rPr>
                        <a:t>Leads to innovative products and brewing efficiencies.</a:t>
                      </a:r>
                      <a:endParaRPr lang="en-US" sz="1100"/>
                    </a:p>
                  </a:txBody>
                  <a:tcPr anchor="ctr">
                    <a:solidFill>
                      <a:schemeClr val="bg1"/>
                    </a:solidFill>
                  </a:tcPr>
                </a:tc>
                <a:tc>
                  <a:txBody>
                    <a:bodyPr/>
                    <a:lstStyle/>
                    <a:p>
                      <a:pPr algn="l"/>
                      <a:r>
                        <a:rPr lang="en-US" sz="1100" b="1" i="0" kern="1200">
                          <a:solidFill>
                            <a:schemeClr val="dk1"/>
                          </a:solidFill>
                          <a:effectLst/>
                          <a:latin typeface="+mn-lt"/>
                          <a:ea typeface="+mn-ea"/>
                          <a:cs typeface="+mn-cs"/>
                        </a:rPr>
                        <a:t>High: </a:t>
                      </a:r>
                      <a:r>
                        <a:rPr lang="en-US" sz="1100" b="0" i="0" kern="1200">
                          <a:solidFill>
                            <a:schemeClr val="dk1"/>
                          </a:solidFill>
                          <a:effectLst/>
                          <a:latin typeface="+mn-lt"/>
                          <a:ea typeface="+mn-ea"/>
                          <a:cs typeface="+mn-cs"/>
                        </a:rPr>
                        <a:t>High investment in R&amp;D is less common in the beer industry.</a:t>
                      </a:r>
                      <a:endParaRPr lang="en-US" sz="1100"/>
                    </a:p>
                  </a:txBody>
                  <a:tcPr anchor="ctr">
                    <a:solidFill>
                      <a:schemeClr val="bg1"/>
                    </a:solidFill>
                  </a:tcPr>
                </a:tc>
                <a:tc>
                  <a:txBody>
                    <a:bodyPr/>
                    <a:lstStyle/>
                    <a:p>
                      <a:pPr algn="l"/>
                      <a:r>
                        <a:rPr lang="en-US" sz="1100" b="1" i="0" kern="1200">
                          <a:solidFill>
                            <a:schemeClr val="dk1"/>
                          </a:solidFill>
                          <a:effectLst/>
                          <a:latin typeface="+mn-lt"/>
                          <a:ea typeface="+mn-ea"/>
                          <a:cs typeface="+mn-cs"/>
                        </a:rPr>
                        <a:t>Low: </a:t>
                      </a:r>
                      <a:r>
                        <a:rPr lang="en-US" sz="1100" b="0" i="0" kern="1200">
                          <a:solidFill>
                            <a:schemeClr val="dk1"/>
                          </a:solidFill>
                          <a:effectLst/>
                          <a:latin typeface="+mn-lt"/>
                          <a:ea typeface="+mn-ea"/>
                          <a:cs typeface="+mn-cs"/>
                        </a:rPr>
                        <a:t>Difficult to imitate due to complexity and innovation.</a:t>
                      </a:r>
                      <a:endParaRPr lang="en-US" sz="1100"/>
                    </a:p>
                  </a:txBody>
                  <a:tcPr anchor="ctr">
                    <a:solidFill>
                      <a:schemeClr val="bg1"/>
                    </a:solidFill>
                  </a:tcPr>
                </a:tc>
                <a:tc>
                  <a:txBody>
                    <a:bodyPr/>
                    <a:lstStyle/>
                    <a:p>
                      <a:pPr algn="l"/>
                      <a:r>
                        <a:rPr lang="en-US" sz="1100" b="1" i="0" kern="1200">
                          <a:solidFill>
                            <a:schemeClr val="dk1"/>
                          </a:solidFill>
                          <a:effectLst/>
                          <a:latin typeface="+mn-lt"/>
                          <a:ea typeface="+mn-ea"/>
                          <a:cs typeface="+mn-cs"/>
                        </a:rPr>
                        <a:t>High: </a:t>
                      </a:r>
                      <a:r>
                        <a:rPr lang="en-US" sz="1100" b="0" i="0" kern="1200">
                          <a:solidFill>
                            <a:schemeClr val="dk1"/>
                          </a:solidFill>
                          <a:effectLst/>
                          <a:latin typeface="+mn-lt"/>
                          <a:ea typeface="+mn-ea"/>
                          <a:cs typeface="+mn-cs"/>
                        </a:rPr>
                        <a:t>Well-structured to support R&amp;D initiatives.</a:t>
                      </a:r>
                      <a:endParaRPr lang="en-US" sz="1100"/>
                    </a:p>
                  </a:txBody>
                  <a:tcPr anchor="ctr">
                    <a:solidFill>
                      <a:schemeClr val="bg1"/>
                    </a:solidFill>
                  </a:tcPr>
                </a:tc>
                <a:tc>
                  <a:txBody>
                    <a:bodyPr/>
                    <a:lstStyle/>
                    <a:p>
                      <a:pPr algn="l"/>
                      <a:r>
                        <a:rPr lang="en-US" sz="1100" b="1" i="0" kern="1200">
                          <a:solidFill>
                            <a:schemeClr val="dk1"/>
                          </a:solidFill>
                          <a:effectLst/>
                          <a:latin typeface="+mn-lt"/>
                          <a:ea typeface="+mn-ea"/>
                          <a:cs typeface="+mn-cs"/>
                        </a:rPr>
                        <a:t>High: </a:t>
                      </a:r>
                      <a:r>
                        <a:rPr lang="en-US" sz="1100" b="0" i="0" kern="1200">
                          <a:solidFill>
                            <a:schemeClr val="dk1"/>
                          </a:solidFill>
                          <a:effectLst/>
                          <a:latin typeface="+mn-lt"/>
                          <a:ea typeface="+mn-ea"/>
                          <a:cs typeface="+mn-cs"/>
                        </a:rPr>
                        <a:t>Applicable and advantageous across markets.</a:t>
                      </a:r>
                      <a:endParaRPr lang="en-US" sz="1100"/>
                    </a:p>
                  </a:txBody>
                  <a:tcPr anchor="ctr">
                    <a:solidFill>
                      <a:schemeClr val="bg1"/>
                    </a:solidFill>
                  </a:tcPr>
                </a:tc>
                <a:tc>
                  <a:txBody>
                    <a:bodyPr/>
                    <a:lstStyle/>
                    <a:p>
                      <a:pPr algn="l"/>
                      <a:r>
                        <a:rPr lang="en-US" sz="1100" b="1" i="0" kern="1200">
                          <a:solidFill>
                            <a:schemeClr val="tx2"/>
                          </a:solidFill>
                          <a:effectLst/>
                          <a:latin typeface="+mn-lt"/>
                          <a:ea typeface="+mn-ea"/>
                          <a:cs typeface="+mn-cs"/>
                        </a:rPr>
                        <a:t>Sustainable Competitive Advantage</a:t>
                      </a:r>
                      <a:endParaRPr lang="en-US" sz="1100" b="1">
                        <a:solidFill>
                          <a:schemeClr val="tx2"/>
                        </a:solidFill>
                      </a:endParaRPr>
                    </a:p>
                  </a:txBody>
                  <a:tcPr anchor="ctr">
                    <a:solidFill>
                      <a:schemeClr val="bg1"/>
                    </a:solidFill>
                  </a:tcPr>
                </a:tc>
                <a:extLst>
                  <a:ext uri="{0D108BD9-81ED-4DB2-BD59-A6C34878D82A}">
                    <a16:rowId xmlns:a16="http://schemas.microsoft.com/office/drawing/2014/main" val="325684673"/>
                  </a:ext>
                </a:extLst>
              </a:tr>
              <a:tr h="1041576">
                <a:tc>
                  <a:txBody>
                    <a:bodyPr/>
                    <a:lstStyle/>
                    <a:p>
                      <a:r>
                        <a:rPr lang="en-US" sz="1100" b="1" i="0" kern="1200">
                          <a:solidFill>
                            <a:schemeClr val="tx2"/>
                          </a:solidFill>
                          <a:effectLst/>
                          <a:latin typeface="+mn-lt"/>
                          <a:ea typeface="+mn-ea"/>
                          <a:cs typeface="+mn-cs"/>
                        </a:rPr>
                        <a:t>International Market Experience</a:t>
                      </a:r>
                      <a:endParaRPr lang="en-US" sz="1100">
                        <a:solidFill>
                          <a:schemeClr val="tx2"/>
                        </a:solidFill>
                      </a:endParaRPr>
                    </a:p>
                  </a:txBody>
                  <a:tcPr anchor="ctr">
                    <a:solidFill>
                      <a:schemeClr val="bg1">
                        <a:lumMod val="95000"/>
                      </a:schemeClr>
                    </a:solidFill>
                  </a:tcPr>
                </a:tc>
                <a:tc>
                  <a:txBody>
                    <a:bodyPr/>
                    <a:lstStyle/>
                    <a:p>
                      <a:pPr algn="l"/>
                      <a:r>
                        <a:rPr lang="en-US" sz="1100" b="1" i="0" kern="1200">
                          <a:solidFill>
                            <a:schemeClr val="dk1"/>
                          </a:solidFill>
                          <a:effectLst/>
                          <a:latin typeface="+mn-lt"/>
                          <a:ea typeface="+mn-ea"/>
                          <a:cs typeface="+mn-cs"/>
                        </a:rPr>
                        <a:t>High: </a:t>
                      </a:r>
                      <a:r>
                        <a:rPr lang="en-US" sz="1100" b="0" i="0" kern="1200">
                          <a:solidFill>
                            <a:schemeClr val="dk1"/>
                          </a:solidFill>
                          <a:effectLst/>
                          <a:latin typeface="+mn-lt"/>
                          <a:ea typeface="+mn-ea"/>
                          <a:cs typeface="+mn-cs"/>
                        </a:rPr>
                        <a:t>Provides insights into diverse consumer behaviors.</a:t>
                      </a:r>
                      <a:endParaRPr lang="en-US" sz="1100"/>
                    </a:p>
                  </a:txBody>
                  <a:tcPr anchor="ctr">
                    <a:solidFill>
                      <a:schemeClr val="bg1">
                        <a:lumMod val="95000"/>
                      </a:schemeClr>
                    </a:solidFill>
                  </a:tcPr>
                </a:tc>
                <a:tc>
                  <a:txBody>
                    <a:bodyPr/>
                    <a:lstStyle/>
                    <a:p>
                      <a:pPr algn="l"/>
                      <a:r>
                        <a:rPr lang="en-US" sz="1100" b="1" i="0" kern="1200">
                          <a:solidFill>
                            <a:schemeClr val="dk1"/>
                          </a:solidFill>
                          <a:effectLst/>
                          <a:latin typeface="+mn-lt"/>
                          <a:ea typeface="+mn-ea"/>
                          <a:cs typeface="+mn-cs"/>
                        </a:rPr>
                        <a:t>High: </a:t>
                      </a:r>
                      <a:r>
                        <a:rPr lang="en-US" sz="1100" b="0" i="0" kern="1200">
                          <a:solidFill>
                            <a:schemeClr val="dk1"/>
                          </a:solidFill>
                          <a:effectLst/>
                          <a:latin typeface="+mn-lt"/>
                          <a:ea typeface="+mn-ea"/>
                          <a:cs typeface="+mn-cs"/>
                        </a:rPr>
                        <a:t>Not all companies have such a broad international presence.</a:t>
                      </a:r>
                      <a:endParaRPr lang="en-US" sz="1100"/>
                    </a:p>
                  </a:txBody>
                  <a:tcPr anchor="ctr">
                    <a:solidFill>
                      <a:schemeClr val="bg1">
                        <a:lumMod val="95000"/>
                      </a:schemeClr>
                    </a:solidFill>
                  </a:tcPr>
                </a:tc>
                <a:tc>
                  <a:txBody>
                    <a:bodyPr/>
                    <a:lstStyle/>
                    <a:p>
                      <a:pPr algn="l"/>
                      <a:r>
                        <a:rPr lang="en-US" sz="1100" b="1" i="0" kern="1200">
                          <a:solidFill>
                            <a:schemeClr val="dk1"/>
                          </a:solidFill>
                          <a:effectLst/>
                          <a:latin typeface="+mn-lt"/>
                          <a:ea typeface="+mn-ea"/>
                          <a:cs typeface="+mn-cs"/>
                        </a:rPr>
                        <a:t>Low: </a:t>
                      </a:r>
                      <a:r>
                        <a:rPr lang="en-US" sz="1100" b="0" i="0" kern="1200">
                          <a:solidFill>
                            <a:schemeClr val="dk1"/>
                          </a:solidFill>
                          <a:effectLst/>
                          <a:latin typeface="+mn-lt"/>
                          <a:ea typeface="+mn-ea"/>
                          <a:cs typeface="+mn-cs"/>
                        </a:rPr>
                        <a:t>Difficult to gain quickly, based on historical success.</a:t>
                      </a:r>
                      <a:endParaRPr lang="en-US" sz="1100"/>
                    </a:p>
                  </a:txBody>
                  <a:tcPr anchor="ctr">
                    <a:solidFill>
                      <a:schemeClr val="bg1">
                        <a:lumMod val="95000"/>
                      </a:schemeClr>
                    </a:solidFill>
                  </a:tcPr>
                </a:tc>
                <a:tc>
                  <a:txBody>
                    <a:bodyPr/>
                    <a:lstStyle/>
                    <a:p>
                      <a:pPr algn="l"/>
                      <a:r>
                        <a:rPr lang="en-US" sz="1100" b="1" i="0" kern="1200">
                          <a:solidFill>
                            <a:schemeClr val="dk1"/>
                          </a:solidFill>
                          <a:effectLst/>
                          <a:latin typeface="+mn-lt"/>
                          <a:ea typeface="+mn-ea"/>
                          <a:cs typeface="+mn-cs"/>
                        </a:rPr>
                        <a:t>High: </a:t>
                      </a:r>
                      <a:r>
                        <a:rPr lang="en-US" sz="1100" b="0" i="0" kern="1200">
                          <a:solidFill>
                            <a:schemeClr val="dk1"/>
                          </a:solidFill>
                          <a:effectLst/>
                          <a:latin typeface="+mn-lt"/>
                          <a:ea typeface="+mn-ea"/>
                          <a:cs typeface="+mn-cs"/>
                        </a:rPr>
                        <a:t>Utilizes international experience in market strategies.</a:t>
                      </a:r>
                      <a:endParaRPr lang="en-US" sz="1100"/>
                    </a:p>
                  </a:txBody>
                  <a:tcPr anchor="ctr">
                    <a:solidFill>
                      <a:schemeClr val="bg1">
                        <a:lumMod val="95000"/>
                      </a:schemeClr>
                    </a:solidFill>
                  </a:tcPr>
                </a:tc>
                <a:tc>
                  <a:txBody>
                    <a:bodyPr/>
                    <a:lstStyle/>
                    <a:p>
                      <a:pPr algn="l"/>
                      <a:r>
                        <a:rPr lang="en-US" sz="1100" b="1" i="0" kern="1200">
                          <a:solidFill>
                            <a:schemeClr val="dk1"/>
                          </a:solidFill>
                          <a:effectLst/>
                          <a:latin typeface="+mn-lt"/>
                          <a:ea typeface="+mn-ea"/>
                          <a:cs typeface="+mn-cs"/>
                        </a:rPr>
                        <a:t>High: </a:t>
                      </a:r>
                      <a:r>
                        <a:rPr lang="en-US" sz="1100" b="0" i="0" kern="1200">
                          <a:solidFill>
                            <a:schemeClr val="dk1"/>
                          </a:solidFill>
                          <a:effectLst/>
                          <a:latin typeface="+mn-lt"/>
                          <a:ea typeface="+mn-ea"/>
                          <a:cs typeface="+mn-cs"/>
                        </a:rPr>
                        <a:t>Insights are transferable to new markets</a:t>
                      </a:r>
                      <a:endParaRPr lang="en-US" sz="1100"/>
                    </a:p>
                  </a:txBody>
                  <a:tcPr anchor="ctr">
                    <a:solidFill>
                      <a:schemeClr val="bg1">
                        <a:lumMod val="95000"/>
                      </a:schemeClr>
                    </a:solidFill>
                  </a:tcPr>
                </a:tc>
                <a:tc>
                  <a:txBody>
                    <a:bodyPr/>
                    <a:lstStyle/>
                    <a:p>
                      <a:pPr algn="l"/>
                      <a:r>
                        <a:rPr lang="en-US" sz="1100" b="1" i="0" kern="1200">
                          <a:solidFill>
                            <a:schemeClr val="tx2"/>
                          </a:solidFill>
                          <a:effectLst/>
                          <a:latin typeface="+mn-lt"/>
                          <a:ea typeface="+mn-ea"/>
                          <a:cs typeface="+mn-cs"/>
                        </a:rPr>
                        <a:t>Sustainable Competitive Advantage</a:t>
                      </a:r>
                      <a:endParaRPr lang="en-US" sz="1100" b="1">
                        <a:solidFill>
                          <a:schemeClr val="tx2"/>
                        </a:solidFill>
                      </a:endParaRPr>
                    </a:p>
                  </a:txBody>
                  <a:tcPr anchor="ctr">
                    <a:solidFill>
                      <a:schemeClr val="bg1">
                        <a:lumMod val="95000"/>
                      </a:schemeClr>
                    </a:solidFill>
                  </a:tcPr>
                </a:tc>
                <a:extLst>
                  <a:ext uri="{0D108BD9-81ED-4DB2-BD59-A6C34878D82A}">
                    <a16:rowId xmlns:a16="http://schemas.microsoft.com/office/drawing/2014/main" val="498689330"/>
                  </a:ext>
                </a:extLst>
              </a:tr>
            </a:tbl>
          </a:graphicData>
        </a:graphic>
      </p:graphicFrame>
    </p:spTree>
    <p:extLst>
      <p:ext uri="{BB962C8B-B14F-4D97-AF65-F5344CB8AC3E}">
        <p14:creationId xmlns:p14="http://schemas.microsoft.com/office/powerpoint/2010/main" val="11564840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DF7779D-142A-8D70-2031-38944C9667DE}"/>
              </a:ext>
            </a:extLst>
          </p:cNvPr>
          <p:cNvSpPr>
            <a:spLocks noGrp="1"/>
          </p:cNvSpPr>
          <p:nvPr>
            <p:ph type="title"/>
          </p:nvPr>
        </p:nvSpPr>
        <p:spPr/>
        <p:txBody>
          <a:bodyPr/>
          <a:lstStyle/>
          <a:p>
            <a:r>
              <a:rPr lang="en-US"/>
              <a:t>Carlsberg’s Three Sustainable Competitive Advantages</a:t>
            </a:r>
            <a:endParaRPr lang="en-FI"/>
          </a:p>
        </p:txBody>
      </p:sp>
      <p:sp>
        <p:nvSpPr>
          <p:cNvPr id="15" name="Text Placeholder 6">
            <a:extLst>
              <a:ext uri="{FF2B5EF4-FFF2-40B4-BE49-F238E27FC236}">
                <a16:creationId xmlns:a16="http://schemas.microsoft.com/office/drawing/2014/main" id="{7260FB31-0181-9ED9-463C-DB3D8E6A6B17}"/>
              </a:ext>
            </a:extLst>
          </p:cNvPr>
          <p:cNvSpPr txBox="1">
            <a:spLocks/>
          </p:cNvSpPr>
          <p:nvPr/>
        </p:nvSpPr>
        <p:spPr>
          <a:xfrm>
            <a:off x="876671" y="2316426"/>
            <a:ext cx="10438657" cy="3725013"/>
          </a:xfrm>
          <a:prstGeom prst="rect">
            <a:avLst/>
          </a:prstGeom>
          <a:solidFill>
            <a:schemeClr val="bg1">
              <a:lumMod val="95000"/>
            </a:schemeClr>
          </a:solidFill>
          <a:effectLst/>
        </p:spPr>
        <p:txBody>
          <a:bodyPr lIns="108000" tIns="72000" rIns="72000" bIns="72000" anchor="ctr"/>
          <a:lstStyle>
            <a:defPPr>
              <a:defRPr lang="en-US"/>
            </a:defPPr>
            <a:lvl1pPr indent="0" defTabSz="457200">
              <a:lnSpc>
                <a:spcPct val="100000"/>
              </a:lnSpc>
              <a:spcBef>
                <a:spcPts val="0"/>
              </a:spcBef>
              <a:spcAft>
                <a:spcPts val="0"/>
              </a:spcAft>
              <a:buFont typeface="Arial" panose="020B0604020202020204" pitchFamily="34" charset="0"/>
              <a:buNone/>
              <a:defRPr b="1">
                <a:latin typeface="+mj-lt"/>
              </a:defRPr>
            </a:lvl1pPr>
            <a:lvl2pPr marL="457200" indent="-457200" defTabSz="457200">
              <a:lnSpc>
                <a:spcPct val="100000"/>
              </a:lnSpc>
              <a:spcBef>
                <a:spcPts val="0"/>
              </a:spcBef>
              <a:spcAft>
                <a:spcPts val="2400"/>
              </a:spcAft>
              <a:buClrTx/>
              <a:buFont typeface="Arial" panose="020B0604020202020204" pitchFamily="34" charset="0"/>
              <a:buChar char="•"/>
              <a:defRPr sz="4000">
                <a:latin typeface="Graphik Light" panose="020B0403030202060203" pitchFamily="34" charset="0"/>
              </a:defRPr>
            </a:lvl2pPr>
            <a:lvl3pPr marL="914400" indent="-457200" defTabSz="457200">
              <a:lnSpc>
                <a:spcPct val="100000"/>
              </a:lnSpc>
              <a:spcBef>
                <a:spcPts val="0"/>
              </a:spcBef>
              <a:spcAft>
                <a:spcPts val="2400"/>
              </a:spcAft>
              <a:buFont typeface="Verdana"/>
              <a:buChar char="–"/>
              <a:defRPr sz="4000">
                <a:latin typeface="Graphik Light" panose="020B0403030202060203" pitchFamily="34" charset="0"/>
              </a:defRPr>
            </a:lvl3pPr>
            <a:lvl4pPr marL="1371600" indent="-457200" defTabSz="457200">
              <a:lnSpc>
                <a:spcPct val="100000"/>
              </a:lnSpc>
              <a:spcBef>
                <a:spcPts val="0"/>
              </a:spcBef>
              <a:spcAft>
                <a:spcPts val="2400"/>
              </a:spcAft>
              <a:buFont typeface="Arial" panose="020B0604020202020204" pitchFamily="34" charset="0"/>
              <a:buChar char="•"/>
              <a:defRPr>
                <a:latin typeface="Graphik Light" panose="020B0403030202060203" pitchFamily="34" charset="0"/>
              </a:defRPr>
            </a:lvl4pPr>
            <a:lvl5pPr marL="1828800" indent="-457200" defTabSz="457200">
              <a:lnSpc>
                <a:spcPct val="100000"/>
              </a:lnSpc>
              <a:spcBef>
                <a:spcPts val="0"/>
              </a:spcBef>
              <a:spcAft>
                <a:spcPts val="2400"/>
              </a:spcAft>
              <a:buFont typeface="Verdana"/>
              <a:buChar char="–"/>
              <a:defRPr>
                <a:latin typeface="Graphik Light" panose="020B0403030202060203" pitchFamily="34" charset="0"/>
              </a:defRPr>
            </a:lvl5pPr>
            <a:lvl6pPr marL="22226" indent="0" defTabSz="457200">
              <a:lnSpc>
                <a:spcPct val="90000"/>
              </a:lnSpc>
              <a:spcBef>
                <a:spcPts val="0"/>
              </a:spcBef>
              <a:spcAft>
                <a:spcPts val="2400"/>
              </a:spcAft>
              <a:buFont typeface="Graphik" panose="020B0503030202060203" pitchFamily="34" charset="0"/>
              <a:buNone/>
              <a:tabLst/>
              <a:defRPr sz="3200">
                <a:latin typeface="Graphik Light" panose="020B0403030202060203" pitchFamily="34" charset="0"/>
              </a:defRPr>
            </a:lvl6pPr>
            <a:lvl7pPr marL="0" indent="0" defTabSz="457200">
              <a:lnSpc>
                <a:spcPct val="90000"/>
              </a:lnSpc>
              <a:spcBef>
                <a:spcPts val="0"/>
              </a:spcBef>
              <a:spcAft>
                <a:spcPts val="2400"/>
              </a:spcAft>
              <a:buFont typeface="Arial" panose="020B0604020202020204" pitchFamily="34" charset="0"/>
              <a:buNone/>
              <a:defRPr sz="2400">
                <a:latin typeface="Graphik Light" panose="020B0403030202060203" pitchFamily="34" charset="0"/>
              </a:defRPr>
            </a:lvl7pPr>
            <a:lvl8pPr marL="0" indent="0" defTabSz="457200">
              <a:lnSpc>
                <a:spcPct val="90000"/>
              </a:lnSpc>
              <a:spcBef>
                <a:spcPts val="0"/>
              </a:spcBef>
              <a:spcAft>
                <a:spcPts val="2400"/>
              </a:spcAft>
              <a:buFont typeface="Arial" panose="020B0604020202020204" pitchFamily="34" charset="0"/>
              <a:buNone/>
              <a:defRPr sz="2000" b="1">
                <a:latin typeface="Graphik Light" panose="020B0403030202060203" pitchFamily="34" charset="0"/>
              </a:defRPr>
            </a:lvl8pPr>
            <a:lvl9pPr marL="0" indent="0" defTabSz="457200">
              <a:lnSpc>
                <a:spcPct val="90000"/>
              </a:lnSpc>
              <a:spcBef>
                <a:spcPts val="0"/>
              </a:spcBef>
              <a:spcAft>
                <a:spcPts val="2400"/>
              </a:spcAft>
              <a:buFont typeface="Arial" panose="020B0604020202020204" pitchFamily="34" charset="0"/>
              <a:buNone/>
              <a:defRPr sz="1600">
                <a:solidFill>
                  <a:schemeClr val="tx2"/>
                </a:solidFill>
                <a:latin typeface="Graphik Light" panose="020B0403030202060203" pitchFamily="34" charset="0"/>
              </a:defRPr>
            </a:lvl9pPr>
          </a:lstStyle>
          <a:p>
            <a:pPr defTabSz="914400"/>
            <a:endParaRPr lang="en-US" sz="1200" b="0">
              <a:latin typeface="Verdana" panose="020B0604030504040204" pitchFamily="34" charset="0"/>
              <a:ea typeface="Verdana" panose="020B0604030504040204" pitchFamily="34" charset="0"/>
              <a:cs typeface="Verdana" panose="020B0604030504040204" pitchFamily="34" charset="0"/>
            </a:endParaRPr>
          </a:p>
        </p:txBody>
      </p:sp>
      <p:sp>
        <p:nvSpPr>
          <p:cNvPr id="16" name="Oval 1">
            <a:extLst>
              <a:ext uri="{FF2B5EF4-FFF2-40B4-BE49-F238E27FC236}">
                <a16:creationId xmlns:a16="http://schemas.microsoft.com/office/drawing/2014/main" id="{D09486BB-CAAE-5209-19BE-9B7094990E73}"/>
              </a:ext>
            </a:extLst>
          </p:cNvPr>
          <p:cNvSpPr/>
          <p:nvPr/>
        </p:nvSpPr>
        <p:spPr>
          <a:xfrm>
            <a:off x="1763514" y="1401822"/>
            <a:ext cx="1529952" cy="152995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t>1</a:t>
            </a:r>
          </a:p>
        </p:txBody>
      </p:sp>
      <p:sp>
        <p:nvSpPr>
          <p:cNvPr id="17" name="Oval 16">
            <a:extLst>
              <a:ext uri="{FF2B5EF4-FFF2-40B4-BE49-F238E27FC236}">
                <a16:creationId xmlns:a16="http://schemas.microsoft.com/office/drawing/2014/main" id="{77461466-FB16-4A8D-3F21-F182BC1C56FC}"/>
              </a:ext>
            </a:extLst>
          </p:cNvPr>
          <p:cNvSpPr/>
          <p:nvPr/>
        </p:nvSpPr>
        <p:spPr>
          <a:xfrm>
            <a:off x="5331024" y="1401822"/>
            <a:ext cx="1529952" cy="152995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t>2</a:t>
            </a:r>
          </a:p>
        </p:txBody>
      </p:sp>
      <p:sp>
        <p:nvSpPr>
          <p:cNvPr id="18" name="Oval 8">
            <a:extLst>
              <a:ext uri="{FF2B5EF4-FFF2-40B4-BE49-F238E27FC236}">
                <a16:creationId xmlns:a16="http://schemas.microsoft.com/office/drawing/2014/main" id="{1A03DB8A-2F4A-9E84-D475-0460DEA5BAA7}"/>
              </a:ext>
            </a:extLst>
          </p:cNvPr>
          <p:cNvSpPr/>
          <p:nvPr/>
        </p:nvSpPr>
        <p:spPr>
          <a:xfrm>
            <a:off x="8485540" y="1401822"/>
            <a:ext cx="1529952" cy="152995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t>3</a:t>
            </a:r>
          </a:p>
        </p:txBody>
      </p:sp>
      <p:sp>
        <p:nvSpPr>
          <p:cNvPr id="19" name="TextBox 16">
            <a:extLst>
              <a:ext uri="{FF2B5EF4-FFF2-40B4-BE49-F238E27FC236}">
                <a16:creationId xmlns:a16="http://schemas.microsoft.com/office/drawing/2014/main" id="{8CE9BFC1-A0DB-8E20-E3C7-17C17080C1F0}"/>
              </a:ext>
            </a:extLst>
          </p:cNvPr>
          <p:cNvSpPr txBox="1"/>
          <p:nvPr/>
        </p:nvSpPr>
        <p:spPr>
          <a:xfrm>
            <a:off x="1438263" y="3021331"/>
            <a:ext cx="2180454" cy="523220"/>
          </a:xfrm>
          <a:prstGeom prst="rect">
            <a:avLst/>
          </a:prstGeom>
          <a:noFill/>
        </p:spPr>
        <p:txBody>
          <a:bodyPr wrap="square" rtlCol="0" anchor="ctr">
            <a:spAutoFit/>
          </a:bodyPr>
          <a:lstStyle/>
          <a:p>
            <a:pPr algn="ctr"/>
            <a:r>
              <a:rPr lang="en-US" sz="1400" b="1">
                <a:solidFill>
                  <a:schemeClr val="accent1"/>
                </a:solidFill>
                <a:cs typeface="Poppins" pitchFamily="2" charset="77"/>
              </a:rPr>
              <a:t>GLOBAL BRAND RECOGNITION</a:t>
            </a:r>
          </a:p>
        </p:txBody>
      </p:sp>
      <p:sp>
        <p:nvSpPr>
          <p:cNvPr id="20" name="TextBox 17">
            <a:extLst>
              <a:ext uri="{FF2B5EF4-FFF2-40B4-BE49-F238E27FC236}">
                <a16:creationId xmlns:a16="http://schemas.microsoft.com/office/drawing/2014/main" id="{F06FDFA2-14B1-F284-E4E4-EAD286F79A63}"/>
              </a:ext>
            </a:extLst>
          </p:cNvPr>
          <p:cNvSpPr txBox="1"/>
          <p:nvPr/>
        </p:nvSpPr>
        <p:spPr>
          <a:xfrm>
            <a:off x="5005251" y="3021331"/>
            <a:ext cx="2180453" cy="738664"/>
          </a:xfrm>
          <a:prstGeom prst="rect">
            <a:avLst/>
          </a:prstGeom>
          <a:noFill/>
        </p:spPr>
        <p:txBody>
          <a:bodyPr wrap="square" rtlCol="0" anchor="ctr">
            <a:spAutoFit/>
          </a:bodyPr>
          <a:lstStyle/>
          <a:p>
            <a:pPr algn="ctr"/>
            <a:r>
              <a:rPr lang="en-US" sz="1400" b="1">
                <a:solidFill>
                  <a:schemeClr val="tx2"/>
                </a:solidFill>
                <a:cs typeface="Poppins" pitchFamily="2" charset="77"/>
              </a:rPr>
              <a:t>RESEARCH &amp; DEVELOPMENT CAPABILITIES</a:t>
            </a:r>
          </a:p>
        </p:txBody>
      </p:sp>
      <p:sp>
        <p:nvSpPr>
          <p:cNvPr id="21" name="TextBox 18">
            <a:extLst>
              <a:ext uri="{FF2B5EF4-FFF2-40B4-BE49-F238E27FC236}">
                <a16:creationId xmlns:a16="http://schemas.microsoft.com/office/drawing/2014/main" id="{46C4D99B-6C96-EA66-147A-F80E0D3A2A43}"/>
              </a:ext>
            </a:extLst>
          </p:cNvPr>
          <p:cNvSpPr txBox="1"/>
          <p:nvPr/>
        </p:nvSpPr>
        <p:spPr>
          <a:xfrm>
            <a:off x="8140389" y="3021331"/>
            <a:ext cx="2180453" cy="738664"/>
          </a:xfrm>
          <a:prstGeom prst="rect">
            <a:avLst/>
          </a:prstGeom>
          <a:noFill/>
        </p:spPr>
        <p:txBody>
          <a:bodyPr wrap="square" rtlCol="0" anchor="ctr">
            <a:spAutoFit/>
          </a:bodyPr>
          <a:lstStyle/>
          <a:p>
            <a:pPr algn="ctr"/>
            <a:r>
              <a:rPr lang="en-US" sz="1400" b="1">
                <a:solidFill>
                  <a:schemeClr val="accent2"/>
                </a:solidFill>
                <a:cs typeface="Poppins" pitchFamily="2" charset="77"/>
              </a:rPr>
              <a:t>INTERNATIONAL MARKET EXPERIENCE</a:t>
            </a:r>
          </a:p>
        </p:txBody>
      </p:sp>
      <p:sp>
        <p:nvSpPr>
          <p:cNvPr id="22" name="Subtitle 2">
            <a:extLst>
              <a:ext uri="{FF2B5EF4-FFF2-40B4-BE49-F238E27FC236}">
                <a16:creationId xmlns:a16="http://schemas.microsoft.com/office/drawing/2014/main" id="{C40EC84F-B5D4-C2A2-6448-879F00CF2273}"/>
              </a:ext>
            </a:extLst>
          </p:cNvPr>
          <p:cNvSpPr txBox="1">
            <a:spLocks/>
          </p:cNvSpPr>
          <p:nvPr/>
        </p:nvSpPr>
        <p:spPr>
          <a:xfrm>
            <a:off x="1326433" y="3634109"/>
            <a:ext cx="2404114" cy="2677656"/>
          </a:xfrm>
          <a:prstGeom prst="rect">
            <a:avLst/>
          </a:prstGeom>
        </p:spPr>
        <p:txBody>
          <a:bodyPr vert="horz" wrap="squar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0"/>
              </a:spcBef>
            </a:pPr>
            <a:r>
              <a:rPr lang="en-US" sz="1200">
                <a:solidFill>
                  <a:schemeClr val="tx1"/>
                </a:solidFill>
                <a:latin typeface="+mn-lt"/>
                <a:ea typeface="Lato Light" panose="020F0502020204030203" pitchFamily="34" charset="0"/>
                <a:cs typeface="Mukta ExtraLight" panose="020B0000000000000000" pitchFamily="34" charset="77"/>
              </a:rPr>
              <a:t>Carlsberg's global brand, with its 170-year legacy, commands significant recognition, making it an important asset when entering new markets. This brand equity, steeped in a history of quality, is difficult for competitors to match and positions Carlsberg strongly for market expansion.</a:t>
            </a:r>
          </a:p>
          <a:p>
            <a:pPr>
              <a:lnSpc>
                <a:spcPct val="100000"/>
              </a:lnSpc>
              <a:spcBef>
                <a:spcPts val="0"/>
              </a:spcBef>
            </a:pPr>
            <a:endParaRPr lang="en-US" sz="1200">
              <a:solidFill>
                <a:schemeClr val="tx1"/>
              </a:solidFill>
              <a:latin typeface="+mn-lt"/>
              <a:ea typeface="Lato Light" panose="020F0502020204030203" pitchFamily="34" charset="0"/>
              <a:cs typeface="Mukta ExtraLight" panose="020B0000000000000000" pitchFamily="34" charset="77"/>
            </a:endParaRPr>
          </a:p>
          <a:p>
            <a:pPr>
              <a:lnSpc>
                <a:spcPct val="100000"/>
              </a:lnSpc>
              <a:spcBef>
                <a:spcPts val="0"/>
              </a:spcBef>
            </a:pPr>
            <a:endParaRPr lang="en-US" sz="1200">
              <a:solidFill>
                <a:schemeClr val="tx1"/>
              </a:solidFill>
              <a:latin typeface="+mn-lt"/>
              <a:ea typeface="Lato Light" panose="020F0502020204030203" pitchFamily="34" charset="0"/>
              <a:cs typeface="Mukta ExtraLight" panose="020B0000000000000000" pitchFamily="34" charset="77"/>
            </a:endParaRPr>
          </a:p>
        </p:txBody>
      </p:sp>
      <p:sp>
        <p:nvSpPr>
          <p:cNvPr id="23" name="Subtitle 2">
            <a:extLst>
              <a:ext uri="{FF2B5EF4-FFF2-40B4-BE49-F238E27FC236}">
                <a16:creationId xmlns:a16="http://schemas.microsoft.com/office/drawing/2014/main" id="{816FC694-3CC9-D91D-0044-03C3861FCBE4}"/>
              </a:ext>
            </a:extLst>
          </p:cNvPr>
          <p:cNvSpPr txBox="1">
            <a:spLocks/>
          </p:cNvSpPr>
          <p:nvPr/>
        </p:nvSpPr>
        <p:spPr>
          <a:xfrm>
            <a:off x="4785593" y="3759995"/>
            <a:ext cx="2616591" cy="1754326"/>
          </a:xfrm>
          <a:prstGeom prst="rect">
            <a:avLst/>
          </a:prstGeom>
        </p:spPr>
        <p:txBody>
          <a:bodyPr vert="horz" wrap="squar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200">
                <a:solidFill>
                  <a:schemeClr val="tx1"/>
                </a:solidFill>
                <a:latin typeface="Verdana"/>
                <a:ea typeface="Verdana"/>
                <a:sym typeface="Verdana" panose="020B0604030504040204" pitchFamily="34" charset="0"/>
              </a:rPr>
              <a:t>Carlsberg's R&amp;D capabilities, spearheaded by its renowned Research Laboratory, drive innovation in brewing, yielding unique products and sustainable processes. This rare and inimitable strength offers Carlsberg a sustainable competitive edge.</a:t>
            </a:r>
            <a:endParaRPr lang="en-US" sz="1200">
              <a:solidFill>
                <a:schemeClr val="tx1"/>
              </a:solidFill>
            </a:endParaRPr>
          </a:p>
        </p:txBody>
      </p:sp>
      <p:sp>
        <p:nvSpPr>
          <p:cNvPr id="24" name="Subtitle 2">
            <a:extLst>
              <a:ext uri="{FF2B5EF4-FFF2-40B4-BE49-F238E27FC236}">
                <a16:creationId xmlns:a16="http://schemas.microsoft.com/office/drawing/2014/main" id="{FEC8E53D-5C61-9CED-277E-C382C42D5DCB}"/>
              </a:ext>
            </a:extLst>
          </p:cNvPr>
          <p:cNvSpPr txBox="1">
            <a:spLocks/>
          </p:cNvSpPr>
          <p:nvPr/>
        </p:nvSpPr>
        <p:spPr>
          <a:xfrm>
            <a:off x="8165387" y="3759994"/>
            <a:ext cx="2180454" cy="1754326"/>
          </a:xfrm>
          <a:prstGeom prst="rect">
            <a:avLst/>
          </a:prstGeom>
        </p:spPr>
        <p:txBody>
          <a:bodyPr vert="horz" wrap="squar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0"/>
              </a:spcBef>
            </a:pPr>
            <a:r>
              <a:rPr lang="en-US" sz="1200">
                <a:solidFill>
                  <a:schemeClr val="tx1"/>
                </a:solidFill>
                <a:latin typeface="+mn-lt"/>
                <a:ea typeface="Lato Light" panose="020F0502020204030203" pitchFamily="34" charset="0"/>
                <a:cs typeface="Mukta ExtraLight" panose="020B0000000000000000" pitchFamily="34" charset="77"/>
              </a:rPr>
              <a:t>Carlsberg's international experience offers insights crucial for adapting to diverse market conditions, a distinct advantage for entering differing market landscapes with high competition.</a:t>
            </a:r>
          </a:p>
        </p:txBody>
      </p:sp>
    </p:spTree>
    <p:extLst>
      <p:ext uri="{BB962C8B-B14F-4D97-AF65-F5344CB8AC3E}">
        <p14:creationId xmlns:p14="http://schemas.microsoft.com/office/powerpoint/2010/main" val="42765027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3" name="Objeto 92" hidden="1">
            <a:extLst>
              <a:ext uri="{FF2B5EF4-FFF2-40B4-BE49-F238E27FC236}">
                <a16:creationId xmlns:a16="http://schemas.microsoft.com/office/drawing/2014/main" id="{34DB562D-22F0-499B-A841-35A7226051BB}"/>
              </a:ext>
            </a:extLst>
          </p:cNvPr>
          <p:cNvGraphicFramePr>
            <a:graphicFrameLocks noChangeAspect="1"/>
          </p:cNvGraphicFramePr>
          <p:nvPr>
            <p:custDataLst>
              <p:tags r:id="rId1"/>
            </p:custData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Diapositiva de think-cell" r:id="rId4" imgW="7772400" imgH="10058400" progId="TCLayout.ActiveDocument.1">
                  <p:embed/>
                </p:oleObj>
              </mc:Choice>
              <mc:Fallback>
                <p:oleObj name="Diapositiva de think-cell" r:id="rId4" imgW="7772400" imgH="10058400" progId="TCLayout.ActiveDocument.1">
                  <p:embed/>
                  <p:pic>
                    <p:nvPicPr>
                      <p:cNvPr id="93" name="Objeto 92" hidden="1">
                        <a:extLst>
                          <a:ext uri="{FF2B5EF4-FFF2-40B4-BE49-F238E27FC236}">
                            <a16:creationId xmlns:a16="http://schemas.microsoft.com/office/drawing/2014/main" id="{34DB562D-22F0-499B-A841-35A7226051BB}"/>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3" name="Título 2">
            <a:extLst>
              <a:ext uri="{FF2B5EF4-FFF2-40B4-BE49-F238E27FC236}">
                <a16:creationId xmlns:a16="http://schemas.microsoft.com/office/drawing/2014/main" id="{61CE57C0-3075-FE91-6705-FD1F7E3CB70C}"/>
              </a:ext>
            </a:extLst>
          </p:cNvPr>
          <p:cNvSpPr>
            <a:spLocks noGrp="1"/>
          </p:cNvSpPr>
          <p:nvPr>
            <p:ph type="title"/>
          </p:nvPr>
        </p:nvSpPr>
        <p:spPr/>
        <p:txBody>
          <a:bodyPr vert="horz"/>
          <a:lstStyle/>
          <a:p>
            <a:r>
              <a:rPr lang="en-US"/>
              <a:t>Carlsberg’s motivation for internationalization</a:t>
            </a:r>
          </a:p>
        </p:txBody>
      </p:sp>
      <p:sp>
        <p:nvSpPr>
          <p:cNvPr id="5" name="Freeform 66">
            <a:extLst>
              <a:ext uri="{FF2B5EF4-FFF2-40B4-BE49-F238E27FC236}">
                <a16:creationId xmlns:a16="http://schemas.microsoft.com/office/drawing/2014/main" id="{7CF68024-26EE-EB41-F314-7EC0612519F4}"/>
              </a:ext>
            </a:extLst>
          </p:cNvPr>
          <p:cNvSpPr>
            <a:spLocks noChangeArrowheads="1"/>
          </p:cNvSpPr>
          <p:nvPr/>
        </p:nvSpPr>
        <p:spPr bwMode="auto">
          <a:xfrm>
            <a:off x="371475" y="1425480"/>
            <a:ext cx="1252566" cy="1297300"/>
          </a:xfrm>
          <a:custGeom>
            <a:avLst/>
            <a:gdLst>
              <a:gd name="T0" fmla="*/ 1850 w 1851"/>
              <a:gd name="T1" fmla="*/ 1601 h 1602"/>
              <a:gd name="T2" fmla="*/ 0 w 1851"/>
              <a:gd name="T3" fmla="*/ 1601 h 1602"/>
              <a:gd name="T4" fmla="*/ 0 w 1851"/>
              <a:gd name="T5" fmla="*/ 0 h 1602"/>
              <a:gd name="T6" fmla="*/ 1850 w 1851"/>
              <a:gd name="T7" fmla="*/ 0 h 1602"/>
              <a:gd name="T8" fmla="*/ 1850 w 1851"/>
              <a:gd name="T9" fmla="*/ 1601 h 1602"/>
            </a:gdLst>
            <a:ahLst/>
            <a:cxnLst>
              <a:cxn ang="0">
                <a:pos x="T0" y="T1"/>
              </a:cxn>
              <a:cxn ang="0">
                <a:pos x="T2" y="T3"/>
              </a:cxn>
              <a:cxn ang="0">
                <a:pos x="T4" y="T5"/>
              </a:cxn>
              <a:cxn ang="0">
                <a:pos x="T6" y="T7"/>
              </a:cxn>
              <a:cxn ang="0">
                <a:pos x="T8" y="T9"/>
              </a:cxn>
            </a:cxnLst>
            <a:rect l="0" t="0" r="r" b="b"/>
            <a:pathLst>
              <a:path w="1851" h="1602">
                <a:moveTo>
                  <a:pt x="1850" y="1601"/>
                </a:moveTo>
                <a:lnTo>
                  <a:pt x="0" y="1601"/>
                </a:lnTo>
                <a:lnTo>
                  <a:pt x="0" y="0"/>
                </a:lnTo>
                <a:lnTo>
                  <a:pt x="1850" y="0"/>
                </a:lnTo>
                <a:lnTo>
                  <a:pt x="1850" y="1601"/>
                </a:lnTo>
              </a:path>
            </a:pathLst>
          </a:custGeom>
          <a:solidFill>
            <a:schemeClr val="accent1"/>
          </a:solidFill>
          <a:ln>
            <a:noFill/>
          </a:ln>
          <a:effectLst/>
        </p:spPr>
        <p:txBody>
          <a:bodyPr wrap="none" anchor="ctr"/>
          <a:lstStyle/>
          <a:p>
            <a:r>
              <a:rPr lang="en-US" sz="4000">
                <a:solidFill>
                  <a:schemeClr val="bg1"/>
                </a:solidFill>
              </a:rPr>
              <a:t>01</a:t>
            </a:r>
          </a:p>
        </p:txBody>
      </p:sp>
      <p:sp>
        <p:nvSpPr>
          <p:cNvPr id="7" name="Freeform 68">
            <a:extLst>
              <a:ext uri="{FF2B5EF4-FFF2-40B4-BE49-F238E27FC236}">
                <a16:creationId xmlns:a16="http://schemas.microsoft.com/office/drawing/2014/main" id="{9778C52A-C23F-9BA3-5670-271A1292E59D}"/>
              </a:ext>
            </a:extLst>
          </p:cNvPr>
          <p:cNvSpPr>
            <a:spLocks noChangeArrowheads="1"/>
          </p:cNvSpPr>
          <p:nvPr/>
        </p:nvSpPr>
        <p:spPr bwMode="auto">
          <a:xfrm>
            <a:off x="1975953" y="1425480"/>
            <a:ext cx="9828696" cy="1297300"/>
          </a:xfrm>
          <a:custGeom>
            <a:avLst/>
            <a:gdLst>
              <a:gd name="T0" fmla="*/ 5506 w 5507"/>
              <a:gd name="T1" fmla="*/ 1601 h 1602"/>
              <a:gd name="T2" fmla="*/ 0 w 5507"/>
              <a:gd name="T3" fmla="*/ 1601 h 1602"/>
              <a:gd name="T4" fmla="*/ 0 w 5507"/>
              <a:gd name="T5" fmla="*/ 0 h 1602"/>
              <a:gd name="T6" fmla="*/ 5506 w 5507"/>
              <a:gd name="T7" fmla="*/ 0 h 1602"/>
              <a:gd name="T8" fmla="*/ 5506 w 5507"/>
              <a:gd name="T9" fmla="*/ 1601 h 1602"/>
            </a:gdLst>
            <a:ahLst/>
            <a:cxnLst>
              <a:cxn ang="0">
                <a:pos x="T0" y="T1"/>
              </a:cxn>
              <a:cxn ang="0">
                <a:pos x="T2" y="T3"/>
              </a:cxn>
              <a:cxn ang="0">
                <a:pos x="T4" y="T5"/>
              </a:cxn>
              <a:cxn ang="0">
                <a:pos x="T6" y="T7"/>
              </a:cxn>
              <a:cxn ang="0">
                <a:pos x="T8" y="T9"/>
              </a:cxn>
            </a:cxnLst>
            <a:rect l="0" t="0" r="r" b="b"/>
            <a:pathLst>
              <a:path w="5507" h="1602">
                <a:moveTo>
                  <a:pt x="5506" y="1601"/>
                </a:moveTo>
                <a:lnTo>
                  <a:pt x="0" y="1601"/>
                </a:lnTo>
                <a:lnTo>
                  <a:pt x="0" y="0"/>
                </a:lnTo>
                <a:lnTo>
                  <a:pt x="5506" y="0"/>
                </a:lnTo>
                <a:lnTo>
                  <a:pt x="5506" y="1601"/>
                </a:lnTo>
              </a:path>
            </a:pathLst>
          </a:custGeom>
          <a:solidFill>
            <a:schemeClr val="accent1"/>
          </a:solidFill>
          <a:ln>
            <a:noFill/>
          </a:ln>
          <a:effectLst/>
        </p:spPr>
        <p:txBody>
          <a:bodyPr wrap="none" anchor="ctr"/>
          <a:lstStyle/>
          <a:p>
            <a:endParaRPr lang="en-US" sz="1200"/>
          </a:p>
        </p:txBody>
      </p:sp>
      <p:sp>
        <p:nvSpPr>
          <p:cNvPr id="8" name="Freeform 69">
            <a:extLst>
              <a:ext uri="{FF2B5EF4-FFF2-40B4-BE49-F238E27FC236}">
                <a16:creationId xmlns:a16="http://schemas.microsoft.com/office/drawing/2014/main" id="{559638E0-D25D-C803-DD1C-C9B2D5B46EA7}"/>
              </a:ext>
            </a:extLst>
          </p:cNvPr>
          <p:cNvSpPr>
            <a:spLocks noChangeArrowheads="1"/>
          </p:cNvSpPr>
          <p:nvPr/>
        </p:nvSpPr>
        <p:spPr bwMode="auto">
          <a:xfrm>
            <a:off x="1078279" y="1169003"/>
            <a:ext cx="217709" cy="259459"/>
          </a:xfrm>
          <a:custGeom>
            <a:avLst/>
            <a:gdLst>
              <a:gd name="T0" fmla="*/ 321 w 322"/>
              <a:gd name="T1" fmla="*/ 0 h 383"/>
              <a:gd name="T2" fmla="*/ 0 w 322"/>
              <a:gd name="T3" fmla="*/ 382 h 383"/>
              <a:gd name="T4" fmla="*/ 321 w 322"/>
              <a:gd name="T5" fmla="*/ 382 h 383"/>
              <a:gd name="T6" fmla="*/ 321 w 322"/>
              <a:gd name="T7" fmla="*/ 0 h 383"/>
            </a:gdLst>
            <a:ahLst/>
            <a:cxnLst>
              <a:cxn ang="0">
                <a:pos x="T0" y="T1"/>
              </a:cxn>
              <a:cxn ang="0">
                <a:pos x="T2" y="T3"/>
              </a:cxn>
              <a:cxn ang="0">
                <a:pos x="T4" y="T5"/>
              </a:cxn>
              <a:cxn ang="0">
                <a:pos x="T6" y="T7"/>
              </a:cxn>
            </a:cxnLst>
            <a:rect l="0" t="0" r="r" b="b"/>
            <a:pathLst>
              <a:path w="322" h="383">
                <a:moveTo>
                  <a:pt x="321" y="0"/>
                </a:moveTo>
                <a:lnTo>
                  <a:pt x="0" y="382"/>
                </a:lnTo>
                <a:lnTo>
                  <a:pt x="321" y="382"/>
                </a:lnTo>
                <a:lnTo>
                  <a:pt x="321" y="0"/>
                </a:lnTo>
              </a:path>
            </a:pathLst>
          </a:custGeom>
          <a:solidFill>
            <a:schemeClr val="accent1"/>
          </a:solidFill>
          <a:ln>
            <a:noFill/>
          </a:ln>
          <a:effectLst/>
        </p:spPr>
        <p:txBody>
          <a:bodyPr wrap="none" anchor="ctr"/>
          <a:lstStyle/>
          <a:p>
            <a:endParaRPr lang="en-US" sz="1200"/>
          </a:p>
        </p:txBody>
      </p:sp>
      <p:sp>
        <p:nvSpPr>
          <p:cNvPr id="9" name="Freeform 70">
            <a:extLst>
              <a:ext uri="{FF2B5EF4-FFF2-40B4-BE49-F238E27FC236}">
                <a16:creationId xmlns:a16="http://schemas.microsoft.com/office/drawing/2014/main" id="{47274CD2-8FF0-FB51-7247-D1A7C349F331}"/>
              </a:ext>
            </a:extLst>
          </p:cNvPr>
          <p:cNvSpPr>
            <a:spLocks noChangeArrowheads="1"/>
          </p:cNvSpPr>
          <p:nvPr/>
        </p:nvSpPr>
        <p:spPr bwMode="auto">
          <a:xfrm>
            <a:off x="1078279" y="1169003"/>
            <a:ext cx="217709" cy="259459"/>
          </a:xfrm>
          <a:custGeom>
            <a:avLst/>
            <a:gdLst>
              <a:gd name="T0" fmla="*/ 321 w 322"/>
              <a:gd name="T1" fmla="*/ 0 h 383"/>
              <a:gd name="T2" fmla="*/ 0 w 322"/>
              <a:gd name="T3" fmla="*/ 382 h 383"/>
              <a:gd name="T4" fmla="*/ 321 w 322"/>
              <a:gd name="T5" fmla="*/ 382 h 383"/>
              <a:gd name="T6" fmla="*/ 321 w 322"/>
              <a:gd name="T7" fmla="*/ 0 h 383"/>
            </a:gdLst>
            <a:ahLst/>
            <a:cxnLst>
              <a:cxn ang="0">
                <a:pos x="T0" y="T1"/>
              </a:cxn>
              <a:cxn ang="0">
                <a:pos x="T2" y="T3"/>
              </a:cxn>
              <a:cxn ang="0">
                <a:pos x="T4" y="T5"/>
              </a:cxn>
              <a:cxn ang="0">
                <a:pos x="T6" y="T7"/>
              </a:cxn>
            </a:cxnLst>
            <a:rect l="0" t="0" r="r" b="b"/>
            <a:pathLst>
              <a:path w="322" h="383">
                <a:moveTo>
                  <a:pt x="321" y="0"/>
                </a:moveTo>
                <a:lnTo>
                  <a:pt x="0" y="382"/>
                </a:lnTo>
                <a:lnTo>
                  <a:pt x="321" y="382"/>
                </a:lnTo>
                <a:lnTo>
                  <a:pt x="321" y="0"/>
                </a:lnTo>
              </a:path>
            </a:pathLst>
          </a:custGeom>
          <a:solidFill>
            <a:schemeClr val="accent1">
              <a:lumMod val="75000"/>
              <a:lumOff val="25000"/>
              <a:alpha val="40000"/>
            </a:schemeClr>
          </a:solidFill>
          <a:ln>
            <a:noFill/>
          </a:ln>
          <a:effectLst/>
        </p:spPr>
        <p:txBody>
          <a:bodyPr wrap="none" anchor="ctr"/>
          <a:lstStyle/>
          <a:p>
            <a:endParaRPr lang="en-US" sz="1200"/>
          </a:p>
        </p:txBody>
      </p:sp>
      <p:sp>
        <p:nvSpPr>
          <p:cNvPr id="10" name="Freeform 71">
            <a:extLst>
              <a:ext uri="{FF2B5EF4-FFF2-40B4-BE49-F238E27FC236}">
                <a16:creationId xmlns:a16="http://schemas.microsoft.com/office/drawing/2014/main" id="{CE1F51D8-AF51-7E40-6F74-F1950F6F2F1C}"/>
              </a:ext>
            </a:extLst>
          </p:cNvPr>
          <p:cNvSpPr>
            <a:spLocks noChangeArrowheads="1"/>
          </p:cNvSpPr>
          <p:nvPr/>
        </p:nvSpPr>
        <p:spPr bwMode="auto">
          <a:xfrm>
            <a:off x="2301022" y="1169003"/>
            <a:ext cx="217709" cy="259459"/>
          </a:xfrm>
          <a:custGeom>
            <a:avLst/>
            <a:gdLst>
              <a:gd name="T0" fmla="*/ 0 w 322"/>
              <a:gd name="T1" fmla="*/ 0 h 383"/>
              <a:gd name="T2" fmla="*/ 321 w 322"/>
              <a:gd name="T3" fmla="*/ 382 h 383"/>
              <a:gd name="T4" fmla="*/ 0 w 322"/>
              <a:gd name="T5" fmla="*/ 382 h 383"/>
              <a:gd name="T6" fmla="*/ 0 w 322"/>
              <a:gd name="T7" fmla="*/ 0 h 383"/>
            </a:gdLst>
            <a:ahLst/>
            <a:cxnLst>
              <a:cxn ang="0">
                <a:pos x="T0" y="T1"/>
              </a:cxn>
              <a:cxn ang="0">
                <a:pos x="T2" y="T3"/>
              </a:cxn>
              <a:cxn ang="0">
                <a:pos x="T4" y="T5"/>
              </a:cxn>
              <a:cxn ang="0">
                <a:pos x="T6" y="T7"/>
              </a:cxn>
            </a:cxnLst>
            <a:rect l="0" t="0" r="r" b="b"/>
            <a:pathLst>
              <a:path w="322" h="383">
                <a:moveTo>
                  <a:pt x="0" y="0"/>
                </a:moveTo>
                <a:lnTo>
                  <a:pt x="321" y="382"/>
                </a:lnTo>
                <a:lnTo>
                  <a:pt x="0" y="382"/>
                </a:lnTo>
                <a:lnTo>
                  <a:pt x="0" y="0"/>
                </a:lnTo>
              </a:path>
            </a:pathLst>
          </a:custGeom>
          <a:solidFill>
            <a:schemeClr val="accent1"/>
          </a:solidFill>
          <a:ln>
            <a:noFill/>
          </a:ln>
          <a:effectLst/>
        </p:spPr>
        <p:txBody>
          <a:bodyPr wrap="none" anchor="ctr"/>
          <a:lstStyle/>
          <a:p>
            <a:endParaRPr lang="en-US" sz="1200"/>
          </a:p>
        </p:txBody>
      </p:sp>
      <p:sp>
        <p:nvSpPr>
          <p:cNvPr id="11" name="Freeform 72">
            <a:extLst>
              <a:ext uri="{FF2B5EF4-FFF2-40B4-BE49-F238E27FC236}">
                <a16:creationId xmlns:a16="http://schemas.microsoft.com/office/drawing/2014/main" id="{0D7655C0-C1E2-6394-E263-54DA5AF3670C}"/>
              </a:ext>
            </a:extLst>
          </p:cNvPr>
          <p:cNvSpPr>
            <a:spLocks noChangeArrowheads="1"/>
          </p:cNvSpPr>
          <p:nvPr/>
        </p:nvSpPr>
        <p:spPr bwMode="auto">
          <a:xfrm>
            <a:off x="2301022" y="1169003"/>
            <a:ext cx="217709" cy="259459"/>
          </a:xfrm>
          <a:custGeom>
            <a:avLst/>
            <a:gdLst>
              <a:gd name="T0" fmla="*/ 0 w 322"/>
              <a:gd name="T1" fmla="*/ 0 h 383"/>
              <a:gd name="T2" fmla="*/ 321 w 322"/>
              <a:gd name="T3" fmla="*/ 382 h 383"/>
              <a:gd name="T4" fmla="*/ 0 w 322"/>
              <a:gd name="T5" fmla="*/ 382 h 383"/>
              <a:gd name="T6" fmla="*/ 0 w 322"/>
              <a:gd name="T7" fmla="*/ 0 h 383"/>
            </a:gdLst>
            <a:ahLst/>
            <a:cxnLst>
              <a:cxn ang="0">
                <a:pos x="T0" y="T1"/>
              </a:cxn>
              <a:cxn ang="0">
                <a:pos x="T2" y="T3"/>
              </a:cxn>
              <a:cxn ang="0">
                <a:pos x="T4" y="T5"/>
              </a:cxn>
              <a:cxn ang="0">
                <a:pos x="T6" y="T7"/>
              </a:cxn>
            </a:cxnLst>
            <a:rect l="0" t="0" r="r" b="b"/>
            <a:pathLst>
              <a:path w="322" h="383">
                <a:moveTo>
                  <a:pt x="0" y="0"/>
                </a:moveTo>
                <a:lnTo>
                  <a:pt x="321" y="382"/>
                </a:lnTo>
                <a:lnTo>
                  <a:pt x="0" y="382"/>
                </a:lnTo>
                <a:lnTo>
                  <a:pt x="0" y="0"/>
                </a:lnTo>
              </a:path>
            </a:pathLst>
          </a:custGeom>
          <a:solidFill>
            <a:schemeClr val="accent1">
              <a:lumMod val="75000"/>
              <a:lumOff val="25000"/>
              <a:alpha val="40000"/>
            </a:schemeClr>
          </a:solidFill>
          <a:ln>
            <a:noFill/>
          </a:ln>
          <a:effectLst/>
        </p:spPr>
        <p:txBody>
          <a:bodyPr wrap="none" anchor="ctr"/>
          <a:lstStyle/>
          <a:p>
            <a:endParaRPr lang="en-US" sz="1200"/>
          </a:p>
        </p:txBody>
      </p:sp>
      <p:sp>
        <p:nvSpPr>
          <p:cNvPr id="12" name="Freeform 73">
            <a:extLst>
              <a:ext uri="{FF2B5EF4-FFF2-40B4-BE49-F238E27FC236}">
                <a16:creationId xmlns:a16="http://schemas.microsoft.com/office/drawing/2014/main" id="{65FF866F-44CD-D3B7-91D7-0BFF389EF2C3}"/>
              </a:ext>
            </a:extLst>
          </p:cNvPr>
          <p:cNvSpPr>
            <a:spLocks noChangeArrowheads="1"/>
          </p:cNvSpPr>
          <p:nvPr/>
        </p:nvSpPr>
        <p:spPr bwMode="auto">
          <a:xfrm>
            <a:off x="1295989" y="2120356"/>
            <a:ext cx="325070" cy="602424"/>
          </a:xfrm>
          <a:custGeom>
            <a:avLst/>
            <a:gdLst>
              <a:gd name="T0" fmla="*/ 0 w 482"/>
              <a:gd name="T1" fmla="*/ 0 h 576"/>
              <a:gd name="T2" fmla="*/ 481 w 482"/>
              <a:gd name="T3" fmla="*/ 575 h 576"/>
              <a:gd name="T4" fmla="*/ 481 w 482"/>
              <a:gd name="T5" fmla="*/ 0 h 576"/>
              <a:gd name="T6" fmla="*/ 0 w 482"/>
              <a:gd name="T7" fmla="*/ 0 h 576"/>
            </a:gdLst>
            <a:ahLst/>
            <a:cxnLst>
              <a:cxn ang="0">
                <a:pos x="T0" y="T1"/>
              </a:cxn>
              <a:cxn ang="0">
                <a:pos x="T2" y="T3"/>
              </a:cxn>
              <a:cxn ang="0">
                <a:pos x="T4" y="T5"/>
              </a:cxn>
              <a:cxn ang="0">
                <a:pos x="T6" y="T7"/>
              </a:cxn>
            </a:cxnLst>
            <a:rect l="0" t="0" r="r" b="b"/>
            <a:pathLst>
              <a:path w="482" h="576">
                <a:moveTo>
                  <a:pt x="0" y="0"/>
                </a:moveTo>
                <a:lnTo>
                  <a:pt x="481" y="575"/>
                </a:lnTo>
                <a:lnTo>
                  <a:pt x="481" y="0"/>
                </a:lnTo>
                <a:lnTo>
                  <a:pt x="0" y="0"/>
                </a:lnTo>
              </a:path>
            </a:pathLst>
          </a:custGeom>
          <a:solidFill>
            <a:srgbClr val="121143">
              <a:alpha val="40000"/>
            </a:srgbClr>
          </a:solidFill>
          <a:ln>
            <a:noFill/>
          </a:ln>
          <a:effectLst/>
        </p:spPr>
        <p:txBody>
          <a:bodyPr wrap="none" anchor="ctr"/>
          <a:lstStyle/>
          <a:p>
            <a:endParaRPr lang="en-US" sz="1200"/>
          </a:p>
        </p:txBody>
      </p:sp>
      <p:sp>
        <p:nvSpPr>
          <p:cNvPr id="13" name="Freeform 74">
            <a:extLst>
              <a:ext uri="{FF2B5EF4-FFF2-40B4-BE49-F238E27FC236}">
                <a16:creationId xmlns:a16="http://schemas.microsoft.com/office/drawing/2014/main" id="{95C8F4B7-AD4C-8946-8B9F-12EA4BB06D93}"/>
              </a:ext>
            </a:extLst>
          </p:cNvPr>
          <p:cNvSpPr>
            <a:spLocks noChangeArrowheads="1"/>
          </p:cNvSpPr>
          <p:nvPr/>
        </p:nvSpPr>
        <p:spPr bwMode="auto">
          <a:xfrm>
            <a:off x="1975954" y="2120356"/>
            <a:ext cx="325070" cy="602424"/>
          </a:xfrm>
          <a:custGeom>
            <a:avLst/>
            <a:gdLst>
              <a:gd name="T0" fmla="*/ 481 w 482"/>
              <a:gd name="T1" fmla="*/ 0 h 576"/>
              <a:gd name="T2" fmla="*/ 0 w 482"/>
              <a:gd name="T3" fmla="*/ 575 h 576"/>
              <a:gd name="T4" fmla="*/ 0 w 482"/>
              <a:gd name="T5" fmla="*/ 0 h 576"/>
              <a:gd name="T6" fmla="*/ 481 w 482"/>
              <a:gd name="T7" fmla="*/ 0 h 576"/>
            </a:gdLst>
            <a:ahLst/>
            <a:cxnLst>
              <a:cxn ang="0">
                <a:pos x="T0" y="T1"/>
              </a:cxn>
              <a:cxn ang="0">
                <a:pos x="T2" y="T3"/>
              </a:cxn>
              <a:cxn ang="0">
                <a:pos x="T4" y="T5"/>
              </a:cxn>
              <a:cxn ang="0">
                <a:pos x="T6" y="T7"/>
              </a:cxn>
            </a:cxnLst>
            <a:rect l="0" t="0" r="r" b="b"/>
            <a:pathLst>
              <a:path w="482" h="576">
                <a:moveTo>
                  <a:pt x="481" y="0"/>
                </a:moveTo>
                <a:lnTo>
                  <a:pt x="0" y="575"/>
                </a:lnTo>
                <a:lnTo>
                  <a:pt x="0" y="0"/>
                </a:lnTo>
                <a:lnTo>
                  <a:pt x="481" y="0"/>
                </a:lnTo>
              </a:path>
            </a:pathLst>
          </a:custGeom>
          <a:solidFill>
            <a:srgbClr val="121143">
              <a:alpha val="40000"/>
            </a:srgbClr>
          </a:solidFill>
          <a:ln>
            <a:noFill/>
          </a:ln>
          <a:effectLst/>
        </p:spPr>
        <p:txBody>
          <a:bodyPr wrap="none" anchor="ctr"/>
          <a:lstStyle/>
          <a:p>
            <a:endParaRPr lang="en-US" sz="1200"/>
          </a:p>
        </p:txBody>
      </p:sp>
      <p:sp>
        <p:nvSpPr>
          <p:cNvPr id="16" name="Freeform 157">
            <a:extLst>
              <a:ext uri="{FF2B5EF4-FFF2-40B4-BE49-F238E27FC236}">
                <a16:creationId xmlns:a16="http://schemas.microsoft.com/office/drawing/2014/main" id="{4591BFE7-5347-3DFE-88B6-222AE80CDB43}"/>
              </a:ext>
            </a:extLst>
          </p:cNvPr>
          <p:cNvSpPr>
            <a:spLocks noChangeArrowheads="1"/>
          </p:cNvSpPr>
          <p:nvPr/>
        </p:nvSpPr>
        <p:spPr bwMode="auto">
          <a:xfrm>
            <a:off x="371475" y="3328042"/>
            <a:ext cx="1252566" cy="1293642"/>
          </a:xfrm>
          <a:custGeom>
            <a:avLst/>
            <a:gdLst>
              <a:gd name="T0" fmla="*/ 1850 w 1851"/>
              <a:gd name="T1" fmla="*/ 1603 h 1604"/>
              <a:gd name="T2" fmla="*/ 0 w 1851"/>
              <a:gd name="T3" fmla="*/ 1603 h 1604"/>
              <a:gd name="T4" fmla="*/ 0 w 1851"/>
              <a:gd name="T5" fmla="*/ 0 h 1604"/>
              <a:gd name="T6" fmla="*/ 1850 w 1851"/>
              <a:gd name="T7" fmla="*/ 0 h 1604"/>
              <a:gd name="T8" fmla="*/ 1850 w 1851"/>
              <a:gd name="T9" fmla="*/ 1603 h 1604"/>
            </a:gdLst>
            <a:ahLst/>
            <a:cxnLst>
              <a:cxn ang="0">
                <a:pos x="T0" y="T1"/>
              </a:cxn>
              <a:cxn ang="0">
                <a:pos x="T2" y="T3"/>
              </a:cxn>
              <a:cxn ang="0">
                <a:pos x="T4" y="T5"/>
              </a:cxn>
              <a:cxn ang="0">
                <a:pos x="T6" y="T7"/>
              </a:cxn>
              <a:cxn ang="0">
                <a:pos x="T8" y="T9"/>
              </a:cxn>
            </a:cxnLst>
            <a:rect l="0" t="0" r="r" b="b"/>
            <a:pathLst>
              <a:path w="1851" h="1604">
                <a:moveTo>
                  <a:pt x="1850" y="1603"/>
                </a:moveTo>
                <a:lnTo>
                  <a:pt x="0" y="1603"/>
                </a:lnTo>
                <a:lnTo>
                  <a:pt x="0" y="0"/>
                </a:lnTo>
                <a:lnTo>
                  <a:pt x="1850" y="0"/>
                </a:lnTo>
                <a:lnTo>
                  <a:pt x="1850" y="1603"/>
                </a:lnTo>
              </a:path>
            </a:pathLst>
          </a:custGeom>
          <a:solidFill>
            <a:schemeClr val="tx2"/>
          </a:solidFill>
          <a:ln>
            <a:noFill/>
          </a:ln>
          <a:effectLst/>
        </p:spPr>
        <p:txBody>
          <a:bodyPr wrap="none" anchor="ctr"/>
          <a:lstStyle/>
          <a:p>
            <a:r>
              <a:rPr lang="en-US" sz="4000">
                <a:solidFill>
                  <a:schemeClr val="bg1"/>
                </a:solidFill>
              </a:rPr>
              <a:t>02</a:t>
            </a:r>
          </a:p>
        </p:txBody>
      </p:sp>
      <p:sp>
        <p:nvSpPr>
          <p:cNvPr id="17" name="Freeform 158">
            <a:extLst>
              <a:ext uri="{FF2B5EF4-FFF2-40B4-BE49-F238E27FC236}">
                <a16:creationId xmlns:a16="http://schemas.microsoft.com/office/drawing/2014/main" id="{30085A0A-0297-E34B-84C5-FDBB1DD79C60}"/>
              </a:ext>
            </a:extLst>
          </p:cNvPr>
          <p:cNvSpPr>
            <a:spLocks noChangeArrowheads="1"/>
          </p:cNvSpPr>
          <p:nvPr/>
        </p:nvSpPr>
        <p:spPr bwMode="auto">
          <a:xfrm>
            <a:off x="1295989" y="3068582"/>
            <a:ext cx="1005034" cy="951354"/>
          </a:xfrm>
          <a:custGeom>
            <a:avLst/>
            <a:gdLst>
              <a:gd name="T0" fmla="*/ 1486 w 1487"/>
              <a:gd name="T1" fmla="*/ 1407 h 1408"/>
              <a:gd name="T2" fmla="*/ 0 w 1487"/>
              <a:gd name="T3" fmla="*/ 1407 h 1408"/>
              <a:gd name="T4" fmla="*/ 0 w 1487"/>
              <a:gd name="T5" fmla="*/ 0 h 1408"/>
              <a:gd name="T6" fmla="*/ 1486 w 1487"/>
              <a:gd name="T7" fmla="*/ 0 h 1408"/>
              <a:gd name="T8" fmla="*/ 1486 w 1487"/>
              <a:gd name="T9" fmla="*/ 1407 h 1408"/>
            </a:gdLst>
            <a:ahLst/>
            <a:cxnLst>
              <a:cxn ang="0">
                <a:pos x="T0" y="T1"/>
              </a:cxn>
              <a:cxn ang="0">
                <a:pos x="T2" y="T3"/>
              </a:cxn>
              <a:cxn ang="0">
                <a:pos x="T4" y="T5"/>
              </a:cxn>
              <a:cxn ang="0">
                <a:pos x="T6" y="T7"/>
              </a:cxn>
              <a:cxn ang="0">
                <a:pos x="T8" y="T9"/>
              </a:cxn>
            </a:cxnLst>
            <a:rect l="0" t="0" r="r" b="b"/>
            <a:pathLst>
              <a:path w="1487" h="1408">
                <a:moveTo>
                  <a:pt x="1486" y="1407"/>
                </a:moveTo>
                <a:lnTo>
                  <a:pt x="0" y="1407"/>
                </a:lnTo>
                <a:lnTo>
                  <a:pt x="0" y="0"/>
                </a:lnTo>
                <a:lnTo>
                  <a:pt x="1486" y="0"/>
                </a:lnTo>
                <a:lnTo>
                  <a:pt x="1486" y="1407"/>
                </a:lnTo>
              </a:path>
            </a:pathLst>
          </a:custGeom>
          <a:solidFill>
            <a:schemeClr val="accent2"/>
          </a:solidFill>
          <a:ln>
            <a:noFill/>
          </a:ln>
          <a:effectLst/>
        </p:spPr>
        <p:txBody>
          <a:bodyPr wrap="none" anchor="ctr"/>
          <a:lstStyle/>
          <a:p>
            <a:endParaRPr lang="en-US" sz="1200"/>
          </a:p>
        </p:txBody>
      </p:sp>
      <p:sp>
        <p:nvSpPr>
          <p:cNvPr id="18" name="Freeform 159">
            <a:extLst>
              <a:ext uri="{FF2B5EF4-FFF2-40B4-BE49-F238E27FC236}">
                <a16:creationId xmlns:a16="http://schemas.microsoft.com/office/drawing/2014/main" id="{86633B23-4115-05AB-00D9-FF2A79A2E314}"/>
              </a:ext>
            </a:extLst>
          </p:cNvPr>
          <p:cNvSpPr>
            <a:spLocks noChangeArrowheads="1"/>
          </p:cNvSpPr>
          <p:nvPr/>
        </p:nvSpPr>
        <p:spPr bwMode="auto">
          <a:xfrm>
            <a:off x="1975953" y="3328042"/>
            <a:ext cx="9828696" cy="1293642"/>
          </a:xfrm>
          <a:custGeom>
            <a:avLst/>
            <a:gdLst>
              <a:gd name="T0" fmla="*/ 5506 w 5507"/>
              <a:gd name="T1" fmla="*/ 1603 h 1604"/>
              <a:gd name="T2" fmla="*/ 0 w 5507"/>
              <a:gd name="T3" fmla="*/ 1603 h 1604"/>
              <a:gd name="T4" fmla="*/ 0 w 5507"/>
              <a:gd name="T5" fmla="*/ 0 h 1604"/>
              <a:gd name="T6" fmla="*/ 5506 w 5507"/>
              <a:gd name="T7" fmla="*/ 0 h 1604"/>
              <a:gd name="T8" fmla="*/ 5506 w 5507"/>
              <a:gd name="T9" fmla="*/ 1603 h 1604"/>
            </a:gdLst>
            <a:ahLst/>
            <a:cxnLst>
              <a:cxn ang="0">
                <a:pos x="T0" y="T1"/>
              </a:cxn>
              <a:cxn ang="0">
                <a:pos x="T2" y="T3"/>
              </a:cxn>
              <a:cxn ang="0">
                <a:pos x="T4" y="T5"/>
              </a:cxn>
              <a:cxn ang="0">
                <a:pos x="T6" y="T7"/>
              </a:cxn>
              <a:cxn ang="0">
                <a:pos x="T8" y="T9"/>
              </a:cxn>
            </a:cxnLst>
            <a:rect l="0" t="0" r="r" b="b"/>
            <a:pathLst>
              <a:path w="5507" h="1604">
                <a:moveTo>
                  <a:pt x="5506" y="1603"/>
                </a:moveTo>
                <a:lnTo>
                  <a:pt x="0" y="1603"/>
                </a:lnTo>
                <a:lnTo>
                  <a:pt x="0" y="0"/>
                </a:lnTo>
                <a:lnTo>
                  <a:pt x="5506" y="0"/>
                </a:lnTo>
                <a:lnTo>
                  <a:pt x="5506" y="1603"/>
                </a:lnTo>
              </a:path>
            </a:pathLst>
          </a:custGeom>
          <a:solidFill>
            <a:schemeClr val="tx2"/>
          </a:solidFill>
          <a:ln>
            <a:noFill/>
          </a:ln>
          <a:effectLst/>
        </p:spPr>
        <p:txBody>
          <a:bodyPr wrap="none" anchor="ctr"/>
          <a:lstStyle/>
          <a:p>
            <a:endParaRPr lang="en-US" sz="1200"/>
          </a:p>
        </p:txBody>
      </p:sp>
      <p:sp>
        <p:nvSpPr>
          <p:cNvPr id="19" name="Freeform 160">
            <a:extLst>
              <a:ext uri="{FF2B5EF4-FFF2-40B4-BE49-F238E27FC236}">
                <a16:creationId xmlns:a16="http://schemas.microsoft.com/office/drawing/2014/main" id="{6EE8F36D-1D62-72A5-A9E0-040A4728384E}"/>
              </a:ext>
            </a:extLst>
          </p:cNvPr>
          <p:cNvSpPr>
            <a:spLocks noChangeArrowheads="1"/>
          </p:cNvSpPr>
          <p:nvPr/>
        </p:nvSpPr>
        <p:spPr bwMode="auto">
          <a:xfrm>
            <a:off x="1078279" y="3068582"/>
            <a:ext cx="217709" cy="259461"/>
          </a:xfrm>
          <a:custGeom>
            <a:avLst/>
            <a:gdLst>
              <a:gd name="T0" fmla="*/ 321 w 322"/>
              <a:gd name="T1" fmla="*/ 0 h 383"/>
              <a:gd name="T2" fmla="*/ 0 w 322"/>
              <a:gd name="T3" fmla="*/ 382 h 383"/>
              <a:gd name="T4" fmla="*/ 321 w 322"/>
              <a:gd name="T5" fmla="*/ 382 h 383"/>
              <a:gd name="T6" fmla="*/ 321 w 322"/>
              <a:gd name="T7" fmla="*/ 0 h 383"/>
            </a:gdLst>
            <a:ahLst/>
            <a:cxnLst>
              <a:cxn ang="0">
                <a:pos x="T0" y="T1"/>
              </a:cxn>
              <a:cxn ang="0">
                <a:pos x="T2" y="T3"/>
              </a:cxn>
              <a:cxn ang="0">
                <a:pos x="T4" y="T5"/>
              </a:cxn>
              <a:cxn ang="0">
                <a:pos x="T6" y="T7"/>
              </a:cxn>
            </a:cxnLst>
            <a:rect l="0" t="0" r="r" b="b"/>
            <a:pathLst>
              <a:path w="322" h="383">
                <a:moveTo>
                  <a:pt x="321" y="0"/>
                </a:moveTo>
                <a:lnTo>
                  <a:pt x="0" y="382"/>
                </a:lnTo>
                <a:lnTo>
                  <a:pt x="321" y="382"/>
                </a:lnTo>
                <a:lnTo>
                  <a:pt x="321" y="0"/>
                </a:lnTo>
              </a:path>
            </a:pathLst>
          </a:custGeom>
          <a:solidFill>
            <a:schemeClr val="accent1"/>
          </a:solidFill>
          <a:ln>
            <a:noFill/>
          </a:ln>
          <a:effectLst/>
        </p:spPr>
        <p:txBody>
          <a:bodyPr wrap="none" anchor="ctr"/>
          <a:lstStyle/>
          <a:p>
            <a:endParaRPr lang="en-US" sz="1200"/>
          </a:p>
        </p:txBody>
      </p:sp>
      <p:sp>
        <p:nvSpPr>
          <p:cNvPr id="21" name="Freeform 162">
            <a:extLst>
              <a:ext uri="{FF2B5EF4-FFF2-40B4-BE49-F238E27FC236}">
                <a16:creationId xmlns:a16="http://schemas.microsoft.com/office/drawing/2014/main" id="{AE0BE616-CBA4-E8FD-79E7-B3BB2B07C67F}"/>
              </a:ext>
            </a:extLst>
          </p:cNvPr>
          <p:cNvSpPr>
            <a:spLocks noChangeArrowheads="1"/>
          </p:cNvSpPr>
          <p:nvPr/>
        </p:nvSpPr>
        <p:spPr bwMode="auto">
          <a:xfrm>
            <a:off x="2301022" y="3068582"/>
            <a:ext cx="217709" cy="259461"/>
          </a:xfrm>
          <a:custGeom>
            <a:avLst/>
            <a:gdLst>
              <a:gd name="T0" fmla="*/ 0 w 322"/>
              <a:gd name="T1" fmla="*/ 0 h 383"/>
              <a:gd name="T2" fmla="*/ 321 w 322"/>
              <a:gd name="T3" fmla="*/ 382 h 383"/>
              <a:gd name="T4" fmla="*/ 0 w 322"/>
              <a:gd name="T5" fmla="*/ 382 h 383"/>
              <a:gd name="T6" fmla="*/ 0 w 322"/>
              <a:gd name="T7" fmla="*/ 0 h 383"/>
            </a:gdLst>
            <a:ahLst/>
            <a:cxnLst>
              <a:cxn ang="0">
                <a:pos x="T0" y="T1"/>
              </a:cxn>
              <a:cxn ang="0">
                <a:pos x="T2" y="T3"/>
              </a:cxn>
              <a:cxn ang="0">
                <a:pos x="T4" y="T5"/>
              </a:cxn>
              <a:cxn ang="0">
                <a:pos x="T6" y="T7"/>
              </a:cxn>
            </a:cxnLst>
            <a:rect l="0" t="0" r="r" b="b"/>
            <a:pathLst>
              <a:path w="322" h="383">
                <a:moveTo>
                  <a:pt x="0" y="0"/>
                </a:moveTo>
                <a:lnTo>
                  <a:pt x="321" y="382"/>
                </a:lnTo>
                <a:lnTo>
                  <a:pt x="0" y="382"/>
                </a:lnTo>
                <a:lnTo>
                  <a:pt x="0" y="0"/>
                </a:lnTo>
              </a:path>
            </a:pathLst>
          </a:custGeom>
          <a:solidFill>
            <a:schemeClr val="accent1"/>
          </a:solidFill>
          <a:ln>
            <a:noFill/>
          </a:ln>
          <a:effectLst/>
        </p:spPr>
        <p:txBody>
          <a:bodyPr wrap="none" anchor="ctr"/>
          <a:lstStyle/>
          <a:p>
            <a:endParaRPr lang="en-US" sz="1200"/>
          </a:p>
        </p:txBody>
      </p:sp>
      <p:sp>
        <p:nvSpPr>
          <p:cNvPr id="23" name="Freeform 164">
            <a:extLst>
              <a:ext uri="{FF2B5EF4-FFF2-40B4-BE49-F238E27FC236}">
                <a16:creationId xmlns:a16="http://schemas.microsoft.com/office/drawing/2014/main" id="{4AEA606F-9B34-1035-DEC9-F641DD6875FA}"/>
              </a:ext>
            </a:extLst>
          </p:cNvPr>
          <p:cNvSpPr>
            <a:spLocks noChangeArrowheads="1"/>
          </p:cNvSpPr>
          <p:nvPr/>
        </p:nvSpPr>
        <p:spPr bwMode="auto">
          <a:xfrm>
            <a:off x="1295989" y="4022917"/>
            <a:ext cx="325070" cy="597748"/>
          </a:xfrm>
          <a:custGeom>
            <a:avLst/>
            <a:gdLst>
              <a:gd name="T0" fmla="*/ 0 w 482"/>
              <a:gd name="T1" fmla="*/ 0 h 579"/>
              <a:gd name="T2" fmla="*/ 481 w 482"/>
              <a:gd name="T3" fmla="*/ 578 h 579"/>
              <a:gd name="T4" fmla="*/ 481 w 482"/>
              <a:gd name="T5" fmla="*/ 0 h 579"/>
              <a:gd name="T6" fmla="*/ 0 w 482"/>
              <a:gd name="T7" fmla="*/ 0 h 579"/>
            </a:gdLst>
            <a:ahLst/>
            <a:cxnLst>
              <a:cxn ang="0">
                <a:pos x="T0" y="T1"/>
              </a:cxn>
              <a:cxn ang="0">
                <a:pos x="T2" y="T3"/>
              </a:cxn>
              <a:cxn ang="0">
                <a:pos x="T4" y="T5"/>
              </a:cxn>
              <a:cxn ang="0">
                <a:pos x="T6" y="T7"/>
              </a:cxn>
            </a:cxnLst>
            <a:rect l="0" t="0" r="r" b="b"/>
            <a:pathLst>
              <a:path w="482" h="579">
                <a:moveTo>
                  <a:pt x="0" y="0"/>
                </a:moveTo>
                <a:lnTo>
                  <a:pt x="481" y="578"/>
                </a:lnTo>
                <a:lnTo>
                  <a:pt x="481" y="0"/>
                </a:lnTo>
                <a:lnTo>
                  <a:pt x="0" y="0"/>
                </a:lnTo>
              </a:path>
            </a:pathLst>
          </a:custGeom>
          <a:solidFill>
            <a:schemeClr val="accent1"/>
          </a:solidFill>
          <a:ln>
            <a:noFill/>
          </a:ln>
          <a:effectLst/>
        </p:spPr>
        <p:txBody>
          <a:bodyPr wrap="none" anchor="ctr"/>
          <a:lstStyle/>
          <a:p>
            <a:endParaRPr lang="en-US" sz="1200"/>
          </a:p>
        </p:txBody>
      </p:sp>
      <p:sp>
        <p:nvSpPr>
          <p:cNvPr id="24" name="Freeform 165">
            <a:extLst>
              <a:ext uri="{FF2B5EF4-FFF2-40B4-BE49-F238E27FC236}">
                <a16:creationId xmlns:a16="http://schemas.microsoft.com/office/drawing/2014/main" id="{E949697F-B9BE-9372-E720-131F01973905}"/>
              </a:ext>
            </a:extLst>
          </p:cNvPr>
          <p:cNvSpPr>
            <a:spLocks noChangeArrowheads="1"/>
          </p:cNvSpPr>
          <p:nvPr/>
        </p:nvSpPr>
        <p:spPr bwMode="auto">
          <a:xfrm>
            <a:off x="1975954" y="4022917"/>
            <a:ext cx="325070" cy="597748"/>
          </a:xfrm>
          <a:custGeom>
            <a:avLst/>
            <a:gdLst>
              <a:gd name="T0" fmla="*/ 481 w 482"/>
              <a:gd name="T1" fmla="*/ 0 h 579"/>
              <a:gd name="T2" fmla="*/ 0 w 482"/>
              <a:gd name="T3" fmla="*/ 578 h 579"/>
              <a:gd name="T4" fmla="*/ 0 w 482"/>
              <a:gd name="T5" fmla="*/ 0 h 579"/>
              <a:gd name="T6" fmla="*/ 481 w 482"/>
              <a:gd name="T7" fmla="*/ 0 h 579"/>
            </a:gdLst>
            <a:ahLst/>
            <a:cxnLst>
              <a:cxn ang="0">
                <a:pos x="T0" y="T1"/>
              </a:cxn>
              <a:cxn ang="0">
                <a:pos x="T2" y="T3"/>
              </a:cxn>
              <a:cxn ang="0">
                <a:pos x="T4" y="T5"/>
              </a:cxn>
              <a:cxn ang="0">
                <a:pos x="T6" y="T7"/>
              </a:cxn>
            </a:cxnLst>
            <a:rect l="0" t="0" r="r" b="b"/>
            <a:pathLst>
              <a:path w="482" h="579">
                <a:moveTo>
                  <a:pt x="481" y="0"/>
                </a:moveTo>
                <a:lnTo>
                  <a:pt x="0" y="578"/>
                </a:lnTo>
                <a:lnTo>
                  <a:pt x="0" y="0"/>
                </a:lnTo>
                <a:lnTo>
                  <a:pt x="481" y="0"/>
                </a:lnTo>
              </a:path>
            </a:pathLst>
          </a:custGeom>
          <a:solidFill>
            <a:schemeClr val="accent1"/>
          </a:solidFill>
          <a:ln>
            <a:noFill/>
          </a:ln>
          <a:effectLst/>
        </p:spPr>
        <p:txBody>
          <a:bodyPr wrap="none" anchor="ctr"/>
          <a:lstStyle/>
          <a:p>
            <a:endParaRPr lang="en-US" sz="1200"/>
          </a:p>
        </p:txBody>
      </p:sp>
      <p:sp>
        <p:nvSpPr>
          <p:cNvPr id="25" name="Freeform 166">
            <a:extLst>
              <a:ext uri="{FF2B5EF4-FFF2-40B4-BE49-F238E27FC236}">
                <a16:creationId xmlns:a16="http://schemas.microsoft.com/office/drawing/2014/main" id="{23EA52B3-98D3-CB9C-1CB8-7F254E7B0CA3}"/>
              </a:ext>
            </a:extLst>
          </p:cNvPr>
          <p:cNvSpPr>
            <a:spLocks noChangeArrowheads="1"/>
          </p:cNvSpPr>
          <p:nvPr/>
        </p:nvSpPr>
        <p:spPr bwMode="auto">
          <a:xfrm>
            <a:off x="1295989" y="3068582"/>
            <a:ext cx="1005034" cy="951354"/>
          </a:xfrm>
          <a:custGeom>
            <a:avLst/>
            <a:gdLst>
              <a:gd name="T0" fmla="*/ 1486 w 1487"/>
              <a:gd name="T1" fmla="*/ 1407 h 1408"/>
              <a:gd name="T2" fmla="*/ 0 w 1487"/>
              <a:gd name="T3" fmla="*/ 1407 h 1408"/>
              <a:gd name="T4" fmla="*/ 0 w 1487"/>
              <a:gd name="T5" fmla="*/ 0 h 1408"/>
              <a:gd name="T6" fmla="*/ 1486 w 1487"/>
              <a:gd name="T7" fmla="*/ 0 h 1408"/>
              <a:gd name="T8" fmla="*/ 1486 w 1487"/>
              <a:gd name="T9" fmla="*/ 1407 h 1408"/>
            </a:gdLst>
            <a:ahLst/>
            <a:cxnLst>
              <a:cxn ang="0">
                <a:pos x="T0" y="T1"/>
              </a:cxn>
              <a:cxn ang="0">
                <a:pos x="T2" y="T3"/>
              </a:cxn>
              <a:cxn ang="0">
                <a:pos x="T4" y="T5"/>
              </a:cxn>
              <a:cxn ang="0">
                <a:pos x="T6" y="T7"/>
              </a:cxn>
              <a:cxn ang="0">
                <a:pos x="T8" y="T9"/>
              </a:cxn>
            </a:cxnLst>
            <a:rect l="0" t="0" r="r" b="b"/>
            <a:pathLst>
              <a:path w="1487" h="1408">
                <a:moveTo>
                  <a:pt x="1486" y="1407"/>
                </a:moveTo>
                <a:lnTo>
                  <a:pt x="0" y="1407"/>
                </a:lnTo>
                <a:lnTo>
                  <a:pt x="0" y="0"/>
                </a:lnTo>
                <a:lnTo>
                  <a:pt x="1486" y="0"/>
                </a:lnTo>
                <a:lnTo>
                  <a:pt x="1486" y="1407"/>
                </a:lnTo>
              </a:path>
            </a:pathLst>
          </a:custGeom>
          <a:solidFill>
            <a:schemeClr val="bg1">
              <a:lumMod val="95000"/>
            </a:schemeClr>
          </a:solidFill>
          <a:effectLst/>
        </p:spPr>
        <p:txBody>
          <a:bodyPr vert="vert270" lIns="108000" tIns="72000" rIns="72000" bIns="72000" anchor="ctr"/>
          <a:lstStyle/>
          <a:p>
            <a:pPr algn="ctr"/>
            <a:endParaRPr lang="en-US" sz="1200" b="1">
              <a:latin typeface="Verdana" panose="020B0604030504040204" pitchFamily="34" charset="0"/>
              <a:ea typeface="Verdana" panose="020B0604030504040204" pitchFamily="34" charset="0"/>
              <a:cs typeface="Verdana" panose="020B0604030504040204" pitchFamily="34" charset="0"/>
            </a:endParaRPr>
          </a:p>
        </p:txBody>
      </p:sp>
      <p:sp>
        <p:nvSpPr>
          <p:cNvPr id="27" name="Freeform 251">
            <a:extLst>
              <a:ext uri="{FF2B5EF4-FFF2-40B4-BE49-F238E27FC236}">
                <a16:creationId xmlns:a16="http://schemas.microsoft.com/office/drawing/2014/main" id="{D99A7D56-2697-2A5B-5E3A-83B583C72CEC}"/>
              </a:ext>
            </a:extLst>
          </p:cNvPr>
          <p:cNvSpPr>
            <a:spLocks noChangeArrowheads="1"/>
          </p:cNvSpPr>
          <p:nvPr/>
        </p:nvSpPr>
        <p:spPr bwMode="auto">
          <a:xfrm>
            <a:off x="371475" y="5222413"/>
            <a:ext cx="1252566" cy="1291336"/>
          </a:xfrm>
          <a:custGeom>
            <a:avLst/>
            <a:gdLst>
              <a:gd name="T0" fmla="*/ 1850 w 1851"/>
              <a:gd name="T1" fmla="*/ 1601 h 1602"/>
              <a:gd name="T2" fmla="*/ 0 w 1851"/>
              <a:gd name="T3" fmla="*/ 1601 h 1602"/>
              <a:gd name="T4" fmla="*/ 0 w 1851"/>
              <a:gd name="T5" fmla="*/ 0 h 1602"/>
              <a:gd name="T6" fmla="*/ 1850 w 1851"/>
              <a:gd name="T7" fmla="*/ 0 h 1602"/>
              <a:gd name="T8" fmla="*/ 1850 w 1851"/>
              <a:gd name="T9" fmla="*/ 1601 h 1602"/>
            </a:gdLst>
            <a:ahLst/>
            <a:cxnLst>
              <a:cxn ang="0">
                <a:pos x="T0" y="T1"/>
              </a:cxn>
              <a:cxn ang="0">
                <a:pos x="T2" y="T3"/>
              </a:cxn>
              <a:cxn ang="0">
                <a:pos x="T4" y="T5"/>
              </a:cxn>
              <a:cxn ang="0">
                <a:pos x="T6" y="T7"/>
              </a:cxn>
              <a:cxn ang="0">
                <a:pos x="T8" y="T9"/>
              </a:cxn>
            </a:cxnLst>
            <a:rect l="0" t="0" r="r" b="b"/>
            <a:pathLst>
              <a:path w="1851" h="1602">
                <a:moveTo>
                  <a:pt x="1850" y="1601"/>
                </a:moveTo>
                <a:lnTo>
                  <a:pt x="0" y="1601"/>
                </a:lnTo>
                <a:lnTo>
                  <a:pt x="0" y="0"/>
                </a:lnTo>
                <a:lnTo>
                  <a:pt x="1850" y="0"/>
                </a:lnTo>
                <a:lnTo>
                  <a:pt x="1850" y="1601"/>
                </a:lnTo>
              </a:path>
            </a:pathLst>
          </a:custGeom>
          <a:solidFill>
            <a:schemeClr val="accent2"/>
          </a:solidFill>
          <a:ln>
            <a:noFill/>
          </a:ln>
          <a:effectLst/>
        </p:spPr>
        <p:txBody>
          <a:bodyPr wrap="none" anchor="ctr"/>
          <a:lstStyle/>
          <a:p>
            <a:r>
              <a:rPr lang="en-US" sz="4000">
                <a:solidFill>
                  <a:schemeClr val="bg1"/>
                </a:solidFill>
              </a:rPr>
              <a:t>03</a:t>
            </a:r>
          </a:p>
        </p:txBody>
      </p:sp>
      <p:sp>
        <p:nvSpPr>
          <p:cNvPr id="28" name="Freeform 252">
            <a:extLst>
              <a:ext uri="{FF2B5EF4-FFF2-40B4-BE49-F238E27FC236}">
                <a16:creationId xmlns:a16="http://schemas.microsoft.com/office/drawing/2014/main" id="{77FFB5C4-2F10-3511-5B52-2EE5327EECAB}"/>
              </a:ext>
            </a:extLst>
          </p:cNvPr>
          <p:cNvSpPr>
            <a:spLocks noChangeArrowheads="1"/>
          </p:cNvSpPr>
          <p:nvPr/>
        </p:nvSpPr>
        <p:spPr bwMode="auto">
          <a:xfrm>
            <a:off x="1295989" y="4962952"/>
            <a:ext cx="1005034" cy="954336"/>
          </a:xfrm>
          <a:custGeom>
            <a:avLst/>
            <a:gdLst>
              <a:gd name="T0" fmla="*/ 1486 w 1487"/>
              <a:gd name="T1" fmla="*/ 1408 h 1409"/>
              <a:gd name="T2" fmla="*/ 0 w 1487"/>
              <a:gd name="T3" fmla="*/ 1408 h 1409"/>
              <a:gd name="T4" fmla="*/ 0 w 1487"/>
              <a:gd name="T5" fmla="*/ 0 h 1409"/>
              <a:gd name="T6" fmla="*/ 1486 w 1487"/>
              <a:gd name="T7" fmla="*/ 0 h 1409"/>
              <a:gd name="T8" fmla="*/ 1486 w 1487"/>
              <a:gd name="T9" fmla="*/ 1408 h 1409"/>
            </a:gdLst>
            <a:ahLst/>
            <a:cxnLst>
              <a:cxn ang="0">
                <a:pos x="T0" y="T1"/>
              </a:cxn>
              <a:cxn ang="0">
                <a:pos x="T2" y="T3"/>
              </a:cxn>
              <a:cxn ang="0">
                <a:pos x="T4" y="T5"/>
              </a:cxn>
              <a:cxn ang="0">
                <a:pos x="T6" y="T7"/>
              </a:cxn>
              <a:cxn ang="0">
                <a:pos x="T8" y="T9"/>
              </a:cxn>
            </a:cxnLst>
            <a:rect l="0" t="0" r="r" b="b"/>
            <a:pathLst>
              <a:path w="1487" h="1409">
                <a:moveTo>
                  <a:pt x="1486" y="1408"/>
                </a:moveTo>
                <a:lnTo>
                  <a:pt x="0" y="1408"/>
                </a:lnTo>
                <a:lnTo>
                  <a:pt x="0" y="0"/>
                </a:lnTo>
                <a:lnTo>
                  <a:pt x="1486" y="0"/>
                </a:lnTo>
                <a:lnTo>
                  <a:pt x="1486" y="1408"/>
                </a:lnTo>
              </a:path>
            </a:pathLst>
          </a:custGeom>
          <a:solidFill>
            <a:schemeClr val="accent3"/>
          </a:solidFill>
          <a:ln>
            <a:noFill/>
          </a:ln>
          <a:effectLst/>
        </p:spPr>
        <p:txBody>
          <a:bodyPr wrap="none" anchor="ctr"/>
          <a:lstStyle/>
          <a:p>
            <a:endParaRPr lang="en-US" sz="1200"/>
          </a:p>
        </p:txBody>
      </p:sp>
      <p:sp>
        <p:nvSpPr>
          <p:cNvPr id="29" name="Freeform 253">
            <a:extLst>
              <a:ext uri="{FF2B5EF4-FFF2-40B4-BE49-F238E27FC236}">
                <a16:creationId xmlns:a16="http://schemas.microsoft.com/office/drawing/2014/main" id="{95A0259A-DB3D-F79E-BA73-67ABFBD4302F}"/>
              </a:ext>
            </a:extLst>
          </p:cNvPr>
          <p:cNvSpPr>
            <a:spLocks noChangeArrowheads="1"/>
          </p:cNvSpPr>
          <p:nvPr/>
        </p:nvSpPr>
        <p:spPr bwMode="auto">
          <a:xfrm>
            <a:off x="1975953" y="5222413"/>
            <a:ext cx="9828696" cy="1291336"/>
          </a:xfrm>
          <a:custGeom>
            <a:avLst/>
            <a:gdLst>
              <a:gd name="T0" fmla="*/ 5506 w 5507"/>
              <a:gd name="T1" fmla="*/ 1601 h 1602"/>
              <a:gd name="T2" fmla="*/ 0 w 5507"/>
              <a:gd name="T3" fmla="*/ 1601 h 1602"/>
              <a:gd name="T4" fmla="*/ 0 w 5507"/>
              <a:gd name="T5" fmla="*/ 0 h 1602"/>
              <a:gd name="T6" fmla="*/ 5506 w 5507"/>
              <a:gd name="T7" fmla="*/ 0 h 1602"/>
              <a:gd name="T8" fmla="*/ 5506 w 5507"/>
              <a:gd name="T9" fmla="*/ 1601 h 1602"/>
            </a:gdLst>
            <a:ahLst/>
            <a:cxnLst>
              <a:cxn ang="0">
                <a:pos x="T0" y="T1"/>
              </a:cxn>
              <a:cxn ang="0">
                <a:pos x="T2" y="T3"/>
              </a:cxn>
              <a:cxn ang="0">
                <a:pos x="T4" y="T5"/>
              </a:cxn>
              <a:cxn ang="0">
                <a:pos x="T6" y="T7"/>
              </a:cxn>
              <a:cxn ang="0">
                <a:pos x="T8" y="T9"/>
              </a:cxn>
            </a:cxnLst>
            <a:rect l="0" t="0" r="r" b="b"/>
            <a:pathLst>
              <a:path w="5507" h="1602">
                <a:moveTo>
                  <a:pt x="5506" y="1601"/>
                </a:moveTo>
                <a:lnTo>
                  <a:pt x="0" y="1601"/>
                </a:lnTo>
                <a:lnTo>
                  <a:pt x="0" y="0"/>
                </a:lnTo>
                <a:lnTo>
                  <a:pt x="5506" y="0"/>
                </a:lnTo>
                <a:lnTo>
                  <a:pt x="5506" y="1601"/>
                </a:lnTo>
              </a:path>
            </a:pathLst>
          </a:custGeom>
          <a:solidFill>
            <a:schemeClr val="accent2"/>
          </a:solidFill>
          <a:ln>
            <a:noFill/>
          </a:ln>
          <a:effectLst/>
        </p:spPr>
        <p:txBody>
          <a:bodyPr wrap="none" anchor="ctr"/>
          <a:lstStyle/>
          <a:p>
            <a:endParaRPr lang="en-US" sz="1200"/>
          </a:p>
        </p:txBody>
      </p:sp>
      <p:sp>
        <p:nvSpPr>
          <p:cNvPr id="30" name="Freeform 254">
            <a:extLst>
              <a:ext uri="{FF2B5EF4-FFF2-40B4-BE49-F238E27FC236}">
                <a16:creationId xmlns:a16="http://schemas.microsoft.com/office/drawing/2014/main" id="{674804F4-4678-C30A-D1F4-C82E80279049}"/>
              </a:ext>
            </a:extLst>
          </p:cNvPr>
          <p:cNvSpPr>
            <a:spLocks noChangeArrowheads="1"/>
          </p:cNvSpPr>
          <p:nvPr/>
        </p:nvSpPr>
        <p:spPr bwMode="auto">
          <a:xfrm>
            <a:off x="1078279" y="4962953"/>
            <a:ext cx="217709" cy="259461"/>
          </a:xfrm>
          <a:custGeom>
            <a:avLst/>
            <a:gdLst>
              <a:gd name="T0" fmla="*/ 321 w 322"/>
              <a:gd name="T1" fmla="*/ 0 h 384"/>
              <a:gd name="T2" fmla="*/ 0 w 322"/>
              <a:gd name="T3" fmla="*/ 383 h 384"/>
              <a:gd name="T4" fmla="*/ 321 w 322"/>
              <a:gd name="T5" fmla="*/ 383 h 384"/>
              <a:gd name="T6" fmla="*/ 321 w 322"/>
              <a:gd name="T7" fmla="*/ 0 h 384"/>
            </a:gdLst>
            <a:ahLst/>
            <a:cxnLst>
              <a:cxn ang="0">
                <a:pos x="T0" y="T1"/>
              </a:cxn>
              <a:cxn ang="0">
                <a:pos x="T2" y="T3"/>
              </a:cxn>
              <a:cxn ang="0">
                <a:pos x="T4" y="T5"/>
              </a:cxn>
              <a:cxn ang="0">
                <a:pos x="T6" y="T7"/>
              </a:cxn>
            </a:cxnLst>
            <a:rect l="0" t="0" r="r" b="b"/>
            <a:pathLst>
              <a:path w="322" h="384">
                <a:moveTo>
                  <a:pt x="321" y="0"/>
                </a:moveTo>
                <a:lnTo>
                  <a:pt x="0" y="383"/>
                </a:lnTo>
                <a:lnTo>
                  <a:pt x="321" y="383"/>
                </a:lnTo>
                <a:lnTo>
                  <a:pt x="321" y="0"/>
                </a:lnTo>
              </a:path>
            </a:pathLst>
          </a:custGeom>
          <a:solidFill>
            <a:srgbClr val="3A5C87"/>
          </a:solidFill>
          <a:ln>
            <a:noFill/>
          </a:ln>
          <a:effectLst/>
        </p:spPr>
        <p:txBody>
          <a:bodyPr wrap="none" anchor="ctr"/>
          <a:lstStyle/>
          <a:p>
            <a:endParaRPr lang="en-US" sz="1200"/>
          </a:p>
        </p:txBody>
      </p:sp>
      <p:sp>
        <p:nvSpPr>
          <p:cNvPr id="32" name="Freeform 256">
            <a:extLst>
              <a:ext uri="{FF2B5EF4-FFF2-40B4-BE49-F238E27FC236}">
                <a16:creationId xmlns:a16="http://schemas.microsoft.com/office/drawing/2014/main" id="{BB1EA926-29C5-8D83-B873-85408F07B400}"/>
              </a:ext>
            </a:extLst>
          </p:cNvPr>
          <p:cNvSpPr>
            <a:spLocks noChangeArrowheads="1"/>
          </p:cNvSpPr>
          <p:nvPr/>
        </p:nvSpPr>
        <p:spPr bwMode="auto">
          <a:xfrm>
            <a:off x="2301022" y="4962953"/>
            <a:ext cx="217709" cy="259461"/>
          </a:xfrm>
          <a:custGeom>
            <a:avLst/>
            <a:gdLst>
              <a:gd name="T0" fmla="*/ 0 w 322"/>
              <a:gd name="T1" fmla="*/ 0 h 384"/>
              <a:gd name="T2" fmla="*/ 321 w 322"/>
              <a:gd name="T3" fmla="*/ 383 h 384"/>
              <a:gd name="T4" fmla="*/ 0 w 322"/>
              <a:gd name="T5" fmla="*/ 383 h 384"/>
              <a:gd name="T6" fmla="*/ 0 w 322"/>
              <a:gd name="T7" fmla="*/ 0 h 384"/>
            </a:gdLst>
            <a:ahLst/>
            <a:cxnLst>
              <a:cxn ang="0">
                <a:pos x="T0" y="T1"/>
              </a:cxn>
              <a:cxn ang="0">
                <a:pos x="T2" y="T3"/>
              </a:cxn>
              <a:cxn ang="0">
                <a:pos x="T4" y="T5"/>
              </a:cxn>
              <a:cxn ang="0">
                <a:pos x="T6" y="T7"/>
              </a:cxn>
            </a:cxnLst>
            <a:rect l="0" t="0" r="r" b="b"/>
            <a:pathLst>
              <a:path w="322" h="384">
                <a:moveTo>
                  <a:pt x="0" y="0"/>
                </a:moveTo>
                <a:lnTo>
                  <a:pt x="321" y="383"/>
                </a:lnTo>
                <a:lnTo>
                  <a:pt x="0" y="383"/>
                </a:lnTo>
                <a:lnTo>
                  <a:pt x="0" y="0"/>
                </a:lnTo>
              </a:path>
            </a:pathLst>
          </a:custGeom>
          <a:solidFill>
            <a:srgbClr val="3A5C87"/>
          </a:solidFill>
          <a:ln>
            <a:noFill/>
          </a:ln>
          <a:effectLst/>
        </p:spPr>
        <p:txBody>
          <a:bodyPr wrap="none" anchor="ctr"/>
          <a:lstStyle/>
          <a:p>
            <a:endParaRPr lang="en-US" sz="1200"/>
          </a:p>
        </p:txBody>
      </p:sp>
      <p:sp>
        <p:nvSpPr>
          <p:cNvPr id="34" name="Freeform 258">
            <a:extLst>
              <a:ext uri="{FF2B5EF4-FFF2-40B4-BE49-F238E27FC236}">
                <a16:creationId xmlns:a16="http://schemas.microsoft.com/office/drawing/2014/main" id="{7F7EB354-C501-329A-DA97-947946070A7E}"/>
              </a:ext>
            </a:extLst>
          </p:cNvPr>
          <p:cNvSpPr>
            <a:spLocks noChangeArrowheads="1"/>
          </p:cNvSpPr>
          <p:nvPr/>
        </p:nvSpPr>
        <p:spPr bwMode="auto">
          <a:xfrm>
            <a:off x="1295989" y="5917288"/>
            <a:ext cx="325070" cy="596461"/>
          </a:xfrm>
          <a:custGeom>
            <a:avLst/>
            <a:gdLst>
              <a:gd name="T0" fmla="*/ 0 w 482"/>
              <a:gd name="T1" fmla="*/ 0 h 577"/>
              <a:gd name="T2" fmla="*/ 481 w 482"/>
              <a:gd name="T3" fmla="*/ 576 h 577"/>
              <a:gd name="T4" fmla="*/ 481 w 482"/>
              <a:gd name="T5" fmla="*/ 0 h 577"/>
              <a:gd name="T6" fmla="*/ 0 w 482"/>
              <a:gd name="T7" fmla="*/ 0 h 577"/>
            </a:gdLst>
            <a:ahLst/>
            <a:cxnLst>
              <a:cxn ang="0">
                <a:pos x="T0" y="T1"/>
              </a:cxn>
              <a:cxn ang="0">
                <a:pos x="T2" y="T3"/>
              </a:cxn>
              <a:cxn ang="0">
                <a:pos x="T4" y="T5"/>
              </a:cxn>
              <a:cxn ang="0">
                <a:pos x="T6" y="T7"/>
              </a:cxn>
            </a:cxnLst>
            <a:rect l="0" t="0" r="r" b="b"/>
            <a:pathLst>
              <a:path w="482" h="577">
                <a:moveTo>
                  <a:pt x="0" y="0"/>
                </a:moveTo>
                <a:lnTo>
                  <a:pt x="481" y="576"/>
                </a:lnTo>
                <a:lnTo>
                  <a:pt x="481" y="0"/>
                </a:lnTo>
                <a:lnTo>
                  <a:pt x="0" y="0"/>
                </a:lnTo>
              </a:path>
            </a:pathLst>
          </a:custGeom>
          <a:solidFill>
            <a:srgbClr val="121143">
              <a:alpha val="40000"/>
            </a:srgbClr>
          </a:solidFill>
          <a:ln>
            <a:noFill/>
          </a:ln>
          <a:effectLst/>
        </p:spPr>
        <p:txBody>
          <a:bodyPr wrap="none" anchor="ctr"/>
          <a:lstStyle/>
          <a:p>
            <a:endParaRPr lang="en-US" sz="1200"/>
          </a:p>
        </p:txBody>
      </p:sp>
      <p:sp>
        <p:nvSpPr>
          <p:cNvPr id="35" name="Freeform 259">
            <a:extLst>
              <a:ext uri="{FF2B5EF4-FFF2-40B4-BE49-F238E27FC236}">
                <a16:creationId xmlns:a16="http://schemas.microsoft.com/office/drawing/2014/main" id="{61ED91A0-461A-4A69-BE3D-90971B3ABB0F}"/>
              </a:ext>
            </a:extLst>
          </p:cNvPr>
          <p:cNvSpPr>
            <a:spLocks noChangeArrowheads="1"/>
          </p:cNvSpPr>
          <p:nvPr/>
        </p:nvSpPr>
        <p:spPr bwMode="auto">
          <a:xfrm>
            <a:off x="1975954" y="5917288"/>
            <a:ext cx="325070" cy="596461"/>
          </a:xfrm>
          <a:custGeom>
            <a:avLst/>
            <a:gdLst>
              <a:gd name="T0" fmla="*/ 481 w 482"/>
              <a:gd name="T1" fmla="*/ 0 h 577"/>
              <a:gd name="T2" fmla="*/ 0 w 482"/>
              <a:gd name="T3" fmla="*/ 576 h 577"/>
              <a:gd name="T4" fmla="*/ 0 w 482"/>
              <a:gd name="T5" fmla="*/ 0 h 577"/>
              <a:gd name="T6" fmla="*/ 481 w 482"/>
              <a:gd name="T7" fmla="*/ 0 h 577"/>
            </a:gdLst>
            <a:ahLst/>
            <a:cxnLst>
              <a:cxn ang="0">
                <a:pos x="T0" y="T1"/>
              </a:cxn>
              <a:cxn ang="0">
                <a:pos x="T2" y="T3"/>
              </a:cxn>
              <a:cxn ang="0">
                <a:pos x="T4" y="T5"/>
              </a:cxn>
              <a:cxn ang="0">
                <a:pos x="T6" y="T7"/>
              </a:cxn>
            </a:cxnLst>
            <a:rect l="0" t="0" r="r" b="b"/>
            <a:pathLst>
              <a:path w="482" h="577">
                <a:moveTo>
                  <a:pt x="481" y="0"/>
                </a:moveTo>
                <a:lnTo>
                  <a:pt x="0" y="576"/>
                </a:lnTo>
                <a:lnTo>
                  <a:pt x="0" y="0"/>
                </a:lnTo>
                <a:lnTo>
                  <a:pt x="481" y="0"/>
                </a:lnTo>
              </a:path>
            </a:pathLst>
          </a:custGeom>
          <a:solidFill>
            <a:srgbClr val="121143">
              <a:alpha val="40000"/>
            </a:srgbClr>
          </a:solidFill>
          <a:ln>
            <a:noFill/>
          </a:ln>
          <a:effectLst/>
        </p:spPr>
        <p:txBody>
          <a:bodyPr wrap="none" anchor="ctr"/>
          <a:lstStyle/>
          <a:p>
            <a:endParaRPr lang="en-US" sz="1200"/>
          </a:p>
        </p:txBody>
      </p:sp>
      <p:sp>
        <p:nvSpPr>
          <p:cNvPr id="36" name="Freeform 260">
            <a:extLst>
              <a:ext uri="{FF2B5EF4-FFF2-40B4-BE49-F238E27FC236}">
                <a16:creationId xmlns:a16="http://schemas.microsoft.com/office/drawing/2014/main" id="{DEA6EB82-BA27-69A6-7A79-307C5E736BC9}"/>
              </a:ext>
            </a:extLst>
          </p:cNvPr>
          <p:cNvSpPr>
            <a:spLocks noChangeArrowheads="1"/>
          </p:cNvSpPr>
          <p:nvPr/>
        </p:nvSpPr>
        <p:spPr bwMode="auto">
          <a:xfrm>
            <a:off x="1295989" y="4962952"/>
            <a:ext cx="1005034" cy="954336"/>
          </a:xfrm>
          <a:custGeom>
            <a:avLst/>
            <a:gdLst>
              <a:gd name="T0" fmla="*/ 1486 w 1487"/>
              <a:gd name="T1" fmla="*/ 1408 h 1409"/>
              <a:gd name="T2" fmla="*/ 0 w 1487"/>
              <a:gd name="T3" fmla="*/ 1408 h 1409"/>
              <a:gd name="T4" fmla="*/ 0 w 1487"/>
              <a:gd name="T5" fmla="*/ 0 h 1409"/>
              <a:gd name="T6" fmla="*/ 1486 w 1487"/>
              <a:gd name="T7" fmla="*/ 0 h 1409"/>
              <a:gd name="T8" fmla="*/ 1486 w 1487"/>
              <a:gd name="T9" fmla="*/ 1408 h 1409"/>
            </a:gdLst>
            <a:ahLst/>
            <a:cxnLst>
              <a:cxn ang="0">
                <a:pos x="T0" y="T1"/>
              </a:cxn>
              <a:cxn ang="0">
                <a:pos x="T2" y="T3"/>
              </a:cxn>
              <a:cxn ang="0">
                <a:pos x="T4" y="T5"/>
              </a:cxn>
              <a:cxn ang="0">
                <a:pos x="T6" y="T7"/>
              </a:cxn>
              <a:cxn ang="0">
                <a:pos x="T8" y="T9"/>
              </a:cxn>
            </a:cxnLst>
            <a:rect l="0" t="0" r="r" b="b"/>
            <a:pathLst>
              <a:path w="1487" h="1409">
                <a:moveTo>
                  <a:pt x="1486" y="1408"/>
                </a:moveTo>
                <a:lnTo>
                  <a:pt x="0" y="1408"/>
                </a:lnTo>
                <a:lnTo>
                  <a:pt x="0" y="0"/>
                </a:lnTo>
                <a:lnTo>
                  <a:pt x="1486" y="0"/>
                </a:lnTo>
                <a:lnTo>
                  <a:pt x="1486" y="1408"/>
                </a:lnTo>
              </a:path>
            </a:pathLst>
          </a:custGeom>
          <a:solidFill>
            <a:schemeClr val="bg1">
              <a:lumMod val="95000"/>
            </a:schemeClr>
          </a:solidFill>
          <a:effectLst/>
        </p:spPr>
        <p:txBody>
          <a:bodyPr vert="vert270" lIns="108000" tIns="72000" rIns="72000" bIns="72000" anchor="ctr"/>
          <a:lstStyle/>
          <a:p>
            <a:pPr algn="ctr"/>
            <a:endParaRPr lang="en-US" sz="1200" b="1">
              <a:latin typeface="Verdana" panose="020B0604030504040204" pitchFamily="34" charset="0"/>
              <a:ea typeface="Verdana" panose="020B0604030504040204" pitchFamily="34" charset="0"/>
              <a:cs typeface="Verdana" panose="020B0604030504040204" pitchFamily="34" charset="0"/>
            </a:endParaRPr>
          </a:p>
        </p:txBody>
      </p:sp>
      <p:sp>
        <p:nvSpPr>
          <p:cNvPr id="72" name="TextBox 5">
            <a:extLst>
              <a:ext uri="{FF2B5EF4-FFF2-40B4-BE49-F238E27FC236}">
                <a16:creationId xmlns:a16="http://schemas.microsoft.com/office/drawing/2014/main" id="{0B141452-A7FE-11AB-D269-55B6B5350AF0}"/>
              </a:ext>
            </a:extLst>
          </p:cNvPr>
          <p:cNvSpPr txBox="1"/>
          <p:nvPr/>
        </p:nvSpPr>
        <p:spPr>
          <a:xfrm>
            <a:off x="2444516" y="1574813"/>
            <a:ext cx="6981872" cy="318887"/>
          </a:xfrm>
          <a:prstGeom prst="rect">
            <a:avLst/>
          </a:prstGeom>
          <a:noFill/>
          <a:effectLst/>
        </p:spPr>
        <p:txBody>
          <a:bodyPr wrap="square" lIns="0" rtlCol="0" anchor="b">
            <a:noAutofit/>
          </a:bodyPr>
          <a:lstStyle/>
          <a:p>
            <a:r>
              <a:rPr lang="en-US" sz="1400" b="1" spc="-30">
                <a:solidFill>
                  <a:schemeClr val="bg1"/>
                </a:solidFill>
                <a:cs typeface="Poppins" pitchFamily="2" charset="77"/>
              </a:rPr>
              <a:t>EXPANSION AND GROWTH</a:t>
            </a:r>
          </a:p>
        </p:txBody>
      </p:sp>
      <p:sp>
        <p:nvSpPr>
          <p:cNvPr id="73" name="TextBox 6">
            <a:extLst>
              <a:ext uri="{FF2B5EF4-FFF2-40B4-BE49-F238E27FC236}">
                <a16:creationId xmlns:a16="http://schemas.microsoft.com/office/drawing/2014/main" id="{D8A33B83-D36C-BDC7-1B09-CE24DD6413B7}"/>
              </a:ext>
            </a:extLst>
          </p:cNvPr>
          <p:cNvSpPr txBox="1"/>
          <p:nvPr/>
        </p:nvSpPr>
        <p:spPr>
          <a:xfrm>
            <a:off x="2444515" y="1946365"/>
            <a:ext cx="9133402" cy="369332"/>
          </a:xfrm>
          <a:prstGeom prst="rect">
            <a:avLst/>
          </a:prstGeom>
          <a:noFill/>
          <a:effectLst/>
        </p:spPr>
        <p:txBody>
          <a:bodyPr wrap="square" lIns="0" tIns="0" rIns="0" bIns="0" rtlCol="0">
            <a:spAutoFit/>
          </a:bodyPr>
          <a:lstStyle>
            <a:defPPr>
              <a:defRPr lang="en-US"/>
            </a:defPPr>
            <a:lvl1pPr>
              <a:defRPr sz="12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1087636" indent="0" algn="ctr" defTabSz="1087636">
              <a:lnSpc>
                <a:spcPct val="130000"/>
              </a:lnSpc>
              <a:spcBef>
                <a:spcPct val="20000"/>
              </a:spcBef>
              <a:buFont typeface="Arial"/>
              <a:buNone/>
              <a:defRPr sz="3200">
                <a:solidFill>
                  <a:schemeClr val="tx1">
                    <a:tint val="75000"/>
                  </a:schemeClr>
                </a:solidFill>
                <a:latin typeface="Open Sans"/>
                <a:cs typeface="Open Sans"/>
              </a:defRPr>
            </a:lvl2pPr>
            <a:lvl3pPr marL="2175271" indent="0" algn="ctr" defTabSz="1087636">
              <a:lnSpc>
                <a:spcPct val="130000"/>
              </a:lnSpc>
              <a:spcBef>
                <a:spcPct val="20000"/>
              </a:spcBef>
              <a:buFont typeface="Arial"/>
              <a:buNone/>
              <a:defRPr sz="3200">
                <a:solidFill>
                  <a:schemeClr val="tx1">
                    <a:tint val="75000"/>
                  </a:schemeClr>
                </a:solidFill>
                <a:latin typeface="Open Sans"/>
                <a:cs typeface="Open Sans"/>
              </a:defRPr>
            </a:lvl3pPr>
            <a:lvl4pPr marL="3262912" indent="0" algn="ctr" defTabSz="1087636">
              <a:lnSpc>
                <a:spcPct val="130000"/>
              </a:lnSpc>
              <a:spcBef>
                <a:spcPct val="20000"/>
              </a:spcBef>
              <a:buFont typeface="Arial"/>
              <a:buNone/>
              <a:defRPr sz="3200">
                <a:solidFill>
                  <a:schemeClr val="tx1">
                    <a:tint val="75000"/>
                  </a:schemeClr>
                </a:solidFill>
                <a:latin typeface="Open Sans"/>
                <a:cs typeface="Open Sans"/>
              </a:defRPr>
            </a:lvl4pPr>
            <a:lvl5pPr marL="4350546" indent="0" algn="ctr" defTabSz="1087636">
              <a:lnSpc>
                <a:spcPct val="130000"/>
              </a:lnSpc>
              <a:spcBef>
                <a:spcPct val="20000"/>
              </a:spcBef>
              <a:buFont typeface="Arial"/>
              <a:buNone/>
              <a:defRPr sz="3200">
                <a:solidFill>
                  <a:schemeClr val="tx1">
                    <a:tint val="75000"/>
                  </a:schemeClr>
                </a:solidFill>
                <a:latin typeface="Open Sans"/>
                <a:cs typeface="Open Sans"/>
              </a:defRPr>
            </a:lvl5pPr>
            <a:lvl6pPr marL="5438184" indent="0" algn="ctr" defTabSz="1087636">
              <a:spcBef>
                <a:spcPct val="20000"/>
              </a:spcBef>
              <a:buFont typeface="Arial"/>
              <a:buNone/>
              <a:defRPr sz="4800">
                <a:solidFill>
                  <a:schemeClr val="tx1">
                    <a:tint val="75000"/>
                  </a:schemeClr>
                </a:solidFill>
              </a:defRPr>
            </a:lvl6pPr>
            <a:lvl7pPr marL="6525820" indent="0" algn="ctr" defTabSz="1087636">
              <a:spcBef>
                <a:spcPct val="20000"/>
              </a:spcBef>
              <a:buFont typeface="Arial"/>
              <a:buNone/>
              <a:defRPr sz="4800">
                <a:solidFill>
                  <a:schemeClr val="tx1">
                    <a:tint val="75000"/>
                  </a:schemeClr>
                </a:solidFill>
              </a:defRPr>
            </a:lvl7pPr>
            <a:lvl8pPr marL="7613455" indent="0" algn="ctr" defTabSz="1087636">
              <a:spcBef>
                <a:spcPct val="20000"/>
              </a:spcBef>
              <a:buFont typeface="Arial"/>
              <a:buNone/>
              <a:defRPr sz="4800">
                <a:solidFill>
                  <a:schemeClr val="tx1">
                    <a:tint val="75000"/>
                  </a:schemeClr>
                </a:solidFill>
              </a:defRPr>
            </a:lvl8pPr>
            <a:lvl9pPr marL="8701091" indent="0" algn="ctr" defTabSz="1087636">
              <a:spcBef>
                <a:spcPct val="20000"/>
              </a:spcBef>
              <a:buFont typeface="Arial"/>
              <a:buNone/>
              <a:defRPr sz="4800">
                <a:solidFill>
                  <a:schemeClr val="tx1">
                    <a:tint val="75000"/>
                  </a:schemeClr>
                </a:solidFill>
              </a:defRPr>
            </a:lvl9pPr>
          </a:lstStyle>
          <a:p>
            <a:r>
              <a:rPr lang="en-US">
                <a:solidFill>
                  <a:schemeClr val="bg1"/>
                </a:solidFill>
              </a:rPr>
              <a:t>Carlsberg aims to reach diverse consumer bases, capitalize on emerging trends, and fortify its global footprint through international expansion to ensure sustained financial growth and competitiveness.  </a:t>
            </a:r>
          </a:p>
        </p:txBody>
      </p:sp>
      <p:sp>
        <p:nvSpPr>
          <p:cNvPr id="75" name="TextBox 8">
            <a:extLst>
              <a:ext uri="{FF2B5EF4-FFF2-40B4-BE49-F238E27FC236}">
                <a16:creationId xmlns:a16="http://schemas.microsoft.com/office/drawing/2014/main" id="{BFFCFC18-4C46-6196-A2C8-E83C0FB86A15}"/>
              </a:ext>
            </a:extLst>
          </p:cNvPr>
          <p:cNvSpPr txBox="1"/>
          <p:nvPr/>
        </p:nvSpPr>
        <p:spPr>
          <a:xfrm>
            <a:off x="2444515" y="3848528"/>
            <a:ext cx="9133402" cy="553998"/>
          </a:xfrm>
          <a:prstGeom prst="rect">
            <a:avLst/>
          </a:prstGeom>
          <a:noFill/>
          <a:effectLst/>
        </p:spPr>
        <p:txBody>
          <a:bodyPr wrap="square" lIns="0" tIns="0" rIns="0" bIns="0" rtlCol="0">
            <a:spAutoFit/>
          </a:bodyPr>
          <a:lstStyle>
            <a:defPPr>
              <a:defRPr lang="en-US"/>
            </a:defPPr>
            <a:lvl1pPr>
              <a:defRPr sz="12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1087636" indent="0" algn="ctr" defTabSz="1087636">
              <a:lnSpc>
                <a:spcPct val="130000"/>
              </a:lnSpc>
              <a:spcBef>
                <a:spcPct val="20000"/>
              </a:spcBef>
              <a:buFont typeface="Arial"/>
              <a:buNone/>
              <a:defRPr sz="3200">
                <a:solidFill>
                  <a:schemeClr val="tx1">
                    <a:tint val="75000"/>
                  </a:schemeClr>
                </a:solidFill>
                <a:latin typeface="Open Sans"/>
                <a:cs typeface="Open Sans"/>
              </a:defRPr>
            </a:lvl2pPr>
            <a:lvl3pPr marL="2175271" indent="0" algn="ctr" defTabSz="1087636">
              <a:lnSpc>
                <a:spcPct val="130000"/>
              </a:lnSpc>
              <a:spcBef>
                <a:spcPct val="20000"/>
              </a:spcBef>
              <a:buFont typeface="Arial"/>
              <a:buNone/>
              <a:defRPr sz="3200">
                <a:solidFill>
                  <a:schemeClr val="tx1">
                    <a:tint val="75000"/>
                  </a:schemeClr>
                </a:solidFill>
                <a:latin typeface="Open Sans"/>
                <a:cs typeface="Open Sans"/>
              </a:defRPr>
            </a:lvl3pPr>
            <a:lvl4pPr marL="3262912" indent="0" algn="ctr" defTabSz="1087636">
              <a:lnSpc>
                <a:spcPct val="130000"/>
              </a:lnSpc>
              <a:spcBef>
                <a:spcPct val="20000"/>
              </a:spcBef>
              <a:buFont typeface="Arial"/>
              <a:buNone/>
              <a:defRPr sz="3200">
                <a:solidFill>
                  <a:schemeClr val="tx1">
                    <a:tint val="75000"/>
                  </a:schemeClr>
                </a:solidFill>
                <a:latin typeface="Open Sans"/>
                <a:cs typeface="Open Sans"/>
              </a:defRPr>
            </a:lvl4pPr>
            <a:lvl5pPr marL="4350546" indent="0" algn="ctr" defTabSz="1087636">
              <a:lnSpc>
                <a:spcPct val="130000"/>
              </a:lnSpc>
              <a:spcBef>
                <a:spcPct val="20000"/>
              </a:spcBef>
              <a:buFont typeface="Arial"/>
              <a:buNone/>
              <a:defRPr sz="3200">
                <a:solidFill>
                  <a:schemeClr val="tx1">
                    <a:tint val="75000"/>
                  </a:schemeClr>
                </a:solidFill>
                <a:latin typeface="Open Sans"/>
                <a:cs typeface="Open Sans"/>
              </a:defRPr>
            </a:lvl5pPr>
            <a:lvl6pPr marL="5438184" indent="0" algn="ctr" defTabSz="1087636">
              <a:spcBef>
                <a:spcPct val="20000"/>
              </a:spcBef>
              <a:buFont typeface="Arial"/>
              <a:buNone/>
              <a:defRPr sz="4800">
                <a:solidFill>
                  <a:schemeClr val="tx1">
                    <a:tint val="75000"/>
                  </a:schemeClr>
                </a:solidFill>
              </a:defRPr>
            </a:lvl6pPr>
            <a:lvl7pPr marL="6525820" indent="0" algn="ctr" defTabSz="1087636">
              <a:spcBef>
                <a:spcPct val="20000"/>
              </a:spcBef>
              <a:buFont typeface="Arial"/>
              <a:buNone/>
              <a:defRPr sz="4800">
                <a:solidFill>
                  <a:schemeClr val="tx1">
                    <a:tint val="75000"/>
                  </a:schemeClr>
                </a:solidFill>
              </a:defRPr>
            </a:lvl7pPr>
            <a:lvl8pPr marL="7613455" indent="0" algn="ctr" defTabSz="1087636">
              <a:spcBef>
                <a:spcPct val="20000"/>
              </a:spcBef>
              <a:buFont typeface="Arial"/>
              <a:buNone/>
              <a:defRPr sz="4800">
                <a:solidFill>
                  <a:schemeClr val="tx1">
                    <a:tint val="75000"/>
                  </a:schemeClr>
                </a:solidFill>
              </a:defRPr>
            </a:lvl8pPr>
            <a:lvl9pPr marL="8701091" indent="0" algn="ctr" defTabSz="1087636">
              <a:spcBef>
                <a:spcPct val="20000"/>
              </a:spcBef>
              <a:buFont typeface="Arial"/>
              <a:buNone/>
              <a:defRPr sz="4800">
                <a:solidFill>
                  <a:schemeClr val="tx1">
                    <a:tint val="75000"/>
                  </a:schemeClr>
                </a:solidFill>
              </a:defRPr>
            </a:lvl9pPr>
          </a:lstStyle>
          <a:p>
            <a:r>
              <a:rPr lang="en-US"/>
              <a:t>Due to the uncertainties in future raw material supply and Carlsberg’s strong ESG focus on sustainable raw material sourcing, the company is exploring opportunities to secure its supply and to source more regeneratively grown raw materials.</a:t>
            </a:r>
          </a:p>
        </p:txBody>
      </p:sp>
      <p:sp>
        <p:nvSpPr>
          <p:cNvPr id="74" name="TextBox 7">
            <a:extLst>
              <a:ext uri="{FF2B5EF4-FFF2-40B4-BE49-F238E27FC236}">
                <a16:creationId xmlns:a16="http://schemas.microsoft.com/office/drawing/2014/main" id="{137E3A43-E6CD-A5CC-A029-D1E5CD0C5A19}"/>
              </a:ext>
            </a:extLst>
          </p:cNvPr>
          <p:cNvSpPr txBox="1"/>
          <p:nvPr/>
        </p:nvSpPr>
        <p:spPr>
          <a:xfrm>
            <a:off x="2444515" y="3479166"/>
            <a:ext cx="6175049" cy="277693"/>
          </a:xfrm>
          <a:prstGeom prst="rect">
            <a:avLst/>
          </a:prstGeom>
          <a:noFill/>
          <a:effectLst/>
        </p:spPr>
        <p:txBody>
          <a:bodyPr wrap="square" lIns="0" rtlCol="0" anchor="b">
            <a:noAutofit/>
          </a:bodyPr>
          <a:lstStyle/>
          <a:p>
            <a:r>
              <a:rPr lang="en-US" sz="1400" b="1" spc="-30">
                <a:solidFill>
                  <a:schemeClr val="bg1"/>
                </a:solidFill>
                <a:cs typeface="Poppins" pitchFamily="2" charset="77"/>
              </a:rPr>
              <a:t>SECURING SUSTAINABLE SUPPLY</a:t>
            </a:r>
          </a:p>
        </p:txBody>
      </p:sp>
      <p:sp>
        <p:nvSpPr>
          <p:cNvPr id="76" name="TextBox 9">
            <a:extLst>
              <a:ext uri="{FF2B5EF4-FFF2-40B4-BE49-F238E27FC236}">
                <a16:creationId xmlns:a16="http://schemas.microsoft.com/office/drawing/2014/main" id="{4DC11308-6B38-0930-9B39-9382AB9E3EBC}"/>
              </a:ext>
            </a:extLst>
          </p:cNvPr>
          <p:cNvSpPr txBox="1"/>
          <p:nvPr/>
        </p:nvSpPr>
        <p:spPr>
          <a:xfrm>
            <a:off x="2444516" y="5370398"/>
            <a:ext cx="6040578" cy="288003"/>
          </a:xfrm>
          <a:prstGeom prst="rect">
            <a:avLst/>
          </a:prstGeom>
          <a:noFill/>
          <a:effectLst/>
        </p:spPr>
        <p:txBody>
          <a:bodyPr wrap="square" lIns="0" rtlCol="0" anchor="b">
            <a:noAutofit/>
          </a:bodyPr>
          <a:lstStyle/>
          <a:p>
            <a:r>
              <a:rPr lang="en-US" sz="1400" b="1" spc="-30">
                <a:solidFill>
                  <a:schemeClr val="bg1"/>
                </a:solidFill>
                <a:cs typeface="Poppins" pitchFamily="2" charset="77"/>
              </a:rPr>
              <a:t>REACHING STRATEGIC AIMS</a:t>
            </a:r>
          </a:p>
        </p:txBody>
      </p:sp>
      <p:sp>
        <p:nvSpPr>
          <p:cNvPr id="77" name="TextBox 10">
            <a:extLst>
              <a:ext uri="{FF2B5EF4-FFF2-40B4-BE49-F238E27FC236}">
                <a16:creationId xmlns:a16="http://schemas.microsoft.com/office/drawing/2014/main" id="{1F2C26AE-32F7-8F6E-E76E-E07CCD51548F}"/>
              </a:ext>
            </a:extLst>
          </p:cNvPr>
          <p:cNvSpPr txBox="1"/>
          <p:nvPr/>
        </p:nvSpPr>
        <p:spPr>
          <a:xfrm>
            <a:off x="2444515" y="5753973"/>
            <a:ext cx="9133402" cy="553998"/>
          </a:xfrm>
          <a:prstGeom prst="rect">
            <a:avLst/>
          </a:prstGeom>
          <a:noFill/>
          <a:effectLst/>
        </p:spPr>
        <p:txBody>
          <a:bodyPr wrap="square" lIns="0" tIns="0" rIns="0" bIns="0" rtlCol="0">
            <a:spAutoFit/>
          </a:bodyPr>
          <a:lstStyle>
            <a:defPPr>
              <a:defRPr lang="en-US"/>
            </a:defPPr>
            <a:lvl1pPr>
              <a:defRPr sz="12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1087636" indent="0" algn="ctr" defTabSz="1087636">
              <a:lnSpc>
                <a:spcPct val="130000"/>
              </a:lnSpc>
              <a:spcBef>
                <a:spcPct val="20000"/>
              </a:spcBef>
              <a:buFont typeface="Arial"/>
              <a:buNone/>
              <a:defRPr sz="3200">
                <a:solidFill>
                  <a:schemeClr val="tx1">
                    <a:tint val="75000"/>
                  </a:schemeClr>
                </a:solidFill>
                <a:latin typeface="Open Sans"/>
                <a:cs typeface="Open Sans"/>
              </a:defRPr>
            </a:lvl2pPr>
            <a:lvl3pPr marL="2175271" indent="0" algn="ctr" defTabSz="1087636">
              <a:lnSpc>
                <a:spcPct val="130000"/>
              </a:lnSpc>
              <a:spcBef>
                <a:spcPct val="20000"/>
              </a:spcBef>
              <a:buFont typeface="Arial"/>
              <a:buNone/>
              <a:defRPr sz="3200">
                <a:solidFill>
                  <a:schemeClr val="tx1">
                    <a:tint val="75000"/>
                  </a:schemeClr>
                </a:solidFill>
                <a:latin typeface="Open Sans"/>
                <a:cs typeface="Open Sans"/>
              </a:defRPr>
            </a:lvl3pPr>
            <a:lvl4pPr marL="3262912" indent="0" algn="ctr" defTabSz="1087636">
              <a:lnSpc>
                <a:spcPct val="130000"/>
              </a:lnSpc>
              <a:spcBef>
                <a:spcPct val="20000"/>
              </a:spcBef>
              <a:buFont typeface="Arial"/>
              <a:buNone/>
              <a:defRPr sz="3200">
                <a:solidFill>
                  <a:schemeClr val="tx1">
                    <a:tint val="75000"/>
                  </a:schemeClr>
                </a:solidFill>
                <a:latin typeface="Open Sans"/>
                <a:cs typeface="Open Sans"/>
              </a:defRPr>
            </a:lvl4pPr>
            <a:lvl5pPr marL="4350546" indent="0" algn="ctr" defTabSz="1087636">
              <a:lnSpc>
                <a:spcPct val="130000"/>
              </a:lnSpc>
              <a:spcBef>
                <a:spcPct val="20000"/>
              </a:spcBef>
              <a:buFont typeface="Arial"/>
              <a:buNone/>
              <a:defRPr sz="3200">
                <a:solidFill>
                  <a:schemeClr val="tx1">
                    <a:tint val="75000"/>
                  </a:schemeClr>
                </a:solidFill>
                <a:latin typeface="Open Sans"/>
                <a:cs typeface="Open Sans"/>
              </a:defRPr>
            </a:lvl5pPr>
            <a:lvl6pPr marL="5438184" indent="0" algn="ctr" defTabSz="1087636">
              <a:spcBef>
                <a:spcPct val="20000"/>
              </a:spcBef>
              <a:buFont typeface="Arial"/>
              <a:buNone/>
              <a:defRPr sz="4800">
                <a:solidFill>
                  <a:schemeClr val="tx1">
                    <a:tint val="75000"/>
                  </a:schemeClr>
                </a:solidFill>
              </a:defRPr>
            </a:lvl6pPr>
            <a:lvl7pPr marL="6525820" indent="0" algn="ctr" defTabSz="1087636">
              <a:spcBef>
                <a:spcPct val="20000"/>
              </a:spcBef>
              <a:buFont typeface="Arial"/>
              <a:buNone/>
              <a:defRPr sz="4800">
                <a:solidFill>
                  <a:schemeClr val="tx1">
                    <a:tint val="75000"/>
                  </a:schemeClr>
                </a:solidFill>
              </a:defRPr>
            </a:lvl7pPr>
            <a:lvl8pPr marL="7613455" indent="0" algn="ctr" defTabSz="1087636">
              <a:spcBef>
                <a:spcPct val="20000"/>
              </a:spcBef>
              <a:buFont typeface="Arial"/>
              <a:buNone/>
              <a:defRPr sz="4800">
                <a:solidFill>
                  <a:schemeClr val="tx1">
                    <a:tint val="75000"/>
                  </a:schemeClr>
                </a:solidFill>
              </a:defRPr>
            </a:lvl8pPr>
            <a:lvl9pPr marL="8701091" indent="0" algn="ctr" defTabSz="1087636">
              <a:spcBef>
                <a:spcPct val="20000"/>
              </a:spcBef>
              <a:buFont typeface="Arial"/>
              <a:buNone/>
              <a:defRPr sz="4800">
                <a:solidFill>
                  <a:schemeClr val="tx1">
                    <a:tint val="75000"/>
                  </a:schemeClr>
                </a:solidFill>
              </a:defRPr>
            </a:lvl9pPr>
          </a:lstStyle>
          <a:p>
            <a:r>
              <a:rPr lang="en-US"/>
              <a:t>Through market expansion, Carlsberg can aim to reach its strategic priorities of optimizing the management of its supply chain and pursuing value growth by expanding its premium category while keeping the mainstream beer category to bring scale and a solid backbone for the business.</a:t>
            </a:r>
          </a:p>
        </p:txBody>
      </p:sp>
      <p:sp>
        <p:nvSpPr>
          <p:cNvPr id="6" name="Freeform 67">
            <a:extLst>
              <a:ext uri="{FF2B5EF4-FFF2-40B4-BE49-F238E27FC236}">
                <a16:creationId xmlns:a16="http://schemas.microsoft.com/office/drawing/2014/main" id="{E8F40FF9-E01B-2747-4511-0731187D051F}"/>
              </a:ext>
            </a:extLst>
          </p:cNvPr>
          <p:cNvSpPr>
            <a:spLocks noChangeArrowheads="1"/>
          </p:cNvSpPr>
          <p:nvPr/>
        </p:nvSpPr>
        <p:spPr bwMode="auto">
          <a:xfrm>
            <a:off x="1295989" y="1169003"/>
            <a:ext cx="1005034" cy="954336"/>
          </a:xfrm>
          <a:custGeom>
            <a:avLst/>
            <a:gdLst>
              <a:gd name="T0" fmla="*/ 1486 w 1487"/>
              <a:gd name="T1" fmla="*/ 1408 h 1409"/>
              <a:gd name="T2" fmla="*/ 0 w 1487"/>
              <a:gd name="T3" fmla="*/ 1408 h 1409"/>
              <a:gd name="T4" fmla="*/ 0 w 1487"/>
              <a:gd name="T5" fmla="*/ 0 h 1409"/>
              <a:gd name="T6" fmla="*/ 1486 w 1487"/>
              <a:gd name="T7" fmla="*/ 0 h 1409"/>
              <a:gd name="T8" fmla="*/ 1486 w 1487"/>
              <a:gd name="T9" fmla="*/ 1408 h 1409"/>
            </a:gdLst>
            <a:ahLst/>
            <a:cxnLst>
              <a:cxn ang="0">
                <a:pos x="T0" y="T1"/>
              </a:cxn>
              <a:cxn ang="0">
                <a:pos x="T2" y="T3"/>
              </a:cxn>
              <a:cxn ang="0">
                <a:pos x="T4" y="T5"/>
              </a:cxn>
              <a:cxn ang="0">
                <a:pos x="T6" y="T7"/>
              </a:cxn>
              <a:cxn ang="0">
                <a:pos x="T8" y="T9"/>
              </a:cxn>
            </a:cxnLst>
            <a:rect l="0" t="0" r="r" b="b"/>
            <a:pathLst>
              <a:path w="1487" h="1409">
                <a:moveTo>
                  <a:pt x="1486" y="1408"/>
                </a:moveTo>
                <a:lnTo>
                  <a:pt x="0" y="1408"/>
                </a:lnTo>
                <a:lnTo>
                  <a:pt x="0" y="0"/>
                </a:lnTo>
                <a:lnTo>
                  <a:pt x="1486" y="0"/>
                </a:lnTo>
                <a:lnTo>
                  <a:pt x="1486" y="1408"/>
                </a:lnTo>
              </a:path>
            </a:pathLst>
          </a:custGeom>
          <a:solidFill>
            <a:schemeClr val="bg1">
              <a:lumMod val="95000"/>
            </a:schemeClr>
          </a:solidFill>
          <a:effectLst/>
        </p:spPr>
        <p:txBody>
          <a:bodyPr vert="vert270" lIns="108000" tIns="72000" rIns="72000" bIns="72000" anchor="ctr"/>
          <a:lstStyle/>
          <a:p>
            <a:pPr algn="ctr"/>
            <a:endParaRPr lang="en-US" sz="1200" b="1">
              <a:latin typeface="Verdana" panose="020B0604030504040204" pitchFamily="34" charset="0"/>
              <a:ea typeface="Verdana" panose="020B0604030504040204" pitchFamily="34" charset="0"/>
              <a:cs typeface="Verdana" panose="020B0604030504040204" pitchFamily="34" charset="0"/>
            </a:endParaRPr>
          </a:p>
        </p:txBody>
      </p:sp>
      <p:sp>
        <p:nvSpPr>
          <p:cNvPr id="33" name="Freeform 58">
            <a:extLst>
              <a:ext uri="{FF2B5EF4-FFF2-40B4-BE49-F238E27FC236}">
                <a16:creationId xmlns:a16="http://schemas.microsoft.com/office/drawing/2014/main" id="{26FEEDEC-54A7-1557-8A6D-4E4948550873}"/>
              </a:ext>
            </a:extLst>
          </p:cNvPr>
          <p:cNvSpPr>
            <a:spLocks noChangeArrowheads="1"/>
          </p:cNvSpPr>
          <p:nvPr/>
        </p:nvSpPr>
        <p:spPr bwMode="auto">
          <a:xfrm>
            <a:off x="1470836" y="1369432"/>
            <a:ext cx="653556" cy="545083"/>
          </a:xfrm>
          <a:custGeom>
            <a:avLst/>
            <a:gdLst>
              <a:gd name="connsiteX0" fmla="*/ 800534 w 1203773"/>
              <a:gd name="connsiteY0" fmla="*/ 714993 h 1003979"/>
              <a:gd name="connsiteX1" fmla="*/ 786844 w 1203773"/>
              <a:gd name="connsiteY1" fmla="*/ 727449 h 1003979"/>
              <a:gd name="connsiteX2" fmla="*/ 800534 w 1203773"/>
              <a:gd name="connsiteY2" fmla="*/ 741151 h 1003979"/>
              <a:gd name="connsiteX3" fmla="*/ 814224 w 1203773"/>
              <a:gd name="connsiteY3" fmla="*/ 727449 h 1003979"/>
              <a:gd name="connsiteX4" fmla="*/ 800534 w 1203773"/>
              <a:gd name="connsiteY4" fmla="*/ 714993 h 1003979"/>
              <a:gd name="connsiteX5" fmla="*/ 248567 w 1203773"/>
              <a:gd name="connsiteY5" fmla="*/ 697616 h 1003979"/>
              <a:gd name="connsiteX6" fmla="*/ 264388 w 1203773"/>
              <a:gd name="connsiteY6" fmla="*/ 712597 h 1003979"/>
              <a:gd name="connsiteX7" fmla="*/ 264388 w 1203773"/>
              <a:gd name="connsiteY7" fmla="*/ 983506 h 1003979"/>
              <a:gd name="connsiteX8" fmla="*/ 248567 w 1203773"/>
              <a:gd name="connsiteY8" fmla="*/ 998488 h 1003979"/>
              <a:gd name="connsiteX9" fmla="*/ 232747 w 1203773"/>
              <a:gd name="connsiteY9" fmla="*/ 983506 h 1003979"/>
              <a:gd name="connsiteX10" fmla="*/ 232747 w 1203773"/>
              <a:gd name="connsiteY10" fmla="*/ 712597 h 1003979"/>
              <a:gd name="connsiteX11" fmla="*/ 248567 w 1203773"/>
              <a:gd name="connsiteY11" fmla="*/ 697616 h 1003979"/>
              <a:gd name="connsiteX12" fmla="*/ 468236 w 1203773"/>
              <a:gd name="connsiteY12" fmla="*/ 118335 h 1003979"/>
              <a:gd name="connsiteX13" fmla="*/ 455790 w 1203773"/>
              <a:gd name="connsiteY13" fmla="*/ 129546 h 1003979"/>
              <a:gd name="connsiteX14" fmla="*/ 455790 w 1203773"/>
              <a:gd name="connsiteY14" fmla="*/ 421024 h 1003979"/>
              <a:gd name="connsiteX15" fmla="*/ 455790 w 1203773"/>
              <a:gd name="connsiteY15" fmla="*/ 424760 h 1003979"/>
              <a:gd name="connsiteX16" fmla="*/ 464502 w 1203773"/>
              <a:gd name="connsiteY16" fmla="*/ 443445 h 1003979"/>
              <a:gd name="connsiteX17" fmla="*/ 499350 w 1203773"/>
              <a:gd name="connsiteY17" fmla="*/ 521920 h 1003979"/>
              <a:gd name="connsiteX18" fmla="*/ 530464 w 1203773"/>
              <a:gd name="connsiteY18" fmla="*/ 500744 h 1003979"/>
              <a:gd name="connsiteX19" fmla="*/ 519263 w 1203773"/>
              <a:gd name="connsiteY19" fmla="*/ 500744 h 1003979"/>
              <a:gd name="connsiteX20" fmla="*/ 504328 w 1203773"/>
              <a:gd name="connsiteY20" fmla="*/ 485796 h 1003979"/>
              <a:gd name="connsiteX21" fmla="*/ 519263 w 1203773"/>
              <a:gd name="connsiteY21" fmla="*/ 470849 h 1003979"/>
              <a:gd name="connsiteX22" fmla="*/ 575268 w 1203773"/>
              <a:gd name="connsiteY22" fmla="*/ 470849 h 1003979"/>
              <a:gd name="connsiteX23" fmla="*/ 577757 w 1203773"/>
              <a:gd name="connsiteY23" fmla="*/ 470849 h 1003979"/>
              <a:gd name="connsiteX24" fmla="*/ 606382 w 1203773"/>
              <a:gd name="connsiteY24" fmla="*/ 452164 h 1003979"/>
              <a:gd name="connsiteX25" fmla="*/ 693502 w 1203773"/>
              <a:gd name="connsiteY25" fmla="*/ 465866 h 1003979"/>
              <a:gd name="connsiteX26" fmla="*/ 695991 w 1203773"/>
              <a:gd name="connsiteY26" fmla="*/ 470849 h 1003979"/>
              <a:gd name="connsiteX27" fmla="*/ 733328 w 1203773"/>
              <a:gd name="connsiteY27" fmla="*/ 470849 h 1003979"/>
              <a:gd name="connsiteX28" fmla="*/ 739551 w 1203773"/>
              <a:gd name="connsiteY28" fmla="*/ 467112 h 1003979"/>
              <a:gd name="connsiteX29" fmla="*/ 776887 w 1203773"/>
              <a:gd name="connsiteY29" fmla="*/ 378672 h 1003979"/>
              <a:gd name="connsiteX30" fmla="*/ 811735 w 1203773"/>
              <a:gd name="connsiteY30" fmla="*/ 356251 h 1003979"/>
              <a:gd name="connsiteX31" fmla="*/ 946148 w 1203773"/>
              <a:gd name="connsiteY31" fmla="*/ 356251 h 1003979"/>
              <a:gd name="connsiteX32" fmla="*/ 952371 w 1203773"/>
              <a:gd name="connsiteY32" fmla="*/ 353759 h 1003979"/>
              <a:gd name="connsiteX33" fmla="*/ 1007132 w 1203773"/>
              <a:gd name="connsiteY33" fmla="*/ 242898 h 1003979"/>
              <a:gd name="connsiteX34" fmla="*/ 992197 w 1203773"/>
              <a:gd name="connsiteY34" fmla="*/ 234179 h 1003979"/>
              <a:gd name="connsiteX35" fmla="*/ 992197 w 1203773"/>
              <a:gd name="connsiteY35" fmla="*/ 216740 h 1003979"/>
              <a:gd name="connsiteX36" fmla="*/ 1046958 w 1203773"/>
              <a:gd name="connsiteY36" fmla="*/ 184354 h 1003979"/>
              <a:gd name="connsiteX37" fmla="*/ 1061892 w 1203773"/>
              <a:gd name="connsiteY37" fmla="*/ 194319 h 1003979"/>
              <a:gd name="connsiteX38" fmla="*/ 1061892 w 1203773"/>
              <a:gd name="connsiteY38" fmla="*/ 255355 h 1003979"/>
              <a:gd name="connsiteX39" fmla="*/ 1046958 w 1203773"/>
              <a:gd name="connsiteY39" fmla="*/ 265320 h 1003979"/>
              <a:gd name="connsiteX40" fmla="*/ 1033267 w 1203773"/>
              <a:gd name="connsiteY40" fmla="*/ 257846 h 1003979"/>
              <a:gd name="connsiteX41" fmla="*/ 979751 w 1203773"/>
              <a:gd name="connsiteY41" fmla="*/ 367461 h 1003979"/>
              <a:gd name="connsiteX42" fmla="*/ 946148 w 1203773"/>
              <a:gd name="connsiteY42" fmla="*/ 386146 h 1003979"/>
              <a:gd name="connsiteX43" fmla="*/ 811735 w 1203773"/>
              <a:gd name="connsiteY43" fmla="*/ 386146 h 1003979"/>
              <a:gd name="connsiteX44" fmla="*/ 805512 w 1203773"/>
              <a:gd name="connsiteY44" fmla="*/ 391128 h 1003979"/>
              <a:gd name="connsiteX45" fmla="*/ 768175 w 1203773"/>
              <a:gd name="connsiteY45" fmla="*/ 478323 h 1003979"/>
              <a:gd name="connsiteX46" fmla="*/ 733328 w 1203773"/>
              <a:gd name="connsiteY46" fmla="*/ 500744 h 1003979"/>
              <a:gd name="connsiteX47" fmla="*/ 705947 w 1203773"/>
              <a:gd name="connsiteY47" fmla="*/ 500744 h 1003979"/>
              <a:gd name="connsiteX48" fmla="*/ 704703 w 1203773"/>
              <a:gd name="connsiteY48" fmla="*/ 513200 h 1003979"/>
              <a:gd name="connsiteX49" fmla="*/ 678567 w 1203773"/>
              <a:gd name="connsiteY49" fmla="*/ 554306 h 1003979"/>
              <a:gd name="connsiteX50" fmla="*/ 615094 w 1203773"/>
              <a:gd name="connsiteY50" fmla="*/ 599149 h 1003979"/>
              <a:gd name="connsiteX51" fmla="*/ 1127854 w 1203773"/>
              <a:gd name="connsiteY51" fmla="*/ 599149 h 1003979"/>
              <a:gd name="connsiteX52" fmla="*/ 1140300 w 1203773"/>
              <a:gd name="connsiteY52" fmla="*/ 587938 h 1003979"/>
              <a:gd name="connsiteX53" fmla="*/ 1140300 w 1203773"/>
              <a:gd name="connsiteY53" fmla="*/ 129546 h 1003979"/>
              <a:gd name="connsiteX54" fmla="*/ 1127854 w 1203773"/>
              <a:gd name="connsiteY54" fmla="*/ 118335 h 1003979"/>
              <a:gd name="connsiteX55" fmla="*/ 247974 w 1203773"/>
              <a:gd name="connsiteY55" fmla="*/ 91769 h 1003979"/>
              <a:gd name="connsiteX56" fmla="*/ 163965 w 1203773"/>
              <a:gd name="connsiteY56" fmla="*/ 175778 h 1003979"/>
              <a:gd name="connsiteX57" fmla="*/ 247974 w 1203773"/>
              <a:gd name="connsiteY57" fmla="*/ 259786 h 1003979"/>
              <a:gd name="connsiteX58" fmla="*/ 331982 w 1203773"/>
              <a:gd name="connsiteY58" fmla="*/ 175778 h 1003979"/>
              <a:gd name="connsiteX59" fmla="*/ 247974 w 1203773"/>
              <a:gd name="connsiteY59" fmla="*/ 91769 h 1003979"/>
              <a:gd name="connsiteX60" fmla="*/ 247974 w 1203773"/>
              <a:gd name="connsiteY60" fmla="*/ 60423 h 1003979"/>
              <a:gd name="connsiteX61" fmla="*/ 363328 w 1203773"/>
              <a:gd name="connsiteY61" fmla="*/ 175778 h 1003979"/>
              <a:gd name="connsiteX62" fmla="*/ 247974 w 1203773"/>
              <a:gd name="connsiteY62" fmla="*/ 289878 h 1003979"/>
              <a:gd name="connsiteX63" fmla="*/ 133873 w 1203773"/>
              <a:gd name="connsiteY63" fmla="*/ 175778 h 1003979"/>
              <a:gd name="connsiteX64" fmla="*/ 247974 w 1203773"/>
              <a:gd name="connsiteY64" fmla="*/ 60423 h 1003979"/>
              <a:gd name="connsiteX65" fmla="*/ 437122 w 1203773"/>
              <a:gd name="connsiteY65" fmla="*/ 31141 h 1003979"/>
              <a:gd name="connsiteX66" fmla="*/ 425920 w 1203773"/>
              <a:gd name="connsiteY66" fmla="*/ 43597 h 1003979"/>
              <a:gd name="connsiteX67" fmla="*/ 425920 w 1203773"/>
              <a:gd name="connsiteY67" fmla="*/ 74738 h 1003979"/>
              <a:gd name="connsiteX68" fmla="*/ 437122 w 1203773"/>
              <a:gd name="connsiteY68" fmla="*/ 88440 h 1003979"/>
              <a:gd name="connsiteX69" fmla="*/ 468236 w 1203773"/>
              <a:gd name="connsiteY69" fmla="*/ 88440 h 1003979"/>
              <a:gd name="connsiteX70" fmla="*/ 1127854 w 1203773"/>
              <a:gd name="connsiteY70" fmla="*/ 88440 h 1003979"/>
              <a:gd name="connsiteX71" fmla="*/ 1160213 w 1203773"/>
              <a:gd name="connsiteY71" fmla="*/ 88440 h 1003979"/>
              <a:gd name="connsiteX72" fmla="*/ 1172659 w 1203773"/>
              <a:gd name="connsiteY72" fmla="*/ 74738 h 1003979"/>
              <a:gd name="connsiteX73" fmla="*/ 1172659 w 1203773"/>
              <a:gd name="connsiteY73" fmla="*/ 43597 h 1003979"/>
              <a:gd name="connsiteX74" fmla="*/ 1160213 w 1203773"/>
              <a:gd name="connsiteY74" fmla="*/ 31141 h 1003979"/>
              <a:gd name="connsiteX75" fmla="*/ 437122 w 1203773"/>
              <a:gd name="connsiteY75" fmla="*/ 0 h 1003979"/>
              <a:gd name="connsiteX76" fmla="*/ 1160213 w 1203773"/>
              <a:gd name="connsiteY76" fmla="*/ 0 h 1003979"/>
              <a:gd name="connsiteX77" fmla="*/ 1203773 w 1203773"/>
              <a:gd name="connsiteY77" fmla="*/ 43597 h 1003979"/>
              <a:gd name="connsiteX78" fmla="*/ 1203773 w 1203773"/>
              <a:gd name="connsiteY78" fmla="*/ 74738 h 1003979"/>
              <a:gd name="connsiteX79" fmla="*/ 1167680 w 1203773"/>
              <a:gd name="connsiteY79" fmla="*/ 118335 h 1003979"/>
              <a:gd name="connsiteX80" fmla="*/ 1170169 w 1203773"/>
              <a:gd name="connsiteY80" fmla="*/ 129546 h 1003979"/>
              <a:gd name="connsiteX81" fmla="*/ 1170169 w 1203773"/>
              <a:gd name="connsiteY81" fmla="*/ 587938 h 1003979"/>
              <a:gd name="connsiteX82" fmla="*/ 1127854 w 1203773"/>
              <a:gd name="connsiteY82" fmla="*/ 629044 h 1003979"/>
              <a:gd name="connsiteX83" fmla="*/ 815469 w 1203773"/>
              <a:gd name="connsiteY83" fmla="*/ 629044 h 1003979"/>
              <a:gd name="connsiteX84" fmla="*/ 815469 w 1203773"/>
              <a:gd name="connsiteY84" fmla="*/ 686343 h 1003979"/>
              <a:gd name="connsiteX85" fmla="*/ 844094 w 1203773"/>
              <a:gd name="connsiteY85" fmla="*/ 727449 h 1003979"/>
              <a:gd name="connsiteX86" fmla="*/ 800534 w 1203773"/>
              <a:gd name="connsiteY86" fmla="*/ 772292 h 1003979"/>
              <a:gd name="connsiteX87" fmla="*/ 755730 w 1203773"/>
              <a:gd name="connsiteY87" fmla="*/ 727449 h 1003979"/>
              <a:gd name="connsiteX88" fmla="*/ 785599 w 1203773"/>
              <a:gd name="connsiteY88" fmla="*/ 686343 h 1003979"/>
              <a:gd name="connsiteX89" fmla="*/ 785599 w 1203773"/>
              <a:gd name="connsiteY89" fmla="*/ 629044 h 1003979"/>
              <a:gd name="connsiteX90" fmla="*/ 577757 w 1203773"/>
              <a:gd name="connsiteY90" fmla="*/ 629044 h 1003979"/>
              <a:gd name="connsiteX91" fmla="*/ 572779 w 1203773"/>
              <a:gd name="connsiteY91" fmla="*/ 627798 h 1003979"/>
              <a:gd name="connsiteX92" fmla="*/ 491882 w 1203773"/>
              <a:gd name="connsiteY92" fmla="*/ 683852 h 1003979"/>
              <a:gd name="connsiteX93" fmla="*/ 462013 w 1203773"/>
              <a:gd name="connsiteY93" fmla="*/ 693817 h 1003979"/>
              <a:gd name="connsiteX94" fmla="*/ 447078 w 1203773"/>
              <a:gd name="connsiteY94" fmla="*/ 691326 h 1003979"/>
              <a:gd name="connsiteX95" fmla="*/ 413475 w 1203773"/>
              <a:gd name="connsiteY95" fmla="*/ 662676 h 1003979"/>
              <a:gd name="connsiteX96" fmla="*/ 379872 w 1203773"/>
              <a:gd name="connsiteY96" fmla="*/ 582956 h 1003979"/>
              <a:gd name="connsiteX97" fmla="*/ 379872 w 1203773"/>
              <a:gd name="connsiteY97" fmla="*/ 989032 h 1003979"/>
              <a:gd name="connsiteX98" fmla="*/ 363692 w 1203773"/>
              <a:gd name="connsiteY98" fmla="*/ 1003979 h 1003979"/>
              <a:gd name="connsiteX99" fmla="*/ 348758 w 1203773"/>
              <a:gd name="connsiteY99" fmla="*/ 989032 h 1003979"/>
              <a:gd name="connsiteX100" fmla="*/ 348758 w 1203773"/>
              <a:gd name="connsiteY100" fmla="*/ 434726 h 1003979"/>
              <a:gd name="connsiteX101" fmla="*/ 363692 w 1203773"/>
              <a:gd name="connsiteY101" fmla="*/ 419778 h 1003979"/>
              <a:gd name="connsiteX102" fmla="*/ 379872 w 1203773"/>
              <a:gd name="connsiteY102" fmla="*/ 434726 h 1003979"/>
              <a:gd name="connsiteX103" fmla="*/ 379872 w 1203773"/>
              <a:gd name="connsiteY103" fmla="*/ 504481 h 1003979"/>
              <a:gd name="connsiteX104" fmla="*/ 442100 w 1203773"/>
              <a:gd name="connsiteY104" fmla="*/ 650220 h 1003979"/>
              <a:gd name="connsiteX105" fmla="*/ 455790 w 1203773"/>
              <a:gd name="connsiteY105" fmla="*/ 662676 h 1003979"/>
              <a:gd name="connsiteX106" fmla="*/ 474458 w 1203773"/>
              <a:gd name="connsiteY106" fmla="*/ 658939 h 1003979"/>
              <a:gd name="connsiteX107" fmla="*/ 661143 w 1203773"/>
              <a:gd name="connsiteY107" fmla="*/ 529394 h 1003979"/>
              <a:gd name="connsiteX108" fmla="*/ 674833 w 1203773"/>
              <a:gd name="connsiteY108" fmla="*/ 508218 h 1003979"/>
              <a:gd name="connsiteX109" fmla="*/ 668610 w 1203773"/>
              <a:gd name="connsiteY109" fmla="*/ 484551 h 1003979"/>
              <a:gd name="connsiteX110" fmla="*/ 623806 w 1203773"/>
              <a:gd name="connsiteY110" fmla="*/ 477077 h 1003979"/>
              <a:gd name="connsiteX111" fmla="*/ 500594 w 1203773"/>
              <a:gd name="connsiteY111" fmla="*/ 556798 h 1003979"/>
              <a:gd name="connsiteX112" fmla="*/ 488149 w 1203773"/>
              <a:gd name="connsiteY112" fmla="*/ 558043 h 1003979"/>
              <a:gd name="connsiteX113" fmla="*/ 478192 w 1203773"/>
              <a:gd name="connsiteY113" fmla="*/ 549324 h 1003979"/>
              <a:gd name="connsiteX114" fmla="*/ 435877 w 1203773"/>
              <a:gd name="connsiteY114" fmla="*/ 455901 h 1003979"/>
              <a:gd name="connsiteX115" fmla="*/ 427165 w 1203773"/>
              <a:gd name="connsiteY115" fmla="*/ 435971 h 1003979"/>
              <a:gd name="connsiteX116" fmla="*/ 368671 w 1203773"/>
              <a:gd name="connsiteY116" fmla="*/ 373690 h 1003979"/>
              <a:gd name="connsiteX117" fmla="*/ 332578 w 1203773"/>
              <a:gd name="connsiteY117" fmla="*/ 373690 h 1003979"/>
              <a:gd name="connsiteX118" fmla="*/ 123491 w 1203773"/>
              <a:gd name="connsiteY118" fmla="*/ 373690 h 1003979"/>
              <a:gd name="connsiteX119" fmla="*/ 53796 w 1203773"/>
              <a:gd name="connsiteY119" fmla="*/ 454656 h 1003979"/>
              <a:gd name="connsiteX120" fmla="*/ 31394 w 1203773"/>
              <a:gd name="connsiteY120" fmla="*/ 556798 h 1003979"/>
              <a:gd name="connsiteX121" fmla="*/ 41350 w 1203773"/>
              <a:gd name="connsiteY121" fmla="*/ 587938 h 1003979"/>
              <a:gd name="connsiteX122" fmla="*/ 107312 w 1203773"/>
              <a:gd name="connsiteY122" fmla="*/ 648974 h 1003979"/>
              <a:gd name="connsiteX123" fmla="*/ 107312 w 1203773"/>
              <a:gd name="connsiteY123" fmla="*/ 556798 h 1003979"/>
              <a:gd name="connsiteX124" fmla="*/ 74953 w 1203773"/>
              <a:gd name="connsiteY124" fmla="*/ 525657 h 1003979"/>
              <a:gd name="connsiteX125" fmla="*/ 74953 w 1203773"/>
              <a:gd name="connsiteY125" fmla="*/ 504481 h 1003979"/>
              <a:gd name="connsiteX126" fmla="*/ 97356 w 1203773"/>
              <a:gd name="connsiteY126" fmla="*/ 504481 h 1003979"/>
              <a:gd name="connsiteX127" fmla="*/ 107312 w 1203773"/>
              <a:gd name="connsiteY127" fmla="*/ 513200 h 1003979"/>
              <a:gd name="connsiteX128" fmla="*/ 107312 w 1203773"/>
              <a:gd name="connsiteY128" fmla="*/ 434726 h 1003979"/>
              <a:gd name="connsiteX129" fmla="*/ 122247 w 1203773"/>
              <a:gd name="connsiteY129" fmla="*/ 419778 h 1003979"/>
              <a:gd name="connsiteX130" fmla="*/ 137182 w 1203773"/>
              <a:gd name="connsiteY130" fmla="*/ 434726 h 1003979"/>
              <a:gd name="connsiteX131" fmla="*/ 137182 w 1203773"/>
              <a:gd name="connsiteY131" fmla="*/ 989032 h 1003979"/>
              <a:gd name="connsiteX132" fmla="*/ 122247 w 1203773"/>
              <a:gd name="connsiteY132" fmla="*/ 1003979 h 1003979"/>
              <a:gd name="connsiteX133" fmla="*/ 107312 w 1203773"/>
              <a:gd name="connsiteY133" fmla="*/ 989032 h 1003979"/>
              <a:gd name="connsiteX134" fmla="*/ 107312 w 1203773"/>
              <a:gd name="connsiteY134" fmla="*/ 691326 h 1003979"/>
              <a:gd name="connsiteX135" fmla="*/ 20193 w 1203773"/>
              <a:gd name="connsiteY135" fmla="*/ 610360 h 1003979"/>
              <a:gd name="connsiteX136" fmla="*/ 1524 w 1203773"/>
              <a:gd name="connsiteY136" fmla="*/ 550569 h 1003979"/>
              <a:gd name="connsiteX137" fmla="*/ 23926 w 1203773"/>
              <a:gd name="connsiteY137" fmla="*/ 447182 h 1003979"/>
              <a:gd name="connsiteX138" fmla="*/ 123491 w 1203773"/>
              <a:gd name="connsiteY138" fmla="*/ 343794 h 1003979"/>
              <a:gd name="connsiteX139" fmla="*/ 332578 w 1203773"/>
              <a:gd name="connsiteY139" fmla="*/ 343794 h 1003979"/>
              <a:gd name="connsiteX140" fmla="*/ 368671 w 1203773"/>
              <a:gd name="connsiteY140" fmla="*/ 343794 h 1003979"/>
              <a:gd name="connsiteX141" fmla="*/ 425920 w 1203773"/>
              <a:gd name="connsiteY141" fmla="*/ 364970 h 1003979"/>
              <a:gd name="connsiteX142" fmla="*/ 425920 w 1203773"/>
              <a:gd name="connsiteY142" fmla="*/ 129546 h 1003979"/>
              <a:gd name="connsiteX143" fmla="*/ 427165 w 1203773"/>
              <a:gd name="connsiteY143" fmla="*/ 117089 h 1003979"/>
              <a:gd name="connsiteX144" fmla="*/ 394806 w 1203773"/>
              <a:gd name="connsiteY144" fmla="*/ 74738 h 1003979"/>
              <a:gd name="connsiteX145" fmla="*/ 394806 w 1203773"/>
              <a:gd name="connsiteY145" fmla="*/ 43597 h 1003979"/>
              <a:gd name="connsiteX146" fmla="*/ 437122 w 1203773"/>
              <a:gd name="connsiteY146" fmla="*/ 0 h 10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Lst>
            <a:rect l="l" t="t" r="r" b="b"/>
            <a:pathLst>
              <a:path w="1203773" h="1003979">
                <a:moveTo>
                  <a:pt x="800534" y="714993"/>
                </a:moveTo>
                <a:cubicBezTo>
                  <a:pt x="793067" y="714993"/>
                  <a:pt x="786844" y="721221"/>
                  <a:pt x="786844" y="727449"/>
                </a:cubicBezTo>
                <a:cubicBezTo>
                  <a:pt x="786844" y="734923"/>
                  <a:pt x="793067" y="741151"/>
                  <a:pt x="800534" y="741151"/>
                </a:cubicBezTo>
                <a:cubicBezTo>
                  <a:pt x="808002" y="741151"/>
                  <a:pt x="814224" y="734923"/>
                  <a:pt x="814224" y="727449"/>
                </a:cubicBezTo>
                <a:cubicBezTo>
                  <a:pt x="814224" y="721221"/>
                  <a:pt x="808002" y="714993"/>
                  <a:pt x="800534" y="714993"/>
                </a:cubicBezTo>
                <a:close/>
                <a:moveTo>
                  <a:pt x="248567" y="697616"/>
                </a:moveTo>
                <a:cubicBezTo>
                  <a:pt x="257796" y="697616"/>
                  <a:pt x="264388" y="703858"/>
                  <a:pt x="264388" y="712597"/>
                </a:cubicBezTo>
                <a:lnTo>
                  <a:pt x="264388" y="983506"/>
                </a:lnTo>
                <a:cubicBezTo>
                  <a:pt x="264388" y="992245"/>
                  <a:pt x="257796" y="998488"/>
                  <a:pt x="248567" y="998488"/>
                </a:cubicBezTo>
                <a:cubicBezTo>
                  <a:pt x="239339" y="998488"/>
                  <a:pt x="232747" y="992245"/>
                  <a:pt x="232747" y="983506"/>
                </a:cubicBezTo>
                <a:lnTo>
                  <a:pt x="232747" y="712597"/>
                </a:lnTo>
                <a:cubicBezTo>
                  <a:pt x="232747" y="703858"/>
                  <a:pt x="239339" y="697616"/>
                  <a:pt x="248567" y="697616"/>
                </a:cubicBezTo>
                <a:close/>
                <a:moveTo>
                  <a:pt x="468236" y="118335"/>
                </a:moveTo>
                <a:cubicBezTo>
                  <a:pt x="460768" y="118335"/>
                  <a:pt x="455790" y="123318"/>
                  <a:pt x="455790" y="129546"/>
                </a:cubicBezTo>
                <a:lnTo>
                  <a:pt x="455790" y="421024"/>
                </a:lnTo>
                <a:cubicBezTo>
                  <a:pt x="455790" y="422269"/>
                  <a:pt x="455790" y="423515"/>
                  <a:pt x="455790" y="424760"/>
                </a:cubicBezTo>
                <a:cubicBezTo>
                  <a:pt x="458279" y="430989"/>
                  <a:pt x="460768" y="437217"/>
                  <a:pt x="464502" y="443445"/>
                </a:cubicBezTo>
                <a:lnTo>
                  <a:pt x="499350" y="521920"/>
                </a:lnTo>
                <a:lnTo>
                  <a:pt x="530464" y="500744"/>
                </a:lnTo>
                <a:lnTo>
                  <a:pt x="519263" y="500744"/>
                </a:lnTo>
                <a:cubicBezTo>
                  <a:pt x="511795" y="500744"/>
                  <a:pt x="504328" y="494516"/>
                  <a:pt x="504328" y="485796"/>
                </a:cubicBezTo>
                <a:cubicBezTo>
                  <a:pt x="504328" y="477077"/>
                  <a:pt x="511795" y="470849"/>
                  <a:pt x="519263" y="470849"/>
                </a:cubicBezTo>
                <a:lnTo>
                  <a:pt x="575268" y="470849"/>
                </a:lnTo>
                <a:cubicBezTo>
                  <a:pt x="576513" y="470849"/>
                  <a:pt x="576513" y="470849"/>
                  <a:pt x="577757" y="470849"/>
                </a:cubicBezTo>
                <a:lnTo>
                  <a:pt x="606382" y="452164"/>
                </a:lnTo>
                <a:cubicBezTo>
                  <a:pt x="633763" y="432234"/>
                  <a:pt x="672344" y="438462"/>
                  <a:pt x="693502" y="465866"/>
                </a:cubicBezTo>
                <a:cubicBezTo>
                  <a:pt x="694746" y="467112"/>
                  <a:pt x="695991" y="468358"/>
                  <a:pt x="695991" y="470849"/>
                </a:cubicBezTo>
                <a:lnTo>
                  <a:pt x="733328" y="470849"/>
                </a:lnTo>
                <a:cubicBezTo>
                  <a:pt x="735817" y="470849"/>
                  <a:pt x="739551" y="468358"/>
                  <a:pt x="739551" y="467112"/>
                </a:cubicBezTo>
                <a:lnTo>
                  <a:pt x="776887" y="378672"/>
                </a:lnTo>
                <a:cubicBezTo>
                  <a:pt x="783110" y="364970"/>
                  <a:pt x="795556" y="356251"/>
                  <a:pt x="811735" y="356251"/>
                </a:cubicBezTo>
                <a:lnTo>
                  <a:pt x="946148" y="356251"/>
                </a:lnTo>
                <a:cubicBezTo>
                  <a:pt x="948637" y="356251"/>
                  <a:pt x="951126" y="355005"/>
                  <a:pt x="952371" y="353759"/>
                </a:cubicBezTo>
                <a:lnTo>
                  <a:pt x="1007132" y="242898"/>
                </a:lnTo>
                <a:lnTo>
                  <a:pt x="992197" y="234179"/>
                </a:lnTo>
                <a:cubicBezTo>
                  <a:pt x="984730" y="230442"/>
                  <a:pt x="984730" y="219231"/>
                  <a:pt x="992197" y="216740"/>
                </a:cubicBezTo>
                <a:lnTo>
                  <a:pt x="1046958" y="184354"/>
                </a:lnTo>
                <a:cubicBezTo>
                  <a:pt x="1053180" y="180617"/>
                  <a:pt x="1061892" y="185599"/>
                  <a:pt x="1061892" y="194319"/>
                </a:cubicBezTo>
                <a:lnTo>
                  <a:pt x="1061892" y="255355"/>
                </a:lnTo>
                <a:cubicBezTo>
                  <a:pt x="1061892" y="264074"/>
                  <a:pt x="1053180" y="269056"/>
                  <a:pt x="1046958" y="265320"/>
                </a:cubicBezTo>
                <a:lnTo>
                  <a:pt x="1033267" y="257846"/>
                </a:lnTo>
                <a:lnTo>
                  <a:pt x="979751" y="367461"/>
                </a:lnTo>
                <a:cubicBezTo>
                  <a:pt x="973528" y="378672"/>
                  <a:pt x="961083" y="386146"/>
                  <a:pt x="946148" y="386146"/>
                </a:cubicBezTo>
                <a:lnTo>
                  <a:pt x="811735" y="386146"/>
                </a:lnTo>
                <a:cubicBezTo>
                  <a:pt x="809246" y="386146"/>
                  <a:pt x="805512" y="388637"/>
                  <a:pt x="805512" y="391128"/>
                </a:cubicBezTo>
                <a:lnTo>
                  <a:pt x="768175" y="478323"/>
                </a:lnTo>
                <a:cubicBezTo>
                  <a:pt x="761953" y="492025"/>
                  <a:pt x="748262" y="500744"/>
                  <a:pt x="733328" y="500744"/>
                </a:cubicBezTo>
                <a:lnTo>
                  <a:pt x="705947" y="500744"/>
                </a:lnTo>
                <a:cubicBezTo>
                  <a:pt x="705947" y="505727"/>
                  <a:pt x="705947" y="509463"/>
                  <a:pt x="704703" y="513200"/>
                </a:cubicBezTo>
                <a:cubicBezTo>
                  <a:pt x="700969" y="530639"/>
                  <a:pt x="692257" y="545587"/>
                  <a:pt x="678567" y="554306"/>
                </a:cubicBezTo>
                <a:lnTo>
                  <a:pt x="615094" y="599149"/>
                </a:lnTo>
                <a:lnTo>
                  <a:pt x="1127854" y="599149"/>
                </a:lnTo>
                <a:cubicBezTo>
                  <a:pt x="1134077" y="599149"/>
                  <a:pt x="1140300" y="594166"/>
                  <a:pt x="1140300" y="587938"/>
                </a:cubicBezTo>
                <a:lnTo>
                  <a:pt x="1140300" y="129546"/>
                </a:lnTo>
                <a:cubicBezTo>
                  <a:pt x="1140300" y="123318"/>
                  <a:pt x="1134077" y="118335"/>
                  <a:pt x="1127854" y="118335"/>
                </a:cubicBezTo>
                <a:close/>
                <a:moveTo>
                  <a:pt x="247974" y="91769"/>
                </a:moveTo>
                <a:cubicBezTo>
                  <a:pt x="201581" y="91769"/>
                  <a:pt x="163965" y="129385"/>
                  <a:pt x="163965" y="175778"/>
                </a:cubicBezTo>
                <a:cubicBezTo>
                  <a:pt x="163965" y="222170"/>
                  <a:pt x="201581" y="259786"/>
                  <a:pt x="247974" y="259786"/>
                </a:cubicBezTo>
                <a:cubicBezTo>
                  <a:pt x="294366" y="259786"/>
                  <a:pt x="331982" y="222170"/>
                  <a:pt x="331982" y="175778"/>
                </a:cubicBezTo>
                <a:cubicBezTo>
                  <a:pt x="331982" y="129385"/>
                  <a:pt x="294366" y="91769"/>
                  <a:pt x="247974" y="91769"/>
                </a:cubicBezTo>
                <a:close/>
                <a:moveTo>
                  <a:pt x="247974" y="60423"/>
                </a:moveTo>
                <a:cubicBezTo>
                  <a:pt x="311920" y="60423"/>
                  <a:pt x="363328" y="111831"/>
                  <a:pt x="363328" y="175778"/>
                </a:cubicBezTo>
                <a:cubicBezTo>
                  <a:pt x="363328" y="238470"/>
                  <a:pt x="311920" y="289878"/>
                  <a:pt x="247974" y="289878"/>
                </a:cubicBezTo>
                <a:cubicBezTo>
                  <a:pt x="185281" y="289878"/>
                  <a:pt x="133873" y="238470"/>
                  <a:pt x="133873" y="175778"/>
                </a:cubicBezTo>
                <a:cubicBezTo>
                  <a:pt x="133873" y="111831"/>
                  <a:pt x="185281" y="60423"/>
                  <a:pt x="247974" y="60423"/>
                </a:cubicBezTo>
                <a:close/>
                <a:moveTo>
                  <a:pt x="437122" y="31141"/>
                </a:moveTo>
                <a:cubicBezTo>
                  <a:pt x="430899" y="31141"/>
                  <a:pt x="425920" y="36123"/>
                  <a:pt x="425920" y="43597"/>
                </a:cubicBezTo>
                <a:lnTo>
                  <a:pt x="425920" y="74738"/>
                </a:lnTo>
                <a:cubicBezTo>
                  <a:pt x="425920" y="82212"/>
                  <a:pt x="430899" y="88440"/>
                  <a:pt x="437122" y="88440"/>
                </a:cubicBezTo>
                <a:lnTo>
                  <a:pt x="468236" y="88440"/>
                </a:lnTo>
                <a:lnTo>
                  <a:pt x="1127854" y="88440"/>
                </a:lnTo>
                <a:lnTo>
                  <a:pt x="1160213" y="88440"/>
                </a:lnTo>
                <a:cubicBezTo>
                  <a:pt x="1166436" y="88440"/>
                  <a:pt x="1172659" y="82212"/>
                  <a:pt x="1172659" y="74738"/>
                </a:cubicBezTo>
                <a:lnTo>
                  <a:pt x="1172659" y="43597"/>
                </a:lnTo>
                <a:cubicBezTo>
                  <a:pt x="1172659" y="36123"/>
                  <a:pt x="1166436" y="31141"/>
                  <a:pt x="1160213" y="31141"/>
                </a:cubicBezTo>
                <a:close/>
                <a:moveTo>
                  <a:pt x="437122" y="0"/>
                </a:moveTo>
                <a:lnTo>
                  <a:pt x="1160213" y="0"/>
                </a:lnTo>
                <a:cubicBezTo>
                  <a:pt x="1183860" y="0"/>
                  <a:pt x="1203773" y="18684"/>
                  <a:pt x="1203773" y="43597"/>
                </a:cubicBezTo>
                <a:lnTo>
                  <a:pt x="1203773" y="74738"/>
                </a:lnTo>
                <a:cubicBezTo>
                  <a:pt x="1203773" y="95914"/>
                  <a:pt x="1187593" y="113353"/>
                  <a:pt x="1167680" y="118335"/>
                </a:cubicBezTo>
                <a:cubicBezTo>
                  <a:pt x="1170169" y="122072"/>
                  <a:pt x="1170169" y="125809"/>
                  <a:pt x="1170169" y="129546"/>
                </a:cubicBezTo>
                <a:lnTo>
                  <a:pt x="1170169" y="587938"/>
                </a:lnTo>
                <a:cubicBezTo>
                  <a:pt x="1170169" y="610360"/>
                  <a:pt x="1151501" y="629044"/>
                  <a:pt x="1127854" y="629044"/>
                </a:cubicBezTo>
                <a:lnTo>
                  <a:pt x="815469" y="629044"/>
                </a:lnTo>
                <a:lnTo>
                  <a:pt x="815469" y="686343"/>
                </a:lnTo>
                <a:cubicBezTo>
                  <a:pt x="832893" y="692571"/>
                  <a:pt x="844094" y="708765"/>
                  <a:pt x="844094" y="727449"/>
                </a:cubicBezTo>
                <a:cubicBezTo>
                  <a:pt x="844094" y="752362"/>
                  <a:pt x="825425" y="772292"/>
                  <a:pt x="800534" y="772292"/>
                </a:cubicBezTo>
                <a:cubicBezTo>
                  <a:pt x="775643" y="772292"/>
                  <a:pt x="755730" y="752362"/>
                  <a:pt x="755730" y="727449"/>
                </a:cubicBezTo>
                <a:cubicBezTo>
                  <a:pt x="755730" y="708765"/>
                  <a:pt x="768175" y="692571"/>
                  <a:pt x="785599" y="686343"/>
                </a:cubicBezTo>
                <a:lnTo>
                  <a:pt x="785599" y="629044"/>
                </a:lnTo>
                <a:lnTo>
                  <a:pt x="577757" y="629044"/>
                </a:lnTo>
                <a:cubicBezTo>
                  <a:pt x="576513" y="629044"/>
                  <a:pt x="574024" y="629044"/>
                  <a:pt x="572779" y="627798"/>
                </a:cubicBezTo>
                <a:lnTo>
                  <a:pt x="491882" y="683852"/>
                </a:lnTo>
                <a:cubicBezTo>
                  <a:pt x="483170" y="690080"/>
                  <a:pt x="471969" y="693817"/>
                  <a:pt x="462013" y="693817"/>
                </a:cubicBezTo>
                <a:cubicBezTo>
                  <a:pt x="457035" y="693817"/>
                  <a:pt x="453301" y="693817"/>
                  <a:pt x="447078" y="691326"/>
                </a:cubicBezTo>
                <a:cubicBezTo>
                  <a:pt x="432143" y="687589"/>
                  <a:pt x="419698" y="676378"/>
                  <a:pt x="413475" y="662676"/>
                </a:cubicBezTo>
                <a:lnTo>
                  <a:pt x="379872" y="582956"/>
                </a:lnTo>
                <a:lnTo>
                  <a:pt x="379872" y="989032"/>
                </a:lnTo>
                <a:cubicBezTo>
                  <a:pt x="379872" y="996506"/>
                  <a:pt x="372404" y="1003979"/>
                  <a:pt x="363692" y="1003979"/>
                </a:cubicBezTo>
                <a:cubicBezTo>
                  <a:pt x="356225" y="1003979"/>
                  <a:pt x="348758" y="996506"/>
                  <a:pt x="348758" y="989032"/>
                </a:cubicBezTo>
                <a:lnTo>
                  <a:pt x="348758" y="434726"/>
                </a:lnTo>
                <a:cubicBezTo>
                  <a:pt x="348758" y="427252"/>
                  <a:pt x="356225" y="419778"/>
                  <a:pt x="363692" y="419778"/>
                </a:cubicBezTo>
                <a:cubicBezTo>
                  <a:pt x="372404" y="419778"/>
                  <a:pt x="379872" y="427252"/>
                  <a:pt x="379872" y="434726"/>
                </a:cubicBezTo>
                <a:lnTo>
                  <a:pt x="379872" y="504481"/>
                </a:lnTo>
                <a:lnTo>
                  <a:pt x="442100" y="650220"/>
                </a:lnTo>
                <a:cubicBezTo>
                  <a:pt x="444589" y="656448"/>
                  <a:pt x="449567" y="661431"/>
                  <a:pt x="455790" y="662676"/>
                </a:cubicBezTo>
                <a:cubicBezTo>
                  <a:pt x="462013" y="665168"/>
                  <a:pt x="469480" y="662676"/>
                  <a:pt x="474458" y="658939"/>
                </a:cubicBezTo>
                <a:lnTo>
                  <a:pt x="661143" y="529394"/>
                </a:lnTo>
                <a:cubicBezTo>
                  <a:pt x="668610" y="524411"/>
                  <a:pt x="673589" y="518183"/>
                  <a:pt x="674833" y="508218"/>
                </a:cubicBezTo>
                <a:cubicBezTo>
                  <a:pt x="676078" y="499498"/>
                  <a:pt x="674833" y="490779"/>
                  <a:pt x="668610" y="484551"/>
                </a:cubicBezTo>
                <a:cubicBezTo>
                  <a:pt x="658654" y="469603"/>
                  <a:pt x="638741" y="467112"/>
                  <a:pt x="623806" y="477077"/>
                </a:cubicBezTo>
                <a:lnTo>
                  <a:pt x="500594" y="556798"/>
                </a:lnTo>
                <a:cubicBezTo>
                  <a:pt x="496861" y="559289"/>
                  <a:pt x="491882" y="559289"/>
                  <a:pt x="488149" y="558043"/>
                </a:cubicBezTo>
                <a:cubicBezTo>
                  <a:pt x="484415" y="556798"/>
                  <a:pt x="480681" y="554306"/>
                  <a:pt x="478192" y="549324"/>
                </a:cubicBezTo>
                <a:lnTo>
                  <a:pt x="435877" y="455901"/>
                </a:lnTo>
                <a:cubicBezTo>
                  <a:pt x="433388" y="448428"/>
                  <a:pt x="429654" y="442199"/>
                  <a:pt x="427165" y="435971"/>
                </a:cubicBezTo>
                <a:cubicBezTo>
                  <a:pt x="402274" y="374935"/>
                  <a:pt x="401029" y="373690"/>
                  <a:pt x="368671" y="373690"/>
                </a:cubicBezTo>
                <a:lnTo>
                  <a:pt x="332578" y="373690"/>
                </a:lnTo>
                <a:lnTo>
                  <a:pt x="123491" y="373690"/>
                </a:lnTo>
                <a:cubicBezTo>
                  <a:pt x="86154" y="373690"/>
                  <a:pt x="76198" y="373690"/>
                  <a:pt x="53796" y="454656"/>
                </a:cubicBezTo>
                <a:lnTo>
                  <a:pt x="31394" y="556798"/>
                </a:lnTo>
                <a:cubicBezTo>
                  <a:pt x="28905" y="569254"/>
                  <a:pt x="32638" y="580464"/>
                  <a:pt x="41350" y="587938"/>
                </a:cubicBezTo>
                <a:lnTo>
                  <a:pt x="107312" y="648974"/>
                </a:lnTo>
                <a:lnTo>
                  <a:pt x="107312" y="556798"/>
                </a:lnTo>
                <a:lnTo>
                  <a:pt x="74953" y="525657"/>
                </a:lnTo>
                <a:cubicBezTo>
                  <a:pt x="69975" y="519429"/>
                  <a:pt x="69975" y="510709"/>
                  <a:pt x="74953" y="504481"/>
                </a:cubicBezTo>
                <a:cubicBezTo>
                  <a:pt x="81176" y="498253"/>
                  <a:pt x="91133" y="498253"/>
                  <a:pt x="97356" y="504481"/>
                </a:cubicBezTo>
                <a:lnTo>
                  <a:pt x="107312" y="513200"/>
                </a:lnTo>
                <a:lnTo>
                  <a:pt x="107312" y="434726"/>
                </a:lnTo>
                <a:cubicBezTo>
                  <a:pt x="107312" y="427252"/>
                  <a:pt x="113535" y="419778"/>
                  <a:pt x="122247" y="419778"/>
                </a:cubicBezTo>
                <a:cubicBezTo>
                  <a:pt x="130959" y="419778"/>
                  <a:pt x="137182" y="427252"/>
                  <a:pt x="137182" y="434726"/>
                </a:cubicBezTo>
                <a:lnTo>
                  <a:pt x="137182" y="989032"/>
                </a:lnTo>
                <a:cubicBezTo>
                  <a:pt x="137182" y="996506"/>
                  <a:pt x="130959" y="1003979"/>
                  <a:pt x="122247" y="1003979"/>
                </a:cubicBezTo>
                <a:cubicBezTo>
                  <a:pt x="113535" y="1003979"/>
                  <a:pt x="107312" y="996506"/>
                  <a:pt x="107312" y="989032"/>
                </a:cubicBezTo>
                <a:lnTo>
                  <a:pt x="107312" y="691326"/>
                </a:lnTo>
                <a:lnTo>
                  <a:pt x="20193" y="610360"/>
                </a:lnTo>
                <a:cubicBezTo>
                  <a:pt x="4013" y="595412"/>
                  <a:pt x="-3454" y="572991"/>
                  <a:pt x="1524" y="550569"/>
                </a:cubicBezTo>
                <a:lnTo>
                  <a:pt x="23926" y="447182"/>
                </a:lnTo>
                <a:cubicBezTo>
                  <a:pt x="48818" y="361233"/>
                  <a:pt x="64997" y="343794"/>
                  <a:pt x="123491" y="343794"/>
                </a:cubicBezTo>
                <a:lnTo>
                  <a:pt x="332578" y="343794"/>
                </a:lnTo>
                <a:lnTo>
                  <a:pt x="368671" y="343794"/>
                </a:lnTo>
                <a:cubicBezTo>
                  <a:pt x="397296" y="343794"/>
                  <a:pt x="413475" y="348777"/>
                  <a:pt x="425920" y="364970"/>
                </a:cubicBezTo>
                <a:lnTo>
                  <a:pt x="425920" y="129546"/>
                </a:lnTo>
                <a:cubicBezTo>
                  <a:pt x="425920" y="125809"/>
                  <a:pt x="427165" y="122072"/>
                  <a:pt x="427165" y="117089"/>
                </a:cubicBezTo>
                <a:cubicBezTo>
                  <a:pt x="408497" y="113353"/>
                  <a:pt x="394806" y="95914"/>
                  <a:pt x="394806" y="74738"/>
                </a:cubicBezTo>
                <a:lnTo>
                  <a:pt x="394806" y="43597"/>
                </a:lnTo>
                <a:cubicBezTo>
                  <a:pt x="394806" y="18684"/>
                  <a:pt x="413475" y="0"/>
                  <a:pt x="437122" y="0"/>
                </a:cubicBezTo>
                <a:close/>
              </a:path>
            </a:pathLst>
          </a:custGeom>
          <a:solidFill>
            <a:schemeClr val="accent1"/>
          </a:solidFill>
          <a:ln>
            <a:noFill/>
          </a:ln>
          <a:effectLst/>
        </p:spPr>
        <p:txBody>
          <a:bodyPr wrap="square" anchor="ctr">
            <a:noAutofit/>
          </a:bodyPr>
          <a:lstStyle/>
          <a:p>
            <a:endParaRPr lang="en-US" sz="1200"/>
          </a:p>
        </p:txBody>
      </p:sp>
      <p:pic>
        <p:nvPicPr>
          <p:cNvPr id="45" name="Graphic 44" descr="Grain outline">
            <a:extLst>
              <a:ext uri="{FF2B5EF4-FFF2-40B4-BE49-F238E27FC236}">
                <a16:creationId xmlns:a16="http://schemas.microsoft.com/office/drawing/2014/main" id="{6EFEAA34-8952-A7E1-73D3-48770AF8D4B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458524" y="3203600"/>
            <a:ext cx="681318" cy="681318"/>
          </a:xfrm>
          <a:prstGeom prst="rect">
            <a:avLst/>
          </a:prstGeom>
        </p:spPr>
      </p:pic>
      <p:pic>
        <p:nvPicPr>
          <p:cNvPr id="56" name="Graphic 55" descr="Telescope outline">
            <a:extLst>
              <a:ext uri="{FF2B5EF4-FFF2-40B4-BE49-F238E27FC236}">
                <a16:creationId xmlns:a16="http://schemas.microsoft.com/office/drawing/2014/main" id="{DB1A8596-22C4-2DFF-472F-F49C5ABEDAA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423233" y="5091844"/>
            <a:ext cx="739213" cy="739213"/>
          </a:xfrm>
          <a:prstGeom prst="rect">
            <a:avLst/>
          </a:prstGeom>
        </p:spPr>
      </p:pic>
    </p:spTree>
    <p:extLst>
      <p:ext uri="{BB962C8B-B14F-4D97-AF65-F5344CB8AC3E}">
        <p14:creationId xmlns:p14="http://schemas.microsoft.com/office/powerpoint/2010/main" val="292262214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EXTBOX" val="buscar imgs nuevas para los slides que quedaron 1/2 pagina"/>
  <p:tag name="THINKCELLPRESENTATIONDONOTDELETE" val="&lt;?xml version=&quot;1.0&quot; encoding=&quot;UTF-16&quot; standalone=&quot;yes&quot;?&gt;&lt;root reqver=&quot;27037&quot;&gt;&lt;version val=&quot;32976&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1&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m/%#d/%Y&lt;/m_strFormatTime&gt;&lt;m_yearfmt&gt;&lt;begin val=&quot;0&quot;/&gt;&lt;end val=&quot;0&quot;/&gt;&lt;/m_yearfmt&gt;&lt;/m_precDefaultDate&gt;&lt;m_precDefaultDay&gt;&lt;m_yearfmt&gt;&lt;begin val=&quot;0&quot;/&gt;&lt;end val=&quot;4&quot;/&gt;&lt;/m_yearfmt&gt;&lt;/m_precDefaultDay&gt;&lt;m_precDefaultWeek&gt;&lt;m_yearfmt&gt;&lt;begin val=&quot;0&quot;/&gt;&lt;end val=&quot;4&quot;/&gt;&lt;/m_yearfmt&gt;&lt;/m_precDefaultWeek&gt;&lt;m_precDefaultMonth&gt;&lt;m_yearfmt&gt;&lt;begin val=&quot;0&quot;/&gt;&lt;end val=&quot;4&quot;/&gt;&lt;/m_yearfmt&gt;&lt;/m_precDefaultMonth&gt;&lt;m_precDefaultQuarter&gt;&lt;m_yearfmt&gt;&lt;begin val=&quot;0&quot;/&gt;&lt;end val=&quot;4&quot;/&gt;&lt;/m_yearfmt&gt;&lt;/m_precDefaultQuarter&gt;&lt;m_precDefaultYear&gt;&lt;m_yearfmt&gt;&lt;begin val=&quot;0&quot;/&gt;&lt;end val=&quot;4&quot;/&gt;&lt;/m_yearfmt&gt;&lt;/m_precDefaultYear&gt;&lt;m_precDefaultFYDay&gt;&lt;m_yearfmt&gt;&lt;begin val=&quot;0&quot;/&gt;&lt;end val=&quot;4&quot;/&gt;&lt;/m_yearfmt&gt;&lt;/m_precDefaultFYDay&gt;&lt;m_precDefaultFYWeek&gt;&lt;m_yearfmt&gt;&lt;begin val=&quot;0&quot;/&gt;&lt;end val=&quot;4&quot;/&gt;&lt;/m_yearfmt&gt;&lt;/m_precDefaultFYWeek&gt;&lt;m_precDefaultFYMonth&gt;&lt;m_yearfmt&gt;&lt;begin val=&quot;0&quot;/&gt;&lt;end val=&quot;4&quot;/&gt;&lt;/m_yearfmt&gt;&lt;/m_precDefaultFYMonth&gt;&lt;m_precDefaultFYQuarter&gt;&lt;m_yearfmt&gt;&lt;begin val=&quot;0&quot;/&gt;&lt;end val=&quot;4&quot;/&gt;&lt;/m_yearfmt&gt;&lt;/m_precDefaultFYQuarter&gt;&lt;m_precDefaultFYYear&gt;&lt;m_yearfmt&gt;&lt;begin val=&quot;0&quot;/&gt;&lt;end val=&quot;4&quot;/&gt;&lt;/m_yearfmt&gt;&lt;/m_precDefaultFYYear&gt;&lt;m_mruColor&gt;&lt;m_vecMRU length=&quot;0&quot;/&gt;&lt;/m_mruColor&gt;&lt;m_eweekdayFirstOfWeek val=&quot;2&quot;/&gt;&lt;m_eweekdayFirstOfWorkweek val=&quot;1&quot;/&gt;&lt;m_eweekdayFirstOfWeekend val=&quot;6&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BIC TEMPLATE OK">
  <a:themeElements>
    <a:clrScheme name="Custom 61">
      <a:dk1>
        <a:srgbClr val="000000"/>
      </a:dk1>
      <a:lt1>
        <a:srgbClr val="FFFFFF"/>
      </a:lt1>
      <a:dk2>
        <a:srgbClr val="16207B"/>
      </a:dk2>
      <a:lt2>
        <a:srgbClr val="629CD0"/>
      </a:lt2>
      <a:accent1>
        <a:srgbClr val="0A1A49"/>
      </a:accent1>
      <a:accent2>
        <a:srgbClr val="629DD1"/>
      </a:accent2>
      <a:accent3>
        <a:srgbClr val="00D2C2"/>
      </a:accent3>
      <a:accent4>
        <a:srgbClr val="7F8FA9"/>
      </a:accent4>
      <a:accent5>
        <a:srgbClr val="5AA2AE"/>
      </a:accent5>
      <a:accent6>
        <a:srgbClr val="9D90A0"/>
      </a:accent6>
      <a:hlink>
        <a:srgbClr val="9454C3"/>
      </a:hlink>
      <a:folHlink>
        <a:srgbClr val="3EBBF0"/>
      </a:folHlink>
    </a:clrScheme>
    <a:fontScheme name="Custom 8">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tIns="91440" bIns="91440"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defTabSz="228600">
          <a:spcAft>
            <a:spcPts val="1200"/>
          </a:spcAft>
          <a:defRPr noProof="0"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Graphik">
      <a:majorFont>
        <a:latin typeface="Graphik"/>
        <a:ea typeface=""/>
        <a:cs typeface=""/>
      </a:majorFont>
      <a:minorFont>
        <a:latin typeface="Graphi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Graphik">
      <a:majorFont>
        <a:latin typeface="Graphik"/>
        <a:ea typeface=""/>
        <a:cs typeface=""/>
      </a:majorFont>
      <a:minorFont>
        <a:latin typeface="Graphi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Asiakirja" ma:contentTypeID="0x0101000CBCDAD7AB404949B60B0E1C45A655D4" ma:contentTypeVersion="3" ma:contentTypeDescription="Luo uusi asiakirja." ma:contentTypeScope="" ma:versionID="a545f3905c66b56d563f04cc353ab7ce">
  <xsd:schema xmlns:xsd="http://www.w3.org/2001/XMLSchema" xmlns:xs="http://www.w3.org/2001/XMLSchema" xmlns:p="http://schemas.microsoft.com/office/2006/metadata/properties" xmlns:ns2="4bbe4159-ea24-44e9-8a60-202d6fa3bf01" targetNamespace="http://schemas.microsoft.com/office/2006/metadata/properties" ma:root="true" ma:fieldsID="133b11b7d3790efc3640697d4bb3982a" ns2:_="">
    <xsd:import namespace="4bbe4159-ea24-44e9-8a60-202d6fa3bf01"/>
    <xsd:element name="properties">
      <xsd:complexType>
        <xsd:sequence>
          <xsd:element name="documentManagement">
            <xsd:complexType>
              <xsd:all>
                <xsd:element ref="ns2:MediaServiceMetadata" minOccurs="0"/>
                <xsd:element ref="ns2:MediaServiceFastMetadata"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bbe4159-ea24-44e9-8a60-202d6fa3bf0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493C3A0-4F04-41E0-B941-90636856B990}">
  <ds:schemaRefs>
    <ds:schemaRef ds:uri="4bbe4159-ea24-44e9-8a60-202d6fa3bf0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8EFDBD43-137A-4241-BB3D-DE2C80A7631B}">
  <ds:schemaRefs>
    <ds:schemaRef ds:uri="http://schemas.microsoft.com/office/2006/metadata/properties"/>
    <ds:schemaRef ds:uri="http://purl.org/dc/terms/"/>
    <ds:schemaRef ds:uri="http://purl.org/dc/dcmitype/"/>
    <ds:schemaRef ds:uri="http://schemas.microsoft.com/office/2006/documentManagement/types"/>
    <ds:schemaRef ds:uri="4bbe4159-ea24-44e9-8a60-202d6fa3bf01"/>
    <ds:schemaRef ds:uri="http://www.w3.org/XML/1998/namespace"/>
    <ds:schemaRef ds:uri="http://schemas.microsoft.com/office/infopath/2007/PartnerControls"/>
    <ds:schemaRef ds:uri="http://schemas.openxmlformats.org/package/2006/metadata/core-properties"/>
    <ds:schemaRef ds:uri="http://purl.org/dc/elements/1.1/"/>
  </ds:schemaRefs>
</ds:datastoreItem>
</file>

<file path=customXml/itemProps3.xml><?xml version="1.0" encoding="utf-8"?>
<ds:datastoreItem xmlns:ds="http://schemas.openxmlformats.org/officeDocument/2006/customXml" ds:itemID="{021C9605-34E7-4B36-9570-2016EA898C8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10032</Words>
  <Application>Microsoft Office PowerPoint</Application>
  <PresentationFormat>Widescreen</PresentationFormat>
  <Paragraphs>954</Paragraphs>
  <Slides>54</Slides>
  <Notes>31</Notes>
  <HiddenSlides>27</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2</vt:i4>
      </vt:variant>
      <vt:variant>
        <vt:lpstr>Slide Titles</vt:lpstr>
      </vt:variant>
      <vt:variant>
        <vt:i4>54</vt:i4>
      </vt:variant>
    </vt:vector>
  </HeadingPairs>
  <TitlesOfParts>
    <vt:vector size="68" baseType="lpstr">
      <vt:lpstr>Arial</vt:lpstr>
      <vt:lpstr>Calibri</vt:lpstr>
      <vt:lpstr>Franklin Gothic Medium</vt:lpstr>
      <vt:lpstr>Graphik</vt:lpstr>
      <vt:lpstr>Josefin Sans</vt:lpstr>
      <vt:lpstr>Open Sans Light</vt:lpstr>
      <vt:lpstr>Poppins</vt:lpstr>
      <vt:lpstr>Roboto Bold</vt:lpstr>
      <vt:lpstr>Söhne</vt:lpstr>
      <vt:lpstr>Verdana</vt:lpstr>
      <vt:lpstr>Wingdings</vt:lpstr>
      <vt:lpstr>BIC TEMPLATE OK</vt:lpstr>
      <vt:lpstr>Diapositiva de think-cell</vt:lpstr>
      <vt:lpstr>think-cell Slide</vt:lpstr>
      <vt:lpstr>PowerPoint Presentation</vt:lpstr>
      <vt:lpstr>Table of contents</vt:lpstr>
      <vt:lpstr>Executive Summary</vt:lpstr>
      <vt:lpstr>PowerPoint Presentation</vt:lpstr>
      <vt:lpstr>PowerPoint Presentation</vt:lpstr>
      <vt:lpstr>Beer consumption around the world</vt:lpstr>
      <vt:lpstr>VRIO-T &amp; Sustainable Competitive Advantages</vt:lpstr>
      <vt:lpstr>Carlsberg’s Three Sustainable Competitive Advantages</vt:lpstr>
      <vt:lpstr>Carlsberg’s motivation for internationalization</vt:lpstr>
      <vt:lpstr>PESTEL data analysis: The USA, Spain and Australia score the highest</vt:lpstr>
      <vt:lpstr>Comparison of the top markets: The USA rises to the top</vt:lpstr>
      <vt:lpstr>Competitor analysis </vt:lpstr>
      <vt:lpstr>Securing supply and shorter supply chains through the US market</vt:lpstr>
      <vt:lpstr>Porter’s Five Forces Analysis: US Beer Industry</vt:lpstr>
      <vt:lpstr>Porter's Diamond Model Analysis: Entry into the US Beer Market</vt:lpstr>
      <vt:lpstr>Integration and Resources Grid</vt:lpstr>
      <vt:lpstr>Past &amp; current market entry strategies </vt:lpstr>
      <vt:lpstr>Mode of Entry – OLI advantages framework</vt:lpstr>
      <vt:lpstr>Value chain analysis: internalize or outsource</vt:lpstr>
      <vt:lpstr>Mode of Entry: Acquisition</vt:lpstr>
      <vt:lpstr>Target Company: Boston Beer</vt:lpstr>
      <vt:lpstr>References</vt:lpstr>
      <vt:lpstr>Appendix</vt:lpstr>
      <vt:lpstr>PESTEL: A description of the data analysis</vt:lpstr>
      <vt:lpstr>Visualisation on Barley and Hops Production in the USA and in the world</vt:lpstr>
      <vt:lpstr>PIILOTETTUJEN SLIDEJEN VARASTO</vt:lpstr>
      <vt:lpstr>Executive summary</vt:lpstr>
      <vt:lpstr>Introduction Market Identification Entry Strategies Executive Summary</vt:lpstr>
      <vt:lpstr>Introduction Market Identification Entry Strategies Appendix</vt:lpstr>
      <vt:lpstr>Global beer market trends </vt:lpstr>
      <vt:lpstr>Further elaboration on beer industry trends</vt:lpstr>
      <vt:lpstr>Beer consumption around the world</vt:lpstr>
      <vt:lpstr>Beer consumption around the world</vt:lpstr>
      <vt:lpstr>Beer consumption around the world</vt:lpstr>
      <vt:lpstr>VRIO-T &amp; Sustainable Competitive Advantages</vt:lpstr>
      <vt:lpstr>PowerPoint Presentation</vt:lpstr>
      <vt:lpstr>Megatrends</vt:lpstr>
      <vt:lpstr>Maps showcasing drought change in the USA and wildfires</vt:lpstr>
      <vt:lpstr>Hop production – USA biggest producer </vt:lpstr>
      <vt:lpstr>Hop production </vt:lpstr>
      <vt:lpstr>The US market: Competitor analysis</vt:lpstr>
      <vt:lpstr>PowerPoint Presentation</vt:lpstr>
      <vt:lpstr>PowerPoint Presentation</vt:lpstr>
      <vt:lpstr>Areas most at risk due to climate change</vt:lpstr>
      <vt:lpstr>Areas most at risk due to climate change</vt:lpstr>
      <vt:lpstr>Securing supply and shorter supply chains through the US market</vt:lpstr>
      <vt:lpstr>Porter's Diamond Model Analysis: Entry into the US Beer Market</vt:lpstr>
      <vt:lpstr>Integration and Resources Grid</vt:lpstr>
      <vt:lpstr>Past &amp; current market entry strategies </vt:lpstr>
      <vt:lpstr>Mode of Entry – OLI framework</vt:lpstr>
      <vt:lpstr>Value chain analysis: internalize or outsource</vt:lpstr>
      <vt:lpstr>Value chain analysis</vt:lpstr>
      <vt:lpstr>Mode of Entry: OLI framework </vt:lpstr>
      <vt:lpstr>Mode of Entry: Acquisition</vt:lpstr>
    </vt:vector>
  </TitlesOfParts>
  <Manager>Umbrex visit www.umbrex.com</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Umbrex visit www.umbrex.com</dc:creator>
  <cp:keywords/>
  <dc:description/>
  <cp:lastModifiedBy>Haapavaara Robin</cp:lastModifiedBy>
  <cp:revision>1</cp:revision>
  <dcterms:created xsi:type="dcterms:W3CDTF">2020-07-31T20:30:33Z</dcterms:created>
  <dcterms:modified xsi:type="dcterms:W3CDTF">2023-11-19T19:43:35Z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0x0101000CBCDAD7AB404949B60B0E1C45A655D4</vt:lpwstr>
  </property>
  <property fmtid="{D5CDD505-2E9C-101B-9397-08002B2CF9AE}" pid="3" name="MediaServiceImageTags">
    <vt:lpwstr/>
  </property>
</Properties>
</file>