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3" r:id="rId1"/>
  </p:sldMasterIdLst>
  <p:notesMasterIdLst>
    <p:notesMasterId r:id="rId61"/>
  </p:notesMasterIdLst>
  <p:handoutMasterIdLst>
    <p:handoutMasterId r:id="rId62"/>
  </p:handoutMasterIdLst>
  <p:sldIdLst>
    <p:sldId id="416" r:id="rId2"/>
    <p:sldId id="419" r:id="rId3"/>
    <p:sldId id="420" r:id="rId4"/>
    <p:sldId id="421" r:id="rId5"/>
    <p:sldId id="424" r:id="rId6"/>
    <p:sldId id="423" r:id="rId7"/>
    <p:sldId id="422" r:id="rId8"/>
    <p:sldId id="425" r:id="rId9"/>
    <p:sldId id="426" r:id="rId10"/>
    <p:sldId id="428" r:id="rId11"/>
    <p:sldId id="477" r:id="rId12"/>
    <p:sldId id="478" r:id="rId13"/>
    <p:sldId id="427" r:id="rId14"/>
    <p:sldId id="429" r:id="rId15"/>
    <p:sldId id="479" r:id="rId16"/>
    <p:sldId id="430" r:id="rId17"/>
    <p:sldId id="480" r:id="rId18"/>
    <p:sldId id="431" r:id="rId19"/>
    <p:sldId id="432" r:id="rId20"/>
    <p:sldId id="433" r:id="rId21"/>
    <p:sldId id="434" r:id="rId22"/>
    <p:sldId id="435" r:id="rId23"/>
    <p:sldId id="436" r:id="rId24"/>
    <p:sldId id="437" r:id="rId25"/>
    <p:sldId id="438" r:id="rId26"/>
    <p:sldId id="439" r:id="rId27"/>
    <p:sldId id="440" r:id="rId28"/>
    <p:sldId id="441" r:id="rId29"/>
    <p:sldId id="442" r:id="rId30"/>
    <p:sldId id="443" r:id="rId31"/>
    <p:sldId id="444" r:id="rId32"/>
    <p:sldId id="445" r:id="rId33"/>
    <p:sldId id="446" r:id="rId34"/>
    <p:sldId id="447" r:id="rId35"/>
    <p:sldId id="448" r:id="rId36"/>
    <p:sldId id="449" r:id="rId37"/>
    <p:sldId id="450" r:id="rId38"/>
    <p:sldId id="481" r:id="rId39"/>
    <p:sldId id="451" r:id="rId40"/>
    <p:sldId id="452" r:id="rId41"/>
    <p:sldId id="453" r:id="rId42"/>
    <p:sldId id="454" r:id="rId43"/>
    <p:sldId id="470" r:id="rId44"/>
    <p:sldId id="471" r:id="rId45"/>
    <p:sldId id="455" r:id="rId46"/>
    <p:sldId id="456" r:id="rId47"/>
    <p:sldId id="457" r:id="rId48"/>
    <p:sldId id="472" r:id="rId49"/>
    <p:sldId id="473" r:id="rId50"/>
    <p:sldId id="474" r:id="rId51"/>
    <p:sldId id="459" r:id="rId52"/>
    <p:sldId id="462" r:id="rId53"/>
    <p:sldId id="469" r:id="rId54"/>
    <p:sldId id="463" r:id="rId55"/>
    <p:sldId id="464" r:id="rId56"/>
    <p:sldId id="465" r:id="rId57"/>
    <p:sldId id="466" r:id="rId58"/>
    <p:sldId id="475" r:id="rId59"/>
    <p:sldId id="476" r:id="rId60"/>
  </p:sldIdLst>
  <p:sldSz cx="9144000" cy="6858000" type="screen4x3"/>
  <p:notesSz cx="6858000" cy="9144000"/>
  <p:custDataLst>
    <p:tags r:id="rId63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006600"/>
    <a:srgbClr val="FFCC99"/>
    <a:srgbClr val="FDE0BD"/>
    <a:srgbClr val="F983C1"/>
    <a:srgbClr val="FFD9FF"/>
    <a:srgbClr val="37FF37"/>
    <a:srgbClr val="FF9BAE"/>
    <a:srgbClr val="00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47" autoAdjust="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528" y="32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76200" y="8823325"/>
            <a:ext cx="670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1438" y="55563"/>
            <a:ext cx="67151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 12-</a:t>
            </a:r>
            <a:fld id="{F4577C26-DBD7-4A21-BEBC-2FE959BAB370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26163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76600"/>
            <a:ext cx="50292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7800" y="609600"/>
            <a:ext cx="3886200" cy="2584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77788" y="61913"/>
            <a:ext cx="67024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12-</a:t>
            </a:r>
            <a:fld id="{87A979ED-96FC-4BE3-8905-887065CBFD49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423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197350"/>
            <a:ext cx="5029200" cy="42608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3" tIns="44448" rIns="90483" bIns="44448"/>
          <a:lstStyle/>
          <a:p>
            <a:endParaRPr lang="en-US" altLang="en-US"/>
          </a:p>
        </p:txBody>
      </p:sp>
      <p:sp>
        <p:nvSpPr>
          <p:cNvPr id="102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48394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133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4197350"/>
            <a:ext cx="5029200" cy="42608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2" tIns="44448" rIns="90482" bIns="4444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3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197350"/>
            <a:ext cx="5029200" cy="42608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2" tIns="44448" rIns="90482" bIns="44448"/>
          <a:lstStyle/>
          <a:p>
            <a:endParaRPr lang="en-US" altLang="en-US"/>
          </a:p>
        </p:txBody>
      </p:sp>
      <p:sp>
        <p:nvSpPr>
          <p:cNvPr id="225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572419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197350"/>
            <a:ext cx="5029200" cy="42608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2" tIns="44448" rIns="90482" bIns="44448"/>
          <a:lstStyle/>
          <a:p>
            <a:endParaRPr lang="en-US" altLang="en-US"/>
          </a:p>
        </p:txBody>
      </p:sp>
      <p:sp>
        <p:nvSpPr>
          <p:cNvPr id="307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818398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197350"/>
            <a:ext cx="5029200" cy="42608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2" tIns="44448" rIns="90482" bIns="44448"/>
          <a:lstStyle/>
          <a:p>
            <a:endParaRPr lang="en-US" altLang="en-US"/>
          </a:p>
        </p:txBody>
      </p:sp>
      <p:sp>
        <p:nvSpPr>
          <p:cNvPr id="358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41299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891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87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19300" cy="6132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05500" cy="6132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908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622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1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229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15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173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23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24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709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28600"/>
            <a:ext cx="73834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80772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0" y="6409509"/>
            <a:ext cx="9144000" cy="457200"/>
          </a:xfrm>
          <a:prstGeom prst="rect">
            <a:avLst/>
          </a:prstGeom>
          <a:solidFill>
            <a:srgbClr val="1C4A5E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9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477771"/>
            <a:ext cx="10826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"/>
          <p:cNvSpPr txBox="1">
            <a:spLocks noChangeArrowheads="1"/>
          </p:cNvSpPr>
          <p:nvPr userDrawn="1"/>
        </p:nvSpPr>
        <p:spPr bwMode="auto">
          <a:xfrm>
            <a:off x="3492500" y="6512696"/>
            <a:ext cx="3822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b="0" dirty="0">
                <a:solidFill>
                  <a:srgbClr val="D9D9D9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2020 Pearson Education Ltd. 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52550" y="6538096"/>
            <a:ext cx="1998663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11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 userDrawn="1"/>
        </p:nvSpPr>
        <p:spPr bwMode="auto">
          <a:xfrm>
            <a:off x="7391400" y="6468291"/>
            <a:ext cx="121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6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6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dt="0"/>
  <p:txStyles>
    <p:titleStyle>
      <a:lvl1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+mj-lt"/>
          <a:ea typeface="+mj-ea"/>
          <a:cs typeface="+mj-cs"/>
        </a:defRPr>
      </a:lvl1pPr>
      <a:lvl2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2pPr>
      <a:lvl3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3pPr>
      <a:lvl4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4pPr>
      <a:lvl5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5pPr>
      <a:lvl6pPr marL="4572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6pPr>
      <a:lvl7pPr marL="9144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7pPr>
      <a:lvl8pPr marL="13716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8pPr>
      <a:lvl9pPr marL="18288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55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5pPr>
      <a:lvl6pPr marL="23764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6pPr>
      <a:lvl7pPr marL="28336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7pPr>
      <a:lvl8pPr marL="32908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8pPr>
      <a:lvl9pPr marL="37480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5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7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4572000" y="2514600"/>
            <a:ext cx="449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/>
              <a:t>The Normal Distribution and Other Continuous Distributions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495800" y="852488"/>
            <a:ext cx="426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A50021"/>
                </a:solidFill>
              </a:rPr>
              <a:t>Chapter 6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78" y="825330"/>
            <a:ext cx="3948840" cy="507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457200"/>
            <a:ext cx="7848600" cy="762000"/>
          </a:xfrm>
        </p:spPr>
        <p:txBody>
          <a:bodyPr/>
          <a:lstStyle/>
          <a:p>
            <a:pPr defTabSz="914400" eaLnBrk="1" hangingPunct="1">
              <a:lnSpc>
                <a:spcPct val="80000"/>
              </a:lnSpc>
            </a:pPr>
            <a:r>
              <a:rPr lang="en-US" altLang="en-US" sz="3900" dirty="0"/>
              <a:t>The Standardized</a:t>
            </a:r>
            <a:br>
              <a:rPr lang="en-US" altLang="en-US" sz="3900" dirty="0"/>
            </a:br>
            <a:r>
              <a:rPr lang="en-US" altLang="en-US" sz="3900" dirty="0"/>
              <a:t>Normal Distribution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828800"/>
            <a:ext cx="7162800" cy="1846263"/>
          </a:xfrm>
        </p:spPr>
        <p:txBody>
          <a:bodyPr/>
          <a:lstStyle/>
          <a:p>
            <a:pPr marL="571500" indent="-571500" defTabSz="914400" eaLnBrk="1" hangingPunct="1"/>
            <a:r>
              <a:rPr lang="en-US" altLang="en-US" sz="2700" dirty="0"/>
              <a:t>Also known as the “Z” distribution.</a:t>
            </a:r>
          </a:p>
          <a:p>
            <a:pPr marL="571500" indent="-571500" defTabSz="914400" eaLnBrk="1" hangingPunct="1"/>
            <a:r>
              <a:rPr lang="en-US" altLang="en-US" sz="2700" dirty="0">
                <a:solidFill>
                  <a:srgbClr val="008000"/>
                </a:solidFill>
              </a:rPr>
              <a:t>Mean is 0.</a:t>
            </a:r>
          </a:p>
          <a:p>
            <a:pPr marL="571500" indent="-571500" defTabSz="914400" eaLnBrk="1" hangingPunct="1"/>
            <a:r>
              <a:rPr lang="en-US" altLang="en-US" sz="2700" dirty="0">
                <a:solidFill>
                  <a:srgbClr val="008000"/>
                </a:solidFill>
              </a:rPr>
              <a:t>Standard Deviation is 1</a:t>
            </a:r>
            <a:r>
              <a:rPr lang="en-US" altLang="en-US" sz="2700" dirty="0">
                <a:solidFill>
                  <a:schemeClr val="folHlink"/>
                </a:solidFill>
              </a:rPr>
              <a:t>.</a:t>
            </a:r>
          </a:p>
        </p:txBody>
      </p:sp>
      <p:sp>
        <p:nvSpPr>
          <p:cNvPr id="17412" name="Freeform 4"/>
          <p:cNvSpPr>
            <a:spLocks/>
          </p:cNvSpPr>
          <p:nvPr/>
        </p:nvSpPr>
        <p:spPr bwMode="auto">
          <a:xfrm>
            <a:off x="4298950" y="3813175"/>
            <a:ext cx="1430338" cy="1144588"/>
          </a:xfrm>
          <a:custGeom>
            <a:avLst/>
            <a:gdLst>
              <a:gd name="T0" fmla="*/ 2147483646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Freeform 5"/>
          <p:cNvSpPr>
            <a:spLocks/>
          </p:cNvSpPr>
          <p:nvPr/>
        </p:nvSpPr>
        <p:spPr bwMode="auto">
          <a:xfrm>
            <a:off x="2870200" y="3813175"/>
            <a:ext cx="1430338" cy="1144588"/>
          </a:xfrm>
          <a:custGeom>
            <a:avLst/>
            <a:gdLst>
              <a:gd name="T0" fmla="*/ 0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2147483646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4267200" y="3886200"/>
            <a:ext cx="0" cy="1066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Freeform 7"/>
          <p:cNvSpPr>
            <a:spLocks/>
          </p:cNvSpPr>
          <p:nvPr/>
        </p:nvSpPr>
        <p:spPr bwMode="auto">
          <a:xfrm>
            <a:off x="2743200" y="3810000"/>
            <a:ext cx="3005138" cy="1214438"/>
          </a:xfrm>
          <a:custGeom>
            <a:avLst/>
            <a:gdLst>
              <a:gd name="T0" fmla="*/ 0 w 1893"/>
              <a:gd name="T1" fmla="*/ 0 h 765"/>
              <a:gd name="T2" fmla="*/ 0 w 1893"/>
              <a:gd name="T3" fmla="*/ 2147483646 h 765"/>
              <a:gd name="T4" fmla="*/ 2147483646 w 1893"/>
              <a:gd name="T5" fmla="*/ 2147483646 h 765"/>
              <a:gd name="T6" fmla="*/ 0 60000 65536"/>
              <a:gd name="T7" fmla="*/ 0 60000 65536"/>
              <a:gd name="T8" fmla="*/ 0 60000 65536"/>
              <a:gd name="T9" fmla="*/ 0 w 1893"/>
              <a:gd name="T10" fmla="*/ 0 h 765"/>
              <a:gd name="T11" fmla="*/ 1893 w 1893"/>
              <a:gd name="T12" fmla="*/ 765 h 7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3" h="765">
                <a:moveTo>
                  <a:pt x="0" y="0"/>
                </a:moveTo>
                <a:lnTo>
                  <a:pt x="0" y="764"/>
                </a:lnTo>
                <a:lnTo>
                  <a:pt x="1892" y="764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2798763" y="37433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2798763" y="38655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2798763" y="39862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2798763" y="41084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2798763" y="422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798763" y="435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2798763" y="447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2798763" y="459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2798763" y="471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2798763" y="48355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5816600" y="49641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5516563" y="49641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5214938" y="49641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4914900" y="49641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4614863" y="49641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4314825" y="49641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4014788" y="49641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3714750" y="49641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3413125" y="49641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3113088" y="49641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2686050" y="4259263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4222750" y="4933950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5791200" y="4800600"/>
            <a:ext cx="3667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9933"/>
                </a:solidFill>
              </a:rPr>
              <a:t>Z</a:t>
            </a: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2286000" y="3352800"/>
            <a:ext cx="6715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9933"/>
                </a:solidFill>
              </a:rPr>
              <a:t>f(Z)</a:t>
            </a: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4114800" y="4953000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9933"/>
                </a:solidFill>
              </a:rPr>
              <a:t>0</a:t>
            </a:r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>
            <a:off x="4267200" y="4343400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4419600" y="4267200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9933"/>
                </a:solidFill>
              </a:rPr>
              <a:t>1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1295400" y="5410200"/>
            <a:ext cx="6705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Values above the mean have </a:t>
            </a:r>
            <a:r>
              <a:rPr lang="en-US" altLang="en-US" sz="2400" dirty="0">
                <a:solidFill>
                  <a:srgbClr val="008000"/>
                </a:solidFill>
              </a:rPr>
              <a:t>positive</a:t>
            </a:r>
            <a:r>
              <a:rPr lang="en-US" altLang="en-US" sz="2400" dirty="0"/>
              <a:t> Z-values. Values below the mean have </a:t>
            </a:r>
            <a:r>
              <a:rPr lang="en-US" altLang="en-US" sz="2400" dirty="0">
                <a:solidFill>
                  <a:srgbClr val="008000"/>
                </a:solidFill>
              </a:rPr>
              <a:t>negative</a:t>
            </a:r>
            <a:r>
              <a:rPr lang="en-US" altLang="en-US" sz="2400" dirty="0"/>
              <a:t> Z-values.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46017-DA5F-F18A-6A5D-59CB2AB4D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9B6C1-C9C1-96A9-3668-F8B6C63DD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Any normal distribution can be “translated” into its </a:t>
            </a:r>
            <a:r>
              <a:rPr lang="en-US" sz="2400" b="1" dirty="0"/>
              <a:t>standard-normal</a:t>
            </a:r>
            <a:r>
              <a:rPr lang="en-US" sz="2400" dirty="0"/>
              <a:t> equivalent</a:t>
            </a:r>
          </a:p>
          <a:p>
            <a:r>
              <a:rPr lang="en-US" sz="2400" i="1" dirty="0"/>
              <a:t>Why do this???</a:t>
            </a:r>
          </a:p>
          <a:p>
            <a:r>
              <a:rPr lang="en-US" sz="2400" dirty="0"/>
              <a:t>Because we know </a:t>
            </a:r>
            <a:r>
              <a:rPr lang="en-US" sz="2400" u="sng" dirty="0"/>
              <a:t>everything</a:t>
            </a:r>
            <a:r>
              <a:rPr lang="en-US" sz="2400" dirty="0"/>
              <a:t> about the standard normal distribution. </a:t>
            </a:r>
          </a:p>
          <a:p>
            <a:r>
              <a:rPr lang="en-US" sz="2400" dirty="0"/>
              <a:t>Each point on a particular normal distribution has an equivalent on the std normal</a:t>
            </a:r>
          </a:p>
        </p:txBody>
      </p:sp>
    </p:spTree>
    <p:extLst>
      <p:ext uri="{BB962C8B-B14F-4D97-AF65-F5344CB8AC3E}">
        <p14:creationId xmlns:p14="http://schemas.microsoft.com/office/powerpoint/2010/main" val="256189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9ACC5-D1C3-AF53-DDCF-EFDDA4038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5D100-CEDA-693B-A724-3FDB5EE9C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So for example: I’ve got a variable x and I want to know the odds of x&gt;542 on the next random draw. </a:t>
            </a:r>
          </a:p>
          <a:p>
            <a:r>
              <a:rPr lang="en-US" sz="2400" dirty="0"/>
              <a:t>The var is distributed normally with mean 403 and std dev 135 (&lt;- normal, but </a:t>
            </a:r>
            <a:r>
              <a:rPr lang="en-US" sz="2400" b="1" u="sng" dirty="0"/>
              <a:t>not</a:t>
            </a:r>
            <a:r>
              <a:rPr lang="en-US" sz="2400" dirty="0"/>
              <a:t> std normal)</a:t>
            </a:r>
          </a:p>
          <a:p>
            <a:r>
              <a:rPr lang="en-US" sz="2400" dirty="0"/>
              <a:t>I will try to find the </a:t>
            </a:r>
            <a:r>
              <a:rPr lang="en-US" sz="2400" i="1" dirty="0"/>
              <a:t>equivalent</a:t>
            </a:r>
            <a:r>
              <a:rPr lang="en-US" sz="2400" dirty="0"/>
              <a:t> point (to 542) on the std normal. </a:t>
            </a:r>
          </a:p>
          <a:p>
            <a:r>
              <a:rPr lang="en-US" sz="2400" dirty="0"/>
              <a:t>And I can easily see the odds of the value being greater than </a:t>
            </a:r>
            <a:r>
              <a:rPr lang="en-US" sz="2400" i="1" dirty="0"/>
              <a:t>that</a:t>
            </a:r>
            <a:r>
              <a:rPr lang="en-US" sz="2400" dirty="0"/>
              <a:t> point.</a:t>
            </a:r>
          </a:p>
          <a:p>
            <a:r>
              <a:rPr lang="en-US" sz="2400" dirty="0"/>
              <a:t>Thus the odds of the value being &gt; that the equivalent point on the std normal are the same as the odd of a random draw being&gt;542 on the “real” distribution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0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81000"/>
            <a:ext cx="7383463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The Standardized Normal Probability Density Function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077200" cy="1027113"/>
          </a:xfrm>
        </p:spPr>
        <p:txBody>
          <a:bodyPr/>
          <a:lstStyle/>
          <a:p>
            <a:pPr eaLnBrk="1" hangingPunct="1"/>
            <a:r>
              <a:rPr lang="en-US" altLang="en-US"/>
              <a:t>The formula for the standardized normal probability density function is: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38200" y="4724400"/>
            <a:ext cx="80010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/>
              <a:t>Where	e = the mathematical constant approximated by 2.71828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/>
              <a:t>	</a:t>
            </a:r>
            <a:r>
              <a:rPr lang="el-GR" altLang="en-US" sz="1800" dirty="0"/>
              <a:t>π</a:t>
            </a:r>
            <a:r>
              <a:rPr lang="en-US" altLang="en-US" sz="1800" dirty="0"/>
              <a:t> = the mathematical constant approximated by 3.14159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/>
              <a:t>	Z = any value of the standardized normal distribution</a:t>
            </a:r>
          </a:p>
        </p:txBody>
      </p:sp>
      <p:graphicFrame>
        <p:nvGraphicFramePr>
          <p:cNvPr id="18437" name="Object 8"/>
          <p:cNvGraphicFramePr>
            <a:graphicFrameLocks noChangeAspect="1"/>
          </p:cNvGraphicFramePr>
          <p:nvPr/>
        </p:nvGraphicFramePr>
        <p:xfrm>
          <a:off x="2747963" y="2971800"/>
          <a:ext cx="3341687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9200" imgH="419100" progId="Equation.3">
                  <p:embed/>
                </p:oleObj>
              </mc:Choice>
              <mc:Fallback>
                <p:oleObj name="Equation" r:id="rId2" imgW="1219200" imgH="419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2971800"/>
                        <a:ext cx="3341687" cy="1149350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304800"/>
            <a:ext cx="6781800" cy="8382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Example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752600"/>
            <a:ext cx="8077200" cy="4419600"/>
          </a:xfrm>
        </p:spPr>
        <p:txBody>
          <a:bodyPr/>
          <a:lstStyle/>
          <a:p>
            <a:pPr marL="571500" indent="-571500" defTabSz="914400" eaLnBrk="1" hangingPunct="1"/>
            <a:r>
              <a:rPr lang="en-US" altLang="en-US" dirty="0"/>
              <a:t>If  X  is distributed normally with </a:t>
            </a:r>
            <a:r>
              <a:rPr lang="en-US" altLang="en-US" dirty="0">
                <a:solidFill>
                  <a:srgbClr val="008000"/>
                </a:solidFill>
              </a:rPr>
              <a:t>mean of 100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rgbClr val="008000"/>
                </a:solidFill>
              </a:rPr>
              <a:t>standard deviation of 50</a:t>
            </a:r>
            <a:r>
              <a:rPr lang="en-US" altLang="en-US" dirty="0"/>
              <a:t>, the  Z  value for  </a:t>
            </a:r>
            <a:r>
              <a:rPr lang="en-US" altLang="en-US" dirty="0">
                <a:solidFill>
                  <a:srgbClr val="A50021"/>
                </a:solidFill>
              </a:rPr>
              <a:t>X = 200</a:t>
            </a:r>
            <a:r>
              <a:rPr lang="en-US" altLang="en-US" dirty="0">
                <a:solidFill>
                  <a:schemeClr val="folHlink"/>
                </a:solidFill>
              </a:rPr>
              <a:t>  </a:t>
            </a:r>
            <a:r>
              <a:rPr lang="en-US" altLang="en-US" dirty="0"/>
              <a:t>is:</a:t>
            </a:r>
          </a:p>
          <a:p>
            <a:pPr marL="571500" indent="-571500" defTabSz="914400" eaLnBrk="1" hangingPunct="1"/>
            <a:endParaRPr lang="en-US" altLang="en-US" dirty="0"/>
          </a:p>
          <a:p>
            <a:pPr marL="571500" indent="-571500" defTabSz="914400" eaLnBrk="1" hangingPunct="1"/>
            <a:endParaRPr lang="en-US" altLang="en-US" dirty="0"/>
          </a:p>
          <a:p>
            <a:pPr marL="571500" indent="-571500" defTabSz="914400" eaLnBrk="1" hangingPunct="1"/>
            <a:endParaRPr lang="en-US" altLang="en-US" dirty="0"/>
          </a:p>
          <a:p>
            <a:pPr marL="571500" indent="-571500" defTabSz="914400" eaLnBrk="1" hangingPunct="1"/>
            <a:r>
              <a:rPr lang="en-US" altLang="en-US" dirty="0">
                <a:solidFill>
                  <a:srgbClr val="008000"/>
                </a:solidFill>
              </a:rPr>
              <a:t>This says that  X = 200  is two standard deviations (2 increments of 50 units) above the mean of 100.</a:t>
            </a:r>
          </a:p>
        </p:txBody>
      </p:sp>
      <p:graphicFrame>
        <p:nvGraphicFramePr>
          <p:cNvPr id="19460" name="Object 7"/>
          <p:cNvGraphicFramePr>
            <a:graphicFrameLocks noChangeAspect="1"/>
          </p:cNvGraphicFramePr>
          <p:nvPr/>
        </p:nvGraphicFramePr>
        <p:xfrm>
          <a:off x="1809750" y="3257550"/>
          <a:ext cx="5715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81480" imgH="12977640" progId="Equation.3">
                  <p:embed/>
                </p:oleObj>
              </mc:Choice>
              <mc:Fallback>
                <p:oleObj name="Equation" r:id="rId2" imgW="60981480" imgH="12977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3257550"/>
                        <a:ext cx="5715000" cy="1219200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514D-0340-AA8E-1D76-046949BA7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958C-14B1-E75F-8E84-8EBBA4B63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X=200 on the “real” distribution is equivalent to z=2 in the standard 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3619498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304800"/>
            <a:ext cx="6781800" cy="838200"/>
          </a:xfrm>
        </p:spPr>
        <p:txBody>
          <a:bodyPr/>
          <a:lstStyle/>
          <a:p>
            <a:pPr defTabSz="914400" eaLnBrk="1" hangingPunct="1"/>
            <a:r>
              <a:rPr lang="en-US" altLang="en-US" dirty="0"/>
              <a:t>Comparing  X  and  Z  units</a:t>
            </a:r>
          </a:p>
        </p:txBody>
      </p:sp>
      <p:sp>
        <p:nvSpPr>
          <p:cNvPr id="20483" name="Text Box 34"/>
          <p:cNvSpPr txBox="1">
            <a:spLocks noChangeArrowheads="1"/>
          </p:cNvSpPr>
          <p:nvPr/>
        </p:nvSpPr>
        <p:spPr bwMode="auto">
          <a:xfrm>
            <a:off x="914400" y="4572000"/>
            <a:ext cx="769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</a:rPr>
              <a:t>Note that the shape of the distribution is the same, only the scale has changed.  We can express the problem in the original units of X or in standardized units (Z).</a:t>
            </a:r>
          </a:p>
        </p:txBody>
      </p:sp>
      <p:grpSp>
        <p:nvGrpSpPr>
          <p:cNvPr id="20484" name="Group 38"/>
          <p:cNvGrpSpPr>
            <a:grpSpLocks/>
          </p:cNvGrpSpPr>
          <p:nvPr/>
        </p:nvGrpSpPr>
        <p:grpSpPr bwMode="auto">
          <a:xfrm>
            <a:off x="1371600" y="1676400"/>
            <a:ext cx="7315200" cy="2801938"/>
            <a:chOff x="1676400" y="1676400"/>
            <a:chExt cx="7315200" cy="2801938"/>
          </a:xfrm>
        </p:grpSpPr>
        <p:sp>
          <p:nvSpPr>
            <p:cNvPr id="20485" name="Freeform 3"/>
            <p:cNvSpPr>
              <a:spLocks/>
            </p:cNvSpPr>
            <p:nvPr/>
          </p:nvSpPr>
          <p:spPr bwMode="auto">
            <a:xfrm>
              <a:off x="1828800" y="1676400"/>
              <a:ext cx="2243138" cy="1681163"/>
            </a:xfrm>
            <a:custGeom>
              <a:avLst/>
              <a:gdLst>
                <a:gd name="T0" fmla="*/ 0 w 901"/>
                <a:gd name="T1" fmla="*/ 2147483646 h 721"/>
                <a:gd name="T2" fmla="*/ 2147483646 w 901"/>
                <a:gd name="T3" fmla="*/ 2147483646 h 721"/>
                <a:gd name="T4" fmla="*/ 2147483646 w 901"/>
                <a:gd name="T5" fmla="*/ 2147483646 h 721"/>
                <a:gd name="T6" fmla="*/ 2147483646 w 901"/>
                <a:gd name="T7" fmla="*/ 2147483646 h 721"/>
                <a:gd name="T8" fmla="*/ 2147483646 w 901"/>
                <a:gd name="T9" fmla="*/ 2147483646 h 721"/>
                <a:gd name="T10" fmla="*/ 2147483646 w 901"/>
                <a:gd name="T11" fmla="*/ 2147483646 h 721"/>
                <a:gd name="T12" fmla="*/ 2147483646 w 901"/>
                <a:gd name="T13" fmla="*/ 2147483646 h 721"/>
                <a:gd name="T14" fmla="*/ 2147483646 w 901"/>
                <a:gd name="T15" fmla="*/ 2147483646 h 721"/>
                <a:gd name="T16" fmla="*/ 2147483646 w 901"/>
                <a:gd name="T17" fmla="*/ 2147483646 h 721"/>
                <a:gd name="T18" fmla="*/ 2147483646 w 901"/>
                <a:gd name="T19" fmla="*/ 2147483646 h 721"/>
                <a:gd name="T20" fmla="*/ 2147483646 w 901"/>
                <a:gd name="T21" fmla="*/ 2147483646 h 721"/>
                <a:gd name="T22" fmla="*/ 2147483646 w 901"/>
                <a:gd name="T23" fmla="*/ 2147483646 h 721"/>
                <a:gd name="T24" fmla="*/ 2147483646 w 901"/>
                <a:gd name="T25" fmla="*/ 2147483646 h 721"/>
                <a:gd name="T26" fmla="*/ 2147483646 w 901"/>
                <a:gd name="T27" fmla="*/ 2147483646 h 721"/>
                <a:gd name="T28" fmla="*/ 2147483646 w 901"/>
                <a:gd name="T29" fmla="*/ 2147483646 h 721"/>
                <a:gd name="T30" fmla="*/ 2147483646 w 901"/>
                <a:gd name="T31" fmla="*/ 0 h 7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1"/>
                <a:gd name="T49" fmla="*/ 0 h 721"/>
                <a:gd name="T50" fmla="*/ 901 w 901"/>
                <a:gd name="T51" fmla="*/ 721 h 7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1" h="721">
                  <a:moveTo>
                    <a:pt x="0" y="720"/>
                  </a:moveTo>
                  <a:lnTo>
                    <a:pt x="95" y="712"/>
                  </a:lnTo>
                  <a:lnTo>
                    <a:pt x="142" y="704"/>
                  </a:lnTo>
                  <a:lnTo>
                    <a:pt x="189" y="691"/>
                  </a:lnTo>
                  <a:lnTo>
                    <a:pt x="237" y="675"/>
                  </a:lnTo>
                  <a:lnTo>
                    <a:pt x="284" y="653"/>
                  </a:lnTo>
                  <a:lnTo>
                    <a:pt x="331" y="623"/>
                  </a:lnTo>
                  <a:lnTo>
                    <a:pt x="426" y="540"/>
                  </a:lnTo>
                  <a:lnTo>
                    <a:pt x="521" y="422"/>
                  </a:lnTo>
                  <a:lnTo>
                    <a:pt x="616" y="281"/>
                  </a:lnTo>
                  <a:lnTo>
                    <a:pt x="663" y="209"/>
                  </a:lnTo>
                  <a:lnTo>
                    <a:pt x="710" y="142"/>
                  </a:lnTo>
                  <a:lnTo>
                    <a:pt x="757" y="83"/>
                  </a:lnTo>
                  <a:lnTo>
                    <a:pt x="805" y="38"/>
                  </a:lnTo>
                  <a:lnTo>
                    <a:pt x="852" y="9"/>
                  </a:lnTo>
                  <a:lnTo>
                    <a:pt x="900" y="0"/>
                  </a:lnTo>
                </a:path>
              </a:pathLst>
            </a:custGeom>
            <a:noFill/>
            <a:ln w="508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Line 4"/>
            <p:cNvSpPr>
              <a:spLocks noChangeShapeType="1"/>
            </p:cNvSpPr>
            <p:nvPr/>
          </p:nvSpPr>
          <p:spPr bwMode="auto">
            <a:xfrm>
              <a:off x="2570163" y="2143125"/>
              <a:ext cx="1587" cy="0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7" name="Line 5"/>
            <p:cNvSpPr>
              <a:spLocks noChangeShapeType="1"/>
            </p:cNvSpPr>
            <p:nvPr/>
          </p:nvSpPr>
          <p:spPr bwMode="auto">
            <a:xfrm>
              <a:off x="2570163" y="2265363"/>
              <a:ext cx="1587" cy="0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8" name="Line 6"/>
            <p:cNvSpPr>
              <a:spLocks noChangeShapeType="1"/>
            </p:cNvSpPr>
            <p:nvPr/>
          </p:nvSpPr>
          <p:spPr bwMode="auto">
            <a:xfrm>
              <a:off x="2570163" y="2386013"/>
              <a:ext cx="1587" cy="0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Line 7"/>
            <p:cNvSpPr>
              <a:spLocks noChangeShapeType="1"/>
            </p:cNvSpPr>
            <p:nvPr/>
          </p:nvSpPr>
          <p:spPr bwMode="auto">
            <a:xfrm>
              <a:off x="2570163" y="2508250"/>
              <a:ext cx="1587" cy="0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Line 8"/>
            <p:cNvSpPr>
              <a:spLocks noChangeShapeType="1"/>
            </p:cNvSpPr>
            <p:nvPr/>
          </p:nvSpPr>
          <p:spPr bwMode="auto">
            <a:xfrm>
              <a:off x="2570163" y="2628900"/>
              <a:ext cx="1587" cy="0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Line 9"/>
            <p:cNvSpPr>
              <a:spLocks noChangeShapeType="1"/>
            </p:cNvSpPr>
            <p:nvPr/>
          </p:nvSpPr>
          <p:spPr bwMode="auto">
            <a:xfrm>
              <a:off x="2570163" y="2751138"/>
              <a:ext cx="1587" cy="0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Line 10"/>
            <p:cNvSpPr>
              <a:spLocks noChangeShapeType="1"/>
            </p:cNvSpPr>
            <p:nvPr/>
          </p:nvSpPr>
          <p:spPr bwMode="auto">
            <a:xfrm>
              <a:off x="2570163" y="2871788"/>
              <a:ext cx="1587" cy="0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Line 11"/>
            <p:cNvSpPr>
              <a:spLocks noChangeShapeType="1"/>
            </p:cNvSpPr>
            <p:nvPr/>
          </p:nvSpPr>
          <p:spPr bwMode="auto">
            <a:xfrm>
              <a:off x="2570163" y="2994025"/>
              <a:ext cx="1587" cy="0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Line 12"/>
            <p:cNvSpPr>
              <a:spLocks noChangeShapeType="1"/>
            </p:cNvSpPr>
            <p:nvPr/>
          </p:nvSpPr>
          <p:spPr bwMode="auto">
            <a:xfrm>
              <a:off x="2570163" y="3114675"/>
              <a:ext cx="1587" cy="0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Line 13"/>
            <p:cNvSpPr>
              <a:spLocks noChangeShapeType="1"/>
            </p:cNvSpPr>
            <p:nvPr/>
          </p:nvSpPr>
          <p:spPr bwMode="auto">
            <a:xfrm>
              <a:off x="2570163" y="3235325"/>
              <a:ext cx="1587" cy="0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Line 14"/>
            <p:cNvSpPr>
              <a:spLocks noChangeShapeType="1"/>
            </p:cNvSpPr>
            <p:nvPr/>
          </p:nvSpPr>
          <p:spPr bwMode="auto">
            <a:xfrm>
              <a:off x="5588000" y="3363913"/>
              <a:ext cx="0" cy="1587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Line 15"/>
            <p:cNvSpPr>
              <a:spLocks noChangeShapeType="1"/>
            </p:cNvSpPr>
            <p:nvPr/>
          </p:nvSpPr>
          <p:spPr bwMode="auto">
            <a:xfrm>
              <a:off x="5287963" y="3363913"/>
              <a:ext cx="0" cy="1587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Line 16"/>
            <p:cNvSpPr>
              <a:spLocks noChangeShapeType="1"/>
            </p:cNvSpPr>
            <p:nvPr/>
          </p:nvSpPr>
          <p:spPr bwMode="auto">
            <a:xfrm>
              <a:off x="4986338" y="3363913"/>
              <a:ext cx="0" cy="1587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Line 17"/>
            <p:cNvSpPr>
              <a:spLocks noChangeShapeType="1"/>
            </p:cNvSpPr>
            <p:nvPr/>
          </p:nvSpPr>
          <p:spPr bwMode="auto">
            <a:xfrm>
              <a:off x="4686300" y="3363913"/>
              <a:ext cx="0" cy="1587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Line 18"/>
            <p:cNvSpPr>
              <a:spLocks noChangeShapeType="1"/>
            </p:cNvSpPr>
            <p:nvPr/>
          </p:nvSpPr>
          <p:spPr bwMode="auto">
            <a:xfrm>
              <a:off x="4386263" y="3363913"/>
              <a:ext cx="0" cy="1587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Line 19"/>
            <p:cNvSpPr>
              <a:spLocks noChangeShapeType="1"/>
            </p:cNvSpPr>
            <p:nvPr/>
          </p:nvSpPr>
          <p:spPr bwMode="auto">
            <a:xfrm>
              <a:off x="4086225" y="3363913"/>
              <a:ext cx="0" cy="1587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Line 20"/>
            <p:cNvSpPr>
              <a:spLocks noChangeShapeType="1"/>
            </p:cNvSpPr>
            <p:nvPr/>
          </p:nvSpPr>
          <p:spPr bwMode="auto">
            <a:xfrm>
              <a:off x="3786188" y="3363913"/>
              <a:ext cx="0" cy="1587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Line 21"/>
            <p:cNvSpPr>
              <a:spLocks noChangeShapeType="1"/>
            </p:cNvSpPr>
            <p:nvPr/>
          </p:nvSpPr>
          <p:spPr bwMode="auto">
            <a:xfrm>
              <a:off x="3486150" y="3363913"/>
              <a:ext cx="0" cy="1587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Line 22"/>
            <p:cNvSpPr>
              <a:spLocks noChangeShapeType="1"/>
            </p:cNvSpPr>
            <p:nvPr/>
          </p:nvSpPr>
          <p:spPr bwMode="auto">
            <a:xfrm>
              <a:off x="3184525" y="3363913"/>
              <a:ext cx="0" cy="1587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Line 23"/>
            <p:cNvSpPr>
              <a:spLocks noChangeShapeType="1"/>
            </p:cNvSpPr>
            <p:nvPr/>
          </p:nvSpPr>
          <p:spPr bwMode="auto">
            <a:xfrm>
              <a:off x="2884488" y="3363913"/>
              <a:ext cx="0" cy="1587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Rectangle 24"/>
            <p:cNvSpPr>
              <a:spLocks noChangeArrowheads="1"/>
            </p:cNvSpPr>
            <p:nvPr/>
          </p:nvSpPr>
          <p:spPr bwMode="auto">
            <a:xfrm>
              <a:off x="2457450" y="265906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0507" name="Rectangle 25"/>
            <p:cNvSpPr>
              <a:spLocks noChangeArrowheads="1"/>
            </p:cNvSpPr>
            <p:nvPr/>
          </p:nvSpPr>
          <p:spPr bwMode="auto">
            <a:xfrm>
              <a:off x="3994150" y="3333750"/>
              <a:ext cx="18415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0508" name="Rectangle 26"/>
            <p:cNvSpPr>
              <a:spLocks noChangeArrowheads="1"/>
            </p:cNvSpPr>
            <p:nvPr/>
          </p:nvSpPr>
          <p:spPr bwMode="auto">
            <a:xfrm>
              <a:off x="6172200" y="3962400"/>
              <a:ext cx="381000" cy="5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 dirty="0">
                  <a:solidFill>
                    <a:srgbClr val="008000"/>
                  </a:solidFill>
                </a:rPr>
                <a:t>Z</a:t>
              </a:r>
            </a:p>
          </p:txBody>
        </p:sp>
        <p:sp>
          <p:nvSpPr>
            <p:cNvPr id="20509" name="Rectangle 27"/>
            <p:cNvSpPr>
              <a:spLocks noChangeArrowheads="1"/>
            </p:cNvSpPr>
            <p:nvPr/>
          </p:nvSpPr>
          <p:spPr bwMode="auto">
            <a:xfrm>
              <a:off x="3505200" y="3505200"/>
              <a:ext cx="1143000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b="1" dirty="0">
                  <a:solidFill>
                    <a:schemeClr val="bg2"/>
                  </a:solidFill>
                </a:rPr>
                <a:t> 100</a:t>
              </a:r>
            </a:p>
          </p:txBody>
        </p:sp>
        <p:sp>
          <p:nvSpPr>
            <p:cNvPr id="20510" name="Rectangle 28"/>
            <p:cNvSpPr>
              <a:spLocks noChangeArrowheads="1"/>
            </p:cNvSpPr>
            <p:nvPr/>
          </p:nvSpPr>
          <p:spPr bwMode="auto">
            <a:xfrm>
              <a:off x="5029200" y="3962400"/>
              <a:ext cx="990600" cy="5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b="1" dirty="0">
                  <a:solidFill>
                    <a:srgbClr val="FF3300"/>
                  </a:solidFill>
                </a:rPr>
                <a:t>  </a:t>
              </a:r>
              <a:r>
                <a:rPr lang="en-US" altLang="en-US" b="1" dirty="0">
                  <a:solidFill>
                    <a:srgbClr val="008000"/>
                  </a:solidFill>
                </a:rPr>
                <a:t>2.0</a:t>
              </a:r>
            </a:p>
          </p:txBody>
        </p:sp>
        <p:sp>
          <p:nvSpPr>
            <p:cNvPr id="20511" name="Freeform 29"/>
            <p:cNvSpPr>
              <a:spLocks/>
            </p:cNvSpPr>
            <p:nvPr/>
          </p:nvSpPr>
          <p:spPr bwMode="auto">
            <a:xfrm>
              <a:off x="4038600" y="1676400"/>
              <a:ext cx="2101850" cy="1681163"/>
            </a:xfrm>
            <a:custGeom>
              <a:avLst/>
              <a:gdLst>
                <a:gd name="T0" fmla="*/ 2147483646 w 901"/>
                <a:gd name="T1" fmla="*/ 2147483646 h 721"/>
                <a:gd name="T2" fmla="*/ 2147483646 w 901"/>
                <a:gd name="T3" fmla="*/ 2147483646 h 721"/>
                <a:gd name="T4" fmla="*/ 2147483646 w 901"/>
                <a:gd name="T5" fmla="*/ 2147483646 h 721"/>
                <a:gd name="T6" fmla="*/ 2147483646 w 901"/>
                <a:gd name="T7" fmla="*/ 2147483646 h 721"/>
                <a:gd name="T8" fmla="*/ 2147483646 w 901"/>
                <a:gd name="T9" fmla="*/ 2147483646 h 721"/>
                <a:gd name="T10" fmla="*/ 2147483646 w 901"/>
                <a:gd name="T11" fmla="*/ 2147483646 h 721"/>
                <a:gd name="T12" fmla="*/ 2147483646 w 901"/>
                <a:gd name="T13" fmla="*/ 2147483646 h 721"/>
                <a:gd name="T14" fmla="*/ 2147483646 w 901"/>
                <a:gd name="T15" fmla="*/ 2147483646 h 721"/>
                <a:gd name="T16" fmla="*/ 2147483646 w 901"/>
                <a:gd name="T17" fmla="*/ 2147483646 h 721"/>
                <a:gd name="T18" fmla="*/ 2147483646 w 901"/>
                <a:gd name="T19" fmla="*/ 2147483646 h 721"/>
                <a:gd name="T20" fmla="*/ 2147483646 w 901"/>
                <a:gd name="T21" fmla="*/ 2147483646 h 721"/>
                <a:gd name="T22" fmla="*/ 2147483646 w 901"/>
                <a:gd name="T23" fmla="*/ 2147483646 h 721"/>
                <a:gd name="T24" fmla="*/ 2147483646 w 901"/>
                <a:gd name="T25" fmla="*/ 2147483646 h 721"/>
                <a:gd name="T26" fmla="*/ 2147483646 w 901"/>
                <a:gd name="T27" fmla="*/ 2147483646 h 721"/>
                <a:gd name="T28" fmla="*/ 2147483646 w 901"/>
                <a:gd name="T29" fmla="*/ 2147483646 h 721"/>
                <a:gd name="T30" fmla="*/ 0 w 901"/>
                <a:gd name="T31" fmla="*/ 0 h 7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1"/>
                <a:gd name="T49" fmla="*/ 0 h 721"/>
                <a:gd name="T50" fmla="*/ 901 w 901"/>
                <a:gd name="T51" fmla="*/ 721 h 7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1" h="721">
                  <a:moveTo>
                    <a:pt x="900" y="720"/>
                  </a:moveTo>
                  <a:lnTo>
                    <a:pt x="805" y="712"/>
                  </a:lnTo>
                  <a:lnTo>
                    <a:pt x="758" y="704"/>
                  </a:lnTo>
                  <a:lnTo>
                    <a:pt x="711" y="691"/>
                  </a:lnTo>
                  <a:lnTo>
                    <a:pt x="663" y="675"/>
                  </a:lnTo>
                  <a:lnTo>
                    <a:pt x="615" y="653"/>
                  </a:lnTo>
                  <a:lnTo>
                    <a:pt x="568" y="623"/>
                  </a:lnTo>
                  <a:lnTo>
                    <a:pt x="473" y="540"/>
                  </a:lnTo>
                  <a:lnTo>
                    <a:pt x="378" y="422"/>
                  </a:lnTo>
                  <a:lnTo>
                    <a:pt x="284" y="281"/>
                  </a:lnTo>
                  <a:lnTo>
                    <a:pt x="236" y="209"/>
                  </a:lnTo>
                  <a:lnTo>
                    <a:pt x="189" y="142"/>
                  </a:lnTo>
                  <a:lnTo>
                    <a:pt x="142" y="83"/>
                  </a:lnTo>
                  <a:lnTo>
                    <a:pt x="94" y="38"/>
                  </a:lnTo>
                  <a:lnTo>
                    <a:pt x="47" y="9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Line 30"/>
            <p:cNvSpPr>
              <a:spLocks noChangeShapeType="1"/>
            </p:cNvSpPr>
            <p:nvPr/>
          </p:nvSpPr>
          <p:spPr bwMode="auto">
            <a:xfrm>
              <a:off x="1676400" y="3429000"/>
              <a:ext cx="45720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Rectangle 31"/>
            <p:cNvSpPr>
              <a:spLocks noChangeArrowheads="1"/>
            </p:cNvSpPr>
            <p:nvPr/>
          </p:nvSpPr>
          <p:spPr bwMode="auto">
            <a:xfrm>
              <a:off x="3886200" y="3962400"/>
              <a:ext cx="479425" cy="5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b="1" dirty="0">
                  <a:solidFill>
                    <a:srgbClr val="008000"/>
                  </a:solidFill>
                </a:rPr>
                <a:t>0</a:t>
              </a:r>
            </a:p>
          </p:txBody>
        </p:sp>
        <p:sp>
          <p:nvSpPr>
            <p:cNvPr id="20514" name="Rectangle 32"/>
            <p:cNvSpPr>
              <a:spLocks noChangeArrowheads="1"/>
            </p:cNvSpPr>
            <p:nvPr/>
          </p:nvSpPr>
          <p:spPr bwMode="auto">
            <a:xfrm>
              <a:off x="4953000" y="3505200"/>
              <a:ext cx="990600" cy="5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b="1" dirty="0">
                  <a:solidFill>
                    <a:schemeClr val="bg2"/>
                  </a:solidFill>
                </a:rPr>
                <a:t>  200</a:t>
              </a:r>
            </a:p>
          </p:txBody>
        </p:sp>
        <p:sp>
          <p:nvSpPr>
            <p:cNvPr id="20515" name="Rectangle 33"/>
            <p:cNvSpPr>
              <a:spLocks noChangeArrowheads="1"/>
            </p:cNvSpPr>
            <p:nvPr/>
          </p:nvSpPr>
          <p:spPr bwMode="auto">
            <a:xfrm>
              <a:off x="6172200" y="3505200"/>
              <a:ext cx="421589" cy="52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chemeClr val="bg2"/>
                  </a:solidFill>
                </a:rPr>
                <a:t>X</a:t>
              </a:r>
            </a:p>
          </p:txBody>
        </p:sp>
        <p:sp>
          <p:nvSpPr>
            <p:cNvPr id="20516" name="Line 35"/>
            <p:cNvSpPr>
              <a:spLocks noChangeShapeType="1"/>
            </p:cNvSpPr>
            <p:nvPr/>
          </p:nvSpPr>
          <p:spPr bwMode="auto">
            <a:xfrm>
              <a:off x="4038600" y="1676400"/>
              <a:ext cx="0" cy="17526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Line 36"/>
            <p:cNvSpPr>
              <a:spLocks noChangeShapeType="1"/>
            </p:cNvSpPr>
            <p:nvPr/>
          </p:nvSpPr>
          <p:spPr bwMode="auto">
            <a:xfrm>
              <a:off x="5334000" y="3124200"/>
              <a:ext cx="0" cy="3048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Text Box 39"/>
            <p:cNvSpPr txBox="1">
              <a:spLocks noChangeArrowheads="1"/>
            </p:cNvSpPr>
            <p:nvPr/>
          </p:nvSpPr>
          <p:spPr bwMode="auto">
            <a:xfrm>
              <a:off x="6629400" y="3581400"/>
              <a:ext cx="2362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2"/>
                  </a:solidFill>
                  <a:sym typeface="Arial" panose="020B0604020202020204" pitchFamily="34" charset="0"/>
                </a:rPr>
                <a:t>(</a:t>
              </a:r>
              <a:r>
                <a:rPr lang="el-GR" altLang="en-US" sz="1800">
                  <a:solidFill>
                    <a:schemeClr val="bg2"/>
                  </a:solidFill>
                  <a:sym typeface="Arial" panose="020B0604020202020204" pitchFamily="34" charset="0"/>
                </a:rPr>
                <a:t>μ</a:t>
              </a:r>
              <a:r>
                <a:rPr lang="en-US" altLang="en-US" sz="1800">
                  <a:solidFill>
                    <a:schemeClr val="bg2"/>
                  </a:solidFill>
                  <a:sym typeface="Arial" panose="020B0604020202020204" pitchFamily="34" charset="0"/>
                </a:rPr>
                <a:t> = 100, </a:t>
              </a:r>
              <a:r>
                <a:rPr lang="el-GR" altLang="en-US" sz="1800">
                  <a:solidFill>
                    <a:schemeClr val="bg2"/>
                  </a:solidFill>
                  <a:sym typeface="Arial" panose="020B0604020202020204" pitchFamily="34" charset="0"/>
                </a:rPr>
                <a:t>σ</a:t>
              </a:r>
              <a:r>
                <a:rPr lang="en-US" altLang="en-US" sz="1800">
                  <a:solidFill>
                    <a:schemeClr val="bg2"/>
                  </a:solidFill>
                  <a:sym typeface="Arial" panose="020B0604020202020204" pitchFamily="34" charset="0"/>
                </a:rPr>
                <a:t> = 50)</a:t>
              </a:r>
            </a:p>
          </p:txBody>
        </p:sp>
        <p:sp>
          <p:nvSpPr>
            <p:cNvPr id="20519" name="Text Box 40"/>
            <p:cNvSpPr txBox="1">
              <a:spLocks noChangeArrowheads="1"/>
            </p:cNvSpPr>
            <p:nvPr/>
          </p:nvSpPr>
          <p:spPr bwMode="auto">
            <a:xfrm>
              <a:off x="6629400" y="4038600"/>
              <a:ext cx="1752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8000"/>
                  </a:solidFill>
                  <a:sym typeface="Arial" panose="020B0604020202020204" pitchFamily="34" charset="0"/>
                </a:rPr>
                <a:t>(</a:t>
              </a:r>
              <a:r>
                <a:rPr lang="el-GR" altLang="en-US" sz="1800">
                  <a:solidFill>
                    <a:srgbClr val="008000"/>
                  </a:solidFill>
                  <a:sym typeface="Arial" panose="020B0604020202020204" pitchFamily="34" charset="0"/>
                </a:rPr>
                <a:t>μ</a:t>
              </a:r>
              <a:r>
                <a:rPr lang="en-US" altLang="en-US" sz="1800">
                  <a:solidFill>
                    <a:srgbClr val="008000"/>
                  </a:solidFill>
                  <a:sym typeface="Arial" panose="020B0604020202020204" pitchFamily="34" charset="0"/>
                </a:rPr>
                <a:t> = 0, </a:t>
              </a:r>
              <a:r>
                <a:rPr lang="el-GR" altLang="en-US" sz="1800">
                  <a:solidFill>
                    <a:srgbClr val="008000"/>
                  </a:solidFill>
                  <a:sym typeface="Arial" panose="020B0604020202020204" pitchFamily="34" charset="0"/>
                </a:rPr>
                <a:t>σ</a:t>
              </a:r>
              <a:r>
                <a:rPr lang="en-US" altLang="en-US" sz="1800">
                  <a:solidFill>
                    <a:srgbClr val="008000"/>
                  </a:solidFill>
                  <a:sym typeface="Arial" panose="020B0604020202020204" pitchFamily="34" charset="0"/>
                </a:rPr>
                <a:t> = 1)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56497-0367-5CBD-05E8-34F804617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7C74F-23D5-BB28-6244-26ADE9700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Thus, if I know the probability of a new draw of z being higher than 2 in the std norm distribution (and I </a:t>
            </a:r>
            <a:r>
              <a:rPr lang="en-US" b="1" u="sng" dirty="0"/>
              <a:t>do</a:t>
            </a:r>
            <a:r>
              <a:rPr lang="en-US" dirty="0"/>
              <a:t> know this), then I know the probability of a new random draw from the “real” distribution being higher than 200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14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1"/>
          <p:cNvSpPr>
            <a:spLocks noChangeArrowheads="1"/>
          </p:cNvSpPr>
          <p:nvPr/>
        </p:nvSpPr>
        <p:spPr bwMode="auto">
          <a:xfrm>
            <a:off x="7631113" y="3768725"/>
            <a:ext cx="3032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/>
              <a:t>)</a:t>
            </a:r>
          </a:p>
        </p:txBody>
      </p:sp>
      <p:sp>
        <p:nvSpPr>
          <p:cNvPr id="21507" name="Rectangle 42"/>
          <p:cNvSpPr>
            <a:spLocks noChangeArrowheads="1"/>
          </p:cNvSpPr>
          <p:nvPr/>
        </p:nvSpPr>
        <p:spPr bwMode="auto">
          <a:xfrm>
            <a:off x="6608763" y="3200400"/>
            <a:ext cx="3825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>
                <a:solidFill>
                  <a:srgbClr val="000000"/>
                </a:solidFill>
              </a:rPr>
              <a:t>≤</a:t>
            </a:r>
          </a:p>
        </p:txBody>
      </p:sp>
      <p:sp>
        <p:nvSpPr>
          <p:cNvPr id="21508" name="Rectangle 40"/>
          <p:cNvSpPr>
            <a:spLocks noChangeArrowheads="1"/>
          </p:cNvSpPr>
          <p:nvPr/>
        </p:nvSpPr>
        <p:spPr bwMode="auto">
          <a:xfrm>
            <a:off x="7173913" y="3170238"/>
            <a:ext cx="3032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/>
              <a:t>)</a:t>
            </a: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7772400" cy="904875"/>
          </a:xfrm>
        </p:spPr>
        <p:txBody>
          <a:bodyPr lIns="90487" tIns="44450" rIns="90487" bIns="44450" anchor="ctr" anchorCtr="1"/>
          <a:lstStyle/>
          <a:p>
            <a:pPr defTabSz="914400" eaLnBrk="1" hangingPunct="1">
              <a:lnSpc>
                <a:spcPct val="95000"/>
              </a:lnSpc>
            </a:pPr>
            <a:r>
              <a:rPr lang="en-US" altLang="en-US" sz="3900"/>
              <a:t>Finding Normal Probabilities</a:t>
            </a:r>
            <a:r>
              <a:rPr lang="en-US" altLang="en-US">
                <a:solidFill>
                  <a:srgbClr val="F8F8F8"/>
                </a:solidFill>
              </a:rPr>
              <a:t>  </a:t>
            </a:r>
          </a:p>
        </p:txBody>
      </p:sp>
      <p:sp>
        <p:nvSpPr>
          <p:cNvPr id="21510" name="Freeform 4"/>
          <p:cNvSpPr>
            <a:spLocks/>
          </p:cNvSpPr>
          <p:nvPr/>
        </p:nvSpPr>
        <p:spPr bwMode="auto">
          <a:xfrm>
            <a:off x="4094163" y="3609975"/>
            <a:ext cx="869950" cy="2041525"/>
          </a:xfrm>
          <a:custGeom>
            <a:avLst/>
            <a:gdLst>
              <a:gd name="T0" fmla="*/ 2147483646 w 548"/>
              <a:gd name="T1" fmla="*/ 2147483646 h 1286"/>
              <a:gd name="T2" fmla="*/ 2147483646 w 548"/>
              <a:gd name="T3" fmla="*/ 2147483646 h 1286"/>
              <a:gd name="T4" fmla="*/ 2147483646 w 548"/>
              <a:gd name="T5" fmla="*/ 2147483646 h 1286"/>
              <a:gd name="T6" fmla="*/ 2147483646 w 548"/>
              <a:gd name="T7" fmla="*/ 2147483646 h 1286"/>
              <a:gd name="T8" fmla="*/ 2147483646 w 548"/>
              <a:gd name="T9" fmla="*/ 2147483646 h 1286"/>
              <a:gd name="T10" fmla="*/ 2147483646 w 548"/>
              <a:gd name="T11" fmla="*/ 2147483646 h 1286"/>
              <a:gd name="T12" fmla="*/ 2147483646 w 548"/>
              <a:gd name="T13" fmla="*/ 2147483646 h 1286"/>
              <a:gd name="T14" fmla="*/ 2147483646 w 548"/>
              <a:gd name="T15" fmla="*/ 2147483646 h 1286"/>
              <a:gd name="T16" fmla="*/ 0 w 548"/>
              <a:gd name="T17" fmla="*/ 2147483646 h 1286"/>
              <a:gd name="T18" fmla="*/ 0 w 548"/>
              <a:gd name="T19" fmla="*/ 0 h 12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48"/>
              <a:gd name="T31" fmla="*/ 0 h 1286"/>
              <a:gd name="T32" fmla="*/ 548 w 548"/>
              <a:gd name="T33" fmla="*/ 1286 h 12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48" h="1286">
                <a:moveTo>
                  <a:pt x="87" y="27"/>
                </a:moveTo>
                <a:lnTo>
                  <a:pt x="150" y="60"/>
                </a:lnTo>
                <a:lnTo>
                  <a:pt x="243" y="174"/>
                </a:lnTo>
                <a:lnTo>
                  <a:pt x="318" y="288"/>
                </a:lnTo>
                <a:lnTo>
                  <a:pt x="408" y="447"/>
                </a:lnTo>
                <a:lnTo>
                  <a:pt x="483" y="585"/>
                </a:lnTo>
                <a:lnTo>
                  <a:pt x="543" y="678"/>
                </a:lnTo>
                <a:lnTo>
                  <a:pt x="548" y="1286"/>
                </a:lnTo>
                <a:lnTo>
                  <a:pt x="0" y="1286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3941763" y="5576888"/>
            <a:ext cx="375102" cy="5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00" b="1" dirty="0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21512" name="Freeform 6"/>
          <p:cNvSpPr>
            <a:spLocks/>
          </p:cNvSpPr>
          <p:nvPr/>
        </p:nvSpPr>
        <p:spPr bwMode="auto">
          <a:xfrm>
            <a:off x="4113213" y="3606800"/>
            <a:ext cx="322262" cy="209550"/>
          </a:xfrm>
          <a:custGeom>
            <a:avLst/>
            <a:gdLst>
              <a:gd name="T0" fmla="*/ 0 w 203"/>
              <a:gd name="T1" fmla="*/ 2147483646 h 132"/>
              <a:gd name="T2" fmla="*/ 2147483646 w 203"/>
              <a:gd name="T3" fmla="*/ 0 h 132"/>
              <a:gd name="T4" fmla="*/ 2147483646 w 203"/>
              <a:gd name="T5" fmla="*/ 2147483646 h 132"/>
              <a:gd name="T6" fmla="*/ 2147483646 w 203"/>
              <a:gd name="T7" fmla="*/ 2147483646 h 132"/>
              <a:gd name="T8" fmla="*/ 2147483646 w 203"/>
              <a:gd name="T9" fmla="*/ 2147483646 h 132"/>
              <a:gd name="T10" fmla="*/ 2147483646 w 203"/>
              <a:gd name="T11" fmla="*/ 2147483646 h 132"/>
              <a:gd name="T12" fmla="*/ 2147483646 w 203"/>
              <a:gd name="T13" fmla="*/ 2147483646 h 132"/>
              <a:gd name="T14" fmla="*/ 2147483646 w 203"/>
              <a:gd name="T15" fmla="*/ 2147483646 h 1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3"/>
              <a:gd name="T25" fmla="*/ 0 h 132"/>
              <a:gd name="T26" fmla="*/ 203 w 203"/>
              <a:gd name="T27" fmla="*/ 132 h 1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3" h="132">
                <a:moveTo>
                  <a:pt x="0" y="2"/>
                </a:moveTo>
                <a:lnTo>
                  <a:pt x="27" y="0"/>
                </a:lnTo>
                <a:lnTo>
                  <a:pt x="54" y="3"/>
                </a:lnTo>
                <a:lnTo>
                  <a:pt x="79" y="14"/>
                </a:lnTo>
                <a:lnTo>
                  <a:pt x="101" y="28"/>
                </a:lnTo>
                <a:lnTo>
                  <a:pt x="121" y="45"/>
                </a:lnTo>
                <a:lnTo>
                  <a:pt x="135" y="67"/>
                </a:lnTo>
                <a:lnTo>
                  <a:pt x="202" y="13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4779963" y="5576888"/>
            <a:ext cx="3905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00" b="1">
                <a:solidFill>
                  <a:srgbClr val="A50021"/>
                </a:solidFill>
              </a:rPr>
              <a:t>b</a:t>
            </a:r>
          </a:p>
        </p:txBody>
      </p:sp>
      <p:sp>
        <p:nvSpPr>
          <p:cNvPr id="21514" name="Rectangle 8"/>
          <p:cNvSpPr>
            <a:spLocks noChangeArrowheads="1"/>
          </p:cNvSpPr>
          <p:nvPr/>
        </p:nvSpPr>
        <p:spPr bwMode="auto">
          <a:xfrm>
            <a:off x="6645275" y="5562600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sp>
        <p:nvSpPr>
          <p:cNvPr id="21515" name="Freeform 9"/>
          <p:cNvSpPr>
            <a:spLocks/>
          </p:cNvSpPr>
          <p:nvPr/>
        </p:nvSpPr>
        <p:spPr bwMode="auto">
          <a:xfrm>
            <a:off x="4113213" y="3609975"/>
            <a:ext cx="2154237" cy="1981200"/>
          </a:xfrm>
          <a:custGeom>
            <a:avLst/>
            <a:gdLst>
              <a:gd name="T0" fmla="*/ 2147483646 w 1357"/>
              <a:gd name="T1" fmla="*/ 2147483646 h 1248"/>
              <a:gd name="T2" fmla="*/ 2147483646 w 1357"/>
              <a:gd name="T3" fmla="*/ 2147483646 h 1248"/>
              <a:gd name="T4" fmla="*/ 2147483646 w 1357"/>
              <a:gd name="T5" fmla="*/ 2147483646 h 1248"/>
              <a:gd name="T6" fmla="*/ 2147483646 w 1357"/>
              <a:gd name="T7" fmla="*/ 2147483646 h 1248"/>
              <a:gd name="T8" fmla="*/ 2147483646 w 1357"/>
              <a:gd name="T9" fmla="*/ 2147483646 h 1248"/>
              <a:gd name="T10" fmla="*/ 2147483646 w 1357"/>
              <a:gd name="T11" fmla="*/ 2147483646 h 1248"/>
              <a:gd name="T12" fmla="*/ 2147483646 w 1357"/>
              <a:gd name="T13" fmla="*/ 2147483646 h 1248"/>
              <a:gd name="T14" fmla="*/ 2147483646 w 1357"/>
              <a:gd name="T15" fmla="*/ 2147483646 h 1248"/>
              <a:gd name="T16" fmla="*/ 2147483646 w 1357"/>
              <a:gd name="T17" fmla="*/ 2147483646 h 1248"/>
              <a:gd name="T18" fmla="*/ 2147483646 w 1357"/>
              <a:gd name="T19" fmla="*/ 2147483646 h 1248"/>
              <a:gd name="T20" fmla="*/ 2147483646 w 1357"/>
              <a:gd name="T21" fmla="*/ 2147483646 h 1248"/>
              <a:gd name="T22" fmla="*/ 2147483646 w 1357"/>
              <a:gd name="T23" fmla="*/ 2147483646 h 1248"/>
              <a:gd name="T24" fmla="*/ 2147483646 w 1357"/>
              <a:gd name="T25" fmla="*/ 2147483646 h 1248"/>
              <a:gd name="T26" fmla="*/ 2147483646 w 1357"/>
              <a:gd name="T27" fmla="*/ 2147483646 h 1248"/>
              <a:gd name="T28" fmla="*/ 2147483646 w 1357"/>
              <a:gd name="T29" fmla="*/ 2147483646 h 1248"/>
              <a:gd name="T30" fmla="*/ 0 w 1357"/>
              <a:gd name="T31" fmla="*/ 0 h 12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57"/>
              <a:gd name="T49" fmla="*/ 0 h 1248"/>
              <a:gd name="T50" fmla="*/ 1357 w 1357"/>
              <a:gd name="T51" fmla="*/ 1248 h 124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57" h="1248">
                <a:moveTo>
                  <a:pt x="1356" y="1247"/>
                </a:moveTo>
                <a:lnTo>
                  <a:pt x="1213" y="1232"/>
                </a:lnTo>
                <a:lnTo>
                  <a:pt x="1141" y="1218"/>
                </a:lnTo>
                <a:lnTo>
                  <a:pt x="1070" y="1199"/>
                </a:lnTo>
                <a:lnTo>
                  <a:pt x="1000" y="1170"/>
                </a:lnTo>
                <a:lnTo>
                  <a:pt x="927" y="1132"/>
                </a:lnTo>
                <a:lnTo>
                  <a:pt x="857" y="1080"/>
                </a:lnTo>
                <a:lnTo>
                  <a:pt x="714" y="935"/>
                </a:lnTo>
                <a:lnTo>
                  <a:pt x="571" y="731"/>
                </a:lnTo>
                <a:lnTo>
                  <a:pt x="428" y="487"/>
                </a:lnTo>
                <a:lnTo>
                  <a:pt x="356" y="363"/>
                </a:lnTo>
                <a:lnTo>
                  <a:pt x="286" y="247"/>
                </a:lnTo>
                <a:lnTo>
                  <a:pt x="213" y="145"/>
                </a:lnTo>
                <a:lnTo>
                  <a:pt x="143" y="67"/>
                </a:lnTo>
                <a:lnTo>
                  <a:pt x="70" y="17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Freeform 10"/>
          <p:cNvSpPr>
            <a:spLocks/>
          </p:cNvSpPr>
          <p:nvPr/>
        </p:nvSpPr>
        <p:spPr bwMode="auto">
          <a:xfrm>
            <a:off x="1960563" y="3609975"/>
            <a:ext cx="2138362" cy="1965325"/>
          </a:xfrm>
          <a:custGeom>
            <a:avLst/>
            <a:gdLst>
              <a:gd name="T0" fmla="*/ 0 w 1347"/>
              <a:gd name="T1" fmla="*/ 2147483646 h 1238"/>
              <a:gd name="T2" fmla="*/ 2147483646 w 1347"/>
              <a:gd name="T3" fmla="*/ 2147483646 h 1238"/>
              <a:gd name="T4" fmla="*/ 2147483646 w 1347"/>
              <a:gd name="T5" fmla="*/ 2147483646 h 1238"/>
              <a:gd name="T6" fmla="*/ 2147483646 w 1347"/>
              <a:gd name="T7" fmla="*/ 2147483646 h 1238"/>
              <a:gd name="T8" fmla="*/ 2147483646 w 1347"/>
              <a:gd name="T9" fmla="*/ 2147483646 h 1238"/>
              <a:gd name="T10" fmla="*/ 2147483646 w 1347"/>
              <a:gd name="T11" fmla="*/ 2147483646 h 1238"/>
              <a:gd name="T12" fmla="*/ 2147483646 w 1347"/>
              <a:gd name="T13" fmla="*/ 2147483646 h 1238"/>
              <a:gd name="T14" fmla="*/ 2147483646 w 1347"/>
              <a:gd name="T15" fmla="*/ 2147483646 h 1238"/>
              <a:gd name="T16" fmla="*/ 2147483646 w 1347"/>
              <a:gd name="T17" fmla="*/ 2147483646 h 1238"/>
              <a:gd name="T18" fmla="*/ 2147483646 w 1347"/>
              <a:gd name="T19" fmla="*/ 2147483646 h 1238"/>
              <a:gd name="T20" fmla="*/ 2147483646 w 1347"/>
              <a:gd name="T21" fmla="*/ 2147483646 h 1238"/>
              <a:gd name="T22" fmla="*/ 2147483646 w 1347"/>
              <a:gd name="T23" fmla="*/ 2147483646 h 1238"/>
              <a:gd name="T24" fmla="*/ 2147483646 w 1347"/>
              <a:gd name="T25" fmla="*/ 2147483646 h 1238"/>
              <a:gd name="T26" fmla="*/ 2147483646 w 1347"/>
              <a:gd name="T27" fmla="*/ 2147483646 h 1238"/>
              <a:gd name="T28" fmla="*/ 2147483646 w 1347"/>
              <a:gd name="T29" fmla="*/ 2147483646 h 1238"/>
              <a:gd name="T30" fmla="*/ 2147483646 w 1347"/>
              <a:gd name="T31" fmla="*/ 0 h 123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47"/>
              <a:gd name="T49" fmla="*/ 0 h 1238"/>
              <a:gd name="T50" fmla="*/ 1347 w 1347"/>
              <a:gd name="T51" fmla="*/ 1238 h 123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47" h="1238">
                <a:moveTo>
                  <a:pt x="0" y="1238"/>
                </a:moveTo>
                <a:lnTo>
                  <a:pt x="143" y="1223"/>
                </a:lnTo>
                <a:lnTo>
                  <a:pt x="213" y="1209"/>
                </a:lnTo>
                <a:lnTo>
                  <a:pt x="285" y="1190"/>
                </a:lnTo>
                <a:lnTo>
                  <a:pt x="356" y="1161"/>
                </a:lnTo>
                <a:lnTo>
                  <a:pt x="428" y="1123"/>
                </a:lnTo>
                <a:lnTo>
                  <a:pt x="499" y="1071"/>
                </a:lnTo>
                <a:lnTo>
                  <a:pt x="642" y="926"/>
                </a:lnTo>
                <a:lnTo>
                  <a:pt x="784" y="722"/>
                </a:lnTo>
                <a:lnTo>
                  <a:pt x="927" y="478"/>
                </a:lnTo>
                <a:lnTo>
                  <a:pt x="1000" y="354"/>
                </a:lnTo>
                <a:lnTo>
                  <a:pt x="1070" y="238"/>
                </a:lnTo>
                <a:lnTo>
                  <a:pt x="1141" y="136"/>
                </a:lnTo>
                <a:lnTo>
                  <a:pt x="1213" y="58"/>
                </a:lnTo>
                <a:lnTo>
                  <a:pt x="1284" y="8"/>
                </a:lnTo>
                <a:lnTo>
                  <a:pt x="1347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Freeform 11"/>
          <p:cNvSpPr>
            <a:spLocks/>
          </p:cNvSpPr>
          <p:nvPr/>
        </p:nvSpPr>
        <p:spPr bwMode="auto">
          <a:xfrm>
            <a:off x="1616075" y="3657600"/>
            <a:ext cx="5181600" cy="1981200"/>
          </a:xfrm>
          <a:custGeom>
            <a:avLst/>
            <a:gdLst>
              <a:gd name="T0" fmla="*/ 0 w 2764"/>
              <a:gd name="T1" fmla="*/ 0 h 1245"/>
              <a:gd name="T2" fmla="*/ 0 w 2764"/>
              <a:gd name="T3" fmla="*/ 2147483646 h 1245"/>
              <a:gd name="T4" fmla="*/ 2147483646 w 2764"/>
              <a:gd name="T5" fmla="*/ 2147483646 h 1245"/>
              <a:gd name="T6" fmla="*/ 0 60000 65536"/>
              <a:gd name="T7" fmla="*/ 0 60000 65536"/>
              <a:gd name="T8" fmla="*/ 0 60000 65536"/>
              <a:gd name="T9" fmla="*/ 0 w 2764"/>
              <a:gd name="T10" fmla="*/ 0 h 1245"/>
              <a:gd name="T11" fmla="*/ 2764 w 2764"/>
              <a:gd name="T12" fmla="*/ 1245 h 12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64" h="1245">
                <a:moveTo>
                  <a:pt x="0" y="0"/>
                </a:moveTo>
                <a:lnTo>
                  <a:pt x="0" y="1244"/>
                </a:lnTo>
                <a:lnTo>
                  <a:pt x="2763" y="1244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2"/>
          <p:cNvSpPr>
            <a:spLocks noChangeShapeType="1"/>
          </p:cNvSpPr>
          <p:nvPr/>
        </p:nvSpPr>
        <p:spPr bwMode="auto">
          <a:xfrm>
            <a:off x="1933575" y="3609975"/>
            <a:ext cx="1588" cy="0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Line 13"/>
          <p:cNvSpPr>
            <a:spLocks noChangeShapeType="1"/>
          </p:cNvSpPr>
          <p:nvPr/>
        </p:nvSpPr>
        <p:spPr bwMode="auto">
          <a:xfrm>
            <a:off x="1933575" y="3806825"/>
            <a:ext cx="1588" cy="0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Line 14"/>
          <p:cNvSpPr>
            <a:spLocks noChangeShapeType="1"/>
          </p:cNvSpPr>
          <p:nvPr/>
        </p:nvSpPr>
        <p:spPr bwMode="auto">
          <a:xfrm>
            <a:off x="1933575" y="4003675"/>
            <a:ext cx="1588" cy="0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Line 15"/>
          <p:cNvSpPr>
            <a:spLocks noChangeShapeType="1"/>
          </p:cNvSpPr>
          <p:nvPr/>
        </p:nvSpPr>
        <p:spPr bwMode="auto">
          <a:xfrm>
            <a:off x="1933575" y="4202113"/>
            <a:ext cx="1588" cy="0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Line 16"/>
          <p:cNvSpPr>
            <a:spLocks noChangeShapeType="1"/>
          </p:cNvSpPr>
          <p:nvPr/>
        </p:nvSpPr>
        <p:spPr bwMode="auto">
          <a:xfrm>
            <a:off x="1933575" y="4398963"/>
            <a:ext cx="1588" cy="0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Line 17"/>
          <p:cNvSpPr>
            <a:spLocks noChangeShapeType="1"/>
          </p:cNvSpPr>
          <p:nvPr/>
        </p:nvSpPr>
        <p:spPr bwMode="auto">
          <a:xfrm>
            <a:off x="1933575" y="4597400"/>
            <a:ext cx="1588" cy="0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Line 18"/>
          <p:cNvSpPr>
            <a:spLocks noChangeShapeType="1"/>
          </p:cNvSpPr>
          <p:nvPr/>
        </p:nvSpPr>
        <p:spPr bwMode="auto">
          <a:xfrm>
            <a:off x="1933575" y="4794250"/>
            <a:ext cx="1588" cy="0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Line 19"/>
          <p:cNvSpPr>
            <a:spLocks noChangeShapeType="1"/>
          </p:cNvSpPr>
          <p:nvPr/>
        </p:nvSpPr>
        <p:spPr bwMode="auto">
          <a:xfrm>
            <a:off x="1933575" y="4992688"/>
            <a:ext cx="1588" cy="0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Line 20"/>
          <p:cNvSpPr>
            <a:spLocks noChangeShapeType="1"/>
          </p:cNvSpPr>
          <p:nvPr/>
        </p:nvSpPr>
        <p:spPr bwMode="auto">
          <a:xfrm>
            <a:off x="1933575" y="5189538"/>
            <a:ext cx="1588" cy="0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Line 21"/>
          <p:cNvSpPr>
            <a:spLocks noChangeShapeType="1"/>
          </p:cNvSpPr>
          <p:nvPr/>
        </p:nvSpPr>
        <p:spPr bwMode="auto">
          <a:xfrm>
            <a:off x="1933575" y="5386388"/>
            <a:ext cx="1588" cy="0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Line 22"/>
          <p:cNvSpPr>
            <a:spLocks noChangeShapeType="1"/>
          </p:cNvSpPr>
          <p:nvPr/>
        </p:nvSpPr>
        <p:spPr bwMode="auto">
          <a:xfrm>
            <a:off x="6346825" y="5607050"/>
            <a:ext cx="0" cy="1588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Line 23"/>
          <p:cNvSpPr>
            <a:spLocks noChangeShapeType="1"/>
          </p:cNvSpPr>
          <p:nvPr/>
        </p:nvSpPr>
        <p:spPr bwMode="auto">
          <a:xfrm>
            <a:off x="5907088" y="5607050"/>
            <a:ext cx="0" cy="1588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Line 24"/>
          <p:cNvSpPr>
            <a:spLocks noChangeShapeType="1"/>
          </p:cNvSpPr>
          <p:nvPr/>
        </p:nvSpPr>
        <p:spPr bwMode="auto">
          <a:xfrm>
            <a:off x="5467350" y="5607050"/>
            <a:ext cx="0" cy="1588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Line 25"/>
          <p:cNvSpPr>
            <a:spLocks noChangeShapeType="1"/>
          </p:cNvSpPr>
          <p:nvPr/>
        </p:nvSpPr>
        <p:spPr bwMode="auto">
          <a:xfrm>
            <a:off x="5030788" y="5607050"/>
            <a:ext cx="0" cy="1588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Line 26"/>
          <p:cNvSpPr>
            <a:spLocks noChangeShapeType="1"/>
          </p:cNvSpPr>
          <p:nvPr/>
        </p:nvSpPr>
        <p:spPr bwMode="auto">
          <a:xfrm>
            <a:off x="4592638" y="5607050"/>
            <a:ext cx="0" cy="1588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Line 27"/>
          <p:cNvSpPr>
            <a:spLocks noChangeShapeType="1"/>
          </p:cNvSpPr>
          <p:nvPr/>
        </p:nvSpPr>
        <p:spPr bwMode="auto">
          <a:xfrm>
            <a:off x="4152900" y="5607050"/>
            <a:ext cx="0" cy="1588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Line 28"/>
          <p:cNvSpPr>
            <a:spLocks noChangeShapeType="1"/>
          </p:cNvSpPr>
          <p:nvPr/>
        </p:nvSpPr>
        <p:spPr bwMode="auto">
          <a:xfrm>
            <a:off x="3714750" y="5607050"/>
            <a:ext cx="0" cy="1588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Line 29"/>
          <p:cNvSpPr>
            <a:spLocks noChangeShapeType="1"/>
          </p:cNvSpPr>
          <p:nvPr/>
        </p:nvSpPr>
        <p:spPr bwMode="auto">
          <a:xfrm>
            <a:off x="3275013" y="5607050"/>
            <a:ext cx="0" cy="1588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Line 30"/>
          <p:cNvSpPr>
            <a:spLocks noChangeShapeType="1"/>
          </p:cNvSpPr>
          <p:nvPr/>
        </p:nvSpPr>
        <p:spPr bwMode="auto">
          <a:xfrm>
            <a:off x="2838450" y="5607050"/>
            <a:ext cx="0" cy="1588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Line 31"/>
          <p:cNvSpPr>
            <a:spLocks noChangeShapeType="1"/>
          </p:cNvSpPr>
          <p:nvPr/>
        </p:nvSpPr>
        <p:spPr bwMode="auto">
          <a:xfrm>
            <a:off x="2398713" y="5607050"/>
            <a:ext cx="0" cy="1588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Rectangle 32"/>
          <p:cNvSpPr>
            <a:spLocks noChangeArrowheads="1"/>
          </p:cNvSpPr>
          <p:nvPr/>
        </p:nvSpPr>
        <p:spPr bwMode="auto">
          <a:xfrm>
            <a:off x="1589088" y="4505325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39" name="Rectangle 33"/>
          <p:cNvSpPr>
            <a:spLocks noChangeArrowheads="1"/>
          </p:cNvSpPr>
          <p:nvPr/>
        </p:nvSpPr>
        <p:spPr bwMode="auto">
          <a:xfrm>
            <a:off x="6254750" y="5784850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40" name="Rectangle 34"/>
          <p:cNvSpPr>
            <a:spLocks noChangeArrowheads="1"/>
          </p:cNvSpPr>
          <p:nvPr/>
        </p:nvSpPr>
        <p:spPr bwMode="auto">
          <a:xfrm>
            <a:off x="1158875" y="3124200"/>
            <a:ext cx="688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339933"/>
                </a:solidFill>
              </a:rPr>
              <a:t>f(X)</a:t>
            </a:r>
          </a:p>
        </p:txBody>
      </p:sp>
      <p:sp>
        <p:nvSpPr>
          <p:cNvPr id="21541" name="Rectangle 35"/>
          <p:cNvSpPr>
            <a:spLocks noChangeArrowheads="1"/>
          </p:cNvSpPr>
          <p:nvPr/>
        </p:nvSpPr>
        <p:spPr bwMode="auto">
          <a:xfrm>
            <a:off x="5084763" y="3214688"/>
            <a:ext cx="4270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/>
              <a:t>P</a:t>
            </a:r>
          </a:p>
        </p:txBody>
      </p:sp>
      <p:sp>
        <p:nvSpPr>
          <p:cNvPr id="21542" name="Rectangle 36"/>
          <p:cNvSpPr>
            <a:spLocks noChangeArrowheads="1"/>
          </p:cNvSpPr>
          <p:nvPr/>
        </p:nvSpPr>
        <p:spPr bwMode="auto">
          <a:xfrm>
            <a:off x="5541963" y="3214688"/>
            <a:ext cx="389529" cy="53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 dirty="0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21543" name="Rectangle 37"/>
          <p:cNvSpPr>
            <a:spLocks noChangeArrowheads="1"/>
          </p:cNvSpPr>
          <p:nvPr/>
        </p:nvSpPr>
        <p:spPr bwMode="auto">
          <a:xfrm>
            <a:off x="6227763" y="3214688"/>
            <a:ext cx="4270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/>
              <a:t>X</a:t>
            </a:r>
          </a:p>
        </p:txBody>
      </p:sp>
      <p:sp>
        <p:nvSpPr>
          <p:cNvPr id="21544" name="Rectangle 38"/>
          <p:cNvSpPr>
            <a:spLocks noChangeArrowheads="1"/>
          </p:cNvSpPr>
          <p:nvPr/>
        </p:nvSpPr>
        <p:spPr bwMode="auto">
          <a:xfrm>
            <a:off x="6913563" y="3214688"/>
            <a:ext cx="4064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>
                <a:solidFill>
                  <a:srgbClr val="A50021"/>
                </a:solidFill>
              </a:rPr>
              <a:t>b</a:t>
            </a:r>
          </a:p>
        </p:txBody>
      </p:sp>
      <p:sp>
        <p:nvSpPr>
          <p:cNvPr id="21545" name="Rectangle 39"/>
          <p:cNvSpPr>
            <a:spLocks noChangeArrowheads="1"/>
          </p:cNvSpPr>
          <p:nvPr/>
        </p:nvSpPr>
        <p:spPr bwMode="auto">
          <a:xfrm>
            <a:off x="5389563" y="3214688"/>
            <a:ext cx="3032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/>
              <a:t>(</a:t>
            </a:r>
          </a:p>
        </p:txBody>
      </p:sp>
      <p:sp>
        <p:nvSpPr>
          <p:cNvPr id="21546" name="Rectangle 43"/>
          <p:cNvSpPr>
            <a:spLocks noChangeArrowheads="1"/>
          </p:cNvSpPr>
          <p:nvPr/>
        </p:nvSpPr>
        <p:spPr bwMode="auto">
          <a:xfrm>
            <a:off x="1371600" y="1905000"/>
            <a:ext cx="67818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>
                <a:solidFill>
                  <a:schemeClr val="folHlink"/>
                </a:solidFill>
              </a:rPr>
              <a:t>Probability is measured by the area under the curve.</a:t>
            </a:r>
          </a:p>
        </p:txBody>
      </p:sp>
      <p:sp>
        <p:nvSpPr>
          <p:cNvPr id="21547" name="Line 44"/>
          <p:cNvSpPr>
            <a:spLocks noChangeShapeType="1"/>
          </p:cNvSpPr>
          <p:nvPr/>
        </p:nvSpPr>
        <p:spPr bwMode="auto">
          <a:xfrm flipH="1">
            <a:off x="4551363" y="3519488"/>
            <a:ext cx="533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Rectangle 45"/>
          <p:cNvSpPr>
            <a:spLocks noChangeArrowheads="1"/>
          </p:cNvSpPr>
          <p:nvPr/>
        </p:nvSpPr>
        <p:spPr bwMode="auto">
          <a:xfrm>
            <a:off x="5875338" y="3200400"/>
            <a:ext cx="3825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>
                <a:solidFill>
                  <a:srgbClr val="000000"/>
                </a:solidFill>
              </a:rPr>
              <a:t>≤</a:t>
            </a:r>
          </a:p>
        </p:txBody>
      </p:sp>
      <p:sp>
        <p:nvSpPr>
          <p:cNvPr id="21549" name="Rectangle 46"/>
          <p:cNvSpPr>
            <a:spLocks noChangeArrowheads="1"/>
          </p:cNvSpPr>
          <p:nvPr/>
        </p:nvSpPr>
        <p:spPr bwMode="auto">
          <a:xfrm>
            <a:off x="5541963" y="3813175"/>
            <a:ext cx="4270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/>
              <a:t>P</a:t>
            </a:r>
          </a:p>
        </p:txBody>
      </p:sp>
      <p:sp>
        <p:nvSpPr>
          <p:cNvPr id="21550" name="Rectangle 47"/>
          <p:cNvSpPr>
            <a:spLocks noChangeArrowheads="1"/>
          </p:cNvSpPr>
          <p:nvPr/>
        </p:nvSpPr>
        <p:spPr bwMode="auto">
          <a:xfrm>
            <a:off x="5999163" y="3813175"/>
            <a:ext cx="389529" cy="53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 dirty="0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21551" name="Rectangle 48"/>
          <p:cNvSpPr>
            <a:spLocks noChangeArrowheads="1"/>
          </p:cNvSpPr>
          <p:nvPr/>
        </p:nvSpPr>
        <p:spPr bwMode="auto">
          <a:xfrm>
            <a:off x="6684963" y="3813175"/>
            <a:ext cx="4270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/>
              <a:t>X</a:t>
            </a:r>
          </a:p>
        </p:txBody>
      </p:sp>
      <p:sp>
        <p:nvSpPr>
          <p:cNvPr id="21552" name="Rectangle 49"/>
          <p:cNvSpPr>
            <a:spLocks noChangeArrowheads="1"/>
          </p:cNvSpPr>
          <p:nvPr/>
        </p:nvSpPr>
        <p:spPr bwMode="auto">
          <a:xfrm>
            <a:off x="7370763" y="3813175"/>
            <a:ext cx="4064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>
                <a:solidFill>
                  <a:srgbClr val="A50021"/>
                </a:solidFill>
              </a:rPr>
              <a:t>b</a:t>
            </a:r>
          </a:p>
        </p:txBody>
      </p:sp>
      <p:sp>
        <p:nvSpPr>
          <p:cNvPr id="21553" name="Rectangle 50"/>
          <p:cNvSpPr>
            <a:spLocks noChangeArrowheads="1"/>
          </p:cNvSpPr>
          <p:nvPr/>
        </p:nvSpPr>
        <p:spPr bwMode="auto">
          <a:xfrm>
            <a:off x="5846763" y="3813175"/>
            <a:ext cx="3032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/>
              <a:t>(</a:t>
            </a:r>
          </a:p>
        </p:txBody>
      </p:sp>
      <p:sp>
        <p:nvSpPr>
          <p:cNvPr id="21554" name="Rectangle 52"/>
          <p:cNvSpPr>
            <a:spLocks noChangeArrowheads="1"/>
          </p:cNvSpPr>
          <p:nvPr/>
        </p:nvSpPr>
        <p:spPr bwMode="auto">
          <a:xfrm>
            <a:off x="7065963" y="3798888"/>
            <a:ext cx="3905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21555" name="Rectangle 53"/>
          <p:cNvSpPr>
            <a:spLocks noChangeArrowheads="1"/>
          </p:cNvSpPr>
          <p:nvPr/>
        </p:nvSpPr>
        <p:spPr bwMode="auto">
          <a:xfrm>
            <a:off x="6332538" y="3798888"/>
            <a:ext cx="3905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21556" name="Rectangle 54"/>
          <p:cNvSpPr>
            <a:spLocks noChangeArrowheads="1"/>
          </p:cNvSpPr>
          <p:nvPr/>
        </p:nvSpPr>
        <p:spPr bwMode="auto">
          <a:xfrm>
            <a:off x="5191125" y="3810000"/>
            <a:ext cx="3952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/>
              <a:t>=</a:t>
            </a:r>
          </a:p>
        </p:txBody>
      </p:sp>
      <p:sp>
        <p:nvSpPr>
          <p:cNvPr id="21557" name="Text Box 55"/>
          <p:cNvSpPr txBox="1">
            <a:spLocks noChangeArrowheads="1"/>
          </p:cNvSpPr>
          <p:nvPr/>
        </p:nvSpPr>
        <p:spPr bwMode="auto">
          <a:xfrm>
            <a:off x="6324600" y="4419600"/>
            <a:ext cx="2667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(Note that the probability of any individual value is zero.)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auto">
          <a:xfrm>
            <a:off x="1600200" y="2895600"/>
            <a:ext cx="5486400" cy="2438400"/>
          </a:xfrm>
          <a:custGeom>
            <a:avLst/>
            <a:gdLst>
              <a:gd name="T0" fmla="*/ 0 w 1893"/>
              <a:gd name="T1" fmla="*/ 0 h 765"/>
              <a:gd name="T2" fmla="*/ 0 w 1893"/>
              <a:gd name="T3" fmla="*/ 2147483646 h 765"/>
              <a:gd name="T4" fmla="*/ 2147483646 w 1893"/>
              <a:gd name="T5" fmla="*/ 2147483646 h 765"/>
              <a:gd name="T6" fmla="*/ 0 60000 65536"/>
              <a:gd name="T7" fmla="*/ 0 60000 65536"/>
              <a:gd name="T8" fmla="*/ 0 60000 65536"/>
              <a:gd name="T9" fmla="*/ 0 w 1893"/>
              <a:gd name="T10" fmla="*/ 0 h 765"/>
              <a:gd name="T11" fmla="*/ 1893 w 1893"/>
              <a:gd name="T12" fmla="*/ 765 h 7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3" h="765">
                <a:moveTo>
                  <a:pt x="0" y="0"/>
                </a:moveTo>
                <a:lnTo>
                  <a:pt x="0" y="764"/>
                </a:lnTo>
                <a:lnTo>
                  <a:pt x="1892" y="764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914400" y="2667000"/>
            <a:ext cx="688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9933"/>
                </a:solidFill>
              </a:rPr>
              <a:t>f(X)</a:t>
            </a:r>
          </a:p>
        </p:txBody>
      </p:sp>
      <p:sp>
        <p:nvSpPr>
          <p:cNvPr id="23556" name="Freeform 4"/>
          <p:cNvSpPr>
            <a:spLocks/>
          </p:cNvSpPr>
          <p:nvPr/>
        </p:nvSpPr>
        <p:spPr bwMode="auto">
          <a:xfrm>
            <a:off x="4495800" y="3352800"/>
            <a:ext cx="2438400" cy="1905000"/>
          </a:xfrm>
          <a:custGeom>
            <a:avLst/>
            <a:gdLst>
              <a:gd name="T0" fmla="*/ 2147483646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>
            <a:off x="2133600" y="3352800"/>
            <a:ext cx="2344738" cy="1905000"/>
          </a:xfrm>
          <a:custGeom>
            <a:avLst/>
            <a:gdLst>
              <a:gd name="T0" fmla="*/ 0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2147483646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4495800" y="3352800"/>
            <a:ext cx="0" cy="19812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7086600" y="5181600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9933"/>
                </a:solidFill>
              </a:rPr>
              <a:t>X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4343400" y="5181600"/>
            <a:ext cx="4794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b="1">
                <a:solidFill>
                  <a:srgbClr val="339933"/>
                </a:solidFill>
              </a:rPr>
              <a:t>μ</a:t>
            </a: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7793038" cy="1066800"/>
          </a:xfrm>
        </p:spPr>
        <p:txBody>
          <a:bodyPr/>
          <a:lstStyle/>
          <a:p>
            <a:pPr defTabSz="914400" eaLnBrk="1" hangingPunct="1">
              <a:lnSpc>
                <a:spcPct val="80000"/>
              </a:lnSpc>
            </a:pPr>
            <a:r>
              <a:rPr lang="en-US" altLang="en-US"/>
              <a:t>Probability as </a:t>
            </a:r>
            <a:br>
              <a:rPr lang="en-US" altLang="en-US"/>
            </a:br>
            <a:r>
              <a:rPr lang="en-US" altLang="en-US"/>
              <a:t>Area Under the Curve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648200" y="441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733800" y="441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066800" y="1676400"/>
            <a:ext cx="746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The </a:t>
            </a:r>
            <a:r>
              <a:rPr lang="en-US" altLang="en-US" sz="2400">
                <a:solidFill>
                  <a:srgbClr val="008000"/>
                </a:solidFill>
              </a:rPr>
              <a:t>total area under the curve is 1.0</a:t>
            </a:r>
            <a:r>
              <a:rPr lang="en-US" altLang="en-US" sz="2400">
                <a:solidFill>
                  <a:schemeClr val="bg2"/>
                </a:solidFill>
              </a:rPr>
              <a:t>, and the curve is symmetric, so half is above the mean, half is below.</a:t>
            </a:r>
            <a:endParaRPr lang="en-US" altLang="en-US">
              <a:solidFill>
                <a:schemeClr val="bg2"/>
              </a:solidFill>
            </a:endParaRPr>
          </a:p>
        </p:txBody>
      </p:sp>
      <p:graphicFrame>
        <p:nvGraphicFramePr>
          <p:cNvPr id="2356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143538"/>
              </p:ext>
            </p:extLst>
          </p:nvPr>
        </p:nvGraphicFramePr>
        <p:xfrm>
          <a:off x="2895600" y="5715000"/>
          <a:ext cx="35861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089840" imgH="6482520" progId="Equation.3">
                  <p:embed/>
                </p:oleObj>
              </mc:Choice>
              <mc:Fallback>
                <p:oleObj name="Equation" r:id="rId2" imgW="43089840" imgH="648252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715000"/>
                        <a:ext cx="3586163" cy="549275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01362"/>
              </p:ext>
            </p:extLst>
          </p:nvPr>
        </p:nvGraphicFramePr>
        <p:xfrm>
          <a:off x="5534025" y="2971800"/>
          <a:ext cx="27892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430440" imgH="6482520" progId="Equation.3">
                  <p:embed/>
                </p:oleObj>
              </mc:Choice>
              <mc:Fallback>
                <p:oleObj name="Equation" r:id="rId4" imgW="39430440" imgH="648252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2971800"/>
                        <a:ext cx="2789238" cy="439738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044293"/>
              </p:ext>
            </p:extLst>
          </p:nvPr>
        </p:nvGraphicFramePr>
        <p:xfrm>
          <a:off x="1724025" y="2819400"/>
          <a:ext cx="29845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2276600" imgH="6482520" progId="Equation.3">
                  <p:embed/>
                </p:oleObj>
              </mc:Choice>
              <mc:Fallback>
                <p:oleObj name="Equation" r:id="rId6" imgW="42276600" imgH="648252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2819400"/>
                        <a:ext cx="2984500" cy="441325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8" name="Line 16"/>
          <p:cNvSpPr>
            <a:spLocks noChangeShapeType="1"/>
          </p:cNvSpPr>
          <p:nvPr/>
        </p:nvSpPr>
        <p:spPr bwMode="auto">
          <a:xfrm flipH="1">
            <a:off x="4953000" y="3429000"/>
            <a:ext cx="9144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3200400" y="3276600"/>
            <a:ext cx="7620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7563" y="381000"/>
            <a:ext cx="8326437" cy="762000"/>
          </a:xfrm>
        </p:spPr>
        <p:txBody>
          <a:bodyPr/>
          <a:lstStyle/>
          <a:p>
            <a:pPr eaLnBrk="1" hangingPunct="1"/>
            <a:r>
              <a:rPr lang="en-US" altLang="en-US"/>
              <a:t>Continuous Probability Distributions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600200"/>
            <a:ext cx="8001000" cy="4648200"/>
          </a:xfrm>
        </p:spPr>
        <p:txBody>
          <a:bodyPr/>
          <a:lstStyle/>
          <a:p>
            <a:pPr eaLnBrk="1" hangingPunct="1"/>
            <a:r>
              <a:rPr lang="en-US" altLang="en-US" dirty="0"/>
              <a:t>A </a:t>
            </a:r>
            <a:r>
              <a:rPr lang="en-US" altLang="en-US" dirty="0">
                <a:solidFill>
                  <a:srgbClr val="008000"/>
                </a:solidFill>
              </a:rPr>
              <a:t>continuous variable</a:t>
            </a:r>
            <a:r>
              <a:rPr lang="en-US" altLang="en-US" dirty="0"/>
              <a:t> is a variable that can assume any value on a continuum (can assume an uncountable number of values):</a:t>
            </a:r>
          </a:p>
          <a:p>
            <a:pPr lvl="1" eaLnBrk="1" hangingPunct="1"/>
            <a:r>
              <a:rPr lang="en-US" altLang="en-US" dirty="0"/>
              <a:t>thickness of an item.</a:t>
            </a:r>
          </a:p>
          <a:p>
            <a:pPr lvl="1" eaLnBrk="1" hangingPunct="1"/>
            <a:r>
              <a:rPr lang="en-US" altLang="en-US" dirty="0"/>
              <a:t>time required to complete a task.</a:t>
            </a:r>
          </a:p>
          <a:p>
            <a:pPr lvl="1" eaLnBrk="1" hangingPunct="1"/>
            <a:r>
              <a:rPr lang="en-US" altLang="en-US" dirty="0"/>
              <a:t>temperature of a solution.</a:t>
            </a:r>
          </a:p>
          <a:p>
            <a:pPr lvl="1" eaLnBrk="1" hangingPunct="1"/>
            <a:r>
              <a:rPr lang="en-US" altLang="en-US" dirty="0"/>
              <a:t>height, in inches.</a:t>
            </a:r>
          </a:p>
          <a:p>
            <a:pPr eaLnBrk="1" hangingPunct="1">
              <a:lnSpc>
                <a:spcPct val="2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These can potentially take on any value depending only on the ability to precisely and accurately measure.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2"/>
          <p:cNvSpPr>
            <a:spLocks/>
          </p:cNvSpPr>
          <p:nvPr/>
        </p:nvSpPr>
        <p:spPr bwMode="auto">
          <a:xfrm>
            <a:off x="4422775" y="4191000"/>
            <a:ext cx="1387475" cy="1219200"/>
          </a:xfrm>
          <a:custGeom>
            <a:avLst/>
            <a:gdLst>
              <a:gd name="T0" fmla="*/ 2147483646 w 874"/>
              <a:gd name="T1" fmla="*/ 2147483646 h 768"/>
              <a:gd name="T2" fmla="*/ 2147483646 w 874"/>
              <a:gd name="T3" fmla="*/ 0 h 768"/>
              <a:gd name="T4" fmla="*/ 2147483646 w 874"/>
              <a:gd name="T5" fmla="*/ 2147483646 h 768"/>
              <a:gd name="T6" fmla="*/ 2147483646 w 874"/>
              <a:gd name="T7" fmla="*/ 2147483646 h 768"/>
              <a:gd name="T8" fmla="*/ 2147483646 w 874"/>
              <a:gd name="T9" fmla="*/ 2147483646 h 768"/>
              <a:gd name="T10" fmla="*/ 2147483646 w 874"/>
              <a:gd name="T11" fmla="*/ 2147483646 h 768"/>
              <a:gd name="T12" fmla="*/ 2147483646 w 874"/>
              <a:gd name="T13" fmla="*/ 2147483646 h 768"/>
              <a:gd name="T14" fmla="*/ 2147483646 w 874"/>
              <a:gd name="T15" fmla="*/ 2147483646 h 768"/>
              <a:gd name="T16" fmla="*/ 2147483646 w 874"/>
              <a:gd name="T17" fmla="*/ 2147483646 h 768"/>
              <a:gd name="T18" fmla="*/ 2147483646 w 874"/>
              <a:gd name="T19" fmla="*/ 2147483646 h 768"/>
              <a:gd name="T20" fmla="*/ 2147483646 w 874"/>
              <a:gd name="T21" fmla="*/ 2147483646 h 768"/>
              <a:gd name="T22" fmla="*/ 0 w 874"/>
              <a:gd name="T23" fmla="*/ 2147483646 h 768"/>
              <a:gd name="T24" fmla="*/ 0 w 874"/>
              <a:gd name="T25" fmla="*/ 2147483646 h 768"/>
              <a:gd name="T26" fmla="*/ 2147483646 w 874"/>
              <a:gd name="T27" fmla="*/ 2147483646 h 7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74"/>
              <a:gd name="T43" fmla="*/ 0 h 768"/>
              <a:gd name="T44" fmla="*/ 874 w 874"/>
              <a:gd name="T45" fmla="*/ 768 h 76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74" h="768">
                <a:moveTo>
                  <a:pt x="874" y="768"/>
                </a:moveTo>
                <a:lnTo>
                  <a:pt x="874" y="0"/>
                </a:lnTo>
                <a:lnTo>
                  <a:pt x="787" y="54"/>
                </a:lnTo>
                <a:lnTo>
                  <a:pt x="712" y="126"/>
                </a:lnTo>
                <a:lnTo>
                  <a:pt x="644" y="234"/>
                </a:lnTo>
                <a:lnTo>
                  <a:pt x="570" y="346"/>
                </a:lnTo>
                <a:lnTo>
                  <a:pt x="522" y="428"/>
                </a:lnTo>
                <a:lnTo>
                  <a:pt x="456" y="504"/>
                </a:lnTo>
                <a:lnTo>
                  <a:pt x="394" y="576"/>
                </a:lnTo>
                <a:lnTo>
                  <a:pt x="270" y="656"/>
                </a:lnTo>
                <a:lnTo>
                  <a:pt x="166" y="702"/>
                </a:lnTo>
                <a:lnTo>
                  <a:pt x="0" y="726"/>
                </a:lnTo>
                <a:lnTo>
                  <a:pt x="0" y="768"/>
                </a:lnTo>
                <a:lnTo>
                  <a:pt x="874" y="768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6553200" y="5105400"/>
            <a:ext cx="0" cy="3048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791200" y="4191000"/>
            <a:ext cx="76200" cy="1219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4581" name="Freeform 5"/>
          <p:cNvSpPr>
            <a:spLocks/>
          </p:cNvSpPr>
          <p:nvPr/>
        </p:nvSpPr>
        <p:spPr bwMode="auto">
          <a:xfrm>
            <a:off x="5780088" y="4191000"/>
            <a:ext cx="812800" cy="1214438"/>
          </a:xfrm>
          <a:custGeom>
            <a:avLst/>
            <a:gdLst>
              <a:gd name="T0" fmla="*/ 2147483646 w 512"/>
              <a:gd name="T1" fmla="*/ 2147483646 h 765"/>
              <a:gd name="T2" fmla="*/ 2147483646 w 512"/>
              <a:gd name="T3" fmla="*/ 2147483646 h 765"/>
              <a:gd name="T4" fmla="*/ 2147483646 w 512"/>
              <a:gd name="T5" fmla="*/ 2147483646 h 765"/>
              <a:gd name="T6" fmla="*/ 2147483646 w 512"/>
              <a:gd name="T7" fmla="*/ 2147483646 h 765"/>
              <a:gd name="T8" fmla="*/ 2147483646 w 512"/>
              <a:gd name="T9" fmla="*/ 2147483646 h 765"/>
              <a:gd name="T10" fmla="*/ 2147483646 w 512"/>
              <a:gd name="T11" fmla="*/ 2147483646 h 765"/>
              <a:gd name="T12" fmla="*/ 2147483646 w 512"/>
              <a:gd name="T13" fmla="*/ 2147483646 h 765"/>
              <a:gd name="T14" fmla="*/ 2147483646 w 512"/>
              <a:gd name="T15" fmla="*/ 2147483646 h 765"/>
              <a:gd name="T16" fmla="*/ 2147483646 w 512"/>
              <a:gd name="T17" fmla="*/ 2147483646 h 765"/>
              <a:gd name="T18" fmla="*/ 2147483646 w 512"/>
              <a:gd name="T19" fmla="*/ 2147483646 h 765"/>
              <a:gd name="T20" fmla="*/ 2147483646 w 512"/>
              <a:gd name="T21" fmla="*/ 2147483646 h 765"/>
              <a:gd name="T22" fmla="*/ 2147483646 w 512"/>
              <a:gd name="T23" fmla="*/ 2147483646 h 765"/>
              <a:gd name="T24" fmla="*/ 2147483646 w 512"/>
              <a:gd name="T25" fmla="*/ 2147483646 h 765"/>
              <a:gd name="T26" fmla="*/ 2147483646 w 512"/>
              <a:gd name="T27" fmla="*/ 2147483646 h 765"/>
              <a:gd name="T28" fmla="*/ 2147483646 w 512"/>
              <a:gd name="T29" fmla="*/ 2147483646 h 765"/>
              <a:gd name="T30" fmla="*/ 2147483646 w 512"/>
              <a:gd name="T31" fmla="*/ 2147483646 h 765"/>
              <a:gd name="T32" fmla="*/ 2147483646 w 512"/>
              <a:gd name="T33" fmla="*/ 2147483646 h 765"/>
              <a:gd name="T34" fmla="*/ 2147483646 w 512"/>
              <a:gd name="T35" fmla="*/ 2147483646 h 765"/>
              <a:gd name="T36" fmla="*/ 2147483646 w 512"/>
              <a:gd name="T37" fmla="*/ 2147483646 h 765"/>
              <a:gd name="T38" fmla="*/ 2147483646 w 512"/>
              <a:gd name="T39" fmla="*/ 2147483646 h 765"/>
              <a:gd name="T40" fmla="*/ 2147483646 w 512"/>
              <a:gd name="T41" fmla="*/ 2147483646 h 7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12"/>
              <a:gd name="T64" fmla="*/ 0 h 765"/>
              <a:gd name="T65" fmla="*/ 512 w 512"/>
              <a:gd name="T66" fmla="*/ 765 h 76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12" h="765">
                <a:moveTo>
                  <a:pt x="23" y="19"/>
                </a:moveTo>
                <a:cubicBezTo>
                  <a:pt x="20" y="2"/>
                  <a:pt x="14" y="16"/>
                  <a:pt x="17" y="17"/>
                </a:cubicBezTo>
                <a:cubicBezTo>
                  <a:pt x="20" y="18"/>
                  <a:pt x="35" y="25"/>
                  <a:pt x="43" y="27"/>
                </a:cubicBezTo>
                <a:cubicBezTo>
                  <a:pt x="61" y="29"/>
                  <a:pt x="48" y="21"/>
                  <a:pt x="65" y="27"/>
                </a:cubicBezTo>
                <a:cubicBezTo>
                  <a:pt x="80" y="32"/>
                  <a:pt x="83" y="33"/>
                  <a:pt x="95" y="43"/>
                </a:cubicBezTo>
                <a:cubicBezTo>
                  <a:pt x="123" y="64"/>
                  <a:pt x="138" y="88"/>
                  <a:pt x="167" y="106"/>
                </a:cubicBezTo>
                <a:cubicBezTo>
                  <a:pt x="180" y="144"/>
                  <a:pt x="215" y="179"/>
                  <a:pt x="245" y="208"/>
                </a:cubicBezTo>
                <a:cubicBezTo>
                  <a:pt x="259" y="248"/>
                  <a:pt x="272" y="246"/>
                  <a:pt x="296" y="280"/>
                </a:cubicBezTo>
                <a:cubicBezTo>
                  <a:pt x="304" y="292"/>
                  <a:pt x="315" y="306"/>
                  <a:pt x="327" y="313"/>
                </a:cubicBezTo>
                <a:cubicBezTo>
                  <a:pt x="333" y="317"/>
                  <a:pt x="339" y="340"/>
                  <a:pt x="339" y="340"/>
                </a:cubicBezTo>
                <a:cubicBezTo>
                  <a:pt x="348" y="366"/>
                  <a:pt x="360" y="368"/>
                  <a:pt x="374" y="391"/>
                </a:cubicBezTo>
                <a:cubicBezTo>
                  <a:pt x="386" y="409"/>
                  <a:pt x="416" y="440"/>
                  <a:pt x="431" y="458"/>
                </a:cubicBezTo>
                <a:cubicBezTo>
                  <a:pt x="450" y="482"/>
                  <a:pt x="447" y="510"/>
                  <a:pt x="471" y="526"/>
                </a:cubicBezTo>
                <a:cubicBezTo>
                  <a:pt x="480" y="553"/>
                  <a:pt x="494" y="532"/>
                  <a:pt x="494" y="571"/>
                </a:cubicBezTo>
                <a:cubicBezTo>
                  <a:pt x="494" y="765"/>
                  <a:pt x="512" y="743"/>
                  <a:pt x="326" y="750"/>
                </a:cubicBezTo>
                <a:cubicBezTo>
                  <a:pt x="308" y="752"/>
                  <a:pt x="290" y="757"/>
                  <a:pt x="272" y="756"/>
                </a:cubicBezTo>
                <a:cubicBezTo>
                  <a:pt x="220" y="755"/>
                  <a:pt x="116" y="745"/>
                  <a:pt x="116" y="745"/>
                </a:cubicBezTo>
                <a:cubicBezTo>
                  <a:pt x="75" y="731"/>
                  <a:pt x="60" y="731"/>
                  <a:pt x="19" y="745"/>
                </a:cubicBezTo>
                <a:cubicBezTo>
                  <a:pt x="0" y="646"/>
                  <a:pt x="28" y="594"/>
                  <a:pt x="49" y="513"/>
                </a:cubicBezTo>
                <a:cubicBezTo>
                  <a:pt x="13" y="288"/>
                  <a:pt x="9" y="166"/>
                  <a:pt x="5" y="23"/>
                </a:cubicBezTo>
                <a:cubicBezTo>
                  <a:pt x="4" y="0"/>
                  <a:pt x="44" y="19"/>
                  <a:pt x="23" y="19"/>
                </a:cubicBez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04800"/>
            <a:ext cx="7086600" cy="838200"/>
          </a:xfrm>
        </p:spPr>
        <p:txBody>
          <a:bodyPr/>
          <a:lstStyle/>
          <a:p>
            <a:pPr defTabSz="914400" eaLnBrk="1" hangingPunct="1"/>
            <a:r>
              <a:rPr lang="en-US" altLang="en-US" sz="3600"/>
              <a:t>The Standardized Normal Table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828800"/>
            <a:ext cx="7391400" cy="2181225"/>
          </a:xfrm>
        </p:spPr>
        <p:txBody>
          <a:bodyPr/>
          <a:lstStyle/>
          <a:p>
            <a:pPr marL="0" indent="0" defTabSz="914400" eaLnBrk="1" hangingPunct="1">
              <a:buFont typeface="Wingdings" panose="05000000000000000000" pitchFamily="2" charset="2"/>
              <a:buNone/>
            </a:pPr>
            <a:r>
              <a:rPr lang="en-US" altLang="en-US"/>
              <a:t>The Cumulative Standardized Normal table in the textbook </a:t>
            </a:r>
            <a:r>
              <a:rPr lang="en-US" altLang="en-US">
                <a:solidFill>
                  <a:srgbClr val="008000"/>
                </a:solidFill>
              </a:rPr>
              <a:t>(Appendix table E.2)</a:t>
            </a:r>
            <a:r>
              <a:rPr lang="en-US" altLang="en-US"/>
              <a:t> gives the probability </a:t>
            </a:r>
            <a:r>
              <a:rPr lang="en-US" altLang="en-US">
                <a:solidFill>
                  <a:srgbClr val="A50021"/>
                </a:solidFill>
              </a:rPr>
              <a:t>less than</a:t>
            </a:r>
            <a:r>
              <a:rPr lang="en-US" altLang="en-US"/>
              <a:t> a desired value of Z (i.e., from negative infinity to Z).</a:t>
            </a:r>
          </a:p>
          <a:p>
            <a:pPr marL="0" indent="0" defTabSz="914400"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4584" name="Freeform 8"/>
          <p:cNvSpPr>
            <a:spLocks/>
          </p:cNvSpPr>
          <p:nvPr/>
        </p:nvSpPr>
        <p:spPr bwMode="auto">
          <a:xfrm>
            <a:off x="4419600" y="4184650"/>
            <a:ext cx="1400175" cy="1149350"/>
          </a:xfrm>
          <a:custGeom>
            <a:avLst/>
            <a:gdLst>
              <a:gd name="T0" fmla="*/ 0 w 882"/>
              <a:gd name="T1" fmla="*/ 2147483646 h 724"/>
              <a:gd name="T2" fmla="*/ 2147483646 w 882"/>
              <a:gd name="T3" fmla="*/ 2147483646 h 724"/>
              <a:gd name="T4" fmla="*/ 2147483646 w 882"/>
              <a:gd name="T5" fmla="*/ 2147483646 h 724"/>
              <a:gd name="T6" fmla="*/ 2147483646 w 882"/>
              <a:gd name="T7" fmla="*/ 2147483646 h 724"/>
              <a:gd name="T8" fmla="*/ 2147483646 w 882"/>
              <a:gd name="T9" fmla="*/ 2147483646 h 724"/>
              <a:gd name="T10" fmla="*/ 2147483646 w 882"/>
              <a:gd name="T11" fmla="*/ 2147483646 h 724"/>
              <a:gd name="T12" fmla="*/ 2147483646 w 882"/>
              <a:gd name="T13" fmla="*/ 2147483646 h 724"/>
              <a:gd name="T14" fmla="*/ 2147483646 w 882"/>
              <a:gd name="T15" fmla="*/ 2147483646 h 724"/>
              <a:gd name="T16" fmla="*/ 2147483646 w 882"/>
              <a:gd name="T17" fmla="*/ 2147483646 h 724"/>
              <a:gd name="T18" fmla="*/ 2147483646 w 882"/>
              <a:gd name="T19" fmla="*/ 2147483646 h 724"/>
              <a:gd name="T20" fmla="*/ 2147483646 w 882"/>
              <a:gd name="T21" fmla="*/ 2147483646 h 724"/>
              <a:gd name="T22" fmla="*/ 2147483646 w 882"/>
              <a:gd name="T23" fmla="*/ 2147483646 h 724"/>
              <a:gd name="T24" fmla="*/ 2147483646 w 882"/>
              <a:gd name="T25" fmla="*/ 2147483646 h 724"/>
              <a:gd name="T26" fmla="*/ 2147483646 w 882"/>
              <a:gd name="T27" fmla="*/ 2147483646 h 724"/>
              <a:gd name="T28" fmla="*/ 2147483646 w 882"/>
              <a:gd name="T29" fmla="*/ 2147483646 h 724"/>
              <a:gd name="T30" fmla="*/ 2147483646 w 882"/>
              <a:gd name="T31" fmla="*/ 0 h 72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82"/>
              <a:gd name="T49" fmla="*/ 0 h 724"/>
              <a:gd name="T50" fmla="*/ 882 w 882"/>
              <a:gd name="T51" fmla="*/ 724 h 72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82" h="724">
                <a:moveTo>
                  <a:pt x="0" y="724"/>
                </a:moveTo>
                <a:lnTo>
                  <a:pt x="95" y="716"/>
                </a:lnTo>
                <a:lnTo>
                  <a:pt x="142" y="708"/>
                </a:lnTo>
                <a:lnTo>
                  <a:pt x="189" y="695"/>
                </a:lnTo>
                <a:lnTo>
                  <a:pt x="237" y="679"/>
                </a:lnTo>
                <a:lnTo>
                  <a:pt x="284" y="657"/>
                </a:lnTo>
                <a:lnTo>
                  <a:pt x="331" y="627"/>
                </a:lnTo>
                <a:lnTo>
                  <a:pt x="426" y="544"/>
                </a:lnTo>
                <a:lnTo>
                  <a:pt x="521" y="426"/>
                </a:lnTo>
                <a:lnTo>
                  <a:pt x="616" y="285"/>
                </a:lnTo>
                <a:lnTo>
                  <a:pt x="663" y="213"/>
                </a:lnTo>
                <a:lnTo>
                  <a:pt x="710" y="146"/>
                </a:lnTo>
                <a:lnTo>
                  <a:pt x="757" y="87"/>
                </a:lnTo>
                <a:lnTo>
                  <a:pt x="805" y="42"/>
                </a:lnTo>
                <a:lnTo>
                  <a:pt x="852" y="13"/>
                </a:lnTo>
                <a:lnTo>
                  <a:pt x="882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7340600" y="52689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7467600" y="5334000"/>
            <a:ext cx="3667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9933"/>
                </a:solidFill>
              </a:rPr>
              <a:t>Z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5638800" y="5410200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9933"/>
                </a:solidFill>
              </a:rPr>
              <a:t>0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6172200" y="5410200"/>
            <a:ext cx="9906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9933"/>
                </a:solidFill>
              </a:rPr>
              <a:t>2.00</a:t>
            </a: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5791200" y="5334000"/>
            <a:ext cx="762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5791200" y="5334000"/>
            <a:ext cx="762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5791200" y="5334000"/>
            <a:ext cx="762000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6629400" y="4038600"/>
            <a:ext cx="1143000" cy="457200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/>
              <a:t>0.9772</a:t>
            </a: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H="1">
            <a:off x="6172200" y="44958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Freeform 18"/>
          <p:cNvSpPr>
            <a:spLocks/>
          </p:cNvSpPr>
          <p:nvPr/>
        </p:nvSpPr>
        <p:spPr bwMode="auto">
          <a:xfrm>
            <a:off x="5832475" y="4187825"/>
            <a:ext cx="1384300" cy="1139825"/>
          </a:xfrm>
          <a:custGeom>
            <a:avLst/>
            <a:gdLst>
              <a:gd name="T0" fmla="*/ 2147483646 w 872"/>
              <a:gd name="T1" fmla="*/ 2147483646 h 718"/>
              <a:gd name="T2" fmla="*/ 2147483646 w 872"/>
              <a:gd name="T3" fmla="*/ 2147483646 h 718"/>
              <a:gd name="T4" fmla="*/ 2147483646 w 872"/>
              <a:gd name="T5" fmla="*/ 2147483646 h 718"/>
              <a:gd name="T6" fmla="*/ 2147483646 w 872"/>
              <a:gd name="T7" fmla="*/ 2147483646 h 718"/>
              <a:gd name="T8" fmla="*/ 2147483646 w 872"/>
              <a:gd name="T9" fmla="*/ 2147483646 h 718"/>
              <a:gd name="T10" fmla="*/ 2147483646 w 872"/>
              <a:gd name="T11" fmla="*/ 2147483646 h 718"/>
              <a:gd name="T12" fmla="*/ 2147483646 w 872"/>
              <a:gd name="T13" fmla="*/ 2147483646 h 718"/>
              <a:gd name="T14" fmla="*/ 2147483646 w 872"/>
              <a:gd name="T15" fmla="*/ 2147483646 h 718"/>
              <a:gd name="T16" fmla="*/ 2147483646 w 872"/>
              <a:gd name="T17" fmla="*/ 2147483646 h 718"/>
              <a:gd name="T18" fmla="*/ 2147483646 w 872"/>
              <a:gd name="T19" fmla="*/ 2147483646 h 718"/>
              <a:gd name="T20" fmla="*/ 2147483646 w 872"/>
              <a:gd name="T21" fmla="*/ 2147483646 h 718"/>
              <a:gd name="T22" fmla="*/ 2147483646 w 872"/>
              <a:gd name="T23" fmla="*/ 2147483646 h 718"/>
              <a:gd name="T24" fmla="*/ 2147483646 w 872"/>
              <a:gd name="T25" fmla="*/ 2147483646 h 718"/>
              <a:gd name="T26" fmla="*/ 2147483646 w 872"/>
              <a:gd name="T27" fmla="*/ 2147483646 h 718"/>
              <a:gd name="T28" fmla="*/ 2147483646 w 872"/>
              <a:gd name="T29" fmla="*/ 2147483646 h 718"/>
              <a:gd name="T30" fmla="*/ 0 w 872"/>
              <a:gd name="T31" fmla="*/ 0 h 7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72"/>
              <a:gd name="T49" fmla="*/ 0 h 718"/>
              <a:gd name="T50" fmla="*/ 872 w 872"/>
              <a:gd name="T51" fmla="*/ 718 h 7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72" h="718">
                <a:moveTo>
                  <a:pt x="872" y="718"/>
                </a:moveTo>
                <a:lnTo>
                  <a:pt x="777" y="710"/>
                </a:lnTo>
                <a:lnTo>
                  <a:pt x="730" y="702"/>
                </a:lnTo>
                <a:lnTo>
                  <a:pt x="683" y="689"/>
                </a:lnTo>
                <a:lnTo>
                  <a:pt x="635" y="673"/>
                </a:lnTo>
                <a:lnTo>
                  <a:pt x="587" y="651"/>
                </a:lnTo>
                <a:lnTo>
                  <a:pt x="540" y="621"/>
                </a:lnTo>
                <a:lnTo>
                  <a:pt x="445" y="538"/>
                </a:lnTo>
                <a:lnTo>
                  <a:pt x="350" y="420"/>
                </a:lnTo>
                <a:lnTo>
                  <a:pt x="256" y="279"/>
                </a:lnTo>
                <a:lnTo>
                  <a:pt x="208" y="207"/>
                </a:lnTo>
                <a:lnTo>
                  <a:pt x="161" y="140"/>
                </a:lnTo>
                <a:lnTo>
                  <a:pt x="114" y="81"/>
                </a:lnTo>
                <a:lnTo>
                  <a:pt x="66" y="36"/>
                </a:lnTo>
                <a:lnTo>
                  <a:pt x="18" y="10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Freeform 19"/>
          <p:cNvSpPr>
            <a:spLocks/>
          </p:cNvSpPr>
          <p:nvPr/>
        </p:nvSpPr>
        <p:spPr bwMode="auto">
          <a:xfrm>
            <a:off x="4114800" y="5410200"/>
            <a:ext cx="3422650" cy="1588"/>
          </a:xfrm>
          <a:custGeom>
            <a:avLst/>
            <a:gdLst>
              <a:gd name="T0" fmla="*/ 0 w 2156"/>
              <a:gd name="T1" fmla="*/ 0 h 1"/>
              <a:gd name="T2" fmla="*/ 2147483646 w 2156"/>
              <a:gd name="T3" fmla="*/ 2147483646 h 1"/>
              <a:gd name="T4" fmla="*/ 2147483646 w 2156"/>
              <a:gd name="T5" fmla="*/ 2147483646 h 1"/>
              <a:gd name="T6" fmla="*/ 0 60000 65536"/>
              <a:gd name="T7" fmla="*/ 0 60000 65536"/>
              <a:gd name="T8" fmla="*/ 0 60000 65536"/>
              <a:gd name="T9" fmla="*/ 0 w 2156"/>
              <a:gd name="T10" fmla="*/ 0 h 1"/>
              <a:gd name="T11" fmla="*/ 2156 w 21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6" h="1">
                <a:moveTo>
                  <a:pt x="0" y="0"/>
                </a:moveTo>
                <a:lnTo>
                  <a:pt x="72" y="1"/>
                </a:lnTo>
                <a:lnTo>
                  <a:pt x="2156" y="1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838200" y="4191000"/>
            <a:ext cx="3124200" cy="904875"/>
          </a:xfrm>
          <a:prstGeom prst="rect">
            <a:avLst/>
          </a:prstGeom>
          <a:solidFill>
            <a:srgbClr val="00E2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Symbol" panose="05050102010706020507" pitchFamily="18" charset="2"/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Example: 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en-US" sz="2400" dirty="0"/>
              <a:t>P(Z &lt; 2.00) = 0.9772</a:t>
            </a:r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5791200" y="41910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038600" y="2743200"/>
            <a:ext cx="2590800" cy="533400"/>
          </a:xfrm>
          <a:prstGeom prst="rect">
            <a:avLst/>
          </a:prstGeom>
          <a:solidFill>
            <a:srgbClr val="B8FAC8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276600" y="3352800"/>
            <a:ext cx="533400" cy="1828800"/>
          </a:xfrm>
          <a:prstGeom prst="rect">
            <a:avLst/>
          </a:prstGeom>
          <a:solidFill>
            <a:srgbClr val="8ED8F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304800"/>
            <a:ext cx="7086600" cy="838200"/>
          </a:xfrm>
        </p:spPr>
        <p:txBody>
          <a:bodyPr/>
          <a:lstStyle/>
          <a:p>
            <a:pPr defTabSz="914400" eaLnBrk="1" hangingPunct="1"/>
            <a:r>
              <a:rPr lang="en-US" altLang="en-US" sz="3600"/>
              <a:t>The Standardized Normal Table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0" y="4075113"/>
            <a:ext cx="4038600" cy="1981200"/>
          </a:xfrm>
        </p:spPr>
        <p:txBody>
          <a:bodyPr/>
          <a:lstStyle/>
          <a:p>
            <a:pPr marL="571500" indent="-571500" defTabSz="914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      </a:t>
            </a:r>
            <a:r>
              <a:rPr lang="en-US" altLang="en-US" sz="2400"/>
              <a:t>The value within the table gives the </a:t>
            </a:r>
            <a:r>
              <a:rPr lang="en-US" altLang="en-US" sz="2400">
                <a:solidFill>
                  <a:srgbClr val="A50021"/>
                </a:solidFill>
              </a:rPr>
              <a:t>probability</a:t>
            </a:r>
            <a:r>
              <a:rPr lang="en-US" altLang="en-US" sz="2400">
                <a:solidFill>
                  <a:srgbClr val="FF3300"/>
                </a:solidFill>
              </a:rPr>
              <a:t> </a:t>
            </a:r>
            <a:r>
              <a:rPr lang="en-US" altLang="en-US" sz="2400"/>
              <a:t>from Z = </a:t>
            </a:r>
            <a:r>
              <a:rPr lang="en-US" altLang="en-US" sz="2400" b="1">
                <a:sym typeface="Symbol" panose="05050102010706020507" pitchFamily="18" charset="2"/>
              </a:rPr>
              <a:t> </a:t>
            </a:r>
            <a:r>
              <a:rPr lang="en-US" altLang="en-US" sz="2400"/>
              <a:t> up to the desired Z value.</a:t>
            </a: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 flipH="1" flipV="1">
            <a:off x="4876800" y="5029200"/>
            <a:ext cx="3048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4114800" y="48006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.</a:t>
            </a:r>
            <a:r>
              <a:rPr lang="en-US" altLang="en-US" sz="1800" b="1">
                <a:solidFill>
                  <a:srgbClr val="A50021"/>
                </a:solidFill>
              </a:rPr>
              <a:t>9772</a:t>
            </a:r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3200400" y="56388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2.0</a:t>
            </a: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1295400" y="5638800"/>
            <a:ext cx="3048000" cy="466725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P(Z &lt; 2.00) =</a:t>
            </a:r>
            <a:r>
              <a:rPr lang="en-US" altLang="en-US" sz="2400" b="1">
                <a:solidFill>
                  <a:srgbClr val="FF3300"/>
                </a:solidFill>
              </a:rPr>
              <a:t> 0.9772</a:t>
            </a:r>
          </a:p>
        </p:txBody>
      </p:sp>
      <p:sp>
        <p:nvSpPr>
          <p:cNvPr id="25610" name="Rectangle 11"/>
          <p:cNvSpPr>
            <a:spLocks noChangeArrowheads="1"/>
          </p:cNvSpPr>
          <p:nvPr/>
        </p:nvSpPr>
        <p:spPr bwMode="auto">
          <a:xfrm>
            <a:off x="381000" y="3429000"/>
            <a:ext cx="2819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571500" indent="-571500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300"/>
              <a:t>      </a:t>
            </a:r>
            <a:r>
              <a:rPr lang="en-US" altLang="en-US" sz="2400"/>
              <a:t>The </a:t>
            </a:r>
            <a:r>
              <a:rPr lang="en-US" altLang="en-US" sz="2400">
                <a:solidFill>
                  <a:srgbClr val="008000"/>
                </a:solidFill>
              </a:rPr>
              <a:t>row</a:t>
            </a:r>
            <a:r>
              <a:rPr lang="en-US" altLang="en-US" sz="2400">
                <a:solidFill>
                  <a:schemeClr val="folHlink"/>
                </a:solidFill>
              </a:rPr>
              <a:t> </a:t>
            </a:r>
            <a:r>
              <a:rPr lang="en-US" altLang="en-US" sz="2400"/>
              <a:t>shows the value of Z to the first decimal point.</a:t>
            </a:r>
          </a:p>
        </p:txBody>
      </p:sp>
      <p:sp>
        <p:nvSpPr>
          <p:cNvPr id="25611" name="Rectangle 12"/>
          <p:cNvSpPr>
            <a:spLocks noChangeArrowheads="1"/>
          </p:cNvSpPr>
          <p:nvPr/>
        </p:nvSpPr>
        <p:spPr bwMode="auto">
          <a:xfrm>
            <a:off x="3581400" y="1828800"/>
            <a:ext cx="495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571500" indent="-571500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300"/>
              <a:t>      </a:t>
            </a:r>
            <a:r>
              <a:rPr lang="en-US" altLang="en-US" sz="2400"/>
              <a:t>The </a:t>
            </a:r>
            <a:r>
              <a:rPr lang="en-US" altLang="en-US" sz="2400">
                <a:solidFill>
                  <a:srgbClr val="339933"/>
                </a:solidFill>
              </a:rPr>
              <a:t>column</a:t>
            </a:r>
            <a:r>
              <a:rPr lang="en-US" altLang="en-US" sz="2400">
                <a:solidFill>
                  <a:schemeClr val="hlink"/>
                </a:solidFill>
              </a:rPr>
              <a:t> </a:t>
            </a:r>
            <a:r>
              <a:rPr lang="en-US" altLang="en-US" sz="2400"/>
              <a:t>gives the value of Z to the second decimal point.</a:t>
            </a:r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>
            <a:off x="4419600" y="3200400"/>
            <a:ext cx="0" cy="1600200"/>
          </a:xfrm>
          <a:prstGeom prst="line">
            <a:avLst/>
          </a:prstGeom>
          <a:noFill/>
          <a:ln w="28575" cap="rnd">
            <a:solidFill>
              <a:schemeClr val="bg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>
            <a:off x="3810000" y="4953000"/>
            <a:ext cx="381000" cy="0"/>
          </a:xfrm>
          <a:prstGeom prst="line">
            <a:avLst/>
          </a:prstGeom>
          <a:noFill/>
          <a:ln w="28575" cap="rnd">
            <a:solidFill>
              <a:schemeClr val="bg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Text Box 15"/>
          <p:cNvSpPr txBox="1">
            <a:spLocks noChangeArrowheads="1"/>
          </p:cNvSpPr>
          <p:nvPr/>
        </p:nvSpPr>
        <p:spPr bwMode="auto">
          <a:xfrm>
            <a:off x="3124200" y="48006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</a:rPr>
              <a:t>2.0</a:t>
            </a:r>
          </a:p>
        </p:txBody>
      </p:sp>
      <p:sp>
        <p:nvSpPr>
          <p:cNvPr id="25615" name="Text Box 16"/>
          <p:cNvSpPr txBox="1">
            <a:spLocks noChangeArrowheads="1"/>
          </p:cNvSpPr>
          <p:nvPr/>
        </p:nvSpPr>
        <p:spPr bwMode="auto">
          <a:xfrm>
            <a:off x="3352800" y="4191000"/>
            <a:ext cx="38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40000"/>
              </a:lnSpc>
              <a:spcBef>
                <a:spcPct val="15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.</a:t>
            </a:r>
          </a:p>
          <a:p>
            <a:pPr algn="ctr" eaLnBrk="1" hangingPunct="1">
              <a:lnSpc>
                <a:spcPct val="40000"/>
              </a:lnSpc>
              <a:spcBef>
                <a:spcPct val="15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.</a:t>
            </a:r>
          </a:p>
          <a:p>
            <a:pPr algn="ctr" eaLnBrk="1" hangingPunct="1">
              <a:lnSpc>
                <a:spcPct val="40000"/>
              </a:lnSpc>
              <a:spcBef>
                <a:spcPct val="15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.</a:t>
            </a:r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7467600" y="120332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25617" name="Text Box 18"/>
          <p:cNvSpPr txBox="1">
            <a:spLocks noChangeArrowheads="1"/>
          </p:cNvSpPr>
          <p:nvPr/>
        </p:nvSpPr>
        <p:spPr bwMode="auto">
          <a:xfrm>
            <a:off x="3276600" y="2743200"/>
            <a:ext cx="39624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  Z       </a:t>
            </a:r>
            <a:r>
              <a:rPr lang="en-US" altLang="en-US" sz="2000">
                <a:solidFill>
                  <a:srgbClr val="008260"/>
                </a:solidFill>
              </a:rPr>
              <a:t>0.00     0.01     0.02 …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800">
              <a:solidFill>
                <a:srgbClr val="008260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0.0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0.1</a:t>
            </a:r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>
            <a:off x="3886200" y="2819400"/>
            <a:ext cx="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19" name="Line 20"/>
          <p:cNvSpPr>
            <a:spLocks noChangeShapeType="1"/>
          </p:cNvSpPr>
          <p:nvPr/>
        </p:nvSpPr>
        <p:spPr bwMode="auto">
          <a:xfrm>
            <a:off x="3276600" y="3352800"/>
            <a:ext cx="3505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6781800" cy="1143000"/>
          </a:xfrm>
        </p:spPr>
        <p:txBody>
          <a:bodyPr/>
          <a:lstStyle/>
          <a:p>
            <a:pPr defTabSz="914400" eaLnBrk="1" hangingPunct="1">
              <a:lnSpc>
                <a:spcPct val="85000"/>
              </a:lnSpc>
            </a:pPr>
            <a:r>
              <a:rPr lang="en-US" altLang="en-US"/>
              <a:t>General Procedure for Finding Normal Probabilities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0" y="3008313"/>
            <a:ext cx="7162800" cy="3200400"/>
          </a:xfrm>
        </p:spPr>
        <p:txBody>
          <a:bodyPr/>
          <a:lstStyle/>
          <a:p>
            <a:pPr marL="0" indent="0" defTabSz="914400" eaLnBrk="1" hangingPunct="1">
              <a:lnSpc>
                <a:spcPct val="95000"/>
              </a:lnSpc>
              <a:buSzPct val="80000"/>
            </a:pPr>
            <a:r>
              <a:rPr lang="en-US" altLang="en-US" sz="2400" dirty="0">
                <a:solidFill>
                  <a:srgbClr val="F8F8F8"/>
                </a:solidFill>
              </a:rPr>
              <a:t>  </a:t>
            </a:r>
            <a:r>
              <a:rPr lang="en-US" altLang="en-US" dirty="0"/>
              <a:t>Draw the normal curve for the problem in</a:t>
            </a:r>
          </a:p>
          <a:p>
            <a:pPr marL="0" indent="0" defTabSz="914400" eaLnBrk="1" hangingPunct="1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    terms of X.</a:t>
            </a:r>
          </a:p>
          <a:p>
            <a:pPr marL="0" indent="0" defTabSz="914400" eaLnBrk="1" hangingPunct="1">
              <a:lnSpc>
                <a:spcPct val="95000"/>
              </a:lnSpc>
            </a:pPr>
            <a:endParaRPr lang="en-US" altLang="en-US" dirty="0"/>
          </a:p>
          <a:p>
            <a:pPr marL="0" indent="0" defTabSz="914400" eaLnBrk="1" hangingPunct="1">
              <a:lnSpc>
                <a:spcPct val="55000"/>
              </a:lnSpc>
            </a:pPr>
            <a:r>
              <a:rPr lang="en-US" altLang="en-US" dirty="0"/>
              <a:t>  Translate X-values to Z-values.</a:t>
            </a:r>
          </a:p>
          <a:p>
            <a:pPr marL="0" indent="0" defTabSz="914400" eaLnBrk="1" hangingPunct="1">
              <a:lnSpc>
                <a:spcPct val="95000"/>
              </a:lnSpc>
            </a:pPr>
            <a:endParaRPr lang="en-US" altLang="en-US" dirty="0"/>
          </a:p>
          <a:p>
            <a:pPr marL="0" indent="0" defTabSz="914400" eaLnBrk="1" hangingPunct="1">
              <a:lnSpc>
                <a:spcPct val="95000"/>
              </a:lnSpc>
            </a:pPr>
            <a:r>
              <a:rPr lang="en-US" altLang="en-US" dirty="0"/>
              <a:t>  Use the Standardized Normal Table.</a:t>
            </a:r>
            <a:endParaRPr lang="en-US" altLang="en-US" sz="3200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066800" y="1828800"/>
            <a:ext cx="7010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8000"/>
                </a:solidFill>
              </a:rPr>
              <a:t>To find  P(a &lt; X &lt; b)  when X is distributed normally: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76200"/>
            <a:ext cx="7383462" cy="990600"/>
          </a:xfrm>
        </p:spPr>
        <p:txBody>
          <a:bodyPr/>
          <a:lstStyle/>
          <a:p>
            <a:pPr eaLnBrk="1" hangingPunct="1"/>
            <a:r>
              <a:rPr lang="en-US" altLang="en-US"/>
              <a:t>Finding Normal Probabilities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" y="1143000"/>
            <a:ext cx="8763000" cy="2667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Let X represent the time it takes (in seconds) to download an image file from the internet.</a:t>
            </a:r>
          </a:p>
          <a:p>
            <a:pPr eaLnBrk="1" hangingPunct="1"/>
            <a:r>
              <a:rPr lang="en-US" altLang="en-US" sz="3200" dirty="0"/>
              <a:t>Suppose X is normal with a mean of 18.0 seconds and a standard deviation of 5.0 seconds.  </a:t>
            </a:r>
            <a:r>
              <a:rPr lang="en-US" altLang="en-US" sz="3200" dirty="0">
                <a:solidFill>
                  <a:srgbClr val="008000"/>
                </a:solidFill>
              </a:rPr>
              <a:t>Find P(X &lt; 18.6).</a:t>
            </a:r>
          </a:p>
        </p:txBody>
      </p:sp>
      <p:grpSp>
        <p:nvGrpSpPr>
          <p:cNvPr id="27652" name="Group 18"/>
          <p:cNvGrpSpPr>
            <a:grpSpLocks/>
          </p:cNvGrpSpPr>
          <p:nvPr/>
        </p:nvGrpSpPr>
        <p:grpSpPr bwMode="auto">
          <a:xfrm>
            <a:off x="3048000" y="3657600"/>
            <a:ext cx="3765550" cy="2711450"/>
            <a:chOff x="3321050" y="3821113"/>
            <a:chExt cx="3765550" cy="2711450"/>
          </a:xfrm>
        </p:grpSpPr>
        <p:sp>
          <p:nvSpPr>
            <p:cNvPr id="27653" name="Rectangle 14"/>
            <p:cNvSpPr>
              <a:spLocks noChangeArrowheads="1"/>
            </p:cNvSpPr>
            <p:nvPr/>
          </p:nvSpPr>
          <p:spPr bwMode="auto">
            <a:xfrm>
              <a:off x="5149850" y="6169026"/>
              <a:ext cx="625475" cy="3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339933"/>
                  </a:solidFill>
                </a:rPr>
                <a:t>18.6</a:t>
              </a:r>
              <a:endParaRPr lang="en-US" alt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7654" name="Group 17"/>
            <p:cNvGrpSpPr>
              <a:grpSpLocks/>
            </p:cNvGrpSpPr>
            <p:nvPr/>
          </p:nvGrpSpPr>
          <p:grpSpPr bwMode="auto">
            <a:xfrm>
              <a:off x="3321050" y="3821113"/>
              <a:ext cx="3765550" cy="2427287"/>
              <a:chOff x="3321050" y="3821113"/>
              <a:chExt cx="3765550" cy="2427287"/>
            </a:xfrm>
          </p:grpSpPr>
          <p:sp>
            <p:nvSpPr>
              <p:cNvPr id="27655" name="Freeform 18"/>
              <p:cNvSpPr>
                <a:spLocks/>
              </p:cNvSpPr>
              <p:nvPr/>
            </p:nvSpPr>
            <p:spPr bwMode="auto">
              <a:xfrm>
                <a:off x="5029200" y="3924300"/>
                <a:ext cx="385763" cy="1652588"/>
              </a:xfrm>
              <a:custGeom>
                <a:avLst/>
                <a:gdLst>
                  <a:gd name="T0" fmla="*/ 2147483646 w 243"/>
                  <a:gd name="T1" fmla="*/ 0 h 1041"/>
                  <a:gd name="T2" fmla="*/ 0 w 243"/>
                  <a:gd name="T3" fmla="*/ 2147483646 h 1041"/>
                  <a:gd name="T4" fmla="*/ 2147483646 w 243"/>
                  <a:gd name="T5" fmla="*/ 2147483646 h 1041"/>
                  <a:gd name="T6" fmla="*/ 2147483646 w 243"/>
                  <a:gd name="T7" fmla="*/ 2147483646 h 1041"/>
                  <a:gd name="T8" fmla="*/ 2147483646 w 243"/>
                  <a:gd name="T9" fmla="*/ 2147483646 h 1041"/>
                  <a:gd name="T10" fmla="*/ 2147483646 w 243"/>
                  <a:gd name="T11" fmla="*/ 2147483646 h 1041"/>
                  <a:gd name="T12" fmla="*/ 2147483646 w 243"/>
                  <a:gd name="T13" fmla="*/ 2147483646 h 10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3"/>
                  <a:gd name="T22" fmla="*/ 0 h 1041"/>
                  <a:gd name="T23" fmla="*/ 243 w 243"/>
                  <a:gd name="T24" fmla="*/ 1041 h 10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3" h="1041">
                    <a:moveTo>
                      <a:pt x="6" y="0"/>
                    </a:moveTo>
                    <a:lnTo>
                      <a:pt x="0" y="1038"/>
                    </a:lnTo>
                    <a:lnTo>
                      <a:pt x="243" y="1041"/>
                    </a:lnTo>
                    <a:lnTo>
                      <a:pt x="237" y="201"/>
                    </a:lnTo>
                    <a:lnTo>
                      <a:pt x="204" y="144"/>
                    </a:lnTo>
                    <a:lnTo>
                      <a:pt x="174" y="102"/>
                    </a:lnTo>
                    <a:lnTo>
                      <a:pt x="102" y="24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656" name="Freeform 4"/>
              <p:cNvSpPr>
                <a:spLocks/>
              </p:cNvSpPr>
              <p:nvPr/>
            </p:nvSpPr>
            <p:spPr bwMode="auto">
              <a:xfrm>
                <a:off x="3321050" y="3905250"/>
                <a:ext cx="1746250" cy="1673225"/>
              </a:xfrm>
              <a:custGeom>
                <a:avLst/>
                <a:gdLst>
                  <a:gd name="T0" fmla="*/ 2147483646 w 1100"/>
                  <a:gd name="T1" fmla="*/ 2147483646 h 1054"/>
                  <a:gd name="T2" fmla="*/ 2147483646 w 1100"/>
                  <a:gd name="T3" fmla="*/ 0 h 1054"/>
                  <a:gd name="T4" fmla="*/ 2147483646 w 1100"/>
                  <a:gd name="T5" fmla="*/ 2147483646 h 1054"/>
                  <a:gd name="T6" fmla="*/ 2147483646 w 1100"/>
                  <a:gd name="T7" fmla="*/ 2147483646 h 1054"/>
                  <a:gd name="T8" fmla="*/ 2147483646 w 1100"/>
                  <a:gd name="T9" fmla="*/ 2147483646 h 1054"/>
                  <a:gd name="T10" fmla="*/ 2147483646 w 1100"/>
                  <a:gd name="T11" fmla="*/ 2147483646 h 1054"/>
                  <a:gd name="T12" fmla="*/ 2147483646 w 1100"/>
                  <a:gd name="T13" fmla="*/ 2147483646 h 1054"/>
                  <a:gd name="T14" fmla="*/ 2147483646 w 1100"/>
                  <a:gd name="T15" fmla="*/ 2147483646 h 1054"/>
                  <a:gd name="T16" fmla="*/ 2147483646 w 1100"/>
                  <a:gd name="T17" fmla="*/ 2147483646 h 1054"/>
                  <a:gd name="T18" fmla="*/ 2147483646 w 1100"/>
                  <a:gd name="T19" fmla="*/ 2147483646 h 1054"/>
                  <a:gd name="T20" fmla="*/ 2147483646 w 1100"/>
                  <a:gd name="T21" fmla="*/ 2147483646 h 1054"/>
                  <a:gd name="T22" fmla="*/ 0 w 1100"/>
                  <a:gd name="T23" fmla="*/ 2147483646 h 1054"/>
                  <a:gd name="T24" fmla="*/ 2147483646 w 1100"/>
                  <a:gd name="T25" fmla="*/ 2147483646 h 1054"/>
                  <a:gd name="T26" fmla="*/ 2147483646 w 1100"/>
                  <a:gd name="T27" fmla="*/ 2147483646 h 10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00"/>
                  <a:gd name="T43" fmla="*/ 0 h 1054"/>
                  <a:gd name="T44" fmla="*/ 1100 w 1100"/>
                  <a:gd name="T45" fmla="*/ 1054 h 10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00" h="1054">
                    <a:moveTo>
                      <a:pt x="1076" y="1044"/>
                    </a:moveTo>
                    <a:lnTo>
                      <a:pt x="1100" y="0"/>
                    </a:lnTo>
                    <a:lnTo>
                      <a:pt x="938" y="72"/>
                    </a:lnTo>
                    <a:lnTo>
                      <a:pt x="845" y="201"/>
                    </a:lnTo>
                    <a:lnTo>
                      <a:pt x="770" y="327"/>
                    </a:lnTo>
                    <a:lnTo>
                      <a:pt x="698" y="471"/>
                    </a:lnTo>
                    <a:lnTo>
                      <a:pt x="638" y="567"/>
                    </a:lnTo>
                    <a:lnTo>
                      <a:pt x="563" y="681"/>
                    </a:lnTo>
                    <a:lnTo>
                      <a:pt x="515" y="753"/>
                    </a:lnTo>
                    <a:lnTo>
                      <a:pt x="425" y="837"/>
                    </a:lnTo>
                    <a:lnTo>
                      <a:pt x="262" y="954"/>
                    </a:lnTo>
                    <a:lnTo>
                      <a:pt x="0" y="998"/>
                    </a:lnTo>
                    <a:lnTo>
                      <a:pt x="2" y="1054"/>
                    </a:lnTo>
                    <a:lnTo>
                      <a:pt x="1076" y="1044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57" name="Freeform 8"/>
              <p:cNvSpPr>
                <a:spLocks/>
              </p:cNvSpPr>
              <p:nvPr/>
            </p:nvSpPr>
            <p:spPr bwMode="auto">
              <a:xfrm>
                <a:off x="5029200" y="3932238"/>
                <a:ext cx="6350" cy="1630362"/>
              </a:xfrm>
              <a:custGeom>
                <a:avLst/>
                <a:gdLst>
                  <a:gd name="T0" fmla="*/ 0 w 4"/>
                  <a:gd name="T1" fmla="*/ 0 h 1027"/>
                  <a:gd name="T2" fmla="*/ 2147483646 w 4"/>
                  <a:gd name="T3" fmla="*/ 2147483646 h 1027"/>
                  <a:gd name="T4" fmla="*/ 0 60000 65536"/>
                  <a:gd name="T5" fmla="*/ 0 60000 65536"/>
                  <a:gd name="T6" fmla="*/ 0 w 4"/>
                  <a:gd name="T7" fmla="*/ 0 h 1027"/>
                  <a:gd name="T8" fmla="*/ 4 w 4"/>
                  <a:gd name="T9" fmla="*/ 1027 h 10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27">
                    <a:moveTo>
                      <a:pt x="0" y="0"/>
                    </a:moveTo>
                    <a:lnTo>
                      <a:pt x="4" y="1027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8" name="Freeform 9"/>
              <p:cNvSpPr>
                <a:spLocks/>
              </p:cNvSpPr>
              <p:nvPr/>
            </p:nvSpPr>
            <p:spPr bwMode="auto">
              <a:xfrm>
                <a:off x="5048250" y="3914775"/>
                <a:ext cx="1649413" cy="1574800"/>
              </a:xfrm>
              <a:custGeom>
                <a:avLst/>
                <a:gdLst>
                  <a:gd name="T0" fmla="*/ 2147483646 w 1039"/>
                  <a:gd name="T1" fmla="*/ 2147483646 h 992"/>
                  <a:gd name="T2" fmla="*/ 2147483646 w 1039"/>
                  <a:gd name="T3" fmla="*/ 2147483646 h 992"/>
                  <a:gd name="T4" fmla="*/ 2147483646 w 1039"/>
                  <a:gd name="T5" fmla="*/ 2147483646 h 992"/>
                  <a:gd name="T6" fmla="*/ 2147483646 w 1039"/>
                  <a:gd name="T7" fmla="*/ 2147483646 h 992"/>
                  <a:gd name="T8" fmla="*/ 2147483646 w 1039"/>
                  <a:gd name="T9" fmla="*/ 2147483646 h 992"/>
                  <a:gd name="T10" fmla="*/ 2147483646 w 1039"/>
                  <a:gd name="T11" fmla="*/ 2147483646 h 992"/>
                  <a:gd name="T12" fmla="*/ 2147483646 w 1039"/>
                  <a:gd name="T13" fmla="*/ 2147483646 h 992"/>
                  <a:gd name="T14" fmla="*/ 2147483646 w 1039"/>
                  <a:gd name="T15" fmla="*/ 2147483646 h 992"/>
                  <a:gd name="T16" fmla="*/ 2147483646 w 1039"/>
                  <a:gd name="T17" fmla="*/ 2147483646 h 992"/>
                  <a:gd name="T18" fmla="*/ 2147483646 w 1039"/>
                  <a:gd name="T19" fmla="*/ 2147483646 h 992"/>
                  <a:gd name="T20" fmla="*/ 2147483646 w 1039"/>
                  <a:gd name="T21" fmla="*/ 2147483646 h 992"/>
                  <a:gd name="T22" fmla="*/ 2147483646 w 1039"/>
                  <a:gd name="T23" fmla="*/ 2147483646 h 992"/>
                  <a:gd name="T24" fmla="*/ 2147483646 w 1039"/>
                  <a:gd name="T25" fmla="*/ 2147483646 h 992"/>
                  <a:gd name="T26" fmla="*/ 2147483646 w 1039"/>
                  <a:gd name="T27" fmla="*/ 2147483646 h 992"/>
                  <a:gd name="T28" fmla="*/ 2147483646 w 1039"/>
                  <a:gd name="T29" fmla="*/ 2147483646 h 992"/>
                  <a:gd name="T30" fmla="*/ 2147483646 w 1039"/>
                  <a:gd name="T31" fmla="*/ 2147483646 h 992"/>
                  <a:gd name="T32" fmla="*/ 0 w 1039"/>
                  <a:gd name="T33" fmla="*/ 0 h 9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39"/>
                  <a:gd name="T52" fmla="*/ 0 h 992"/>
                  <a:gd name="T53" fmla="*/ 1039 w 1039"/>
                  <a:gd name="T54" fmla="*/ 992 h 9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39" h="992">
                    <a:moveTo>
                      <a:pt x="1039" y="992"/>
                    </a:moveTo>
                    <a:lnTo>
                      <a:pt x="931" y="982"/>
                    </a:lnTo>
                    <a:lnTo>
                      <a:pt x="876" y="969"/>
                    </a:lnTo>
                    <a:lnTo>
                      <a:pt x="823" y="954"/>
                    </a:lnTo>
                    <a:lnTo>
                      <a:pt x="768" y="931"/>
                    </a:lnTo>
                    <a:lnTo>
                      <a:pt x="713" y="899"/>
                    </a:lnTo>
                    <a:lnTo>
                      <a:pt x="661" y="859"/>
                    </a:lnTo>
                    <a:lnTo>
                      <a:pt x="551" y="745"/>
                    </a:lnTo>
                    <a:lnTo>
                      <a:pt x="443" y="583"/>
                    </a:lnTo>
                    <a:lnTo>
                      <a:pt x="335" y="388"/>
                    </a:lnTo>
                    <a:lnTo>
                      <a:pt x="280" y="289"/>
                    </a:lnTo>
                    <a:lnTo>
                      <a:pt x="225" y="198"/>
                    </a:lnTo>
                    <a:lnTo>
                      <a:pt x="173" y="118"/>
                    </a:lnTo>
                    <a:lnTo>
                      <a:pt x="118" y="55"/>
                    </a:lnTo>
                    <a:lnTo>
                      <a:pt x="63" y="15"/>
                    </a:lnTo>
                    <a:lnTo>
                      <a:pt x="38" y="8"/>
                    </a:lnTo>
                    <a:lnTo>
                      <a:pt x="0" y="0"/>
                    </a:lnTo>
                  </a:path>
                </a:pathLst>
              </a:custGeom>
              <a:noFill/>
              <a:ln w="508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9" name="Freeform 10"/>
              <p:cNvSpPr>
                <a:spLocks/>
              </p:cNvSpPr>
              <p:nvPr/>
            </p:nvSpPr>
            <p:spPr bwMode="auto">
              <a:xfrm>
                <a:off x="3352800" y="3919538"/>
                <a:ext cx="1676400" cy="1570037"/>
              </a:xfrm>
              <a:custGeom>
                <a:avLst/>
                <a:gdLst>
                  <a:gd name="T0" fmla="*/ 0 w 1056"/>
                  <a:gd name="T1" fmla="*/ 2147483646 h 989"/>
                  <a:gd name="T2" fmla="*/ 2147483646 w 1056"/>
                  <a:gd name="T3" fmla="*/ 2147483646 h 989"/>
                  <a:gd name="T4" fmla="*/ 2147483646 w 1056"/>
                  <a:gd name="T5" fmla="*/ 2147483646 h 989"/>
                  <a:gd name="T6" fmla="*/ 2147483646 w 1056"/>
                  <a:gd name="T7" fmla="*/ 2147483646 h 989"/>
                  <a:gd name="T8" fmla="*/ 2147483646 w 1056"/>
                  <a:gd name="T9" fmla="*/ 2147483646 h 989"/>
                  <a:gd name="T10" fmla="*/ 2147483646 w 1056"/>
                  <a:gd name="T11" fmla="*/ 2147483646 h 989"/>
                  <a:gd name="T12" fmla="*/ 2147483646 w 1056"/>
                  <a:gd name="T13" fmla="*/ 2147483646 h 989"/>
                  <a:gd name="T14" fmla="*/ 2147483646 w 1056"/>
                  <a:gd name="T15" fmla="*/ 2147483646 h 989"/>
                  <a:gd name="T16" fmla="*/ 2147483646 w 1056"/>
                  <a:gd name="T17" fmla="*/ 2147483646 h 989"/>
                  <a:gd name="T18" fmla="*/ 2147483646 w 1056"/>
                  <a:gd name="T19" fmla="*/ 2147483646 h 989"/>
                  <a:gd name="T20" fmla="*/ 2147483646 w 1056"/>
                  <a:gd name="T21" fmla="*/ 2147483646 h 989"/>
                  <a:gd name="T22" fmla="*/ 2147483646 w 1056"/>
                  <a:gd name="T23" fmla="*/ 2147483646 h 989"/>
                  <a:gd name="T24" fmla="*/ 2147483646 w 1056"/>
                  <a:gd name="T25" fmla="*/ 2147483646 h 989"/>
                  <a:gd name="T26" fmla="*/ 2147483646 w 1056"/>
                  <a:gd name="T27" fmla="*/ 2147483646 h 989"/>
                  <a:gd name="T28" fmla="*/ 2147483646 w 1056"/>
                  <a:gd name="T29" fmla="*/ 2147483646 h 989"/>
                  <a:gd name="T30" fmla="*/ 2147483646 w 1056"/>
                  <a:gd name="T31" fmla="*/ 0 h 98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6"/>
                  <a:gd name="T49" fmla="*/ 0 h 989"/>
                  <a:gd name="T50" fmla="*/ 1056 w 1056"/>
                  <a:gd name="T51" fmla="*/ 989 h 98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6" h="989">
                    <a:moveTo>
                      <a:pt x="0" y="989"/>
                    </a:moveTo>
                    <a:lnTo>
                      <a:pt x="108" y="979"/>
                    </a:lnTo>
                    <a:lnTo>
                      <a:pt x="163" y="966"/>
                    </a:lnTo>
                    <a:lnTo>
                      <a:pt x="218" y="951"/>
                    </a:lnTo>
                    <a:lnTo>
                      <a:pt x="271" y="928"/>
                    </a:lnTo>
                    <a:lnTo>
                      <a:pt x="326" y="896"/>
                    </a:lnTo>
                    <a:lnTo>
                      <a:pt x="381" y="856"/>
                    </a:lnTo>
                    <a:lnTo>
                      <a:pt x="488" y="742"/>
                    </a:lnTo>
                    <a:lnTo>
                      <a:pt x="596" y="580"/>
                    </a:lnTo>
                    <a:lnTo>
                      <a:pt x="706" y="385"/>
                    </a:lnTo>
                    <a:lnTo>
                      <a:pt x="759" y="286"/>
                    </a:lnTo>
                    <a:lnTo>
                      <a:pt x="814" y="195"/>
                    </a:lnTo>
                    <a:lnTo>
                      <a:pt x="868" y="115"/>
                    </a:lnTo>
                    <a:lnTo>
                      <a:pt x="909" y="72"/>
                    </a:lnTo>
                    <a:lnTo>
                      <a:pt x="969" y="18"/>
                    </a:lnTo>
                    <a:lnTo>
                      <a:pt x="1056" y="0"/>
                    </a:lnTo>
                  </a:path>
                </a:pathLst>
              </a:custGeom>
              <a:noFill/>
              <a:ln w="508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0" name="Freeform 11"/>
              <p:cNvSpPr>
                <a:spLocks/>
              </p:cNvSpPr>
              <p:nvPr/>
            </p:nvSpPr>
            <p:spPr bwMode="auto">
              <a:xfrm>
                <a:off x="3376613" y="5575300"/>
                <a:ext cx="3395662" cy="6350"/>
              </a:xfrm>
              <a:custGeom>
                <a:avLst/>
                <a:gdLst>
                  <a:gd name="T0" fmla="*/ 0 w 2139"/>
                  <a:gd name="T1" fmla="*/ 0 h 4"/>
                  <a:gd name="T2" fmla="*/ 0 w 2139"/>
                  <a:gd name="T3" fmla="*/ 0 h 4"/>
                  <a:gd name="T4" fmla="*/ 2147483646 w 2139"/>
                  <a:gd name="T5" fmla="*/ 2147483646 h 4"/>
                  <a:gd name="T6" fmla="*/ 0 60000 65536"/>
                  <a:gd name="T7" fmla="*/ 0 60000 65536"/>
                  <a:gd name="T8" fmla="*/ 0 60000 65536"/>
                  <a:gd name="T9" fmla="*/ 0 w 2139"/>
                  <a:gd name="T10" fmla="*/ 0 h 4"/>
                  <a:gd name="T11" fmla="*/ 2139 w 2139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39" h="4">
                    <a:moveTo>
                      <a:pt x="0" y="0"/>
                    </a:moveTo>
                    <a:lnTo>
                      <a:pt x="0" y="0"/>
                    </a:lnTo>
                    <a:lnTo>
                      <a:pt x="2139" y="4"/>
                    </a:lnTo>
                  </a:path>
                </a:pathLst>
              </a:custGeom>
              <a:noFill/>
              <a:ln w="508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1" name="Rectangle 12"/>
              <p:cNvSpPr>
                <a:spLocks noChangeArrowheads="1"/>
              </p:cNvSpPr>
              <p:nvPr/>
            </p:nvSpPr>
            <p:spPr bwMode="auto">
              <a:xfrm>
                <a:off x="6705600" y="5562600"/>
                <a:ext cx="381000" cy="363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/>
                  <a:t>X</a:t>
                </a:r>
              </a:p>
            </p:txBody>
          </p:sp>
          <p:sp>
            <p:nvSpPr>
              <p:cNvPr id="27662" name="Rectangle 13"/>
              <p:cNvSpPr>
                <a:spLocks noChangeArrowheads="1"/>
              </p:cNvSpPr>
              <p:nvPr/>
            </p:nvSpPr>
            <p:spPr bwMode="auto">
              <a:xfrm>
                <a:off x="6567488" y="3821113"/>
                <a:ext cx="184150" cy="9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7663" name="Rectangle 15"/>
              <p:cNvSpPr>
                <a:spLocks noChangeArrowheads="1"/>
              </p:cNvSpPr>
              <p:nvPr/>
            </p:nvSpPr>
            <p:spPr bwMode="auto">
              <a:xfrm>
                <a:off x="4800600" y="5791200"/>
                <a:ext cx="625475" cy="363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/>
                  <a:t>18.0</a:t>
                </a:r>
                <a:endParaRPr lang="en-US" altLang="en-US" sz="2400" b="1"/>
              </a:p>
            </p:txBody>
          </p:sp>
          <p:sp>
            <p:nvSpPr>
              <p:cNvPr id="27664" name="Line 16"/>
              <p:cNvSpPr>
                <a:spLocks noChangeShapeType="1"/>
              </p:cNvSpPr>
              <p:nvPr/>
            </p:nvSpPr>
            <p:spPr bwMode="auto">
              <a:xfrm flipV="1">
                <a:off x="5029200" y="55626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5" name="Line 17"/>
              <p:cNvSpPr>
                <a:spLocks noChangeShapeType="1"/>
              </p:cNvSpPr>
              <p:nvPr/>
            </p:nvSpPr>
            <p:spPr bwMode="auto">
              <a:xfrm flipV="1">
                <a:off x="5410200" y="5562600"/>
                <a:ext cx="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2"/>
          <p:cNvSpPr>
            <a:spLocks/>
          </p:cNvSpPr>
          <p:nvPr/>
        </p:nvSpPr>
        <p:spPr bwMode="auto">
          <a:xfrm>
            <a:off x="4914900" y="3824288"/>
            <a:ext cx="1562100" cy="1657350"/>
          </a:xfrm>
          <a:custGeom>
            <a:avLst/>
            <a:gdLst>
              <a:gd name="T0" fmla="*/ 2147483646 w 984"/>
              <a:gd name="T1" fmla="*/ 2147483646 h 1044"/>
              <a:gd name="T2" fmla="*/ 2147483646 w 984"/>
              <a:gd name="T3" fmla="*/ 0 h 1044"/>
              <a:gd name="T4" fmla="*/ 2147483646 w 984"/>
              <a:gd name="T5" fmla="*/ 2147483646 h 1044"/>
              <a:gd name="T6" fmla="*/ 2147483646 w 984"/>
              <a:gd name="T7" fmla="*/ 2147483646 h 1044"/>
              <a:gd name="T8" fmla="*/ 2147483646 w 984"/>
              <a:gd name="T9" fmla="*/ 2147483646 h 1044"/>
              <a:gd name="T10" fmla="*/ 2147483646 w 984"/>
              <a:gd name="T11" fmla="*/ 2147483646 h 1044"/>
              <a:gd name="T12" fmla="*/ 2147483646 w 984"/>
              <a:gd name="T13" fmla="*/ 2147483646 h 1044"/>
              <a:gd name="T14" fmla="*/ 2147483646 w 984"/>
              <a:gd name="T15" fmla="*/ 2147483646 h 1044"/>
              <a:gd name="T16" fmla="*/ 2147483646 w 984"/>
              <a:gd name="T17" fmla="*/ 2147483646 h 1044"/>
              <a:gd name="T18" fmla="*/ 2147483646 w 984"/>
              <a:gd name="T19" fmla="*/ 2147483646 h 1044"/>
              <a:gd name="T20" fmla="*/ 2147483646 w 984"/>
              <a:gd name="T21" fmla="*/ 2147483646 h 1044"/>
              <a:gd name="T22" fmla="*/ 0 w 984"/>
              <a:gd name="T23" fmla="*/ 2147483646 h 1044"/>
              <a:gd name="T24" fmla="*/ 2147483646 w 984"/>
              <a:gd name="T25" fmla="*/ 2147483646 h 1044"/>
              <a:gd name="T26" fmla="*/ 2147483646 w 984"/>
              <a:gd name="T27" fmla="*/ 2147483646 h 10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84"/>
              <a:gd name="T43" fmla="*/ 0 h 1044"/>
              <a:gd name="T44" fmla="*/ 984 w 984"/>
              <a:gd name="T45" fmla="*/ 1044 h 104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84" h="1044">
                <a:moveTo>
                  <a:pt x="984" y="1032"/>
                </a:moveTo>
                <a:lnTo>
                  <a:pt x="981" y="0"/>
                </a:lnTo>
                <a:lnTo>
                  <a:pt x="888" y="72"/>
                </a:lnTo>
                <a:lnTo>
                  <a:pt x="792" y="168"/>
                </a:lnTo>
                <a:lnTo>
                  <a:pt x="726" y="304"/>
                </a:lnTo>
                <a:lnTo>
                  <a:pt x="638" y="452"/>
                </a:lnTo>
                <a:lnTo>
                  <a:pt x="586" y="552"/>
                </a:lnTo>
                <a:lnTo>
                  <a:pt x="522" y="657"/>
                </a:lnTo>
                <a:lnTo>
                  <a:pt x="456" y="744"/>
                </a:lnTo>
                <a:lnTo>
                  <a:pt x="360" y="852"/>
                </a:lnTo>
                <a:lnTo>
                  <a:pt x="204" y="948"/>
                </a:lnTo>
                <a:lnTo>
                  <a:pt x="0" y="984"/>
                </a:lnTo>
                <a:lnTo>
                  <a:pt x="3" y="1044"/>
                </a:lnTo>
                <a:lnTo>
                  <a:pt x="984" y="1032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5" name="Freeform 3"/>
          <p:cNvSpPr>
            <a:spLocks/>
          </p:cNvSpPr>
          <p:nvPr/>
        </p:nvSpPr>
        <p:spPr bwMode="auto">
          <a:xfrm>
            <a:off x="647700" y="3843338"/>
            <a:ext cx="1562100" cy="1657350"/>
          </a:xfrm>
          <a:custGeom>
            <a:avLst/>
            <a:gdLst>
              <a:gd name="T0" fmla="*/ 2147483646 w 984"/>
              <a:gd name="T1" fmla="*/ 2147483646 h 1044"/>
              <a:gd name="T2" fmla="*/ 2147483646 w 984"/>
              <a:gd name="T3" fmla="*/ 0 h 1044"/>
              <a:gd name="T4" fmla="*/ 2147483646 w 984"/>
              <a:gd name="T5" fmla="*/ 2147483646 h 1044"/>
              <a:gd name="T6" fmla="*/ 2147483646 w 984"/>
              <a:gd name="T7" fmla="*/ 2147483646 h 1044"/>
              <a:gd name="T8" fmla="*/ 2147483646 w 984"/>
              <a:gd name="T9" fmla="*/ 2147483646 h 1044"/>
              <a:gd name="T10" fmla="*/ 2147483646 w 984"/>
              <a:gd name="T11" fmla="*/ 2147483646 h 1044"/>
              <a:gd name="T12" fmla="*/ 2147483646 w 984"/>
              <a:gd name="T13" fmla="*/ 2147483646 h 1044"/>
              <a:gd name="T14" fmla="*/ 2147483646 w 984"/>
              <a:gd name="T15" fmla="*/ 2147483646 h 1044"/>
              <a:gd name="T16" fmla="*/ 2147483646 w 984"/>
              <a:gd name="T17" fmla="*/ 2147483646 h 1044"/>
              <a:gd name="T18" fmla="*/ 2147483646 w 984"/>
              <a:gd name="T19" fmla="*/ 2147483646 h 1044"/>
              <a:gd name="T20" fmla="*/ 2147483646 w 984"/>
              <a:gd name="T21" fmla="*/ 2147483646 h 1044"/>
              <a:gd name="T22" fmla="*/ 0 w 984"/>
              <a:gd name="T23" fmla="*/ 2147483646 h 1044"/>
              <a:gd name="T24" fmla="*/ 2147483646 w 984"/>
              <a:gd name="T25" fmla="*/ 2147483646 h 1044"/>
              <a:gd name="T26" fmla="*/ 2147483646 w 984"/>
              <a:gd name="T27" fmla="*/ 2147483646 h 10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84"/>
              <a:gd name="T43" fmla="*/ 0 h 1044"/>
              <a:gd name="T44" fmla="*/ 984 w 984"/>
              <a:gd name="T45" fmla="*/ 1044 h 104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84" h="1044">
                <a:moveTo>
                  <a:pt x="984" y="1032"/>
                </a:moveTo>
                <a:lnTo>
                  <a:pt x="981" y="0"/>
                </a:lnTo>
                <a:lnTo>
                  <a:pt x="888" y="72"/>
                </a:lnTo>
                <a:lnTo>
                  <a:pt x="792" y="168"/>
                </a:lnTo>
                <a:lnTo>
                  <a:pt x="726" y="304"/>
                </a:lnTo>
                <a:lnTo>
                  <a:pt x="638" y="452"/>
                </a:lnTo>
                <a:lnTo>
                  <a:pt x="586" y="552"/>
                </a:lnTo>
                <a:lnTo>
                  <a:pt x="522" y="657"/>
                </a:lnTo>
                <a:lnTo>
                  <a:pt x="456" y="744"/>
                </a:lnTo>
                <a:lnTo>
                  <a:pt x="360" y="852"/>
                </a:lnTo>
                <a:lnTo>
                  <a:pt x="204" y="948"/>
                </a:lnTo>
                <a:lnTo>
                  <a:pt x="0" y="984"/>
                </a:lnTo>
                <a:lnTo>
                  <a:pt x="3" y="1044"/>
                </a:lnTo>
                <a:lnTo>
                  <a:pt x="984" y="1032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371600"/>
            <a:ext cx="8077200" cy="1090613"/>
          </a:xfrm>
        </p:spPr>
        <p:txBody>
          <a:bodyPr/>
          <a:lstStyle/>
          <a:p>
            <a:pPr marL="571500" indent="-571500" defTabSz="914400" eaLnBrk="1" hangingPunct="1">
              <a:lnSpc>
                <a:spcPct val="80000"/>
              </a:lnSpc>
            </a:pPr>
            <a:r>
              <a:rPr lang="en-US" altLang="en-US" sz="1800"/>
              <a:t>Let X represent the time it takes, in seconds to download an image file from the internet.</a:t>
            </a:r>
          </a:p>
          <a:p>
            <a:pPr marL="571500" indent="-571500" defTabSz="914400" eaLnBrk="1" hangingPunct="1">
              <a:lnSpc>
                <a:spcPct val="80000"/>
              </a:lnSpc>
            </a:pPr>
            <a:r>
              <a:rPr lang="en-US" altLang="en-US" sz="1800"/>
              <a:t>Suppose X is normal with a mean of 18.0 seconds and a standard deviation of 5.0 seconds.  </a:t>
            </a:r>
            <a:r>
              <a:rPr lang="en-US" altLang="en-US" sz="1800" b="1">
                <a:solidFill>
                  <a:srgbClr val="008000"/>
                </a:solidFill>
              </a:rPr>
              <a:t>Find P(X &lt; 18.6):</a:t>
            </a:r>
          </a:p>
          <a:p>
            <a:pPr marL="571500" indent="-571500" defTabSz="914400" eaLnBrk="1" hangingPunct="1">
              <a:lnSpc>
                <a:spcPct val="90000"/>
              </a:lnSpc>
            </a:pPr>
            <a:endParaRPr lang="en-US" altLang="en-US" sz="1800">
              <a:solidFill>
                <a:srgbClr val="008000"/>
              </a:solidFill>
            </a:endParaRPr>
          </a:p>
        </p:txBody>
      </p:sp>
      <p:sp>
        <p:nvSpPr>
          <p:cNvPr id="28677" name="Freeform 6"/>
          <p:cNvSpPr>
            <a:spLocks/>
          </p:cNvSpPr>
          <p:nvPr/>
        </p:nvSpPr>
        <p:spPr bwMode="auto">
          <a:xfrm>
            <a:off x="6472238" y="5253038"/>
            <a:ext cx="320675" cy="242887"/>
          </a:xfrm>
          <a:custGeom>
            <a:avLst/>
            <a:gdLst>
              <a:gd name="T0" fmla="*/ 2147483646 w 202"/>
              <a:gd name="T1" fmla="*/ 2147483646 h 153"/>
              <a:gd name="T2" fmla="*/ 2147483646 w 202"/>
              <a:gd name="T3" fmla="*/ 2147483646 h 153"/>
              <a:gd name="T4" fmla="*/ 2147483646 w 202"/>
              <a:gd name="T5" fmla="*/ 2147483646 h 153"/>
              <a:gd name="T6" fmla="*/ 2147483646 w 202"/>
              <a:gd name="T7" fmla="*/ 2147483646 h 153"/>
              <a:gd name="T8" fmla="*/ 2147483646 w 202"/>
              <a:gd name="T9" fmla="*/ 2147483646 h 153"/>
              <a:gd name="T10" fmla="*/ 2147483646 w 202"/>
              <a:gd name="T11" fmla="*/ 2147483646 h 153"/>
              <a:gd name="T12" fmla="*/ 2147483646 w 202"/>
              <a:gd name="T13" fmla="*/ 0 h 153"/>
              <a:gd name="T14" fmla="*/ 2147483646 w 202"/>
              <a:gd name="T15" fmla="*/ 2147483646 h 153"/>
              <a:gd name="T16" fmla="*/ 2147483646 w 202"/>
              <a:gd name="T17" fmla="*/ 2147483646 h 153"/>
              <a:gd name="T18" fmla="*/ 2147483646 w 202"/>
              <a:gd name="T19" fmla="*/ 2147483646 h 153"/>
              <a:gd name="T20" fmla="*/ 2147483646 w 202"/>
              <a:gd name="T21" fmla="*/ 2147483646 h 153"/>
              <a:gd name="T22" fmla="*/ 0 w 202"/>
              <a:gd name="T23" fmla="*/ 2147483646 h 153"/>
              <a:gd name="T24" fmla="*/ 2147483646 w 202"/>
              <a:gd name="T25" fmla="*/ 2147483646 h 153"/>
              <a:gd name="T26" fmla="*/ 2147483646 w 202"/>
              <a:gd name="T27" fmla="*/ 2147483646 h 1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2"/>
              <a:gd name="T43" fmla="*/ 0 h 153"/>
              <a:gd name="T44" fmla="*/ 202 w 202"/>
              <a:gd name="T45" fmla="*/ 153 h 15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2" h="153">
                <a:moveTo>
                  <a:pt x="12" y="141"/>
                </a:moveTo>
                <a:cubicBezTo>
                  <a:pt x="39" y="153"/>
                  <a:pt x="79" y="146"/>
                  <a:pt x="105" y="145"/>
                </a:cubicBezTo>
                <a:cubicBezTo>
                  <a:pt x="127" y="143"/>
                  <a:pt x="135" y="143"/>
                  <a:pt x="162" y="144"/>
                </a:cubicBezTo>
                <a:cubicBezTo>
                  <a:pt x="172" y="148"/>
                  <a:pt x="181" y="148"/>
                  <a:pt x="192" y="147"/>
                </a:cubicBezTo>
                <a:cubicBezTo>
                  <a:pt x="200" y="136"/>
                  <a:pt x="198" y="142"/>
                  <a:pt x="201" y="132"/>
                </a:cubicBezTo>
                <a:cubicBezTo>
                  <a:pt x="200" y="102"/>
                  <a:pt x="202" y="55"/>
                  <a:pt x="187" y="24"/>
                </a:cubicBezTo>
                <a:cubicBezTo>
                  <a:pt x="185" y="7"/>
                  <a:pt x="165" y="1"/>
                  <a:pt x="150" y="0"/>
                </a:cubicBezTo>
                <a:cubicBezTo>
                  <a:pt x="116" y="2"/>
                  <a:pt x="102" y="41"/>
                  <a:pt x="70" y="46"/>
                </a:cubicBezTo>
                <a:cubicBezTo>
                  <a:pt x="63" y="49"/>
                  <a:pt x="58" y="51"/>
                  <a:pt x="51" y="52"/>
                </a:cubicBezTo>
                <a:cubicBezTo>
                  <a:pt x="43" y="55"/>
                  <a:pt x="36" y="56"/>
                  <a:pt x="27" y="57"/>
                </a:cubicBezTo>
                <a:cubicBezTo>
                  <a:pt x="19" y="62"/>
                  <a:pt x="14" y="67"/>
                  <a:pt x="7" y="73"/>
                </a:cubicBezTo>
                <a:cubicBezTo>
                  <a:pt x="0" y="87"/>
                  <a:pt x="2" y="81"/>
                  <a:pt x="0" y="90"/>
                </a:cubicBezTo>
                <a:cubicBezTo>
                  <a:pt x="0" y="104"/>
                  <a:pt x="0" y="119"/>
                  <a:pt x="1" y="133"/>
                </a:cubicBezTo>
                <a:cubicBezTo>
                  <a:pt x="1" y="138"/>
                  <a:pt x="8" y="147"/>
                  <a:pt x="12" y="141"/>
                </a:cubicBez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Freeform 7"/>
          <p:cNvSpPr>
            <a:spLocks/>
          </p:cNvSpPr>
          <p:nvPr/>
        </p:nvSpPr>
        <p:spPr bwMode="auto">
          <a:xfrm>
            <a:off x="6432550" y="3836988"/>
            <a:ext cx="366713" cy="1625600"/>
          </a:xfrm>
          <a:custGeom>
            <a:avLst/>
            <a:gdLst>
              <a:gd name="T0" fmla="*/ 2147483646 w 231"/>
              <a:gd name="T1" fmla="*/ 2147483646 h 1024"/>
              <a:gd name="T2" fmla="*/ 2147483646 w 231"/>
              <a:gd name="T3" fmla="*/ 2147483646 h 1024"/>
              <a:gd name="T4" fmla="*/ 2147483646 w 231"/>
              <a:gd name="T5" fmla="*/ 2147483646 h 1024"/>
              <a:gd name="T6" fmla="*/ 2147483646 w 231"/>
              <a:gd name="T7" fmla="*/ 2147483646 h 1024"/>
              <a:gd name="T8" fmla="*/ 2147483646 w 231"/>
              <a:gd name="T9" fmla="*/ 2147483646 h 1024"/>
              <a:gd name="T10" fmla="*/ 2147483646 w 231"/>
              <a:gd name="T11" fmla="*/ 2147483646 h 1024"/>
              <a:gd name="T12" fmla="*/ 2147483646 w 231"/>
              <a:gd name="T13" fmla="*/ 2147483646 h 1024"/>
              <a:gd name="T14" fmla="*/ 2147483646 w 231"/>
              <a:gd name="T15" fmla="*/ 2147483646 h 1024"/>
              <a:gd name="T16" fmla="*/ 2147483646 w 231"/>
              <a:gd name="T17" fmla="*/ 2147483646 h 1024"/>
              <a:gd name="T18" fmla="*/ 2147483646 w 231"/>
              <a:gd name="T19" fmla="*/ 2147483646 h 1024"/>
              <a:gd name="T20" fmla="*/ 2147483646 w 231"/>
              <a:gd name="T21" fmla="*/ 2147483646 h 1024"/>
              <a:gd name="T22" fmla="*/ 2147483646 w 231"/>
              <a:gd name="T23" fmla="*/ 2147483646 h 1024"/>
              <a:gd name="T24" fmla="*/ 2147483646 w 231"/>
              <a:gd name="T25" fmla="*/ 2147483646 h 1024"/>
              <a:gd name="T26" fmla="*/ 2147483646 w 231"/>
              <a:gd name="T27" fmla="*/ 2147483646 h 1024"/>
              <a:gd name="T28" fmla="*/ 2147483646 w 231"/>
              <a:gd name="T29" fmla="*/ 2147483646 h 1024"/>
              <a:gd name="T30" fmla="*/ 2147483646 w 231"/>
              <a:gd name="T31" fmla="*/ 2147483646 h 1024"/>
              <a:gd name="T32" fmla="*/ 2147483646 w 231"/>
              <a:gd name="T33" fmla="*/ 2147483646 h 1024"/>
              <a:gd name="T34" fmla="*/ 2147483646 w 231"/>
              <a:gd name="T35" fmla="*/ 2147483646 h 1024"/>
              <a:gd name="T36" fmla="*/ 2147483646 w 231"/>
              <a:gd name="T37" fmla="*/ 2147483646 h 102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1"/>
              <a:gd name="T58" fmla="*/ 0 h 1024"/>
              <a:gd name="T59" fmla="*/ 231 w 231"/>
              <a:gd name="T60" fmla="*/ 1024 h 102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1" h="1024">
                <a:moveTo>
                  <a:pt x="25" y="984"/>
                </a:moveTo>
                <a:cubicBezTo>
                  <a:pt x="28" y="847"/>
                  <a:pt x="34" y="709"/>
                  <a:pt x="37" y="572"/>
                </a:cubicBezTo>
                <a:cubicBezTo>
                  <a:pt x="33" y="476"/>
                  <a:pt x="30" y="440"/>
                  <a:pt x="33" y="340"/>
                </a:cubicBezTo>
                <a:cubicBezTo>
                  <a:pt x="30" y="269"/>
                  <a:pt x="25" y="210"/>
                  <a:pt x="29" y="140"/>
                </a:cubicBezTo>
                <a:cubicBezTo>
                  <a:pt x="28" y="100"/>
                  <a:pt x="0" y="32"/>
                  <a:pt x="41" y="4"/>
                </a:cubicBezTo>
                <a:cubicBezTo>
                  <a:pt x="122" y="9"/>
                  <a:pt x="91" y="0"/>
                  <a:pt x="133" y="28"/>
                </a:cubicBezTo>
                <a:cubicBezTo>
                  <a:pt x="156" y="62"/>
                  <a:pt x="125" y="22"/>
                  <a:pt x="153" y="44"/>
                </a:cubicBezTo>
                <a:cubicBezTo>
                  <a:pt x="157" y="47"/>
                  <a:pt x="158" y="53"/>
                  <a:pt x="161" y="56"/>
                </a:cubicBezTo>
                <a:cubicBezTo>
                  <a:pt x="164" y="59"/>
                  <a:pt x="169" y="61"/>
                  <a:pt x="173" y="64"/>
                </a:cubicBezTo>
                <a:cubicBezTo>
                  <a:pt x="185" y="82"/>
                  <a:pt x="194" y="97"/>
                  <a:pt x="209" y="112"/>
                </a:cubicBezTo>
                <a:cubicBezTo>
                  <a:pt x="212" y="120"/>
                  <a:pt x="221" y="127"/>
                  <a:pt x="221" y="136"/>
                </a:cubicBezTo>
                <a:cubicBezTo>
                  <a:pt x="221" y="163"/>
                  <a:pt x="213" y="216"/>
                  <a:pt x="213" y="216"/>
                </a:cubicBezTo>
                <a:cubicBezTo>
                  <a:pt x="215" y="282"/>
                  <a:pt x="217" y="319"/>
                  <a:pt x="225" y="376"/>
                </a:cubicBezTo>
                <a:cubicBezTo>
                  <a:pt x="224" y="399"/>
                  <a:pt x="224" y="421"/>
                  <a:pt x="221" y="444"/>
                </a:cubicBezTo>
                <a:cubicBezTo>
                  <a:pt x="220" y="452"/>
                  <a:pt x="213" y="468"/>
                  <a:pt x="213" y="468"/>
                </a:cubicBezTo>
                <a:cubicBezTo>
                  <a:pt x="207" y="564"/>
                  <a:pt x="209" y="508"/>
                  <a:pt x="209" y="636"/>
                </a:cubicBezTo>
                <a:cubicBezTo>
                  <a:pt x="213" y="623"/>
                  <a:pt x="222" y="582"/>
                  <a:pt x="221" y="596"/>
                </a:cubicBezTo>
                <a:cubicBezTo>
                  <a:pt x="208" y="724"/>
                  <a:pt x="231" y="865"/>
                  <a:pt x="173" y="980"/>
                </a:cubicBezTo>
                <a:cubicBezTo>
                  <a:pt x="151" y="1024"/>
                  <a:pt x="74" y="983"/>
                  <a:pt x="25" y="984"/>
                </a:cubicBez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>
            <a:off x="6783388" y="4097338"/>
            <a:ext cx="0" cy="1371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6478588" y="3868738"/>
            <a:ext cx="0" cy="160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Freeform 10"/>
          <p:cNvSpPr>
            <a:spLocks/>
          </p:cNvSpPr>
          <p:nvPr/>
        </p:nvSpPr>
        <p:spPr bwMode="auto">
          <a:xfrm>
            <a:off x="6513513" y="3824288"/>
            <a:ext cx="1635125" cy="1573212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Freeform 11"/>
          <p:cNvSpPr>
            <a:spLocks/>
          </p:cNvSpPr>
          <p:nvPr/>
        </p:nvSpPr>
        <p:spPr bwMode="auto">
          <a:xfrm>
            <a:off x="4876800" y="3824288"/>
            <a:ext cx="1638300" cy="1573212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Freeform 12"/>
          <p:cNvSpPr>
            <a:spLocks/>
          </p:cNvSpPr>
          <p:nvPr/>
        </p:nvSpPr>
        <p:spPr bwMode="auto">
          <a:xfrm>
            <a:off x="4838700" y="5480050"/>
            <a:ext cx="3309938" cy="1588"/>
          </a:xfrm>
          <a:custGeom>
            <a:avLst/>
            <a:gdLst>
              <a:gd name="T0" fmla="*/ 0 w 2085"/>
              <a:gd name="T1" fmla="*/ 2147483646 h 1"/>
              <a:gd name="T2" fmla="*/ 2147483646 w 2085"/>
              <a:gd name="T3" fmla="*/ 0 h 1"/>
              <a:gd name="T4" fmla="*/ 2147483646 w 2085"/>
              <a:gd name="T5" fmla="*/ 0 h 1"/>
              <a:gd name="T6" fmla="*/ 0 60000 65536"/>
              <a:gd name="T7" fmla="*/ 0 60000 65536"/>
              <a:gd name="T8" fmla="*/ 0 60000 65536"/>
              <a:gd name="T9" fmla="*/ 0 w 2085"/>
              <a:gd name="T10" fmla="*/ 0 h 1"/>
              <a:gd name="T11" fmla="*/ 2085 w 2085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5" h="1">
                <a:moveTo>
                  <a:pt x="0" y="1"/>
                </a:moveTo>
                <a:lnTo>
                  <a:pt x="25" y="0"/>
                </a:lnTo>
                <a:lnTo>
                  <a:pt x="2085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Rectangle 13"/>
          <p:cNvSpPr>
            <a:spLocks noChangeArrowheads="1"/>
          </p:cNvSpPr>
          <p:nvPr/>
        </p:nvSpPr>
        <p:spPr bwMode="auto">
          <a:xfrm>
            <a:off x="2511425" y="4187825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8153400" y="5424488"/>
            <a:ext cx="3810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Z</a:t>
            </a:r>
          </a:p>
        </p:txBody>
      </p:sp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6553200" y="5500688"/>
            <a:ext cx="625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0.12</a:t>
            </a:r>
            <a:endParaRPr lang="en-US" altLang="en-US" sz="2400" b="1">
              <a:solidFill>
                <a:srgbClr val="008000"/>
              </a:solidFill>
            </a:endParaRPr>
          </a:p>
        </p:txBody>
      </p: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6248400" y="5500688"/>
            <a:ext cx="371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 0</a:t>
            </a:r>
            <a:endParaRPr lang="en-US" altLang="en-US" sz="2400" b="1">
              <a:solidFill>
                <a:srgbClr val="008000"/>
              </a:solidFill>
            </a:endParaRPr>
          </a:p>
        </p:txBody>
      </p:sp>
      <p:sp>
        <p:nvSpPr>
          <p:cNvPr id="28688" name="Freeform 17"/>
          <p:cNvSpPr>
            <a:spLocks/>
          </p:cNvSpPr>
          <p:nvPr/>
        </p:nvSpPr>
        <p:spPr bwMode="auto">
          <a:xfrm>
            <a:off x="2205038" y="5253038"/>
            <a:ext cx="320675" cy="242887"/>
          </a:xfrm>
          <a:custGeom>
            <a:avLst/>
            <a:gdLst>
              <a:gd name="T0" fmla="*/ 2147483646 w 202"/>
              <a:gd name="T1" fmla="*/ 2147483646 h 153"/>
              <a:gd name="T2" fmla="*/ 2147483646 w 202"/>
              <a:gd name="T3" fmla="*/ 2147483646 h 153"/>
              <a:gd name="T4" fmla="*/ 2147483646 w 202"/>
              <a:gd name="T5" fmla="*/ 2147483646 h 153"/>
              <a:gd name="T6" fmla="*/ 2147483646 w 202"/>
              <a:gd name="T7" fmla="*/ 2147483646 h 153"/>
              <a:gd name="T8" fmla="*/ 2147483646 w 202"/>
              <a:gd name="T9" fmla="*/ 2147483646 h 153"/>
              <a:gd name="T10" fmla="*/ 2147483646 w 202"/>
              <a:gd name="T11" fmla="*/ 2147483646 h 153"/>
              <a:gd name="T12" fmla="*/ 2147483646 w 202"/>
              <a:gd name="T13" fmla="*/ 0 h 153"/>
              <a:gd name="T14" fmla="*/ 2147483646 w 202"/>
              <a:gd name="T15" fmla="*/ 2147483646 h 153"/>
              <a:gd name="T16" fmla="*/ 2147483646 w 202"/>
              <a:gd name="T17" fmla="*/ 2147483646 h 153"/>
              <a:gd name="T18" fmla="*/ 2147483646 w 202"/>
              <a:gd name="T19" fmla="*/ 2147483646 h 153"/>
              <a:gd name="T20" fmla="*/ 2147483646 w 202"/>
              <a:gd name="T21" fmla="*/ 2147483646 h 153"/>
              <a:gd name="T22" fmla="*/ 0 w 202"/>
              <a:gd name="T23" fmla="*/ 2147483646 h 153"/>
              <a:gd name="T24" fmla="*/ 2147483646 w 202"/>
              <a:gd name="T25" fmla="*/ 2147483646 h 153"/>
              <a:gd name="T26" fmla="*/ 2147483646 w 202"/>
              <a:gd name="T27" fmla="*/ 2147483646 h 1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2"/>
              <a:gd name="T43" fmla="*/ 0 h 153"/>
              <a:gd name="T44" fmla="*/ 202 w 202"/>
              <a:gd name="T45" fmla="*/ 153 h 15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2" h="153">
                <a:moveTo>
                  <a:pt x="12" y="141"/>
                </a:moveTo>
                <a:cubicBezTo>
                  <a:pt x="39" y="153"/>
                  <a:pt x="79" y="146"/>
                  <a:pt x="105" y="145"/>
                </a:cubicBezTo>
                <a:cubicBezTo>
                  <a:pt x="127" y="143"/>
                  <a:pt x="135" y="143"/>
                  <a:pt x="162" y="144"/>
                </a:cubicBezTo>
                <a:cubicBezTo>
                  <a:pt x="172" y="148"/>
                  <a:pt x="181" y="148"/>
                  <a:pt x="192" y="147"/>
                </a:cubicBezTo>
                <a:cubicBezTo>
                  <a:pt x="200" y="136"/>
                  <a:pt x="198" y="142"/>
                  <a:pt x="201" y="132"/>
                </a:cubicBezTo>
                <a:cubicBezTo>
                  <a:pt x="200" y="102"/>
                  <a:pt x="202" y="55"/>
                  <a:pt x="187" y="24"/>
                </a:cubicBezTo>
                <a:cubicBezTo>
                  <a:pt x="185" y="7"/>
                  <a:pt x="165" y="1"/>
                  <a:pt x="150" y="0"/>
                </a:cubicBezTo>
                <a:cubicBezTo>
                  <a:pt x="116" y="2"/>
                  <a:pt x="102" y="41"/>
                  <a:pt x="70" y="46"/>
                </a:cubicBezTo>
                <a:cubicBezTo>
                  <a:pt x="63" y="49"/>
                  <a:pt x="58" y="51"/>
                  <a:pt x="51" y="52"/>
                </a:cubicBezTo>
                <a:cubicBezTo>
                  <a:pt x="43" y="55"/>
                  <a:pt x="36" y="56"/>
                  <a:pt x="27" y="57"/>
                </a:cubicBezTo>
                <a:cubicBezTo>
                  <a:pt x="19" y="62"/>
                  <a:pt x="14" y="67"/>
                  <a:pt x="7" y="73"/>
                </a:cubicBezTo>
                <a:cubicBezTo>
                  <a:pt x="0" y="87"/>
                  <a:pt x="2" y="81"/>
                  <a:pt x="0" y="90"/>
                </a:cubicBezTo>
                <a:cubicBezTo>
                  <a:pt x="0" y="104"/>
                  <a:pt x="0" y="119"/>
                  <a:pt x="1" y="133"/>
                </a:cubicBezTo>
                <a:cubicBezTo>
                  <a:pt x="1" y="138"/>
                  <a:pt x="8" y="147"/>
                  <a:pt x="12" y="141"/>
                </a:cubicBez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9" name="Freeform 18"/>
          <p:cNvSpPr>
            <a:spLocks/>
          </p:cNvSpPr>
          <p:nvPr/>
        </p:nvSpPr>
        <p:spPr bwMode="auto">
          <a:xfrm>
            <a:off x="2165350" y="3836988"/>
            <a:ext cx="366713" cy="1625600"/>
          </a:xfrm>
          <a:custGeom>
            <a:avLst/>
            <a:gdLst>
              <a:gd name="T0" fmla="*/ 2147483646 w 231"/>
              <a:gd name="T1" fmla="*/ 2147483646 h 1024"/>
              <a:gd name="T2" fmla="*/ 2147483646 w 231"/>
              <a:gd name="T3" fmla="*/ 2147483646 h 1024"/>
              <a:gd name="T4" fmla="*/ 2147483646 w 231"/>
              <a:gd name="T5" fmla="*/ 2147483646 h 1024"/>
              <a:gd name="T6" fmla="*/ 2147483646 w 231"/>
              <a:gd name="T7" fmla="*/ 2147483646 h 1024"/>
              <a:gd name="T8" fmla="*/ 2147483646 w 231"/>
              <a:gd name="T9" fmla="*/ 2147483646 h 1024"/>
              <a:gd name="T10" fmla="*/ 2147483646 w 231"/>
              <a:gd name="T11" fmla="*/ 2147483646 h 1024"/>
              <a:gd name="T12" fmla="*/ 2147483646 w 231"/>
              <a:gd name="T13" fmla="*/ 2147483646 h 1024"/>
              <a:gd name="T14" fmla="*/ 2147483646 w 231"/>
              <a:gd name="T15" fmla="*/ 2147483646 h 1024"/>
              <a:gd name="T16" fmla="*/ 2147483646 w 231"/>
              <a:gd name="T17" fmla="*/ 2147483646 h 1024"/>
              <a:gd name="T18" fmla="*/ 2147483646 w 231"/>
              <a:gd name="T19" fmla="*/ 2147483646 h 1024"/>
              <a:gd name="T20" fmla="*/ 2147483646 w 231"/>
              <a:gd name="T21" fmla="*/ 2147483646 h 1024"/>
              <a:gd name="T22" fmla="*/ 2147483646 w 231"/>
              <a:gd name="T23" fmla="*/ 2147483646 h 1024"/>
              <a:gd name="T24" fmla="*/ 2147483646 w 231"/>
              <a:gd name="T25" fmla="*/ 2147483646 h 1024"/>
              <a:gd name="T26" fmla="*/ 2147483646 w 231"/>
              <a:gd name="T27" fmla="*/ 2147483646 h 1024"/>
              <a:gd name="T28" fmla="*/ 2147483646 w 231"/>
              <a:gd name="T29" fmla="*/ 2147483646 h 1024"/>
              <a:gd name="T30" fmla="*/ 2147483646 w 231"/>
              <a:gd name="T31" fmla="*/ 2147483646 h 1024"/>
              <a:gd name="T32" fmla="*/ 2147483646 w 231"/>
              <a:gd name="T33" fmla="*/ 2147483646 h 1024"/>
              <a:gd name="T34" fmla="*/ 2147483646 w 231"/>
              <a:gd name="T35" fmla="*/ 2147483646 h 1024"/>
              <a:gd name="T36" fmla="*/ 2147483646 w 231"/>
              <a:gd name="T37" fmla="*/ 2147483646 h 102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1"/>
              <a:gd name="T58" fmla="*/ 0 h 1024"/>
              <a:gd name="T59" fmla="*/ 231 w 231"/>
              <a:gd name="T60" fmla="*/ 1024 h 102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1" h="1024">
                <a:moveTo>
                  <a:pt x="25" y="984"/>
                </a:moveTo>
                <a:cubicBezTo>
                  <a:pt x="28" y="847"/>
                  <a:pt x="34" y="709"/>
                  <a:pt x="37" y="572"/>
                </a:cubicBezTo>
                <a:cubicBezTo>
                  <a:pt x="33" y="476"/>
                  <a:pt x="30" y="440"/>
                  <a:pt x="33" y="340"/>
                </a:cubicBezTo>
                <a:cubicBezTo>
                  <a:pt x="30" y="269"/>
                  <a:pt x="25" y="210"/>
                  <a:pt x="29" y="140"/>
                </a:cubicBezTo>
                <a:cubicBezTo>
                  <a:pt x="28" y="100"/>
                  <a:pt x="0" y="32"/>
                  <a:pt x="41" y="4"/>
                </a:cubicBezTo>
                <a:cubicBezTo>
                  <a:pt x="122" y="9"/>
                  <a:pt x="91" y="0"/>
                  <a:pt x="133" y="28"/>
                </a:cubicBezTo>
                <a:cubicBezTo>
                  <a:pt x="156" y="62"/>
                  <a:pt x="125" y="22"/>
                  <a:pt x="153" y="44"/>
                </a:cubicBezTo>
                <a:cubicBezTo>
                  <a:pt x="157" y="47"/>
                  <a:pt x="158" y="53"/>
                  <a:pt x="161" y="56"/>
                </a:cubicBezTo>
                <a:cubicBezTo>
                  <a:pt x="164" y="59"/>
                  <a:pt x="169" y="61"/>
                  <a:pt x="173" y="64"/>
                </a:cubicBezTo>
                <a:cubicBezTo>
                  <a:pt x="185" y="82"/>
                  <a:pt x="194" y="97"/>
                  <a:pt x="209" y="112"/>
                </a:cubicBezTo>
                <a:cubicBezTo>
                  <a:pt x="212" y="120"/>
                  <a:pt x="221" y="127"/>
                  <a:pt x="221" y="136"/>
                </a:cubicBezTo>
                <a:cubicBezTo>
                  <a:pt x="221" y="163"/>
                  <a:pt x="213" y="216"/>
                  <a:pt x="213" y="216"/>
                </a:cubicBezTo>
                <a:cubicBezTo>
                  <a:pt x="215" y="282"/>
                  <a:pt x="217" y="319"/>
                  <a:pt x="225" y="376"/>
                </a:cubicBezTo>
                <a:cubicBezTo>
                  <a:pt x="224" y="399"/>
                  <a:pt x="224" y="421"/>
                  <a:pt x="221" y="444"/>
                </a:cubicBezTo>
                <a:cubicBezTo>
                  <a:pt x="220" y="452"/>
                  <a:pt x="213" y="468"/>
                  <a:pt x="213" y="468"/>
                </a:cubicBezTo>
                <a:cubicBezTo>
                  <a:pt x="207" y="564"/>
                  <a:pt x="209" y="508"/>
                  <a:pt x="209" y="636"/>
                </a:cubicBezTo>
                <a:cubicBezTo>
                  <a:pt x="213" y="623"/>
                  <a:pt x="222" y="582"/>
                  <a:pt x="221" y="596"/>
                </a:cubicBezTo>
                <a:cubicBezTo>
                  <a:pt x="208" y="724"/>
                  <a:pt x="231" y="865"/>
                  <a:pt x="173" y="980"/>
                </a:cubicBezTo>
                <a:cubicBezTo>
                  <a:pt x="151" y="1024"/>
                  <a:pt x="74" y="983"/>
                  <a:pt x="25" y="984"/>
                </a:cubicBez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0" name="Line 19"/>
          <p:cNvSpPr>
            <a:spLocks noChangeShapeType="1"/>
          </p:cNvSpPr>
          <p:nvPr/>
        </p:nvSpPr>
        <p:spPr bwMode="auto">
          <a:xfrm>
            <a:off x="2516188" y="4097338"/>
            <a:ext cx="0" cy="1371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Line 20"/>
          <p:cNvSpPr>
            <a:spLocks noChangeShapeType="1"/>
          </p:cNvSpPr>
          <p:nvPr/>
        </p:nvSpPr>
        <p:spPr bwMode="auto">
          <a:xfrm>
            <a:off x="2211388" y="3868738"/>
            <a:ext cx="0" cy="160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Freeform 21"/>
          <p:cNvSpPr>
            <a:spLocks/>
          </p:cNvSpPr>
          <p:nvPr/>
        </p:nvSpPr>
        <p:spPr bwMode="auto">
          <a:xfrm>
            <a:off x="2246313" y="3824288"/>
            <a:ext cx="1635125" cy="1573212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Freeform 22"/>
          <p:cNvSpPr>
            <a:spLocks/>
          </p:cNvSpPr>
          <p:nvPr/>
        </p:nvSpPr>
        <p:spPr bwMode="auto">
          <a:xfrm>
            <a:off x="609600" y="3824288"/>
            <a:ext cx="1638300" cy="1573212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4" name="Freeform 23"/>
          <p:cNvSpPr>
            <a:spLocks/>
          </p:cNvSpPr>
          <p:nvPr/>
        </p:nvSpPr>
        <p:spPr bwMode="auto">
          <a:xfrm>
            <a:off x="574675" y="5478463"/>
            <a:ext cx="3306763" cy="1587"/>
          </a:xfrm>
          <a:custGeom>
            <a:avLst/>
            <a:gdLst>
              <a:gd name="T0" fmla="*/ 0 w 2083"/>
              <a:gd name="T1" fmla="*/ 0 h 1"/>
              <a:gd name="T2" fmla="*/ 2147483646 w 2083"/>
              <a:gd name="T3" fmla="*/ 2147483646 h 1"/>
              <a:gd name="T4" fmla="*/ 2147483646 w 2083"/>
              <a:gd name="T5" fmla="*/ 2147483646 h 1"/>
              <a:gd name="T6" fmla="*/ 0 60000 65536"/>
              <a:gd name="T7" fmla="*/ 0 60000 65536"/>
              <a:gd name="T8" fmla="*/ 0 60000 65536"/>
              <a:gd name="T9" fmla="*/ 0 w 2083"/>
              <a:gd name="T10" fmla="*/ 0 h 1"/>
              <a:gd name="T11" fmla="*/ 2083 w 208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3" h="1">
                <a:moveTo>
                  <a:pt x="0" y="0"/>
                </a:moveTo>
                <a:lnTo>
                  <a:pt x="23" y="1"/>
                </a:lnTo>
                <a:lnTo>
                  <a:pt x="2083" y="1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5" name="Rectangle 24"/>
          <p:cNvSpPr>
            <a:spLocks noChangeArrowheads="1"/>
          </p:cNvSpPr>
          <p:nvPr/>
        </p:nvSpPr>
        <p:spPr bwMode="auto">
          <a:xfrm>
            <a:off x="3810000" y="5424488"/>
            <a:ext cx="3810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X</a:t>
            </a:r>
          </a:p>
        </p:txBody>
      </p:sp>
      <p:sp>
        <p:nvSpPr>
          <p:cNvPr id="28696" name="Rectangle 25"/>
          <p:cNvSpPr>
            <a:spLocks noChangeArrowheads="1"/>
          </p:cNvSpPr>
          <p:nvPr/>
        </p:nvSpPr>
        <p:spPr bwMode="auto">
          <a:xfrm>
            <a:off x="2362200" y="5500688"/>
            <a:ext cx="631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18.6</a:t>
            </a:r>
            <a:endParaRPr lang="en-US" altLang="en-US" sz="2400" b="1"/>
          </a:p>
        </p:txBody>
      </p:sp>
      <p:sp>
        <p:nvSpPr>
          <p:cNvPr id="28697" name="Rectangle 26"/>
          <p:cNvSpPr>
            <a:spLocks noChangeArrowheads="1"/>
          </p:cNvSpPr>
          <p:nvPr/>
        </p:nvSpPr>
        <p:spPr bwMode="auto">
          <a:xfrm>
            <a:off x="1981200" y="5500688"/>
            <a:ext cx="503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 18</a:t>
            </a:r>
            <a:endParaRPr lang="en-US" altLang="en-US" sz="2400" b="1"/>
          </a:p>
        </p:txBody>
      </p:sp>
      <p:sp>
        <p:nvSpPr>
          <p:cNvPr id="28698" name="Text Box 28"/>
          <p:cNvSpPr txBox="1">
            <a:spLocks noChangeArrowheads="1"/>
          </p:cNvSpPr>
          <p:nvPr/>
        </p:nvSpPr>
        <p:spPr bwMode="auto">
          <a:xfrm>
            <a:off x="2743200" y="3824288"/>
            <a:ext cx="1219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l-GR" altLang="en-US" sz="2400">
                <a:sym typeface="Arial" panose="020B0604020202020204" pitchFamily="34" charset="0"/>
              </a:rPr>
              <a:t>μ</a:t>
            </a:r>
            <a:r>
              <a:rPr lang="en-US" altLang="en-US" sz="2400">
                <a:sym typeface="Arial" panose="020B0604020202020204" pitchFamily="34" charset="0"/>
              </a:rPr>
              <a:t> = 18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sz="2400">
                <a:sym typeface="Arial" panose="020B0604020202020204" pitchFamily="34" charset="0"/>
              </a:rPr>
              <a:t> </a:t>
            </a:r>
            <a:r>
              <a:rPr lang="el-GR" altLang="en-US" sz="2400">
                <a:sym typeface="Arial" panose="020B0604020202020204" pitchFamily="34" charset="0"/>
              </a:rPr>
              <a:t>σ</a:t>
            </a:r>
            <a:r>
              <a:rPr lang="en-US" altLang="en-US" sz="2400">
                <a:sym typeface="Arial" panose="020B0604020202020204" pitchFamily="34" charset="0"/>
              </a:rPr>
              <a:t> = 5</a:t>
            </a:r>
          </a:p>
        </p:txBody>
      </p:sp>
      <p:sp>
        <p:nvSpPr>
          <p:cNvPr id="28699" name="Text Box 29"/>
          <p:cNvSpPr txBox="1">
            <a:spLocks noChangeArrowheads="1"/>
          </p:cNvSpPr>
          <p:nvPr/>
        </p:nvSpPr>
        <p:spPr bwMode="auto">
          <a:xfrm>
            <a:off x="7010400" y="3824288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l-GR" altLang="en-US" sz="2400">
                <a:solidFill>
                  <a:srgbClr val="008000"/>
                </a:solidFill>
                <a:sym typeface="Arial" panose="020B0604020202020204" pitchFamily="34" charset="0"/>
              </a:rPr>
              <a:t>μ</a:t>
            </a:r>
            <a:r>
              <a:rPr lang="en-US" altLang="en-US" sz="2400">
                <a:solidFill>
                  <a:srgbClr val="008000"/>
                </a:solidFill>
                <a:sym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008000"/>
                </a:solidFill>
                <a:sym typeface="Arial" panose="020B0604020202020204" pitchFamily="34" charset="0"/>
              </a:rPr>
              <a:t>= 0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l-GR" altLang="en-US" sz="2400" b="1">
                <a:solidFill>
                  <a:srgbClr val="008000"/>
                </a:solidFill>
                <a:sym typeface="Arial" panose="020B0604020202020204" pitchFamily="34" charset="0"/>
              </a:rPr>
              <a:t>σ</a:t>
            </a:r>
            <a:r>
              <a:rPr lang="en-US" altLang="en-US" sz="2400" b="1">
                <a:solidFill>
                  <a:srgbClr val="008000"/>
                </a:solidFill>
                <a:sym typeface="Arial" panose="020B0604020202020204" pitchFamily="34" charset="0"/>
              </a:rPr>
              <a:t> = 1</a:t>
            </a:r>
          </a:p>
        </p:txBody>
      </p:sp>
      <p:grpSp>
        <p:nvGrpSpPr>
          <p:cNvPr id="28700" name="Group 30"/>
          <p:cNvGrpSpPr>
            <a:grpSpLocks/>
          </p:cNvGrpSpPr>
          <p:nvPr/>
        </p:nvGrpSpPr>
        <p:grpSpPr bwMode="auto">
          <a:xfrm>
            <a:off x="3810000" y="3824288"/>
            <a:ext cx="1903413" cy="612775"/>
            <a:chOff x="1825" y="2398"/>
            <a:chExt cx="1728" cy="793"/>
          </a:xfrm>
        </p:grpSpPr>
        <p:sp>
          <p:nvSpPr>
            <p:cNvPr id="28706" name="Freeform 31"/>
            <p:cNvSpPr>
              <a:spLocks/>
            </p:cNvSpPr>
            <p:nvPr/>
          </p:nvSpPr>
          <p:spPr bwMode="auto">
            <a:xfrm>
              <a:off x="1827" y="2432"/>
              <a:ext cx="1726" cy="759"/>
            </a:xfrm>
            <a:custGeom>
              <a:avLst/>
              <a:gdLst>
                <a:gd name="T0" fmla="*/ 0 w 1726"/>
                <a:gd name="T1" fmla="*/ 386 h 759"/>
                <a:gd name="T2" fmla="*/ 86 w 1726"/>
                <a:gd name="T3" fmla="*/ 282 h 759"/>
                <a:gd name="T4" fmla="*/ 151 w 1726"/>
                <a:gd name="T5" fmla="*/ 227 h 759"/>
                <a:gd name="T6" fmla="*/ 224 w 1726"/>
                <a:gd name="T7" fmla="*/ 175 h 759"/>
                <a:gd name="T8" fmla="*/ 304 w 1726"/>
                <a:gd name="T9" fmla="*/ 134 h 759"/>
                <a:gd name="T10" fmla="*/ 394 w 1726"/>
                <a:gd name="T11" fmla="*/ 93 h 759"/>
                <a:gd name="T12" fmla="*/ 502 w 1726"/>
                <a:gd name="T13" fmla="*/ 57 h 759"/>
                <a:gd name="T14" fmla="*/ 646 w 1726"/>
                <a:gd name="T15" fmla="*/ 20 h 759"/>
                <a:gd name="T16" fmla="*/ 778 w 1726"/>
                <a:gd name="T17" fmla="*/ 6 h 759"/>
                <a:gd name="T18" fmla="*/ 896 w 1726"/>
                <a:gd name="T19" fmla="*/ 2 h 759"/>
                <a:gd name="T20" fmla="*/ 1021 w 1726"/>
                <a:gd name="T21" fmla="*/ 14 h 759"/>
                <a:gd name="T22" fmla="*/ 1132 w 1726"/>
                <a:gd name="T23" fmla="*/ 36 h 759"/>
                <a:gd name="T24" fmla="*/ 1236 w 1726"/>
                <a:gd name="T25" fmla="*/ 79 h 759"/>
                <a:gd name="T26" fmla="*/ 1342 w 1726"/>
                <a:gd name="T27" fmla="*/ 147 h 759"/>
                <a:gd name="T28" fmla="*/ 1426 w 1726"/>
                <a:gd name="T29" fmla="*/ 225 h 759"/>
                <a:gd name="T30" fmla="*/ 1472 w 1726"/>
                <a:gd name="T31" fmla="*/ 277 h 759"/>
                <a:gd name="T32" fmla="*/ 1594 w 1726"/>
                <a:gd name="T33" fmla="*/ 94 h 759"/>
                <a:gd name="T34" fmla="*/ 1596 w 1726"/>
                <a:gd name="T35" fmla="*/ 197 h 759"/>
                <a:gd name="T36" fmla="*/ 1605 w 1726"/>
                <a:gd name="T37" fmla="*/ 300 h 759"/>
                <a:gd name="T38" fmla="*/ 1624 w 1726"/>
                <a:gd name="T39" fmla="*/ 398 h 759"/>
                <a:gd name="T40" fmla="*/ 1651 w 1726"/>
                <a:gd name="T41" fmla="*/ 499 h 759"/>
                <a:gd name="T42" fmla="*/ 1706 w 1726"/>
                <a:gd name="T43" fmla="*/ 627 h 759"/>
                <a:gd name="T44" fmla="*/ 1685 w 1726"/>
                <a:gd name="T45" fmla="*/ 685 h 759"/>
                <a:gd name="T46" fmla="*/ 1601 w 1726"/>
                <a:gd name="T47" fmla="*/ 667 h 759"/>
                <a:gd name="T48" fmla="*/ 1534 w 1726"/>
                <a:gd name="T49" fmla="*/ 664 h 759"/>
                <a:gd name="T50" fmla="*/ 1469 w 1726"/>
                <a:gd name="T51" fmla="*/ 671 h 759"/>
                <a:gd name="T52" fmla="*/ 1403 w 1726"/>
                <a:gd name="T53" fmla="*/ 690 h 759"/>
                <a:gd name="T54" fmla="*/ 1330 w 1726"/>
                <a:gd name="T55" fmla="*/ 723 h 759"/>
                <a:gd name="T56" fmla="*/ 1259 w 1726"/>
                <a:gd name="T57" fmla="*/ 687 h 759"/>
                <a:gd name="T58" fmla="*/ 1345 w 1726"/>
                <a:gd name="T59" fmla="*/ 482 h 759"/>
                <a:gd name="T60" fmla="*/ 1237 w 1726"/>
                <a:gd name="T61" fmla="*/ 396 h 759"/>
                <a:gd name="T62" fmla="*/ 1131 w 1726"/>
                <a:gd name="T63" fmla="*/ 328 h 759"/>
                <a:gd name="T64" fmla="*/ 1036 w 1726"/>
                <a:gd name="T65" fmla="*/ 277 h 759"/>
                <a:gd name="T66" fmla="*/ 921 w 1726"/>
                <a:gd name="T67" fmla="*/ 232 h 759"/>
                <a:gd name="T68" fmla="*/ 811 w 1726"/>
                <a:gd name="T69" fmla="*/ 209 h 759"/>
                <a:gd name="T70" fmla="*/ 707 w 1726"/>
                <a:gd name="T71" fmla="*/ 195 h 759"/>
                <a:gd name="T72" fmla="*/ 587 w 1726"/>
                <a:gd name="T73" fmla="*/ 201 h 759"/>
                <a:gd name="T74" fmla="*/ 470 w 1726"/>
                <a:gd name="T75" fmla="*/ 211 h 759"/>
                <a:gd name="T76" fmla="*/ 334 w 1726"/>
                <a:gd name="T77" fmla="*/ 232 h 759"/>
                <a:gd name="T78" fmla="*/ 231 w 1726"/>
                <a:gd name="T79" fmla="*/ 266 h 759"/>
                <a:gd name="T80" fmla="*/ 158 w 1726"/>
                <a:gd name="T81" fmla="*/ 301 h 759"/>
                <a:gd name="T82" fmla="*/ 97 w 1726"/>
                <a:gd name="T83" fmla="*/ 343 h 7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26"/>
                <a:gd name="T127" fmla="*/ 0 h 759"/>
                <a:gd name="T128" fmla="*/ 1726 w 1726"/>
                <a:gd name="T129" fmla="*/ 759 h 7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26" h="759">
                  <a:moveTo>
                    <a:pt x="7" y="425"/>
                  </a:moveTo>
                  <a:lnTo>
                    <a:pt x="0" y="386"/>
                  </a:lnTo>
                  <a:lnTo>
                    <a:pt x="52" y="320"/>
                  </a:lnTo>
                  <a:lnTo>
                    <a:pt x="86" y="282"/>
                  </a:lnTo>
                  <a:lnTo>
                    <a:pt x="122" y="255"/>
                  </a:lnTo>
                  <a:lnTo>
                    <a:pt x="151" y="227"/>
                  </a:lnTo>
                  <a:lnTo>
                    <a:pt x="190" y="200"/>
                  </a:lnTo>
                  <a:lnTo>
                    <a:pt x="224" y="175"/>
                  </a:lnTo>
                  <a:lnTo>
                    <a:pt x="269" y="153"/>
                  </a:lnTo>
                  <a:lnTo>
                    <a:pt x="304" y="134"/>
                  </a:lnTo>
                  <a:lnTo>
                    <a:pt x="341" y="113"/>
                  </a:lnTo>
                  <a:lnTo>
                    <a:pt x="394" y="93"/>
                  </a:lnTo>
                  <a:lnTo>
                    <a:pt x="443" y="75"/>
                  </a:lnTo>
                  <a:lnTo>
                    <a:pt x="502" y="57"/>
                  </a:lnTo>
                  <a:lnTo>
                    <a:pt x="581" y="34"/>
                  </a:lnTo>
                  <a:lnTo>
                    <a:pt x="646" y="20"/>
                  </a:lnTo>
                  <a:lnTo>
                    <a:pt x="700" y="14"/>
                  </a:lnTo>
                  <a:lnTo>
                    <a:pt x="778" y="6"/>
                  </a:lnTo>
                  <a:lnTo>
                    <a:pt x="837" y="0"/>
                  </a:lnTo>
                  <a:lnTo>
                    <a:pt x="896" y="2"/>
                  </a:lnTo>
                  <a:lnTo>
                    <a:pt x="958" y="4"/>
                  </a:lnTo>
                  <a:lnTo>
                    <a:pt x="1021" y="14"/>
                  </a:lnTo>
                  <a:lnTo>
                    <a:pt x="1076" y="22"/>
                  </a:lnTo>
                  <a:lnTo>
                    <a:pt x="1132" y="36"/>
                  </a:lnTo>
                  <a:lnTo>
                    <a:pt x="1185" y="57"/>
                  </a:lnTo>
                  <a:lnTo>
                    <a:pt x="1236" y="79"/>
                  </a:lnTo>
                  <a:lnTo>
                    <a:pt x="1290" y="108"/>
                  </a:lnTo>
                  <a:lnTo>
                    <a:pt x="1342" y="147"/>
                  </a:lnTo>
                  <a:lnTo>
                    <a:pt x="1382" y="181"/>
                  </a:lnTo>
                  <a:lnTo>
                    <a:pt x="1426" y="225"/>
                  </a:lnTo>
                  <a:lnTo>
                    <a:pt x="1457" y="258"/>
                  </a:lnTo>
                  <a:lnTo>
                    <a:pt x="1472" y="277"/>
                  </a:lnTo>
                  <a:lnTo>
                    <a:pt x="1582" y="46"/>
                  </a:lnTo>
                  <a:lnTo>
                    <a:pt x="1594" y="94"/>
                  </a:lnTo>
                  <a:lnTo>
                    <a:pt x="1594" y="147"/>
                  </a:lnTo>
                  <a:lnTo>
                    <a:pt x="1596" y="197"/>
                  </a:lnTo>
                  <a:lnTo>
                    <a:pt x="1600" y="247"/>
                  </a:lnTo>
                  <a:lnTo>
                    <a:pt x="1605" y="300"/>
                  </a:lnTo>
                  <a:lnTo>
                    <a:pt x="1615" y="354"/>
                  </a:lnTo>
                  <a:lnTo>
                    <a:pt x="1624" y="398"/>
                  </a:lnTo>
                  <a:lnTo>
                    <a:pt x="1637" y="450"/>
                  </a:lnTo>
                  <a:lnTo>
                    <a:pt x="1651" y="499"/>
                  </a:lnTo>
                  <a:lnTo>
                    <a:pt x="1671" y="561"/>
                  </a:lnTo>
                  <a:lnTo>
                    <a:pt x="1706" y="627"/>
                  </a:lnTo>
                  <a:lnTo>
                    <a:pt x="1725" y="698"/>
                  </a:lnTo>
                  <a:lnTo>
                    <a:pt x="1685" y="685"/>
                  </a:lnTo>
                  <a:lnTo>
                    <a:pt x="1646" y="676"/>
                  </a:lnTo>
                  <a:lnTo>
                    <a:pt x="1601" y="667"/>
                  </a:lnTo>
                  <a:lnTo>
                    <a:pt x="1559" y="663"/>
                  </a:lnTo>
                  <a:lnTo>
                    <a:pt x="1534" y="664"/>
                  </a:lnTo>
                  <a:lnTo>
                    <a:pt x="1507" y="666"/>
                  </a:lnTo>
                  <a:lnTo>
                    <a:pt x="1469" y="671"/>
                  </a:lnTo>
                  <a:lnTo>
                    <a:pt x="1434" y="681"/>
                  </a:lnTo>
                  <a:lnTo>
                    <a:pt x="1403" y="690"/>
                  </a:lnTo>
                  <a:lnTo>
                    <a:pt x="1367" y="707"/>
                  </a:lnTo>
                  <a:lnTo>
                    <a:pt x="1330" y="723"/>
                  </a:lnTo>
                  <a:lnTo>
                    <a:pt x="1277" y="758"/>
                  </a:lnTo>
                  <a:lnTo>
                    <a:pt x="1259" y="687"/>
                  </a:lnTo>
                  <a:lnTo>
                    <a:pt x="1362" y="500"/>
                  </a:lnTo>
                  <a:lnTo>
                    <a:pt x="1345" y="482"/>
                  </a:lnTo>
                  <a:lnTo>
                    <a:pt x="1286" y="434"/>
                  </a:lnTo>
                  <a:lnTo>
                    <a:pt x="1237" y="396"/>
                  </a:lnTo>
                  <a:lnTo>
                    <a:pt x="1172" y="350"/>
                  </a:lnTo>
                  <a:lnTo>
                    <a:pt x="1131" y="328"/>
                  </a:lnTo>
                  <a:lnTo>
                    <a:pt x="1092" y="305"/>
                  </a:lnTo>
                  <a:lnTo>
                    <a:pt x="1036" y="277"/>
                  </a:lnTo>
                  <a:lnTo>
                    <a:pt x="982" y="251"/>
                  </a:lnTo>
                  <a:lnTo>
                    <a:pt x="921" y="232"/>
                  </a:lnTo>
                  <a:lnTo>
                    <a:pt x="868" y="219"/>
                  </a:lnTo>
                  <a:lnTo>
                    <a:pt x="811" y="209"/>
                  </a:lnTo>
                  <a:lnTo>
                    <a:pt x="753" y="197"/>
                  </a:lnTo>
                  <a:lnTo>
                    <a:pt x="707" y="195"/>
                  </a:lnTo>
                  <a:lnTo>
                    <a:pt x="647" y="196"/>
                  </a:lnTo>
                  <a:lnTo>
                    <a:pt x="587" y="201"/>
                  </a:lnTo>
                  <a:lnTo>
                    <a:pt x="531" y="204"/>
                  </a:lnTo>
                  <a:lnTo>
                    <a:pt x="470" y="211"/>
                  </a:lnTo>
                  <a:lnTo>
                    <a:pt x="401" y="222"/>
                  </a:lnTo>
                  <a:lnTo>
                    <a:pt x="334" y="232"/>
                  </a:lnTo>
                  <a:lnTo>
                    <a:pt x="273" y="254"/>
                  </a:lnTo>
                  <a:lnTo>
                    <a:pt x="231" y="266"/>
                  </a:lnTo>
                  <a:lnTo>
                    <a:pt x="189" y="284"/>
                  </a:lnTo>
                  <a:lnTo>
                    <a:pt x="158" y="301"/>
                  </a:lnTo>
                  <a:lnTo>
                    <a:pt x="126" y="322"/>
                  </a:lnTo>
                  <a:lnTo>
                    <a:pt x="97" y="343"/>
                  </a:lnTo>
                  <a:lnTo>
                    <a:pt x="7" y="425"/>
                  </a:lnTo>
                </a:path>
              </a:pathLst>
            </a:custGeom>
            <a:solidFill>
              <a:srgbClr val="FF9BA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Freeform 32"/>
            <p:cNvSpPr>
              <a:spLocks/>
            </p:cNvSpPr>
            <p:nvPr/>
          </p:nvSpPr>
          <p:spPr bwMode="auto">
            <a:xfrm>
              <a:off x="1825" y="2398"/>
              <a:ext cx="1708" cy="718"/>
            </a:xfrm>
            <a:custGeom>
              <a:avLst/>
              <a:gdLst>
                <a:gd name="T0" fmla="*/ 57 w 1708"/>
                <a:gd name="T1" fmla="*/ 326 h 718"/>
                <a:gd name="T2" fmla="*/ 117 w 1708"/>
                <a:gd name="T3" fmla="*/ 264 h 718"/>
                <a:gd name="T4" fmla="*/ 183 w 1708"/>
                <a:gd name="T5" fmla="*/ 210 h 718"/>
                <a:gd name="T6" fmla="*/ 263 w 1708"/>
                <a:gd name="T7" fmla="*/ 156 h 718"/>
                <a:gd name="T8" fmla="*/ 336 w 1708"/>
                <a:gd name="T9" fmla="*/ 117 h 718"/>
                <a:gd name="T10" fmla="*/ 438 w 1708"/>
                <a:gd name="T11" fmla="*/ 79 h 718"/>
                <a:gd name="T12" fmla="*/ 575 w 1708"/>
                <a:gd name="T13" fmla="*/ 37 h 718"/>
                <a:gd name="T14" fmla="*/ 694 w 1708"/>
                <a:gd name="T15" fmla="*/ 16 h 718"/>
                <a:gd name="T16" fmla="*/ 831 w 1708"/>
                <a:gd name="T17" fmla="*/ 0 h 718"/>
                <a:gd name="T18" fmla="*/ 951 w 1708"/>
                <a:gd name="T19" fmla="*/ 2 h 718"/>
                <a:gd name="T20" fmla="*/ 1069 w 1708"/>
                <a:gd name="T21" fmla="*/ 17 h 718"/>
                <a:gd name="T22" fmla="*/ 1176 w 1708"/>
                <a:gd name="T23" fmla="*/ 49 h 718"/>
                <a:gd name="T24" fmla="*/ 1280 w 1708"/>
                <a:gd name="T25" fmla="*/ 96 h 718"/>
                <a:gd name="T26" fmla="*/ 1371 w 1708"/>
                <a:gd name="T27" fmla="*/ 164 h 718"/>
                <a:gd name="T28" fmla="*/ 1445 w 1708"/>
                <a:gd name="T29" fmla="*/ 236 h 718"/>
                <a:gd name="T30" fmla="*/ 1583 w 1708"/>
                <a:gd name="T31" fmla="*/ 78 h 718"/>
                <a:gd name="T32" fmla="*/ 1583 w 1708"/>
                <a:gd name="T33" fmla="*/ 176 h 718"/>
                <a:gd name="T34" fmla="*/ 1592 w 1708"/>
                <a:gd name="T35" fmla="*/ 274 h 718"/>
                <a:gd name="T36" fmla="*/ 1609 w 1708"/>
                <a:gd name="T37" fmla="*/ 368 h 718"/>
                <a:gd name="T38" fmla="*/ 1635 w 1708"/>
                <a:gd name="T39" fmla="*/ 464 h 718"/>
                <a:gd name="T40" fmla="*/ 1674 w 1708"/>
                <a:gd name="T41" fmla="*/ 576 h 718"/>
                <a:gd name="T42" fmla="*/ 1707 w 1708"/>
                <a:gd name="T43" fmla="*/ 656 h 718"/>
                <a:gd name="T44" fmla="*/ 1628 w 1708"/>
                <a:gd name="T45" fmla="*/ 634 h 718"/>
                <a:gd name="T46" fmla="*/ 1542 w 1708"/>
                <a:gd name="T47" fmla="*/ 623 h 718"/>
                <a:gd name="T48" fmla="*/ 1491 w 1708"/>
                <a:gd name="T49" fmla="*/ 626 h 718"/>
                <a:gd name="T50" fmla="*/ 1417 w 1708"/>
                <a:gd name="T51" fmla="*/ 641 h 718"/>
                <a:gd name="T52" fmla="*/ 1350 w 1708"/>
                <a:gd name="T53" fmla="*/ 668 h 718"/>
                <a:gd name="T54" fmla="*/ 1260 w 1708"/>
                <a:gd name="T55" fmla="*/ 717 h 718"/>
                <a:gd name="T56" fmla="*/ 1332 w 1708"/>
                <a:gd name="T57" fmla="*/ 453 h 718"/>
                <a:gd name="T58" fmla="*/ 1224 w 1708"/>
                <a:gd name="T59" fmla="*/ 372 h 718"/>
                <a:gd name="T60" fmla="*/ 1119 w 1708"/>
                <a:gd name="T61" fmla="*/ 308 h 718"/>
                <a:gd name="T62" fmla="*/ 1026 w 1708"/>
                <a:gd name="T63" fmla="*/ 261 h 718"/>
                <a:gd name="T64" fmla="*/ 911 w 1708"/>
                <a:gd name="T65" fmla="*/ 220 h 718"/>
                <a:gd name="T66" fmla="*/ 802 w 1708"/>
                <a:gd name="T67" fmla="*/ 200 h 718"/>
                <a:gd name="T68" fmla="*/ 699 w 1708"/>
                <a:gd name="T69" fmla="*/ 189 h 718"/>
                <a:gd name="T70" fmla="*/ 579 w 1708"/>
                <a:gd name="T71" fmla="*/ 196 h 718"/>
                <a:gd name="T72" fmla="*/ 462 w 1708"/>
                <a:gd name="T73" fmla="*/ 208 h 718"/>
                <a:gd name="T74" fmla="*/ 327 w 1708"/>
                <a:gd name="T75" fmla="*/ 230 h 718"/>
                <a:gd name="T76" fmla="*/ 224 w 1708"/>
                <a:gd name="T77" fmla="*/ 263 h 718"/>
                <a:gd name="T78" fmla="*/ 148 w 1708"/>
                <a:gd name="T79" fmla="*/ 299 h 718"/>
                <a:gd name="T80" fmla="*/ 91 w 1708"/>
                <a:gd name="T81" fmla="*/ 340 h 7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08"/>
                <a:gd name="T124" fmla="*/ 0 h 718"/>
                <a:gd name="T125" fmla="*/ 1708 w 1708"/>
                <a:gd name="T126" fmla="*/ 718 h 71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08" h="718">
                  <a:moveTo>
                    <a:pt x="0" y="421"/>
                  </a:moveTo>
                  <a:lnTo>
                    <a:pt x="57" y="326"/>
                  </a:lnTo>
                  <a:lnTo>
                    <a:pt x="84" y="296"/>
                  </a:lnTo>
                  <a:lnTo>
                    <a:pt x="117" y="264"/>
                  </a:lnTo>
                  <a:lnTo>
                    <a:pt x="146" y="239"/>
                  </a:lnTo>
                  <a:lnTo>
                    <a:pt x="183" y="210"/>
                  </a:lnTo>
                  <a:lnTo>
                    <a:pt x="219" y="183"/>
                  </a:lnTo>
                  <a:lnTo>
                    <a:pt x="263" y="156"/>
                  </a:lnTo>
                  <a:lnTo>
                    <a:pt x="299" y="137"/>
                  </a:lnTo>
                  <a:lnTo>
                    <a:pt x="336" y="117"/>
                  </a:lnTo>
                  <a:lnTo>
                    <a:pt x="388" y="95"/>
                  </a:lnTo>
                  <a:lnTo>
                    <a:pt x="438" y="79"/>
                  </a:lnTo>
                  <a:lnTo>
                    <a:pt x="496" y="61"/>
                  </a:lnTo>
                  <a:lnTo>
                    <a:pt x="575" y="37"/>
                  </a:lnTo>
                  <a:lnTo>
                    <a:pt x="640" y="23"/>
                  </a:lnTo>
                  <a:lnTo>
                    <a:pt x="694" y="16"/>
                  </a:lnTo>
                  <a:lnTo>
                    <a:pt x="771" y="6"/>
                  </a:lnTo>
                  <a:lnTo>
                    <a:pt x="831" y="0"/>
                  </a:lnTo>
                  <a:lnTo>
                    <a:pt x="889" y="1"/>
                  </a:lnTo>
                  <a:lnTo>
                    <a:pt x="951" y="2"/>
                  </a:lnTo>
                  <a:lnTo>
                    <a:pt x="1013" y="10"/>
                  </a:lnTo>
                  <a:lnTo>
                    <a:pt x="1069" y="17"/>
                  </a:lnTo>
                  <a:lnTo>
                    <a:pt x="1124" y="30"/>
                  </a:lnTo>
                  <a:lnTo>
                    <a:pt x="1176" y="49"/>
                  </a:lnTo>
                  <a:lnTo>
                    <a:pt x="1228" y="69"/>
                  </a:lnTo>
                  <a:lnTo>
                    <a:pt x="1280" y="96"/>
                  </a:lnTo>
                  <a:lnTo>
                    <a:pt x="1332" y="132"/>
                  </a:lnTo>
                  <a:lnTo>
                    <a:pt x="1371" y="164"/>
                  </a:lnTo>
                  <a:lnTo>
                    <a:pt x="1414" y="205"/>
                  </a:lnTo>
                  <a:lnTo>
                    <a:pt x="1445" y="236"/>
                  </a:lnTo>
                  <a:lnTo>
                    <a:pt x="1488" y="281"/>
                  </a:lnTo>
                  <a:lnTo>
                    <a:pt x="1583" y="78"/>
                  </a:lnTo>
                  <a:lnTo>
                    <a:pt x="1582" y="129"/>
                  </a:lnTo>
                  <a:lnTo>
                    <a:pt x="1583" y="176"/>
                  </a:lnTo>
                  <a:lnTo>
                    <a:pt x="1587" y="224"/>
                  </a:lnTo>
                  <a:lnTo>
                    <a:pt x="1592" y="274"/>
                  </a:lnTo>
                  <a:lnTo>
                    <a:pt x="1601" y="326"/>
                  </a:lnTo>
                  <a:lnTo>
                    <a:pt x="1609" y="368"/>
                  </a:lnTo>
                  <a:lnTo>
                    <a:pt x="1622" y="417"/>
                  </a:lnTo>
                  <a:lnTo>
                    <a:pt x="1635" y="464"/>
                  </a:lnTo>
                  <a:lnTo>
                    <a:pt x="1655" y="523"/>
                  </a:lnTo>
                  <a:lnTo>
                    <a:pt x="1674" y="576"/>
                  </a:lnTo>
                  <a:lnTo>
                    <a:pt x="1689" y="611"/>
                  </a:lnTo>
                  <a:lnTo>
                    <a:pt x="1707" y="656"/>
                  </a:lnTo>
                  <a:lnTo>
                    <a:pt x="1668" y="643"/>
                  </a:lnTo>
                  <a:lnTo>
                    <a:pt x="1628" y="634"/>
                  </a:lnTo>
                  <a:lnTo>
                    <a:pt x="1583" y="626"/>
                  </a:lnTo>
                  <a:lnTo>
                    <a:pt x="1542" y="623"/>
                  </a:lnTo>
                  <a:lnTo>
                    <a:pt x="1516" y="623"/>
                  </a:lnTo>
                  <a:lnTo>
                    <a:pt x="1491" y="626"/>
                  </a:lnTo>
                  <a:lnTo>
                    <a:pt x="1452" y="632"/>
                  </a:lnTo>
                  <a:lnTo>
                    <a:pt x="1417" y="641"/>
                  </a:lnTo>
                  <a:lnTo>
                    <a:pt x="1386" y="650"/>
                  </a:lnTo>
                  <a:lnTo>
                    <a:pt x="1350" y="668"/>
                  </a:lnTo>
                  <a:lnTo>
                    <a:pt x="1313" y="684"/>
                  </a:lnTo>
                  <a:lnTo>
                    <a:pt x="1260" y="717"/>
                  </a:lnTo>
                  <a:lnTo>
                    <a:pt x="1381" y="493"/>
                  </a:lnTo>
                  <a:lnTo>
                    <a:pt x="1332" y="453"/>
                  </a:lnTo>
                  <a:lnTo>
                    <a:pt x="1274" y="408"/>
                  </a:lnTo>
                  <a:lnTo>
                    <a:pt x="1224" y="372"/>
                  </a:lnTo>
                  <a:lnTo>
                    <a:pt x="1160" y="330"/>
                  </a:lnTo>
                  <a:lnTo>
                    <a:pt x="1119" y="308"/>
                  </a:lnTo>
                  <a:lnTo>
                    <a:pt x="1081" y="287"/>
                  </a:lnTo>
                  <a:lnTo>
                    <a:pt x="1026" y="261"/>
                  </a:lnTo>
                  <a:lnTo>
                    <a:pt x="972" y="238"/>
                  </a:lnTo>
                  <a:lnTo>
                    <a:pt x="911" y="220"/>
                  </a:lnTo>
                  <a:lnTo>
                    <a:pt x="859" y="209"/>
                  </a:lnTo>
                  <a:lnTo>
                    <a:pt x="802" y="200"/>
                  </a:lnTo>
                  <a:lnTo>
                    <a:pt x="744" y="190"/>
                  </a:lnTo>
                  <a:lnTo>
                    <a:pt x="699" y="189"/>
                  </a:lnTo>
                  <a:lnTo>
                    <a:pt x="640" y="191"/>
                  </a:lnTo>
                  <a:lnTo>
                    <a:pt x="579" y="196"/>
                  </a:lnTo>
                  <a:lnTo>
                    <a:pt x="523" y="200"/>
                  </a:lnTo>
                  <a:lnTo>
                    <a:pt x="462" y="208"/>
                  </a:lnTo>
                  <a:lnTo>
                    <a:pt x="393" y="218"/>
                  </a:lnTo>
                  <a:lnTo>
                    <a:pt x="327" y="230"/>
                  </a:lnTo>
                  <a:lnTo>
                    <a:pt x="267" y="252"/>
                  </a:lnTo>
                  <a:lnTo>
                    <a:pt x="224" y="263"/>
                  </a:lnTo>
                  <a:lnTo>
                    <a:pt x="182" y="281"/>
                  </a:lnTo>
                  <a:lnTo>
                    <a:pt x="148" y="299"/>
                  </a:lnTo>
                  <a:lnTo>
                    <a:pt x="117" y="317"/>
                  </a:lnTo>
                  <a:lnTo>
                    <a:pt x="91" y="340"/>
                  </a:lnTo>
                  <a:lnTo>
                    <a:pt x="0" y="421"/>
                  </a:lnTo>
                </a:path>
              </a:pathLst>
            </a:custGeom>
            <a:solidFill>
              <a:srgbClr val="FF9BA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01" name="Text Box 33"/>
          <p:cNvSpPr txBox="1">
            <a:spLocks noChangeArrowheads="1"/>
          </p:cNvSpPr>
          <p:nvPr/>
        </p:nvSpPr>
        <p:spPr bwMode="auto">
          <a:xfrm>
            <a:off x="7467600" y="9144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28702" name="Rectangle 34"/>
          <p:cNvSpPr>
            <a:spLocks noChangeArrowheads="1"/>
          </p:cNvSpPr>
          <p:nvPr/>
        </p:nvSpPr>
        <p:spPr bwMode="auto">
          <a:xfrm>
            <a:off x="990600" y="228600"/>
            <a:ext cx="77930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 anchor="b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Finding Normal Probabilities</a:t>
            </a:r>
          </a:p>
        </p:txBody>
      </p:sp>
      <p:graphicFrame>
        <p:nvGraphicFramePr>
          <p:cNvPr id="28703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546225"/>
              </p:ext>
            </p:extLst>
          </p:nvPr>
        </p:nvGraphicFramePr>
        <p:xfrm>
          <a:off x="2490788" y="2590800"/>
          <a:ext cx="370681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168240" imgH="12571560" progId="Equation.3">
                  <p:embed/>
                </p:oleObj>
              </mc:Choice>
              <mc:Fallback>
                <p:oleObj name="Equation" r:id="rId2" imgW="60168240" imgH="1257156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8" y="2590800"/>
                        <a:ext cx="3706812" cy="776288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04" name="Text Box 36"/>
          <p:cNvSpPr txBox="1">
            <a:spLocks noChangeArrowheads="1"/>
          </p:cNvSpPr>
          <p:nvPr/>
        </p:nvSpPr>
        <p:spPr bwMode="auto">
          <a:xfrm>
            <a:off x="1143000" y="5867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P(X &lt; 18.6)</a:t>
            </a:r>
          </a:p>
        </p:txBody>
      </p:sp>
      <p:sp>
        <p:nvSpPr>
          <p:cNvPr id="28705" name="Text Box 37"/>
          <p:cNvSpPr txBox="1">
            <a:spLocks noChangeArrowheads="1"/>
          </p:cNvSpPr>
          <p:nvPr/>
        </p:nvSpPr>
        <p:spPr bwMode="auto">
          <a:xfrm>
            <a:off x="5410200" y="5867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</a:rPr>
              <a:t>P(Z &lt; 0.12)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4" grpId="0"/>
      <p:bldP spid="2870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auto">
          <a:xfrm>
            <a:off x="4724400" y="3581400"/>
            <a:ext cx="1562100" cy="1657350"/>
          </a:xfrm>
          <a:custGeom>
            <a:avLst/>
            <a:gdLst>
              <a:gd name="T0" fmla="*/ 2147483646 w 984"/>
              <a:gd name="T1" fmla="*/ 2147483646 h 1044"/>
              <a:gd name="T2" fmla="*/ 2147483646 w 984"/>
              <a:gd name="T3" fmla="*/ 0 h 1044"/>
              <a:gd name="T4" fmla="*/ 2147483646 w 984"/>
              <a:gd name="T5" fmla="*/ 2147483646 h 1044"/>
              <a:gd name="T6" fmla="*/ 2147483646 w 984"/>
              <a:gd name="T7" fmla="*/ 2147483646 h 1044"/>
              <a:gd name="T8" fmla="*/ 2147483646 w 984"/>
              <a:gd name="T9" fmla="*/ 2147483646 h 1044"/>
              <a:gd name="T10" fmla="*/ 2147483646 w 984"/>
              <a:gd name="T11" fmla="*/ 2147483646 h 1044"/>
              <a:gd name="T12" fmla="*/ 2147483646 w 984"/>
              <a:gd name="T13" fmla="*/ 2147483646 h 1044"/>
              <a:gd name="T14" fmla="*/ 2147483646 w 984"/>
              <a:gd name="T15" fmla="*/ 2147483646 h 1044"/>
              <a:gd name="T16" fmla="*/ 2147483646 w 984"/>
              <a:gd name="T17" fmla="*/ 2147483646 h 1044"/>
              <a:gd name="T18" fmla="*/ 2147483646 w 984"/>
              <a:gd name="T19" fmla="*/ 2147483646 h 1044"/>
              <a:gd name="T20" fmla="*/ 2147483646 w 984"/>
              <a:gd name="T21" fmla="*/ 2147483646 h 1044"/>
              <a:gd name="T22" fmla="*/ 0 w 984"/>
              <a:gd name="T23" fmla="*/ 2147483646 h 1044"/>
              <a:gd name="T24" fmla="*/ 2147483646 w 984"/>
              <a:gd name="T25" fmla="*/ 2147483646 h 1044"/>
              <a:gd name="T26" fmla="*/ 2147483646 w 984"/>
              <a:gd name="T27" fmla="*/ 2147483646 h 10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84"/>
              <a:gd name="T43" fmla="*/ 0 h 1044"/>
              <a:gd name="T44" fmla="*/ 984 w 984"/>
              <a:gd name="T45" fmla="*/ 1044 h 104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84" h="1044">
                <a:moveTo>
                  <a:pt x="984" y="1032"/>
                </a:moveTo>
                <a:lnTo>
                  <a:pt x="981" y="0"/>
                </a:lnTo>
                <a:lnTo>
                  <a:pt x="888" y="72"/>
                </a:lnTo>
                <a:lnTo>
                  <a:pt x="792" y="168"/>
                </a:lnTo>
                <a:lnTo>
                  <a:pt x="726" y="304"/>
                </a:lnTo>
                <a:lnTo>
                  <a:pt x="638" y="452"/>
                </a:lnTo>
                <a:lnTo>
                  <a:pt x="586" y="552"/>
                </a:lnTo>
                <a:lnTo>
                  <a:pt x="522" y="657"/>
                </a:lnTo>
                <a:lnTo>
                  <a:pt x="456" y="744"/>
                </a:lnTo>
                <a:lnTo>
                  <a:pt x="360" y="852"/>
                </a:lnTo>
                <a:lnTo>
                  <a:pt x="204" y="948"/>
                </a:lnTo>
                <a:lnTo>
                  <a:pt x="0" y="984"/>
                </a:lnTo>
                <a:lnTo>
                  <a:pt x="3" y="1044"/>
                </a:lnTo>
                <a:lnTo>
                  <a:pt x="984" y="1032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699" name="Freeform 3"/>
          <p:cNvSpPr>
            <a:spLocks/>
          </p:cNvSpPr>
          <p:nvPr/>
        </p:nvSpPr>
        <p:spPr bwMode="auto">
          <a:xfrm>
            <a:off x="6288088" y="4997450"/>
            <a:ext cx="320675" cy="242888"/>
          </a:xfrm>
          <a:custGeom>
            <a:avLst/>
            <a:gdLst>
              <a:gd name="T0" fmla="*/ 2147483646 w 202"/>
              <a:gd name="T1" fmla="*/ 2147483646 h 153"/>
              <a:gd name="T2" fmla="*/ 2147483646 w 202"/>
              <a:gd name="T3" fmla="*/ 2147483646 h 153"/>
              <a:gd name="T4" fmla="*/ 2147483646 w 202"/>
              <a:gd name="T5" fmla="*/ 2147483646 h 153"/>
              <a:gd name="T6" fmla="*/ 2147483646 w 202"/>
              <a:gd name="T7" fmla="*/ 2147483646 h 153"/>
              <a:gd name="T8" fmla="*/ 2147483646 w 202"/>
              <a:gd name="T9" fmla="*/ 2147483646 h 153"/>
              <a:gd name="T10" fmla="*/ 2147483646 w 202"/>
              <a:gd name="T11" fmla="*/ 2147483646 h 153"/>
              <a:gd name="T12" fmla="*/ 2147483646 w 202"/>
              <a:gd name="T13" fmla="*/ 0 h 153"/>
              <a:gd name="T14" fmla="*/ 2147483646 w 202"/>
              <a:gd name="T15" fmla="*/ 2147483646 h 153"/>
              <a:gd name="T16" fmla="*/ 2147483646 w 202"/>
              <a:gd name="T17" fmla="*/ 2147483646 h 153"/>
              <a:gd name="T18" fmla="*/ 2147483646 w 202"/>
              <a:gd name="T19" fmla="*/ 2147483646 h 153"/>
              <a:gd name="T20" fmla="*/ 2147483646 w 202"/>
              <a:gd name="T21" fmla="*/ 2147483646 h 153"/>
              <a:gd name="T22" fmla="*/ 0 w 202"/>
              <a:gd name="T23" fmla="*/ 2147483646 h 153"/>
              <a:gd name="T24" fmla="*/ 2147483646 w 202"/>
              <a:gd name="T25" fmla="*/ 2147483646 h 153"/>
              <a:gd name="T26" fmla="*/ 2147483646 w 202"/>
              <a:gd name="T27" fmla="*/ 2147483646 h 1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2"/>
              <a:gd name="T43" fmla="*/ 0 h 153"/>
              <a:gd name="T44" fmla="*/ 202 w 202"/>
              <a:gd name="T45" fmla="*/ 153 h 15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2" h="153">
                <a:moveTo>
                  <a:pt x="12" y="141"/>
                </a:moveTo>
                <a:cubicBezTo>
                  <a:pt x="39" y="153"/>
                  <a:pt x="79" y="146"/>
                  <a:pt x="105" y="145"/>
                </a:cubicBezTo>
                <a:cubicBezTo>
                  <a:pt x="127" y="143"/>
                  <a:pt x="135" y="143"/>
                  <a:pt x="162" y="144"/>
                </a:cubicBezTo>
                <a:cubicBezTo>
                  <a:pt x="172" y="148"/>
                  <a:pt x="181" y="148"/>
                  <a:pt x="192" y="147"/>
                </a:cubicBezTo>
                <a:cubicBezTo>
                  <a:pt x="200" y="136"/>
                  <a:pt x="198" y="142"/>
                  <a:pt x="201" y="132"/>
                </a:cubicBezTo>
                <a:cubicBezTo>
                  <a:pt x="200" y="102"/>
                  <a:pt x="202" y="55"/>
                  <a:pt x="187" y="24"/>
                </a:cubicBezTo>
                <a:cubicBezTo>
                  <a:pt x="185" y="7"/>
                  <a:pt x="165" y="1"/>
                  <a:pt x="150" y="0"/>
                </a:cubicBezTo>
                <a:cubicBezTo>
                  <a:pt x="116" y="2"/>
                  <a:pt x="102" y="41"/>
                  <a:pt x="70" y="46"/>
                </a:cubicBezTo>
                <a:cubicBezTo>
                  <a:pt x="63" y="49"/>
                  <a:pt x="58" y="51"/>
                  <a:pt x="51" y="52"/>
                </a:cubicBezTo>
                <a:cubicBezTo>
                  <a:pt x="43" y="55"/>
                  <a:pt x="36" y="56"/>
                  <a:pt x="27" y="57"/>
                </a:cubicBezTo>
                <a:cubicBezTo>
                  <a:pt x="19" y="62"/>
                  <a:pt x="14" y="67"/>
                  <a:pt x="7" y="73"/>
                </a:cubicBezTo>
                <a:cubicBezTo>
                  <a:pt x="0" y="87"/>
                  <a:pt x="2" y="81"/>
                  <a:pt x="0" y="90"/>
                </a:cubicBezTo>
                <a:cubicBezTo>
                  <a:pt x="0" y="104"/>
                  <a:pt x="0" y="119"/>
                  <a:pt x="1" y="133"/>
                </a:cubicBezTo>
                <a:cubicBezTo>
                  <a:pt x="1" y="138"/>
                  <a:pt x="8" y="147"/>
                  <a:pt x="12" y="141"/>
                </a:cubicBez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6248400" y="3581400"/>
            <a:ext cx="366713" cy="1625600"/>
          </a:xfrm>
          <a:custGeom>
            <a:avLst/>
            <a:gdLst>
              <a:gd name="T0" fmla="*/ 2147483646 w 231"/>
              <a:gd name="T1" fmla="*/ 2147483646 h 1024"/>
              <a:gd name="T2" fmla="*/ 2147483646 w 231"/>
              <a:gd name="T3" fmla="*/ 2147483646 h 1024"/>
              <a:gd name="T4" fmla="*/ 2147483646 w 231"/>
              <a:gd name="T5" fmla="*/ 2147483646 h 1024"/>
              <a:gd name="T6" fmla="*/ 2147483646 w 231"/>
              <a:gd name="T7" fmla="*/ 2147483646 h 1024"/>
              <a:gd name="T8" fmla="*/ 2147483646 w 231"/>
              <a:gd name="T9" fmla="*/ 2147483646 h 1024"/>
              <a:gd name="T10" fmla="*/ 2147483646 w 231"/>
              <a:gd name="T11" fmla="*/ 2147483646 h 1024"/>
              <a:gd name="T12" fmla="*/ 2147483646 w 231"/>
              <a:gd name="T13" fmla="*/ 2147483646 h 1024"/>
              <a:gd name="T14" fmla="*/ 2147483646 w 231"/>
              <a:gd name="T15" fmla="*/ 2147483646 h 1024"/>
              <a:gd name="T16" fmla="*/ 2147483646 w 231"/>
              <a:gd name="T17" fmla="*/ 2147483646 h 1024"/>
              <a:gd name="T18" fmla="*/ 2147483646 w 231"/>
              <a:gd name="T19" fmla="*/ 2147483646 h 1024"/>
              <a:gd name="T20" fmla="*/ 2147483646 w 231"/>
              <a:gd name="T21" fmla="*/ 2147483646 h 1024"/>
              <a:gd name="T22" fmla="*/ 2147483646 w 231"/>
              <a:gd name="T23" fmla="*/ 2147483646 h 1024"/>
              <a:gd name="T24" fmla="*/ 2147483646 w 231"/>
              <a:gd name="T25" fmla="*/ 2147483646 h 1024"/>
              <a:gd name="T26" fmla="*/ 2147483646 w 231"/>
              <a:gd name="T27" fmla="*/ 2147483646 h 1024"/>
              <a:gd name="T28" fmla="*/ 2147483646 w 231"/>
              <a:gd name="T29" fmla="*/ 2147483646 h 1024"/>
              <a:gd name="T30" fmla="*/ 2147483646 w 231"/>
              <a:gd name="T31" fmla="*/ 2147483646 h 1024"/>
              <a:gd name="T32" fmla="*/ 2147483646 w 231"/>
              <a:gd name="T33" fmla="*/ 2147483646 h 1024"/>
              <a:gd name="T34" fmla="*/ 2147483646 w 231"/>
              <a:gd name="T35" fmla="*/ 2147483646 h 1024"/>
              <a:gd name="T36" fmla="*/ 2147483646 w 231"/>
              <a:gd name="T37" fmla="*/ 2147483646 h 102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1"/>
              <a:gd name="T58" fmla="*/ 0 h 1024"/>
              <a:gd name="T59" fmla="*/ 231 w 231"/>
              <a:gd name="T60" fmla="*/ 1024 h 102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1" h="1024">
                <a:moveTo>
                  <a:pt x="25" y="984"/>
                </a:moveTo>
                <a:cubicBezTo>
                  <a:pt x="28" y="847"/>
                  <a:pt x="34" y="709"/>
                  <a:pt x="37" y="572"/>
                </a:cubicBezTo>
                <a:cubicBezTo>
                  <a:pt x="33" y="476"/>
                  <a:pt x="30" y="440"/>
                  <a:pt x="33" y="340"/>
                </a:cubicBezTo>
                <a:cubicBezTo>
                  <a:pt x="30" y="269"/>
                  <a:pt x="25" y="210"/>
                  <a:pt x="29" y="140"/>
                </a:cubicBezTo>
                <a:cubicBezTo>
                  <a:pt x="28" y="100"/>
                  <a:pt x="0" y="32"/>
                  <a:pt x="41" y="4"/>
                </a:cubicBezTo>
                <a:cubicBezTo>
                  <a:pt x="122" y="9"/>
                  <a:pt x="91" y="0"/>
                  <a:pt x="133" y="28"/>
                </a:cubicBezTo>
                <a:cubicBezTo>
                  <a:pt x="156" y="62"/>
                  <a:pt x="125" y="22"/>
                  <a:pt x="153" y="44"/>
                </a:cubicBezTo>
                <a:cubicBezTo>
                  <a:pt x="157" y="47"/>
                  <a:pt x="158" y="53"/>
                  <a:pt x="161" y="56"/>
                </a:cubicBezTo>
                <a:cubicBezTo>
                  <a:pt x="164" y="59"/>
                  <a:pt x="169" y="61"/>
                  <a:pt x="173" y="64"/>
                </a:cubicBezTo>
                <a:cubicBezTo>
                  <a:pt x="185" y="82"/>
                  <a:pt x="194" y="97"/>
                  <a:pt x="209" y="112"/>
                </a:cubicBezTo>
                <a:cubicBezTo>
                  <a:pt x="212" y="120"/>
                  <a:pt x="221" y="127"/>
                  <a:pt x="221" y="136"/>
                </a:cubicBezTo>
                <a:cubicBezTo>
                  <a:pt x="221" y="163"/>
                  <a:pt x="213" y="216"/>
                  <a:pt x="213" y="216"/>
                </a:cubicBezTo>
                <a:cubicBezTo>
                  <a:pt x="215" y="282"/>
                  <a:pt x="217" y="319"/>
                  <a:pt x="225" y="376"/>
                </a:cubicBezTo>
                <a:cubicBezTo>
                  <a:pt x="224" y="399"/>
                  <a:pt x="224" y="421"/>
                  <a:pt x="221" y="444"/>
                </a:cubicBezTo>
                <a:cubicBezTo>
                  <a:pt x="220" y="452"/>
                  <a:pt x="213" y="468"/>
                  <a:pt x="213" y="468"/>
                </a:cubicBezTo>
                <a:cubicBezTo>
                  <a:pt x="207" y="564"/>
                  <a:pt x="209" y="508"/>
                  <a:pt x="209" y="636"/>
                </a:cubicBezTo>
                <a:cubicBezTo>
                  <a:pt x="213" y="623"/>
                  <a:pt x="222" y="582"/>
                  <a:pt x="221" y="596"/>
                </a:cubicBezTo>
                <a:cubicBezTo>
                  <a:pt x="208" y="724"/>
                  <a:pt x="231" y="865"/>
                  <a:pt x="173" y="980"/>
                </a:cubicBezTo>
                <a:cubicBezTo>
                  <a:pt x="151" y="1024"/>
                  <a:pt x="74" y="983"/>
                  <a:pt x="25" y="984"/>
                </a:cubicBez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6599238" y="3841750"/>
            <a:ext cx="0" cy="1371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6294438" y="3613150"/>
            <a:ext cx="0" cy="160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Freeform 7"/>
          <p:cNvSpPr>
            <a:spLocks/>
          </p:cNvSpPr>
          <p:nvPr/>
        </p:nvSpPr>
        <p:spPr bwMode="auto">
          <a:xfrm>
            <a:off x="6329363" y="3568700"/>
            <a:ext cx="1635125" cy="1573213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Freeform 8"/>
          <p:cNvSpPr>
            <a:spLocks/>
          </p:cNvSpPr>
          <p:nvPr/>
        </p:nvSpPr>
        <p:spPr bwMode="auto">
          <a:xfrm>
            <a:off x="4692650" y="3568700"/>
            <a:ext cx="1638300" cy="1573213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Freeform 9"/>
          <p:cNvSpPr>
            <a:spLocks/>
          </p:cNvSpPr>
          <p:nvPr/>
        </p:nvSpPr>
        <p:spPr bwMode="auto">
          <a:xfrm>
            <a:off x="4675188" y="5224463"/>
            <a:ext cx="3289300" cy="7937"/>
          </a:xfrm>
          <a:custGeom>
            <a:avLst/>
            <a:gdLst>
              <a:gd name="T0" fmla="*/ 0 w 2072"/>
              <a:gd name="T1" fmla="*/ 2147483646 h 5"/>
              <a:gd name="T2" fmla="*/ 2147483646 w 2072"/>
              <a:gd name="T3" fmla="*/ 0 h 5"/>
              <a:gd name="T4" fmla="*/ 2147483646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7970838" y="5213350"/>
            <a:ext cx="381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Z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6342063" y="5516563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7832725" y="3319463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6446838" y="5822950"/>
            <a:ext cx="625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339933"/>
                </a:solidFill>
              </a:rPr>
              <a:t>0.12</a:t>
            </a:r>
            <a:endParaRPr lang="en-US" altLang="en-US" sz="2400" b="1">
              <a:solidFill>
                <a:srgbClr val="339933"/>
              </a:solidFill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388938" y="2736850"/>
            <a:ext cx="601662" cy="692150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74663" y="2809875"/>
            <a:ext cx="374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Z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990600" y="2736850"/>
            <a:ext cx="914400" cy="692150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1108075" y="2809875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.00</a:t>
            </a: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905000" y="2736850"/>
            <a:ext cx="990600" cy="692150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2052638" y="2809875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.01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895600" y="2736850"/>
            <a:ext cx="942975" cy="692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388938" y="3406775"/>
            <a:ext cx="601662" cy="631825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349250" y="3479800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0.0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958850" y="3473450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.5000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1874838" y="3479800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.5040</a:t>
            </a: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2843213" y="3479800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.5080</a:t>
            </a: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388938" y="4038600"/>
            <a:ext cx="601662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88938" y="4710113"/>
            <a:ext cx="590550" cy="1587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930275" y="4140200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.5398</a:t>
            </a: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1873250" y="4159250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.5438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2894013" y="4067175"/>
            <a:ext cx="9445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388938" y="4724400"/>
            <a:ext cx="601662" cy="685800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349250" y="4810125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0.2</a:t>
            </a: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930275" y="4810125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.5793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1874838" y="4810125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.5832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843213" y="4810125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.5871</a:t>
            </a:r>
          </a:p>
        </p:txBody>
      </p:sp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388938" y="5397500"/>
            <a:ext cx="601662" cy="635000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349250" y="5470525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0.3</a:t>
            </a:r>
          </a:p>
        </p:txBody>
      </p:sp>
      <p:sp>
        <p:nvSpPr>
          <p:cNvPr id="29734" name="Rectangle 38"/>
          <p:cNvSpPr>
            <a:spLocks noChangeArrowheads="1"/>
          </p:cNvSpPr>
          <p:nvPr/>
        </p:nvSpPr>
        <p:spPr bwMode="auto">
          <a:xfrm>
            <a:off x="930275" y="5470525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.6179</a:t>
            </a:r>
          </a:p>
        </p:txBody>
      </p:sp>
      <p:sp>
        <p:nvSpPr>
          <p:cNvPr id="29735" name="Rectangle 39"/>
          <p:cNvSpPr>
            <a:spLocks noChangeArrowheads="1"/>
          </p:cNvSpPr>
          <p:nvPr/>
        </p:nvSpPr>
        <p:spPr bwMode="auto">
          <a:xfrm>
            <a:off x="1874838" y="5470525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.6217</a:t>
            </a:r>
          </a:p>
        </p:txBody>
      </p:sp>
      <p:sp>
        <p:nvSpPr>
          <p:cNvPr id="29736" name="Rectangle 40"/>
          <p:cNvSpPr>
            <a:spLocks noChangeArrowheads="1"/>
          </p:cNvSpPr>
          <p:nvPr/>
        </p:nvSpPr>
        <p:spPr bwMode="auto">
          <a:xfrm>
            <a:off x="2843213" y="5470525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.6255</a:t>
            </a:r>
          </a:p>
        </p:txBody>
      </p:sp>
      <p:sp>
        <p:nvSpPr>
          <p:cNvPr id="29737" name="Rectangle 4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7848600" cy="1143000"/>
          </a:xfrm>
        </p:spPr>
        <p:txBody>
          <a:bodyPr lIns="90487" tIns="44450" rIns="90487" bIns="44450" anchor="ctr" anchorCtr="1"/>
          <a:lstStyle/>
          <a:p>
            <a:pPr defTabSz="914400" eaLnBrk="1" hangingPunct="1">
              <a:lnSpc>
                <a:spcPct val="95000"/>
              </a:lnSpc>
            </a:pPr>
            <a:r>
              <a:rPr lang="en-US" altLang="en-US" sz="3900"/>
              <a:t>Solution: Finding P(Z &lt; 0.12)</a:t>
            </a:r>
          </a:p>
        </p:txBody>
      </p:sp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7010400" y="2895600"/>
            <a:ext cx="1206500" cy="4587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A50021"/>
                </a:solidFill>
              </a:rPr>
              <a:t>0.5478</a:t>
            </a:r>
          </a:p>
        </p:txBody>
      </p:sp>
      <p:sp>
        <p:nvSpPr>
          <p:cNvPr id="29739" name="Rectangle 43"/>
          <p:cNvSpPr>
            <a:spLocks noChangeArrowheads="1"/>
          </p:cNvSpPr>
          <p:nvPr/>
        </p:nvSpPr>
        <p:spPr bwMode="auto">
          <a:xfrm>
            <a:off x="3016250" y="2741613"/>
            <a:ext cx="11303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92075" rIns="92075" bIns="92075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6600"/>
                </a:solidFill>
              </a:rPr>
              <a:t>.02</a:t>
            </a:r>
          </a:p>
        </p:txBody>
      </p:sp>
      <p:sp>
        <p:nvSpPr>
          <p:cNvPr id="29740" name="Rectangle 44"/>
          <p:cNvSpPr>
            <a:spLocks noChangeArrowheads="1"/>
          </p:cNvSpPr>
          <p:nvPr/>
        </p:nvSpPr>
        <p:spPr bwMode="auto">
          <a:xfrm>
            <a:off x="377825" y="4152900"/>
            <a:ext cx="1066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0" rIns="92075" bIns="0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6600"/>
                </a:solidFill>
              </a:rPr>
              <a:t>0.1</a:t>
            </a:r>
          </a:p>
        </p:txBody>
      </p:sp>
      <p:sp>
        <p:nvSpPr>
          <p:cNvPr id="29741" name="Rectangle 45"/>
          <p:cNvSpPr>
            <a:spLocks noChangeArrowheads="1"/>
          </p:cNvSpPr>
          <p:nvPr/>
        </p:nvSpPr>
        <p:spPr bwMode="auto">
          <a:xfrm>
            <a:off x="2895600" y="4159250"/>
            <a:ext cx="1022350" cy="505267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b="1" dirty="0">
                <a:solidFill>
                  <a:srgbClr val="A50021"/>
                </a:solidFill>
              </a:rPr>
              <a:t>.</a:t>
            </a:r>
            <a:r>
              <a:rPr lang="en-US" altLang="en-US" sz="2400" dirty="0">
                <a:solidFill>
                  <a:srgbClr val="A50021"/>
                </a:solidFill>
              </a:rPr>
              <a:t>5478</a:t>
            </a:r>
          </a:p>
        </p:txBody>
      </p:sp>
      <p:sp>
        <p:nvSpPr>
          <p:cNvPr id="29742" name="Rectangle 46"/>
          <p:cNvSpPr>
            <a:spLocks noChangeArrowheads="1"/>
          </p:cNvSpPr>
          <p:nvPr/>
        </p:nvSpPr>
        <p:spPr bwMode="auto">
          <a:xfrm>
            <a:off x="381000" y="1905000"/>
            <a:ext cx="4572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Standardized Normal Probability 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Table (Portion)</a:t>
            </a:r>
          </a:p>
        </p:txBody>
      </p:sp>
      <p:sp>
        <p:nvSpPr>
          <p:cNvPr id="29743" name="Rectangle 47"/>
          <p:cNvSpPr>
            <a:spLocks noChangeArrowheads="1"/>
          </p:cNvSpPr>
          <p:nvPr/>
        </p:nvSpPr>
        <p:spPr bwMode="auto">
          <a:xfrm>
            <a:off x="6065838" y="5441950"/>
            <a:ext cx="625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0.00</a:t>
            </a:r>
            <a:endParaRPr lang="en-US" altLang="en-US" sz="2400" b="1"/>
          </a:p>
        </p:txBody>
      </p:sp>
      <p:sp>
        <p:nvSpPr>
          <p:cNvPr id="29744" name="Line 48"/>
          <p:cNvSpPr>
            <a:spLocks noChangeShapeType="1"/>
          </p:cNvSpPr>
          <p:nvPr/>
        </p:nvSpPr>
        <p:spPr bwMode="auto">
          <a:xfrm flipV="1">
            <a:off x="6294438" y="521335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5" name="Line 49"/>
          <p:cNvSpPr>
            <a:spLocks noChangeShapeType="1"/>
          </p:cNvSpPr>
          <p:nvPr/>
        </p:nvSpPr>
        <p:spPr bwMode="auto">
          <a:xfrm flipV="1">
            <a:off x="6675438" y="521335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6" name="Line 50"/>
          <p:cNvSpPr>
            <a:spLocks noChangeShapeType="1"/>
          </p:cNvSpPr>
          <p:nvPr/>
        </p:nvSpPr>
        <p:spPr bwMode="auto">
          <a:xfrm flipH="1">
            <a:off x="6477000" y="3352800"/>
            <a:ext cx="762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6662738" y="23622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= P(</a:t>
            </a:r>
            <a:r>
              <a:rPr lang="en-US" altLang="en-US" sz="2400">
                <a:solidFill>
                  <a:srgbClr val="008000"/>
                </a:solidFill>
                <a:sym typeface="Arial" panose="020B0604020202020204" pitchFamily="34" charset="0"/>
              </a:rPr>
              <a:t>Z &lt; 0.12)</a:t>
            </a:r>
          </a:p>
        </p:txBody>
      </p:sp>
      <p:sp>
        <p:nvSpPr>
          <p:cNvPr id="29748" name="Rectangle 52"/>
          <p:cNvSpPr>
            <a:spLocks noChangeArrowheads="1"/>
          </p:cNvSpPr>
          <p:nvPr/>
        </p:nvSpPr>
        <p:spPr bwMode="auto">
          <a:xfrm>
            <a:off x="6767513" y="1981200"/>
            <a:ext cx="1747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P(</a:t>
            </a:r>
            <a:r>
              <a:rPr lang="en-US" altLang="en-US" sz="2400">
                <a:solidFill>
                  <a:schemeClr val="bg2"/>
                </a:solidFill>
                <a:sym typeface="Arial" panose="020B0604020202020204" pitchFamily="34" charset="0"/>
              </a:rPr>
              <a:t>X &lt; 18.6)</a:t>
            </a:r>
          </a:p>
        </p:txBody>
      </p:sp>
      <p:sp>
        <p:nvSpPr>
          <p:cNvPr id="29749" name="Rectangle 53"/>
          <p:cNvSpPr>
            <a:spLocks noChangeArrowheads="1"/>
          </p:cNvSpPr>
          <p:nvPr/>
        </p:nvSpPr>
        <p:spPr bwMode="auto">
          <a:xfrm>
            <a:off x="6400800" y="1905000"/>
            <a:ext cx="2514600" cy="14478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50" name="Line 54"/>
          <p:cNvSpPr>
            <a:spLocks noChangeShapeType="1"/>
          </p:cNvSpPr>
          <p:nvPr/>
        </p:nvSpPr>
        <p:spPr bwMode="auto">
          <a:xfrm>
            <a:off x="990600" y="27432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51" name="Line 55"/>
          <p:cNvSpPr>
            <a:spLocks noChangeShapeType="1"/>
          </p:cNvSpPr>
          <p:nvPr/>
        </p:nvSpPr>
        <p:spPr bwMode="auto">
          <a:xfrm>
            <a:off x="1905000" y="27432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52" name="Line 56"/>
          <p:cNvSpPr>
            <a:spLocks noChangeShapeType="1"/>
          </p:cNvSpPr>
          <p:nvPr/>
        </p:nvSpPr>
        <p:spPr bwMode="auto">
          <a:xfrm>
            <a:off x="2895600" y="27432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53" name="Line 57"/>
          <p:cNvSpPr>
            <a:spLocks noChangeShapeType="1"/>
          </p:cNvSpPr>
          <p:nvPr/>
        </p:nvSpPr>
        <p:spPr bwMode="auto">
          <a:xfrm>
            <a:off x="381000" y="3429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54" name="Line 58"/>
          <p:cNvSpPr>
            <a:spLocks noChangeShapeType="1"/>
          </p:cNvSpPr>
          <p:nvPr/>
        </p:nvSpPr>
        <p:spPr bwMode="auto">
          <a:xfrm>
            <a:off x="381000" y="4038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55" name="Line 59"/>
          <p:cNvSpPr>
            <a:spLocks noChangeShapeType="1"/>
          </p:cNvSpPr>
          <p:nvPr/>
        </p:nvSpPr>
        <p:spPr bwMode="auto">
          <a:xfrm>
            <a:off x="381000" y="47244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56" name="Line 60"/>
          <p:cNvSpPr>
            <a:spLocks noChangeShapeType="1"/>
          </p:cNvSpPr>
          <p:nvPr/>
        </p:nvSpPr>
        <p:spPr bwMode="auto">
          <a:xfrm>
            <a:off x="381000" y="54102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81000"/>
            <a:ext cx="7793038" cy="838200"/>
          </a:xfrm>
        </p:spPr>
        <p:txBody>
          <a:bodyPr/>
          <a:lstStyle/>
          <a:p>
            <a:pPr eaLnBrk="1" hangingPunct="1"/>
            <a:br>
              <a:rPr lang="en-US" altLang="en-US" sz="3600"/>
            </a:br>
            <a:r>
              <a:rPr lang="en-US" altLang="en-US" sz="3600"/>
              <a:t>Finding Normal</a:t>
            </a:r>
            <a:br>
              <a:rPr lang="en-US" altLang="en-US" sz="3600"/>
            </a:br>
            <a:r>
              <a:rPr lang="en-US" altLang="en-US" sz="3600"/>
              <a:t>Upper Tail Probabilities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752600"/>
            <a:ext cx="8077200" cy="4532313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Suppose  X  is normal with mean 18.0 and standard deviation 5.0.  </a:t>
            </a:r>
          </a:p>
          <a:p>
            <a:pPr eaLnBrk="1" hangingPunct="1"/>
            <a:r>
              <a:rPr lang="en-US" altLang="en-US" sz="3200" dirty="0">
                <a:solidFill>
                  <a:srgbClr val="008000"/>
                </a:solidFill>
              </a:rPr>
              <a:t>Now Find P(X &gt; 18.6).</a:t>
            </a:r>
          </a:p>
        </p:txBody>
      </p:sp>
      <p:sp>
        <p:nvSpPr>
          <p:cNvPr id="31748" name="Freeform 4"/>
          <p:cNvSpPr>
            <a:spLocks/>
          </p:cNvSpPr>
          <p:nvPr/>
        </p:nvSpPr>
        <p:spPr bwMode="auto">
          <a:xfrm>
            <a:off x="5391150" y="4013200"/>
            <a:ext cx="1314450" cy="1404937"/>
          </a:xfrm>
          <a:custGeom>
            <a:avLst/>
            <a:gdLst>
              <a:gd name="T0" fmla="*/ 2147483646 w 828"/>
              <a:gd name="T1" fmla="*/ 2147483646 h 885"/>
              <a:gd name="T2" fmla="*/ 0 w 828"/>
              <a:gd name="T3" fmla="*/ 0 h 885"/>
              <a:gd name="T4" fmla="*/ 2147483646 w 828"/>
              <a:gd name="T5" fmla="*/ 2147483646 h 885"/>
              <a:gd name="T6" fmla="*/ 2147483646 w 828"/>
              <a:gd name="T7" fmla="*/ 2147483646 h 885"/>
              <a:gd name="T8" fmla="*/ 2147483646 w 828"/>
              <a:gd name="T9" fmla="*/ 2147483646 h 885"/>
              <a:gd name="T10" fmla="*/ 2147483646 w 828"/>
              <a:gd name="T11" fmla="*/ 2147483646 h 885"/>
              <a:gd name="T12" fmla="*/ 2147483646 w 828"/>
              <a:gd name="T13" fmla="*/ 2147483646 h 885"/>
              <a:gd name="T14" fmla="*/ 2147483646 w 828"/>
              <a:gd name="T15" fmla="*/ 2147483646 h 885"/>
              <a:gd name="T16" fmla="*/ 2147483646 w 828"/>
              <a:gd name="T17" fmla="*/ 2147483646 h 885"/>
              <a:gd name="T18" fmla="*/ 2147483646 w 828"/>
              <a:gd name="T19" fmla="*/ 2147483646 h 885"/>
              <a:gd name="T20" fmla="*/ 2147483646 w 828"/>
              <a:gd name="T21" fmla="*/ 2147483646 h 885"/>
              <a:gd name="T22" fmla="*/ 2147483646 w 828"/>
              <a:gd name="T23" fmla="*/ 2147483646 h 885"/>
              <a:gd name="T24" fmla="*/ 2147483646 w 828"/>
              <a:gd name="T25" fmla="*/ 2147483646 h 885"/>
              <a:gd name="T26" fmla="*/ 2147483646 w 828"/>
              <a:gd name="T27" fmla="*/ 2147483646 h 88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28"/>
              <a:gd name="T43" fmla="*/ 0 h 885"/>
              <a:gd name="T44" fmla="*/ 828 w 828"/>
              <a:gd name="T45" fmla="*/ 885 h 88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28" h="885">
                <a:moveTo>
                  <a:pt x="3" y="882"/>
                </a:moveTo>
                <a:lnTo>
                  <a:pt x="0" y="0"/>
                </a:lnTo>
                <a:lnTo>
                  <a:pt x="27" y="72"/>
                </a:lnTo>
                <a:lnTo>
                  <a:pt x="81" y="159"/>
                </a:lnTo>
                <a:lnTo>
                  <a:pt x="117" y="237"/>
                </a:lnTo>
                <a:lnTo>
                  <a:pt x="156" y="297"/>
                </a:lnTo>
                <a:lnTo>
                  <a:pt x="201" y="384"/>
                </a:lnTo>
                <a:lnTo>
                  <a:pt x="273" y="495"/>
                </a:lnTo>
                <a:lnTo>
                  <a:pt x="339" y="585"/>
                </a:lnTo>
                <a:lnTo>
                  <a:pt x="442" y="693"/>
                </a:lnTo>
                <a:lnTo>
                  <a:pt x="609" y="789"/>
                </a:lnTo>
                <a:lnTo>
                  <a:pt x="828" y="825"/>
                </a:lnTo>
                <a:lnTo>
                  <a:pt x="825" y="885"/>
                </a:lnTo>
                <a:lnTo>
                  <a:pt x="3" y="882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Freeform 5"/>
          <p:cNvSpPr>
            <a:spLocks/>
          </p:cNvSpPr>
          <p:nvPr/>
        </p:nvSpPr>
        <p:spPr bwMode="auto">
          <a:xfrm>
            <a:off x="5064125" y="3754437"/>
            <a:ext cx="1635125" cy="1573213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Freeform 6"/>
          <p:cNvSpPr>
            <a:spLocks/>
          </p:cNvSpPr>
          <p:nvPr/>
        </p:nvSpPr>
        <p:spPr bwMode="auto">
          <a:xfrm>
            <a:off x="3427413" y="3754437"/>
            <a:ext cx="1638300" cy="1573213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Freeform 7"/>
          <p:cNvSpPr>
            <a:spLocks/>
          </p:cNvSpPr>
          <p:nvPr/>
        </p:nvSpPr>
        <p:spPr bwMode="auto">
          <a:xfrm>
            <a:off x="3409950" y="5410200"/>
            <a:ext cx="3289300" cy="7937"/>
          </a:xfrm>
          <a:custGeom>
            <a:avLst/>
            <a:gdLst>
              <a:gd name="T0" fmla="*/ 0 w 2072"/>
              <a:gd name="T1" fmla="*/ 2147483646 h 5"/>
              <a:gd name="T2" fmla="*/ 2147483646 w 2072"/>
              <a:gd name="T3" fmla="*/ 0 h 5"/>
              <a:gd name="T4" fmla="*/ 2147483646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6705600" y="5399087"/>
            <a:ext cx="381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X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6567488" y="3657600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5181600" y="6008687"/>
            <a:ext cx="631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339933"/>
                </a:solidFill>
              </a:rPr>
              <a:t>18.6</a:t>
            </a:r>
            <a:endParaRPr lang="en-US" altLang="en-US" sz="2400" b="1" dirty="0">
              <a:solidFill>
                <a:srgbClr val="339933"/>
              </a:solidFill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4800600" y="5627687"/>
            <a:ext cx="631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18.0</a:t>
            </a:r>
            <a:endParaRPr lang="en-US" altLang="en-US" sz="2400" b="1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V="1">
            <a:off x="5410200" y="5399087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5029200" y="3798887"/>
            <a:ext cx="0" cy="16002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6705600" y="2514600"/>
            <a:ext cx="1066800" cy="533400"/>
          </a:xfrm>
          <a:prstGeom prst="rect">
            <a:avLst/>
          </a:prstGeom>
          <a:solidFill>
            <a:srgbClr val="00E2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771" name="Text Box 35"/>
          <p:cNvSpPr txBox="1">
            <a:spLocks noChangeArrowheads="1"/>
          </p:cNvSpPr>
          <p:nvPr/>
        </p:nvSpPr>
        <p:spPr bwMode="auto">
          <a:xfrm>
            <a:off x="838200" y="1981200"/>
            <a:ext cx="7696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   P(X &gt; 18.6) = P(Z &gt; 0.12) = 1.0 - P(Z ≤ 0.12)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                                           = 1.0 - 0.5478 = 0.4522</a:t>
            </a:r>
          </a:p>
        </p:txBody>
      </p:sp>
      <p:sp>
        <p:nvSpPr>
          <p:cNvPr id="32772" name="Freeform 2"/>
          <p:cNvSpPr>
            <a:spLocks/>
          </p:cNvSpPr>
          <p:nvPr/>
        </p:nvSpPr>
        <p:spPr bwMode="auto">
          <a:xfrm>
            <a:off x="6229350" y="3740150"/>
            <a:ext cx="349250" cy="1651000"/>
          </a:xfrm>
          <a:custGeom>
            <a:avLst/>
            <a:gdLst>
              <a:gd name="T0" fmla="*/ 0 w 220"/>
              <a:gd name="T1" fmla="*/ 0 h 1040"/>
              <a:gd name="T2" fmla="*/ 2147483646 w 220"/>
              <a:gd name="T3" fmla="*/ 2147483646 h 1040"/>
              <a:gd name="T4" fmla="*/ 2147483646 w 220"/>
              <a:gd name="T5" fmla="*/ 2147483646 h 1040"/>
              <a:gd name="T6" fmla="*/ 2147483646 w 220"/>
              <a:gd name="T7" fmla="*/ 2147483646 h 1040"/>
              <a:gd name="T8" fmla="*/ 2147483646 w 220"/>
              <a:gd name="T9" fmla="*/ 2147483646 h 1040"/>
              <a:gd name="T10" fmla="*/ 2147483646 w 220"/>
              <a:gd name="T11" fmla="*/ 2147483646 h 1040"/>
              <a:gd name="T12" fmla="*/ 0 w 220"/>
              <a:gd name="T13" fmla="*/ 2147483646 h 1040"/>
              <a:gd name="T14" fmla="*/ 0 w 220"/>
              <a:gd name="T15" fmla="*/ 0 h 10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0"/>
              <a:gd name="T25" fmla="*/ 0 h 1040"/>
              <a:gd name="T26" fmla="*/ 220 w 220"/>
              <a:gd name="T27" fmla="*/ 1040 h 104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0" h="1040">
                <a:moveTo>
                  <a:pt x="0" y="0"/>
                </a:moveTo>
                <a:lnTo>
                  <a:pt x="103" y="45"/>
                </a:lnTo>
                <a:lnTo>
                  <a:pt x="149" y="93"/>
                </a:lnTo>
                <a:lnTo>
                  <a:pt x="185" y="142"/>
                </a:lnTo>
                <a:lnTo>
                  <a:pt x="218" y="192"/>
                </a:lnTo>
                <a:lnTo>
                  <a:pt x="220" y="1040"/>
                </a:lnTo>
                <a:lnTo>
                  <a:pt x="0" y="1040"/>
                </a:lnTo>
                <a:lnTo>
                  <a:pt x="0" y="0"/>
                </a:lnTo>
                <a:close/>
              </a:path>
            </a:pathLst>
          </a:cu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Freeform 3"/>
          <p:cNvSpPr>
            <a:spLocks/>
          </p:cNvSpPr>
          <p:nvPr/>
        </p:nvSpPr>
        <p:spPr bwMode="auto">
          <a:xfrm>
            <a:off x="4619625" y="3733800"/>
            <a:ext cx="1628775" cy="1663700"/>
          </a:xfrm>
          <a:custGeom>
            <a:avLst/>
            <a:gdLst>
              <a:gd name="T0" fmla="*/ 2147483646 w 1026"/>
              <a:gd name="T1" fmla="*/ 2147483646 h 1048"/>
              <a:gd name="T2" fmla="*/ 2147483646 w 1026"/>
              <a:gd name="T3" fmla="*/ 0 h 1048"/>
              <a:gd name="T4" fmla="*/ 2147483646 w 1026"/>
              <a:gd name="T5" fmla="*/ 2147483646 h 1048"/>
              <a:gd name="T6" fmla="*/ 2147483646 w 1026"/>
              <a:gd name="T7" fmla="*/ 2147483646 h 1048"/>
              <a:gd name="T8" fmla="*/ 2147483646 w 1026"/>
              <a:gd name="T9" fmla="*/ 2147483646 h 1048"/>
              <a:gd name="T10" fmla="*/ 2147483646 w 1026"/>
              <a:gd name="T11" fmla="*/ 2147483646 h 1048"/>
              <a:gd name="T12" fmla="*/ 2147483646 w 1026"/>
              <a:gd name="T13" fmla="*/ 2147483646 h 1048"/>
              <a:gd name="T14" fmla="*/ 2147483646 w 1026"/>
              <a:gd name="T15" fmla="*/ 2147483646 h 1048"/>
              <a:gd name="T16" fmla="*/ 2147483646 w 1026"/>
              <a:gd name="T17" fmla="*/ 2147483646 h 1048"/>
              <a:gd name="T18" fmla="*/ 2147483646 w 1026"/>
              <a:gd name="T19" fmla="*/ 2147483646 h 1048"/>
              <a:gd name="T20" fmla="*/ 2147483646 w 1026"/>
              <a:gd name="T21" fmla="*/ 2147483646 h 1048"/>
              <a:gd name="T22" fmla="*/ 0 w 1026"/>
              <a:gd name="T23" fmla="*/ 2147483646 h 1048"/>
              <a:gd name="T24" fmla="*/ 2147483646 w 1026"/>
              <a:gd name="T25" fmla="*/ 2147483646 h 1048"/>
              <a:gd name="T26" fmla="*/ 2147483646 w 1026"/>
              <a:gd name="T27" fmla="*/ 2147483646 h 10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26"/>
              <a:gd name="T43" fmla="*/ 0 h 1048"/>
              <a:gd name="T44" fmla="*/ 1026 w 1026"/>
              <a:gd name="T45" fmla="*/ 1048 h 10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26" h="1048">
                <a:moveTo>
                  <a:pt x="1026" y="1042"/>
                </a:moveTo>
                <a:lnTo>
                  <a:pt x="1024" y="0"/>
                </a:lnTo>
                <a:lnTo>
                  <a:pt x="946" y="30"/>
                </a:lnTo>
                <a:lnTo>
                  <a:pt x="828" y="174"/>
                </a:lnTo>
                <a:lnTo>
                  <a:pt x="734" y="332"/>
                </a:lnTo>
                <a:lnTo>
                  <a:pt x="662" y="472"/>
                </a:lnTo>
                <a:lnTo>
                  <a:pt x="600" y="574"/>
                </a:lnTo>
                <a:lnTo>
                  <a:pt x="522" y="690"/>
                </a:lnTo>
                <a:lnTo>
                  <a:pt x="436" y="790"/>
                </a:lnTo>
                <a:lnTo>
                  <a:pt x="350" y="880"/>
                </a:lnTo>
                <a:lnTo>
                  <a:pt x="180" y="966"/>
                </a:lnTo>
                <a:lnTo>
                  <a:pt x="0" y="996"/>
                </a:lnTo>
                <a:lnTo>
                  <a:pt x="12" y="1048"/>
                </a:lnTo>
                <a:lnTo>
                  <a:pt x="1026" y="1042"/>
                </a:lnTo>
                <a:close/>
              </a:path>
            </a:pathLst>
          </a:cu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Freeform 4"/>
          <p:cNvSpPr>
            <a:spLocks/>
          </p:cNvSpPr>
          <p:nvPr/>
        </p:nvSpPr>
        <p:spPr bwMode="auto">
          <a:xfrm>
            <a:off x="762000" y="3787775"/>
            <a:ext cx="1600200" cy="1622425"/>
          </a:xfrm>
          <a:custGeom>
            <a:avLst/>
            <a:gdLst>
              <a:gd name="T0" fmla="*/ 2147483646 w 1008"/>
              <a:gd name="T1" fmla="*/ 2147483646 h 1022"/>
              <a:gd name="T2" fmla="*/ 2147483646 w 1008"/>
              <a:gd name="T3" fmla="*/ 0 h 1022"/>
              <a:gd name="T4" fmla="*/ 2147483646 w 1008"/>
              <a:gd name="T5" fmla="*/ 2147483646 h 1022"/>
              <a:gd name="T6" fmla="*/ 2147483646 w 1008"/>
              <a:gd name="T7" fmla="*/ 2147483646 h 1022"/>
              <a:gd name="T8" fmla="*/ 2147483646 w 1008"/>
              <a:gd name="T9" fmla="*/ 2147483646 h 1022"/>
              <a:gd name="T10" fmla="*/ 2147483646 w 1008"/>
              <a:gd name="T11" fmla="*/ 2147483646 h 1022"/>
              <a:gd name="T12" fmla="*/ 2147483646 w 1008"/>
              <a:gd name="T13" fmla="*/ 2147483646 h 1022"/>
              <a:gd name="T14" fmla="*/ 2147483646 w 1008"/>
              <a:gd name="T15" fmla="*/ 2147483646 h 1022"/>
              <a:gd name="T16" fmla="*/ 2147483646 w 1008"/>
              <a:gd name="T17" fmla="*/ 2147483646 h 1022"/>
              <a:gd name="T18" fmla="*/ 2147483646 w 1008"/>
              <a:gd name="T19" fmla="*/ 2147483646 h 1022"/>
              <a:gd name="T20" fmla="*/ 2147483646 w 1008"/>
              <a:gd name="T21" fmla="*/ 2147483646 h 1022"/>
              <a:gd name="T22" fmla="*/ 0 w 1008"/>
              <a:gd name="T23" fmla="*/ 2147483646 h 1022"/>
              <a:gd name="T24" fmla="*/ 0 w 1008"/>
              <a:gd name="T25" fmla="*/ 2147483646 h 1022"/>
              <a:gd name="T26" fmla="*/ 2147483646 w 1008"/>
              <a:gd name="T27" fmla="*/ 2147483646 h 10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08"/>
              <a:gd name="T43" fmla="*/ 0 h 1022"/>
              <a:gd name="T44" fmla="*/ 1008 w 1008"/>
              <a:gd name="T45" fmla="*/ 1022 h 10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08" h="1022">
                <a:moveTo>
                  <a:pt x="1008" y="1019"/>
                </a:moveTo>
                <a:lnTo>
                  <a:pt x="1006" y="0"/>
                </a:lnTo>
                <a:lnTo>
                  <a:pt x="928" y="29"/>
                </a:lnTo>
                <a:lnTo>
                  <a:pt x="820" y="168"/>
                </a:lnTo>
                <a:lnTo>
                  <a:pt x="734" y="318"/>
                </a:lnTo>
                <a:lnTo>
                  <a:pt x="652" y="456"/>
                </a:lnTo>
                <a:lnTo>
                  <a:pt x="604" y="546"/>
                </a:lnTo>
                <a:lnTo>
                  <a:pt x="534" y="662"/>
                </a:lnTo>
                <a:lnTo>
                  <a:pt x="470" y="750"/>
                </a:lnTo>
                <a:lnTo>
                  <a:pt x="370" y="852"/>
                </a:lnTo>
                <a:lnTo>
                  <a:pt x="210" y="944"/>
                </a:lnTo>
                <a:lnTo>
                  <a:pt x="0" y="976"/>
                </a:lnTo>
                <a:lnTo>
                  <a:pt x="0" y="1022"/>
                </a:lnTo>
                <a:lnTo>
                  <a:pt x="1008" y="1019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Freeform 6"/>
          <p:cNvSpPr>
            <a:spLocks/>
          </p:cNvSpPr>
          <p:nvPr/>
        </p:nvSpPr>
        <p:spPr bwMode="auto">
          <a:xfrm>
            <a:off x="6575425" y="3992563"/>
            <a:ext cx="1314450" cy="1404937"/>
          </a:xfrm>
          <a:custGeom>
            <a:avLst/>
            <a:gdLst>
              <a:gd name="T0" fmla="*/ 2147483646 w 828"/>
              <a:gd name="T1" fmla="*/ 2147483646 h 885"/>
              <a:gd name="T2" fmla="*/ 0 w 828"/>
              <a:gd name="T3" fmla="*/ 0 h 885"/>
              <a:gd name="T4" fmla="*/ 2147483646 w 828"/>
              <a:gd name="T5" fmla="*/ 2147483646 h 885"/>
              <a:gd name="T6" fmla="*/ 2147483646 w 828"/>
              <a:gd name="T7" fmla="*/ 2147483646 h 885"/>
              <a:gd name="T8" fmla="*/ 2147483646 w 828"/>
              <a:gd name="T9" fmla="*/ 2147483646 h 885"/>
              <a:gd name="T10" fmla="*/ 2147483646 w 828"/>
              <a:gd name="T11" fmla="*/ 2147483646 h 885"/>
              <a:gd name="T12" fmla="*/ 2147483646 w 828"/>
              <a:gd name="T13" fmla="*/ 2147483646 h 885"/>
              <a:gd name="T14" fmla="*/ 2147483646 w 828"/>
              <a:gd name="T15" fmla="*/ 2147483646 h 885"/>
              <a:gd name="T16" fmla="*/ 2147483646 w 828"/>
              <a:gd name="T17" fmla="*/ 2147483646 h 885"/>
              <a:gd name="T18" fmla="*/ 2147483646 w 828"/>
              <a:gd name="T19" fmla="*/ 2147483646 h 885"/>
              <a:gd name="T20" fmla="*/ 2147483646 w 828"/>
              <a:gd name="T21" fmla="*/ 2147483646 h 885"/>
              <a:gd name="T22" fmla="*/ 2147483646 w 828"/>
              <a:gd name="T23" fmla="*/ 2147483646 h 885"/>
              <a:gd name="T24" fmla="*/ 2147483646 w 828"/>
              <a:gd name="T25" fmla="*/ 2147483646 h 885"/>
              <a:gd name="T26" fmla="*/ 2147483646 w 828"/>
              <a:gd name="T27" fmla="*/ 2147483646 h 88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28"/>
              <a:gd name="T43" fmla="*/ 0 h 885"/>
              <a:gd name="T44" fmla="*/ 828 w 828"/>
              <a:gd name="T45" fmla="*/ 885 h 88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28" h="885">
                <a:moveTo>
                  <a:pt x="3" y="882"/>
                </a:moveTo>
                <a:lnTo>
                  <a:pt x="0" y="0"/>
                </a:lnTo>
                <a:lnTo>
                  <a:pt x="27" y="72"/>
                </a:lnTo>
                <a:lnTo>
                  <a:pt x="81" y="159"/>
                </a:lnTo>
                <a:lnTo>
                  <a:pt x="117" y="237"/>
                </a:lnTo>
                <a:lnTo>
                  <a:pt x="156" y="297"/>
                </a:lnTo>
                <a:lnTo>
                  <a:pt x="201" y="384"/>
                </a:lnTo>
                <a:lnTo>
                  <a:pt x="273" y="495"/>
                </a:lnTo>
                <a:lnTo>
                  <a:pt x="339" y="585"/>
                </a:lnTo>
                <a:lnTo>
                  <a:pt x="442" y="693"/>
                </a:lnTo>
                <a:lnTo>
                  <a:pt x="609" y="789"/>
                </a:lnTo>
                <a:lnTo>
                  <a:pt x="828" y="825"/>
                </a:lnTo>
                <a:lnTo>
                  <a:pt x="825" y="885"/>
                </a:lnTo>
                <a:lnTo>
                  <a:pt x="3" y="882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Line 7"/>
          <p:cNvSpPr>
            <a:spLocks noChangeShapeType="1"/>
          </p:cNvSpPr>
          <p:nvPr/>
        </p:nvSpPr>
        <p:spPr bwMode="auto">
          <a:xfrm flipH="1">
            <a:off x="6858000" y="4419600"/>
            <a:ext cx="533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8"/>
          <p:cNvSpPr>
            <a:spLocks noChangeShapeType="1"/>
          </p:cNvSpPr>
          <p:nvPr/>
        </p:nvSpPr>
        <p:spPr bwMode="auto">
          <a:xfrm>
            <a:off x="5562600" y="3810000"/>
            <a:ext cx="381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371600"/>
            <a:ext cx="5257800" cy="685800"/>
          </a:xfrm>
        </p:spPr>
        <p:txBody>
          <a:bodyPr/>
          <a:lstStyle/>
          <a:p>
            <a:pPr eaLnBrk="1" hangingPunct="1"/>
            <a:r>
              <a:rPr lang="en-US" altLang="en-US" sz="3400">
                <a:solidFill>
                  <a:srgbClr val="008000"/>
                </a:solidFill>
              </a:rPr>
              <a:t>Now Find P(X &gt; 18.6).</a:t>
            </a:r>
          </a:p>
        </p:txBody>
      </p:sp>
      <p:sp>
        <p:nvSpPr>
          <p:cNvPr id="32779" name="Text Box 10"/>
          <p:cNvSpPr txBox="1">
            <a:spLocks noChangeArrowheads="1"/>
          </p:cNvSpPr>
          <p:nvPr/>
        </p:nvSpPr>
        <p:spPr bwMode="auto">
          <a:xfrm>
            <a:off x="7467600" y="11430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32780" name="Freeform 11"/>
          <p:cNvSpPr>
            <a:spLocks/>
          </p:cNvSpPr>
          <p:nvPr/>
        </p:nvSpPr>
        <p:spPr bwMode="auto">
          <a:xfrm>
            <a:off x="6248400" y="3733800"/>
            <a:ext cx="1635125" cy="1573213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Freeform 12"/>
          <p:cNvSpPr>
            <a:spLocks/>
          </p:cNvSpPr>
          <p:nvPr/>
        </p:nvSpPr>
        <p:spPr bwMode="auto">
          <a:xfrm>
            <a:off x="4611688" y="3733800"/>
            <a:ext cx="1638300" cy="1573213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7889875" y="5378450"/>
            <a:ext cx="381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Z</a:t>
            </a:r>
          </a:p>
        </p:txBody>
      </p:sp>
      <p:sp>
        <p:nvSpPr>
          <p:cNvPr id="32783" name="Rectangle 14"/>
          <p:cNvSpPr>
            <a:spLocks noChangeArrowheads="1"/>
          </p:cNvSpPr>
          <p:nvPr/>
        </p:nvSpPr>
        <p:spPr bwMode="auto">
          <a:xfrm>
            <a:off x="6365875" y="5988050"/>
            <a:ext cx="625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339933"/>
                </a:solidFill>
              </a:rPr>
              <a:t>0.12</a:t>
            </a:r>
            <a:endParaRPr lang="en-US" altLang="en-US" sz="2400" b="1">
              <a:solidFill>
                <a:srgbClr val="339933"/>
              </a:solidFill>
            </a:endParaRPr>
          </a:p>
        </p:txBody>
      </p:sp>
      <p:sp>
        <p:nvSpPr>
          <p:cNvPr id="32784" name="Rectangle 15"/>
          <p:cNvSpPr>
            <a:spLocks noChangeArrowheads="1"/>
          </p:cNvSpPr>
          <p:nvPr/>
        </p:nvSpPr>
        <p:spPr bwMode="auto">
          <a:xfrm>
            <a:off x="5984875" y="5607050"/>
            <a:ext cx="371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 0</a:t>
            </a:r>
            <a:endParaRPr lang="en-US" altLang="en-US" sz="2400" b="1"/>
          </a:p>
        </p:txBody>
      </p:sp>
      <p:sp>
        <p:nvSpPr>
          <p:cNvPr id="32785" name="Line 16"/>
          <p:cNvSpPr>
            <a:spLocks noChangeShapeType="1"/>
          </p:cNvSpPr>
          <p:nvPr/>
        </p:nvSpPr>
        <p:spPr bwMode="auto">
          <a:xfrm flipV="1">
            <a:off x="6594475" y="537845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Line 17"/>
          <p:cNvSpPr>
            <a:spLocks noChangeShapeType="1"/>
          </p:cNvSpPr>
          <p:nvPr/>
        </p:nvSpPr>
        <p:spPr bwMode="auto">
          <a:xfrm>
            <a:off x="6213475" y="3778250"/>
            <a:ext cx="0" cy="16002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Freeform 18"/>
          <p:cNvSpPr>
            <a:spLocks/>
          </p:cNvSpPr>
          <p:nvPr/>
        </p:nvSpPr>
        <p:spPr bwMode="auto">
          <a:xfrm>
            <a:off x="2362200" y="3776663"/>
            <a:ext cx="1676400" cy="1638300"/>
          </a:xfrm>
          <a:custGeom>
            <a:avLst/>
            <a:gdLst>
              <a:gd name="T0" fmla="*/ 0 w 1056"/>
              <a:gd name="T1" fmla="*/ 2147483646 h 1032"/>
              <a:gd name="T2" fmla="*/ 2147483646 w 1056"/>
              <a:gd name="T3" fmla="*/ 0 h 1032"/>
              <a:gd name="T4" fmla="*/ 2147483646 w 1056"/>
              <a:gd name="T5" fmla="*/ 2147483646 h 1032"/>
              <a:gd name="T6" fmla="*/ 2147483646 w 1056"/>
              <a:gd name="T7" fmla="*/ 2147483646 h 1032"/>
              <a:gd name="T8" fmla="*/ 2147483646 w 1056"/>
              <a:gd name="T9" fmla="*/ 2147483646 h 1032"/>
              <a:gd name="T10" fmla="*/ 2147483646 w 1056"/>
              <a:gd name="T11" fmla="*/ 2147483646 h 1032"/>
              <a:gd name="T12" fmla="*/ 2147483646 w 1056"/>
              <a:gd name="T13" fmla="*/ 2147483646 h 1032"/>
              <a:gd name="T14" fmla="*/ 2147483646 w 1056"/>
              <a:gd name="T15" fmla="*/ 2147483646 h 1032"/>
              <a:gd name="T16" fmla="*/ 2147483646 w 1056"/>
              <a:gd name="T17" fmla="*/ 2147483646 h 1032"/>
              <a:gd name="T18" fmla="*/ 2147483646 w 1056"/>
              <a:gd name="T19" fmla="*/ 2147483646 h 1032"/>
              <a:gd name="T20" fmla="*/ 2147483646 w 1056"/>
              <a:gd name="T21" fmla="*/ 2147483646 h 1032"/>
              <a:gd name="T22" fmla="*/ 2147483646 w 1056"/>
              <a:gd name="T23" fmla="*/ 2147483646 h 1032"/>
              <a:gd name="T24" fmla="*/ 2147483646 w 1056"/>
              <a:gd name="T25" fmla="*/ 2147483646 h 1032"/>
              <a:gd name="T26" fmla="*/ 0 w 1056"/>
              <a:gd name="T27" fmla="*/ 2147483646 h 10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56"/>
              <a:gd name="T43" fmla="*/ 0 h 1032"/>
              <a:gd name="T44" fmla="*/ 1056 w 1056"/>
              <a:gd name="T45" fmla="*/ 1032 h 10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56" h="1032">
                <a:moveTo>
                  <a:pt x="0" y="1029"/>
                </a:moveTo>
                <a:lnTo>
                  <a:pt x="3" y="0"/>
                </a:lnTo>
                <a:lnTo>
                  <a:pt x="84" y="15"/>
                </a:lnTo>
                <a:lnTo>
                  <a:pt x="216" y="150"/>
                </a:lnTo>
                <a:lnTo>
                  <a:pt x="300" y="303"/>
                </a:lnTo>
                <a:lnTo>
                  <a:pt x="378" y="450"/>
                </a:lnTo>
                <a:lnTo>
                  <a:pt x="429" y="543"/>
                </a:lnTo>
                <a:lnTo>
                  <a:pt x="501" y="654"/>
                </a:lnTo>
                <a:lnTo>
                  <a:pt x="567" y="741"/>
                </a:lnTo>
                <a:lnTo>
                  <a:pt x="670" y="849"/>
                </a:lnTo>
                <a:lnTo>
                  <a:pt x="837" y="945"/>
                </a:lnTo>
                <a:lnTo>
                  <a:pt x="1056" y="981"/>
                </a:lnTo>
                <a:lnTo>
                  <a:pt x="1056" y="1032"/>
                </a:lnTo>
                <a:lnTo>
                  <a:pt x="0" y="1029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8" name="Line 19"/>
          <p:cNvSpPr>
            <a:spLocks noChangeShapeType="1"/>
          </p:cNvSpPr>
          <p:nvPr/>
        </p:nvSpPr>
        <p:spPr bwMode="auto">
          <a:xfrm>
            <a:off x="2362200" y="3810000"/>
            <a:ext cx="0" cy="160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Freeform 20"/>
          <p:cNvSpPr>
            <a:spLocks/>
          </p:cNvSpPr>
          <p:nvPr/>
        </p:nvSpPr>
        <p:spPr bwMode="auto">
          <a:xfrm>
            <a:off x="2397125" y="3765550"/>
            <a:ext cx="1635125" cy="1573213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Freeform 21"/>
          <p:cNvSpPr>
            <a:spLocks/>
          </p:cNvSpPr>
          <p:nvPr/>
        </p:nvSpPr>
        <p:spPr bwMode="auto">
          <a:xfrm>
            <a:off x="760413" y="3765550"/>
            <a:ext cx="1638300" cy="1573213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1" name="Freeform 22"/>
          <p:cNvSpPr>
            <a:spLocks/>
          </p:cNvSpPr>
          <p:nvPr/>
        </p:nvSpPr>
        <p:spPr bwMode="auto">
          <a:xfrm>
            <a:off x="742950" y="5421313"/>
            <a:ext cx="3289300" cy="7937"/>
          </a:xfrm>
          <a:custGeom>
            <a:avLst/>
            <a:gdLst>
              <a:gd name="T0" fmla="*/ 0 w 2072"/>
              <a:gd name="T1" fmla="*/ 2147483646 h 5"/>
              <a:gd name="T2" fmla="*/ 2147483646 w 2072"/>
              <a:gd name="T3" fmla="*/ 0 h 5"/>
              <a:gd name="T4" fmla="*/ 2147483646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2" name="Line 23"/>
          <p:cNvSpPr>
            <a:spLocks noChangeShapeType="1"/>
          </p:cNvSpPr>
          <p:nvPr/>
        </p:nvSpPr>
        <p:spPr bwMode="auto">
          <a:xfrm>
            <a:off x="4030663" y="5356225"/>
            <a:ext cx="0" cy="1588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Rectangle 24"/>
          <p:cNvSpPr>
            <a:spLocks noChangeArrowheads="1"/>
          </p:cNvSpPr>
          <p:nvPr/>
        </p:nvSpPr>
        <p:spPr bwMode="auto">
          <a:xfrm>
            <a:off x="4038600" y="5410200"/>
            <a:ext cx="381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Z</a:t>
            </a:r>
          </a:p>
        </p:txBody>
      </p:sp>
      <p:sp>
        <p:nvSpPr>
          <p:cNvPr id="32794" name="Rectangle 25"/>
          <p:cNvSpPr>
            <a:spLocks noChangeArrowheads="1"/>
          </p:cNvSpPr>
          <p:nvPr/>
        </p:nvSpPr>
        <p:spPr bwMode="auto">
          <a:xfrm>
            <a:off x="2409825" y="5713413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795" name="Rectangle 26"/>
          <p:cNvSpPr>
            <a:spLocks noChangeArrowheads="1"/>
          </p:cNvSpPr>
          <p:nvPr/>
        </p:nvSpPr>
        <p:spPr bwMode="auto">
          <a:xfrm>
            <a:off x="3900488" y="3668713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796" name="Rectangle 27"/>
          <p:cNvSpPr>
            <a:spLocks noChangeArrowheads="1"/>
          </p:cNvSpPr>
          <p:nvPr/>
        </p:nvSpPr>
        <p:spPr bwMode="auto">
          <a:xfrm>
            <a:off x="2514600" y="6019800"/>
            <a:ext cx="625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339933"/>
                </a:solidFill>
              </a:rPr>
              <a:t>0.12</a:t>
            </a:r>
            <a:endParaRPr lang="en-US" altLang="en-US" sz="2400" b="1">
              <a:solidFill>
                <a:srgbClr val="339933"/>
              </a:solidFill>
            </a:endParaRPr>
          </a:p>
        </p:txBody>
      </p:sp>
      <p:sp>
        <p:nvSpPr>
          <p:cNvPr id="32797" name="Rectangle 28"/>
          <p:cNvSpPr>
            <a:spLocks noChangeArrowheads="1"/>
          </p:cNvSpPr>
          <p:nvPr/>
        </p:nvSpPr>
        <p:spPr bwMode="auto">
          <a:xfrm>
            <a:off x="4800600" y="3429000"/>
            <a:ext cx="1130300" cy="459100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0.5478</a:t>
            </a:r>
          </a:p>
        </p:txBody>
      </p:sp>
      <p:sp>
        <p:nvSpPr>
          <p:cNvPr id="32798" name="Line 29"/>
          <p:cNvSpPr>
            <a:spLocks noChangeShapeType="1"/>
          </p:cNvSpPr>
          <p:nvPr/>
        </p:nvSpPr>
        <p:spPr bwMode="auto">
          <a:xfrm flipH="1">
            <a:off x="2743200" y="4038600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9" name="Rectangle 30"/>
          <p:cNvSpPr>
            <a:spLocks noChangeArrowheads="1"/>
          </p:cNvSpPr>
          <p:nvPr/>
        </p:nvSpPr>
        <p:spPr bwMode="auto">
          <a:xfrm>
            <a:off x="2133600" y="5638800"/>
            <a:ext cx="371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 0</a:t>
            </a:r>
            <a:endParaRPr lang="en-US" altLang="en-US" sz="2400" b="1"/>
          </a:p>
        </p:txBody>
      </p:sp>
      <p:sp>
        <p:nvSpPr>
          <p:cNvPr id="32800" name="Line 31"/>
          <p:cNvSpPr>
            <a:spLocks noChangeShapeType="1"/>
          </p:cNvSpPr>
          <p:nvPr/>
        </p:nvSpPr>
        <p:spPr bwMode="auto">
          <a:xfrm flipV="1">
            <a:off x="2362200" y="5410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1" name="Line 32"/>
          <p:cNvSpPr>
            <a:spLocks noChangeShapeType="1"/>
          </p:cNvSpPr>
          <p:nvPr/>
        </p:nvSpPr>
        <p:spPr bwMode="auto">
          <a:xfrm flipV="1">
            <a:off x="2743200" y="54102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2" name="Rectangle 33"/>
          <p:cNvSpPr>
            <a:spLocks noChangeArrowheads="1"/>
          </p:cNvSpPr>
          <p:nvPr/>
        </p:nvSpPr>
        <p:spPr bwMode="auto">
          <a:xfrm>
            <a:off x="3124200" y="3657600"/>
            <a:ext cx="1206500" cy="459100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1.000</a:t>
            </a:r>
          </a:p>
        </p:txBody>
      </p:sp>
      <p:sp>
        <p:nvSpPr>
          <p:cNvPr id="32803" name="Rectangle 34"/>
          <p:cNvSpPr>
            <a:spLocks noChangeArrowheads="1"/>
          </p:cNvSpPr>
          <p:nvPr/>
        </p:nvSpPr>
        <p:spPr bwMode="auto">
          <a:xfrm>
            <a:off x="7086600" y="3733800"/>
            <a:ext cx="1905000" cy="828432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1.0 - 0.5478 = 0.4522</a:t>
            </a:r>
          </a:p>
        </p:txBody>
      </p:sp>
      <p:sp>
        <p:nvSpPr>
          <p:cNvPr id="32804" name="Line 36"/>
          <p:cNvSpPr>
            <a:spLocks noChangeShapeType="1"/>
          </p:cNvSpPr>
          <p:nvPr/>
        </p:nvSpPr>
        <p:spPr bwMode="auto">
          <a:xfrm flipV="1">
            <a:off x="6218238" y="536575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5" name="Freeform 37"/>
          <p:cNvSpPr>
            <a:spLocks/>
          </p:cNvSpPr>
          <p:nvPr/>
        </p:nvSpPr>
        <p:spPr bwMode="auto">
          <a:xfrm>
            <a:off x="4594225" y="5389563"/>
            <a:ext cx="3289300" cy="7937"/>
          </a:xfrm>
          <a:custGeom>
            <a:avLst/>
            <a:gdLst>
              <a:gd name="T0" fmla="*/ 0 w 2072"/>
              <a:gd name="T1" fmla="*/ 2147483646 h 5"/>
              <a:gd name="T2" fmla="*/ 2147483646 w 2072"/>
              <a:gd name="T3" fmla="*/ 0 h 5"/>
              <a:gd name="T4" fmla="*/ 2147483646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990600" y="1981200"/>
            <a:ext cx="7239000" cy="11430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807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28600"/>
            <a:ext cx="7772400" cy="990600"/>
          </a:xfrm>
        </p:spPr>
        <p:txBody>
          <a:bodyPr/>
          <a:lstStyle/>
          <a:p>
            <a:pPr eaLnBrk="1" hangingPunct="1"/>
            <a:br>
              <a:rPr lang="en-US" altLang="en-US"/>
            </a:br>
            <a:r>
              <a:rPr lang="en-US" altLang="en-US" sz="3600"/>
              <a:t>Finding Normal</a:t>
            </a:r>
            <a:br>
              <a:rPr lang="en-US" altLang="en-US" sz="3600"/>
            </a:br>
            <a:r>
              <a:rPr lang="en-US" altLang="en-US" sz="3600"/>
              <a:t>Upper Tail Probabilities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97" grpId="0" animBg="1"/>
      <p:bldP spid="32802" grpId="0" animBg="1"/>
      <p:bldP spid="3280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auto">
          <a:xfrm>
            <a:off x="6505575" y="2667000"/>
            <a:ext cx="311150" cy="1654175"/>
          </a:xfrm>
          <a:custGeom>
            <a:avLst/>
            <a:gdLst>
              <a:gd name="T0" fmla="*/ 2147483646 w 196"/>
              <a:gd name="T1" fmla="*/ 2147483646 h 1042"/>
              <a:gd name="T2" fmla="*/ 0 w 196"/>
              <a:gd name="T3" fmla="*/ 0 h 1042"/>
              <a:gd name="T4" fmla="*/ 2147483646 w 196"/>
              <a:gd name="T5" fmla="*/ 2147483646 h 1042"/>
              <a:gd name="T6" fmla="*/ 2147483646 w 196"/>
              <a:gd name="T7" fmla="*/ 2147483646 h 1042"/>
              <a:gd name="T8" fmla="*/ 2147483646 w 196"/>
              <a:gd name="T9" fmla="*/ 2147483646 h 1042"/>
              <a:gd name="T10" fmla="*/ 2147483646 w 196"/>
              <a:gd name="T11" fmla="*/ 2147483646 h 1042"/>
              <a:gd name="T12" fmla="*/ 2147483646 w 196"/>
              <a:gd name="T13" fmla="*/ 2147483646 h 1042"/>
              <a:gd name="T14" fmla="*/ 2147483646 w 196"/>
              <a:gd name="T15" fmla="*/ 2147483646 h 1042"/>
              <a:gd name="T16" fmla="*/ 2147483646 w 196"/>
              <a:gd name="T17" fmla="*/ 2147483646 h 1042"/>
              <a:gd name="T18" fmla="*/ 2147483646 w 196"/>
              <a:gd name="T19" fmla="*/ 2147483646 h 10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6"/>
              <a:gd name="T31" fmla="*/ 0 h 1042"/>
              <a:gd name="T32" fmla="*/ 196 w 196"/>
              <a:gd name="T33" fmla="*/ 1042 h 10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6" h="1042">
                <a:moveTo>
                  <a:pt x="2" y="1040"/>
                </a:moveTo>
                <a:lnTo>
                  <a:pt x="0" y="0"/>
                </a:lnTo>
                <a:lnTo>
                  <a:pt x="30" y="2"/>
                </a:lnTo>
                <a:lnTo>
                  <a:pt x="66" y="18"/>
                </a:lnTo>
                <a:lnTo>
                  <a:pt x="102" y="51"/>
                </a:lnTo>
                <a:lnTo>
                  <a:pt x="138" y="85"/>
                </a:lnTo>
                <a:lnTo>
                  <a:pt x="174" y="136"/>
                </a:lnTo>
                <a:lnTo>
                  <a:pt x="196" y="158"/>
                </a:lnTo>
                <a:lnTo>
                  <a:pt x="196" y="1042"/>
                </a:lnTo>
                <a:lnTo>
                  <a:pt x="2" y="104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562600" y="5032375"/>
            <a:ext cx="2819400" cy="1219200"/>
          </a:xfrm>
          <a:prstGeom prst="rect">
            <a:avLst/>
          </a:prstGeom>
          <a:solidFill>
            <a:srgbClr val="FF9BAE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6781800" cy="990600"/>
          </a:xfrm>
        </p:spPr>
        <p:txBody>
          <a:bodyPr/>
          <a:lstStyle/>
          <a:p>
            <a:pPr defTabSz="914400" eaLnBrk="1" hangingPunct="1">
              <a:lnSpc>
                <a:spcPct val="80000"/>
              </a:lnSpc>
            </a:pPr>
            <a:r>
              <a:rPr lang="en-US" altLang="en-US" sz="3600"/>
              <a:t>Finding a Normal Probability Between Two Values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00200"/>
            <a:ext cx="8077200" cy="1090613"/>
          </a:xfrm>
        </p:spPr>
        <p:txBody>
          <a:bodyPr/>
          <a:lstStyle/>
          <a:p>
            <a:pPr marL="571500" indent="-571500" defTabSz="914400" eaLnBrk="1" hangingPunct="1"/>
            <a:r>
              <a:rPr lang="en-US" altLang="en-US" dirty="0"/>
              <a:t>Suppose  X  is normal with mean 18.0 and standard deviation 5.0.  Find P(18 &lt; X &lt; 18.6).</a:t>
            </a:r>
            <a:endParaRPr lang="en-US" altLang="en-US" sz="2700" dirty="0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638800" y="5094288"/>
            <a:ext cx="27432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   P(1</a:t>
            </a:r>
            <a:r>
              <a:rPr lang="en-US" altLang="en-US" sz="2400" dirty="0">
                <a:solidFill>
                  <a:schemeClr val="bg2"/>
                </a:solidFill>
                <a:sym typeface="Arial" panose="020B0604020202020204" pitchFamily="34" charset="0"/>
              </a:rPr>
              <a:t>8 &lt; X &lt; 18.6)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= </a:t>
            </a:r>
            <a:r>
              <a:rPr lang="en-US" altLang="en-US" sz="2400" dirty="0">
                <a:solidFill>
                  <a:schemeClr val="folHlink"/>
                </a:solidFill>
              </a:rPr>
              <a:t>P(</a:t>
            </a:r>
            <a:r>
              <a:rPr lang="en-US" altLang="en-US" sz="2400" dirty="0">
                <a:solidFill>
                  <a:schemeClr val="folHlink"/>
                </a:solidFill>
                <a:sym typeface="Arial" panose="020B0604020202020204" pitchFamily="34" charset="0"/>
              </a:rPr>
              <a:t>0 &lt; Z &lt; 0.12)</a:t>
            </a:r>
          </a:p>
        </p:txBody>
      </p:sp>
      <p:sp>
        <p:nvSpPr>
          <p:cNvPr id="33799" name="Freeform 7"/>
          <p:cNvSpPr>
            <a:spLocks/>
          </p:cNvSpPr>
          <p:nvPr/>
        </p:nvSpPr>
        <p:spPr bwMode="auto">
          <a:xfrm>
            <a:off x="6499225" y="2670175"/>
            <a:ext cx="6350" cy="1644650"/>
          </a:xfrm>
          <a:custGeom>
            <a:avLst/>
            <a:gdLst>
              <a:gd name="T0" fmla="*/ 0 w 4"/>
              <a:gd name="T1" fmla="*/ 0 h 1036"/>
              <a:gd name="T2" fmla="*/ 2147483646 w 4"/>
              <a:gd name="T3" fmla="*/ 2147483646 h 1036"/>
              <a:gd name="T4" fmla="*/ 0 60000 65536"/>
              <a:gd name="T5" fmla="*/ 0 60000 65536"/>
              <a:gd name="T6" fmla="*/ 0 w 4"/>
              <a:gd name="T7" fmla="*/ 0 h 1036"/>
              <a:gd name="T8" fmla="*/ 4 w 4"/>
              <a:gd name="T9" fmla="*/ 1036 h 10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1036">
                <a:moveTo>
                  <a:pt x="0" y="0"/>
                </a:moveTo>
                <a:lnTo>
                  <a:pt x="4" y="103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Freeform 8"/>
          <p:cNvSpPr>
            <a:spLocks/>
          </p:cNvSpPr>
          <p:nvPr/>
        </p:nvSpPr>
        <p:spPr bwMode="auto">
          <a:xfrm>
            <a:off x="6513513" y="2670175"/>
            <a:ext cx="1635125" cy="1573213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Freeform 9"/>
          <p:cNvSpPr>
            <a:spLocks/>
          </p:cNvSpPr>
          <p:nvPr/>
        </p:nvSpPr>
        <p:spPr bwMode="auto">
          <a:xfrm>
            <a:off x="4876800" y="2670175"/>
            <a:ext cx="1638300" cy="1573213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Freeform 10"/>
          <p:cNvSpPr>
            <a:spLocks/>
          </p:cNvSpPr>
          <p:nvPr/>
        </p:nvSpPr>
        <p:spPr bwMode="auto">
          <a:xfrm>
            <a:off x="4859338" y="4325938"/>
            <a:ext cx="3289300" cy="7937"/>
          </a:xfrm>
          <a:custGeom>
            <a:avLst/>
            <a:gdLst>
              <a:gd name="T0" fmla="*/ 0 w 2072"/>
              <a:gd name="T1" fmla="*/ 2147483646 h 5"/>
              <a:gd name="T2" fmla="*/ 2147483646 w 2072"/>
              <a:gd name="T3" fmla="*/ 0 h 5"/>
              <a:gd name="T4" fmla="*/ 2147483646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4862513" y="2706688"/>
            <a:ext cx="1587" cy="0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4862513" y="2857500"/>
            <a:ext cx="1587" cy="0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2511425" y="3033713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8153400" y="4727575"/>
            <a:ext cx="381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folHlink"/>
                </a:solidFill>
              </a:rPr>
              <a:t>Z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6526213" y="4618038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6553200" y="4727575"/>
            <a:ext cx="625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folHlink"/>
                </a:solidFill>
              </a:rPr>
              <a:t>0.12</a:t>
            </a:r>
            <a:endParaRPr lang="en-US" altLang="en-US" sz="2400" b="1">
              <a:solidFill>
                <a:schemeClr val="folHlink"/>
              </a:solidFill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6248400" y="4727575"/>
            <a:ext cx="371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folHlink"/>
                </a:solidFill>
              </a:rPr>
              <a:t> 0</a:t>
            </a:r>
            <a:endParaRPr lang="en-US" altLang="en-US" sz="2400" b="1">
              <a:solidFill>
                <a:schemeClr val="folHlink"/>
              </a:solidFill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8153400" y="4346575"/>
            <a:ext cx="381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X</a:t>
            </a: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6629400" y="4346575"/>
            <a:ext cx="625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18.6</a:t>
            </a:r>
            <a:endParaRPr lang="en-US" altLang="en-US" sz="2400" b="1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6248400" y="4346575"/>
            <a:ext cx="498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 18</a:t>
            </a:r>
            <a:endParaRPr lang="en-US" altLang="en-US" sz="2400" b="1"/>
          </a:p>
        </p:txBody>
      </p:sp>
      <p:graphicFrame>
        <p:nvGraphicFramePr>
          <p:cNvPr id="3381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887091"/>
              </p:ext>
            </p:extLst>
          </p:nvPr>
        </p:nvGraphicFramePr>
        <p:xfrm>
          <a:off x="704850" y="3432175"/>
          <a:ext cx="3433763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749600" imgH="12571560" progId="Equation.3">
                  <p:embed/>
                </p:oleObj>
              </mc:Choice>
              <mc:Fallback>
                <p:oleObj name="Equation" r:id="rId2" imgW="46749600" imgH="1257156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3432175"/>
                        <a:ext cx="3433763" cy="849313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474294"/>
              </p:ext>
            </p:extLst>
          </p:nvPr>
        </p:nvGraphicFramePr>
        <p:xfrm>
          <a:off x="520700" y="4651375"/>
          <a:ext cx="4149725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6508840" imgH="12571560" progId="Equation.3">
                  <p:embed/>
                </p:oleObj>
              </mc:Choice>
              <mc:Fallback>
                <p:oleObj name="Equation" r:id="rId4" imgW="56508840" imgH="125715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4651375"/>
                        <a:ext cx="4149725" cy="849313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533400" y="2746375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Calculate Z-values: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7848600" y="2743200"/>
            <a:ext cx="990600" cy="457200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19" name="Freeform 3"/>
          <p:cNvSpPr>
            <a:spLocks/>
          </p:cNvSpPr>
          <p:nvPr/>
        </p:nvSpPr>
        <p:spPr bwMode="auto">
          <a:xfrm>
            <a:off x="5916613" y="3811588"/>
            <a:ext cx="366712" cy="1625600"/>
          </a:xfrm>
          <a:custGeom>
            <a:avLst/>
            <a:gdLst>
              <a:gd name="T0" fmla="*/ 2147483646 w 231"/>
              <a:gd name="T1" fmla="*/ 2147483646 h 1024"/>
              <a:gd name="T2" fmla="*/ 2147483646 w 231"/>
              <a:gd name="T3" fmla="*/ 2147483646 h 1024"/>
              <a:gd name="T4" fmla="*/ 2147483646 w 231"/>
              <a:gd name="T5" fmla="*/ 2147483646 h 1024"/>
              <a:gd name="T6" fmla="*/ 2147483646 w 231"/>
              <a:gd name="T7" fmla="*/ 2147483646 h 1024"/>
              <a:gd name="T8" fmla="*/ 2147483646 w 231"/>
              <a:gd name="T9" fmla="*/ 2147483646 h 1024"/>
              <a:gd name="T10" fmla="*/ 2147483646 w 231"/>
              <a:gd name="T11" fmla="*/ 2147483646 h 1024"/>
              <a:gd name="T12" fmla="*/ 2147483646 w 231"/>
              <a:gd name="T13" fmla="*/ 2147483646 h 1024"/>
              <a:gd name="T14" fmla="*/ 2147483646 w 231"/>
              <a:gd name="T15" fmla="*/ 2147483646 h 1024"/>
              <a:gd name="T16" fmla="*/ 2147483646 w 231"/>
              <a:gd name="T17" fmla="*/ 2147483646 h 1024"/>
              <a:gd name="T18" fmla="*/ 2147483646 w 231"/>
              <a:gd name="T19" fmla="*/ 2147483646 h 1024"/>
              <a:gd name="T20" fmla="*/ 2147483646 w 231"/>
              <a:gd name="T21" fmla="*/ 2147483646 h 1024"/>
              <a:gd name="T22" fmla="*/ 2147483646 w 231"/>
              <a:gd name="T23" fmla="*/ 2147483646 h 1024"/>
              <a:gd name="T24" fmla="*/ 2147483646 w 231"/>
              <a:gd name="T25" fmla="*/ 2147483646 h 1024"/>
              <a:gd name="T26" fmla="*/ 2147483646 w 231"/>
              <a:gd name="T27" fmla="*/ 2147483646 h 1024"/>
              <a:gd name="T28" fmla="*/ 2147483646 w 231"/>
              <a:gd name="T29" fmla="*/ 2147483646 h 1024"/>
              <a:gd name="T30" fmla="*/ 2147483646 w 231"/>
              <a:gd name="T31" fmla="*/ 2147483646 h 1024"/>
              <a:gd name="T32" fmla="*/ 2147483646 w 231"/>
              <a:gd name="T33" fmla="*/ 2147483646 h 1024"/>
              <a:gd name="T34" fmla="*/ 2147483646 w 231"/>
              <a:gd name="T35" fmla="*/ 2147483646 h 1024"/>
              <a:gd name="T36" fmla="*/ 2147483646 w 231"/>
              <a:gd name="T37" fmla="*/ 2147483646 h 102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1"/>
              <a:gd name="T58" fmla="*/ 0 h 1024"/>
              <a:gd name="T59" fmla="*/ 231 w 231"/>
              <a:gd name="T60" fmla="*/ 1024 h 102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1" h="1024">
                <a:moveTo>
                  <a:pt x="25" y="984"/>
                </a:moveTo>
                <a:cubicBezTo>
                  <a:pt x="28" y="847"/>
                  <a:pt x="34" y="709"/>
                  <a:pt x="37" y="572"/>
                </a:cubicBezTo>
                <a:cubicBezTo>
                  <a:pt x="33" y="476"/>
                  <a:pt x="30" y="440"/>
                  <a:pt x="33" y="340"/>
                </a:cubicBezTo>
                <a:cubicBezTo>
                  <a:pt x="30" y="269"/>
                  <a:pt x="25" y="210"/>
                  <a:pt x="29" y="140"/>
                </a:cubicBezTo>
                <a:cubicBezTo>
                  <a:pt x="28" y="100"/>
                  <a:pt x="0" y="32"/>
                  <a:pt x="41" y="4"/>
                </a:cubicBezTo>
                <a:cubicBezTo>
                  <a:pt x="122" y="9"/>
                  <a:pt x="91" y="0"/>
                  <a:pt x="133" y="28"/>
                </a:cubicBezTo>
                <a:cubicBezTo>
                  <a:pt x="156" y="62"/>
                  <a:pt x="125" y="22"/>
                  <a:pt x="153" y="44"/>
                </a:cubicBezTo>
                <a:cubicBezTo>
                  <a:pt x="157" y="47"/>
                  <a:pt x="158" y="53"/>
                  <a:pt x="161" y="56"/>
                </a:cubicBezTo>
                <a:cubicBezTo>
                  <a:pt x="164" y="59"/>
                  <a:pt x="169" y="61"/>
                  <a:pt x="173" y="64"/>
                </a:cubicBezTo>
                <a:cubicBezTo>
                  <a:pt x="185" y="82"/>
                  <a:pt x="194" y="97"/>
                  <a:pt x="209" y="112"/>
                </a:cubicBezTo>
                <a:cubicBezTo>
                  <a:pt x="212" y="120"/>
                  <a:pt x="221" y="127"/>
                  <a:pt x="221" y="136"/>
                </a:cubicBezTo>
                <a:cubicBezTo>
                  <a:pt x="221" y="163"/>
                  <a:pt x="213" y="216"/>
                  <a:pt x="213" y="216"/>
                </a:cubicBezTo>
                <a:cubicBezTo>
                  <a:pt x="215" y="282"/>
                  <a:pt x="217" y="319"/>
                  <a:pt x="225" y="376"/>
                </a:cubicBezTo>
                <a:cubicBezTo>
                  <a:pt x="224" y="399"/>
                  <a:pt x="224" y="421"/>
                  <a:pt x="221" y="444"/>
                </a:cubicBezTo>
                <a:cubicBezTo>
                  <a:pt x="220" y="452"/>
                  <a:pt x="213" y="468"/>
                  <a:pt x="213" y="468"/>
                </a:cubicBezTo>
                <a:cubicBezTo>
                  <a:pt x="207" y="564"/>
                  <a:pt x="209" y="508"/>
                  <a:pt x="209" y="636"/>
                </a:cubicBezTo>
                <a:cubicBezTo>
                  <a:pt x="213" y="623"/>
                  <a:pt x="222" y="582"/>
                  <a:pt x="221" y="596"/>
                </a:cubicBezTo>
                <a:cubicBezTo>
                  <a:pt x="208" y="724"/>
                  <a:pt x="231" y="865"/>
                  <a:pt x="173" y="980"/>
                </a:cubicBezTo>
                <a:cubicBezTo>
                  <a:pt x="151" y="1024"/>
                  <a:pt x="74" y="983"/>
                  <a:pt x="25" y="984"/>
                </a:cubicBez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Freeform 4"/>
          <p:cNvSpPr>
            <a:spLocks/>
          </p:cNvSpPr>
          <p:nvPr/>
        </p:nvSpPr>
        <p:spPr bwMode="auto">
          <a:xfrm>
            <a:off x="5997575" y="3798888"/>
            <a:ext cx="1635125" cy="1573212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6267450" y="4071938"/>
            <a:ext cx="0" cy="1371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H="1">
            <a:off x="6145213" y="3673475"/>
            <a:ext cx="560387" cy="747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Freeform 7"/>
          <p:cNvSpPr>
            <a:spLocks/>
          </p:cNvSpPr>
          <p:nvPr/>
        </p:nvSpPr>
        <p:spPr bwMode="auto">
          <a:xfrm>
            <a:off x="5956300" y="5227638"/>
            <a:ext cx="320675" cy="242887"/>
          </a:xfrm>
          <a:custGeom>
            <a:avLst/>
            <a:gdLst>
              <a:gd name="T0" fmla="*/ 2147483646 w 202"/>
              <a:gd name="T1" fmla="*/ 2147483646 h 153"/>
              <a:gd name="T2" fmla="*/ 2147483646 w 202"/>
              <a:gd name="T3" fmla="*/ 2147483646 h 153"/>
              <a:gd name="T4" fmla="*/ 2147483646 w 202"/>
              <a:gd name="T5" fmla="*/ 2147483646 h 153"/>
              <a:gd name="T6" fmla="*/ 2147483646 w 202"/>
              <a:gd name="T7" fmla="*/ 2147483646 h 153"/>
              <a:gd name="T8" fmla="*/ 2147483646 w 202"/>
              <a:gd name="T9" fmla="*/ 2147483646 h 153"/>
              <a:gd name="T10" fmla="*/ 2147483646 w 202"/>
              <a:gd name="T11" fmla="*/ 2147483646 h 153"/>
              <a:gd name="T12" fmla="*/ 2147483646 w 202"/>
              <a:gd name="T13" fmla="*/ 0 h 153"/>
              <a:gd name="T14" fmla="*/ 2147483646 w 202"/>
              <a:gd name="T15" fmla="*/ 2147483646 h 153"/>
              <a:gd name="T16" fmla="*/ 2147483646 w 202"/>
              <a:gd name="T17" fmla="*/ 2147483646 h 153"/>
              <a:gd name="T18" fmla="*/ 2147483646 w 202"/>
              <a:gd name="T19" fmla="*/ 2147483646 h 153"/>
              <a:gd name="T20" fmla="*/ 2147483646 w 202"/>
              <a:gd name="T21" fmla="*/ 2147483646 h 153"/>
              <a:gd name="T22" fmla="*/ 0 w 202"/>
              <a:gd name="T23" fmla="*/ 2147483646 h 153"/>
              <a:gd name="T24" fmla="*/ 2147483646 w 202"/>
              <a:gd name="T25" fmla="*/ 2147483646 h 153"/>
              <a:gd name="T26" fmla="*/ 2147483646 w 202"/>
              <a:gd name="T27" fmla="*/ 2147483646 h 1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2"/>
              <a:gd name="T43" fmla="*/ 0 h 153"/>
              <a:gd name="T44" fmla="*/ 202 w 202"/>
              <a:gd name="T45" fmla="*/ 153 h 15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2" h="153">
                <a:moveTo>
                  <a:pt x="12" y="141"/>
                </a:moveTo>
                <a:cubicBezTo>
                  <a:pt x="39" y="153"/>
                  <a:pt x="79" y="146"/>
                  <a:pt x="105" y="145"/>
                </a:cubicBezTo>
                <a:cubicBezTo>
                  <a:pt x="127" y="143"/>
                  <a:pt x="135" y="143"/>
                  <a:pt x="162" y="144"/>
                </a:cubicBezTo>
                <a:cubicBezTo>
                  <a:pt x="172" y="148"/>
                  <a:pt x="181" y="148"/>
                  <a:pt x="192" y="147"/>
                </a:cubicBezTo>
                <a:cubicBezTo>
                  <a:pt x="200" y="136"/>
                  <a:pt x="198" y="142"/>
                  <a:pt x="201" y="132"/>
                </a:cubicBezTo>
                <a:cubicBezTo>
                  <a:pt x="200" y="102"/>
                  <a:pt x="202" y="55"/>
                  <a:pt x="187" y="24"/>
                </a:cubicBezTo>
                <a:cubicBezTo>
                  <a:pt x="185" y="7"/>
                  <a:pt x="165" y="1"/>
                  <a:pt x="150" y="0"/>
                </a:cubicBezTo>
                <a:cubicBezTo>
                  <a:pt x="116" y="2"/>
                  <a:pt x="102" y="41"/>
                  <a:pt x="70" y="46"/>
                </a:cubicBezTo>
                <a:cubicBezTo>
                  <a:pt x="63" y="49"/>
                  <a:pt x="58" y="51"/>
                  <a:pt x="51" y="52"/>
                </a:cubicBezTo>
                <a:cubicBezTo>
                  <a:pt x="43" y="55"/>
                  <a:pt x="36" y="56"/>
                  <a:pt x="27" y="57"/>
                </a:cubicBezTo>
                <a:cubicBezTo>
                  <a:pt x="19" y="62"/>
                  <a:pt x="14" y="67"/>
                  <a:pt x="7" y="73"/>
                </a:cubicBezTo>
                <a:cubicBezTo>
                  <a:pt x="0" y="87"/>
                  <a:pt x="2" y="81"/>
                  <a:pt x="0" y="90"/>
                </a:cubicBezTo>
                <a:cubicBezTo>
                  <a:pt x="0" y="104"/>
                  <a:pt x="0" y="119"/>
                  <a:pt x="1" y="133"/>
                </a:cubicBezTo>
                <a:cubicBezTo>
                  <a:pt x="1" y="138"/>
                  <a:pt x="8" y="147"/>
                  <a:pt x="12" y="141"/>
                </a:cubicBez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5962650" y="3843338"/>
            <a:ext cx="0" cy="160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Freeform 9"/>
          <p:cNvSpPr>
            <a:spLocks/>
          </p:cNvSpPr>
          <p:nvPr/>
        </p:nvSpPr>
        <p:spPr bwMode="auto">
          <a:xfrm>
            <a:off x="4360863" y="3798888"/>
            <a:ext cx="1638300" cy="1573212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Freeform 10"/>
          <p:cNvSpPr>
            <a:spLocks/>
          </p:cNvSpPr>
          <p:nvPr/>
        </p:nvSpPr>
        <p:spPr bwMode="auto">
          <a:xfrm>
            <a:off x="4343400" y="5454650"/>
            <a:ext cx="3289300" cy="7938"/>
          </a:xfrm>
          <a:custGeom>
            <a:avLst/>
            <a:gdLst>
              <a:gd name="T0" fmla="*/ 0 w 2072"/>
              <a:gd name="T1" fmla="*/ 2147483646 h 5"/>
              <a:gd name="T2" fmla="*/ 2147483646 w 2072"/>
              <a:gd name="T3" fmla="*/ 0 h 5"/>
              <a:gd name="T4" fmla="*/ 2147483646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7639050" y="5443538"/>
            <a:ext cx="3810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Z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6010275" y="5746750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6115050" y="6053138"/>
            <a:ext cx="625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339933"/>
                </a:solidFill>
              </a:rPr>
              <a:t>0.12</a:t>
            </a:r>
            <a:endParaRPr lang="en-US" altLang="en-US" sz="2400" b="1">
              <a:solidFill>
                <a:srgbClr val="339933"/>
              </a:solidFill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388938" y="4557713"/>
            <a:ext cx="590550" cy="1587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2876550" y="4567238"/>
            <a:ext cx="6350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32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7848600" cy="1143000"/>
          </a:xfrm>
        </p:spPr>
        <p:txBody>
          <a:bodyPr lIns="90487" tIns="44450" rIns="90487" bIns="44450" anchor="ctr" anchorCtr="1"/>
          <a:lstStyle/>
          <a:p>
            <a:pPr defTabSz="914400" eaLnBrk="1" hangingPunct="1">
              <a:lnSpc>
                <a:spcPct val="95000"/>
              </a:lnSpc>
            </a:pPr>
            <a:r>
              <a:rPr lang="en-US" altLang="en-US" sz="3900"/>
              <a:t>Solution: Finding P(0 &lt; Z &lt; 0.12)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6248400" y="3292475"/>
            <a:ext cx="1206500" cy="454025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0.0478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5734050" y="5672138"/>
            <a:ext cx="625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0.00</a:t>
            </a:r>
            <a:endParaRPr lang="en-US" altLang="en-US" sz="2400" b="1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 flipV="1">
            <a:off x="5962650" y="54435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 flipV="1">
            <a:off x="6343650" y="5443538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4959350" y="1981200"/>
            <a:ext cx="249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= P(</a:t>
            </a:r>
            <a:r>
              <a:rPr lang="en-US" altLang="en-US" sz="2400">
                <a:solidFill>
                  <a:schemeClr val="folHlink"/>
                </a:solidFill>
                <a:sym typeface="Arial" panose="020B0604020202020204" pitchFamily="34" charset="0"/>
              </a:rPr>
              <a:t>0 &lt; Z &lt; 0.12)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4959350" y="160020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P(1</a:t>
            </a:r>
            <a:r>
              <a:rPr lang="en-US" altLang="en-US" sz="2400">
                <a:solidFill>
                  <a:schemeClr val="bg2"/>
                </a:solidFill>
                <a:sym typeface="Arial" panose="020B0604020202020204" pitchFamily="34" charset="0"/>
              </a:rPr>
              <a:t>8 &lt; X &lt; 18.6)</a:t>
            </a: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4953000" y="1524000"/>
            <a:ext cx="3967163" cy="17526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4959350" y="2362200"/>
            <a:ext cx="3432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= P(</a:t>
            </a:r>
            <a:r>
              <a:rPr lang="en-US" altLang="en-US" sz="2400">
                <a:solidFill>
                  <a:schemeClr val="folHlink"/>
                </a:solidFill>
                <a:sym typeface="Arial" panose="020B0604020202020204" pitchFamily="34" charset="0"/>
              </a:rPr>
              <a:t>Z &lt; 0.12) – P(Z ≤ 0)</a:t>
            </a:r>
          </a:p>
        </p:txBody>
      </p:sp>
      <p:sp>
        <p:nvSpPr>
          <p:cNvPr id="34841" name="Rectangle 25"/>
          <p:cNvSpPr>
            <a:spLocks noChangeArrowheads="1"/>
          </p:cNvSpPr>
          <p:nvPr/>
        </p:nvSpPr>
        <p:spPr bwMode="auto">
          <a:xfrm>
            <a:off x="4959350" y="2743200"/>
            <a:ext cx="3892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= 0.5478 - 0.5000 = </a:t>
            </a:r>
            <a:r>
              <a:rPr lang="en-US" altLang="en-US" sz="2400">
                <a:solidFill>
                  <a:schemeClr val="hlink"/>
                </a:solidFill>
              </a:rPr>
              <a:t>0.0478</a:t>
            </a:r>
            <a:endParaRPr lang="en-US" altLang="en-US" sz="2400">
              <a:solidFill>
                <a:schemeClr val="hlink"/>
              </a:solidFill>
              <a:sym typeface="Arial" panose="020B0604020202020204" pitchFamily="34" charset="0"/>
            </a:endParaRP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4343400" y="3600450"/>
            <a:ext cx="1206500" cy="454025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0.5000</a:t>
            </a:r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5181600" y="4054475"/>
            <a:ext cx="457200" cy="519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2887663" y="4567238"/>
            <a:ext cx="6350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388938" y="2584450"/>
            <a:ext cx="601662" cy="692150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474663" y="2657475"/>
            <a:ext cx="374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Z</a:t>
            </a:r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auto">
          <a:xfrm>
            <a:off x="990600" y="2584450"/>
            <a:ext cx="914400" cy="692150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1108075" y="2657475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.00</a:t>
            </a:r>
          </a:p>
        </p:txBody>
      </p:sp>
      <p:sp>
        <p:nvSpPr>
          <p:cNvPr id="34849" name="Rectangle 33"/>
          <p:cNvSpPr>
            <a:spLocks noChangeArrowheads="1"/>
          </p:cNvSpPr>
          <p:nvPr/>
        </p:nvSpPr>
        <p:spPr bwMode="auto">
          <a:xfrm>
            <a:off x="1905000" y="2584450"/>
            <a:ext cx="990600" cy="692150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2052638" y="2657475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.01</a:t>
            </a: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2895600" y="2584450"/>
            <a:ext cx="942975" cy="69215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388938" y="3254375"/>
            <a:ext cx="601662" cy="631825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53" name="Rectangle 37"/>
          <p:cNvSpPr>
            <a:spLocks noChangeArrowheads="1"/>
          </p:cNvSpPr>
          <p:nvPr/>
        </p:nvSpPr>
        <p:spPr bwMode="auto">
          <a:xfrm>
            <a:off x="349250" y="3327400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0.0</a:t>
            </a:r>
          </a:p>
        </p:txBody>
      </p:sp>
      <p:sp>
        <p:nvSpPr>
          <p:cNvPr id="34854" name="Rectangle 38"/>
          <p:cNvSpPr>
            <a:spLocks noChangeArrowheads="1"/>
          </p:cNvSpPr>
          <p:nvPr/>
        </p:nvSpPr>
        <p:spPr bwMode="auto">
          <a:xfrm>
            <a:off x="958850" y="3321050"/>
            <a:ext cx="974725" cy="469900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chemeClr val="hlink"/>
                </a:solidFill>
              </a:rPr>
              <a:t>.</a:t>
            </a:r>
            <a:r>
              <a:rPr lang="en-US" altLang="en-US" sz="2500">
                <a:solidFill>
                  <a:schemeClr val="folHlink"/>
                </a:solidFill>
              </a:rPr>
              <a:t>5000</a:t>
            </a:r>
          </a:p>
        </p:txBody>
      </p:sp>
      <p:sp>
        <p:nvSpPr>
          <p:cNvPr id="34855" name="Rectangle 39"/>
          <p:cNvSpPr>
            <a:spLocks noChangeArrowheads="1"/>
          </p:cNvSpPr>
          <p:nvPr/>
        </p:nvSpPr>
        <p:spPr bwMode="auto">
          <a:xfrm>
            <a:off x="1874838" y="3327400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.5040</a:t>
            </a: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2843213" y="3327400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.5080</a:t>
            </a:r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388938" y="3886200"/>
            <a:ext cx="601662" cy="68580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930275" y="3987800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.5398</a:t>
            </a:r>
          </a:p>
        </p:txBody>
      </p:sp>
      <p:sp>
        <p:nvSpPr>
          <p:cNvPr id="34859" name="Rectangle 43"/>
          <p:cNvSpPr>
            <a:spLocks noChangeArrowheads="1"/>
          </p:cNvSpPr>
          <p:nvPr/>
        </p:nvSpPr>
        <p:spPr bwMode="auto">
          <a:xfrm>
            <a:off x="1873250" y="4006850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.5438</a:t>
            </a:r>
          </a:p>
        </p:txBody>
      </p:sp>
      <p:sp>
        <p:nvSpPr>
          <p:cNvPr id="34860" name="Rectangle 44"/>
          <p:cNvSpPr>
            <a:spLocks noChangeArrowheads="1"/>
          </p:cNvSpPr>
          <p:nvPr/>
        </p:nvSpPr>
        <p:spPr bwMode="auto">
          <a:xfrm>
            <a:off x="2894013" y="3914775"/>
            <a:ext cx="9445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61" name="Rectangle 45"/>
          <p:cNvSpPr>
            <a:spLocks noChangeArrowheads="1"/>
          </p:cNvSpPr>
          <p:nvPr/>
        </p:nvSpPr>
        <p:spPr bwMode="auto">
          <a:xfrm>
            <a:off x="388938" y="4572000"/>
            <a:ext cx="601662" cy="685800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349250" y="4657725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0.2</a:t>
            </a:r>
          </a:p>
        </p:txBody>
      </p:sp>
      <p:sp>
        <p:nvSpPr>
          <p:cNvPr id="34863" name="Rectangle 47"/>
          <p:cNvSpPr>
            <a:spLocks noChangeArrowheads="1"/>
          </p:cNvSpPr>
          <p:nvPr/>
        </p:nvSpPr>
        <p:spPr bwMode="auto">
          <a:xfrm>
            <a:off x="930275" y="4657725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.5793</a:t>
            </a:r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1874838" y="4657725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.5832</a:t>
            </a:r>
          </a:p>
        </p:txBody>
      </p:sp>
      <p:sp>
        <p:nvSpPr>
          <p:cNvPr id="34865" name="Rectangle 49"/>
          <p:cNvSpPr>
            <a:spLocks noChangeArrowheads="1"/>
          </p:cNvSpPr>
          <p:nvPr/>
        </p:nvSpPr>
        <p:spPr bwMode="auto">
          <a:xfrm>
            <a:off x="2843213" y="4657725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.5871</a:t>
            </a:r>
          </a:p>
        </p:txBody>
      </p:sp>
      <p:sp>
        <p:nvSpPr>
          <p:cNvPr id="34866" name="Rectangle 50"/>
          <p:cNvSpPr>
            <a:spLocks noChangeArrowheads="1"/>
          </p:cNvSpPr>
          <p:nvPr/>
        </p:nvSpPr>
        <p:spPr bwMode="auto">
          <a:xfrm>
            <a:off x="388938" y="5245100"/>
            <a:ext cx="601662" cy="635000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67" name="Rectangle 51"/>
          <p:cNvSpPr>
            <a:spLocks noChangeArrowheads="1"/>
          </p:cNvSpPr>
          <p:nvPr/>
        </p:nvSpPr>
        <p:spPr bwMode="auto">
          <a:xfrm>
            <a:off x="349250" y="5318125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0.3</a:t>
            </a:r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>
            <a:off x="930275" y="5318125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.6179</a:t>
            </a:r>
          </a:p>
        </p:txBody>
      </p:sp>
      <p:sp>
        <p:nvSpPr>
          <p:cNvPr id="34869" name="Rectangle 53"/>
          <p:cNvSpPr>
            <a:spLocks noChangeArrowheads="1"/>
          </p:cNvSpPr>
          <p:nvPr/>
        </p:nvSpPr>
        <p:spPr bwMode="auto">
          <a:xfrm>
            <a:off x="1874838" y="5318125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.6217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2843213" y="5318125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.6255</a:t>
            </a:r>
          </a:p>
        </p:txBody>
      </p:sp>
      <p:sp>
        <p:nvSpPr>
          <p:cNvPr id="34871" name="Rectangle 55"/>
          <p:cNvSpPr>
            <a:spLocks noChangeArrowheads="1"/>
          </p:cNvSpPr>
          <p:nvPr/>
        </p:nvSpPr>
        <p:spPr bwMode="auto">
          <a:xfrm>
            <a:off x="3016250" y="2589213"/>
            <a:ext cx="11303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92075" rIns="92075" bIns="92075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FF00"/>
                </a:solidFill>
              </a:rPr>
              <a:t>.02</a:t>
            </a:r>
          </a:p>
        </p:txBody>
      </p:sp>
      <p:sp>
        <p:nvSpPr>
          <p:cNvPr id="34872" name="Rectangle 56"/>
          <p:cNvSpPr>
            <a:spLocks noChangeArrowheads="1"/>
          </p:cNvSpPr>
          <p:nvPr/>
        </p:nvSpPr>
        <p:spPr bwMode="auto">
          <a:xfrm>
            <a:off x="304800" y="4038600"/>
            <a:ext cx="1066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0" rIns="92075" bIns="0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FF00"/>
                </a:solidFill>
              </a:rPr>
              <a:t>0.1</a:t>
            </a:r>
          </a:p>
        </p:txBody>
      </p:sp>
      <p:sp>
        <p:nvSpPr>
          <p:cNvPr id="34873" name="Rectangle 57"/>
          <p:cNvSpPr>
            <a:spLocks noChangeArrowheads="1"/>
          </p:cNvSpPr>
          <p:nvPr/>
        </p:nvSpPr>
        <p:spPr bwMode="auto">
          <a:xfrm>
            <a:off x="2895600" y="4006850"/>
            <a:ext cx="1022350" cy="500063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b="1">
                <a:solidFill>
                  <a:schemeClr val="folHlink"/>
                </a:solidFill>
              </a:rPr>
              <a:t>.</a:t>
            </a:r>
            <a:r>
              <a:rPr lang="en-US" altLang="en-US" sz="2400">
                <a:solidFill>
                  <a:schemeClr val="folHlink"/>
                </a:solidFill>
              </a:rPr>
              <a:t>5478</a:t>
            </a:r>
          </a:p>
        </p:txBody>
      </p:sp>
      <p:sp>
        <p:nvSpPr>
          <p:cNvPr id="34874" name="Rectangle 58"/>
          <p:cNvSpPr>
            <a:spLocks noChangeArrowheads="1"/>
          </p:cNvSpPr>
          <p:nvPr/>
        </p:nvSpPr>
        <p:spPr bwMode="auto">
          <a:xfrm>
            <a:off x="381000" y="1752600"/>
            <a:ext cx="4572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Standardized Normal Probability 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Table (Portion)</a:t>
            </a:r>
          </a:p>
        </p:txBody>
      </p:sp>
      <p:sp>
        <p:nvSpPr>
          <p:cNvPr id="34875" name="Line 59"/>
          <p:cNvSpPr>
            <a:spLocks noChangeShapeType="1"/>
          </p:cNvSpPr>
          <p:nvPr/>
        </p:nvSpPr>
        <p:spPr bwMode="auto">
          <a:xfrm>
            <a:off x="990600" y="2590800"/>
            <a:ext cx="0" cy="3276600"/>
          </a:xfrm>
          <a:prstGeom prst="line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>
            <a:off x="1905000" y="2590800"/>
            <a:ext cx="0" cy="3276600"/>
          </a:xfrm>
          <a:prstGeom prst="line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77" name="Line 61"/>
          <p:cNvSpPr>
            <a:spLocks noChangeShapeType="1"/>
          </p:cNvSpPr>
          <p:nvPr/>
        </p:nvSpPr>
        <p:spPr bwMode="auto">
          <a:xfrm>
            <a:off x="2895600" y="2590800"/>
            <a:ext cx="0" cy="3276600"/>
          </a:xfrm>
          <a:prstGeom prst="line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78" name="Line 62"/>
          <p:cNvSpPr>
            <a:spLocks noChangeShapeType="1"/>
          </p:cNvSpPr>
          <p:nvPr/>
        </p:nvSpPr>
        <p:spPr bwMode="auto">
          <a:xfrm>
            <a:off x="381000" y="3276600"/>
            <a:ext cx="3429000" cy="0"/>
          </a:xfrm>
          <a:prstGeom prst="line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79" name="Line 63"/>
          <p:cNvSpPr>
            <a:spLocks noChangeShapeType="1"/>
          </p:cNvSpPr>
          <p:nvPr/>
        </p:nvSpPr>
        <p:spPr bwMode="auto">
          <a:xfrm>
            <a:off x="381000" y="3886200"/>
            <a:ext cx="3429000" cy="0"/>
          </a:xfrm>
          <a:prstGeom prst="line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80" name="Line 64"/>
          <p:cNvSpPr>
            <a:spLocks noChangeShapeType="1"/>
          </p:cNvSpPr>
          <p:nvPr/>
        </p:nvSpPr>
        <p:spPr bwMode="auto">
          <a:xfrm>
            <a:off x="381000" y="4572000"/>
            <a:ext cx="3429000" cy="0"/>
          </a:xfrm>
          <a:prstGeom prst="line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81" name="Line 65"/>
          <p:cNvSpPr>
            <a:spLocks noChangeShapeType="1"/>
          </p:cNvSpPr>
          <p:nvPr/>
        </p:nvSpPr>
        <p:spPr bwMode="auto">
          <a:xfrm>
            <a:off x="381000" y="5257800"/>
            <a:ext cx="3429000" cy="0"/>
          </a:xfrm>
          <a:prstGeom prst="line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Continuous Probability Distributions Vary By Shape</a:t>
            </a:r>
          </a:p>
        </p:txBody>
      </p:sp>
      <p:pic>
        <p:nvPicPr>
          <p:cNvPr id="819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61841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9125" y="4343400"/>
            <a:ext cx="2070100" cy="147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Symmetrical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Bell-shaped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Ranges from</a:t>
            </a:r>
          </a:p>
          <a:p>
            <a:pPr>
              <a:defRPr/>
            </a:pPr>
            <a:r>
              <a:rPr lang="en-US" sz="1800" dirty="0"/>
              <a:t>      negative to</a:t>
            </a:r>
          </a:p>
          <a:p>
            <a:pPr>
              <a:defRPr/>
            </a:pPr>
            <a:r>
              <a:rPr lang="en-US" sz="1800" dirty="0"/>
              <a:t>      positive infinity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4378325"/>
            <a:ext cx="2711450" cy="203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Symmetrical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Also known as</a:t>
            </a:r>
          </a:p>
          <a:p>
            <a:pPr>
              <a:defRPr/>
            </a:pPr>
            <a:r>
              <a:rPr lang="en-US" sz="1800" dirty="0"/>
              <a:t>     Rectangular</a:t>
            </a:r>
          </a:p>
          <a:p>
            <a:pPr>
              <a:defRPr/>
            </a:pPr>
            <a:r>
              <a:rPr lang="en-US" sz="1800" dirty="0"/>
              <a:t>     Distribution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Every value between</a:t>
            </a:r>
          </a:p>
          <a:p>
            <a:pPr>
              <a:defRPr/>
            </a:pPr>
            <a:r>
              <a:rPr lang="en-US" sz="1800" dirty="0"/>
              <a:t>     the smallest &amp; largest</a:t>
            </a:r>
          </a:p>
          <a:p>
            <a:pPr>
              <a:defRPr/>
            </a:pPr>
            <a:r>
              <a:rPr lang="en-US" sz="1800" dirty="0"/>
              <a:t>     is equally likely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8388" y="4343400"/>
            <a:ext cx="2127250" cy="147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Right skewed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Mean &gt; Median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Ranges from</a:t>
            </a:r>
          </a:p>
          <a:p>
            <a:pPr>
              <a:defRPr/>
            </a:pPr>
            <a:r>
              <a:rPr lang="en-US" sz="1800" dirty="0"/>
              <a:t>      zero to</a:t>
            </a:r>
          </a:p>
          <a:p>
            <a:pPr>
              <a:defRPr/>
            </a:pPr>
            <a:r>
              <a:rPr lang="en-US" sz="1800" dirty="0"/>
              <a:t>      positive infinity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reeform 2"/>
          <p:cNvSpPr>
            <a:spLocks/>
          </p:cNvSpPr>
          <p:nvPr/>
        </p:nvSpPr>
        <p:spPr bwMode="auto">
          <a:xfrm>
            <a:off x="4711700" y="3962400"/>
            <a:ext cx="317500" cy="1600200"/>
          </a:xfrm>
          <a:custGeom>
            <a:avLst/>
            <a:gdLst>
              <a:gd name="T0" fmla="*/ 2147483646 w 200"/>
              <a:gd name="T1" fmla="*/ 2147483646 h 1008"/>
              <a:gd name="T2" fmla="*/ 0 w 200"/>
              <a:gd name="T3" fmla="*/ 2147483646 h 1008"/>
              <a:gd name="T4" fmla="*/ 2147483646 w 200"/>
              <a:gd name="T5" fmla="*/ 2147483646 h 1008"/>
              <a:gd name="T6" fmla="*/ 2147483646 w 200"/>
              <a:gd name="T7" fmla="*/ 2147483646 h 1008"/>
              <a:gd name="T8" fmla="*/ 2147483646 w 200"/>
              <a:gd name="T9" fmla="*/ 2147483646 h 1008"/>
              <a:gd name="T10" fmla="*/ 2147483646 w 200"/>
              <a:gd name="T11" fmla="*/ 2147483646 h 1008"/>
              <a:gd name="T12" fmla="*/ 2147483646 w 200"/>
              <a:gd name="T13" fmla="*/ 0 h 1008"/>
              <a:gd name="T14" fmla="*/ 2147483646 w 200"/>
              <a:gd name="T15" fmla="*/ 0 h 1008"/>
              <a:gd name="T16" fmla="*/ 2147483646 w 200"/>
              <a:gd name="T17" fmla="*/ 2147483646 h 1008"/>
              <a:gd name="T18" fmla="*/ 2147483646 w 200"/>
              <a:gd name="T19" fmla="*/ 2147483646 h 10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0"/>
              <a:gd name="T31" fmla="*/ 0 h 1008"/>
              <a:gd name="T32" fmla="*/ 200 w 200"/>
              <a:gd name="T33" fmla="*/ 1008 h 10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0" h="1008">
                <a:moveTo>
                  <a:pt x="8" y="1008"/>
                </a:moveTo>
                <a:lnTo>
                  <a:pt x="0" y="166"/>
                </a:lnTo>
                <a:lnTo>
                  <a:pt x="26" y="126"/>
                </a:lnTo>
                <a:lnTo>
                  <a:pt x="64" y="76"/>
                </a:lnTo>
                <a:lnTo>
                  <a:pt x="96" y="42"/>
                </a:lnTo>
                <a:lnTo>
                  <a:pt x="126" y="22"/>
                </a:lnTo>
                <a:lnTo>
                  <a:pt x="152" y="0"/>
                </a:lnTo>
                <a:lnTo>
                  <a:pt x="200" y="0"/>
                </a:lnTo>
                <a:lnTo>
                  <a:pt x="200" y="1008"/>
                </a:lnTo>
                <a:lnTo>
                  <a:pt x="8" y="1008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752600"/>
            <a:ext cx="8077200" cy="4532313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Suppose  X  is normal with mean 18.0 and standard deviation 5.0.  </a:t>
            </a:r>
          </a:p>
          <a:p>
            <a:pPr eaLnBrk="1" hangingPunct="1"/>
            <a:r>
              <a:rPr lang="en-US" altLang="en-US" sz="3200" dirty="0">
                <a:solidFill>
                  <a:srgbClr val="008000"/>
                </a:solidFill>
              </a:rPr>
              <a:t>Now Find P(17.4 &lt; X &lt; 18).</a:t>
            </a:r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5029200" y="3962400"/>
            <a:ext cx="0" cy="160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Freeform 6"/>
          <p:cNvSpPr>
            <a:spLocks/>
          </p:cNvSpPr>
          <p:nvPr/>
        </p:nvSpPr>
        <p:spPr bwMode="auto">
          <a:xfrm>
            <a:off x="5105400" y="3962400"/>
            <a:ext cx="1593850" cy="1528763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Freeform 7"/>
          <p:cNvSpPr>
            <a:spLocks/>
          </p:cNvSpPr>
          <p:nvPr/>
        </p:nvSpPr>
        <p:spPr bwMode="auto">
          <a:xfrm>
            <a:off x="3427413" y="3957638"/>
            <a:ext cx="1644650" cy="1531937"/>
          </a:xfrm>
          <a:custGeom>
            <a:avLst/>
            <a:gdLst>
              <a:gd name="T0" fmla="*/ 0 w 1036"/>
              <a:gd name="T1" fmla="*/ 2147483646 h 965"/>
              <a:gd name="T2" fmla="*/ 2147483646 w 1036"/>
              <a:gd name="T3" fmla="*/ 2147483646 h 965"/>
              <a:gd name="T4" fmla="*/ 2147483646 w 1036"/>
              <a:gd name="T5" fmla="*/ 2147483646 h 965"/>
              <a:gd name="T6" fmla="*/ 2147483646 w 1036"/>
              <a:gd name="T7" fmla="*/ 2147483646 h 965"/>
              <a:gd name="T8" fmla="*/ 2147483646 w 1036"/>
              <a:gd name="T9" fmla="*/ 2147483646 h 965"/>
              <a:gd name="T10" fmla="*/ 2147483646 w 1036"/>
              <a:gd name="T11" fmla="*/ 2147483646 h 965"/>
              <a:gd name="T12" fmla="*/ 2147483646 w 1036"/>
              <a:gd name="T13" fmla="*/ 2147483646 h 965"/>
              <a:gd name="T14" fmla="*/ 2147483646 w 1036"/>
              <a:gd name="T15" fmla="*/ 2147483646 h 965"/>
              <a:gd name="T16" fmla="*/ 2147483646 w 1036"/>
              <a:gd name="T17" fmla="*/ 2147483646 h 965"/>
              <a:gd name="T18" fmla="*/ 2147483646 w 1036"/>
              <a:gd name="T19" fmla="*/ 2147483646 h 965"/>
              <a:gd name="T20" fmla="*/ 2147483646 w 1036"/>
              <a:gd name="T21" fmla="*/ 2147483646 h 965"/>
              <a:gd name="T22" fmla="*/ 2147483646 w 1036"/>
              <a:gd name="T23" fmla="*/ 2147483646 h 965"/>
              <a:gd name="T24" fmla="*/ 2147483646 w 1036"/>
              <a:gd name="T25" fmla="*/ 2147483646 h 965"/>
              <a:gd name="T26" fmla="*/ 2147483646 w 1036"/>
              <a:gd name="T27" fmla="*/ 2147483646 h 965"/>
              <a:gd name="T28" fmla="*/ 2147483646 w 1036"/>
              <a:gd name="T29" fmla="*/ 2147483646 h 965"/>
              <a:gd name="T30" fmla="*/ 2147483646 w 1036"/>
              <a:gd name="T31" fmla="*/ 0 h 96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6"/>
              <a:gd name="T49" fmla="*/ 0 h 965"/>
              <a:gd name="T50" fmla="*/ 1036 w 1036"/>
              <a:gd name="T51" fmla="*/ 965 h 96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6" h="965">
                <a:moveTo>
                  <a:pt x="0" y="965"/>
                </a:moveTo>
                <a:lnTo>
                  <a:pt x="108" y="955"/>
                </a:lnTo>
                <a:lnTo>
                  <a:pt x="163" y="942"/>
                </a:lnTo>
                <a:lnTo>
                  <a:pt x="218" y="927"/>
                </a:lnTo>
                <a:lnTo>
                  <a:pt x="271" y="904"/>
                </a:lnTo>
                <a:lnTo>
                  <a:pt x="326" y="872"/>
                </a:lnTo>
                <a:lnTo>
                  <a:pt x="381" y="832"/>
                </a:lnTo>
                <a:lnTo>
                  <a:pt x="488" y="718"/>
                </a:lnTo>
                <a:lnTo>
                  <a:pt x="596" y="556"/>
                </a:lnTo>
                <a:lnTo>
                  <a:pt x="706" y="361"/>
                </a:lnTo>
                <a:lnTo>
                  <a:pt x="759" y="262"/>
                </a:lnTo>
                <a:lnTo>
                  <a:pt x="814" y="171"/>
                </a:lnTo>
                <a:lnTo>
                  <a:pt x="868" y="91"/>
                </a:lnTo>
                <a:lnTo>
                  <a:pt x="919" y="33"/>
                </a:lnTo>
                <a:lnTo>
                  <a:pt x="973" y="9"/>
                </a:lnTo>
                <a:lnTo>
                  <a:pt x="1036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Freeform 8"/>
          <p:cNvSpPr>
            <a:spLocks/>
          </p:cNvSpPr>
          <p:nvPr/>
        </p:nvSpPr>
        <p:spPr bwMode="auto">
          <a:xfrm>
            <a:off x="3409950" y="5573713"/>
            <a:ext cx="3289300" cy="7937"/>
          </a:xfrm>
          <a:custGeom>
            <a:avLst/>
            <a:gdLst>
              <a:gd name="T0" fmla="*/ 0 w 2072"/>
              <a:gd name="T1" fmla="*/ 2147483646 h 5"/>
              <a:gd name="T2" fmla="*/ 2147483646 w 2072"/>
              <a:gd name="T3" fmla="*/ 0 h 5"/>
              <a:gd name="T4" fmla="*/ 2147483646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6705600" y="5562600"/>
            <a:ext cx="381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X</a:t>
            </a:r>
          </a:p>
        </p:txBody>
      </p:sp>
      <p:sp>
        <p:nvSpPr>
          <p:cNvPr id="36873" name="Rectangle 10"/>
          <p:cNvSpPr>
            <a:spLocks noChangeArrowheads="1"/>
          </p:cNvSpPr>
          <p:nvPr/>
        </p:nvSpPr>
        <p:spPr bwMode="auto">
          <a:xfrm>
            <a:off x="6567488" y="3821113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74" name="Rectangle 11"/>
          <p:cNvSpPr>
            <a:spLocks noChangeArrowheads="1"/>
          </p:cNvSpPr>
          <p:nvPr/>
        </p:nvSpPr>
        <p:spPr bwMode="auto">
          <a:xfrm>
            <a:off x="4419600" y="6019800"/>
            <a:ext cx="631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339933"/>
                </a:solidFill>
              </a:rPr>
              <a:t>17.4</a:t>
            </a:r>
            <a:endParaRPr lang="en-US" altLang="en-US" sz="2400" b="1" dirty="0">
              <a:solidFill>
                <a:srgbClr val="339933"/>
              </a:solidFill>
            </a:endParaRPr>
          </a:p>
        </p:txBody>
      </p:sp>
      <p:sp>
        <p:nvSpPr>
          <p:cNvPr id="36875" name="Rectangle 12"/>
          <p:cNvSpPr>
            <a:spLocks noChangeArrowheads="1"/>
          </p:cNvSpPr>
          <p:nvPr/>
        </p:nvSpPr>
        <p:spPr bwMode="auto">
          <a:xfrm>
            <a:off x="4800600" y="5791200"/>
            <a:ext cx="631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18.0</a:t>
            </a:r>
            <a:endParaRPr lang="en-US" altLang="en-US" sz="2400" b="1"/>
          </a:p>
        </p:txBody>
      </p:sp>
      <p:sp>
        <p:nvSpPr>
          <p:cNvPr id="36876" name="Line 13"/>
          <p:cNvSpPr>
            <a:spLocks noChangeShapeType="1"/>
          </p:cNvSpPr>
          <p:nvPr/>
        </p:nvSpPr>
        <p:spPr bwMode="auto">
          <a:xfrm flipV="1">
            <a:off x="5029200" y="5562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Line 14"/>
          <p:cNvSpPr>
            <a:spLocks noChangeShapeType="1"/>
          </p:cNvSpPr>
          <p:nvPr/>
        </p:nvSpPr>
        <p:spPr bwMode="auto">
          <a:xfrm flipV="1">
            <a:off x="4724400" y="5562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1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914400" eaLnBrk="1" hangingPunct="1"/>
            <a:r>
              <a:rPr lang="en-US" altLang="en-US"/>
              <a:t>Probabilities in the Lower Tail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ChangeArrowheads="1"/>
          </p:cNvSpPr>
          <p:nvPr/>
        </p:nvSpPr>
        <p:spPr bwMode="auto">
          <a:xfrm>
            <a:off x="3605213" y="4038600"/>
            <a:ext cx="1066800" cy="533400"/>
          </a:xfrm>
          <a:prstGeom prst="rect">
            <a:avLst/>
          </a:prstGeom>
          <a:solidFill>
            <a:srgbClr val="00E2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7891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76400"/>
            <a:ext cx="8077200" cy="45323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400" dirty="0">
                <a:solidFill>
                  <a:schemeClr val="folHlink"/>
                </a:solidFill>
              </a:rPr>
              <a:t>   </a:t>
            </a:r>
            <a:r>
              <a:rPr lang="en-US" altLang="en-US" sz="3400" dirty="0">
                <a:solidFill>
                  <a:srgbClr val="008000"/>
                </a:solidFill>
              </a:rPr>
              <a:t>Now Find P(17.4 &lt; X &lt; 18):</a:t>
            </a:r>
          </a:p>
        </p:txBody>
      </p:sp>
      <p:sp>
        <p:nvSpPr>
          <p:cNvPr id="37892" name="Text Box 18"/>
          <p:cNvSpPr txBox="1">
            <a:spLocks noChangeArrowheads="1"/>
          </p:cNvSpPr>
          <p:nvPr/>
        </p:nvSpPr>
        <p:spPr bwMode="auto">
          <a:xfrm>
            <a:off x="742950" y="2438400"/>
            <a:ext cx="3962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    P(17.4 &lt; X &lt; 18)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= P(-0.12 &lt; Z &lt; 0)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= P(Z &lt; 0) – P(Z ≤ -0.12)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= 0.5000 - 0.4522 =  0.0478</a:t>
            </a:r>
          </a:p>
        </p:txBody>
      </p:sp>
      <p:sp>
        <p:nvSpPr>
          <p:cNvPr id="37893" name="Freeform 2"/>
          <p:cNvSpPr>
            <a:spLocks/>
          </p:cNvSpPr>
          <p:nvPr/>
        </p:nvSpPr>
        <p:spPr bwMode="auto">
          <a:xfrm>
            <a:off x="5089525" y="4038600"/>
            <a:ext cx="1343025" cy="1374775"/>
          </a:xfrm>
          <a:custGeom>
            <a:avLst/>
            <a:gdLst>
              <a:gd name="T0" fmla="*/ 2147483646 w 846"/>
              <a:gd name="T1" fmla="*/ 2147483646 h 866"/>
              <a:gd name="T2" fmla="*/ 2147483646 w 846"/>
              <a:gd name="T3" fmla="*/ 0 h 866"/>
              <a:gd name="T4" fmla="*/ 2147483646 w 846"/>
              <a:gd name="T5" fmla="*/ 2147483646 h 866"/>
              <a:gd name="T6" fmla="*/ 2147483646 w 846"/>
              <a:gd name="T7" fmla="*/ 2147483646 h 866"/>
              <a:gd name="T8" fmla="*/ 2147483646 w 846"/>
              <a:gd name="T9" fmla="*/ 2147483646 h 866"/>
              <a:gd name="T10" fmla="*/ 2147483646 w 846"/>
              <a:gd name="T11" fmla="*/ 2147483646 h 866"/>
              <a:gd name="T12" fmla="*/ 2147483646 w 846"/>
              <a:gd name="T13" fmla="*/ 2147483646 h 866"/>
              <a:gd name="T14" fmla="*/ 2147483646 w 846"/>
              <a:gd name="T15" fmla="*/ 2147483646 h 866"/>
              <a:gd name="T16" fmla="*/ 2147483646 w 846"/>
              <a:gd name="T17" fmla="*/ 2147483646 h 866"/>
              <a:gd name="T18" fmla="*/ 2147483646 w 846"/>
              <a:gd name="T19" fmla="*/ 2147483646 h 866"/>
              <a:gd name="T20" fmla="*/ 2147483646 w 846"/>
              <a:gd name="T21" fmla="*/ 2147483646 h 866"/>
              <a:gd name="T22" fmla="*/ 2147483646 w 846"/>
              <a:gd name="T23" fmla="*/ 2147483646 h 866"/>
              <a:gd name="T24" fmla="*/ 0 w 846"/>
              <a:gd name="T25" fmla="*/ 2147483646 h 866"/>
              <a:gd name="T26" fmla="*/ 0 w 846"/>
              <a:gd name="T27" fmla="*/ 2147483646 h 866"/>
              <a:gd name="T28" fmla="*/ 2147483646 w 846"/>
              <a:gd name="T29" fmla="*/ 2147483646 h 86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46"/>
              <a:gd name="T46" fmla="*/ 0 h 866"/>
              <a:gd name="T47" fmla="*/ 846 w 846"/>
              <a:gd name="T48" fmla="*/ 866 h 86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46" h="866">
                <a:moveTo>
                  <a:pt x="846" y="866"/>
                </a:moveTo>
                <a:lnTo>
                  <a:pt x="842" y="0"/>
                </a:lnTo>
                <a:lnTo>
                  <a:pt x="794" y="56"/>
                </a:lnTo>
                <a:lnTo>
                  <a:pt x="724" y="192"/>
                </a:lnTo>
                <a:lnTo>
                  <a:pt x="684" y="270"/>
                </a:lnTo>
                <a:lnTo>
                  <a:pt x="648" y="326"/>
                </a:lnTo>
                <a:lnTo>
                  <a:pt x="596" y="426"/>
                </a:lnTo>
                <a:lnTo>
                  <a:pt x="536" y="516"/>
                </a:lnTo>
                <a:lnTo>
                  <a:pt x="462" y="626"/>
                </a:lnTo>
                <a:lnTo>
                  <a:pt x="392" y="682"/>
                </a:lnTo>
                <a:lnTo>
                  <a:pt x="304" y="752"/>
                </a:lnTo>
                <a:lnTo>
                  <a:pt x="158" y="798"/>
                </a:lnTo>
                <a:lnTo>
                  <a:pt x="0" y="818"/>
                </a:lnTo>
                <a:lnTo>
                  <a:pt x="0" y="866"/>
                </a:lnTo>
                <a:lnTo>
                  <a:pt x="846" y="866"/>
                </a:lnTo>
                <a:close/>
              </a:path>
            </a:pathLst>
          </a:cu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Line 3"/>
          <p:cNvSpPr>
            <a:spLocks noChangeShapeType="1"/>
          </p:cNvSpPr>
          <p:nvPr/>
        </p:nvSpPr>
        <p:spPr bwMode="auto">
          <a:xfrm>
            <a:off x="5562600" y="4572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Freeform 4"/>
          <p:cNvSpPr>
            <a:spLocks/>
          </p:cNvSpPr>
          <p:nvPr/>
        </p:nvSpPr>
        <p:spPr bwMode="auto">
          <a:xfrm>
            <a:off x="6400800" y="3810000"/>
            <a:ext cx="317500" cy="1606550"/>
          </a:xfrm>
          <a:custGeom>
            <a:avLst/>
            <a:gdLst>
              <a:gd name="T0" fmla="*/ 2147483646 w 200"/>
              <a:gd name="T1" fmla="*/ 2147483646 h 1012"/>
              <a:gd name="T2" fmla="*/ 0 w 200"/>
              <a:gd name="T3" fmla="*/ 2147483646 h 1012"/>
              <a:gd name="T4" fmla="*/ 2147483646 w 200"/>
              <a:gd name="T5" fmla="*/ 2147483646 h 1012"/>
              <a:gd name="T6" fmla="*/ 2147483646 w 200"/>
              <a:gd name="T7" fmla="*/ 2147483646 h 1012"/>
              <a:gd name="T8" fmla="*/ 2147483646 w 200"/>
              <a:gd name="T9" fmla="*/ 2147483646 h 1012"/>
              <a:gd name="T10" fmla="*/ 2147483646 w 200"/>
              <a:gd name="T11" fmla="*/ 2147483646 h 1012"/>
              <a:gd name="T12" fmla="*/ 2147483646 w 200"/>
              <a:gd name="T13" fmla="*/ 0 h 1012"/>
              <a:gd name="T14" fmla="*/ 2147483646 w 200"/>
              <a:gd name="T15" fmla="*/ 0 h 1012"/>
              <a:gd name="T16" fmla="*/ 2147483646 w 200"/>
              <a:gd name="T17" fmla="*/ 2147483646 h 1012"/>
              <a:gd name="T18" fmla="*/ 2147483646 w 200"/>
              <a:gd name="T19" fmla="*/ 2147483646 h 10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0"/>
              <a:gd name="T31" fmla="*/ 0 h 1012"/>
              <a:gd name="T32" fmla="*/ 200 w 200"/>
              <a:gd name="T33" fmla="*/ 1012 h 10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0" h="1012">
                <a:moveTo>
                  <a:pt x="4" y="1012"/>
                </a:moveTo>
                <a:lnTo>
                  <a:pt x="0" y="166"/>
                </a:lnTo>
                <a:lnTo>
                  <a:pt x="26" y="126"/>
                </a:lnTo>
                <a:lnTo>
                  <a:pt x="64" y="76"/>
                </a:lnTo>
                <a:lnTo>
                  <a:pt x="96" y="42"/>
                </a:lnTo>
                <a:lnTo>
                  <a:pt x="126" y="22"/>
                </a:lnTo>
                <a:lnTo>
                  <a:pt x="152" y="0"/>
                </a:lnTo>
                <a:lnTo>
                  <a:pt x="200" y="0"/>
                </a:lnTo>
                <a:lnTo>
                  <a:pt x="200" y="1008"/>
                </a:lnTo>
                <a:lnTo>
                  <a:pt x="4" y="1012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5"/>
          <p:cNvSpPr>
            <a:spLocks noChangeShapeType="1"/>
          </p:cNvSpPr>
          <p:nvPr/>
        </p:nvSpPr>
        <p:spPr bwMode="auto">
          <a:xfrm>
            <a:off x="6324600" y="3505200"/>
            <a:ext cx="228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Probabilities in the Lower Tail </a:t>
            </a:r>
          </a:p>
        </p:txBody>
      </p:sp>
      <p:sp>
        <p:nvSpPr>
          <p:cNvPr id="37898" name="Line 9"/>
          <p:cNvSpPr>
            <a:spLocks noChangeShapeType="1"/>
          </p:cNvSpPr>
          <p:nvPr/>
        </p:nvSpPr>
        <p:spPr bwMode="auto">
          <a:xfrm>
            <a:off x="6705600" y="3810000"/>
            <a:ext cx="0" cy="160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Freeform 10"/>
          <p:cNvSpPr>
            <a:spLocks/>
          </p:cNvSpPr>
          <p:nvPr/>
        </p:nvSpPr>
        <p:spPr bwMode="auto">
          <a:xfrm>
            <a:off x="6781800" y="3810000"/>
            <a:ext cx="1593850" cy="1528763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Freeform 11"/>
          <p:cNvSpPr>
            <a:spLocks/>
          </p:cNvSpPr>
          <p:nvPr/>
        </p:nvSpPr>
        <p:spPr bwMode="auto">
          <a:xfrm>
            <a:off x="5103813" y="3805238"/>
            <a:ext cx="1644650" cy="1531937"/>
          </a:xfrm>
          <a:custGeom>
            <a:avLst/>
            <a:gdLst>
              <a:gd name="T0" fmla="*/ 0 w 1036"/>
              <a:gd name="T1" fmla="*/ 2147483646 h 965"/>
              <a:gd name="T2" fmla="*/ 2147483646 w 1036"/>
              <a:gd name="T3" fmla="*/ 2147483646 h 965"/>
              <a:gd name="T4" fmla="*/ 2147483646 w 1036"/>
              <a:gd name="T5" fmla="*/ 2147483646 h 965"/>
              <a:gd name="T6" fmla="*/ 2147483646 w 1036"/>
              <a:gd name="T7" fmla="*/ 2147483646 h 965"/>
              <a:gd name="T8" fmla="*/ 2147483646 w 1036"/>
              <a:gd name="T9" fmla="*/ 2147483646 h 965"/>
              <a:gd name="T10" fmla="*/ 2147483646 w 1036"/>
              <a:gd name="T11" fmla="*/ 2147483646 h 965"/>
              <a:gd name="T12" fmla="*/ 2147483646 w 1036"/>
              <a:gd name="T13" fmla="*/ 2147483646 h 965"/>
              <a:gd name="T14" fmla="*/ 2147483646 w 1036"/>
              <a:gd name="T15" fmla="*/ 2147483646 h 965"/>
              <a:gd name="T16" fmla="*/ 2147483646 w 1036"/>
              <a:gd name="T17" fmla="*/ 2147483646 h 965"/>
              <a:gd name="T18" fmla="*/ 2147483646 w 1036"/>
              <a:gd name="T19" fmla="*/ 2147483646 h 965"/>
              <a:gd name="T20" fmla="*/ 2147483646 w 1036"/>
              <a:gd name="T21" fmla="*/ 2147483646 h 965"/>
              <a:gd name="T22" fmla="*/ 2147483646 w 1036"/>
              <a:gd name="T23" fmla="*/ 2147483646 h 965"/>
              <a:gd name="T24" fmla="*/ 2147483646 w 1036"/>
              <a:gd name="T25" fmla="*/ 2147483646 h 965"/>
              <a:gd name="T26" fmla="*/ 2147483646 w 1036"/>
              <a:gd name="T27" fmla="*/ 2147483646 h 965"/>
              <a:gd name="T28" fmla="*/ 2147483646 w 1036"/>
              <a:gd name="T29" fmla="*/ 2147483646 h 965"/>
              <a:gd name="T30" fmla="*/ 2147483646 w 1036"/>
              <a:gd name="T31" fmla="*/ 0 h 96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6"/>
              <a:gd name="T49" fmla="*/ 0 h 965"/>
              <a:gd name="T50" fmla="*/ 1036 w 1036"/>
              <a:gd name="T51" fmla="*/ 965 h 96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6" h="965">
                <a:moveTo>
                  <a:pt x="0" y="965"/>
                </a:moveTo>
                <a:lnTo>
                  <a:pt x="108" y="955"/>
                </a:lnTo>
                <a:lnTo>
                  <a:pt x="163" y="942"/>
                </a:lnTo>
                <a:lnTo>
                  <a:pt x="218" y="927"/>
                </a:lnTo>
                <a:lnTo>
                  <a:pt x="271" y="904"/>
                </a:lnTo>
                <a:lnTo>
                  <a:pt x="326" y="872"/>
                </a:lnTo>
                <a:lnTo>
                  <a:pt x="381" y="832"/>
                </a:lnTo>
                <a:lnTo>
                  <a:pt x="488" y="718"/>
                </a:lnTo>
                <a:lnTo>
                  <a:pt x="596" y="556"/>
                </a:lnTo>
                <a:lnTo>
                  <a:pt x="706" y="361"/>
                </a:lnTo>
                <a:lnTo>
                  <a:pt x="759" y="262"/>
                </a:lnTo>
                <a:lnTo>
                  <a:pt x="814" y="171"/>
                </a:lnTo>
                <a:lnTo>
                  <a:pt x="868" y="91"/>
                </a:lnTo>
                <a:lnTo>
                  <a:pt x="919" y="33"/>
                </a:lnTo>
                <a:lnTo>
                  <a:pt x="973" y="9"/>
                </a:lnTo>
                <a:lnTo>
                  <a:pt x="1036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Freeform 12"/>
          <p:cNvSpPr>
            <a:spLocks/>
          </p:cNvSpPr>
          <p:nvPr/>
        </p:nvSpPr>
        <p:spPr bwMode="auto">
          <a:xfrm>
            <a:off x="5086350" y="5421313"/>
            <a:ext cx="3289300" cy="7937"/>
          </a:xfrm>
          <a:custGeom>
            <a:avLst/>
            <a:gdLst>
              <a:gd name="T0" fmla="*/ 0 w 2072"/>
              <a:gd name="T1" fmla="*/ 2147483646 h 5"/>
              <a:gd name="T2" fmla="*/ 2147483646 w 2072"/>
              <a:gd name="T3" fmla="*/ 0 h 5"/>
              <a:gd name="T4" fmla="*/ 2147483646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Rectangle 13"/>
          <p:cNvSpPr>
            <a:spLocks noChangeArrowheads="1"/>
          </p:cNvSpPr>
          <p:nvPr/>
        </p:nvSpPr>
        <p:spPr bwMode="auto">
          <a:xfrm>
            <a:off x="8382000" y="5580063"/>
            <a:ext cx="3810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X</a:t>
            </a:r>
          </a:p>
        </p:txBody>
      </p:sp>
      <p:sp>
        <p:nvSpPr>
          <p:cNvPr id="37903" name="Rectangle 14"/>
          <p:cNvSpPr>
            <a:spLocks noChangeArrowheads="1"/>
          </p:cNvSpPr>
          <p:nvPr/>
        </p:nvSpPr>
        <p:spPr bwMode="auto">
          <a:xfrm>
            <a:off x="5943600" y="5638800"/>
            <a:ext cx="631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339933"/>
                </a:solidFill>
              </a:rPr>
              <a:t>17.4</a:t>
            </a:r>
            <a:endParaRPr lang="en-US" altLang="en-US" sz="2400" b="1">
              <a:solidFill>
                <a:srgbClr val="339933"/>
              </a:solidFill>
            </a:endParaRPr>
          </a:p>
        </p:txBody>
      </p:sp>
      <p:sp>
        <p:nvSpPr>
          <p:cNvPr id="37904" name="Rectangle 15"/>
          <p:cNvSpPr>
            <a:spLocks noChangeArrowheads="1"/>
          </p:cNvSpPr>
          <p:nvPr/>
        </p:nvSpPr>
        <p:spPr bwMode="auto">
          <a:xfrm>
            <a:off x="6511925" y="5638800"/>
            <a:ext cx="631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18.0</a:t>
            </a:r>
            <a:endParaRPr lang="en-US" altLang="en-US" sz="2400" b="1"/>
          </a:p>
        </p:txBody>
      </p:sp>
      <p:sp>
        <p:nvSpPr>
          <p:cNvPr id="37905" name="Line 16"/>
          <p:cNvSpPr>
            <a:spLocks noChangeShapeType="1"/>
          </p:cNvSpPr>
          <p:nvPr/>
        </p:nvSpPr>
        <p:spPr bwMode="auto">
          <a:xfrm flipV="1">
            <a:off x="6400800" y="5410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Text Box 17"/>
          <p:cNvSpPr txBox="1">
            <a:spLocks noChangeArrowheads="1"/>
          </p:cNvSpPr>
          <p:nvPr/>
        </p:nvSpPr>
        <p:spPr bwMode="auto">
          <a:xfrm>
            <a:off x="457200" y="3810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7467600" y="11430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5783263" y="3124200"/>
            <a:ext cx="1117600" cy="457200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0.0478</a:t>
            </a:r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6400800" y="41148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4945063" y="4191000"/>
            <a:ext cx="1117600" cy="457200"/>
          </a:xfrm>
          <a:prstGeom prst="rect">
            <a:avLst/>
          </a:pr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0.4522</a:t>
            </a: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8382000" y="5884863"/>
            <a:ext cx="3810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Z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5943600" y="5961063"/>
            <a:ext cx="701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339933"/>
                </a:solidFill>
              </a:rPr>
              <a:t>-0.12</a:t>
            </a:r>
            <a:endParaRPr lang="en-US" altLang="en-US" sz="2400" b="1">
              <a:solidFill>
                <a:srgbClr val="339933"/>
              </a:solidFill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6511925" y="5961063"/>
            <a:ext cx="371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 0</a:t>
            </a:r>
            <a:endParaRPr lang="en-US" altLang="en-US" sz="2400" b="1"/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304800" y="4953000"/>
            <a:ext cx="4418013" cy="1200150"/>
          </a:xfrm>
          <a:prstGeom prst="rect">
            <a:avLst/>
          </a:prstGeom>
          <a:solidFill>
            <a:srgbClr val="FDE0BD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The Normal distribution is symmetric, so this probability is the same as P(0 &lt; Z &lt; 0.12).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8" grpId="0" animBg="1"/>
      <p:bldP spid="37910" grpId="0" animBg="1"/>
      <p:bldP spid="379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6781800" cy="9144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Empirical Rule</a:t>
            </a:r>
            <a:endParaRPr lang="en-US" altLang="en-US" sz="3600" b="1">
              <a:solidFill>
                <a:srgbClr val="F8F8F8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0" y="3505200"/>
            <a:ext cx="4191000" cy="1008063"/>
          </a:xfrm>
        </p:spPr>
        <p:txBody>
          <a:bodyPr/>
          <a:lstStyle/>
          <a:p>
            <a:pPr marL="571500" indent="-571500" defTabSz="914400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  </a:t>
            </a:r>
            <a:r>
              <a:rPr lang="el-GR" altLang="en-US" sz="2400" b="1">
                <a:solidFill>
                  <a:srgbClr val="A50021"/>
                </a:solidFill>
              </a:rPr>
              <a:t>μ</a:t>
            </a:r>
            <a:r>
              <a:rPr lang="en-US" altLang="en-US" sz="2400" b="1">
                <a:solidFill>
                  <a:srgbClr val="A50021"/>
                </a:solidFill>
              </a:rPr>
              <a:t> ± 1</a:t>
            </a:r>
            <a:r>
              <a:rPr lang="el-GR" altLang="en-US" sz="2400" b="1">
                <a:solidFill>
                  <a:srgbClr val="A50021"/>
                </a:solidFill>
              </a:rPr>
              <a:t>σ</a:t>
            </a:r>
            <a:r>
              <a:rPr lang="en-US" altLang="en-US" sz="2400" b="1">
                <a:solidFill>
                  <a:srgbClr val="A50021"/>
                </a:solidFill>
              </a:rPr>
              <a:t> covers about 68.26% of X’s.</a:t>
            </a:r>
            <a:r>
              <a:rPr lang="en-US" altLang="en-US" b="1">
                <a:solidFill>
                  <a:srgbClr val="A50021"/>
                </a:solidFill>
                <a:latin typeface="Symbol" panose="05050102010706020507" pitchFamily="18" charset="2"/>
              </a:rPr>
              <a:t></a:t>
            </a:r>
          </a:p>
        </p:txBody>
      </p:sp>
      <p:sp>
        <p:nvSpPr>
          <p:cNvPr id="38916" name="Freeform 4"/>
          <p:cNvSpPr>
            <a:spLocks/>
          </p:cNvSpPr>
          <p:nvPr/>
        </p:nvSpPr>
        <p:spPr bwMode="auto">
          <a:xfrm>
            <a:off x="1752600" y="2971800"/>
            <a:ext cx="5029200" cy="2438400"/>
          </a:xfrm>
          <a:custGeom>
            <a:avLst/>
            <a:gdLst>
              <a:gd name="T0" fmla="*/ 0 w 1893"/>
              <a:gd name="T1" fmla="*/ 0 h 765"/>
              <a:gd name="T2" fmla="*/ 0 w 1893"/>
              <a:gd name="T3" fmla="*/ 2147483646 h 765"/>
              <a:gd name="T4" fmla="*/ 2147483646 w 1893"/>
              <a:gd name="T5" fmla="*/ 2147483646 h 765"/>
              <a:gd name="T6" fmla="*/ 0 60000 65536"/>
              <a:gd name="T7" fmla="*/ 0 60000 65536"/>
              <a:gd name="T8" fmla="*/ 0 60000 65536"/>
              <a:gd name="T9" fmla="*/ 0 w 1893"/>
              <a:gd name="T10" fmla="*/ 0 h 765"/>
              <a:gd name="T11" fmla="*/ 1893 w 1893"/>
              <a:gd name="T12" fmla="*/ 765 h 7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3" h="765">
                <a:moveTo>
                  <a:pt x="0" y="0"/>
                </a:moveTo>
                <a:lnTo>
                  <a:pt x="0" y="764"/>
                </a:lnTo>
                <a:lnTo>
                  <a:pt x="1892" y="764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143000" y="2819400"/>
            <a:ext cx="688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9933"/>
                </a:solidFill>
              </a:rPr>
              <a:t>f(X)</a:t>
            </a:r>
          </a:p>
        </p:txBody>
      </p:sp>
      <p:sp>
        <p:nvSpPr>
          <p:cNvPr id="38918" name="Freeform 6"/>
          <p:cNvSpPr>
            <a:spLocks/>
          </p:cNvSpPr>
          <p:nvPr/>
        </p:nvSpPr>
        <p:spPr bwMode="auto">
          <a:xfrm>
            <a:off x="4191000" y="3429000"/>
            <a:ext cx="2438400" cy="1905000"/>
          </a:xfrm>
          <a:custGeom>
            <a:avLst/>
            <a:gdLst>
              <a:gd name="T0" fmla="*/ 2147483646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Freeform 7"/>
          <p:cNvSpPr>
            <a:spLocks/>
          </p:cNvSpPr>
          <p:nvPr/>
        </p:nvSpPr>
        <p:spPr bwMode="auto">
          <a:xfrm>
            <a:off x="1828800" y="3429000"/>
            <a:ext cx="2344738" cy="1905000"/>
          </a:xfrm>
          <a:custGeom>
            <a:avLst/>
            <a:gdLst>
              <a:gd name="T0" fmla="*/ 0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2147483646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4191000" y="3505200"/>
            <a:ext cx="0" cy="1905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6781800" y="5334000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9933"/>
                </a:solidFill>
              </a:rPr>
              <a:t>X</a:t>
            </a: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4038600" y="5486400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400" b="1">
                <a:solidFill>
                  <a:srgbClr val="339933"/>
                </a:solidFill>
              </a:rPr>
              <a:t>μ</a:t>
            </a:r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3429000" y="4191000"/>
            <a:ext cx="0" cy="121920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4191000" y="4648200"/>
            <a:ext cx="762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3429000" y="4648200"/>
            <a:ext cx="762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4953000" y="4191000"/>
            <a:ext cx="0" cy="121920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Rectangle 17"/>
          <p:cNvSpPr>
            <a:spLocks noChangeArrowheads="1"/>
          </p:cNvSpPr>
          <p:nvPr/>
        </p:nvSpPr>
        <p:spPr bwMode="auto">
          <a:xfrm>
            <a:off x="4648200" y="5486400"/>
            <a:ext cx="1066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400" b="1">
                <a:solidFill>
                  <a:srgbClr val="339933"/>
                </a:solidFill>
              </a:rPr>
              <a:t>μ</a:t>
            </a:r>
            <a:r>
              <a:rPr lang="en-US" altLang="en-US" sz="2400" b="1">
                <a:solidFill>
                  <a:srgbClr val="339933"/>
                </a:solidFill>
              </a:rPr>
              <a:t>+1</a:t>
            </a:r>
            <a:r>
              <a:rPr lang="el-GR" altLang="en-US" sz="2400" b="1">
                <a:solidFill>
                  <a:srgbClr val="339933"/>
                </a:solidFill>
              </a:rPr>
              <a:t>σ</a:t>
            </a:r>
          </a:p>
        </p:txBody>
      </p:sp>
      <p:sp>
        <p:nvSpPr>
          <p:cNvPr id="38928" name="Rectangle 18"/>
          <p:cNvSpPr>
            <a:spLocks noChangeArrowheads="1"/>
          </p:cNvSpPr>
          <p:nvPr/>
        </p:nvSpPr>
        <p:spPr bwMode="auto">
          <a:xfrm>
            <a:off x="2971800" y="5486400"/>
            <a:ext cx="9144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400" b="1">
                <a:solidFill>
                  <a:srgbClr val="339933"/>
                </a:solidFill>
              </a:rPr>
              <a:t>μ</a:t>
            </a:r>
            <a:r>
              <a:rPr lang="en-US" altLang="en-US" sz="2400" b="1">
                <a:solidFill>
                  <a:srgbClr val="339933"/>
                </a:solidFill>
              </a:rPr>
              <a:t>-1</a:t>
            </a:r>
            <a:r>
              <a:rPr lang="el-GR" altLang="en-US" sz="2400" b="1">
                <a:solidFill>
                  <a:srgbClr val="339933"/>
                </a:solidFill>
              </a:rPr>
              <a:t>σ</a:t>
            </a:r>
          </a:p>
        </p:txBody>
      </p:sp>
      <p:sp>
        <p:nvSpPr>
          <p:cNvPr id="38929" name="Text Box 19"/>
          <p:cNvSpPr txBox="1">
            <a:spLocks noChangeArrowheads="1"/>
          </p:cNvSpPr>
          <p:nvPr/>
        </p:nvSpPr>
        <p:spPr bwMode="auto">
          <a:xfrm>
            <a:off x="457200" y="1752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bg2"/>
                </a:solidFill>
              </a:rPr>
              <a:t>What can we say about the distribution of values around the mean?  For any normal distribution:</a:t>
            </a:r>
          </a:p>
        </p:txBody>
      </p:sp>
      <p:sp>
        <p:nvSpPr>
          <p:cNvPr id="38930" name="Rectangle 20"/>
          <p:cNvSpPr>
            <a:spLocks noChangeArrowheads="1"/>
          </p:cNvSpPr>
          <p:nvPr/>
        </p:nvSpPr>
        <p:spPr bwMode="auto">
          <a:xfrm>
            <a:off x="4343400" y="4191000"/>
            <a:ext cx="304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400" b="1">
                <a:solidFill>
                  <a:srgbClr val="339933"/>
                </a:solidFill>
              </a:rPr>
              <a:t>σ</a:t>
            </a:r>
          </a:p>
        </p:txBody>
      </p:sp>
      <p:sp>
        <p:nvSpPr>
          <p:cNvPr id="38931" name="Rectangle 21"/>
          <p:cNvSpPr>
            <a:spLocks noChangeArrowheads="1"/>
          </p:cNvSpPr>
          <p:nvPr/>
        </p:nvSpPr>
        <p:spPr bwMode="auto">
          <a:xfrm>
            <a:off x="3657600" y="4191000"/>
            <a:ext cx="304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400" b="1">
                <a:solidFill>
                  <a:srgbClr val="339933"/>
                </a:solidFill>
              </a:rPr>
              <a:t>σ</a:t>
            </a:r>
          </a:p>
        </p:txBody>
      </p:sp>
      <p:sp>
        <p:nvSpPr>
          <p:cNvPr id="38932" name="Line 22"/>
          <p:cNvSpPr>
            <a:spLocks noChangeShapeType="1"/>
          </p:cNvSpPr>
          <p:nvPr/>
        </p:nvSpPr>
        <p:spPr bwMode="auto">
          <a:xfrm>
            <a:off x="3429000" y="6019800"/>
            <a:ext cx="1524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Rectangle 23"/>
          <p:cNvSpPr>
            <a:spLocks noChangeArrowheads="1"/>
          </p:cNvSpPr>
          <p:nvPr/>
        </p:nvSpPr>
        <p:spPr bwMode="auto">
          <a:xfrm>
            <a:off x="3657600" y="5943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A50021"/>
                </a:solidFill>
              </a:rPr>
              <a:t>68.26%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22375" y="228600"/>
            <a:ext cx="7004050" cy="990600"/>
          </a:xfrm>
        </p:spPr>
        <p:txBody>
          <a:bodyPr/>
          <a:lstStyle/>
          <a:p>
            <a:pPr defTabSz="914400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/>
              <a:t>The Empirical Rule</a:t>
            </a:r>
            <a:endParaRPr lang="en-US" altLang="en-US" sz="3600" b="1">
              <a:solidFill>
                <a:srgbClr val="FFCCFF"/>
              </a:solidFill>
              <a:latin typeface="Symbol" panose="05050102010706020507" pitchFamily="18" charset="2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828800"/>
            <a:ext cx="6934200" cy="1427163"/>
          </a:xfrm>
        </p:spPr>
        <p:txBody>
          <a:bodyPr/>
          <a:lstStyle/>
          <a:p>
            <a:pPr marL="571500" indent="-571500" defTabSz="914400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8F8F8"/>
                </a:solidFill>
              </a:rPr>
              <a:t>  </a:t>
            </a:r>
            <a:r>
              <a:rPr lang="el-GR" altLang="en-US" b="1"/>
              <a:t>μ</a:t>
            </a:r>
            <a:r>
              <a:rPr lang="en-US" altLang="en-US" b="1"/>
              <a:t> ± </a:t>
            </a:r>
            <a:r>
              <a:rPr lang="en-US" altLang="en-US" b="1">
                <a:solidFill>
                  <a:srgbClr val="008000"/>
                </a:solidFill>
              </a:rPr>
              <a:t>2</a:t>
            </a:r>
            <a:r>
              <a:rPr lang="el-GR" altLang="en-US" b="1">
                <a:solidFill>
                  <a:srgbClr val="008000"/>
                </a:solidFill>
              </a:rPr>
              <a:t>σ</a:t>
            </a:r>
            <a:r>
              <a:rPr lang="en-US" altLang="en-US" b="1">
                <a:solidFill>
                  <a:schemeClr val="folHlink"/>
                </a:solidFill>
              </a:rPr>
              <a:t> </a:t>
            </a:r>
            <a:r>
              <a:rPr lang="en-US" altLang="en-US" b="1"/>
              <a:t>covers about </a:t>
            </a:r>
            <a:r>
              <a:rPr lang="en-US" altLang="en-US" b="1">
                <a:solidFill>
                  <a:srgbClr val="008000"/>
                </a:solidFill>
              </a:rPr>
              <a:t>95.44%</a:t>
            </a:r>
            <a:r>
              <a:rPr lang="en-US" altLang="en-US" b="1"/>
              <a:t> of X’s.</a:t>
            </a:r>
          </a:p>
          <a:p>
            <a:pPr marL="571500" indent="-571500" defTabSz="914400" eaLnBrk="1" hangingPunct="1">
              <a:spcBef>
                <a:spcPct val="50000"/>
              </a:spcBef>
            </a:pPr>
            <a:r>
              <a:rPr lang="en-US" altLang="en-US" b="1"/>
              <a:t>  </a:t>
            </a:r>
            <a:r>
              <a:rPr lang="el-GR" altLang="en-US" b="1"/>
              <a:t>μ</a:t>
            </a:r>
            <a:r>
              <a:rPr lang="en-US" altLang="en-US" b="1"/>
              <a:t> ± </a:t>
            </a:r>
            <a:r>
              <a:rPr lang="en-US" altLang="en-US" b="1">
                <a:solidFill>
                  <a:srgbClr val="008000"/>
                </a:solidFill>
              </a:rPr>
              <a:t>3</a:t>
            </a:r>
            <a:r>
              <a:rPr lang="el-GR" altLang="en-US" b="1">
                <a:solidFill>
                  <a:srgbClr val="008000"/>
                </a:solidFill>
              </a:rPr>
              <a:t>σ</a:t>
            </a:r>
            <a:r>
              <a:rPr lang="en-US" altLang="en-US" b="1">
                <a:solidFill>
                  <a:schemeClr val="folHlink"/>
                </a:solidFill>
              </a:rPr>
              <a:t> </a:t>
            </a:r>
            <a:r>
              <a:rPr lang="en-US" altLang="en-US" b="1"/>
              <a:t>covers about </a:t>
            </a:r>
            <a:r>
              <a:rPr lang="en-US" altLang="en-US" b="1">
                <a:solidFill>
                  <a:srgbClr val="008000"/>
                </a:solidFill>
              </a:rPr>
              <a:t>99.73%</a:t>
            </a:r>
            <a:r>
              <a:rPr lang="en-US" altLang="en-US" b="1"/>
              <a:t> of X’s.</a:t>
            </a:r>
          </a:p>
        </p:txBody>
      </p:sp>
      <p:sp>
        <p:nvSpPr>
          <p:cNvPr id="39940" name="Freeform 4"/>
          <p:cNvSpPr>
            <a:spLocks/>
          </p:cNvSpPr>
          <p:nvPr/>
        </p:nvSpPr>
        <p:spPr bwMode="auto">
          <a:xfrm>
            <a:off x="2209800" y="3276600"/>
            <a:ext cx="1935163" cy="1279525"/>
          </a:xfrm>
          <a:custGeom>
            <a:avLst/>
            <a:gdLst>
              <a:gd name="T0" fmla="*/ 2147483646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" name="Freeform 5"/>
          <p:cNvSpPr>
            <a:spLocks/>
          </p:cNvSpPr>
          <p:nvPr/>
        </p:nvSpPr>
        <p:spPr bwMode="auto">
          <a:xfrm>
            <a:off x="381000" y="3276600"/>
            <a:ext cx="1860550" cy="1279525"/>
          </a:xfrm>
          <a:custGeom>
            <a:avLst/>
            <a:gdLst>
              <a:gd name="T0" fmla="*/ 0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2147483646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2209800" y="3276600"/>
            <a:ext cx="1588" cy="12795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4114800" y="4572000"/>
            <a:ext cx="3508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9933"/>
                </a:solidFill>
              </a:rPr>
              <a:t>x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2057400" y="4572000"/>
            <a:ext cx="381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400" b="1">
                <a:solidFill>
                  <a:srgbClr val="339933"/>
                </a:solidFill>
              </a:rPr>
              <a:t>μ</a:t>
            </a:r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990600" y="4267200"/>
            <a:ext cx="0" cy="990600"/>
          </a:xfrm>
          <a:prstGeom prst="line">
            <a:avLst/>
          </a:prstGeom>
          <a:noFill/>
          <a:ln w="25400">
            <a:solidFill>
              <a:srgbClr val="A5002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2209800" y="4495800"/>
            <a:ext cx="1295400" cy="0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990600" y="4495800"/>
            <a:ext cx="1219200" cy="0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3505200" y="4267200"/>
            <a:ext cx="0" cy="990600"/>
          </a:xfrm>
          <a:prstGeom prst="line">
            <a:avLst/>
          </a:prstGeom>
          <a:noFill/>
          <a:ln w="25400">
            <a:solidFill>
              <a:srgbClr val="A5002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228600" y="4648200"/>
            <a:ext cx="40513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1360488" y="4119563"/>
            <a:ext cx="56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</a:rPr>
              <a:t>2</a:t>
            </a:r>
            <a:r>
              <a:rPr lang="el-GR" altLang="en-US" sz="2400" b="1" dirty="0">
                <a:solidFill>
                  <a:srgbClr val="A50021"/>
                </a:solidFill>
              </a:rPr>
              <a:t>σ</a:t>
            </a: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2503488" y="4119563"/>
            <a:ext cx="56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</a:rPr>
              <a:t>2</a:t>
            </a:r>
            <a:r>
              <a:rPr lang="el-GR" altLang="en-US" sz="2400" b="1" dirty="0">
                <a:solidFill>
                  <a:srgbClr val="A50021"/>
                </a:solidFill>
              </a:rPr>
              <a:t>σ</a:t>
            </a:r>
          </a:p>
        </p:txBody>
      </p:sp>
      <p:sp>
        <p:nvSpPr>
          <p:cNvPr id="39952" name="Freeform 16"/>
          <p:cNvSpPr>
            <a:spLocks/>
          </p:cNvSpPr>
          <p:nvPr/>
        </p:nvSpPr>
        <p:spPr bwMode="auto">
          <a:xfrm>
            <a:off x="6629400" y="3276600"/>
            <a:ext cx="1935163" cy="1279525"/>
          </a:xfrm>
          <a:custGeom>
            <a:avLst/>
            <a:gdLst>
              <a:gd name="T0" fmla="*/ 2147483646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3" name="Freeform 17"/>
          <p:cNvSpPr>
            <a:spLocks/>
          </p:cNvSpPr>
          <p:nvPr/>
        </p:nvSpPr>
        <p:spPr bwMode="auto">
          <a:xfrm>
            <a:off x="4800600" y="3276600"/>
            <a:ext cx="1860550" cy="1279525"/>
          </a:xfrm>
          <a:custGeom>
            <a:avLst/>
            <a:gdLst>
              <a:gd name="T0" fmla="*/ 0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2147483646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6629400" y="3276600"/>
            <a:ext cx="1588" cy="12795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8534400" y="4572000"/>
            <a:ext cx="3508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9933"/>
                </a:solidFill>
              </a:rPr>
              <a:t>x</a:t>
            </a:r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6477000" y="4572000"/>
            <a:ext cx="381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400" b="1">
                <a:solidFill>
                  <a:srgbClr val="339933"/>
                </a:solidFill>
              </a:rPr>
              <a:t>μ</a:t>
            </a:r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4648200" y="4648200"/>
            <a:ext cx="40513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4876800" y="4343400"/>
            <a:ext cx="0" cy="91440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>
            <a:off x="8534400" y="4343400"/>
            <a:ext cx="0" cy="91440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6629400" y="4419600"/>
            <a:ext cx="1905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4876800" y="4419600"/>
            <a:ext cx="1752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Rectangle 26"/>
          <p:cNvSpPr>
            <a:spLocks noChangeArrowheads="1"/>
          </p:cNvSpPr>
          <p:nvPr/>
        </p:nvSpPr>
        <p:spPr bwMode="auto">
          <a:xfrm>
            <a:off x="5856288" y="4043363"/>
            <a:ext cx="56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3</a:t>
            </a:r>
            <a:r>
              <a:rPr lang="el-GR" altLang="en-US" sz="2400" b="1">
                <a:solidFill>
                  <a:schemeClr val="folHlink"/>
                </a:solidFill>
              </a:rPr>
              <a:t>σ</a:t>
            </a:r>
          </a:p>
        </p:txBody>
      </p:sp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6923088" y="4043363"/>
            <a:ext cx="56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3</a:t>
            </a:r>
            <a:r>
              <a:rPr lang="el-GR" altLang="en-US" sz="2400" b="1">
                <a:solidFill>
                  <a:schemeClr val="folHlink"/>
                </a:solidFill>
              </a:rPr>
              <a:t>σ</a:t>
            </a:r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>
            <a:off x="990600" y="5181600"/>
            <a:ext cx="2514600" cy="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>
            <a:off x="4876800" y="5181600"/>
            <a:ext cx="36576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6" name="Rectangle 30"/>
          <p:cNvSpPr>
            <a:spLocks noChangeArrowheads="1"/>
          </p:cNvSpPr>
          <p:nvPr/>
        </p:nvSpPr>
        <p:spPr bwMode="auto">
          <a:xfrm>
            <a:off x="1668463" y="5181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</a:rPr>
              <a:t>95.44%</a:t>
            </a:r>
          </a:p>
        </p:txBody>
      </p:sp>
      <p:sp>
        <p:nvSpPr>
          <p:cNvPr id="39967" name="Rectangle 31"/>
          <p:cNvSpPr>
            <a:spLocks noChangeArrowheads="1"/>
          </p:cNvSpPr>
          <p:nvPr/>
        </p:nvSpPr>
        <p:spPr bwMode="auto">
          <a:xfrm>
            <a:off x="6096000" y="5181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99.73%</a:t>
            </a:r>
          </a:p>
        </p:txBody>
      </p:sp>
      <p:sp>
        <p:nvSpPr>
          <p:cNvPr id="39968" name="Text Box 32"/>
          <p:cNvSpPr txBox="1">
            <a:spLocks noChangeArrowheads="1"/>
          </p:cNvSpPr>
          <p:nvPr/>
        </p:nvSpPr>
        <p:spPr bwMode="auto">
          <a:xfrm>
            <a:off x="7467600" y="120332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Steps to find the X value for a known probability: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1.  Find the Z value for the known probability.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2.  Convert to X units using the formula: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/>
              <a:t>Recall:		          solve for X as in: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66888" y="320675"/>
            <a:ext cx="6623050" cy="8588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Given a Normal Probability</a:t>
            </a:r>
            <a:br>
              <a:rPr lang="en-US" altLang="en-US"/>
            </a:br>
            <a:r>
              <a:rPr lang="en-US" altLang="en-US"/>
              <a:t>Find the X Value</a:t>
            </a:r>
          </a:p>
        </p:txBody>
      </p:sp>
      <p:graphicFrame>
        <p:nvGraphicFramePr>
          <p:cNvPr id="4096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656329"/>
              </p:ext>
            </p:extLst>
          </p:nvPr>
        </p:nvGraphicFramePr>
        <p:xfrm>
          <a:off x="5662367" y="4267200"/>
          <a:ext cx="2895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586" imgH="203112" progId="Equation.3">
                  <p:embed/>
                </p:oleObj>
              </mc:Choice>
              <mc:Fallback>
                <p:oleObj name="Equation" r:id="rId2" imgW="723586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2367" y="4267200"/>
                        <a:ext cx="2895600" cy="812800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3D71BC97-9D30-4111-9D71-C5F8254F8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917812"/>
              </p:ext>
            </p:extLst>
          </p:nvPr>
        </p:nvGraphicFramePr>
        <p:xfrm>
          <a:off x="685800" y="4781550"/>
          <a:ext cx="2835275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725200" imgH="12571560" progId="Equation.3">
                  <p:embed/>
                </p:oleObj>
              </mc:Choice>
              <mc:Fallback>
                <p:oleObj name="Equation" r:id="rId4" imgW="20725200" imgH="12571560" progId="Equation.3">
                  <p:embed/>
                  <p:pic>
                    <p:nvPicPr>
                      <p:cNvPr id="1638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781550"/>
                        <a:ext cx="2835275" cy="1579563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"/>
          <p:cNvSpPr>
            <a:spLocks/>
          </p:cNvSpPr>
          <p:nvPr/>
        </p:nvSpPr>
        <p:spPr bwMode="auto">
          <a:xfrm>
            <a:off x="3870325" y="4471988"/>
            <a:ext cx="1085850" cy="946150"/>
          </a:xfrm>
          <a:custGeom>
            <a:avLst/>
            <a:gdLst>
              <a:gd name="T0" fmla="*/ 2147483646 w 684"/>
              <a:gd name="T1" fmla="*/ 2147483646 h 596"/>
              <a:gd name="T2" fmla="*/ 2147483646 w 684"/>
              <a:gd name="T3" fmla="*/ 0 h 596"/>
              <a:gd name="T4" fmla="*/ 2147483646 w 684"/>
              <a:gd name="T5" fmla="*/ 2147483646 h 596"/>
              <a:gd name="T6" fmla="*/ 2147483646 w 684"/>
              <a:gd name="T7" fmla="*/ 2147483646 h 596"/>
              <a:gd name="T8" fmla="*/ 2147483646 w 684"/>
              <a:gd name="T9" fmla="*/ 2147483646 h 596"/>
              <a:gd name="T10" fmla="*/ 2147483646 w 684"/>
              <a:gd name="T11" fmla="*/ 2147483646 h 596"/>
              <a:gd name="T12" fmla="*/ 2147483646 w 684"/>
              <a:gd name="T13" fmla="*/ 2147483646 h 596"/>
              <a:gd name="T14" fmla="*/ 2147483646 w 684"/>
              <a:gd name="T15" fmla="*/ 2147483646 h 596"/>
              <a:gd name="T16" fmla="*/ 2147483646 w 684"/>
              <a:gd name="T17" fmla="*/ 2147483646 h 596"/>
              <a:gd name="T18" fmla="*/ 2147483646 w 684"/>
              <a:gd name="T19" fmla="*/ 2147483646 h 596"/>
              <a:gd name="T20" fmla="*/ 2147483646 w 684"/>
              <a:gd name="T21" fmla="*/ 2147483646 h 596"/>
              <a:gd name="T22" fmla="*/ 2147483646 w 684"/>
              <a:gd name="T23" fmla="*/ 2147483646 h 596"/>
              <a:gd name="T24" fmla="*/ 0 w 684"/>
              <a:gd name="T25" fmla="*/ 2147483646 h 596"/>
              <a:gd name="T26" fmla="*/ 0 w 684"/>
              <a:gd name="T27" fmla="*/ 2147483646 h 596"/>
              <a:gd name="T28" fmla="*/ 2147483646 w 684"/>
              <a:gd name="T29" fmla="*/ 2147483646 h 59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84"/>
              <a:gd name="T46" fmla="*/ 0 h 596"/>
              <a:gd name="T47" fmla="*/ 684 w 684"/>
              <a:gd name="T48" fmla="*/ 596 h 59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84" h="596">
                <a:moveTo>
                  <a:pt x="684" y="596"/>
                </a:moveTo>
                <a:lnTo>
                  <a:pt x="684" y="0"/>
                </a:lnTo>
                <a:lnTo>
                  <a:pt x="651" y="60"/>
                </a:lnTo>
                <a:lnTo>
                  <a:pt x="613" y="120"/>
                </a:lnTo>
                <a:lnTo>
                  <a:pt x="573" y="185"/>
                </a:lnTo>
                <a:lnTo>
                  <a:pt x="547" y="227"/>
                </a:lnTo>
                <a:lnTo>
                  <a:pt x="499" y="293"/>
                </a:lnTo>
                <a:lnTo>
                  <a:pt x="390" y="410"/>
                </a:lnTo>
                <a:lnTo>
                  <a:pt x="346" y="444"/>
                </a:lnTo>
                <a:lnTo>
                  <a:pt x="225" y="507"/>
                </a:lnTo>
                <a:lnTo>
                  <a:pt x="159" y="528"/>
                </a:lnTo>
                <a:lnTo>
                  <a:pt x="87" y="542"/>
                </a:lnTo>
                <a:lnTo>
                  <a:pt x="0" y="548"/>
                </a:lnTo>
                <a:lnTo>
                  <a:pt x="0" y="596"/>
                </a:lnTo>
                <a:lnTo>
                  <a:pt x="684" y="596"/>
                </a:lnTo>
                <a:close/>
              </a:path>
            </a:pathLst>
          </a:cu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4953000" y="4500563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66888" y="320675"/>
            <a:ext cx="6623050" cy="8588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Finding the X value for a Known Probability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74649" y="1190790"/>
            <a:ext cx="8464547" cy="2895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Example:</a:t>
            </a:r>
          </a:p>
          <a:p>
            <a:pPr eaLnBrk="1" hangingPunct="1"/>
            <a:r>
              <a:rPr lang="en-US" altLang="en-US" sz="2400" dirty="0"/>
              <a:t>Let X represent the time it takes (in seconds) to download an image file from the internet.</a:t>
            </a:r>
          </a:p>
          <a:p>
            <a:pPr eaLnBrk="1" hangingPunct="1"/>
            <a:r>
              <a:rPr lang="en-US" altLang="en-US" sz="2400" dirty="0"/>
              <a:t>Suppose  X  is normal with mean 18.0 and standard deviation 5.0.</a:t>
            </a:r>
          </a:p>
          <a:p>
            <a:pPr eaLnBrk="1" hangingPunct="1"/>
            <a:r>
              <a:rPr lang="en-US" altLang="en-US" sz="2400" dirty="0"/>
              <a:t>Find X such that 20% of download times are less than X.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4343400" y="4576763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5486400" y="3814763"/>
            <a:ext cx="0" cy="160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Freeform 8"/>
          <p:cNvSpPr>
            <a:spLocks/>
          </p:cNvSpPr>
          <p:nvPr/>
        </p:nvSpPr>
        <p:spPr bwMode="auto">
          <a:xfrm>
            <a:off x="5562600" y="3814763"/>
            <a:ext cx="1593850" cy="1528762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Freeform 9"/>
          <p:cNvSpPr>
            <a:spLocks/>
          </p:cNvSpPr>
          <p:nvPr/>
        </p:nvSpPr>
        <p:spPr bwMode="auto">
          <a:xfrm>
            <a:off x="3884613" y="3810000"/>
            <a:ext cx="1644650" cy="1531938"/>
          </a:xfrm>
          <a:custGeom>
            <a:avLst/>
            <a:gdLst>
              <a:gd name="T0" fmla="*/ 0 w 1036"/>
              <a:gd name="T1" fmla="*/ 2147483646 h 965"/>
              <a:gd name="T2" fmla="*/ 2147483646 w 1036"/>
              <a:gd name="T3" fmla="*/ 2147483646 h 965"/>
              <a:gd name="T4" fmla="*/ 2147483646 w 1036"/>
              <a:gd name="T5" fmla="*/ 2147483646 h 965"/>
              <a:gd name="T6" fmla="*/ 2147483646 w 1036"/>
              <a:gd name="T7" fmla="*/ 2147483646 h 965"/>
              <a:gd name="T8" fmla="*/ 2147483646 w 1036"/>
              <a:gd name="T9" fmla="*/ 2147483646 h 965"/>
              <a:gd name="T10" fmla="*/ 2147483646 w 1036"/>
              <a:gd name="T11" fmla="*/ 2147483646 h 965"/>
              <a:gd name="T12" fmla="*/ 2147483646 w 1036"/>
              <a:gd name="T13" fmla="*/ 2147483646 h 965"/>
              <a:gd name="T14" fmla="*/ 2147483646 w 1036"/>
              <a:gd name="T15" fmla="*/ 2147483646 h 965"/>
              <a:gd name="T16" fmla="*/ 2147483646 w 1036"/>
              <a:gd name="T17" fmla="*/ 2147483646 h 965"/>
              <a:gd name="T18" fmla="*/ 2147483646 w 1036"/>
              <a:gd name="T19" fmla="*/ 2147483646 h 965"/>
              <a:gd name="T20" fmla="*/ 2147483646 w 1036"/>
              <a:gd name="T21" fmla="*/ 2147483646 h 965"/>
              <a:gd name="T22" fmla="*/ 2147483646 w 1036"/>
              <a:gd name="T23" fmla="*/ 2147483646 h 965"/>
              <a:gd name="T24" fmla="*/ 2147483646 w 1036"/>
              <a:gd name="T25" fmla="*/ 2147483646 h 965"/>
              <a:gd name="T26" fmla="*/ 2147483646 w 1036"/>
              <a:gd name="T27" fmla="*/ 2147483646 h 965"/>
              <a:gd name="T28" fmla="*/ 2147483646 w 1036"/>
              <a:gd name="T29" fmla="*/ 2147483646 h 965"/>
              <a:gd name="T30" fmla="*/ 2147483646 w 1036"/>
              <a:gd name="T31" fmla="*/ 0 h 96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6"/>
              <a:gd name="T49" fmla="*/ 0 h 965"/>
              <a:gd name="T50" fmla="*/ 1036 w 1036"/>
              <a:gd name="T51" fmla="*/ 965 h 96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6" h="965">
                <a:moveTo>
                  <a:pt x="0" y="965"/>
                </a:moveTo>
                <a:lnTo>
                  <a:pt x="108" y="955"/>
                </a:lnTo>
                <a:lnTo>
                  <a:pt x="163" y="942"/>
                </a:lnTo>
                <a:lnTo>
                  <a:pt x="218" y="927"/>
                </a:lnTo>
                <a:lnTo>
                  <a:pt x="271" y="904"/>
                </a:lnTo>
                <a:lnTo>
                  <a:pt x="326" y="872"/>
                </a:lnTo>
                <a:lnTo>
                  <a:pt x="381" y="832"/>
                </a:lnTo>
                <a:lnTo>
                  <a:pt x="488" y="718"/>
                </a:lnTo>
                <a:lnTo>
                  <a:pt x="596" y="556"/>
                </a:lnTo>
                <a:lnTo>
                  <a:pt x="706" y="361"/>
                </a:lnTo>
                <a:lnTo>
                  <a:pt x="759" y="262"/>
                </a:lnTo>
                <a:lnTo>
                  <a:pt x="814" y="171"/>
                </a:lnTo>
                <a:lnTo>
                  <a:pt x="868" y="91"/>
                </a:lnTo>
                <a:lnTo>
                  <a:pt x="919" y="33"/>
                </a:lnTo>
                <a:lnTo>
                  <a:pt x="973" y="9"/>
                </a:lnTo>
                <a:lnTo>
                  <a:pt x="1036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Freeform 10"/>
          <p:cNvSpPr>
            <a:spLocks/>
          </p:cNvSpPr>
          <p:nvPr/>
        </p:nvSpPr>
        <p:spPr bwMode="auto">
          <a:xfrm>
            <a:off x="3867150" y="5426075"/>
            <a:ext cx="3289300" cy="7938"/>
          </a:xfrm>
          <a:custGeom>
            <a:avLst/>
            <a:gdLst>
              <a:gd name="T0" fmla="*/ 0 w 2072"/>
              <a:gd name="T1" fmla="*/ 2147483646 h 5"/>
              <a:gd name="T2" fmla="*/ 2147483646 w 2072"/>
              <a:gd name="T3" fmla="*/ 0 h 5"/>
              <a:gd name="T4" fmla="*/ 2147483646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7162800" y="5584825"/>
            <a:ext cx="381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X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4784725" y="5643563"/>
            <a:ext cx="320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339933"/>
                </a:solidFill>
              </a:rPr>
              <a:t>?</a:t>
            </a:r>
            <a:endParaRPr lang="en-US" altLang="en-US" sz="2400" b="1">
              <a:solidFill>
                <a:srgbClr val="339933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5292725" y="5643563"/>
            <a:ext cx="631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18.0</a:t>
            </a:r>
            <a:endParaRPr lang="en-US" altLang="en-US" sz="2400" b="1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V="1">
            <a:off x="4953000" y="54149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581400" y="4195763"/>
            <a:ext cx="1117600" cy="457200"/>
          </a:xfrm>
          <a:prstGeom prst="rect">
            <a:avLst/>
          </a:pr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0.2000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7162800" y="5889625"/>
            <a:ext cx="381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Z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4784725" y="594360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339933"/>
                </a:solidFill>
              </a:rPr>
              <a:t>?</a:t>
            </a:r>
            <a:endParaRPr lang="en-US" altLang="en-US" sz="2400" b="1">
              <a:solidFill>
                <a:srgbClr val="339933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292725" y="5965825"/>
            <a:ext cx="371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 0</a:t>
            </a:r>
            <a:endParaRPr lang="en-US" altLang="en-US" sz="2400" b="1"/>
          </a:p>
        </p:txBody>
      </p:sp>
      <p:sp>
        <p:nvSpPr>
          <p:cNvPr id="42003" name="Oval 19"/>
          <p:cNvSpPr>
            <a:spLocks noChangeArrowheads="1"/>
          </p:cNvSpPr>
          <p:nvPr/>
        </p:nvSpPr>
        <p:spPr bwMode="auto">
          <a:xfrm>
            <a:off x="4648200" y="5715000"/>
            <a:ext cx="609600" cy="609600"/>
          </a:xfrm>
          <a:prstGeom prst="ellipse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7467600" y="838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 rot="21012200">
            <a:off x="3352800" y="3898900"/>
            <a:ext cx="1752600" cy="612775"/>
            <a:chOff x="1825" y="2398"/>
            <a:chExt cx="1728" cy="793"/>
          </a:xfrm>
        </p:grpSpPr>
        <p:sp>
          <p:nvSpPr>
            <p:cNvPr id="43067" name="Freeform 3"/>
            <p:cNvSpPr>
              <a:spLocks/>
            </p:cNvSpPr>
            <p:nvPr/>
          </p:nvSpPr>
          <p:spPr bwMode="auto">
            <a:xfrm>
              <a:off x="1827" y="2432"/>
              <a:ext cx="1726" cy="759"/>
            </a:xfrm>
            <a:custGeom>
              <a:avLst/>
              <a:gdLst>
                <a:gd name="T0" fmla="*/ 0 w 1726"/>
                <a:gd name="T1" fmla="*/ 386 h 759"/>
                <a:gd name="T2" fmla="*/ 86 w 1726"/>
                <a:gd name="T3" fmla="*/ 282 h 759"/>
                <a:gd name="T4" fmla="*/ 151 w 1726"/>
                <a:gd name="T5" fmla="*/ 227 h 759"/>
                <a:gd name="T6" fmla="*/ 224 w 1726"/>
                <a:gd name="T7" fmla="*/ 175 h 759"/>
                <a:gd name="T8" fmla="*/ 304 w 1726"/>
                <a:gd name="T9" fmla="*/ 134 h 759"/>
                <a:gd name="T10" fmla="*/ 394 w 1726"/>
                <a:gd name="T11" fmla="*/ 93 h 759"/>
                <a:gd name="T12" fmla="*/ 502 w 1726"/>
                <a:gd name="T13" fmla="*/ 57 h 759"/>
                <a:gd name="T14" fmla="*/ 646 w 1726"/>
                <a:gd name="T15" fmla="*/ 20 h 759"/>
                <a:gd name="T16" fmla="*/ 778 w 1726"/>
                <a:gd name="T17" fmla="*/ 6 h 759"/>
                <a:gd name="T18" fmla="*/ 896 w 1726"/>
                <a:gd name="T19" fmla="*/ 2 h 759"/>
                <a:gd name="T20" fmla="*/ 1021 w 1726"/>
                <a:gd name="T21" fmla="*/ 14 h 759"/>
                <a:gd name="T22" fmla="*/ 1132 w 1726"/>
                <a:gd name="T23" fmla="*/ 36 h 759"/>
                <a:gd name="T24" fmla="*/ 1236 w 1726"/>
                <a:gd name="T25" fmla="*/ 79 h 759"/>
                <a:gd name="T26" fmla="*/ 1342 w 1726"/>
                <a:gd name="T27" fmla="*/ 147 h 759"/>
                <a:gd name="T28" fmla="*/ 1426 w 1726"/>
                <a:gd name="T29" fmla="*/ 225 h 759"/>
                <a:gd name="T30" fmla="*/ 1472 w 1726"/>
                <a:gd name="T31" fmla="*/ 277 h 759"/>
                <a:gd name="T32" fmla="*/ 1594 w 1726"/>
                <a:gd name="T33" fmla="*/ 94 h 759"/>
                <a:gd name="T34" fmla="*/ 1596 w 1726"/>
                <a:gd name="T35" fmla="*/ 197 h 759"/>
                <a:gd name="T36" fmla="*/ 1605 w 1726"/>
                <a:gd name="T37" fmla="*/ 300 h 759"/>
                <a:gd name="T38" fmla="*/ 1624 w 1726"/>
                <a:gd name="T39" fmla="*/ 398 h 759"/>
                <a:gd name="T40" fmla="*/ 1651 w 1726"/>
                <a:gd name="T41" fmla="*/ 499 h 759"/>
                <a:gd name="T42" fmla="*/ 1706 w 1726"/>
                <a:gd name="T43" fmla="*/ 627 h 759"/>
                <a:gd name="T44" fmla="*/ 1685 w 1726"/>
                <a:gd name="T45" fmla="*/ 685 h 759"/>
                <a:gd name="T46" fmla="*/ 1601 w 1726"/>
                <a:gd name="T47" fmla="*/ 667 h 759"/>
                <a:gd name="T48" fmla="*/ 1534 w 1726"/>
                <a:gd name="T49" fmla="*/ 664 h 759"/>
                <a:gd name="T50" fmla="*/ 1469 w 1726"/>
                <a:gd name="T51" fmla="*/ 671 h 759"/>
                <a:gd name="T52" fmla="*/ 1403 w 1726"/>
                <a:gd name="T53" fmla="*/ 690 h 759"/>
                <a:gd name="T54" fmla="*/ 1330 w 1726"/>
                <a:gd name="T55" fmla="*/ 723 h 759"/>
                <a:gd name="T56" fmla="*/ 1259 w 1726"/>
                <a:gd name="T57" fmla="*/ 687 h 759"/>
                <a:gd name="T58" fmla="*/ 1345 w 1726"/>
                <a:gd name="T59" fmla="*/ 482 h 759"/>
                <a:gd name="T60" fmla="*/ 1237 w 1726"/>
                <a:gd name="T61" fmla="*/ 396 h 759"/>
                <a:gd name="T62" fmla="*/ 1131 w 1726"/>
                <a:gd name="T63" fmla="*/ 328 h 759"/>
                <a:gd name="T64" fmla="*/ 1036 w 1726"/>
                <a:gd name="T65" fmla="*/ 277 h 759"/>
                <a:gd name="T66" fmla="*/ 921 w 1726"/>
                <a:gd name="T67" fmla="*/ 232 h 759"/>
                <a:gd name="T68" fmla="*/ 811 w 1726"/>
                <a:gd name="T69" fmla="*/ 209 h 759"/>
                <a:gd name="T70" fmla="*/ 707 w 1726"/>
                <a:gd name="T71" fmla="*/ 195 h 759"/>
                <a:gd name="T72" fmla="*/ 587 w 1726"/>
                <a:gd name="T73" fmla="*/ 201 h 759"/>
                <a:gd name="T74" fmla="*/ 470 w 1726"/>
                <a:gd name="T75" fmla="*/ 211 h 759"/>
                <a:gd name="T76" fmla="*/ 334 w 1726"/>
                <a:gd name="T77" fmla="*/ 232 h 759"/>
                <a:gd name="T78" fmla="*/ 231 w 1726"/>
                <a:gd name="T79" fmla="*/ 266 h 759"/>
                <a:gd name="T80" fmla="*/ 158 w 1726"/>
                <a:gd name="T81" fmla="*/ 301 h 759"/>
                <a:gd name="T82" fmla="*/ 97 w 1726"/>
                <a:gd name="T83" fmla="*/ 343 h 7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26"/>
                <a:gd name="T127" fmla="*/ 0 h 759"/>
                <a:gd name="T128" fmla="*/ 1726 w 1726"/>
                <a:gd name="T129" fmla="*/ 759 h 7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26" h="759">
                  <a:moveTo>
                    <a:pt x="7" y="425"/>
                  </a:moveTo>
                  <a:lnTo>
                    <a:pt x="0" y="386"/>
                  </a:lnTo>
                  <a:lnTo>
                    <a:pt x="52" y="320"/>
                  </a:lnTo>
                  <a:lnTo>
                    <a:pt x="86" y="282"/>
                  </a:lnTo>
                  <a:lnTo>
                    <a:pt x="122" y="255"/>
                  </a:lnTo>
                  <a:lnTo>
                    <a:pt x="151" y="227"/>
                  </a:lnTo>
                  <a:lnTo>
                    <a:pt x="190" y="200"/>
                  </a:lnTo>
                  <a:lnTo>
                    <a:pt x="224" y="175"/>
                  </a:lnTo>
                  <a:lnTo>
                    <a:pt x="269" y="153"/>
                  </a:lnTo>
                  <a:lnTo>
                    <a:pt x="304" y="134"/>
                  </a:lnTo>
                  <a:lnTo>
                    <a:pt x="341" y="113"/>
                  </a:lnTo>
                  <a:lnTo>
                    <a:pt x="394" y="93"/>
                  </a:lnTo>
                  <a:lnTo>
                    <a:pt x="443" y="75"/>
                  </a:lnTo>
                  <a:lnTo>
                    <a:pt x="502" y="57"/>
                  </a:lnTo>
                  <a:lnTo>
                    <a:pt x="581" y="34"/>
                  </a:lnTo>
                  <a:lnTo>
                    <a:pt x="646" y="20"/>
                  </a:lnTo>
                  <a:lnTo>
                    <a:pt x="700" y="14"/>
                  </a:lnTo>
                  <a:lnTo>
                    <a:pt x="778" y="6"/>
                  </a:lnTo>
                  <a:lnTo>
                    <a:pt x="837" y="0"/>
                  </a:lnTo>
                  <a:lnTo>
                    <a:pt x="896" y="2"/>
                  </a:lnTo>
                  <a:lnTo>
                    <a:pt x="958" y="4"/>
                  </a:lnTo>
                  <a:lnTo>
                    <a:pt x="1021" y="14"/>
                  </a:lnTo>
                  <a:lnTo>
                    <a:pt x="1076" y="22"/>
                  </a:lnTo>
                  <a:lnTo>
                    <a:pt x="1132" y="36"/>
                  </a:lnTo>
                  <a:lnTo>
                    <a:pt x="1185" y="57"/>
                  </a:lnTo>
                  <a:lnTo>
                    <a:pt x="1236" y="79"/>
                  </a:lnTo>
                  <a:lnTo>
                    <a:pt x="1290" y="108"/>
                  </a:lnTo>
                  <a:lnTo>
                    <a:pt x="1342" y="147"/>
                  </a:lnTo>
                  <a:lnTo>
                    <a:pt x="1382" y="181"/>
                  </a:lnTo>
                  <a:lnTo>
                    <a:pt x="1426" y="225"/>
                  </a:lnTo>
                  <a:lnTo>
                    <a:pt x="1457" y="258"/>
                  </a:lnTo>
                  <a:lnTo>
                    <a:pt x="1472" y="277"/>
                  </a:lnTo>
                  <a:lnTo>
                    <a:pt x="1582" y="46"/>
                  </a:lnTo>
                  <a:lnTo>
                    <a:pt x="1594" y="94"/>
                  </a:lnTo>
                  <a:lnTo>
                    <a:pt x="1594" y="147"/>
                  </a:lnTo>
                  <a:lnTo>
                    <a:pt x="1596" y="197"/>
                  </a:lnTo>
                  <a:lnTo>
                    <a:pt x="1600" y="247"/>
                  </a:lnTo>
                  <a:lnTo>
                    <a:pt x="1605" y="300"/>
                  </a:lnTo>
                  <a:lnTo>
                    <a:pt x="1615" y="354"/>
                  </a:lnTo>
                  <a:lnTo>
                    <a:pt x="1624" y="398"/>
                  </a:lnTo>
                  <a:lnTo>
                    <a:pt x="1637" y="450"/>
                  </a:lnTo>
                  <a:lnTo>
                    <a:pt x="1651" y="499"/>
                  </a:lnTo>
                  <a:lnTo>
                    <a:pt x="1671" y="561"/>
                  </a:lnTo>
                  <a:lnTo>
                    <a:pt x="1706" y="627"/>
                  </a:lnTo>
                  <a:lnTo>
                    <a:pt x="1725" y="698"/>
                  </a:lnTo>
                  <a:lnTo>
                    <a:pt x="1685" y="685"/>
                  </a:lnTo>
                  <a:lnTo>
                    <a:pt x="1646" y="676"/>
                  </a:lnTo>
                  <a:lnTo>
                    <a:pt x="1601" y="667"/>
                  </a:lnTo>
                  <a:lnTo>
                    <a:pt x="1559" y="663"/>
                  </a:lnTo>
                  <a:lnTo>
                    <a:pt x="1534" y="664"/>
                  </a:lnTo>
                  <a:lnTo>
                    <a:pt x="1507" y="666"/>
                  </a:lnTo>
                  <a:lnTo>
                    <a:pt x="1469" y="671"/>
                  </a:lnTo>
                  <a:lnTo>
                    <a:pt x="1434" y="681"/>
                  </a:lnTo>
                  <a:lnTo>
                    <a:pt x="1403" y="690"/>
                  </a:lnTo>
                  <a:lnTo>
                    <a:pt x="1367" y="707"/>
                  </a:lnTo>
                  <a:lnTo>
                    <a:pt x="1330" y="723"/>
                  </a:lnTo>
                  <a:lnTo>
                    <a:pt x="1277" y="758"/>
                  </a:lnTo>
                  <a:lnTo>
                    <a:pt x="1259" y="687"/>
                  </a:lnTo>
                  <a:lnTo>
                    <a:pt x="1362" y="500"/>
                  </a:lnTo>
                  <a:lnTo>
                    <a:pt x="1345" y="482"/>
                  </a:lnTo>
                  <a:lnTo>
                    <a:pt x="1286" y="434"/>
                  </a:lnTo>
                  <a:lnTo>
                    <a:pt x="1237" y="396"/>
                  </a:lnTo>
                  <a:lnTo>
                    <a:pt x="1172" y="350"/>
                  </a:lnTo>
                  <a:lnTo>
                    <a:pt x="1131" y="328"/>
                  </a:lnTo>
                  <a:lnTo>
                    <a:pt x="1092" y="305"/>
                  </a:lnTo>
                  <a:lnTo>
                    <a:pt x="1036" y="277"/>
                  </a:lnTo>
                  <a:lnTo>
                    <a:pt x="982" y="251"/>
                  </a:lnTo>
                  <a:lnTo>
                    <a:pt x="921" y="232"/>
                  </a:lnTo>
                  <a:lnTo>
                    <a:pt x="868" y="219"/>
                  </a:lnTo>
                  <a:lnTo>
                    <a:pt x="811" y="209"/>
                  </a:lnTo>
                  <a:lnTo>
                    <a:pt x="753" y="197"/>
                  </a:lnTo>
                  <a:lnTo>
                    <a:pt x="707" y="195"/>
                  </a:lnTo>
                  <a:lnTo>
                    <a:pt x="647" y="196"/>
                  </a:lnTo>
                  <a:lnTo>
                    <a:pt x="587" y="201"/>
                  </a:lnTo>
                  <a:lnTo>
                    <a:pt x="531" y="204"/>
                  </a:lnTo>
                  <a:lnTo>
                    <a:pt x="470" y="211"/>
                  </a:lnTo>
                  <a:lnTo>
                    <a:pt x="401" y="222"/>
                  </a:lnTo>
                  <a:lnTo>
                    <a:pt x="334" y="232"/>
                  </a:lnTo>
                  <a:lnTo>
                    <a:pt x="273" y="254"/>
                  </a:lnTo>
                  <a:lnTo>
                    <a:pt x="231" y="266"/>
                  </a:lnTo>
                  <a:lnTo>
                    <a:pt x="189" y="284"/>
                  </a:lnTo>
                  <a:lnTo>
                    <a:pt x="158" y="301"/>
                  </a:lnTo>
                  <a:lnTo>
                    <a:pt x="126" y="322"/>
                  </a:lnTo>
                  <a:lnTo>
                    <a:pt x="97" y="343"/>
                  </a:lnTo>
                  <a:lnTo>
                    <a:pt x="7" y="425"/>
                  </a:lnTo>
                </a:path>
              </a:pathLst>
            </a:custGeom>
            <a:solidFill>
              <a:srgbClr val="FF9BA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8" name="Freeform 4"/>
            <p:cNvSpPr>
              <a:spLocks/>
            </p:cNvSpPr>
            <p:nvPr/>
          </p:nvSpPr>
          <p:spPr bwMode="auto">
            <a:xfrm>
              <a:off x="1825" y="2398"/>
              <a:ext cx="1708" cy="718"/>
            </a:xfrm>
            <a:custGeom>
              <a:avLst/>
              <a:gdLst>
                <a:gd name="T0" fmla="*/ 57 w 1708"/>
                <a:gd name="T1" fmla="*/ 326 h 718"/>
                <a:gd name="T2" fmla="*/ 117 w 1708"/>
                <a:gd name="T3" fmla="*/ 264 h 718"/>
                <a:gd name="T4" fmla="*/ 183 w 1708"/>
                <a:gd name="T5" fmla="*/ 210 h 718"/>
                <a:gd name="T6" fmla="*/ 263 w 1708"/>
                <a:gd name="T7" fmla="*/ 156 h 718"/>
                <a:gd name="T8" fmla="*/ 336 w 1708"/>
                <a:gd name="T9" fmla="*/ 117 h 718"/>
                <a:gd name="T10" fmla="*/ 438 w 1708"/>
                <a:gd name="T11" fmla="*/ 79 h 718"/>
                <a:gd name="T12" fmla="*/ 575 w 1708"/>
                <a:gd name="T13" fmla="*/ 37 h 718"/>
                <a:gd name="T14" fmla="*/ 694 w 1708"/>
                <a:gd name="T15" fmla="*/ 16 h 718"/>
                <a:gd name="T16" fmla="*/ 831 w 1708"/>
                <a:gd name="T17" fmla="*/ 0 h 718"/>
                <a:gd name="T18" fmla="*/ 951 w 1708"/>
                <a:gd name="T19" fmla="*/ 2 h 718"/>
                <a:gd name="T20" fmla="*/ 1069 w 1708"/>
                <a:gd name="T21" fmla="*/ 17 h 718"/>
                <a:gd name="T22" fmla="*/ 1176 w 1708"/>
                <a:gd name="T23" fmla="*/ 49 h 718"/>
                <a:gd name="T24" fmla="*/ 1280 w 1708"/>
                <a:gd name="T25" fmla="*/ 96 h 718"/>
                <a:gd name="T26" fmla="*/ 1371 w 1708"/>
                <a:gd name="T27" fmla="*/ 164 h 718"/>
                <a:gd name="T28" fmla="*/ 1445 w 1708"/>
                <a:gd name="T29" fmla="*/ 236 h 718"/>
                <a:gd name="T30" fmla="*/ 1583 w 1708"/>
                <a:gd name="T31" fmla="*/ 78 h 718"/>
                <a:gd name="T32" fmla="*/ 1583 w 1708"/>
                <a:gd name="T33" fmla="*/ 176 h 718"/>
                <a:gd name="T34" fmla="*/ 1592 w 1708"/>
                <a:gd name="T35" fmla="*/ 274 h 718"/>
                <a:gd name="T36" fmla="*/ 1609 w 1708"/>
                <a:gd name="T37" fmla="*/ 368 h 718"/>
                <a:gd name="T38" fmla="*/ 1635 w 1708"/>
                <a:gd name="T39" fmla="*/ 464 h 718"/>
                <a:gd name="T40" fmla="*/ 1674 w 1708"/>
                <a:gd name="T41" fmla="*/ 576 h 718"/>
                <a:gd name="T42" fmla="*/ 1707 w 1708"/>
                <a:gd name="T43" fmla="*/ 656 h 718"/>
                <a:gd name="T44" fmla="*/ 1628 w 1708"/>
                <a:gd name="T45" fmla="*/ 634 h 718"/>
                <a:gd name="T46" fmla="*/ 1542 w 1708"/>
                <a:gd name="T47" fmla="*/ 623 h 718"/>
                <a:gd name="T48" fmla="*/ 1491 w 1708"/>
                <a:gd name="T49" fmla="*/ 626 h 718"/>
                <a:gd name="T50" fmla="*/ 1417 w 1708"/>
                <a:gd name="T51" fmla="*/ 641 h 718"/>
                <a:gd name="T52" fmla="*/ 1350 w 1708"/>
                <a:gd name="T53" fmla="*/ 668 h 718"/>
                <a:gd name="T54" fmla="*/ 1260 w 1708"/>
                <a:gd name="T55" fmla="*/ 717 h 718"/>
                <a:gd name="T56" fmla="*/ 1332 w 1708"/>
                <a:gd name="T57" fmla="*/ 453 h 718"/>
                <a:gd name="T58" fmla="*/ 1224 w 1708"/>
                <a:gd name="T59" fmla="*/ 372 h 718"/>
                <a:gd name="T60" fmla="*/ 1119 w 1708"/>
                <a:gd name="T61" fmla="*/ 308 h 718"/>
                <a:gd name="T62" fmla="*/ 1026 w 1708"/>
                <a:gd name="T63" fmla="*/ 261 h 718"/>
                <a:gd name="T64" fmla="*/ 911 w 1708"/>
                <a:gd name="T65" fmla="*/ 220 h 718"/>
                <a:gd name="T66" fmla="*/ 802 w 1708"/>
                <a:gd name="T67" fmla="*/ 200 h 718"/>
                <a:gd name="T68" fmla="*/ 699 w 1708"/>
                <a:gd name="T69" fmla="*/ 189 h 718"/>
                <a:gd name="T70" fmla="*/ 579 w 1708"/>
                <a:gd name="T71" fmla="*/ 196 h 718"/>
                <a:gd name="T72" fmla="*/ 462 w 1708"/>
                <a:gd name="T73" fmla="*/ 208 h 718"/>
                <a:gd name="T74" fmla="*/ 327 w 1708"/>
                <a:gd name="T75" fmla="*/ 230 h 718"/>
                <a:gd name="T76" fmla="*/ 224 w 1708"/>
                <a:gd name="T77" fmla="*/ 263 h 718"/>
                <a:gd name="T78" fmla="*/ 148 w 1708"/>
                <a:gd name="T79" fmla="*/ 299 h 718"/>
                <a:gd name="T80" fmla="*/ 91 w 1708"/>
                <a:gd name="T81" fmla="*/ 340 h 7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08"/>
                <a:gd name="T124" fmla="*/ 0 h 718"/>
                <a:gd name="T125" fmla="*/ 1708 w 1708"/>
                <a:gd name="T126" fmla="*/ 718 h 71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08" h="718">
                  <a:moveTo>
                    <a:pt x="0" y="421"/>
                  </a:moveTo>
                  <a:lnTo>
                    <a:pt x="57" y="326"/>
                  </a:lnTo>
                  <a:lnTo>
                    <a:pt x="84" y="296"/>
                  </a:lnTo>
                  <a:lnTo>
                    <a:pt x="117" y="264"/>
                  </a:lnTo>
                  <a:lnTo>
                    <a:pt x="146" y="239"/>
                  </a:lnTo>
                  <a:lnTo>
                    <a:pt x="183" y="210"/>
                  </a:lnTo>
                  <a:lnTo>
                    <a:pt x="219" y="183"/>
                  </a:lnTo>
                  <a:lnTo>
                    <a:pt x="263" y="156"/>
                  </a:lnTo>
                  <a:lnTo>
                    <a:pt x="299" y="137"/>
                  </a:lnTo>
                  <a:lnTo>
                    <a:pt x="336" y="117"/>
                  </a:lnTo>
                  <a:lnTo>
                    <a:pt x="388" y="95"/>
                  </a:lnTo>
                  <a:lnTo>
                    <a:pt x="438" y="79"/>
                  </a:lnTo>
                  <a:lnTo>
                    <a:pt x="496" y="61"/>
                  </a:lnTo>
                  <a:lnTo>
                    <a:pt x="575" y="37"/>
                  </a:lnTo>
                  <a:lnTo>
                    <a:pt x="640" y="23"/>
                  </a:lnTo>
                  <a:lnTo>
                    <a:pt x="694" y="16"/>
                  </a:lnTo>
                  <a:lnTo>
                    <a:pt x="771" y="6"/>
                  </a:lnTo>
                  <a:lnTo>
                    <a:pt x="831" y="0"/>
                  </a:lnTo>
                  <a:lnTo>
                    <a:pt x="889" y="1"/>
                  </a:lnTo>
                  <a:lnTo>
                    <a:pt x="951" y="2"/>
                  </a:lnTo>
                  <a:lnTo>
                    <a:pt x="1013" y="10"/>
                  </a:lnTo>
                  <a:lnTo>
                    <a:pt x="1069" y="17"/>
                  </a:lnTo>
                  <a:lnTo>
                    <a:pt x="1124" y="30"/>
                  </a:lnTo>
                  <a:lnTo>
                    <a:pt x="1176" y="49"/>
                  </a:lnTo>
                  <a:lnTo>
                    <a:pt x="1228" y="69"/>
                  </a:lnTo>
                  <a:lnTo>
                    <a:pt x="1280" y="96"/>
                  </a:lnTo>
                  <a:lnTo>
                    <a:pt x="1332" y="132"/>
                  </a:lnTo>
                  <a:lnTo>
                    <a:pt x="1371" y="164"/>
                  </a:lnTo>
                  <a:lnTo>
                    <a:pt x="1414" y="205"/>
                  </a:lnTo>
                  <a:lnTo>
                    <a:pt x="1445" y="236"/>
                  </a:lnTo>
                  <a:lnTo>
                    <a:pt x="1488" y="281"/>
                  </a:lnTo>
                  <a:lnTo>
                    <a:pt x="1583" y="78"/>
                  </a:lnTo>
                  <a:lnTo>
                    <a:pt x="1582" y="129"/>
                  </a:lnTo>
                  <a:lnTo>
                    <a:pt x="1583" y="176"/>
                  </a:lnTo>
                  <a:lnTo>
                    <a:pt x="1587" y="224"/>
                  </a:lnTo>
                  <a:lnTo>
                    <a:pt x="1592" y="274"/>
                  </a:lnTo>
                  <a:lnTo>
                    <a:pt x="1601" y="326"/>
                  </a:lnTo>
                  <a:lnTo>
                    <a:pt x="1609" y="368"/>
                  </a:lnTo>
                  <a:lnTo>
                    <a:pt x="1622" y="417"/>
                  </a:lnTo>
                  <a:lnTo>
                    <a:pt x="1635" y="464"/>
                  </a:lnTo>
                  <a:lnTo>
                    <a:pt x="1655" y="523"/>
                  </a:lnTo>
                  <a:lnTo>
                    <a:pt x="1674" y="576"/>
                  </a:lnTo>
                  <a:lnTo>
                    <a:pt x="1689" y="611"/>
                  </a:lnTo>
                  <a:lnTo>
                    <a:pt x="1707" y="656"/>
                  </a:lnTo>
                  <a:lnTo>
                    <a:pt x="1668" y="643"/>
                  </a:lnTo>
                  <a:lnTo>
                    <a:pt x="1628" y="634"/>
                  </a:lnTo>
                  <a:lnTo>
                    <a:pt x="1583" y="626"/>
                  </a:lnTo>
                  <a:lnTo>
                    <a:pt x="1542" y="623"/>
                  </a:lnTo>
                  <a:lnTo>
                    <a:pt x="1516" y="623"/>
                  </a:lnTo>
                  <a:lnTo>
                    <a:pt x="1491" y="626"/>
                  </a:lnTo>
                  <a:lnTo>
                    <a:pt x="1452" y="632"/>
                  </a:lnTo>
                  <a:lnTo>
                    <a:pt x="1417" y="641"/>
                  </a:lnTo>
                  <a:lnTo>
                    <a:pt x="1386" y="650"/>
                  </a:lnTo>
                  <a:lnTo>
                    <a:pt x="1350" y="668"/>
                  </a:lnTo>
                  <a:lnTo>
                    <a:pt x="1313" y="684"/>
                  </a:lnTo>
                  <a:lnTo>
                    <a:pt x="1260" y="717"/>
                  </a:lnTo>
                  <a:lnTo>
                    <a:pt x="1381" y="493"/>
                  </a:lnTo>
                  <a:lnTo>
                    <a:pt x="1332" y="453"/>
                  </a:lnTo>
                  <a:lnTo>
                    <a:pt x="1274" y="408"/>
                  </a:lnTo>
                  <a:lnTo>
                    <a:pt x="1224" y="372"/>
                  </a:lnTo>
                  <a:lnTo>
                    <a:pt x="1160" y="330"/>
                  </a:lnTo>
                  <a:lnTo>
                    <a:pt x="1119" y="308"/>
                  </a:lnTo>
                  <a:lnTo>
                    <a:pt x="1081" y="287"/>
                  </a:lnTo>
                  <a:lnTo>
                    <a:pt x="1026" y="261"/>
                  </a:lnTo>
                  <a:lnTo>
                    <a:pt x="972" y="238"/>
                  </a:lnTo>
                  <a:lnTo>
                    <a:pt x="911" y="220"/>
                  </a:lnTo>
                  <a:lnTo>
                    <a:pt x="859" y="209"/>
                  </a:lnTo>
                  <a:lnTo>
                    <a:pt x="802" y="200"/>
                  </a:lnTo>
                  <a:lnTo>
                    <a:pt x="744" y="190"/>
                  </a:lnTo>
                  <a:lnTo>
                    <a:pt x="699" y="189"/>
                  </a:lnTo>
                  <a:lnTo>
                    <a:pt x="640" y="191"/>
                  </a:lnTo>
                  <a:lnTo>
                    <a:pt x="579" y="196"/>
                  </a:lnTo>
                  <a:lnTo>
                    <a:pt x="523" y="200"/>
                  </a:lnTo>
                  <a:lnTo>
                    <a:pt x="462" y="208"/>
                  </a:lnTo>
                  <a:lnTo>
                    <a:pt x="393" y="218"/>
                  </a:lnTo>
                  <a:lnTo>
                    <a:pt x="327" y="230"/>
                  </a:lnTo>
                  <a:lnTo>
                    <a:pt x="267" y="252"/>
                  </a:lnTo>
                  <a:lnTo>
                    <a:pt x="224" y="263"/>
                  </a:lnTo>
                  <a:lnTo>
                    <a:pt x="182" y="281"/>
                  </a:lnTo>
                  <a:lnTo>
                    <a:pt x="148" y="299"/>
                  </a:lnTo>
                  <a:lnTo>
                    <a:pt x="117" y="317"/>
                  </a:lnTo>
                  <a:lnTo>
                    <a:pt x="91" y="340"/>
                  </a:lnTo>
                  <a:lnTo>
                    <a:pt x="0" y="421"/>
                  </a:lnTo>
                </a:path>
              </a:pathLst>
            </a:custGeom>
            <a:solidFill>
              <a:srgbClr val="FF9BA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773238" y="320675"/>
            <a:ext cx="6624637" cy="8588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Find the Z value for </a:t>
            </a:r>
            <a:br>
              <a:rPr lang="en-US" altLang="en-US"/>
            </a:br>
            <a:r>
              <a:rPr lang="en-US" altLang="en-US"/>
              <a:t>20% in the Lower Tail</a:t>
            </a: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2097088"/>
            <a:ext cx="4114800" cy="4532312"/>
          </a:xfrm>
        </p:spPr>
        <p:txBody>
          <a:bodyPr/>
          <a:lstStyle/>
          <a:p>
            <a:pPr eaLnBrk="1" hangingPunct="1"/>
            <a:r>
              <a:rPr lang="en-US" altLang="en-US"/>
              <a:t>20% area in the lower tail is consistent with a Z value of </a:t>
            </a:r>
            <a:r>
              <a:rPr lang="en-US" altLang="en-US">
                <a:solidFill>
                  <a:srgbClr val="008000"/>
                </a:solidFill>
              </a:rPr>
              <a:t>-0.84</a:t>
            </a:r>
            <a:r>
              <a:rPr lang="en-US" altLang="en-US">
                <a:solidFill>
                  <a:srgbClr val="00B082"/>
                </a:solidFill>
              </a:rPr>
              <a:t>.</a:t>
            </a:r>
          </a:p>
        </p:txBody>
      </p:sp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304800" y="2965450"/>
            <a:ext cx="685800" cy="692150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4" name="Rectangle 8"/>
          <p:cNvSpPr>
            <a:spLocks noChangeArrowheads="1"/>
          </p:cNvSpPr>
          <p:nvPr/>
        </p:nvSpPr>
        <p:spPr bwMode="auto">
          <a:xfrm>
            <a:off x="474663" y="3038475"/>
            <a:ext cx="374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Z</a:t>
            </a:r>
          </a:p>
        </p:txBody>
      </p:sp>
      <p:sp>
        <p:nvSpPr>
          <p:cNvPr id="43015" name="Rectangle 9"/>
          <p:cNvSpPr>
            <a:spLocks noChangeArrowheads="1"/>
          </p:cNvSpPr>
          <p:nvPr/>
        </p:nvSpPr>
        <p:spPr bwMode="auto">
          <a:xfrm>
            <a:off x="990600" y="2965450"/>
            <a:ext cx="914400" cy="692150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6" name="Rectangle 10"/>
          <p:cNvSpPr>
            <a:spLocks noChangeArrowheads="1"/>
          </p:cNvSpPr>
          <p:nvPr/>
        </p:nvSpPr>
        <p:spPr bwMode="auto">
          <a:xfrm>
            <a:off x="1631950" y="2965450"/>
            <a:ext cx="990600" cy="692150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7" name="Rectangle 11"/>
          <p:cNvSpPr>
            <a:spLocks noChangeArrowheads="1"/>
          </p:cNvSpPr>
          <p:nvPr/>
        </p:nvSpPr>
        <p:spPr bwMode="auto">
          <a:xfrm>
            <a:off x="1779588" y="3038475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.03</a:t>
            </a:r>
          </a:p>
        </p:txBody>
      </p:sp>
      <p:sp>
        <p:nvSpPr>
          <p:cNvPr id="43018" name="Rectangle 12"/>
          <p:cNvSpPr>
            <a:spLocks noChangeArrowheads="1"/>
          </p:cNvSpPr>
          <p:nvPr/>
        </p:nvSpPr>
        <p:spPr bwMode="auto">
          <a:xfrm>
            <a:off x="2622550" y="2965450"/>
            <a:ext cx="942975" cy="69215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9" name="Rectangle 13"/>
          <p:cNvSpPr>
            <a:spLocks noChangeArrowheads="1"/>
          </p:cNvSpPr>
          <p:nvPr/>
        </p:nvSpPr>
        <p:spPr bwMode="auto">
          <a:xfrm>
            <a:off x="304800" y="3635375"/>
            <a:ext cx="685800" cy="631825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20" name="Rectangle 14"/>
          <p:cNvSpPr>
            <a:spLocks noChangeArrowheads="1"/>
          </p:cNvSpPr>
          <p:nvPr/>
        </p:nvSpPr>
        <p:spPr bwMode="auto">
          <a:xfrm>
            <a:off x="273050" y="3708400"/>
            <a:ext cx="7286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-0.9</a:t>
            </a:r>
          </a:p>
        </p:txBody>
      </p:sp>
      <p:sp>
        <p:nvSpPr>
          <p:cNvPr id="43021" name="Rectangle 15"/>
          <p:cNvSpPr>
            <a:spLocks noChangeArrowheads="1"/>
          </p:cNvSpPr>
          <p:nvPr/>
        </p:nvSpPr>
        <p:spPr bwMode="auto">
          <a:xfrm>
            <a:off x="1601788" y="3708400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.1762</a:t>
            </a:r>
          </a:p>
        </p:txBody>
      </p:sp>
      <p:sp>
        <p:nvSpPr>
          <p:cNvPr id="43022" name="Rectangle 16"/>
          <p:cNvSpPr>
            <a:spLocks noChangeArrowheads="1"/>
          </p:cNvSpPr>
          <p:nvPr/>
        </p:nvSpPr>
        <p:spPr bwMode="auto">
          <a:xfrm>
            <a:off x="2570163" y="3708400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.1736</a:t>
            </a:r>
          </a:p>
        </p:txBody>
      </p:sp>
      <p:sp>
        <p:nvSpPr>
          <p:cNvPr id="43023" name="Rectangle 17"/>
          <p:cNvSpPr>
            <a:spLocks noChangeArrowheads="1"/>
          </p:cNvSpPr>
          <p:nvPr/>
        </p:nvSpPr>
        <p:spPr bwMode="auto">
          <a:xfrm>
            <a:off x="304800" y="4267200"/>
            <a:ext cx="685800" cy="68580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24" name="Rectangle 18"/>
          <p:cNvSpPr>
            <a:spLocks noChangeArrowheads="1"/>
          </p:cNvSpPr>
          <p:nvPr/>
        </p:nvSpPr>
        <p:spPr bwMode="auto">
          <a:xfrm>
            <a:off x="1600200" y="4387850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.2033</a:t>
            </a:r>
          </a:p>
        </p:txBody>
      </p:sp>
      <p:sp>
        <p:nvSpPr>
          <p:cNvPr id="43025" name="Rectangle 19"/>
          <p:cNvSpPr>
            <a:spLocks noChangeArrowheads="1"/>
          </p:cNvSpPr>
          <p:nvPr/>
        </p:nvSpPr>
        <p:spPr bwMode="auto">
          <a:xfrm>
            <a:off x="2620963" y="4295775"/>
            <a:ext cx="9445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26" name="Rectangle 20"/>
          <p:cNvSpPr>
            <a:spLocks noChangeArrowheads="1"/>
          </p:cNvSpPr>
          <p:nvPr/>
        </p:nvSpPr>
        <p:spPr bwMode="auto">
          <a:xfrm>
            <a:off x="304800" y="4953000"/>
            <a:ext cx="685800" cy="685800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27" name="Rectangle 21"/>
          <p:cNvSpPr>
            <a:spLocks noChangeArrowheads="1"/>
          </p:cNvSpPr>
          <p:nvPr/>
        </p:nvSpPr>
        <p:spPr bwMode="auto">
          <a:xfrm>
            <a:off x="273050" y="5038725"/>
            <a:ext cx="7286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-0.7</a:t>
            </a:r>
          </a:p>
        </p:txBody>
      </p:sp>
      <p:sp>
        <p:nvSpPr>
          <p:cNvPr id="43028" name="Rectangle 22"/>
          <p:cNvSpPr>
            <a:spLocks noChangeArrowheads="1"/>
          </p:cNvSpPr>
          <p:nvPr/>
        </p:nvSpPr>
        <p:spPr bwMode="auto">
          <a:xfrm>
            <a:off x="1601788" y="5038725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.2327</a:t>
            </a:r>
          </a:p>
        </p:txBody>
      </p:sp>
      <p:sp>
        <p:nvSpPr>
          <p:cNvPr id="43029" name="Rectangle 23"/>
          <p:cNvSpPr>
            <a:spLocks noChangeArrowheads="1"/>
          </p:cNvSpPr>
          <p:nvPr/>
        </p:nvSpPr>
        <p:spPr bwMode="auto">
          <a:xfrm>
            <a:off x="2570163" y="5038725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.2296</a:t>
            </a:r>
          </a:p>
        </p:txBody>
      </p:sp>
      <p:sp>
        <p:nvSpPr>
          <p:cNvPr id="43030" name="Rectangle 24"/>
          <p:cNvSpPr>
            <a:spLocks noChangeArrowheads="1"/>
          </p:cNvSpPr>
          <p:nvPr/>
        </p:nvSpPr>
        <p:spPr bwMode="auto">
          <a:xfrm>
            <a:off x="2743200" y="2970213"/>
            <a:ext cx="11303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92075" rIns="92075" bIns="92075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.04</a:t>
            </a:r>
          </a:p>
        </p:txBody>
      </p:sp>
      <p:sp>
        <p:nvSpPr>
          <p:cNvPr id="43031" name="Rectangle 25"/>
          <p:cNvSpPr>
            <a:spLocks noChangeArrowheads="1"/>
          </p:cNvSpPr>
          <p:nvPr/>
        </p:nvSpPr>
        <p:spPr bwMode="auto">
          <a:xfrm>
            <a:off x="228600" y="4419600"/>
            <a:ext cx="1066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0" rIns="92075" bIns="0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-0.8</a:t>
            </a:r>
          </a:p>
        </p:txBody>
      </p:sp>
      <p:sp>
        <p:nvSpPr>
          <p:cNvPr id="43032" name="Rectangle 26"/>
          <p:cNvSpPr>
            <a:spLocks noChangeArrowheads="1"/>
          </p:cNvSpPr>
          <p:nvPr/>
        </p:nvSpPr>
        <p:spPr bwMode="auto">
          <a:xfrm>
            <a:off x="2622550" y="4387850"/>
            <a:ext cx="990600" cy="512763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b="1" dirty="0">
                <a:solidFill>
                  <a:srgbClr val="A50021"/>
                </a:solidFill>
              </a:rPr>
              <a:t>.</a:t>
            </a:r>
            <a:r>
              <a:rPr lang="en-US" altLang="en-US" sz="2400" dirty="0">
                <a:solidFill>
                  <a:srgbClr val="A50021"/>
                </a:solidFill>
              </a:rPr>
              <a:t>2005</a:t>
            </a:r>
          </a:p>
        </p:txBody>
      </p:sp>
      <p:sp>
        <p:nvSpPr>
          <p:cNvPr id="43033" name="Rectangle 27"/>
          <p:cNvSpPr>
            <a:spLocks noChangeArrowheads="1"/>
          </p:cNvSpPr>
          <p:nvPr/>
        </p:nvSpPr>
        <p:spPr bwMode="auto">
          <a:xfrm>
            <a:off x="152400" y="2133600"/>
            <a:ext cx="46482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Standardized Normal Probability 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Table (Portion)</a:t>
            </a:r>
          </a:p>
        </p:txBody>
      </p:sp>
      <p:sp>
        <p:nvSpPr>
          <p:cNvPr id="43034" name="Line 28"/>
          <p:cNvSpPr>
            <a:spLocks noChangeShapeType="1"/>
          </p:cNvSpPr>
          <p:nvPr/>
        </p:nvSpPr>
        <p:spPr bwMode="auto">
          <a:xfrm>
            <a:off x="990600" y="2971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35" name="Line 29"/>
          <p:cNvSpPr>
            <a:spLocks noChangeShapeType="1"/>
          </p:cNvSpPr>
          <p:nvPr/>
        </p:nvSpPr>
        <p:spPr bwMode="auto">
          <a:xfrm>
            <a:off x="1631950" y="2971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36" name="Line 30"/>
          <p:cNvSpPr>
            <a:spLocks noChangeShapeType="1"/>
          </p:cNvSpPr>
          <p:nvPr/>
        </p:nvSpPr>
        <p:spPr bwMode="auto">
          <a:xfrm>
            <a:off x="2622550" y="2971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37" name="Line 31"/>
          <p:cNvSpPr>
            <a:spLocks noChangeShapeType="1"/>
          </p:cNvSpPr>
          <p:nvPr/>
        </p:nvSpPr>
        <p:spPr bwMode="auto">
          <a:xfrm>
            <a:off x="381000" y="3657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38" name="Line 32"/>
          <p:cNvSpPr>
            <a:spLocks noChangeShapeType="1"/>
          </p:cNvSpPr>
          <p:nvPr/>
        </p:nvSpPr>
        <p:spPr bwMode="auto">
          <a:xfrm>
            <a:off x="381000" y="42672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39" name="Line 33"/>
          <p:cNvSpPr>
            <a:spLocks noChangeShapeType="1"/>
          </p:cNvSpPr>
          <p:nvPr/>
        </p:nvSpPr>
        <p:spPr bwMode="auto">
          <a:xfrm>
            <a:off x="381000" y="49530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40" name="Rectangle 34"/>
          <p:cNvSpPr>
            <a:spLocks noChangeArrowheads="1"/>
          </p:cNvSpPr>
          <p:nvPr/>
        </p:nvSpPr>
        <p:spPr bwMode="auto">
          <a:xfrm>
            <a:off x="3568700" y="2971800"/>
            <a:ext cx="990600" cy="692150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41" name="Rectangle 35"/>
          <p:cNvSpPr>
            <a:spLocks noChangeArrowheads="1"/>
          </p:cNvSpPr>
          <p:nvPr/>
        </p:nvSpPr>
        <p:spPr bwMode="auto">
          <a:xfrm>
            <a:off x="3716338" y="3044825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.05</a:t>
            </a:r>
          </a:p>
        </p:txBody>
      </p:sp>
      <p:sp>
        <p:nvSpPr>
          <p:cNvPr id="43042" name="Rectangle 36"/>
          <p:cNvSpPr>
            <a:spLocks noChangeArrowheads="1"/>
          </p:cNvSpPr>
          <p:nvPr/>
        </p:nvSpPr>
        <p:spPr bwMode="auto">
          <a:xfrm>
            <a:off x="3538538" y="3714750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.1711</a:t>
            </a:r>
          </a:p>
        </p:txBody>
      </p:sp>
      <p:sp>
        <p:nvSpPr>
          <p:cNvPr id="43043" name="Rectangle 37"/>
          <p:cNvSpPr>
            <a:spLocks noChangeArrowheads="1"/>
          </p:cNvSpPr>
          <p:nvPr/>
        </p:nvSpPr>
        <p:spPr bwMode="auto">
          <a:xfrm>
            <a:off x="3536950" y="4394200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.1977</a:t>
            </a:r>
          </a:p>
        </p:txBody>
      </p:sp>
      <p:sp>
        <p:nvSpPr>
          <p:cNvPr id="43044" name="Rectangle 38"/>
          <p:cNvSpPr>
            <a:spLocks noChangeArrowheads="1"/>
          </p:cNvSpPr>
          <p:nvPr/>
        </p:nvSpPr>
        <p:spPr bwMode="auto">
          <a:xfrm>
            <a:off x="3538538" y="5045075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.2266</a:t>
            </a:r>
          </a:p>
        </p:txBody>
      </p:sp>
      <p:sp>
        <p:nvSpPr>
          <p:cNvPr id="43045" name="Line 39"/>
          <p:cNvSpPr>
            <a:spLocks noChangeShapeType="1"/>
          </p:cNvSpPr>
          <p:nvPr/>
        </p:nvSpPr>
        <p:spPr bwMode="auto">
          <a:xfrm>
            <a:off x="3568700" y="297815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46" name="Rectangle 40"/>
          <p:cNvSpPr>
            <a:spLocks noChangeArrowheads="1"/>
          </p:cNvSpPr>
          <p:nvPr/>
        </p:nvSpPr>
        <p:spPr bwMode="auto">
          <a:xfrm>
            <a:off x="1143000" y="3048000"/>
            <a:ext cx="4984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…</a:t>
            </a:r>
          </a:p>
        </p:txBody>
      </p:sp>
      <p:sp>
        <p:nvSpPr>
          <p:cNvPr id="43047" name="Rectangle 41"/>
          <p:cNvSpPr>
            <a:spLocks noChangeArrowheads="1"/>
          </p:cNvSpPr>
          <p:nvPr/>
        </p:nvSpPr>
        <p:spPr bwMode="auto">
          <a:xfrm>
            <a:off x="1143000" y="3721100"/>
            <a:ext cx="4984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…</a:t>
            </a:r>
          </a:p>
        </p:txBody>
      </p:sp>
      <p:sp>
        <p:nvSpPr>
          <p:cNvPr id="43048" name="Rectangle 42"/>
          <p:cNvSpPr>
            <a:spLocks noChangeArrowheads="1"/>
          </p:cNvSpPr>
          <p:nvPr/>
        </p:nvSpPr>
        <p:spPr bwMode="auto">
          <a:xfrm>
            <a:off x="1143000" y="4419600"/>
            <a:ext cx="4984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…</a:t>
            </a:r>
          </a:p>
        </p:txBody>
      </p:sp>
      <p:sp>
        <p:nvSpPr>
          <p:cNvPr id="43049" name="Rectangle 43"/>
          <p:cNvSpPr>
            <a:spLocks noChangeArrowheads="1"/>
          </p:cNvSpPr>
          <p:nvPr/>
        </p:nvSpPr>
        <p:spPr bwMode="auto">
          <a:xfrm>
            <a:off x="1143000" y="5016500"/>
            <a:ext cx="4984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…</a:t>
            </a:r>
          </a:p>
        </p:txBody>
      </p:sp>
      <p:sp>
        <p:nvSpPr>
          <p:cNvPr id="43050" name="Freeform 44"/>
          <p:cNvSpPr>
            <a:spLocks/>
          </p:cNvSpPr>
          <p:nvPr/>
        </p:nvSpPr>
        <p:spPr bwMode="auto">
          <a:xfrm>
            <a:off x="5318125" y="4391025"/>
            <a:ext cx="1085850" cy="946150"/>
          </a:xfrm>
          <a:custGeom>
            <a:avLst/>
            <a:gdLst>
              <a:gd name="T0" fmla="*/ 2147483646 w 684"/>
              <a:gd name="T1" fmla="*/ 2147483646 h 596"/>
              <a:gd name="T2" fmla="*/ 2147483646 w 684"/>
              <a:gd name="T3" fmla="*/ 0 h 596"/>
              <a:gd name="T4" fmla="*/ 2147483646 w 684"/>
              <a:gd name="T5" fmla="*/ 2147483646 h 596"/>
              <a:gd name="T6" fmla="*/ 2147483646 w 684"/>
              <a:gd name="T7" fmla="*/ 2147483646 h 596"/>
              <a:gd name="T8" fmla="*/ 2147483646 w 684"/>
              <a:gd name="T9" fmla="*/ 2147483646 h 596"/>
              <a:gd name="T10" fmla="*/ 2147483646 w 684"/>
              <a:gd name="T11" fmla="*/ 2147483646 h 596"/>
              <a:gd name="T12" fmla="*/ 2147483646 w 684"/>
              <a:gd name="T13" fmla="*/ 2147483646 h 596"/>
              <a:gd name="T14" fmla="*/ 2147483646 w 684"/>
              <a:gd name="T15" fmla="*/ 2147483646 h 596"/>
              <a:gd name="T16" fmla="*/ 2147483646 w 684"/>
              <a:gd name="T17" fmla="*/ 2147483646 h 596"/>
              <a:gd name="T18" fmla="*/ 2147483646 w 684"/>
              <a:gd name="T19" fmla="*/ 2147483646 h 596"/>
              <a:gd name="T20" fmla="*/ 2147483646 w 684"/>
              <a:gd name="T21" fmla="*/ 2147483646 h 596"/>
              <a:gd name="T22" fmla="*/ 2147483646 w 684"/>
              <a:gd name="T23" fmla="*/ 2147483646 h 596"/>
              <a:gd name="T24" fmla="*/ 0 w 684"/>
              <a:gd name="T25" fmla="*/ 2147483646 h 596"/>
              <a:gd name="T26" fmla="*/ 0 w 684"/>
              <a:gd name="T27" fmla="*/ 2147483646 h 596"/>
              <a:gd name="T28" fmla="*/ 2147483646 w 684"/>
              <a:gd name="T29" fmla="*/ 2147483646 h 59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84"/>
              <a:gd name="T46" fmla="*/ 0 h 596"/>
              <a:gd name="T47" fmla="*/ 684 w 684"/>
              <a:gd name="T48" fmla="*/ 596 h 59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84" h="596">
                <a:moveTo>
                  <a:pt x="684" y="596"/>
                </a:moveTo>
                <a:lnTo>
                  <a:pt x="684" y="0"/>
                </a:lnTo>
                <a:lnTo>
                  <a:pt x="651" y="60"/>
                </a:lnTo>
                <a:lnTo>
                  <a:pt x="613" y="120"/>
                </a:lnTo>
                <a:lnTo>
                  <a:pt x="573" y="185"/>
                </a:lnTo>
                <a:lnTo>
                  <a:pt x="547" y="227"/>
                </a:lnTo>
                <a:lnTo>
                  <a:pt x="499" y="293"/>
                </a:lnTo>
                <a:lnTo>
                  <a:pt x="390" y="410"/>
                </a:lnTo>
                <a:lnTo>
                  <a:pt x="346" y="444"/>
                </a:lnTo>
                <a:lnTo>
                  <a:pt x="225" y="507"/>
                </a:lnTo>
                <a:lnTo>
                  <a:pt x="159" y="528"/>
                </a:lnTo>
                <a:lnTo>
                  <a:pt x="87" y="542"/>
                </a:lnTo>
                <a:lnTo>
                  <a:pt x="0" y="548"/>
                </a:lnTo>
                <a:lnTo>
                  <a:pt x="0" y="596"/>
                </a:lnTo>
                <a:lnTo>
                  <a:pt x="684" y="596"/>
                </a:lnTo>
                <a:close/>
              </a:path>
            </a:pathLst>
          </a:cu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1" name="Line 45"/>
          <p:cNvSpPr>
            <a:spLocks noChangeShapeType="1"/>
          </p:cNvSpPr>
          <p:nvPr/>
        </p:nvSpPr>
        <p:spPr bwMode="auto">
          <a:xfrm>
            <a:off x="6400800" y="44196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2" name="Line 46"/>
          <p:cNvSpPr>
            <a:spLocks noChangeShapeType="1"/>
          </p:cNvSpPr>
          <p:nvPr/>
        </p:nvSpPr>
        <p:spPr bwMode="auto">
          <a:xfrm>
            <a:off x="5791200" y="44958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3" name="Line 47"/>
          <p:cNvSpPr>
            <a:spLocks noChangeShapeType="1"/>
          </p:cNvSpPr>
          <p:nvPr/>
        </p:nvSpPr>
        <p:spPr bwMode="auto">
          <a:xfrm>
            <a:off x="6934200" y="3733800"/>
            <a:ext cx="0" cy="160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4" name="Freeform 48"/>
          <p:cNvSpPr>
            <a:spLocks/>
          </p:cNvSpPr>
          <p:nvPr/>
        </p:nvSpPr>
        <p:spPr bwMode="auto">
          <a:xfrm>
            <a:off x="7010400" y="3733800"/>
            <a:ext cx="1593850" cy="1528763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5" name="Freeform 49"/>
          <p:cNvSpPr>
            <a:spLocks/>
          </p:cNvSpPr>
          <p:nvPr/>
        </p:nvSpPr>
        <p:spPr bwMode="auto">
          <a:xfrm>
            <a:off x="5332413" y="3729038"/>
            <a:ext cx="1644650" cy="1531937"/>
          </a:xfrm>
          <a:custGeom>
            <a:avLst/>
            <a:gdLst>
              <a:gd name="T0" fmla="*/ 0 w 1036"/>
              <a:gd name="T1" fmla="*/ 2147483646 h 965"/>
              <a:gd name="T2" fmla="*/ 2147483646 w 1036"/>
              <a:gd name="T3" fmla="*/ 2147483646 h 965"/>
              <a:gd name="T4" fmla="*/ 2147483646 w 1036"/>
              <a:gd name="T5" fmla="*/ 2147483646 h 965"/>
              <a:gd name="T6" fmla="*/ 2147483646 w 1036"/>
              <a:gd name="T7" fmla="*/ 2147483646 h 965"/>
              <a:gd name="T8" fmla="*/ 2147483646 w 1036"/>
              <a:gd name="T9" fmla="*/ 2147483646 h 965"/>
              <a:gd name="T10" fmla="*/ 2147483646 w 1036"/>
              <a:gd name="T11" fmla="*/ 2147483646 h 965"/>
              <a:gd name="T12" fmla="*/ 2147483646 w 1036"/>
              <a:gd name="T13" fmla="*/ 2147483646 h 965"/>
              <a:gd name="T14" fmla="*/ 2147483646 w 1036"/>
              <a:gd name="T15" fmla="*/ 2147483646 h 965"/>
              <a:gd name="T16" fmla="*/ 2147483646 w 1036"/>
              <a:gd name="T17" fmla="*/ 2147483646 h 965"/>
              <a:gd name="T18" fmla="*/ 2147483646 w 1036"/>
              <a:gd name="T19" fmla="*/ 2147483646 h 965"/>
              <a:gd name="T20" fmla="*/ 2147483646 w 1036"/>
              <a:gd name="T21" fmla="*/ 2147483646 h 965"/>
              <a:gd name="T22" fmla="*/ 2147483646 w 1036"/>
              <a:gd name="T23" fmla="*/ 2147483646 h 965"/>
              <a:gd name="T24" fmla="*/ 2147483646 w 1036"/>
              <a:gd name="T25" fmla="*/ 2147483646 h 965"/>
              <a:gd name="T26" fmla="*/ 2147483646 w 1036"/>
              <a:gd name="T27" fmla="*/ 2147483646 h 965"/>
              <a:gd name="T28" fmla="*/ 2147483646 w 1036"/>
              <a:gd name="T29" fmla="*/ 2147483646 h 965"/>
              <a:gd name="T30" fmla="*/ 2147483646 w 1036"/>
              <a:gd name="T31" fmla="*/ 0 h 96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6"/>
              <a:gd name="T49" fmla="*/ 0 h 965"/>
              <a:gd name="T50" fmla="*/ 1036 w 1036"/>
              <a:gd name="T51" fmla="*/ 965 h 96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6" h="965">
                <a:moveTo>
                  <a:pt x="0" y="965"/>
                </a:moveTo>
                <a:lnTo>
                  <a:pt x="108" y="955"/>
                </a:lnTo>
                <a:lnTo>
                  <a:pt x="163" y="942"/>
                </a:lnTo>
                <a:lnTo>
                  <a:pt x="218" y="927"/>
                </a:lnTo>
                <a:lnTo>
                  <a:pt x="271" y="904"/>
                </a:lnTo>
                <a:lnTo>
                  <a:pt x="326" y="872"/>
                </a:lnTo>
                <a:lnTo>
                  <a:pt x="381" y="832"/>
                </a:lnTo>
                <a:lnTo>
                  <a:pt x="488" y="718"/>
                </a:lnTo>
                <a:lnTo>
                  <a:pt x="596" y="556"/>
                </a:lnTo>
                <a:lnTo>
                  <a:pt x="706" y="361"/>
                </a:lnTo>
                <a:lnTo>
                  <a:pt x="759" y="262"/>
                </a:lnTo>
                <a:lnTo>
                  <a:pt x="814" y="171"/>
                </a:lnTo>
                <a:lnTo>
                  <a:pt x="868" y="91"/>
                </a:lnTo>
                <a:lnTo>
                  <a:pt x="919" y="33"/>
                </a:lnTo>
                <a:lnTo>
                  <a:pt x="973" y="9"/>
                </a:lnTo>
                <a:lnTo>
                  <a:pt x="1036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6" name="Freeform 50"/>
          <p:cNvSpPr>
            <a:spLocks/>
          </p:cNvSpPr>
          <p:nvPr/>
        </p:nvSpPr>
        <p:spPr bwMode="auto">
          <a:xfrm>
            <a:off x="5314950" y="5345113"/>
            <a:ext cx="3289300" cy="7937"/>
          </a:xfrm>
          <a:custGeom>
            <a:avLst/>
            <a:gdLst>
              <a:gd name="T0" fmla="*/ 0 w 2072"/>
              <a:gd name="T1" fmla="*/ 2147483646 h 5"/>
              <a:gd name="T2" fmla="*/ 2147483646 w 2072"/>
              <a:gd name="T3" fmla="*/ 0 h 5"/>
              <a:gd name="T4" fmla="*/ 2147483646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7" name="Rectangle 51"/>
          <p:cNvSpPr>
            <a:spLocks noChangeArrowheads="1"/>
          </p:cNvSpPr>
          <p:nvPr/>
        </p:nvSpPr>
        <p:spPr bwMode="auto">
          <a:xfrm>
            <a:off x="8610600" y="5503863"/>
            <a:ext cx="3810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X</a:t>
            </a:r>
          </a:p>
        </p:txBody>
      </p:sp>
      <p:sp>
        <p:nvSpPr>
          <p:cNvPr id="43058" name="Rectangle 52"/>
          <p:cNvSpPr>
            <a:spLocks noChangeArrowheads="1"/>
          </p:cNvSpPr>
          <p:nvPr/>
        </p:nvSpPr>
        <p:spPr bwMode="auto">
          <a:xfrm>
            <a:off x="6232525" y="556260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339933"/>
                </a:solidFill>
              </a:rPr>
              <a:t>?</a:t>
            </a:r>
            <a:endParaRPr lang="en-US" altLang="en-US" sz="2400" b="1">
              <a:solidFill>
                <a:srgbClr val="339933"/>
              </a:solidFill>
            </a:endParaRPr>
          </a:p>
        </p:txBody>
      </p:sp>
      <p:sp>
        <p:nvSpPr>
          <p:cNvPr id="43059" name="Rectangle 53"/>
          <p:cNvSpPr>
            <a:spLocks noChangeArrowheads="1"/>
          </p:cNvSpPr>
          <p:nvPr/>
        </p:nvSpPr>
        <p:spPr bwMode="auto">
          <a:xfrm>
            <a:off x="6740525" y="5562600"/>
            <a:ext cx="625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18.0</a:t>
            </a:r>
            <a:endParaRPr lang="en-US" altLang="en-US" sz="2400" b="1"/>
          </a:p>
        </p:txBody>
      </p:sp>
      <p:sp>
        <p:nvSpPr>
          <p:cNvPr id="43060" name="Line 54"/>
          <p:cNvSpPr>
            <a:spLocks noChangeShapeType="1"/>
          </p:cNvSpPr>
          <p:nvPr/>
        </p:nvSpPr>
        <p:spPr bwMode="auto">
          <a:xfrm flipV="1">
            <a:off x="6400800" y="5334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1" name="Rectangle 55"/>
          <p:cNvSpPr>
            <a:spLocks noChangeArrowheads="1"/>
          </p:cNvSpPr>
          <p:nvPr/>
        </p:nvSpPr>
        <p:spPr bwMode="auto">
          <a:xfrm>
            <a:off x="5105400" y="4114800"/>
            <a:ext cx="1117600" cy="457200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0.2000</a:t>
            </a:r>
          </a:p>
        </p:txBody>
      </p:sp>
      <p:sp>
        <p:nvSpPr>
          <p:cNvPr id="43062" name="Rectangle 56"/>
          <p:cNvSpPr>
            <a:spLocks noChangeArrowheads="1"/>
          </p:cNvSpPr>
          <p:nvPr/>
        </p:nvSpPr>
        <p:spPr bwMode="auto">
          <a:xfrm>
            <a:off x="8610600" y="5808663"/>
            <a:ext cx="3810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Z</a:t>
            </a:r>
          </a:p>
        </p:txBody>
      </p:sp>
      <p:sp>
        <p:nvSpPr>
          <p:cNvPr id="43063" name="Rectangle 57"/>
          <p:cNvSpPr>
            <a:spLocks noChangeArrowheads="1"/>
          </p:cNvSpPr>
          <p:nvPr/>
        </p:nvSpPr>
        <p:spPr bwMode="auto">
          <a:xfrm>
            <a:off x="6003925" y="5884863"/>
            <a:ext cx="701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339933"/>
                </a:solidFill>
              </a:rPr>
              <a:t>-0.84</a:t>
            </a:r>
            <a:endParaRPr lang="en-US" altLang="en-US" sz="2400" b="1">
              <a:solidFill>
                <a:srgbClr val="339933"/>
              </a:solidFill>
            </a:endParaRPr>
          </a:p>
        </p:txBody>
      </p:sp>
      <p:sp>
        <p:nvSpPr>
          <p:cNvPr id="43064" name="Rectangle 58"/>
          <p:cNvSpPr>
            <a:spLocks noChangeArrowheads="1"/>
          </p:cNvSpPr>
          <p:nvPr/>
        </p:nvSpPr>
        <p:spPr bwMode="auto">
          <a:xfrm>
            <a:off x="6740525" y="5884863"/>
            <a:ext cx="371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 0</a:t>
            </a:r>
            <a:endParaRPr lang="en-US" altLang="en-US" sz="2400" b="1"/>
          </a:p>
        </p:txBody>
      </p:sp>
      <p:sp>
        <p:nvSpPr>
          <p:cNvPr id="43065" name="Oval 59"/>
          <p:cNvSpPr>
            <a:spLocks noChangeArrowheads="1"/>
          </p:cNvSpPr>
          <p:nvPr/>
        </p:nvSpPr>
        <p:spPr bwMode="auto">
          <a:xfrm>
            <a:off x="5943600" y="5562600"/>
            <a:ext cx="838200" cy="762000"/>
          </a:xfrm>
          <a:prstGeom prst="ellipse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66" name="Text Box 60"/>
          <p:cNvSpPr txBox="1">
            <a:spLocks noChangeArrowheads="1"/>
          </p:cNvSpPr>
          <p:nvPr/>
        </p:nvSpPr>
        <p:spPr bwMode="auto">
          <a:xfrm>
            <a:off x="914400" y="1447800"/>
            <a:ext cx="7315200" cy="528638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1.  Find the Z value for the known probability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752600"/>
            <a:ext cx="7175500" cy="611188"/>
          </a:xfrm>
          <a:solidFill>
            <a:srgbClr val="FF9BAE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2.  Convert to X units using the formula: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66888" y="387350"/>
            <a:ext cx="6623050" cy="660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Finding the X value</a:t>
            </a:r>
          </a:p>
        </p:txBody>
      </p:sp>
      <p:graphicFrame>
        <p:nvGraphicFramePr>
          <p:cNvPr id="44036" name="Object 7"/>
          <p:cNvGraphicFramePr>
            <a:graphicFrameLocks noChangeAspect="1"/>
          </p:cNvGraphicFramePr>
          <p:nvPr/>
        </p:nvGraphicFramePr>
        <p:xfrm>
          <a:off x="2660650" y="2711450"/>
          <a:ext cx="3519488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58900" imgH="660400" progId="Equation.3">
                  <p:embed/>
                </p:oleObj>
              </mc:Choice>
              <mc:Fallback>
                <p:oleObj name="Equation" r:id="rId2" imgW="1358900" imgH="660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2711450"/>
                        <a:ext cx="3519488" cy="1711325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752600" y="4876800"/>
            <a:ext cx="6019800" cy="1295400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sz="2400" dirty="0"/>
              <a:t>So 20% of the values from a distribution with mean 18.0 and standard deviation 5.0 are less than 13.80 seconds.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614-092E-7E20-AF4E-12E5B584A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24CA7-A6D5-A4D8-04FA-C979FA103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to be clear: questions like the ones we’ve been doing here will be on the exam.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84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06413"/>
            <a:ext cx="8001000" cy="498475"/>
          </a:xfrm>
        </p:spPr>
        <p:txBody>
          <a:bodyPr/>
          <a:lstStyle/>
          <a:p>
            <a:pPr eaLnBrk="1" hangingPunct="1"/>
            <a:r>
              <a:rPr lang="en-US" altLang="en-US" sz="3200"/>
              <a:t>Excel (left), JMP (right), &amp; Minitab (bottom) Templates For Computing Normal Probs.</a:t>
            </a:r>
          </a:p>
        </p:txBody>
      </p:sp>
      <p:sp>
        <p:nvSpPr>
          <p:cNvPr id="45059" name="TextBox 6"/>
          <p:cNvSpPr txBox="1">
            <a:spLocks noChangeArrowheads="1"/>
          </p:cNvSpPr>
          <p:nvPr/>
        </p:nvSpPr>
        <p:spPr bwMode="auto">
          <a:xfrm>
            <a:off x="609600" y="1066800"/>
            <a:ext cx="815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/>
              <a:t>X is normal with a mean of 7 and a standard deviation of 2 find:</a:t>
            </a:r>
          </a:p>
        </p:txBody>
      </p:sp>
      <p:pic>
        <p:nvPicPr>
          <p:cNvPr id="4506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76800"/>
            <a:ext cx="47625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8763"/>
            <a:ext cx="4137025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2291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457200"/>
            <a:ext cx="7010400" cy="838200"/>
          </a:xfrm>
        </p:spPr>
        <p:txBody>
          <a:bodyPr lIns="90488" tIns="44450" rIns="90488" bIns="44450" anchor="ctr" anchorCtr="1"/>
          <a:lstStyle/>
          <a:p>
            <a:pPr defTabSz="914400" eaLnBrk="1" hangingPunct="1">
              <a:lnSpc>
                <a:spcPct val="95000"/>
              </a:lnSpc>
            </a:pPr>
            <a:r>
              <a:rPr lang="en-US" altLang="en-US" dirty="0"/>
              <a:t>The Normal Distribution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752600"/>
            <a:ext cx="4800600" cy="4800600"/>
          </a:xfrm>
        </p:spPr>
        <p:txBody>
          <a:bodyPr lIns="90488" tIns="44450" rIns="90488" bIns="44450"/>
          <a:lstStyle/>
          <a:p>
            <a:pPr marL="0" indent="0" defTabSz="914400" eaLnBrk="1" hangingPunct="1">
              <a:lnSpc>
                <a:spcPct val="80000"/>
              </a:lnSpc>
              <a:spcBef>
                <a:spcPct val="50000"/>
              </a:spcBef>
              <a:buSzPct val="80000"/>
            </a:pPr>
            <a:r>
              <a:rPr lang="en-US" altLang="en-US" sz="2000" dirty="0"/>
              <a:t> </a:t>
            </a:r>
            <a:r>
              <a:rPr lang="en-US" altLang="en-US" sz="2400" b="1" dirty="0">
                <a:solidFill>
                  <a:schemeClr val="bg1"/>
                </a:solidFill>
              </a:rPr>
              <a:t>‘</a:t>
            </a:r>
            <a:r>
              <a:rPr lang="en-US" altLang="en-US" sz="2400" b="1" dirty="0">
                <a:solidFill>
                  <a:schemeClr val="folHlink"/>
                </a:solidFill>
              </a:rPr>
              <a:t>Bell Shaped.</a:t>
            </a:r>
            <a:r>
              <a:rPr lang="en-US" altLang="en-US" sz="2400" b="1" dirty="0">
                <a:solidFill>
                  <a:schemeClr val="bg1"/>
                </a:solidFill>
              </a:rPr>
              <a:t>’</a:t>
            </a:r>
          </a:p>
          <a:p>
            <a:pPr marL="0" indent="0" defTabSz="914400" eaLnBrk="1" hangingPunct="1">
              <a:lnSpc>
                <a:spcPct val="60000"/>
              </a:lnSpc>
              <a:spcBef>
                <a:spcPct val="50000"/>
              </a:spcBef>
              <a:buClr>
                <a:srgbClr val="A50021"/>
              </a:buClr>
            </a:pPr>
            <a:r>
              <a:rPr lang="en-US" altLang="en-US" sz="2400" b="1" dirty="0">
                <a:solidFill>
                  <a:srgbClr val="A50021"/>
                </a:solidFill>
              </a:rPr>
              <a:t>  Symmetrical.  .  </a:t>
            </a:r>
          </a:p>
          <a:p>
            <a:pPr marL="0" indent="0" defTabSz="914400" eaLnBrk="1" hangingPunct="1">
              <a:lnSpc>
                <a:spcPct val="70000"/>
              </a:lnSpc>
              <a:spcBef>
                <a:spcPct val="50000"/>
              </a:spcBef>
              <a:buClr>
                <a:srgbClr val="339933"/>
              </a:buClr>
            </a:pPr>
            <a:r>
              <a:rPr lang="en-US" altLang="en-US" sz="2400" b="1" dirty="0">
                <a:solidFill>
                  <a:srgbClr val="FCD7A6"/>
                </a:solidFill>
              </a:rPr>
              <a:t>  </a:t>
            </a:r>
            <a:r>
              <a:rPr lang="en-US" altLang="en-US" sz="2400" b="1" dirty="0">
                <a:solidFill>
                  <a:srgbClr val="339933"/>
                </a:solidFill>
              </a:rPr>
              <a:t>Mean, Median and Mode are Equal.</a:t>
            </a:r>
            <a:endParaRPr lang="en-US" altLang="en-US" sz="2400" b="1" dirty="0"/>
          </a:p>
          <a:p>
            <a:pPr marL="0" indent="0" defTabSz="914400"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 b="1" dirty="0"/>
              <a:t>Location is determined by the mean, </a:t>
            </a:r>
            <a:r>
              <a:rPr lang="el-GR" altLang="en-US" sz="2400" b="1" dirty="0">
                <a:sym typeface="Symbol" panose="05050102010706020507" pitchFamily="18" charset="2"/>
              </a:rPr>
              <a:t>μ</a:t>
            </a:r>
            <a:r>
              <a:rPr lang="en-US" altLang="en-US" sz="2400" b="1" dirty="0">
                <a:sym typeface="Symbol" panose="05050102010706020507" pitchFamily="18" charset="2"/>
              </a:rPr>
              <a:t>.</a:t>
            </a:r>
            <a:endParaRPr lang="el-GR" altLang="en-US" sz="2400" b="1" dirty="0">
              <a:sym typeface="Symbol" panose="05050102010706020507" pitchFamily="18" charset="2"/>
            </a:endParaRPr>
          </a:p>
          <a:p>
            <a:pPr marL="0" indent="0" defTabSz="914400"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 b="1" dirty="0"/>
              <a:t>Spread is determined by the standard deviation, </a:t>
            </a:r>
            <a:r>
              <a:rPr lang="el-GR" altLang="en-US" sz="2400" b="1" dirty="0">
                <a:sym typeface="Symbol" panose="05050102010706020507" pitchFamily="18" charset="2"/>
              </a:rPr>
              <a:t>σ</a:t>
            </a:r>
            <a:r>
              <a:rPr lang="en-US" altLang="en-US" sz="2400" b="1" dirty="0">
                <a:sym typeface="Symbol" panose="05050102010706020507" pitchFamily="18" charset="2"/>
              </a:rPr>
              <a:t>.</a:t>
            </a:r>
            <a:r>
              <a:rPr lang="en-US" altLang="en-US" sz="2400" b="1" dirty="0"/>
              <a:t> </a:t>
            </a:r>
            <a:endParaRPr lang="en-US" altLang="en-US" sz="1600" b="1" dirty="0"/>
          </a:p>
          <a:p>
            <a:pPr marL="0" indent="0" defTabSz="91440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 b="1" dirty="0"/>
              <a:t>The random variable has an infinite theoretical range: </a:t>
            </a:r>
          </a:p>
          <a:p>
            <a:pPr marL="0" indent="0" defTabSz="914400" eaLnBrk="1" hangingPunct="1">
              <a:lnSpc>
                <a:spcPct val="3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 dirty="0"/>
              <a:t>-</a:t>
            </a:r>
            <a:r>
              <a:rPr lang="en-US" altLang="en-US" sz="2400" b="1" dirty="0">
                <a:sym typeface="Symbol" panose="05050102010706020507" pitchFamily="18" charset="2"/>
              </a:rPr>
              <a:t>  to  +.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324600" y="4800600"/>
            <a:ext cx="15335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   Mean 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= Median 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= Mode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7010400" y="4419600"/>
            <a:ext cx="0" cy="3508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7010400" y="2743200"/>
            <a:ext cx="1430338" cy="1144588"/>
          </a:xfrm>
          <a:custGeom>
            <a:avLst/>
            <a:gdLst>
              <a:gd name="T0" fmla="*/ 2147483646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Freeform 7"/>
          <p:cNvSpPr>
            <a:spLocks/>
          </p:cNvSpPr>
          <p:nvPr/>
        </p:nvSpPr>
        <p:spPr bwMode="auto">
          <a:xfrm>
            <a:off x="5562600" y="2743200"/>
            <a:ext cx="1430338" cy="1144588"/>
          </a:xfrm>
          <a:custGeom>
            <a:avLst/>
            <a:gdLst>
              <a:gd name="T0" fmla="*/ 0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2147483646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7010400" y="2743200"/>
            <a:ext cx="0" cy="121920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>
            <a:off x="5486400" y="2743200"/>
            <a:ext cx="3005138" cy="1214438"/>
          </a:xfrm>
          <a:custGeom>
            <a:avLst/>
            <a:gdLst>
              <a:gd name="T0" fmla="*/ 0 w 1893"/>
              <a:gd name="T1" fmla="*/ 0 h 765"/>
              <a:gd name="T2" fmla="*/ 0 w 1893"/>
              <a:gd name="T3" fmla="*/ 2147483646 h 765"/>
              <a:gd name="T4" fmla="*/ 2147483646 w 1893"/>
              <a:gd name="T5" fmla="*/ 2147483646 h 765"/>
              <a:gd name="T6" fmla="*/ 0 60000 65536"/>
              <a:gd name="T7" fmla="*/ 0 60000 65536"/>
              <a:gd name="T8" fmla="*/ 0 60000 65536"/>
              <a:gd name="T9" fmla="*/ 0 w 1893"/>
              <a:gd name="T10" fmla="*/ 0 h 765"/>
              <a:gd name="T11" fmla="*/ 1893 w 1893"/>
              <a:gd name="T12" fmla="*/ 765 h 7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3" h="765">
                <a:moveTo>
                  <a:pt x="0" y="0"/>
                </a:moveTo>
                <a:lnTo>
                  <a:pt x="0" y="764"/>
                </a:lnTo>
                <a:lnTo>
                  <a:pt x="1892" y="764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5556250" y="2659063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5556250" y="2781300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5556250" y="2901950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5556250" y="3024188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5556250" y="3144838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5556250" y="3267075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5556250" y="3387725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5556250" y="3509963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5556250" y="3630613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5556250" y="3751263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8574088" y="3879850"/>
            <a:ext cx="0" cy="1588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8274050" y="3879850"/>
            <a:ext cx="0" cy="1588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7972425" y="3879850"/>
            <a:ext cx="0" cy="1588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7672388" y="3879850"/>
            <a:ext cx="0" cy="1588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372350" y="3879850"/>
            <a:ext cx="0" cy="1588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7072313" y="3879850"/>
            <a:ext cx="0" cy="1588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6772275" y="3879850"/>
            <a:ext cx="0" cy="1588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6472238" y="3879850"/>
            <a:ext cx="0" cy="1588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6170613" y="3879850"/>
            <a:ext cx="0" cy="1588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5870575" y="3879850"/>
            <a:ext cx="0" cy="1588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5443538" y="3175000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6980238" y="3849688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8534400" y="3614738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9933"/>
                </a:solidFill>
              </a:rPr>
              <a:t>X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5181600" y="2209800"/>
            <a:ext cx="688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9933"/>
                </a:solidFill>
              </a:rPr>
              <a:t>f(X)</a:t>
            </a: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6858000" y="3962400"/>
            <a:ext cx="4667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400" b="1">
                <a:solidFill>
                  <a:schemeClr val="bg2"/>
                </a:solidFill>
              </a:rPr>
              <a:t>μ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7086600" y="3352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400">
                <a:solidFill>
                  <a:schemeClr val="bg2"/>
                </a:solidFill>
                <a:sym typeface="Symbol" panose="05050102010706020507" pitchFamily="18" charset="2"/>
              </a:rPr>
              <a:t>σ</a:t>
            </a:r>
            <a:endParaRPr lang="el-GR" altLang="en-US" sz="2400">
              <a:solidFill>
                <a:schemeClr val="bg2"/>
              </a:solidFill>
            </a:endParaRPr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 flipH="1">
            <a:off x="7010400" y="3352800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Evaluating Normality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79248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z="2600" dirty="0"/>
              <a:t>Not all continuous distributions are normal.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z="2600" dirty="0"/>
              <a:t>It is important to evaluate how well the data set is approximated by a normal distribution.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z="2600" dirty="0"/>
              <a:t>Normally distributed data should approximate the theoretical normal distribution: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z="2300" dirty="0"/>
              <a:t>The normal distribution is bell shaped (symmetrical) where the mean is equal to the median.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z="2300" dirty="0"/>
              <a:t>The empirical rule applies to the normal distribution.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z="2300" dirty="0"/>
              <a:t>The interquartile range of a normal distribution is 1.33 standard deviations.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Evaluating Normality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458200" cy="453231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Comparing data characteristics to theoretical properties: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200" dirty="0"/>
          </a:p>
          <a:p>
            <a:pPr marL="0" indent="0" eaLnBrk="1" hangingPunct="1"/>
            <a:r>
              <a:rPr lang="en-US" altLang="en-US" sz="2400" dirty="0"/>
              <a:t>Construct </a:t>
            </a:r>
            <a:r>
              <a:rPr lang="en-US" altLang="en-US" sz="2400" dirty="0">
                <a:solidFill>
                  <a:srgbClr val="008000"/>
                </a:solidFill>
              </a:rPr>
              <a:t>charts or graphs</a:t>
            </a:r>
            <a:r>
              <a:rPr lang="en-US" altLang="en-US" sz="2400" dirty="0">
                <a:solidFill>
                  <a:schemeClr val="folHlink"/>
                </a:solidFill>
              </a:rPr>
              <a:t>:</a:t>
            </a:r>
          </a:p>
          <a:p>
            <a:pPr lvl="1" eaLnBrk="1" hangingPunct="1"/>
            <a:r>
              <a:rPr lang="en-US" altLang="en-US" sz="2000" dirty="0"/>
              <a:t>For small- or moderate-sized data sets, construct </a:t>
            </a:r>
            <a:r>
              <a:rPr lang="en-US" altLang="en-US" sz="2000" strike="sngStrike" dirty="0"/>
              <a:t>a stem-and-leaf display or </a:t>
            </a:r>
            <a:r>
              <a:rPr lang="en-US" altLang="en-US" sz="2000" dirty="0"/>
              <a:t>a boxplot to check for symmetry.</a:t>
            </a:r>
          </a:p>
          <a:p>
            <a:pPr lvl="1" eaLnBrk="1" hangingPunct="1"/>
            <a:r>
              <a:rPr lang="en-US" altLang="en-US" sz="2000" dirty="0"/>
              <a:t>For large data sets, does the histogram look symmetric?</a:t>
            </a:r>
          </a:p>
          <a:p>
            <a:pPr marL="0" indent="0" eaLnBrk="1" hangingPunct="1"/>
            <a:r>
              <a:rPr lang="en-US" altLang="en-US" sz="2400" dirty="0"/>
              <a:t>Compute </a:t>
            </a:r>
            <a:r>
              <a:rPr lang="en-US" altLang="en-US" sz="2400" dirty="0">
                <a:solidFill>
                  <a:srgbClr val="008000"/>
                </a:solidFill>
              </a:rPr>
              <a:t>descriptive summary measures</a:t>
            </a:r>
          </a:p>
          <a:p>
            <a:pPr lvl="1" eaLnBrk="1" hangingPunct="1"/>
            <a:r>
              <a:rPr lang="en-US" altLang="en-US" sz="2000" dirty="0"/>
              <a:t>Do the mean, median and mode have similar values?</a:t>
            </a:r>
          </a:p>
          <a:p>
            <a:pPr lvl="1" eaLnBrk="1" hangingPunct="1"/>
            <a:r>
              <a:rPr lang="en-US" altLang="en-US" sz="2000" dirty="0"/>
              <a:t>What is the skew? And kurtosis?</a:t>
            </a:r>
          </a:p>
          <a:p>
            <a:pPr lvl="1" eaLnBrk="1" hangingPunct="1"/>
            <a:r>
              <a:rPr lang="en-US" altLang="en-US" sz="2000" dirty="0"/>
              <a:t>Is the interquartile range approximately 1.33</a:t>
            </a:r>
            <a:r>
              <a:rPr lang="el-GR" altLang="en-US" sz="2000" dirty="0"/>
              <a:t>σ</a:t>
            </a:r>
            <a:r>
              <a:rPr lang="en-US" altLang="en-US" sz="2000" dirty="0"/>
              <a:t>?</a:t>
            </a:r>
            <a:endParaRPr lang="en-US" altLang="en-US" sz="2000" dirty="0">
              <a:latin typeface="Symbol" panose="05050102010706020507" pitchFamily="18" charset="2"/>
            </a:endParaRPr>
          </a:p>
          <a:p>
            <a:pPr lvl="1" eaLnBrk="1" hangingPunct="1"/>
            <a:r>
              <a:rPr lang="en-US" altLang="en-US" sz="2000" dirty="0"/>
              <a:t>Is the range approximately 6</a:t>
            </a:r>
            <a:r>
              <a:rPr lang="el-GR" altLang="en-US" sz="2000" dirty="0"/>
              <a:t>σ</a:t>
            </a:r>
            <a:r>
              <a:rPr lang="en-US" altLang="en-US" sz="2000" dirty="0"/>
              <a:t>?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7543800" y="1203325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Evaluating Normality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752600"/>
            <a:ext cx="8077200" cy="453231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Comparing data characteristics to theoretical properties:</a:t>
            </a:r>
            <a:endParaRPr lang="en-US" altLang="en-US" sz="2400" dirty="0">
              <a:solidFill>
                <a:schemeClr val="folHlink"/>
              </a:solidFill>
            </a:endParaRPr>
          </a:p>
          <a:p>
            <a:pPr marL="0" indent="0" eaLnBrk="1" hangingPunct="1"/>
            <a:r>
              <a:rPr lang="en-US" altLang="en-US" sz="2400" dirty="0">
                <a:solidFill>
                  <a:schemeClr val="folHlink"/>
                </a:solidFill>
              </a:rPr>
              <a:t>  </a:t>
            </a:r>
            <a:r>
              <a:rPr lang="en-US" altLang="en-US" sz="2400" dirty="0">
                <a:solidFill>
                  <a:srgbClr val="008000"/>
                </a:solidFill>
              </a:rPr>
              <a:t>Observe the distribution</a:t>
            </a:r>
            <a:r>
              <a:rPr lang="en-US" altLang="en-US" sz="2400" dirty="0"/>
              <a:t> of the data set:</a:t>
            </a:r>
          </a:p>
          <a:p>
            <a:pPr lvl="1" eaLnBrk="1" hangingPunct="1"/>
            <a:r>
              <a:rPr lang="en-US" altLang="en-US" sz="2000" dirty="0"/>
              <a:t>Do approximately 2/3 of the observations lie within mean ±1 standard deviation?</a:t>
            </a:r>
          </a:p>
          <a:p>
            <a:pPr lvl="1" eaLnBrk="1" hangingPunct="1"/>
            <a:r>
              <a:rPr lang="en-US" altLang="en-US" sz="2000" dirty="0"/>
              <a:t>Do approximately 95% of the observations lie within mean ±2 standard deviations?</a:t>
            </a:r>
          </a:p>
          <a:p>
            <a:pPr marL="0" indent="0" eaLnBrk="1" hangingPunct="1"/>
            <a:r>
              <a:rPr lang="en-US" altLang="en-US" sz="2400" dirty="0"/>
              <a:t>  Evaluate </a:t>
            </a:r>
            <a:r>
              <a:rPr lang="en-US" altLang="en-US" sz="2400" dirty="0">
                <a:solidFill>
                  <a:srgbClr val="008000"/>
                </a:solidFill>
              </a:rPr>
              <a:t>normal probability plot:</a:t>
            </a:r>
          </a:p>
          <a:p>
            <a:pPr lvl="1" eaLnBrk="1" hangingPunct="1"/>
            <a:r>
              <a:rPr lang="en-US" altLang="en-US" sz="2000" dirty="0"/>
              <a:t>Is the normal probability plot approximately linear (i.e. a straight line) with positive slope?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7543800" y="1203325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077200" cy="9906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Constructing A Normal Probability Plot</a:t>
            </a:r>
            <a:br>
              <a:rPr lang="en-US" altLang="en-US" sz="3600" dirty="0"/>
            </a:br>
            <a:r>
              <a:rPr lang="en-US" altLang="en-US" sz="3600" dirty="0"/>
              <a:t>(quantile-quartile plot)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Normal probability plot: basic idea</a:t>
            </a:r>
          </a:p>
          <a:p>
            <a:pPr lvl="1" eaLnBrk="1" hangingPunct="1"/>
            <a:r>
              <a:rPr lang="en-US" altLang="en-US" dirty="0"/>
              <a:t>We construct a comparison between where each value </a:t>
            </a:r>
            <a:r>
              <a:rPr lang="en-US" altLang="en-US" b="1" u="sng" dirty="0"/>
              <a:t>is</a:t>
            </a:r>
            <a:r>
              <a:rPr lang="en-US" altLang="en-US" dirty="0"/>
              <a:t> vs. where it “should” be if the distribution was perfectly normal. </a:t>
            </a:r>
          </a:p>
          <a:p>
            <a:pPr lvl="1" eaLnBrk="1" hangingPunct="1"/>
            <a:r>
              <a:rPr lang="en-US" altLang="en-US" dirty="0"/>
              <a:t>Say you’ve got 9 observations, ordered from smallest to largest.</a:t>
            </a:r>
          </a:p>
          <a:p>
            <a:pPr lvl="2" eaLnBrk="1" hangingPunct="1"/>
            <a:r>
              <a:rPr lang="en-US" altLang="en-US" dirty="0"/>
              <a:t>The middle one, converted to the std normal distribution, “should” be equal to zero if the var is normally distributed.</a:t>
            </a:r>
          </a:p>
          <a:p>
            <a:pPr lvl="1" eaLnBrk="1" hangingPunct="1"/>
            <a:r>
              <a:rPr lang="en-US" altLang="en-US" dirty="0"/>
              <a:t>Divided the area left and right each into 10% chunks. </a:t>
            </a:r>
          </a:p>
          <a:p>
            <a:pPr lvl="2" eaLnBrk="1" hangingPunct="1"/>
            <a:r>
              <a:rPr lang="en-US" altLang="en-US" dirty="0"/>
              <a:t>The smallest observation “should” land at the first 10% chunk, the next  at the 20% chunk, etc. </a:t>
            </a:r>
          </a:p>
          <a:p>
            <a:pPr lvl="2" eaLnBrk="1" hangingPunct="1"/>
            <a:r>
              <a:rPr lang="en-US" altLang="en-US" dirty="0"/>
              <a:t>The graph where they are vs. where they should be</a:t>
            </a:r>
          </a:p>
        </p:txBody>
      </p:sp>
    </p:spTree>
    <p:extLst>
      <p:ext uri="{BB962C8B-B14F-4D97-AF65-F5344CB8AC3E}">
        <p14:creationId xmlns:p14="http://schemas.microsoft.com/office/powerpoint/2010/main" val="44961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B60-5103-7F6B-FDD5-5EA739CCA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93640-0B52-AC10-607D-451254834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explanation: </a:t>
            </a:r>
          </a:p>
          <a:p>
            <a:r>
              <a:rPr lang="en-US" dirty="0"/>
              <a:t>https://www.youtube.com/watch?v=X9_ISJ0YpGw</a:t>
            </a:r>
          </a:p>
        </p:txBody>
      </p:sp>
    </p:spTree>
    <p:extLst>
      <p:ext uri="{BB962C8B-B14F-4D97-AF65-F5344CB8AC3E}">
        <p14:creationId xmlns:p14="http://schemas.microsoft.com/office/powerpoint/2010/main" val="24855114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077200" cy="9906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Constructing A Normal Probability Plot</a:t>
            </a:r>
            <a:br>
              <a:rPr lang="en-US" altLang="en-US" sz="3600" dirty="0"/>
            </a:br>
            <a:r>
              <a:rPr lang="en-US" altLang="en-US" sz="3600" dirty="0"/>
              <a:t>(quantile-quartile plot)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Normal probability plot: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Arrange data into ordered array.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Find corresponding standardized normal quantile values (Z).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Plot the pairs of points with observed data values (X) on the vertical axis and the standardized normal quantile values (Z) on the horizontal axis.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Evaluate the plot for evidence of linearity.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447800" y="1752600"/>
            <a:ext cx="6019800" cy="1382713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/>
              <a:t>A normal probability plot for data from a normal distribution will be </a:t>
            </a:r>
            <a:r>
              <a:rPr lang="en-US" altLang="en-US" dirty="0">
                <a:solidFill>
                  <a:schemeClr val="tx2"/>
                </a:solidFill>
              </a:rPr>
              <a:t>approximately linear</a:t>
            </a:r>
            <a:r>
              <a:rPr lang="en-US" altLang="en-US" dirty="0"/>
              <a:t>.</a:t>
            </a:r>
          </a:p>
        </p:txBody>
      </p:sp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3679825" y="4779963"/>
            <a:ext cx="158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3679825" y="4162425"/>
            <a:ext cx="158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3679825" y="3546475"/>
            <a:ext cx="158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2971800" y="5410200"/>
            <a:ext cx="327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V="1">
            <a:off x="2971800" y="38100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V="1">
            <a:off x="3810000" y="5334000"/>
            <a:ext cx="0" cy="261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V="1">
            <a:off x="4419600" y="5334000"/>
            <a:ext cx="0" cy="261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V="1">
            <a:off x="5029200" y="5334000"/>
            <a:ext cx="0" cy="261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V="1">
            <a:off x="5715000" y="5334000"/>
            <a:ext cx="0" cy="261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Freeform 12"/>
          <p:cNvSpPr>
            <a:spLocks/>
          </p:cNvSpPr>
          <p:nvPr/>
        </p:nvSpPr>
        <p:spPr bwMode="auto">
          <a:xfrm>
            <a:off x="3065463" y="4306888"/>
            <a:ext cx="2801937" cy="700087"/>
          </a:xfrm>
          <a:custGeom>
            <a:avLst/>
            <a:gdLst>
              <a:gd name="T0" fmla="*/ 0 w 1765"/>
              <a:gd name="T1" fmla="*/ 2147483646 h 441"/>
              <a:gd name="T2" fmla="*/ 2147483646 w 1765"/>
              <a:gd name="T3" fmla="*/ 2147483646 h 441"/>
              <a:gd name="T4" fmla="*/ 2147483646 w 1765"/>
              <a:gd name="T5" fmla="*/ 2147483646 h 441"/>
              <a:gd name="T6" fmla="*/ 2147483646 w 1765"/>
              <a:gd name="T7" fmla="*/ 2147483646 h 441"/>
              <a:gd name="T8" fmla="*/ 2147483646 w 1765"/>
              <a:gd name="T9" fmla="*/ 2147483646 h 441"/>
              <a:gd name="T10" fmla="*/ 2147483646 w 1765"/>
              <a:gd name="T11" fmla="*/ 2147483646 h 441"/>
              <a:gd name="T12" fmla="*/ 2147483646 w 1765"/>
              <a:gd name="T13" fmla="*/ 2147483646 h 441"/>
              <a:gd name="T14" fmla="*/ 2147483646 w 1765"/>
              <a:gd name="T15" fmla="*/ 2147483646 h 441"/>
              <a:gd name="T16" fmla="*/ 2147483646 w 1765"/>
              <a:gd name="T17" fmla="*/ 2147483646 h 441"/>
              <a:gd name="T18" fmla="*/ 2147483646 w 1765"/>
              <a:gd name="T19" fmla="*/ 2147483646 h 441"/>
              <a:gd name="T20" fmla="*/ 2147483646 w 1765"/>
              <a:gd name="T21" fmla="*/ 2147483646 h 441"/>
              <a:gd name="T22" fmla="*/ 2147483646 w 1765"/>
              <a:gd name="T23" fmla="*/ 2147483646 h 441"/>
              <a:gd name="T24" fmla="*/ 2147483646 w 1765"/>
              <a:gd name="T25" fmla="*/ 2147483646 h 441"/>
              <a:gd name="T26" fmla="*/ 2147483646 w 1765"/>
              <a:gd name="T27" fmla="*/ 2147483646 h 441"/>
              <a:gd name="T28" fmla="*/ 2147483646 w 1765"/>
              <a:gd name="T29" fmla="*/ 2147483646 h 441"/>
              <a:gd name="T30" fmla="*/ 2147483646 w 1765"/>
              <a:gd name="T31" fmla="*/ 2147483646 h 441"/>
              <a:gd name="T32" fmla="*/ 2147483646 w 1765"/>
              <a:gd name="T33" fmla="*/ 2147483646 h 441"/>
              <a:gd name="T34" fmla="*/ 2147483646 w 1765"/>
              <a:gd name="T35" fmla="*/ 2147483646 h 441"/>
              <a:gd name="T36" fmla="*/ 2147483646 w 1765"/>
              <a:gd name="T37" fmla="*/ 0 h 44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65"/>
              <a:gd name="T58" fmla="*/ 0 h 441"/>
              <a:gd name="T59" fmla="*/ 1765 w 1765"/>
              <a:gd name="T60" fmla="*/ 441 h 44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65" h="441">
                <a:moveTo>
                  <a:pt x="0" y="441"/>
                </a:moveTo>
                <a:lnTo>
                  <a:pt x="189" y="377"/>
                </a:lnTo>
                <a:lnTo>
                  <a:pt x="333" y="365"/>
                </a:lnTo>
                <a:lnTo>
                  <a:pt x="433" y="324"/>
                </a:lnTo>
                <a:lnTo>
                  <a:pt x="526" y="312"/>
                </a:lnTo>
                <a:lnTo>
                  <a:pt x="604" y="285"/>
                </a:lnTo>
                <a:lnTo>
                  <a:pt x="672" y="273"/>
                </a:lnTo>
                <a:lnTo>
                  <a:pt x="741" y="269"/>
                </a:lnTo>
                <a:lnTo>
                  <a:pt x="811" y="233"/>
                </a:lnTo>
                <a:lnTo>
                  <a:pt x="884" y="221"/>
                </a:lnTo>
                <a:lnTo>
                  <a:pt x="954" y="209"/>
                </a:lnTo>
                <a:lnTo>
                  <a:pt x="1015" y="182"/>
                </a:lnTo>
                <a:lnTo>
                  <a:pt x="1093" y="168"/>
                </a:lnTo>
                <a:lnTo>
                  <a:pt x="1155" y="131"/>
                </a:lnTo>
                <a:lnTo>
                  <a:pt x="1239" y="130"/>
                </a:lnTo>
                <a:lnTo>
                  <a:pt x="1332" y="118"/>
                </a:lnTo>
                <a:lnTo>
                  <a:pt x="1439" y="91"/>
                </a:lnTo>
                <a:lnTo>
                  <a:pt x="1570" y="53"/>
                </a:lnTo>
                <a:lnTo>
                  <a:pt x="1765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2451100" y="4891088"/>
            <a:ext cx="5207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30</a:t>
            </a: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2451100" y="4275138"/>
            <a:ext cx="5207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60</a:t>
            </a: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2451100" y="3657600"/>
            <a:ext cx="5207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90</a:t>
            </a: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2887663" y="5656263"/>
            <a:ext cx="4524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-2</a:t>
            </a: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3540125" y="5656263"/>
            <a:ext cx="4524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-1</a:t>
            </a:r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4254500" y="5656263"/>
            <a:ext cx="3508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4878388" y="5656263"/>
            <a:ext cx="3508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5564188" y="5656263"/>
            <a:ext cx="3508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6096000" y="5562600"/>
            <a:ext cx="4143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/>
              <a:t>Z</a:t>
            </a: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2133600" y="3352800"/>
            <a:ext cx="434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/>
              <a:t>X</a:t>
            </a:r>
          </a:p>
        </p:txBody>
      </p:sp>
      <p:sp>
        <p:nvSpPr>
          <p:cNvPr id="50199" name="Rectangle 2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The Normal Probability Plot</a:t>
            </a:r>
            <a:br>
              <a:rPr lang="en-US" altLang="en-US" sz="3600"/>
            </a:br>
            <a:r>
              <a:rPr lang="en-US" altLang="en-US" sz="3600"/>
              <a:t>Interpretation</a:t>
            </a:r>
          </a:p>
        </p:txBody>
      </p:sp>
      <p:sp>
        <p:nvSpPr>
          <p:cNvPr id="50200" name="Line 25"/>
          <p:cNvSpPr>
            <a:spLocks noChangeShapeType="1"/>
          </p:cNvSpPr>
          <p:nvPr/>
        </p:nvSpPr>
        <p:spPr bwMode="auto">
          <a:xfrm flipV="1">
            <a:off x="3200400" y="5334000"/>
            <a:ext cx="0" cy="261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Normal Probability Plot</a:t>
            </a:r>
            <a:br>
              <a:rPr lang="en-US" altLang="en-US" sz="3600" dirty="0"/>
            </a:br>
            <a:r>
              <a:rPr lang="en-US" altLang="en-US" sz="3600" dirty="0"/>
              <a:t>Interpretation</a:t>
            </a:r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257175" y="2819400"/>
            <a:ext cx="2409825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Left-Skewed</a:t>
            </a:r>
          </a:p>
        </p:txBody>
      </p:sp>
      <p:sp>
        <p:nvSpPr>
          <p:cNvPr id="51204" name="Rectangle 7"/>
          <p:cNvSpPr>
            <a:spLocks noChangeArrowheads="1"/>
          </p:cNvSpPr>
          <p:nvPr/>
        </p:nvSpPr>
        <p:spPr bwMode="auto">
          <a:xfrm>
            <a:off x="6242050" y="2819400"/>
            <a:ext cx="2603500" cy="528638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Right-Skewed</a:t>
            </a:r>
          </a:p>
        </p:txBody>
      </p:sp>
      <p:sp>
        <p:nvSpPr>
          <p:cNvPr id="51205" name="Rectangle 8"/>
          <p:cNvSpPr>
            <a:spLocks noChangeArrowheads="1"/>
          </p:cNvSpPr>
          <p:nvPr/>
        </p:nvSpPr>
        <p:spPr bwMode="auto">
          <a:xfrm>
            <a:off x="3376613" y="2819400"/>
            <a:ext cx="1981200" cy="528638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Normal</a:t>
            </a:r>
          </a:p>
        </p:txBody>
      </p:sp>
      <p:sp>
        <p:nvSpPr>
          <p:cNvPr id="51206" name="Text Box 32"/>
          <p:cNvSpPr txBox="1">
            <a:spLocks noChangeArrowheads="1"/>
          </p:cNvSpPr>
          <p:nvPr/>
        </p:nvSpPr>
        <p:spPr bwMode="auto">
          <a:xfrm>
            <a:off x="7543800" y="60960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51207" name="Text Box 73"/>
          <p:cNvSpPr txBox="1">
            <a:spLocks noChangeArrowheads="1"/>
          </p:cNvSpPr>
          <p:nvPr/>
        </p:nvSpPr>
        <p:spPr bwMode="auto">
          <a:xfrm>
            <a:off x="233363" y="1600200"/>
            <a:ext cx="86820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/>
              <a:t>Nonlinear plots indicate a deviation from normality.</a:t>
            </a:r>
          </a:p>
        </p:txBody>
      </p:sp>
      <p:pic>
        <p:nvPicPr>
          <p:cNvPr id="512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40"/>
          <a:stretch>
            <a:fillRect/>
          </a:stretch>
        </p:blipFill>
        <p:spPr bwMode="auto">
          <a:xfrm>
            <a:off x="214313" y="3821113"/>
            <a:ext cx="8304212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A8CD-B32A-6E2B-9EBE-F27D40999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4FBC8-843D-60C8-355D-F22C28209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i="1" dirty="0"/>
              <a:t>Is the assumption of normality ok for my data</a:t>
            </a:r>
            <a:r>
              <a:rPr lang="en-US" dirty="0"/>
              <a:t>?”</a:t>
            </a:r>
          </a:p>
          <a:p>
            <a:r>
              <a:rPr lang="en-US" dirty="0"/>
              <a:t>If you really want to be cool, you can do a Normal Probability Plot. </a:t>
            </a:r>
          </a:p>
          <a:p>
            <a:r>
              <a:rPr lang="en-US" dirty="0"/>
              <a:t>A simpler way:</a:t>
            </a:r>
          </a:p>
        </p:txBody>
      </p:sp>
    </p:spTree>
    <p:extLst>
      <p:ext uri="{BB962C8B-B14F-4D97-AF65-F5344CB8AC3E}">
        <p14:creationId xmlns:p14="http://schemas.microsoft.com/office/powerpoint/2010/main" val="46412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E539A-58B2-670D-D20E-405B3D53E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5ECE6-99DC-6F2D-0DA5-48AC82F4B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Are my mean/median and mode pretty close?</a:t>
            </a:r>
          </a:p>
          <a:p>
            <a:pPr lvl="1"/>
            <a:r>
              <a:rPr lang="en-US" sz="2000" dirty="0"/>
              <a:t>If yes, that’s some evidence that the normality assumption could be ok</a:t>
            </a:r>
          </a:p>
          <a:p>
            <a:r>
              <a:rPr lang="en-US" sz="2000" dirty="0"/>
              <a:t>Do 2/3 of the </a:t>
            </a:r>
            <a:r>
              <a:rPr lang="en-US" sz="2000" dirty="0" err="1"/>
              <a:t>obs</a:t>
            </a:r>
            <a:r>
              <a:rPr lang="en-US" sz="2000" dirty="0"/>
              <a:t> lie +/- 1 std def of mean?</a:t>
            </a:r>
          </a:p>
          <a:p>
            <a:pPr lvl="1"/>
            <a:r>
              <a:rPr lang="en-US" sz="2000" dirty="0"/>
              <a:t>If yes</a:t>
            </a:r>
            <a:r>
              <a:rPr lang="en-US" sz="2000"/>
              <a:t>, that’s </a:t>
            </a:r>
            <a:r>
              <a:rPr lang="en-US" sz="2000" dirty="0"/>
              <a:t>some evidence</a:t>
            </a:r>
          </a:p>
          <a:p>
            <a:r>
              <a:rPr lang="en-US" sz="2000" dirty="0"/>
              <a:t>Do most (95%) of </a:t>
            </a:r>
            <a:r>
              <a:rPr lang="en-US" sz="2000" dirty="0" err="1"/>
              <a:t>obs</a:t>
            </a:r>
            <a:r>
              <a:rPr lang="en-US" sz="2000" dirty="0"/>
              <a:t> lie +/- 2 std dev of mean?</a:t>
            </a:r>
          </a:p>
          <a:p>
            <a:pPr lvl="1"/>
            <a:r>
              <a:rPr lang="en-US" sz="2000" dirty="0"/>
              <a:t>If yes, that’s some evidence</a:t>
            </a:r>
          </a:p>
          <a:p>
            <a:r>
              <a:rPr lang="en-US" sz="2000" dirty="0"/>
              <a:t>Are skewness and kurtosis </a:t>
            </a:r>
            <a:r>
              <a:rPr lang="en-US" sz="2000" dirty="0" err="1"/>
              <a:t>coefs</a:t>
            </a:r>
            <a:r>
              <a:rPr lang="en-US" sz="2000" dirty="0"/>
              <a:t> “close enough” to zero?</a:t>
            </a:r>
          </a:p>
          <a:p>
            <a:pPr lvl="1"/>
            <a:r>
              <a:rPr lang="en-US" sz="2000" dirty="0"/>
              <a:t>If yes, that’s some evidence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99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81000"/>
            <a:ext cx="6713538" cy="990600"/>
          </a:xfrm>
        </p:spPr>
        <p:txBody>
          <a:bodyPr/>
          <a:lstStyle/>
          <a:p>
            <a:pPr defTabSz="914400" eaLnBrk="1" hangingPunct="1">
              <a:lnSpc>
                <a:spcPct val="80000"/>
              </a:lnSpc>
            </a:pPr>
            <a:r>
              <a:rPr lang="en-US" altLang="en-US" sz="3900"/>
              <a:t>The Normal Distribution Shape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V="1">
            <a:off x="4267200" y="4267200"/>
            <a:ext cx="762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Freeform 4"/>
          <p:cNvSpPr>
            <a:spLocks/>
          </p:cNvSpPr>
          <p:nvPr/>
        </p:nvSpPr>
        <p:spPr bwMode="auto">
          <a:xfrm>
            <a:off x="1828800" y="2971800"/>
            <a:ext cx="5029200" cy="2438400"/>
          </a:xfrm>
          <a:custGeom>
            <a:avLst/>
            <a:gdLst>
              <a:gd name="T0" fmla="*/ 0 w 1893"/>
              <a:gd name="T1" fmla="*/ 0 h 765"/>
              <a:gd name="T2" fmla="*/ 0 w 1893"/>
              <a:gd name="T3" fmla="*/ 2147483646 h 765"/>
              <a:gd name="T4" fmla="*/ 2147483646 w 1893"/>
              <a:gd name="T5" fmla="*/ 2147483646 h 765"/>
              <a:gd name="T6" fmla="*/ 0 60000 65536"/>
              <a:gd name="T7" fmla="*/ 0 60000 65536"/>
              <a:gd name="T8" fmla="*/ 0 60000 65536"/>
              <a:gd name="T9" fmla="*/ 0 w 1893"/>
              <a:gd name="T10" fmla="*/ 0 h 765"/>
              <a:gd name="T11" fmla="*/ 1893 w 1893"/>
              <a:gd name="T12" fmla="*/ 765 h 7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3" h="765">
                <a:moveTo>
                  <a:pt x="0" y="0"/>
                </a:moveTo>
                <a:lnTo>
                  <a:pt x="0" y="764"/>
                </a:lnTo>
                <a:lnTo>
                  <a:pt x="1892" y="764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2900363" y="32067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900363" y="3328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2900363" y="34496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2900363" y="3571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2900363" y="36925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2900363" y="3814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2900363" y="39354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2900363" y="4057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2900363" y="4178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2900363" y="42989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918200" y="442753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5618163" y="442753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5316538" y="442753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5016500" y="442753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4716463" y="442753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4416425" y="442753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4116388" y="442753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3816350" y="442753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3514725" y="442753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3214688" y="442753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2787650" y="3722688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4324350" y="439737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7010400" y="5410200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9933"/>
                </a:solidFill>
              </a:rPr>
              <a:t>X</a:t>
            </a:r>
          </a:p>
        </p:txBody>
      </p: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1295400" y="2362200"/>
            <a:ext cx="688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9933"/>
                </a:solidFill>
              </a:rPr>
              <a:t>f(X)</a:t>
            </a:r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4114800" y="5410200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400" b="1">
                <a:solidFill>
                  <a:srgbClr val="339933"/>
                </a:solidFill>
              </a:rPr>
              <a:t>μ</a:t>
            </a:r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4495800" y="4191000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400" b="1">
                <a:solidFill>
                  <a:srgbClr val="339933"/>
                </a:solidFill>
              </a:rPr>
              <a:t>σ</a:t>
            </a:r>
          </a:p>
        </p:txBody>
      </p:sp>
      <p:sp>
        <p:nvSpPr>
          <p:cNvPr id="11295" name="Freeform 31"/>
          <p:cNvSpPr>
            <a:spLocks/>
          </p:cNvSpPr>
          <p:nvPr/>
        </p:nvSpPr>
        <p:spPr bwMode="auto">
          <a:xfrm>
            <a:off x="4267200" y="3429000"/>
            <a:ext cx="2438400" cy="1905000"/>
          </a:xfrm>
          <a:custGeom>
            <a:avLst/>
            <a:gdLst>
              <a:gd name="T0" fmla="*/ 2147483646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6" name="Freeform 32"/>
          <p:cNvSpPr>
            <a:spLocks/>
          </p:cNvSpPr>
          <p:nvPr/>
        </p:nvSpPr>
        <p:spPr bwMode="auto">
          <a:xfrm>
            <a:off x="1905000" y="3429000"/>
            <a:ext cx="2344738" cy="1905000"/>
          </a:xfrm>
          <a:custGeom>
            <a:avLst/>
            <a:gdLst>
              <a:gd name="T0" fmla="*/ 0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2147483646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267200" y="3505200"/>
            <a:ext cx="0" cy="1905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2819400" y="2438400"/>
            <a:ext cx="3276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Changing</a:t>
            </a:r>
            <a:r>
              <a:rPr lang="en-US" altLang="en-US" sz="2400">
                <a:solidFill>
                  <a:schemeClr val="bg2"/>
                </a:solidFill>
                <a:sym typeface="Arial" panose="020B0604020202020204" pitchFamily="34" charset="0"/>
              </a:rPr>
              <a:t> </a:t>
            </a:r>
            <a:r>
              <a:rPr lang="el-GR" altLang="en-US" sz="2400" b="1">
                <a:solidFill>
                  <a:srgbClr val="008000"/>
                </a:solidFill>
              </a:rPr>
              <a:t>μ</a:t>
            </a:r>
            <a:r>
              <a:rPr lang="en-US" altLang="en-US" sz="2400">
                <a:solidFill>
                  <a:schemeClr val="bg2"/>
                </a:solidFill>
              </a:rPr>
              <a:t> shifts the distribution left or right</a:t>
            </a:r>
            <a:r>
              <a:rPr lang="en-US" altLang="en-US" sz="2400"/>
              <a:t>.</a:t>
            </a: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5410200" y="3581400"/>
            <a:ext cx="3429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Changing </a:t>
            </a:r>
            <a:r>
              <a:rPr lang="el-GR" altLang="en-US" sz="2400">
                <a:solidFill>
                  <a:srgbClr val="008000"/>
                </a:solidFill>
              </a:rPr>
              <a:t>σ</a:t>
            </a:r>
            <a:r>
              <a:rPr lang="en-US" altLang="en-US" sz="2400">
                <a:solidFill>
                  <a:schemeClr val="bg2"/>
                </a:solidFill>
              </a:rPr>
              <a:t> increases or decreases the spread.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B793D-553D-3547-1A36-D6BE7F40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AFC23-234F-ACD8-9AE9-197F079B0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practice, of course we seldom get really well- behaved data. </a:t>
            </a:r>
          </a:p>
          <a:p>
            <a:r>
              <a:rPr lang="en-US" dirty="0"/>
              <a:t>It is the researcher’s decision whether to accept the assumption of normality. </a:t>
            </a:r>
          </a:p>
          <a:p>
            <a:r>
              <a:rPr lang="en-US" dirty="0"/>
              <a:t>Practically no data will fulfill all of the conditions on the previous slide.</a:t>
            </a:r>
          </a:p>
          <a:p>
            <a:r>
              <a:rPr lang="en-US" dirty="0"/>
              <a:t>Even if the population </a:t>
            </a:r>
            <a:r>
              <a:rPr lang="en-US" i="1" dirty="0"/>
              <a:t>really is</a:t>
            </a:r>
            <a:r>
              <a:rPr lang="en-US" dirty="0"/>
              <a:t> normal, the sample won’t perfectly fit all the above criterion because of_______</a:t>
            </a:r>
          </a:p>
        </p:txBody>
      </p:sp>
    </p:spTree>
    <p:extLst>
      <p:ext uri="{BB962C8B-B14F-4D97-AF65-F5344CB8AC3E}">
        <p14:creationId xmlns:p14="http://schemas.microsoft.com/office/powerpoint/2010/main" val="22157598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229600" cy="381000"/>
          </a:xfrm>
        </p:spPr>
        <p:txBody>
          <a:bodyPr/>
          <a:lstStyle/>
          <a:p>
            <a:pPr eaLnBrk="1" hangingPunct="1"/>
            <a:r>
              <a:rPr lang="en-US" altLang="en-US" sz="3200"/>
              <a:t>Evaluating Normality: Mutual Fund Returns</a:t>
            </a:r>
          </a:p>
        </p:txBody>
      </p:sp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7467600" y="60960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53252" name="Text Box 7"/>
          <p:cNvSpPr txBox="1">
            <a:spLocks noChangeArrowheads="1"/>
          </p:cNvSpPr>
          <p:nvPr/>
        </p:nvSpPr>
        <p:spPr bwMode="auto">
          <a:xfrm>
            <a:off x="4114800" y="1828800"/>
            <a:ext cx="4972050" cy="5139869"/>
          </a:xfrm>
          <a:prstGeom prst="rect">
            <a:avLst/>
          </a:prstGeom>
          <a:solidFill>
            <a:srgbClr val="37FF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0650" indent="-120650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600" dirty="0"/>
              <a:t>The mean (7.91) is approximately the same as the median (8.09).  (In a normal distribution the mean and median are equal.)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600" dirty="0"/>
              <a:t>The interquartile range of 3.72 is approximately 1.23 standard deviations.  (In a normal distribution the interquartile range is 1.33 standard deviations.)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600" dirty="0"/>
              <a:t>The range of 18.72 is equal to 6.21 standard deviations.  (In a normal distribution the range is 6 standard deviations.)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600" dirty="0"/>
              <a:t>68.75% of the observations are </a:t>
            </a:r>
            <a:r>
              <a:rPr lang="en-US" altLang="en-US" sz="1600" dirty="0">
                <a:highlight>
                  <a:srgbClr val="FFFF00"/>
                </a:highlight>
              </a:rPr>
              <a:t>within 1 standard deviation </a:t>
            </a:r>
            <a:r>
              <a:rPr lang="en-US" altLang="en-US" sz="1600" dirty="0"/>
              <a:t>of the mean.  (In a normal distribution this percentage is 68.26%.)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600" dirty="0"/>
              <a:t>94.58% of the observations are </a:t>
            </a:r>
            <a:r>
              <a:rPr lang="en-US" altLang="en-US" sz="1600" dirty="0">
                <a:highlight>
                  <a:srgbClr val="FFFF00"/>
                </a:highlight>
              </a:rPr>
              <a:t>within 2 standard deviations </a:t>
            </a:r>
            <a:r>
              <a:rPr lang="en-US" altLang="en-US" sz="1600" dirty="0"/>
              <a:t>of the mean. (In a normal distribution this percentage is 95.44%.)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600" dirty="0"/>
              <a:t>The </a:t>
            </a:r>
            <a:r>
              <a:rPr lang="en-US" altLang="en-US" sz="1600" dirty="0">
                <a:highlight>
                  <a:srgbClr val="FFFF00"/>
                </a:highlight>
              </a:rPr>
              <a:t>skewness statistic is -0.33 and the kurtosis statistic is 0.42</a:t>
            </a:r>
            <a:r>
              <a:rPr lang="en-US" altLang="en-US" sz="1600" dirty="0"/>
              <a:t>. (In a normal distribution, each of these statistics equals zero.)</a:t>
            </a:r>
          </a:p>
        </p:txBody>
      </p:sp>
      <p:sp>
        <p:nvSpPr>
          <p:cNvPr id="53253" name="TextBox 2"/>
          <p:cNvSpPr txBox="1">
            <a:spLocks noChangeArrowheads="1"/>
          </p:cNvSpPr>
          <p:nvPr/>
        </p:nvSpPr>
        <p:spPr bwMode="auto">
          <a:xfrm>
            <a:off x="304800" y="1069975"/>
            <a:ext cx="861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u="sng"/>
              <a:t>Distribution is approximately normal, or at most, slightly left-skewed</a:t>
            </a:r>
          </a:p>
        </p:txBody>
      </p:sp>
      <p:pic>
        <p:nvPicPr>
          <p:cNvPr id="5325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930400"/>
            <a:ext cx="398145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Uniform Distribution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924800" cy="3892550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en-US" altLang="en-US" sz="3200" dirty="0"/>
              <a:t>The </a:t>
            </a:r>
            <a:r>
              <a:rPr lang="en-US" altLang="en-US" sz="3200" b="1" dirty="0">
                <a:solidFill>
                  <a:srgbClr val="008000"/>
                </a:solidFill>
              </a:rPr>
              <a:t>uniform distribution</a:t>
            </a:r>
            <a:r>
              <a:rPr lang="en-US" altLang="en-US" sz="3200" dirty="0"/>
              <a:t> is a probability distribution that has </a:t>
            </a:r>
            <a:r>
              <a:rPr lang="en-US" altLang="en-US" sz="3200" b="1" dirty="0">
                <a:solidFill>
                  <a:srgbClr val="008000"/>
                </a:solidFill>
              </a:rPr>
              <a:t>equal probabilities</a:t>
            </a:r>
            <a:r>
              <a:rPr lang="en-US" altLang="en-US" sz="3200" dirty="0"/>
              <a:t> for all possible outcomes of the random variable.</a:t>
            </a:r>
          </a:p>
          <a:p>
            <a:pPr eaLnBrk="1" hangingPunct="1">
              <a:lnSpc>
                <a:spcPct val="115000"/>
              </a:lnSpc>
            </a:pPr>
            <a:endParaRPr lang="en-US" altLang="en-US" sz="3200" dirty="0"/>
          </a:p>
          <a:p>
            <a:pPr eaLnBrk="1" hangingPunct="1">
              <a:lnSpc>
                <a:spcPct val="115000"/>
              </a:lnSpc>
            </a:pPr>
            <a:r>
              <a:rPr lang="en-US" altLang="en-US" sz="3200" dirty="0"/>
              <a:t>Also called a </a:t>
            </a:r>
            <a:r>
              <a:rPr lang="en-US" altLang="en-US" sz="3200" b="1" dirty="0">
                <a:solidFill>
                  <a:srgbClr val="008000"/>
                </a:solidFill>
              </a:rPr>
              <a:t>rectangular distribution</a:t>
            </a:r>
            <a:r>
              <a:rPr lang="en-US" altLang="en-US" sz="3200" dirty="0">
                <a:solidFill>
                  <a:schemeClr val="folHlink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Continuous Probability Distributions Vary By Shape</a:t>
            </a:r>
          </a:p>
        </p:txBody>
      </p:sp>
      <p:pic>
        <p:nvPicPr>
          <p:cNvPr id="819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61841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9125" y="4343400"/>
            <a:ext cx="2070100" cy="147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Symmetrical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Bell-shaped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Ranges from</a:t>
            </a:r>
          </a:p>
          <a:p>
            <a:pPr>
              <a:defRPr/>
            </a:pPr>
            <a:r>
              <a:rPr lang="en-US" sz="1800" dirty="0"/>
              <a:t>      negative to</a:t>
            </a:r>
          </a:p>
          <a:p>
            <a:pPr>
              <a:defRPr/>
            </a:pPr>
            <a:r>
              <a:rPr lang="en-US" sz="1800" dirty="0"/>
              <a:t>      positive infinity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4378325"/>
            <a:ext cx="2711450" cy="203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Symmetrical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Also known as</a:t>
            </a:r>
          </a:p>
          <a:p>
            <a:pPr>
              <a:defRPr/>
            </a:pPr>
            <a:r>
              <a:rPr lang="en-US" sz="1800" dirty="0"/>
              <a:t>     Rectangular</a:t>
            </a:r>
          </a:p>
          <a:p>
            <a:pPr>
              <a:defRPr/>
            </a:pPr>
            <a:r>
              <a:rPr lang="en-US" sz="1800" dirty="0"/>
              <a:t>     Distribution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Every value between</a:t>
            </a:r>
          </a:p>
          <a:p>
            <a:pPr>
              <a:defRPr/>
            </a:pPr>
            <a:r>
              <a:rPr lang="en-US" sz="1800" dirty="0"/>
              <a:t>     the smallest &amp; largest</a:t>
            </a:r>
          </a:p>
          <a:p>
            <a:pPr>
              <a:defRPr/>
            </a:pPr>
            <a:r>
              <a:rPr lang="en-US" sz="1800" dirty="0"/>
              <a:t>     is equally likely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8388" y="4343400"/>
            <a:ext cx="2127250" cy="147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Right skewed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Mean &gt; Median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Ranges from</a:t>
            </a:r>
          </a:p>
          <a:p>
            <a:pPr>
              <a:defRPr/>
            </a:pPr>
            <a:r>
              <a:rPr lang="en-US" sz="1800" dirty="0"/>
              <a:t>      zero to</a:t>
            </a:r>
          </a:p>
          <a:p>
            <a:pPr>
              <a:defRPr/>
            </a:pPr>
            <a:r>
              <a:rPr lang="en-US" sz="1800" dirty="0"/>
              <a:t>      positive infinity</a:t>
            </a:r>
          </a:p>
        </p:txBody>
      </p:sp>
    </p:spTree>
    <p:extLst>
      <p:ext uri="{BB962C8B-B14F-4D97-AF65-F5344CB8AC3E}">
        <p14:creationId xmlns:p14="http://schemas.microsoft.com/office/powerpoint/2010/main" val="30199733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762000" y="1016000"/>
            <a:ext cx="6083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The Continuous Uniform Distribution: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1681163" y="4832350"/>
            <a:ext cx="6324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where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	f(X) = value of the density function at any X value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	a = minimum value of X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	b = maximum value of X</a:t>
            </a:r>
          </a:p>
        </p:txBody>
      </p:sp>
      <p:sp>
        <p:nvSpPr>
          <p:cNvPr id="5632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371475"/>
            <a:ext cx="6016625" cy="466725"/>
          </a:xfrm>
        </p:spPr>
        <p:txBody>
          <a:bodyPr/>
          <a:lstStyle/>
          <a:p>
            <a:pPr eaLnBrk="1" hangingPunct="1"/>
            <a:r>
              <a:rPr lang="en-US" altLang="en-US"/>
              <a:t>The Uniform Distribution</a:t>
            </a:r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7543800" y="611188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grpSp>
        <p:nvGrpSpPr>
          <p:cNvPr id="56326" name="Group 1"/>
          <p:cNvGrpSpPr>
            <a:grpSpLocks/>
          </p:cNvGrpSpPr>
          <p:nvPr/>
        </p:nvGrpSpPr>
        <p:grpSpPr bwMode="auto">
          <a:xfrm>
            <a:off x="1681162" y="1987550"/>
            <a:ext cx="5634037" cy="2635250"/>
            <a:chOff x="1981199" y="2286000"/>
            <a:chExt cx="5164534" cy="2209800"/>
          </a:xfrm>
        </p:grpSpPr>
        <p:sp>
          <p:nvSpPr>
            <p:cNvPr id="56327" name="Rectangle 2"/>
            <p:cNvSpPr>
              <a:spLocks noChangeArrowheads="1"/>
            </p:cNvSpPr>
            <p:nvPr/>
          </p:nvSpPr>
          <p:spPr bwMode="auto">
            <a:xfrm>
              <a:off x="1981199" y="2286000"/>
              <a:ext cx="5164534" cy="2209800"/>
            </a:xfrm>
            <a:prstGeom prst="rect">
              <a:avLst/>
            </a:prstGeom>
            <a:solidFill>
              <a:srgbClr val="00E2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graphicFrame>
          <p:nvGraphicFramePr>
            <p:cNvPr id="5632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405206"/>
                </p:ext>
              </p:extLst>
            </p:nvPr>
          </p:nvGraphicFramePr>
          <p:xfrm>
            <a:off x="3657599" y="2463800"/>
            <a:ext cx="2649934" cy="195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257300" imgH="977900" progId="Equation.DSMT4">
                    <p:embed/>
                  </p:oleObj>
                </mc:Choice>
                <mc:Fallback>
                  <p:oleObj name="Equation" r:id="rId2" imgW="1257300" imgH="9779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599" y="2463800"/>
                          <a:ext cx="2649934" cy="195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29" name="AutoShape 8"/>
            <p:cNvSpPr>
              <a:spLocks/>
            </p:cNvSpPr>
            <p:nvPr/>
          </p:nvSpPr>
          <p:spPr bwMode="auto">
            <a:xfrm>
              <a:off x="3429000" y="2514600"/>
              <a:ext cx="228600" cy="1828800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6330" name="Text Box 9"/>
            <p:cNvSpPr txBox="1">
              <a:spLocks noChangeArrowheads="1"/>
            </p:cNvSpPr>
            <p:nvPr/>
          </p:nvSpPr>
          <p:spPr bwMode="auto">
            <a:xfrm>
              <a:off x="2133600" y="3200400"/>
              <a:ext cx="12192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/>
                <a:t>f(X) =</a:t>
              </a:r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73238" y="320675"/>
            <a:ext cx="6624637" cy="8588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Properties of the </a:t>
            </a:r>
            <a:br>
              <a:rPr lang="en-US" altLang="en-US"/>
            </a:br>
            <a:r>
              <a:rPr lang="en-US" altLang="en-US"/>
              <a:t>Uniform Distribution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mean of a uniform distribution is: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The standard deviation is:</a:t>
            </a:r>
          </a:p>
        </p:txBody>
      </p:sp>
      <p:graphicFrame>
        <p:nvGraphicFramePr>
          <p:cNvPr id="57348" name="Object 10"/>
          <p:cNvGraphicFramePr>
            <a:graphicFrameLocks noChangeAspect="1"/>
          </p:cNvGraphicFramePr>
          <p:nvPr/>
        </p:nvGraphicFramePr>
        <p:xfrm>
          <a:off x="3811588" y="2590800"/>
          <a:ext cx="1433512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505520" imgH="12571560" progId="Equation.3">
                  <p:embed/>
                </p:oleObj>
              </mc:Choice>
              <mc:Fallback>
                <p:oleObj name="Equation" r:id="rId2" imgW="19505520" imgH="125715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588" y="2590800"/>
                        <a:ext cx="1433512" cy="849313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11"/>
          <p:cNvGraphicFramePr>
            <a:graphicFrameLocks noChangeAspect="1"/>
          </p:cNvGraphicFramePr>
          <p:nvPr/>
        </p:nvGraphicFramePr>
        <p:xfrm>
          <a:off x="3502025" y="4808538"/>
          <a:ext cx="20605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044720" imgH="14601240" progId="Equation.3">
                  <p:embed/>
                </p:oleObj>
              </mc:Choice>
              <mc:Fallback>
                <p:oleObj name="Equation" r:id="rId4" imgW="28044720" imgH="146012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025" y="4808538"/>
                        <a:ext cx="2060575" cy="987425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28600" y="3962400"/>
            <a:ext cx="4876800" cy="2209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905000" y="2819400"/>
            <a:ext cx="5638800" cy="914400"/>
          </a:xfrm>
          <a:prstGeom prst="rect">
            <a:avLst/>
          </a:prstGeom>
          <a:solidFill>
            <a:srgbClr val="00E2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23988" y="387350"/>
            <a:ext cx="6973887" cy="6604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Uniform Distribution Example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295400" y="1676400"/>
            <a:ext cx="69342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8000"/>
                </a:solidFill>
              </a:rPr>
              <a:t>Example:</a:t>
            </a:r>
            <a:r>
              <a:rPr lang="en-US" altLang="en-US"/>
              <a:t> Uniform probability distribution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	       over the range   2 ≤ X ≤ 6:</a:t>
            </a:r>
            <a:endParaRPr lang="en-US" altLang="en-US" sz="2400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 flipH="1">
            <a:off x="990600" y="44196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990600" y="5638800"/>
            <a:ext cx="381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1828800" y="4876800"/>
            <a:ext cx="2438400" cy="762000"/>
          </a:xfrm>
          <a:prstGeom prst="rect">
            <a:avLst/>
          </a:prstGeom>
          <a:solidFill>
            <a:srgbClr val="00E2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1676400" y="5638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4038600" y="5638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6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152400" y="4572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0.25</a:t>
            </a:r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914400" y="4876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2057400" y="3048000"/>
            <a:ext cx="6483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/>
              <a:t>f(X) =           = 0.25   for  2 ≤ X ≤ 6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3048000" y="32004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6 - 2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3276600" y="2819400"/>
            <a:ext cx="450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1</a:t>
            </a:r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3124200" y="3276600"/>
            <a:ext cx="720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4572000" y="5562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381000" y="3962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f(X)</a:t>
            </a:r>
          </a:p>
        </p:txBody>
      </p:sp>
      <p:graphicFrame>
        <p:nvGraphicFramePr>
          <p:cNvPr id="58387" name="Object 25"/>
          <p:cNvGraphicFramePr>
            <a:graphicFrameLocks noChangeAspect="1"/>
          </p:cNvGraphicFramePr>
          <p:nvPr/>
        </p:nvGraphicFramePr>
        <p:xfrm>
          <a:off x="5638800" y="4445000"/>
          <a:ext cx="20399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496640" imgH="12571560" progId="Equation.3">
                  <p:embed/>
                </p:oleObj>
              </mc:Choice>
              <mc:Fallback>
                <p:oleObj name="Equation" r:id="rId2" imgW="43496640" imgH="1257156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445000"/>
                        <a:ext cx="2039938" cy="542925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8" name="Object 26"/>
          <p:cNvGraphicFramePr>
            <a:graphicFrameLocks noChangeAspect="1"/>
          </p:cNvGraphicFramePr>
          <p:nvPr/>
        </p:nvGraphicFramePr>
        <p:xfrm>
          <a:off x="5638800" y="5257800"/>
          <a:ext cx="3354388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553960" imgH="14601240" progId="Equation.3">
                  <p:embed/>
                </p:oleObj>
              </mc:Choice>
              <mc:Fallback>
                <p:oleObj name="Equation" r:id="rId4" imgW="71553960" imgH="146012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257800"/>
                        <a:ext cx="3354388" cy="630238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28600" y="3962400"/>
            <a:ext cx="4876800" cy="2209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762000" y="2819400"/>
            <a:ext cx="7467600" cy="914400"/>
          </a:xfrm>
          <a:prstGeom prst="rect">
            <a:avLst/>
          </a:prstGeom>
          <a:solidFill>
            <a:srgbClr val="00E2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23988" y="387350"/>
            <a:ext cx="6973887" cy="6604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Uniform Distribution Example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295400" y="1676400"/>
            <a:ext cx="6934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8000"/>
                </a:solidFill>
              </a:rPr>
              <a:t>Example:</a:t>
            </a:r>
            <a:r>
              <a:rPr lang="en-US" altLang="en-US"/>
              <a:t> Using the uniform probability distribution to find  P(3 ≤ X ≤ 5):</a:t>
            </a:r>
            <a:endParaRPr lang="en-US" altLang="en-US" sz="2400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 flipH="1">
            <a:off x="990600" y="44196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990600" y="5638800"/>
            <a:ext cx="381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1828800" y="4876800"/>
            <a:ext cx="2438400" cy="762000"/>
          </a:xfrm>
          <a:prstGeom prst="rect">
            <a:avLst/>
          </a:prstGeom>
          <a:solidFill>
            <a:srgbClr val="00E2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1676400" y="5638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4038600" y="5638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6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152400" y="4572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0.25</a:t>
            </a:r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914400" y="4876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838200" y="3048000"/>
            <a:ext cx="7702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/>
              <a:t>P(</a:t>
            </a:r>
            <a:r>
              <a:rPr lang="en-US" altLang="en-US" sz="2400" dirty="0"/>
              <a:t>3 ≤ X ≤ 5</a:t>
            </a:r>
            <a:r>
              <a:rPr lang="en-US" altLang="en-US" dirty="0"/>
              <a:t>) = (Base)(Height) = (2)(0.25) = 0.5</a:t>
            </a:r>
          </a:p>
        </p:txBody>
      </p:sp>
      <p:sp>
        <p:nvSpPr>
          <p:cNvPr id="59406" name="Text Box 17"/>
          <p:cNvSpPr txBox="1">
            <a:spLocks noChangeArrowheads="1"/>
          </p:cNvSpPr>
          <p:nvPr/>
        </p:nvSpPr>
        <p:spPr bwMode="auto">
          <a:xfrm>
            <a:off x="4572000" y="5562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</a:p>
        </p:txBody>
      </p:sp>
      <p:sp>
        <p:nvSpPr>
          <p:cNvPr id="59407" name="Text Box 18"/>
          <p:cNvSpPr txBox="1">
            <a:spLocks noChangeArrowheads="1"/>
          </p:cNvSpPr>
          <p:nvPr/>
        </p:nvSpPr>
        <p:spPr bwMode="auto">
          <a:xfrm>
            <a:off x="381000" y="3962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f(X)</a:t>
            </a:r>
          </a:p>
        </p:txBody>
      </p:sp>
      <p:sp>
        <p:nvSpPr>
          <p:cNvPr id="59408" name="Text Box 21"/>
          <p:cNvSpPr txBox="1">
            <a:spLocks noChangeArrowheads="1"/>
          </p:cNvSpPr>
          <p:nvPr/>
        </p:nvSpPr>
        <p:spPr bwMode="auto">
          <a:xfrm>
            <a:off x="7543800" y="1203325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59409" name="Text Box 22"/>
          <p:cNvSpPr txBox="1">
            <a:spLocks noChangeArrowheads="1"/>
          </p:cNvSpPr>
          <p:nvPr/>
        </p:nvSpPr>
        <p:spPr bwMode="auto">
          <a:xfrm>
            <a:off x="2286000" y="5638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59410" name="Text Box 23"/>
          <p:cNvSpPr txBox="1">
            <a:spLocks noChangeArrowheads="1"/>
          </p:cNvSpPr>
          <p:nvPr/>
        </p:nvSpPr>
        <p:spPr bwMode="auto">
          <a:xfrm>
            <a:off x="3429000" y="5638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5</a:t>
            </a:r>
          </a:p>
        </p:txBody>
      </p:sp>
      <p:sp>
        <p:nvSpPr>
          <p:cNvPr id="59411" name="Text Box 24"/>
          <p:cNvSpPr txBox="1">
            <a:spLocks noChangeArrowheads="1"/>
          </p:cNvSpPr>
          <p:nvPr/>
        </p:nvSpPr>
        <p:spPr bwMode="auto">
          <a:xfrm>
            <a:off x="2895600" y="5638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4</a:t>
            </a:r>
          </a:p>
        </p:txBody>
      </p:sp>
      <p:sp>
        <p:nvSpPr>
          <p:cNvPr id="59412" name="Rectangle 25"/>
          <p:cNvSpPr>
            <a:spLocks noChangeArrowheads="1"/>
          </p:cNvSpPr>
          <p:nvPr/>
        </p:nvSpPr>
        <p:spPr bwMode="auto">
          <a:xfrm>
            <a:off x="2438400" y="4876800"/>
            <a:ext cx="1219200" cy="762000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9413" name="Oval 26"/>
          <p:cNvSpPr>
            <a:spLocks noChangeArrowheads="1"/>
          </p:cNvSpPr>
          <p:nvPr/>
        </p:nvSpPr>
        <p:spPr bwMode="auto">
          <a:xfrm>
            <a:off x="7391400" y="2895600"/>
            <a:ext cx="838200" cy="762000"/>
          </a:xfrm>
          <a:prstGeom prst="ellipse">
            <a:avLst/>
          </a:prstGeom>
          <a:noFill/>
          <a:ln w="15875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9414" name="Line 27"/>
          <p:cNvSpPr>
            <a:spLocks noChangeShapeType="1"/>
          </p:cNvSpPr>
          <p:nvPr/>
        </p:nvSpPr>
        <p:spPr bwMode="auto">
          <a:xfrm flipH="1">
            <a:off x="3352800" y="3429000"/>
            <a:ext cx="4114800" cy="1600200"/>
          </a:xfrm>
          <a:prstGeom prst="line">
            <a:avLst/>
          </a:prstGeom>
          <a:noFill/>
          <a:ln w="15875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54BDF-BA77-2662-CDC1-4C572AAF0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Practice: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C78B0-A2D6-C0FA-C334-7F1D073F1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without Excel:</a:t>
            </a:r>
          </a:p>
          <a:p>
            <a:r>
              <a:rPr lang="en-US" dirty="0"/>
              <a:t>Pg 268: 6.10, a-c</a:t>
            </a:r>
          </a:p>
          <a:p>
            <a:r>
              <a:rPr lang="en-US" dirty="0"/>
              <a:t>A) Z=0.6</a:t>
            </a:r>
          </a:p>
          <a:p>
            <a:r>
              <a:rPr lang="en-US" dirty="0"/>
              <a:t>From table, 0.7257</a:t>
            </a:r>
          </a:p>
          <a:p>
            <a:r>
              <a:rPr lang="en-US" dirty="0"/>
              <a:t>B) Z1=-0.467-&gt; </a:t>
            </a:r>
            <a:r>
              <a:rPr lang="en-US" dirty="0" err="1"/>
              <a:t>c.prob</a:t>
            </a:r>
            <a:r>
              <a:rPr lang="en-US" dirty="0"/>
              <a:t>= .3192</a:t>
            </a:r>
          </a:p>
          <a:p>
            <a:r>
              <a:rPr lang="en-US" dirty="0"/>
              <a:t> Z2=-0.67-&gt;</a:t>
            </a:r>
            <a:r>
              <a:rPr lang="en-US" dirty="0" err="1"/>
              <a:t>c.prob</a:t>
            </a:r>
            <a:r>
              <a:rPr lang="en-US" dirty="0"/>
              <a:t>=0.4721</a:t>
            </a:r>
          </a:p>
          <a:p>
            <a:r>
              <a:rPr lang="en-US" dirty="0"/>
              <a:t>Prob(65&lt;x&lt;71)=0.153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6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8AC0-E257-8AF7-D27B-3E55736A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271FB-90F7-BAEB-097E-213318784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C) P(Z&lt;?)=0.25</a:t>
            </a:r>
          </a:p>
          <a:p>
            <a:r>
              <a:rPr lang="en-US" dirty="0"/>
              <a:t>From table: Z=-0.67</a:t>
            </a:r>
          </a:p>
          <a:p>
            <a:r>
              <a:rPr lang="en-US" dirty="0"/>
              <a:t>-0.67=(X-72)/15</a:t>
            </a:r>
          </a:p>
          <a:p>
            <a:r>
              <a:rPr lang="en-US" dirty="0"/>
              <a:t>X=61.95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57200" y="533400"/>
            <a:ext cx="8248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152400" y="457200"/>
            <a:ext cx="868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/>
              <a:t>By varying the parameters </a:t>
            </a:r>
            <a:r>
              <a:rPr lang="el-GR" altLang="en-US" sz="3600" b="1">
                <a:solidFill>
                  <a:srgbClr val="008000"/>
                </a:solidFill>
              </a:rPr>
              <a:t>μ</a:t>
            </a:r>
            <a:r>
              <a:rPr lang="en-US" altLang="en-US" sz="3600" b="1"/>
              <a:t> and </a:t>
            </a:r>
            <a:r>
              <a:rPr lang="el-GR" altLang="en-US" sz="3600" b="1">
                <a:solidFill>
                  <a:srgbClr val="008000"/>
                </a:solidFill>
              </a:rPr>
              <a:t>σ</a:t>
            </a:r>
            <a:r>
              <a:rPr lang="en-US" altLang="en-US" sz="3600" b="1"/>
              <a:t>, we obtain different normal distributions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38200" y="54102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A and B have the same mean but different standard deviations.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B and C have different means and different standard deviations.</a:t>
            </a:r>
          </a:p>
        </p:txBody>
      </p:sp>
      <p:pic>
        <p:nvPicPr>
          <p:cNvPr id="1229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1746250"/>
            <a:ext cx="5978525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Normal Distribution</a:t>
            </a:r>
            <a:br>
              <a:rPr lang="en-US" altLang="en-US"/>
            </a:br>
            <a:r>
              <a:rPr lang="en-US" altLang="en-US"/>
              <a:t>Density Function</a:t>
            </a:r>
          </a:p>
        </p:txBody>
      </p:sp>
      <p:graphicFrame>
        <p:nvGraphicFramePr>
          <p:cNvPr id="14339" name="Object 6"/>
          <p:cNvGraphicFramePr>
            <a:graphicFrameLocks noGrp="1" noChangeAspect="1"/>
          </p:cNvGraphicFramePr>
          <p:nvPr>
            <p:ph idx="4294967295"/>
          </p:nvPr>
        </p:nvGraphicFramePr>
        <p:xfrm>
          <a:off x="2206625" y="2752725"/>
          <a:ext cx="3827463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172" imgH="495085" progId="Equation.3">
                  <p:embed/>
                </p:oleObj>
              </mc:Choice>
              <mc:Fallback>
                <p:oleObj name="Equation" r:id="rId2" imgW="1447172" imgH="495085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2752725"/>
                        <a:ext cx="3827463" cy="1250950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2133600"/>
            <a:ext cx="83058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The formula for the normal probability density function is: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524000" y="4343400"/>
            <a:ext cx="6858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Where	e = the mathematical constant approximated by 2.71828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	</a:t>
            </a:r>
            <a:r>
              <a:rPr lang="el-GR" altLang="en-US" sz="2000" dirty="0">
                <a:latin typeface="Times New Roman" panose="02020603050405020304" pitchFamily="18" charset="0"/>
              </a:rPr>
              <a:t>π</a:t>
            </a:r>
            <a:r>
              <a:rPr lang="en-US" altLang="en-US" sz="2000" dirty="0">
                <a:latin typeface="Times New Roman" panose="02020603050405020304" pitchFamily="18" charset="0"/>
              </a:rPr>
              <a:t> = the mathematical constant approximated by 3.14159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	</a:t>
            </a:r>
            <a:r>
              <a:rPr lang="el-GR" altLang="en-US" sz="2000" dirty="0">
                <a:latin typeface="Times New Roman" panose="02020603050405020304" pitchFamily="18" charset="0"/>
              </a:rPr>
              <a:t>μ</a:t>
            </a:r>
            <a:r>
              <a:rPr lang="en-US" altLang="en-US" sz="2000" dirty="0">
                <a:latin typeface="Times New Roman" panose="02020603050405020304" pitchFamily="18" charset="0"/>
              </a:rPr>
              <a:t> = the population mean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	</a:t>
            </a:r>
            <a:r>
              <a:rPr lang="el-GR" altLang="en-US" sz="2000" dirty="0">
                <a:latin typeface="Times New Roman" panose="02020603050405020304" pitchFamily="18" charset="0"/>
              </a:rPr>
              <a:t>σ</a:t>
            </a:r>
            <a:r>
              <a:rPr lang="en-US" altLang="en-US" sz="2000" dirty="0">
                <a:latin typeface="Times New Roman" panose="02020603050405020304" pitchFamily="18" charset="0"/>
              </a:rPr>
              <a:t> = the population standard deviation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	X = any value of the continuous variable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04800"/>
            <a:ext cx="6781800" cy="838200"/>
          </a:xfrm>
        </p:spPr>
        <p:txBody>
          <a:bodyPr/>
          <a:lstStyle/>
          <a:p>
            <a:pPr defTabSz="914400" eaLnBrk="1" hangingPunct="1"/>
            <a:r>
              <a:rPr lang="en-US" altLang="en-US" sz="3900"/>
              <a:t>The Standardized Normal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077200" cy="4419600"/>
          </a:xfrm>
        </p:spPr>
        <p:txBody>
          <a:bodyPr/>
          <a:lstStyle/>
          <a:p>
            <a:pPr marL="571500" indent="-571500" defTabSz="914400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Any</a:t>
            </a:r>
            <a:r>
              <a:rPr lang="en-US" altLang="en-US" dirty="0"/>
              <a:t> normal distribution (with any mean and standard deviation combination) can be transformed into the </a:t>
            </a:r>
            <a:r>
              <a:rPr lang="en-US" altLang="en-US" dirty="0">
                <a:solidFill>
                  <a:srgbClr val="008000"/>
                </a:solidFill>
              </a:rPr>
              <a:t>standardized normal distribution (Z).</a:t>
            </a:r>
          </a:p>
          <a:p>
            <a:pPr marL="571500" indent="-571500" defTabSz="914400" eaLnBrk="1" hangingPunct="1">
              <a:lnSpc>
                <a:spcPct val="90000"/>
              </a:lnSpc>
            </a:pPr>
            <a:endParaRPr lang="en-US" altLang="en-US" dirty="0">
              <a:solidFill>
                <a:srgbClr val="008000"/>
              </a:solidFill>
            </a:endParaRPr>
          </a:p>
          <a:p>
            <a:pPr marL="571500" indent="-571500" defTabSz="914400" eaLnBrk="1" hangingPunct="1">
              <a:lnSpc>
                <a:spcPct val="90000"/>
              </a:lnSpc>
            </a:pPr>
            <a:r>
              <a:rPr lang="en-US" altLang="en-US" dirty="0"/>
              <a:t>To compute normal probabilities need to transform  X  units into  </a:t>
            </a:r>
            <a:r>
              <a:rPr lang="en-US" altLang="en-US" dirty="0">
                <a:solidFill>
                  <a:srgbClr val="008000"/>
                </a:solidFill>
              </a:rPr>
              <a:t>Z</a:t>
            </a:r>
            <a:r>
              <a:rPr lang="en-US" altLang="en-US" dirty="0">
                <a:solidFill>
                  <a:schemeClr val="folHlink"/>
                </a:solidFill>
              </a:rPr>
              <a:t>  </a:t>
            </a:r>
            <a:r>
              <a:rPr lang="en-US" altLang="en-US" dirty="0"/>
              <a:t>units.</a:t>
            </a:r>
          </a:p>
          <a:p>
            <a:pPr marL="571500" indent="-571500" defTabSz="914400" eaLnBrk="1" hangingPunct="1">
              <a:lnSpc>
                <a:spcPct val="90000"/>
              </a:lnSpc>
            </a:pPr>
            <a:endParaRPr lang="en-US" altLang="en-US" dirty="0"/>
          </a:p>
          <a:p>
            <a:pPr marL="571500" indent="-571500" defTabSz="914400" eaLnBrk="1" hangingPunct="1">
              <a:lnSpc>
                <a:spcPct val="90000"/>
              </a:lnSpc>
            </a:pPr>
            <a:r>
              <a:rPr lang="en-US" altLang="en-US" dirty="0"/>
              <a:t>The standardized normal distribution (</a:t>
            </a:r>
            <a:r>
              <a:rPr lang="en-US" altLang="en-US" dirty="0">
                <a:solidFill>
                  <a:srgbClr val="008000"/>
                </a:solidFill>
              </a:rPr>
              <a:t>Z</a:t>
            </a:r>
            <a:r>
              <a:rPr lang="en-US" altLang="en-US" dirty="0"/>
              <a:t>) has a mean of 0 and a standard deviation of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28600"/>
            <a:ext cx="6781800" cy="1143000"/>
          </a:xfrm>
        </p:spPr>
        <p:txBody>
          <a:bodyPr/>
          <a:lstStyle/>
          <a:p>
            <a:pPr defTabSz="914400" eaLnBrk="1" hangingPunct="1">
              <a:lnSpc>
                <a:spcPct val="80000"/>
              </a:lnSpc>
            </a:pPr>
            <a:r>
              <a:rPr lang="en-US" altLang="en-US" sz="3600"/>
              <a:t>Translation to the Standardized Normal Distribution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8077200" cy="1600200"/>
          </a:xfrm>
        </p:spPr>
        <p:txBody>
          <a:bodyPr/>
          <a:lstStyle/>
          <a:p>
            <a:pPr marL="571500" indent="-571500" defTabSz="914400" eaLnBrk="1" hangingPunct="1"/>
            <a:r>
              <a:rPr lang="en-US" altLang="en-US"/>
              <a:t>Translate from X to the standardized normal (the “Z” distribution) by </a:t>
            </a:r>
            <a:r>
              <a:rPr lang="en-US" altLang="en-US">
                <a:solidFill>
                  <a:srgbClr val="008000"/>
                </a:solidFill>
              </a:rPr>
              <a:t>subtracting the mean</a:t>
            </a:r>
            <a:r>
              <a:rPr lang="en-US" altLang="en-US"/>
              <a:t> of X and </a:t>
            </a:r>
            <a:r>
              <a:rPr lang="en-US" altLang="en-US">
                <a:solidFill>
                  <a:srgbClr val="008000"/>
                </a:solidFill>
              </a:rPr>
              <a:t>dividing by its standard deviation</a:t>
            </a:r>
            <a:r>
              <a:rPr lang="en-US" altLang="en-US"/>
              <a:t>:</a:t>
            </a:r>
          </a:p>
        </p:txBody>
      </p:sp>
      <p:graphicFrame>
        <p:nvGraphicFramePr>
          <p:cNvPr id="1638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089573"/>
              </p:ext>
            </p:extLst>
          </p:nvPr>
        </p:nvGraphicFramePr>
        <p:xfrm>
          <a:off x="2895600" y="3515412"/>
          <a:ext cx="2835275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725200" imgH="12571560" progId="Equation.3">
                  <p:embed/>
                </p:oleObj>
              </mc:Choice>
              <mc:Fallback>
                <p:oleObj name="Equation" r:id="rId2" imgW="20725200" imgH="125715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515412"/>
                        <a:ext cx="2835275" cy="1579563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09600" y="5334000"/>
            <a:ext cx="8305800" cy="955675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/>
              <a:t>The Z distribution always has mean = 0 and standard deviation =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PrenHall1">
  <a:themeElements>
    <a:clrScheme name="1_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renHall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12828</TotalTime>
  <Pages>20</Pages>
  <Words>3241</Words>
  <Application>Microsoft Office PowerPoint</Application>
  <PresentationFormat>On-screen Show (4:3)</PresentationFormat>
  <Paragraphs>547</Paragraphs>
  <Slides>59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Wingdings</vt:lpstr>
      <vt:lpstr>Times New Roman</vt:lpstr>
      <vt:lpstr>Symbol</vt:lpstr>
      <vt:lpstr>1_PrenHall1</vt:lpstr>
      <vt:lpstr>Equation</vt:lpstr>
      <vt:lpstr>PowerPoint Presentation</vt:lpstr>
      <vt:lpstr>Continuous Probability Distributions</vt:lpstr>
      <vt:lpstr>Continuous Probability Distributions Vary By Shape</vt:lpstr>
      <vt:lpstr>The Normal Distribution</vt:lpstr>
      <vt:lpstr>The Normal Distribution Shape</vt:lpstr>
      <vt:lpstr>PowerPoint Presentation</vt:lpstr>
      <vt:lpstr>The Normal Distribution Density Function</vt:lpstr>
      <vt:lpstr>The Standardized Normal</vt:lpstr>
      <vt:lpstr>Translation to the Standardized Normal Distribution</vt:lpstr>
      <vt:lpstr>The Standardized Normal Distribution</vt:lpstr>
      <vt:lpstr>PowerPoint Presentation</vt:lpstr>
      <vt:lpstr>PowerPoint Presentation</vt:lpstr>
      <vt:lpstr>The Standardized Normal Probability Density Function</vt:lpstr>
      <vt:lpstr>Example</vt:lpstr>
      <vt:lpstr>PowerPoint Presentation</vt:lpstr>
      <vt:lpstr>Comparing  X  and  Z  units</vt:lpstr>
      <vt:lpstr>PowerPoint Presentation</vt:lpstr>
      <vt:lpstr>Finding Normal Probabilities  </vt:lpstr>
      <vt:lpstr>Probability as  Area Under the Curve</vt:lpstr>
      <vt:lpstr>The Standardized Normal Table</vt:lpstr>
      <vt:lpstr>The Standardized Normal Table</vt:lpstr>
      <vt:lpstr>General Procedure for Finding Normal Probabilities</vt:lpstr>
      <vt:lpstr>Finding Normal Probabilities</vt:lpstr>
      <vt:lpstr>PowerPoint Presentation</vt:lpstr>
      <vt:lpstr>Solution: Finding P(Z &lt; 0.12)</vt:lpstr>
      <vt:lpstr> Finding Normal Upper Tail Probabilities</vt:lpstr>
      <vt:lpstr> Finding Normal Upper Tail Probabilities</vt:lpstr>
      <vt:lpstr>Finding a Normal Probability Between Two Values</vt:lpstr>
      <vt:lpstr>Solution: Finding P(0 &lt; Z &lt; 0.12)</vt:lpstr>
      <vt:lpstr>Probabilities in the Lower Tail </vt:lpstr>
      <vt:lpstr>Probabilities in the Lower Tail </vt:lpstr>
      <vt:lpstr>Empirical Rule</vt:lpstr>
      <vt:lpstr>The Empirical Rule</vt:lpstr>
      <vt:lpstr>Given a Normal Probability Find the X Value</vt:lpstr>
      <vt:lpstr>Finding the X value for a Known Probability</vt:lpstr>
      <vt:lpstr>Find the Z value for  20% in the Lower Tail</vt:lpstr>
      <vt:lpstr>Finding the X value</vt:lpstr>
      <vt:lpstr>PowerPoint Presentation</vt:lpstr>
      <vt:lpstr>Excel (left), JMP (right), &amp; Minitab (bottom) Templates For Computing Normal Probs.</vt:lpstr>
      <vt:lpstr>Evaluating Normality</vt:lpstr>
      <vt:lpstr>Evaluating Normality</vt:lpstr>
      <vt:lpstr>Evaluating Normality</vt:lpstr>
      <vt:lpstr>Constructing A Normal Probability Plot (quantile-quartile plot)</vt:lpstr>
      <vt:lpstr>PowerPoint Presentation</vt:lpstr>
      <vt:lpstr>Constructing A Normal Probability Plot (quantile-quartile plot)</vt:lpstr>
      <vt:lpstr>The Normal Probability Plot Interpretation</vt:lpstr>
      <vt:lpstr>Normal Probability Plot Interpretation</vt:lpstr>
      <vt:lpstr>PowerPoint Presentation</vt:lpstr>
      <vt:lpstr>PowerPoint Presentation</vt:lpstr>
      <vt:lpstr>PowerPoint Presentation</vt:lpstr>
      <vt:lpstr>Evaluating Normality: Mutual Fund Returns</vt:lpstr>
      <vt:lpstr>The Uniform Distribution</vt:lpstr>
      <vt:lpstr>Continuous Probability Distributions Vary By Shape</vt:lpstr>
      <vt:lpstr>The Uniform Distribution</vt:lpstr>
      <vt:lpstr>Properties of the  Uniform Distribution</vt:lpstr>
      <vt:lpstr>Uniform Distribution Example</vt:lpstr>
      <vt:lpstr>Uniform Distribution Example</vt:lpstr>
      <vt:lpstr>For Practice:</vt:lpstr>
      <vt:lpstr>PowerPoint Presentation</vt:lpstr>
    </vt:vector>
  </TitlesOfParts>
  <Company>Copyright © 2017, 2014, 2011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Business Statistics 14/e</dc:title>
  <dc:subject>Chapter 6  The Normal Distribution and Other Continuous Distributions</dc:subject>
  <dc:creator>Levine/Stephan/Szabat</dc:creator>
  <cp:lastModifiedBy>Jason Beck</cp:lastModifiedBy>
  <cp:revision>247</cp:revision>
  <cp:lastPrinted>1998-11-22T23:37:53Z</cp:lastPrinted>
  <dcterms:created xsi:type="dcterms:W3CDTF">2001-01-29T19:31:26Z</dcterms:created>
  <dcterms:modified xsi:type="dcterms:W3CDTF">2023-11-26T19:26:12Z</dcterms:modified>
</cp:coreProperties>
</file>