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66"/>
  </p:notesMasterIdLst>
  <p:handoutMasterIdLst>
    <p:handoutMasterId r:id="rId67"/>
  </p:handoutMasterIdLst>
  <p:sldIdLst>
    <p:sldId id="41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77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78" r:id="rId31"/>
    <p:sldId id="445" r:id="rId32"/>
    <p:sldId id="479" r:id="rId33"/>
    <p:sldId id="446" r:id="rId34"/>
    <p:sldId id="447" r:id="rId35"/>
    <p:sldId id="448" r:id="rId36"/>
    <p:sldId id="449" r:id="rId37"/>
    <p:sldId id="480" r:id="rId38"/>
    <p:sldId id="481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82" r:id="rId49"/>
    <p:sldId id="483" r:id="rId50"/>
    <p:sldId id="484" r:id="rId51"/>
    <p:sldId id="460" r:id="rId52"/>
    <p:sldId id="461" r:id="rId53"/>
    <p:sldId id="462" r:id="rId54"/>
    <p:sldId id="464" r:id="rId55"/>
    <p:sldId id="485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474" r:id="rId65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</p:embeddedFontLst>
  <p:custDataLst>
    <p:tags r:id="rId7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F9BAE"/>
    <a:srgbClr val="FFCC99"/>
    <a:srgbClr val="F983C1"/>
    <a:srgbClr val="FFD9FF"/>
    <a:srgbClr val="008000"/>
    <a:srgbClr val="A50021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4647" autoAdjust="0"/>
  </p:normalViewPr>
  <p:slideViewPr>
    <p:cSldViewPr showGuides="1">
      <p:cViewPr varScale="1">
        <p:scale>
          <a:sx n="68" d="100"/>
          <a:sy n="68" d="100"/>
        </p:scale>
        <p:origin x="11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30371479-45D2-4299-988B-95234FD0848A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6780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68C74472-73B1-48E9-91F8-07B048761CE3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02307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98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8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7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62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63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04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05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02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34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06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Confidence Interval Estimation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8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762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Confidence Interval Example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086600" y="685800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8000"/>
                </a:solidFill>
              </a:rPr>
              <a:t>(continued)</a:t>
            </a:r>
          </a:p>
        </p:txBody>
      </p:sp>
      <p:graphicFrame>
        <p:nvGraphicFramePr>
          <p:cNvPr id="26676" name="Group 52"/>
          <p:cNvGraphicFramePr>
            <a:graphicFrameLocks noGrp="1"/>
          </p:cNvGraphicFramePr>
          <p:nvPr>
            <p:ph idx="4294967295"/>
          </p:nvPr>
        </p:nvGraphicFramePr>
        <p:xfrm>
          <a:off x="609600" y="1600200"/>
          <a:ext cx="8077200" cy="4672014"/>
        </p:xfrm>
        <a:graphic>
          <a:graphicData uri="http://schemas.openxmlformats.org/drawingml/2006/table">
            <a:tbl>
              <a:tblPr/>
              <a:tblGrid>
                <a:gridCol w="161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080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#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µ?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917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362.30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356.42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368.18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09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369.50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363.62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375.38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504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360.00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354.12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365.88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917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362.12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356.24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368.00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504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373.88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368.00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379.76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60" name="Line 54"/>
          <p:cNvSpPr>
            <a:spLocks noChangeShapeType="1"/>
          </p:cNvSpPr>
          <p:nvPr/>
        </p:nvSpPr>
        <p:spPr bwMode="auto">
          <a:xfrm>
            <a:off x="28956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61" name="Rectangle 8"/>
          <p:cNvSpPr>
            <a:spLocks noChangeArrowheads="1"/>
          </p:cNvSpPr>
          <p:nvPr/>
        </p:nvSpPr>
        <p:spPr bwMode="auto">
          <a:xfrm>
            <a:off x="7696200" y="1062038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Confidence Interval 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39888"/>
            <a:ext cx="8077200" cy="4532312"/>
          </a:xfrm>
        </p:spPr>
        <p:txBody>
          <a:bodyPr/>
          <a:lstStyle/>
          <a:p>
            <a:pPr eaLnBrk="1" hangingPunct="1"/>
            <a:r>
              <a:rPr lang="en-US" altLang="en-US" dirty="0"/>
              <a:t>In practice you only </a:t>
            </a:r>
            <a:r>
              <a:rPr lang="en-US" altLang="en-US" dirty="0">
                <a:highlight>
                  <a:srgbClr val="FFFF00"/>
                </a:highlight>
              </a:rPr>
              <a:t>take one sample </a:t>
            </a:r>
            <a:r>
              <a:rPr lang="en-US" altLang="en-US" dirty="0"/>
              <a:t>of size n.</a:t>
            </a:r>
          </a:p>
          <a:p>
            <a:pPr eaLnBrk="1" hangingPunct="1"/>
            <a:r>
              <a:rPr lang="en-US" altLang="en-US" dirty="0"/>
              <a:t>In practice you do not know µ so you do not know if the interval actually contains µ.</a:t>
            </a:r>
          </a:p>
          <a:p>
            <a:pPr eaLnBrk="1" hangingPunct="1"/>
            <a:r>
              <a:rPr lang="en-US" altLang="en-US" dirty="0"/>
              <a:t>However you do know that 95% of the intervals formed in this manner will contain µ.</a:t>
            </a:r>
          </a:p>
          <a:p>
            <a:pPr eaLnBrk="1" hangingPunct="1"/>
            <a:r>
              <a:rPr lang="en-US" altLang="en-US" dirty="0"/>
              <a:t>Thus, based on the one sample you actually selected, you can be 95% confident your interval will contain µ (this is a 95% </a:t>
            </a:r>
            <a:r>
              <a:rPr lang="en-US" altLang="en-US" dirty="0">
                <a:solidFill>
                  <a:srgbClr val="008000"/>
                </a:solidFill>
              </a:rPr>
              <a:t>confidence interval</a:t>
            </a:r>
            <a:r>
              <a:rPr lang="en-US" altLang="en-US" dirty="0"/>
              <a:t>).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239000" y="685800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5927725"/>
            <a:ext cx="7589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A50021"/>
                </a:solidFill>
              </a:rPr>
              <a:t>Note:  95% confidence is based on the fact that we used Z = 1.96.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76200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Estimation Process</a:t>
            </a: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304800" y="2743200"/>
            <a:ext cx="3021013" cy="3417888"/>
          </a:xfrm>
          <a:custGeom>
            <a:avLst/>
            <a:gdLst/>
            <a:ahLst/>
            <a:cxnLst>
              <a:cxn ang="0">
                <a:pos x="473" y="117"/>
              </a:cxn>
              <a:cxn ang="0">
                <a:pos x="349" y="184"/>
              </a:cxn>
              <a:cxn ang="0">
                <a:pos x="237" y="269"/>
              </a:cxn>
              <a:cxn ang="0">
                <a:pos x="145" y="372"/>
              </a:cxn>
              <a:cxn ang="0">
                <a:pos x="72" y="490"/>
              </a:cxn>
              <a:cxn ang="0">
                <a:pos x="23" y="619"/>
              </a:cxn>
              <a:cxn ang="0">
                <a:pos x="0" y="752"/>
              </a:cxn>
              <a:cxn ang="0">
                <a:pos x="3" y="885"/>
              </a:cxn>
              <a:cxn ang="0">
                <a:pos x="35" y="1018"/>
              </a:cxn>
              <a:cxn ang="0">
                <a:pos x="82" y="1168"/>
              </a:cxn>
              <a:cxn ang="0">
                <a:pos x="129" y="1311"/>
              </a:cxn>
              <a:cxn ang="0">
                <a:pos x="172" y="1444"/>
              </a:cxn>
              <a:cxn ang="0">
                <a:pos x="206" y="1564"/>
              </a:cxn>
              <a:cxn ang="0">
                <a:pos x="234" y="1659"/>
              </a:cxn>
              <a:cxn ang="0">
                <a:pos x="251" y="1732"/>
              </a:cxn>
              <a:cxn ang="0">
                <a:pos x="261" y="1778"/>
              </a:cxn>
              <a:cxn ang="0">
                <a:pos x="260" y="1796"/>
              </a:cxn>
              <a:cxn ang="0">
                <a:pos x="304" y="1890"/>
              </a:cxn>
              <a:cxn ang="0">
                <a:pos x="370" y="1971"/>
              </a:cxn>
              <a:cxn ang="0">
                <a:pos x="461" y="2045"/>
              </a:cxn>
              <a:cxn ang="0">
                <a:pos x="563" y="2096"/>
              </a:cxn>
              <a:cxn ang="0">
                <a:pos x="682" y="2135"/>
              </a:cxn>
              <a:cxn ang="0">
                <a:pos x="810" y="2152"/>
              </a:cxn>
              <a:cxn ang="0">
                <a:pos x="944" y="2149"/>
              </a:cxn>
              <a:cxn ang="0">
                <a:pos x="1077" y="2127"/>
              </a:cxn>
              <a:cxn ang="0">
                <a:pos x="1211" y="2084"/>
              </a:cxn>
              <a:cxn ang="0">
                <a:pos x="1342" y="2026"/>
              </a:cxn>
              <a:cxn ang="0">
                <a:pos x="1465" y="1960"/>
              </a:cxn>
              <a:cxn ang="0">
                <a:pos x="1573" y="1880"/>
              </a:cxn>
              <a:cxn ang="0">
                <a:pos x="1664" y="1794"/>
              </a:cxn>
              <a:cxn ang="0">
                <a:pos x="1732" y="1705"/>
              </a:cxn>
              <a:cxn ang="0">
                <a:pos x="1777" y="1613"/>
              </a:cxn>
              <a:cxn ang="0">
                <a:pos x="1798" y="1522"/>
              </a:cxn>
              <a:cxn ang="0">
                <a:pos x="1797" y="1437"/>
              </a:cxn>
              <a:cxn ang="0">
                <a:pos x="1767" y="1329"/>
              </a:cxn>
              <a:cxn ang="0">
                <a:pos x="1739" y="1199"/>
              </a:cxn>
              <a:cxn ang="0">
                <a:pos x="1728" y="1076"/>
              </a:cxn>
              <a:cxn ang="0">
                <a:pos x="1735" y="968"/>
              </a:cxn>
              <a:cxn ang="0">
                <a:pos x="1761" y="879"/>
              </a:cxn>
              <a:cxn ang="0">
                <a:pos x="1800" y="813"/>
              </a:cxn>
              <a:cxn ang="0">
                <a:pos x="1853" y="780"/>
              </a:cxn>
              <a:cxn ang="0">
                <a:pos x="1883" y="754"/>
              </a:cxn>
              <a:cxn ang="0">
                <a:pos x="1899" y="699"/>
              </a:cxn>
              <a:cxn ang="0">
                <a:pos x="1902" y="618"/>
              </a:cxn>
              <a:cxn ang="0">
                <a:pos x="1890" y="521"/>
              </a:cxn>
              <a:cxn ang="0">
                <a:pos x="1864" y="413"/>
              </a:cxn>
              <a:cxn ang="0">
                <a:pos x="1829" y="313"/>
              </a:cxn>
              <a:cxn ang="0">
                <a:pos x="1773" y="229"/>
              </a:cxn>
              <a:cxn ang="0">
                <a:pos x="1697" y="156"/>
              </a:cxn>
              <a:cxn ang="0">
                <a:pos x="1598" y="97"/>
              </a:cxn>
              <a:cxn ang="0">
                <a:pos x="1479" y="50"/>
              </a:cxn>
              <a:cxn ang="0">
                <a:pos x="1345" y="20"/>
              </a:cxn>
              <a:cxn ang="0">
                <a:pos x="1195" y="2"/>
              </a:cxn>
              <a:cxn ang="0">
                <a:pos x="1039" y="4"/>
              </a:cxn>
              <a:cxn ang="0">
                <a:pos x="875" y="17"/>
              </a:cxn>
              <a:cxn ang="0">
                <a:pos x="706" y="48"/>
              </a:cxn>
              <a:cxn ang="0">
                <a:pos x="540" y="93"/>
              </a:cxn>
            </a:cxnLst>
            <a:rect l="0" t="0" r="r" b="b"/>
            <a:pathLst>
              <a:path w="1903" h="2153">
                <a:moveTo>
                  <a:pt x="540" y="93"/>
                </a:moveTo>
                <a:lnTo>
                  <a:pt x="473" y="117"/>
                </a:lnTo>
                <a:lnTo>
                  <a:pt x="409" y="147"/>
                </a:lnTo>
                <a:lnTo>
                  <a:pt x="349" y="184"/>
                </a:lnTo>
                <a:lnTo>
                  <a:pt x="289" y="224"/>
                </a:lnTo>
                <a:lnTo>
                  <a:pt x="237" y="269"/>
                </a:lnTo>
                <a:lnTo>
                  <a:pt x="188" y="319"/>
                </a:lnTo>
                <a:lnTo>
                  <a:pt x="145" y="372"/>
                </a:lnTo>
                <a:lnTo>
                  <a:pt x="105" y="431"/>
                </a:lnTo>
                <a:lnTo>
                  <a:pt x="72" y="490"/>
                </a:lnTo>
                <a:lnTo>
                  <a:pt x="44" y="553"/>
                </a:lnTo>
                <a:lnTo>
                  <a:pt x="23" y="619"/>
                </a:lnTo>
                <a:lnTo>
                  <a:pt x="8" y="685"/>
                </a:lnTo>
                <a:lnTo>
                  <a:pt x="0" y="752"/>
                </a:lnTo>
                <a:lnTo>
                  <a:pt x="0" y="820"/>
                </a:lnTo>
                <a:lnTo>
                  <a:pt x="3" y="885"/>
                </a:lnTo>
                <a:lnTo>
                  <a:pt x="15" y="951"/>
                </a:lnTo>
                <a:lnTo>
                  <a:pt x="35" y="1018"/>
                </a:lnTo>
                <a:lnTo>
                  <a:pt x="60" y="1091"/>
                </a:lnTo>
                <a:lnTo>
                  <a:pt x="82" y="1168"/>
                </a:lnTo>
                <a:lnTo>
                  <a:pt x="107" y="1240"/>
                </a:lnTo>
                <a:lnTo>
                  <a:pt x="129" y="1311"/>
                </a:lnTo>
                <a:lnTo>
                  <a:pt x="151" y="1379"/>
                </a:lnTo>
                <a:lnTo>
                  <a:pt x="172" y="1444"/>
                </a:lnTo>
                <a:lnTo>
                  <a:pt x="188" y="1506"/>
                </a:lnTo>
                <a:lnTo>
                  <a:pt x="206" y="1564"/>
                </a:lnTo>
                <a:lnTo>
                  <a:pt x="220" y="1613"/>
                </a:lnTo>
                <a:lnTo>
                  <a:pt x="234" y="1659"/>
                </a:lnTo>
                <a:lnTo>
                  <a:pt x="244" y="1697"/>
                </a:lnTo>
                <a:lnTo>
                  <a:pt x="251" y="1732"/>
                </a:lnTo>
                <a:lnTo>
                  <a:pt x="257" y="1757"/>
                </a:lnTo>
                <a:lnTo>
                  <a:pt x="261" y="1778"/>
                </a:lnTo>
                <a:lnTo>
                  <a:pt x="262" y="1788"/>
                </a:lnTo>
                <a:lnTo>
                  <a:pt x="260" y="1796"/>
                </a:lnTo>
                <a:lnTo>
                  <a:pt x="279" y="1843"/>
                </a:lnTo>
                <a:lnTo>
                  <a:pt x="304" y="1890"/>
                </a:lnTo>
                <a:lnTo>
                  <a:pt x="333" y="1932"/>
                </a:lnTo>
                <a:lnTo>
                  <a:pt x="370" y="1971"/>
                </a:lnTo>
                <a:lnTo>
                  <a:pt x="413" y="2011"/>
                </a:lnTo>
                <a:lnTo>
                  <a:pt x="461" y="2045"/>
                </a:lnTo>
                <a:lnTo>
                  <a:pt x="511" y="2072"/>
                </a:lnTo>
                <a:lnTo>
                  <a:pt x="563" y="2096"/>
                </a:lnTo>
                <a:lnTo>
                  <a:pt x="622" y="2119"/>
                </a:lnTo>
                <a:lnTo>
                  <a:pt x="682" y="2135"/>
                </a:lnTo>
                <a:lnTo>
                  <a:pt x="746" y="2145"/>
                </a:lnTo>
                <a:lnTo>
                  <a:pt x="810" y="2152"/>
                </a:lnTo>
                <a:lnTo>
                  <a:pt x="876" y="2150"/>
                </a:lnTo>
                <a:lnTo>
                  <a:pt x="944" y="2149"/>
                </a:lnTo>
                <a:lnTo>
                  <a:pt x="1011" y="2139"/>
                </a:lnTo>
                <a:lnTo>
                  <a:pt x="1077" y="2127"/>
                </a:lnTo>
                <a:lnTo>
                  <a:pt x="1143" y="2109"/>
                </a:lnTo>
                <a:lnTo>
                  <a:pt x="1211" y="2084"/>
                </a:lnTo>
                <a:lnTo>
                  <a:pt x="1280" y="2056"/>
                </a:lnTo>
                <a:lnTo>
                  <a:pt x="1342" y="2026"/>
                </a:lnTo>
                <a:lnTo>
                  <a:pt x="1406" y="1992"/>
                </a:lnTo>
                <a:lnTo>
                  <a:pt x="1465" y="1960"/>
                </a:lnTo>
                <a:lnTo>
                  <a:pt x="1522" y="1919"/>
                </a:lnTo>
                <a:lnTo>
                  <a:pt x="1573" y="1880"/>
                </a:lnTo>
                <a:lnTo>
                  <a:pt x="1621" y="1837"/>
                </a:lnTo>
                <a:lnTo>
                  <a:pt x="1664" y="1794"/>
                </a:lnTo>
                <a:lnTo>
                  <a:pt x="1700" y="1751"/>
                </a:lnTo>
                <a:lnTo>
                  <a:pt x="1732" y="1705"/>
                </a:lnTo>
                <a:lnTo>
                  <a:pt x="1757" y="1659"/>
                </a:lnTo>
                <a:lnTo>
                  <a:pt x="1777" y="1613"/>
                </a:lnTo>
                <a:lnTo>
                  <a:pt x="1792" y="1567"/>
                </a:lnTo>
                <a:lnTo>
                  <a:pt x="1798" y="1522"/>
                </a:lnTo>
                <a:lnTo>
                  <a:pt x="1799" y="1479"/>
                </a:lnTo>
                <a:lnTo>
                  <a:pt x="1797" y="1437"/>
                </a:lnTo>
                <a:lnTo>
                  <a:pt x="1788" y="1396"/>
                </a:lnTo>
                <a:lnTo>
                  <a:pt x="1767" y="1329"/>
                </a:lnTo>
                <a:lnTo>
                  <a:pt x="1752" y="1264"/>
                </a:lnTo>
                <a:lnTo>
                  <a:pt x="1739" y="1199"/>
                </a:lnTo>
                <a:lnTo>
                  <a:pt x="1731" y="1136"/>
                </a:lnTo>
                <a:lnTo>
                  <a:pt x="1728" y="1076"/>
                </a:lnTo>
                <a:lnTo>
                  <a:pt x="1730" y="1019"/>
                </a:lnTo>
                <a:lnTo>
                  <a:pt x="1735" y="968"/>
                </a:lnTo>
                <a:lnTo>
                  <a:pt x="1745" y="920"/>
                </a:lnTo>
                <a:lnTo>
                  <a:pt x="1761" y="879"/>
                </a:lnTo>
                <a:lnTo>
                  <a:pt x="1778" y="842"/>
                </a:lnTo>
                <a:lnTo>
                  <a:pt x="1800" y="813"/>
                </a:lnTo>
                <a:lnTo>
                  <a:pt x="1824" y="791"/>
                </a:lnTo>
                <a:lnTo>
                  <a:pt x="1853" y="780"/>
                </a:lnTo>
                <a:lnTo>
                  <a:pt x="1868" y="770"/>
                </a:lnTo>
                <a:lnTo>
                  <a:pt x="1883" y="754"/>
                </a:lnTo>
                <a:lnTo>
                  <a:pt x="1893" y="730"/>
                </a:lnTo>
                <a:lnTo>
                  <a:pt x="1899" y="699"/>
                </a:lnTo>
                <a:lnTo>
                  <a:pt x="1901" y="664"/>
                </a:lnTo>
                <a:lnTo>
                  <a:pt x="1902" y="618"/>
                </a:lnTo>
                <a:lnTo>
                  <a:pt x="1897" y="570"/>
                </a:lnTo>
                <a:lnTo>
                  <a:pt x="1890" y="521"/>
                </a:lnTo>
                <a:lnTo>
                  <a:pt x="1880" y="467"/>
                </a:lnTo>
                <a:lnTo>
                  <a:pt x="1864" y="413"/>
                </a:lnTo>
                <a:lnTo>
                  <a:pt x="1848" y="355"/>
                </a:lnTo>
                <a:lnTo>
                  <a:pt x="1829" y="313"/>
                </a:lnTo>
                <a:lnTo>
                  <a:pt x="1806" y="269"/>
                </a:lnTo>
                <a:lnTo>
                  <a:pt x="1773" y="229"/>
                </a:lnTo>
                <a:lnTo>
                  <a:pt x="1739" y="192"/>
                </a:lnTo>
                <a:lnTo>
                  <a:pt x="1697" y="156"/>
                </a:lnTo>
                <a:lnTo>
                  <a:pt x="1650" y="125"/>
                </a:lnTo>
                <a:lnTo>
                  <a:pt x="1598" y="97"/>
                </a:lnTo>
                <a:lnTo>
                  <a:pt x="1540" y="74"/>
                </a:lnTo>
                <a:lnTo>
                  <a:pt x="1479" y="50"/>
                </a:lnTo>
                <a:lnTo>
                  <a:pt x="1415" y="33"/>
                </a:lnTo>
                <a:lnTo>
                  <a:pt x="1345" y="20"/>
                </a:lnTo>
                <a:lnTo>
                  <a:pt x="1272" y="8"/>
                </a:lnTo>
                <a:lnTo>
                  <a:pt x="1195" y="2"/>
                </a:lnTo>
                <a:lnTo>
                  <a:pt x="1119" y="0"/>
                </a:lnTo>
                <a:lnTo>
                  <a:pt x="1039" y="4"/>
                </a:lnTo>
                <a:lnTo>
                  <a:pt x="956" y="8"/>
                </a:lnTo>
                <a:lnTo>
                  <a:pt x="875" y="17"/>
                </a:lnTo>
                <a:lnTo>
                  <a:pt x="791" y="33"/>
                </a:lnTo>
                <a:lnTo>
                  <a:pt x="706" y="48"/>
                </a:lnTo>
                <a:lnTo>
                  <a:pt x="623" y="69"/>
                </a:lnTo>
                <a:lnTo>
                  <a:pt x="540" y="93"/>
                </a:lnTo>
              </a:path>
            </a:pathLst>
          </a:custGeom>
          <a:solidFill>
            <a:srgbClr val="FDE0BD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62000" y="3429000"/>
            <a:ext cx="2143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(mean, </a:t>
            </a:r>
            <a:r>
              <a:rPr lang="el-GR" altLang="en-US" sz="2400" b="1"/>
              <a:t>μ</a:t>
            </a:r>
            <a:r>
              <a:rPr lang="en-US" altLang="en-US" sz="2400" b="1"/>
              <a:t>, is unknown)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2971800"/>
            <a:ext cx="21431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Population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71800" y="2209800"/>
            <a:ext cx="3124200" cy="528638"/>
          </a:xfrm>
          <a:prstGeom prst="rect">
            <a:avLst/>
          </a:prstGeom>
          <a:solidFill>
            <a:srgbClr val="00E200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Random Sample</a:t>
            </a:r>
          </a:p>
        </p:txBody>
      </p:sp>
      <p:sp>
        <p:nvSpPr>
          <p:cNvPr id="126983" name="Oval 7"/>
          <p:cNvSpPr>
            <a:spLocks noChangeArrowheads="1"/>
          </p:cNvSpPr>
          <p:nvPr/>
        </p:nvSpPr>
        <p:spPr bwMode="auto">
          <a:xfrm>
            <a:off x="3657600" y="3060700"/>
            <a:ext cx="1587500" cy="977900"/>
          </a:xfrm>
          <a:prstGeom prst="ellipse">
            <a:avLst/>
          </a:prstGeom>
          <a:solidFill>
            <a:srgbClr val="FF9BAE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920750" y="4584700"/>
            <a:ext cx="1587500" cy="977900"/>
          </a:xfrm>
          <a:prstGeom prst="ellipse">
            <a:avLst/>
          </a:prstGeom>
          <a:solidFill>
            <a:srgbClr val="FF9BAE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803650" y="3130550"/>
            <a:ext cx="15367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Mean   </a:t>
            </a:r>
          </a:p>
          <a:p>
            <a:pPr>
              <a:lnSpc>
                <a:spcPct val="4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   X = 50</a:t>
            </a:r>
          </a:p>
        </p:txBody>
      </p:sp>
      <p:sp>
        <p:nvSpPr>
          <p:cNvPr id="126986" name="Oval 10"/>
          <p:cNvSpPr>
            <a:spLocks noChangeArrowheads="1"/>
          </p:cNvSpPr>
          <p:nvPr/>
        </p:nvSpPr>
        <p:spPr bwMode="auto">
          <a:xfrm>
            <a:off x="5013325" y="3962400"/>
            <a:ext cx="368300" cy="215900"/>
          </a:xfrm>
          <a:prstGeom prst="ellipse">
            <a:avLst/>
          </a:prstGeom>
          <a:solidFill>
            <a:srgbClr val="FF9BAE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6987" name="Oval 11"/>
          <p:cNvSpPr>
            <a:spLocks noChangeArrowheads="1"/>
          </p:cNvSpPr>
          <p:nvPr/>
        </p:nvSpPr>
        <p:spPr bwMode="auto">
          <a:xfrm>
            <a:off x="5365750" y="4219575"/>
            <a:ext cx="273050" cy="158750"/>
          </a:xfrm>
          <a:prstGeom prst="ellipse">
            <a:avLst/>
          </a:prstGeom>
          <a:solidFill>
            <a:srgbClr val="FF9BAE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 rot="-417079">
            <a:off x="2362200" y="4343400"/>
            <a:ext cx="2744788" cy="915988"/>
            <a:chOff x="1248" y="2592"/>
            <a:chExt cx="1729" cy="577"/>
          </a:xfrm>
        </p:grpSpPr>
        <p:sp>
          <p:nvSpPr>
            <p:cNvPr id="15435" name="Freeform 13"/>
            <p:cNvSpPr>
              <a:spLocks/>
            </p:cNvSpPr>
            <p:nvPr/>
          </p:nvSpPr>
          <p:spPr bwMode="auto">
            <a:xfrm>
              <a:off x="1248" y="2592"/>
              <a:ext cx="1729" cy="556"/>
            </a:xfrm>
            <a:custGeom>
              <a:avLst/>
              <a:gdLst>
                <a:gd name="T0" fmla="*/ 14 w 1729"/>
                <a:gd name="T1" fmla="*/ 381 h 556"/>
                <a:gd name="T2" fmla="*/ 161 w 1729"/>
                <a:gd name="T3" fmla="*/ 440 h 556"/>
                <a:gd name="T4" fmla="*/ 256 w 1729"/>
                <a:gd name="T5" fmla="*/ 471 h 556"/>
                <a:gd name="T6" fmla="*/ 357 w 1729"/>
                <a:gd name="T7" fmla="*/ 497 h 556"/>
                <a:gd name="T8" fmla="*/ 460 w 1729"/>
                <a:gd name="T9" fmla="*/ 516 h 556"/>
                <a:gd name="T10" fmla="*/ 570 w 1729"/>
                <a:gd name="T11" fmla="*/ 534 h 556"/>
                <a:gd name="T12" fmla="*/ 694 w 1729"/>
                <a:gd name="T13" fmla="*/ 546 h 556"/>
                <a:gd name="T14" fmla="*/ 853 w 1729"/>
                <a:gd name="T15" fmla="*/ 555 h 556"/>
                <a:gd name="T16" fmla="*/ 983 w 1729"/>
                <a:gd name="T17" fmla="*/ 553 h 556"/>
                <a:gd name="T18" fmla="*/ 1101 w 1729"/>
                <a:gd name="T19" fmla="*/ 541 h 556"/>
                <a:gd name="T20" fmla="*/ 1210 w 1729"/>
                <a:gd name="T21" fmla="*/ 521 h 556"/>
                <a:gd name="T22" fmla="*/ 1303 w 1729"/>
                <a:gd name="T23" fmla="*/ 496 h 556"/>
                <a:gd name="T24" fmla="*/ 1379 w 1729"/>
                <a:gd name="T25" fmla="*/ 457 h 556"/>
                <a:gd name="T26" fmla="*/ 1437 w 1729"/>
                <a:gd name="T27" fmla="*/ 401 h 556"/>
                <a:gd name="T28" fmla="*/ 1470 w 1729"/>
                <a:gd name="T29" fmla="*/ 341 h 556"/>
                <a:gd name="T30" fmla="*/ 1481 w 1729"/>
                <a:gd name="T31" fmla="*/ 301 h 556"/>
                <a:gd name="T32" fmla="*/ 1708 w 1729"/>
                <a:gd name="T33" fmla="*/ 409 h 556"/>
                <a:gd name="T34" fmla="*/ 1646 w 1729"/>
                <a:gd name="T35" fmla="*/ 342 h 556"/>
                <a:gd name="T36" fmla="*/ 1592 w 1729"/>
                <a:gd name="T37" fmla="*/ 273 h 556"/>
                <a:gd name="T38" fmla="*/ 1553 w 1729"/>
                <a:gd name="T39" fmla="*/ 206 h 556"/>
                <a:gd name="T40" fmla="*/ 1519 w 1729"/>
                <a:gd name="T41" fmla="*/ 139 h 556"/>
                <a:gd name="T42" fmla="*/ 1491 w 1729"/>
                <a:gd name="T43" fmla="*/ 48 h 556"/>
                <a:gd name="T44" fmla="*/ 1439 w 1729"/>
                <a:gd name="T45" fmla="*/ 11 h 556"/>
                <a:gd name="T46" fmla="*/ 1367 w 1729"/>
                <a:gd name="T47" fmla="*/ 33 h 556"/>
                <a:gd name="T48" fmla="*/ 1308 w 1729"/>
                <a:gd name="T49" fmla="*/ 43 h 556"/>
                <a:gd name="T50" fmla="*/ 1240 w 1729"/>
                <a:gd name="T51" fmla="*/ 43 h 556"/>
                <a:gd name="T52" fmla="*/ 1162 w 1729"/>
                <a:gd name="T53" fmla="*/ 39 h 556"/>
                <a:gd name="T54" fmla="*/ 1075 w 1729"/>
                <a:gd name="T55" fmla="*/ 23 h 556"/>
                <a:gd name="T56" fmla="*/ 1030 w 1729"/>
                <a:gd name="T57" fmla="*/ 56 h 556"/>
                <a:gd name="T58" fmla="*/ 1240 w 1729"/>
                <a:gd name="T59" fmla="*/ 180 h 556"/>
                <a:gd name="T60" fmla="*/ 1190 w 1729"/>
                <a:gd name="T61" fmla="*/ 248 h 556"/>
                <a:gd name="T62" fmla="*/ 1129 w 1729"/>
                <a:gd name="T63" fmla="*/ 304 h 556"/>
                <a:gd name="T64" fmla="*/ 1067 w 1729"/>
                <a:gd name="T65" fmla="*/ 346 h 556"/>
                <a:gd name="T66" fmla="*/ 983 w 1729"/>
                <a:gd name="T67" fmla="*/ 388 h 556"/>
                <a:gd name="T68" fmla="*/ 897 w 1729"/>
                <a:gd name="T69" fmla="*/ 415 h 556"/>
                <a:gd name="T70" fmla="*/ 805 w 1729"/>
                <a:gd name="T71" fmla="*/ 434 h 556"/>
                <a:gd name="T72" fmla="*/ 687 w 1729"/>
                <a:gd name="T73" fmla="*/ 443 h 556"/>
                <a:gd name="T74" fmla="*/ 569 w 1729"/>
                <a:gd name="T75" fmla="*/ 448 h 556"/>
                <a:gd name="T76" fmla="*/ 427 w 1729"/>
                <a:gd name="T77" fmla="*/ 448 h 556"/>
                <a:gd name="T78" fmla="*/ 307 w 1729"/>
                <a:gd name="T79" fmla="*/ 439 h 556"/>
                <a:gd name="T80" fmla="*/ 218 w 1729"/>
                <a:gd name="T81" fmla="*/ 421 h 556"/>
                <a:gd name="T82" fmla="*/ 134 w 1729"/>
                <a:gd name="T83" fmla="*/ 401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9"/>
                <a:gd name="T127" fmla="*/ 0 h 556"/>
                <a:gd name="T128" fmla="*/ 1729 w 1729"/>
                <a:gd name="T129" fmla="*/ 556 h 5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9" h="556">
                  <a:moveTo>
                    <a:pt x="0" y="356"/>
                  </a:moveTo>
                  <a:lnTo>
                    <a:pt x="14" y="381"/>
                  </a:lnTo>
                  <a:lnTo>
                    <a:pt x="102" y="419"/>
                  </a:lnTo>
                  <a:lnTo>
                    <a:pt x="161" y="440"/>
                  </a:lnTo>
                  <a:lnTo>
                    <a:pt x="210" y="454"/>
                  </a:lnTo>
                  <a:lnTo>
                    <a:pt x="256" y="471"/>
                  </a:lnTo>
                  <a:lnTo>
                    <a:pt x="307" y="484"/>
                  </a:lnTo>
                  <a:lnTo>
                    <a:pt x="357" y="497"/>
                  </a:lnTo>
                  <a:lnTo>
                    <a:pt x="412" y="509"/>
                  </a:lnTo>
                  <a:lnTo>
                    <a:pt x="460" y="516"/>
                  </a:lnTo>
                  <a:lnTo>
                    <a:pt x="506" y="525"/>
                  </a:lnTo>
                  <a:lnTo>
                    <a:pt x="570" y="534"/>
                  </a:lnTo>
                  <a:lnTo>
                    <a:pt x="625" y="541"/>
                  </a:lnTo>
                  <a:lnTo>
                    <a:pt x="694" y="546"/>
                  </a:lnTo>
                  <a:lnTo>
                    <a:pt x="783" y="554"/>
                  </a:lnTo>
                  <a:lnTo>
                    <a:pt x="853" y="555"/>
                  </a:lnTo>
                  <a:lnTo>
                    <a:pt x="905" y="554"/>
                  </a:lnTo>
                  <a:lnTo>
                    <a:pt x="983" y="553"/>
                  </a:lnTo>
                  <a:lnTo>
                    <a:pt x="1046" y="549"/>
                  </a:lnTo>
                  <a:lnTo>
                    <a:pt x="1101" y="541"/>
                  </a:lnTo>
                  <a:lnTo>
                    <a:pt x="1159" y="535"/>
                  </a:lnTo>
                  <a:lnTo>
                    <a:pt x="1210" y="521"/>
                  </a:lnTo>
                  <a:lnTo>
                    <a:pt x="1261" y="511"/>
                  </a:lnTo>
                  <a:lnTo>
                    <a:pt x="1303" y="496"/>
                  </a:lnTo>
                  <a:lnTo>
                    <a:pt x="1342" y="477"/>
                  </a:lnTo>
                  <a:lnTo>
                    <a:pt x="1379" y="457"/>
                  </a:lnTo>
                  <a:lnTo>
                    <a:pt x="1412" y="432"/>
                  </a:lnTo>
                  <a:lnTo>
                    <a:pt x="1437" y="401"/>
                  </a:lnTo>
                  <a:lnTo>
                    <a:pt x="1455" y="375"/>
                  </a:lnTo>
                  <a:lnTo>
                    <a:pt x="1470" y="341"/>
                  </a:lnTo>
                  <a:lnTo>
                    <a:pt x="1478" y="317"/>
                  </a:lnTo>
                  <a:lnTo>
                    <a:pt x="1481" y="301"/>
                  </a:lnTo>
                  <a:lnTo>
                    <a:pt x="1728" y="442"/>
                  </a:lnTo>
                  <a:lnTo>
                    <a:pt x="1708" y="409"/>
                  </a:lnTo>
                  <a:lnTo>
                    <a:pt x="1676" y="375"/>
                  </a:lnTo>
                  <a:lnTo>
                    <a:pt x="1646" y="342"/>
                  </a:lnTo>
                  <a:lnTo>
                    <a:pt x="1622" y="308"/>
                  </a:lnTo>
                  <a:lnTo>
                    <a:pt x="1592" y="273"/>
                  </a:lnTo>
                  <a:lnTo>
                    <a:pt x="1574" y="237"/>
                  </a:lnTo>
                  <a:lnTo>
                    <a:pt x="1553" y="206"/>
                  </a:lnTo>
                  <a:lnTo>
                    <a:pt x="1533" y="172"/>
                  </a:lnTo>
                  <a:lnTo>
                    <a:pt x="1519" y="139"/>
                  </a:lnTo>
                  <a:lnTo>
                    <a:pt x="1500" y="94"/>
                  </a:lnTo>
                  <a:lnTo>
                    <a:pt x="1491" y="48"/>
                  </a:lnTo>
                  <a:lnTo>
                    <a:pt x="1468" y="0"/>
                  </a:lnTo>
                  <a:lnTo>
                    <a:pt x="1439" y="11"/>
                  </a:lnTo>
                  <a:lnTo>
                    <a:pt x="1405" y="23"/>
                  </a:lnTo>
                  <a:lnTo>
                    <a:pt x="1367" y="33"/>
                  </a:lnTo>
                  <a:lnTo>
                    <a:pt x="1330" y="40"/>
                  </a:lnTo>
                  <a:lnTo>
                    <a:pt x="1308" y="43"/>
                  </a:lnTo>
                  <a:lnTo>
                    <a:pt x="1278" y="43"/>
                  </a:lnTo>
                  <a:lnTo>
                    <a:pt x="1240" y="43"/>
                  </a:lnTo>
                  <a:lnTo>
                    <a:pt x="1201" y="40"/>
                  </a:lnTo>
                  <a:lnTo>
                    <a:pt x="1162" y="39"/>
                  </a:lnTo>
                  <a:lnTo>
                    <a:pt x="1120" y="30"/>
                  </a:lnTo>
                  <a:lnTo>
                    <a:pt x="1075" y="23"/>
                  </a:lnTo>
                  <a:lnTo>
                    <a:pt x="1004" y="7"/>
                  </a:lnTo>
                  <a:lnTo>
                    <a:pt x="1030" y="56"/>
                  </a:lnTo>
                  <a:lnTo>
                    <a:pt x="1242" y="167"/>
                  </a:lnTo>
                  <a:lnTo>
                    <a:pt x="1240" y="180"/>
                  </a:lnTo>
                  <a:lnTo>
                    <a:pt x="1209" y="218"/>
                  </a:lnTo>
                  <a:lnTo>
                    <a:pt x="1190" y="248"/>
                  </a:lnTo>
                  <a:lnTo>
                    <a:pt x="1154" y="285"/>
                  </a:lnTo>
                  <a:lnTo>
                    <a:pt x="1129" y="304"/>
                  </a:lnTo>
                  <a:lnTo>
                    <a:pt x="1104" y="323"/>
                  </a:lnTo>
                  <a:lnTo>
                    <a:pt x="1067" y="346"/>
                  </a:lnTo>
                  <a:lnTo>
                    <a:pt x="1033" y="370"/>
                  </a:lnTo>
                  <a:lnTo>
                    <a:pt x="983" y="388"/>
                  </a:lnTo>
                  <a:lnTo>
                    <a:pt x="944" y="402"/>
                  </a:lnTo>
                  <a:lnTo>
                    <a:pt x="897" y="415"/>
                  </a:lnTo>
                  <a:lnTo>
                    <a:pt x="846" y="429"/>
                  </a:lnTo>
                  <a:lnTo>
                    <a:pt x="805" y="434"/>
                  </a:lnTo>
                  <a:lnTo>
                    <a:pt x="745" y="441"/>
                  </a:lnTo>
                  <a:lnTo>
                    <a:pt x="687" y="443"/>
                  </a:lnTo>
                  <a:lnTo>
                    <a:pt x="630" y="448"/>
                  </a:lnTo>
                  <a:lnTo>
                    <a:pt x="569" y="448"/>
                  </a:lnTo>
                  <a:lnTo>
                    <a:pt x="495" y="448"/>
                  </a:lnTo>
                  <a:lnTo>
                    <a:pt x="427" y="448"/>
                  </a:lnTo>
                  <a:lnTo>
                    <a:pt x="355" y="442"/>
                  </a:lnTo>
                  <a:lnTo>
                    <a:pt x="307" y="439"/>
                  </a:lnTo>
                  <a:lnTo>
                    <a:pt x="259" y="430"/>
                  </a:lnTo>
                  <a:lnTo>
                    <a:pt x="218" y="421"/>
                  </a:lnTo>
                  <a:lnTo>
                    <a:pt x="173" y="412"/>
                  </a:lnTo>
                  <a:lnTo>
                    <a:pt x="134" y="401"/>
                  </a:lnTo>
                  <a:lnTo>
                    <a:pt x="0" y="356"/>
                  </a:lnTo>
                </a:path>
              </a:pathLst>
            </a:custGeom>
            <a:solidFill>
              <a:srgbClr val="00E200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14"/>
            <p:cNvSpPr>
              <a:spLocks/>
            </p:cNvSpPr>
            <p:nvPr/>
          </p:nvSpPr>
          <p:spPr bwMode="auto">
            <a:xfrm>
              <a:off x="1258" y="2643"/>
              <a:ext cx="1718" cy="526"/>
            </a:xfrm>
            <a:custGeom>
              <a:avLst/>
              <a:gdLst>
                <a:gd name="T0" fmla="*/ 112 w 1718"/>
                <a:gd name="T1" fmla="*/ 387 h 526"/>
                <a:gd name="T2" fmla="*/ 207 w 1718"/>
                <a:gd name="T3" fmla="*/ 421 h 526"/>
                <a:gd name="T4" fmla="*/ 304 w 1718"/>
                <a:gd name="T5" fmla="*/ 451 h 526"/>
                <a:gd name="T6" fmla="*/ 411 w 1718"/>
                <a:gd name="T7" fmla="*/ 477 h 526"/>
                <a:gd name="T8" fmla="*/ 506 w 1718"/>
                <a:gd name="T9" fmla="*/ 498 h 526"/>
                <a:gd name="T10" fmla="*/ 626 w 1718"/>
                <a:gd name="T11" fmla="*/ 511 h 526"/>
                <a:gd name="T12" fmla="*/ 784 w 1718"/>
                <a:gd name="T13" fmla="*/ 523 h 526"/>
                <a:gd name="T14" fmla="*/ 911 w 1718"/>
                <a:gd name="T15" fmla="*/ 525 h 526"/>
                <a:gd name="T16" fmla="*/ 1044 w 1718"/>
                <a:gd name="T17" fmla="*/ 520 h 526"/>
                <a:gd name="T18" fmla="*/ 1162 w 1718"/>
                <a:gd name="T19" fmla="*/ 508 h 526"/>
                <a:gd name="T20" fmla="*/ 1263 w 1718"/>
                <a:gd name="T21" fmla="*/ 485 h 526"/>
                <a:gd name="T22" fmla="*/ 1346 w 1718"/>
                <a:gd name="T23" fmla="*/ 454 h 526"/>
                <a:gd name="T24" fmla="*/ 1420 w 1718"/>
                <a:gd name="T25" fmla="*/ 412 h 526"/>
                <a:gd name="T26" fmla="*/ 1460 w 1718"/>
                <a:gd name="T27" fmla="*/ 358 h 526"/>
                <a:gd name="T28" fmla="*/ 1488 w 1718"/>
                <a:gd name="T29" fmla="*/ 304 h 526"/>
                <a:gd name="T30" fmla="*/ 1717 w 1718"/>
                <a:gd name="T31" fmla="*/ 393 h 526"/>
                <a:gd name="T32" fmla="*/ 1656 w 1718"/>
                <a:gd name="T33" fmla="*/ 328 h 526"/>
                <a:gd name="T34" fmla="*/ 1607 w 1718"/>
                <a:gd name="T35" fmla="*/ 263 h 526"/>
                <a:gd name="T36" fmla="*/ 1566 w 1718"/>
                <a:gd name="T37" fmla="*/ 200 h 526"/>
                <a:gd name="T38" fmla="*/ 1532 w 1718"/>
                <a:gd name="T39" fmla="*/ 133 h 526"/>
                <a:gd name="T40" fmla="*/ 1500 w 1718"/>
                <a:gd name="T41" fmla="*/ 56 h 526"/>
                <a:gd name="T42" fmla="*/ 1483 w 1718"/>
                <a:gd name="T43" fmla="*/ 0 h 526"/>
                <a:gd name="T44" fmla="*/ 1421 w 1718"/>
                <a:gd name="T45" fmla="*/ 25 h 526"/>
                <a:gd name="T46" fmla="*/ 1348 w 1718"/>
                <a:gd name="T47" fmla="*/ 40 h 526"/>
                <a:gd name="T48" fmla="*/ 1297 w 1718"/>
                <a:gd name="T49" fmla="*/ 43 h 526"/>
                <a:gd name="T50" fmla="*/ 1217 w 1718"/>
                <a:gd name="T51" fmla="*/ 40 h 526"/>
                <a:gd name="T52" fmla="*/ 1136 w 1718"/>
                <a:gd name="T53" fmla="*/ 30 h 526"/>
                <a:gd name="T54" fmla="*/ 1020 w 1718"/>
                <a:gd name="T55" fmla="*/ 7 h 526"/>
                <a:gd name="T56" fmla="*/ 1250 w 1718"/>
                <a:gd name="T57" fmla="*/ 173 h 526"/>
                <a:gd name="T58" fmla="*/ 1200 w 1718"/>
                <a:gd name="T59" fmla="*/ 237 h 526"/>
                <a:gd name="T60" fmla="*/ 1134 w 1718"/>
                <a:gd name="T61" fmla="*/ 290 h 526"/>
                <a:gd name="T62" fmla="*/ 1075 w 1718"/>
                <a:gd name="T63" fmla="*/ 329 h 526"/>
                <a:gd name="T64" fmla="*/ 991 w 1718"/>
                <a:gd name="T65" fmla="*/ 369 h 526"/>
                <a:gd name="T66" fmla="*/ 899 w 1718"/>
                <a:gd name="T67" fmla="*/ 393 h 526"/>
                <a:gd name="T68" fmla="*/ 808 w 1718"/>
                <a:gd name="T69" fmla="*/ 410 h 526"/>
                <a:gd name="T70" fmla="*/ 689 w 1718"/>
                <a:gd name="T71" fmla="*/ 418 h 526"/>
                <a:gd name="T72" fmla="*/ 571 w 1718"/>
                <a:gd name="T73" fmla="*/ 422 h 526"/>
                <a:gd name="T74" fmla="*/ 428 w 1718"/>
                <a:gd name="T75" fmla="*/ 422 h 526"/>
                <a:gd name="T76" fmla="*/ 309 w 1718"/>
                <a:gd name="T77" fmla="*/ 411 h 526"/>
                <a:gd name="T78" fmla="*/ 217 w 1718"/>
                <a:gd name="T79" fmla="*/ 395 h 526"/>
                <a:gd name="T80" fmla="*/ 137 w 1718"/>
                <a:gd name="T81" fmla="*/ 374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8"/>
                <a:gd name="T124" fmla="*/ 0 h 526"/>
                <a:gd name="T125" fmla="*/ 1718 w 1718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8" h="526">
                  <a:moveTo>
                    <a:pt x="0" y="330"/>
                  </a:moveTo>
                  <a:lnTo>
                    <a:pt x="112" y="387"/>
                  </a:lnTo>
                  <a:lnTo>
                    <a:pt x="154" y="403"/>
                  </a:lnTo>
                  <a:lnTo>
                    <a:pt x="207" y="421"/>
                  </a:lnTo>
                  <a:lnTo>
                    <a:pt x="251" y="434"/>
                  </a:lnTo>
                  <a:lnTo>
                    <a:pt x="304" y="451"/>
                  </a:lnTo>
                  <a:lnTo>
                    <a:pt x="352" y="464"/>
                  </a:lnTo>
                  <a:lnTo>
                    <a:pt x="411" y="477"/>
                  </a:lnTo>
                  <a:lnTo>
                    <a:pt x="461" y="486"/>
                  </a:lnTo>
                  <a:lnTo>
                    <a:pt x="506" y="498"/>
                  </a:lnTo>
                  <a:lnTo>
                    <a:pt x="568" y="504"/>
                  </a:lnTo>
                  <a:lnTo>
                    <a:pt x="626" y="511"/>
                  </a:lnTo>
                  <a:lnTo>
                    <a:pt x="692" y="516"/>
                  </a:lnTo>
                  <a:lnTo>
                    <a:pt x="784" y="523"/>
                  </a:lnTo>
                  <a:lnTo>
                    <a:pt x="851" y="525"/>
                  </a:lnTo>
                  <a:lnTo>
                    <a:pt x="911" y="525"/>
                  </a:lnTo>
                  <a:lnTo>
                    <a:pt x="988" y="523"/>
                  </a:lnTo>
                  <a:lnTo>
                    <a:pt x="1044" y="520"/>
                  </a:lnTo>
                  <a:lnTo>
                    <a:pt x="1100" y="514"/>
                  </a:lnTo>
                  <a:lnTo>
                    <a:pt x="1162" y="508"/>
                  </a:lnTo>
                  <a:lnTo>
                    <a:pt x="1215" y="496"/>
                  </a:lnTo>
                  <a:lnTo>
                    <a:pt x="1263" y="485"/>
                  </a:lnTo>
                  <a:lnTo>
                    <a:pt x="1310" y="470"/>
                  </a:lnTo>
                  <a:lnTo>
                    <a:pt x="1346" y="454"/>
                  </a:lnTo>
                  <a:lnTo>
                    <a:pt x="1384" y="434"/>
                  </a:lnTo>
                  <a:lnTo>
                    <a:pt x="1420" y="412"/>
                  </a:lnTo>
                  <a:lnTo>
                    <a:pt x="1445" y="383"/>
                  </a:lnTo>
                  <a:lnTo>
                    <a:pt x="1460" y="358"/>
                  </a:lnTo>
                  <a:lnTo>
                    <a:pt x="1481" y="327"/>
                  </a:lnTo>
                  <a:lnTo>
                    <a:pt x="1488" y="304"/>
                  </a:lnTo>
                  <a:lnTo>
                    <a:pt x="1503" y="271"/>
                  </a:lnTo>
                  <a:lnTo>
                    <a:pt x="1717" y="393"/>
                  </a:lnTo>
                  <a:lnTo>
                    <a:pt x="1684" y="359"/>
                  </a:lnTo>
                  <a:lnTo>
                    <a:pt x="1656" y="328"/>
                  </a:lnTo>
                  <a:lnTo>
                    <a:pt x="1630" y="297"/>
                  </a:lnTo>
                  <a:lnTo>
                    <a:pt x="1607" y="263"/>
                  </a:lnTo>
                  <a:lnTo>
                    <a:pt x="1583" y="230"/>
                  </a:lnTo>
                  <a:lnTo>
                    <a:pt x="1566" y="200"/>
                  </a:lnTo>
                  <a:lnTo>
                    <a:pt x="1547" y="166"/>
                  </a:lnTo>
                  <a:lnTo>
                    <a:pt x="1532" y="133"/>
                  </a:lnTo>
                  <a:lnTo>
                    <a:pt x="1513" y="92"/>
                  </a:lnTo>
                  <a:lnTo>
                    <a:pt x="1500" y="56"/>
                  </a:lnTo>
                  <a:lnTo>
                    <a:pt x="1494" y="32"/>
                  </a:lnTo>
                  <a:lnTo>
                    <a:pt x="1483" y="0"/>
                  </a:lnTo>
                  <a:lnTo>
                    <a:pt x="1454" y="12"/>
                  </a:lnTo>
                  <a:lnTo>
                    <a:pt x="1421" y="25"/>
                  </a:lnTo>
                  <a:lnTo>
                    <a:pt x="1384" y="33"/>
                  </a:lnTo>
                  <a:lnTo>
                    <a:pt x="1348" y="40"/>
                  </a:lnTo>
                  <a:lnTo>
                    <a:pt x="1321" y="42"/>
                  </a:lnTo>
                  <a:lnTo>
                    <a:pt x="1297" y="43"/>
                  </a:lnTo>
                  <a:lnTo>
                    <a:pt x="1259" y="43"/>
                  </a:lnTo>
                  <a:lnTo>
                    <a:pt x="1217" y="40"/>
                  </a:lnTo>
                  <a:lnTo>
                    <a:pt x="1182" y="38"/>
                  </a:lnTo>
                  <a:lnTo>
                    <a:pt x="1136" y="30"/>
                  </a:lnTo>
                  <a:lnTo>
                    <a:pt x="1091" y="24"/>
                  </a:lnTo>
                  <a:lnTo>
                    <a:pt x="1020" y="7"/>
                  </a:lnTo>
                  <a:lnTo>
                    <a:pt x="1269" y="142"/>
                  </a:lnTo>
                  <a:lnTo>
                    <a:pt x="1250" y="173"/>
                  </a:lnTo>
                  <a:lnTo>
                    <a:pt x="1223" y="208"/>
                  </a:lnTo>
                  <a:lnTo>
                    <a:pt x="1200" y="237"/>
                  </a:lnTo>
                  <a:lnTo>
                    <a:pt x="1160" y="272"/>
                  </a:lnTo>
                  <a:lnTo>
                    <a:pt x="1134" y="290"/>
                  </a:lnTo>
                  <a:lnTo>
                    <a:pt x="1109" y="308"/>
                  </a:lnTo>
                  <a:lnTo>
                    <a:pt x="1075" y="329"/>
                  </a:lnTo>
                  <a:lnTo>
                    <a:pt x="1037" y="350"/>
                  </a:lnTo>
                  <a:lnTo>
                    <a:pt x="991" y="369"/>
                  </a:lnTo>
                  <a:lnTo>
                    <a:pt x="947" y="381"/>
                  </a:lnTo>
                  <a:lnTo>
                    <a:pt x="899" y="393"/>
                  </a:lnTo>
                  <a:lnTo>
                    <a:pt x="848" y="406"/>
                  </a:lnTo>
                  <a:lnTo>
                    <a:pt x="808" y="410"/>
                  </a:lnTo>
                  <a:lnTo>
                    <a:pt x="748" y="415"/>
                  </a:lnTo>
                  <a:lnTo>
                    <a:pt x="689" y="418"/>
                  </a:lnTo>
                  <a:lnTo>
                    <a:pt x="636" y="421"/>
                  </a:lnTo>
                  <a:lnTo>
                    <a:pt x="571" y="422"/>
                  </a:lnTo>
                  <a:lnTo>
                    <a:pt x="498" y="422"/>
                  </a:lnTo>
                  <a:lnTo>
                    <a:pt x="428" y="422"/>
                  </a:lnTo>
                  <a:lnTo>
                    <a:pt x="357" y="414"/>
                  </a:lnTo>
                  <a:lnTo>
                    <a:pt x="309" y="411"/>
                  </a:lnTo>
                  <a:lnTo>
                    <a:pt x="260" y="404"/>
                  </a:lnTo>
                  <a:lnTo>
                    <a:pt x="217" y="395"/>
                  </a:lnTo>
                  <a:lnTo>
                    <a:pt x="174" y="387"/>
                  </a:lnTo>
                  <a:lnTo>
                    <a:pt x="137" y="374"/>
                  </a:lnTo>
                  <a:lnTo>
                    <a:pt x="0" y="330"/>
                  </a:lnTo>
                </a:path>
              </a:pathLst>
            </a:custGeom>
            <a:solidFill>
              <a:srgbClr val="00E200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4" name="Rectangle 70"/>
          <p:cNvSpPr>
            <a:spLocks noChangeArrowheads="1"/>
          </p:cNvSpPr>
          <p:nvPr/>
        </p:nvSpPr>
        <p:spPr bwMode="auto">
          <a:xfrm>
            <a:off x="1106488" y="4694238"/>
            <a:ext cx="129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Sample</a:t>
            </a:r>
          </a:p>
        </p:txBody>
      </p:sp>
      <p:sp>
        <p:nvSpPr>
          <p:cNvPr id="15375" name="Line 71"/>
          <p:cNvSpPr>
            <a:spLocks noChangeShapeType="1"/>
          </p:cNvSpPr>
          <p:nvPr/>
        </p:nvSpPr>
        <p:spPr bwMode="auto">
          <a:xfrm>
            <a:off x="4114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56374" y="2650141"/>
            <a:ext cx="2454276" cy="2011412"/>
            <a:chOff x="6586537" y="2001837"/>
            <a:chExt cx="2454276" cy="2011412"/>
          </a:xfrm>
        </p:grpSpPr>
        <p:sp>
          <p:nvSpPr>
            <p:cNvPr id="3" name="Rectangle 2"/>
            <p:cNvSpPr/>
            <p:nvPr/>
          </p:nvSpPr>
          <p:spPr>
            <a:xfrm>
              <a:off x="6586537" y="2001837"/>
              <a:ext cx="2454276" cy="1714501"/>
            </a:xfrm>
            <a:prstGeom prst="rect">
              <a:avLst/>
            </a:prstGeom>
            <a:solidFill>
              <a:srgbClr val="FDE0BD"/>
            </a:solidFill>
            <a:ln>
              <a:solidFill>
                <a:srgbClr val="FDE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0" name="Rectangle 74"/>
            <p:cNvSpPr>
              <a:spLocks noChangeArrowheads="1"/>
            </p:cNvSpPr>
            <p:nvPr/>
          </p:nvSpPr>
          <p:spPr bwMode="auto">
            <a:xfrm>
              <a:off x="6586537" y="2074257"/>
              <a:ext cx="245427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/>
                <a:t>We can be 95% confident that </a:t>
              </a:r>
              <a:r>
                <a:rPr lang="el-GR" altLang="en-US" sz="2400" b="1" dirty="0"/>
                <a:t>μ</a:t>
              </a:r>
              <a:r>
                <a:rPr lang="en-US" altLang="en-US" sz="2400" b="1" dirty="0"/>
                <a:t> is between the interval we create</a:t>
              </a:r>
            </a:p>
          </p:txBody>
        </p:sp>
      </p:grpSp>
      <p:sp>
        <p:nvSpPr>
          <p:cNvPr id="15377" name="Line 75"/>
          <p:cNvSpPr>
            <a:spLocks noChangeShapeType="1"/>
          </p:cNvSpPr>
          <p:nvPr/>
        </p:nvSpPr>
        <p:spPr bwMode="auto">
          <a:xfrm>
            <a:off x="4572000" y="2743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78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Formula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8000"/>
                </a:solidFill>
              </a:rPr>
              <a:t>The general formula for all confidence intervals is: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2895600"/>
            <a:ext cx="8410575" cy="528638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Point Estimate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stem"/>
              </a:rPr>
              <a:t>±</a:t>
            </a:r>
            <a:r>
              <a:rPr lang="en-US" altLang="en-US" b="1">
                <a:sym typeface="System"/>
              </a:rPr>
              <a:t> (Critical Value)(Standard Error)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33400" y="3505200"/>
            <a:ext cx="8229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3463" indent="-119063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Where: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8000"/>
                </a:solidFill>
              </a:rPr>
              <a:t>Point Estimate</a:t>
            </a:r>
            <a:r>
              <a:rPr lang="en-US" altLang="en-US" dirty="0"/>
              <a:t> is the sample statistic estimating the population     parameter of interest.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/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8000"/>
                </a:solidFill>
              </a:rPr>
              <a:t>Critical Value</a:t>
            </a:r>
            <a:r>
              <a:rPr lang="en-US" altLang="en-US" dirty="0"/>
              <a:t> is a table value based on the sampling distribution of the point estimate and the </a:t>
            </a:r>
            <a:r>
              <a:rPr lang="en-US" altLang="en-US" dirty="0">
                <a:highlight>
                  <a:srgbClr val="FFFF00"/>
                </a:highlight>
              </a:rPr>
              <a:t>desired confidence level</a:t>
            </a:r>
            <a:r>
              <a:rPr lang="en-US" altLang="en-US" dirty="0"/>
              <a:t>.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/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8000"/>
                </a:solidFill>
              </a:rPr>
              <a:t>Standard Error</a:t>
            </a:r>
            <a:r>
              <a:rPr lang="en-US" altLang="en-US" dirty="0"/>
              <a:t> is the standard deviation of the point estimate.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Confidence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676400"/>
            <a:ext cx="71628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Confidence that the interval will contain the unknown population parameter.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 percentage (less than 100%).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Confidence Level, (1-</a:t>
            </a:r>
            <a:r>
              <a:rPr lang="en-US" altLang="en-US">
                <a:sym typeface="Symbol" panose="05050102010706020507" pitchFamily="18" charset="2"/>
              </a:rPr>
              <a:t>)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00200"/>
            <a:ext cx="75438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Suppose confidence level = 95%.   </a:t>
            </a:r>
          </a:p>
          <a:p>
            <a:pPr eaLnBrk="1" hangingPunct="1"/>
            <a:r>
              <a:rPr lang="en-US" altLang="en-US" dirty="0"/>
              <a:t>Also written (1 -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 = 0.95, (so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= 0.05).</a:t>
            </a:r>
            <a:endParaRPr lang="el-GR" altLang="en-US" dirty="0"/>
          </a:p>
          <a:p>
            <a:pPr eaLnBrk="1" hangingPunct="1"/>
            <a:r>
              <a:rPr lang="en-US" altLang="en-US" dirty="0"/>
              <a:t>A relative frequency interpretation:</a:t>
            </a:r>
          </a:p>
          <a:p>
            <a:pPr lvl="1" eaLnBrk="1" hangingPunct="1"/>
            <a:r>
              <a:rPr lang="en-US" altLang="en-US" dirty="0"/>
              <a:t>95% of all the confidence intervals that can be constructed will contain the unknown true parameter.</a:t>
            </a:r>
          </a:p>
          <a:p>
            <a:pPr eaLnBrk="1" hangingPunct="1"/>
            <a:r>
              <a:rPr lang="en-US" altLang="en-US" dirty="0"/>
              <a:t>A specific interval either will contain or will not contain the true parameter:</a:t>
            </a:r>
          </a:p>
          <a:p>
            <a:pPr lvl="1" eaLnBrk="1" hangingPunct="1"/>
            <a:r>
              <a:rPr lang="en-US" altLang="en-US" dirty="0"/>
              <a:t>No probability involved in a specific interval.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391400" y="304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7467600" y="10668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</a:t>
            </a: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2971800" y="4724400"/>
            <a:ext cx="1814513" cy="1179513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 b="1"/>
              <a:t> Unknown</a:t>
            </a:r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Confidence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Intervals</a:t>
            </a: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Proportion</a:t>
            </a: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914400" y="4724400"/>
            <a:ext cx="1724025" cy="1179513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990600" y="5162550"/>
            <a:ext cx="157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 b="1"/>
              <a:t> Known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9" name="Rectangle 25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for </a:t>
            </a:r>
            <a:r>
              <a:rPr lang="el-GR" altLang="en-US"/>
              <a:t>μ</a:t>
            </a:r>
            <a:br>
              <a:rPr lang="en-US" altLang="en-US"/>
            </a:br>
            <a:r>
              <a:rPr lang="en-US" altLang="en-US"/>
              <a:t>(</a:t>
            </a:r>
            <a:r>
              <a:rPr lang="el-GR" altLang="en-US"/>
              <a:t>σ</a:t>
            </a:r>
            <a:r>
              <a:rPr lang="en-US" altLang="en-US"/>
              <a:t>  Known)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47800"/>
            <a:ext cx="8077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Assumptions: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Population standard deviation </a:t>
            </a:r>
            <a:r>
              <a:rPr lang="el-GR" altLang="en-US" sz="2000" dirty="0">
                <a:sym typeface="Symbol" panose="05050102010706020507" pitchFamily="18" charset="2"/>
              </a:rPr>
              <a:t>σ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dirty="0"/>
              <a:t>is known.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Population is normally distributed.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Or If population is not normal, n &gt; 30)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000" dirty="0">
                <a:solidFill>
                  <a:srgbClr val="008000"/>
                </a:solidFill>
              </a:rPr>
              <a:t>Confidence interval estimate:</a:t>
            </a:r>
          </a:p>
          <a:p>
            <a:pPr eaLnBrk="1" hangingPunct="1">
              <a:lnSpc>
                <a:spcPct val="160000"/>
              </a:lnSpc>
            </a:pPr>
            <a:endParaRPr lang="en-US" altLang="en-US" sz="20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60000"/>
              </a:lnSpc>
            </a:pPr>
            <a:endParaRPr lang="en-US" altLang="en-US" sz="20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60000"/>
              </a:lnSpc>
            </a:pPr>
            <a:endParaRPr lang="en-US" altLang="en-US" sz="20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 where            is the point estimate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	       Z</a:t>
            </a:r>
            <a:r>
              <a:rPr lang="el-GR" altLang="en-US" sz="1600" baseline="-25000" dirty="0"/>
              <a:t>α</a:t>
            </a:r>
            <a:r>
              <a:rPr lang="en-US" altLang="en-US" sz="1600" baseline="-25000" dirty="0"/>
              <a:t>/2</a:t>
            </a:r>
            <a:r>
              <a:rPr lang="en-US" altLang="en-US" sz="1600" dirty="0"/>
              <a:t>    is the normal distribution critical value for a probability of </a:t>
            </a:r>
            <a:r>
              <a:rPr lang="en-US" altLang="en-US" sz="1600" dirty="0">
                <a:sym typeface="Symbol" panose="05050102010706020507" pitchFamily="18" charset="2"/>
              </a:rPr>
              <a:t>/2 in each tail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		       is the standard error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dirty="0"/>
              <a:t>		      </a:t>
            </a:r>
          </a:p>
        </p:txBody>
      </p:sp>
      <p:graphicFrame>
        <p:nvGraphicFramePr>
          <p:cNvPr id="20484" name="Object 30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285" imgH="677109" progId="Equation.DSMT4">
                  <p:embed/>
                </p:oleObj>
              </mc:Choice>
              <mc:Fallback>
                <p:oleObj name="Equation" r:id="rId2" imgW="435285" imgH="67710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1"/>
          <p:cNvGraphicFramePr>
            <a:graphicFrameLocks noChangeAspect="1"/>
          </p:cNvGraphicFramePr>
          <p:nvPr/>
        </p:nvGraphicFramePr>
        <p:xfrm>
          <a:off x="2781300" y="3375025"/>
          <a:ext cx="29718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406224" progId="Equation.3">
                  <p:embed/>
                </p:oleObj>
              </mc:Choice>
              <mc:Fallback>
                <p:oleObj name="Equation" r:id="rId4" imgW="825142" imgH="40622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3375025"/>
                        <a:ext cx="2971800" cy="14620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32"/>
          <p:cNvGraphicFramePr>
            <a:graphicFrameLocks noChangeAspect="1"/>
          </p:cNvGraphicFramePr>
          <p:nvPr/>
        </p:nvGraphicFramePr>
        <p:xfrm>
          <a:off x="1600200" y="51054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68" imgH="203024" progId="Equation.3">
                  <p:embed/>
                </p:oleObj>
              </mc:Choice>
              <mc:Fallback>
                <p:oleObj name="Equation" r:id="rId6" imgW="152268" imgH="203024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33"/>
          <p:cNvGraphicFramePr>
            <a:graphicFrameLocks noChangeAspect="1"/>
          </p:cNvGraphicFramePr>
          <p:nvPr/>
        </p:nvGraphicFramePr>
        <p:xfrm>
          <a:off x="1316038" y="5724525"/>
          <a:ext cx="51276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292" imgH="203024" progId="Equation.3">
                  <p:embed/>
                </p:oleObj>
              </mc:Choice>
              <mc:Fallback>
                <p:oleObj name="Equation" r:id="rId8" imgW="355292" imgH="203024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5724525"/>
                        <a:ext cx="51276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7620000" y="762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2667000" y="3452813"/>
            <a:ext cx="3886200" cy="1728787"/>
          </a:xfrm>
          <a:custGeom>
            <a:avLst/>
            <a:gdLst>
              <a:gd name="T0" fmla="*/ 0 w 2448"/>
              <a:gd name="T1" fmla="*/ 2147483646 h 1089"/>
              <a:gd name="T2" fmla="*/ 0 w 2448"/>
              <a:gd name="T3" fmla="*/ 2147483646 h 1089"/>
              <a:gd name="T4" fmla="*/ 2147483646 w 2448"/>
              <a:gd name="T5" fmla="*/ 2147483646 h 1089"/>
              <a:gd name="T6" fmla="*/ 2147483646 w 2448"/>
              <a:gd name="T7" fmla="*/ 2147483646 h 1089"/>
              <a:gd name="T8" fmla="*/ 2147483646 w 2448"/>
              <a:gd name="T9" fmla="*/ 2147483646 h 1089"/>
              <a:gd name="T10" fmla="*/ 2147483646 w 2448"/>
              <a:gd name="T11" fmla="*/ 2147483646 h 1089"/>
              <a:gd name="T12" fmla="*/ 2147483646 w 2448"/>
              <a:gd name="T13" fmla="*/ 2147483646 h 1089"/>
              <a:gd name="T14" fmla="*/ 2147483646 w 2448"/>
              <a:gd name="T15" fmla="*/ 2147483646 h 1089"/>
              <a:gd name="T16" fmla="*/ 2147483646 w 2448"/>
              <a:gd name="T17" fmla="*/ 2147483646 h 1089"/>
              <a:gd name="T18" fmla="*/ 2147483646 w 2448"/>
              <a:gd name="T19" fmla="*/ 2147483646 h 1089"/>
              <a:gd name="T20" fmla="*/ 2147483646 w 2448"/>
              <a:gd name="T21" fmla="*/ 2147483646 h 1089"/>
              <a:gd name="T22" fmla="*/ 2147483646 w 2448"/>
              <a:gd name="T23" fmla="*/ 2147483646 h 1089"/>
              <a:gd name="T24" fmla="*/ 2147483646 w 2448"/>
              <a:gd name="T25" fmla="*/ 0 h 1089"/>
              <a:gd name="T26" fmla="*/ 2147483646 w 2448"/>
              <a:gd name="T27" fmla="*/ 2147483646 h 1089"/>
              <a:gd name="T28" fmla="*/ 2147483646 w 2448"/>
              <a:gd name="T29" fmla="*/ 2147483646 h 1089"/>
              <a:gd name="T30" fmla="*/ 2147483646 w 2448"/>
              <a:gd name="T31" fmla="*/ 2147483646 h 1089"/>
              <a:gd name="T32" fmla="*/ 2147483646 w 2448"/>
              <a:gd name="T33" fmla="*/ 2147483646 h 1089"/>
              <a:gd name="T34" fmla="*/ 2147483646 w 2448"/>
              <a:gd name="T35" fmla="*/ 2147483646 h 1089"/>
              <a:gd name="T36" fmla="*/ 2147483646 w 2448"/>
              <a:gd name="T37" fmla="*/ 2147483646 h 1089"/>
              <a:gd name="T38" fmla="*/ 2147483646 w 2448"/>
              <a:gd name="T39" fmla="*/ 2147483646 h 1089"/>
              <a:gd name="T40" fmla="*/ 2147483646 w 2448"/>
              <a:gd name="T41" fmla="*/ 2147483646 h 1089"/>
              <a:gd name="T42" fmla="*/ 2147483646 w 2448"/>
              <a:gd name="T43" fmla="*/ 2147483646 h 1089"/>
              <a:gd name="T44" fmla="*/ 2147483646 w 2448"/>
              <a:gd name="T45" fmla="*/ 2147483646 h 1089"/>
              <a:gd name="T46" fmla="*/ 2147483646 w 2448"/>
              <a:gd name="T47" fmla="*/ 2147483646 h 1089"/>
              <a:gd name="T48" fmla="*/ 2147483646 w 2448"/>
              <a:gd name="T49" fmla="*/ 2147483646 h 1089"/>
              <a:gd name="T50" fmla="*/ 2147483646 w 2448"/>
              <a:gd name="T51" fmla="*/ 2147483646 h 1089"/>
              <a:gd name="T52" fmla="*/ 0 w 2448"/>
              <a:gd name="T53" fmla="*/ 2147483646 h 10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48"/>
              <a:gd name="T82" fmla="*/ 0 h 1089"/>
              <a:gd name="T83" fmla="*/ 2448 w 2448"/>
              <a:gd name="T84" fmla="*/ 1089 h 108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48" h="1089">
                <a:moveTo>
                  <a:pt x="0" y="1089"/>
                </a:moveTo>
                <a:lnTo>
                  <a:pt x="0" y="897"/>
                </a:lnTo>
                <a:lnTo>
                  <a:pt x="96" y="849"/>
                </a:lnTo>
                <a:lnTo>
                  <a:pt x="240" y="753"/>
                </a:lnTo>
                <a:lnTo>
                  <a:pt x="396" y="618"/>
                </a:lnTo>
                <a:lnTo>
                  <a:pt x="558" y="450"/>
                </a:lnTo>
                <a:lnTo>
                  <a:pt x="681" y="324"/>
                </a:lnTo>
                <a:lnTo>
                  <a:pt x="762" y="246"/>
                </a:lnTo>
                <a:lnTo>
                  <a:pt x="837" y="162"/>
                </a:lnTo>
                <a:lnTo>
                  <a:pt x="912" y="129"/>
                </a:lnTo>
                <a:lnTo>
                  <a:pt x="936" y="90"/>
                </a:lnTo>
                <a:lnTo>
                  <a:pt x="1077" y="18"/>
                </a:lnTo>
                <a:lnTo>
                  <a:pt x="1197" y="0"/>
                </a:lnTo>
                <a:lnTo>
                  <a:pt x="1293" y="15"/>
                </a:lnTo>
                <a:lnTo>
                  <a:pt x="1344" y="33"/>
                </a:lnTo>
                <a:lnTo>
                  <a:pt x="1440" y="81"/>
                </a:lnTo>
                <a:lnTo>
                  <a:pt x="1578" y="192"/>
                </a:lnTo>
                <a:lnTo>
                  <a:pt x="1728" y="321"/>
                </a:lnTo>
                <a:lnTo>
                  <a:pt x="1824" y="417"/>
                </a:lnTo>
                <a:lnTo>
                  <a:pt x="1905" y="501"/>
                </a:lnTo>
                <a:lnTo>
                  <a:pt x="2016" y="609"/>
                </a:lnTo>
                <a:lnTo>
                  <a:pt x="2124" y="699"/>
                </a:lnTo>
                <a:lnTo>
                  <a:pt x="2235" y="786"/>
                </a:lnTo>
                <a:lnTo>
                  <a:pt x="2361" y="858"/>
                </a:lnTo>
                <a:lnTo>
                  <a:pt x="2448" y="897"/>
                </a:lnTo>
                <a:lnTo>
                  <a:pt x="2448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Finding the Critical Value, Z</a:t>
            </a:r>
            <a:r>
              <a:rPr lang="el-GR" altLang="en-US" baseline="-25000"/>
              <a:t>α</a:t>
            </a:r>
            <a:r>
              <a:rPr lang="en-US" altLang="en-US" baseline="-25000"/>
              <a:t>/2</a:t>
            </a:r>
            <a:endParaRPr lang="el-GR" altLang="en-US" baseline="-250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391400" cy="755650"/>
          </a:xfrm>
        </p:spPr>
        <p:txBody>
          <a:bodyPr/>
          <a:lstStyle/>
          <a:p>
            <a:pPr eaLnBrk="1" hangingPunct="1"/>
            <a:r>
              <a:rPr lang="en-US" altLang="en-US" sz="2700"/>
              <a:t>Consider a 95% confidence interval: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4552950" y="3457575"/>
            <a:ext cx="3143250" cy="1647825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1600200" y="3457575"/>
            <a:ext cx="2954338" cy="1647825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052763" y="375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052763" y="387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052763" y="399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052763" y="411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052763" y="423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052763" y="435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052763" y="447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940050" y="390366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066800" y="51816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4567238" y="3457575"/>
            <a:ext cx="6350" cy="1724025"/>
          </a:xfrm>
          <a:custGeom>
            <a:avLst/>
            <a:gdLst>
              <a:gd name="T0" fmla="*/ 0 w 4"/>
              <a:gd name="T1" fmla="*/ 0 h 1086"/>
              <a:gd name="T2" fmla="*/ 2147483646 w 4"/>
              <a:gd name="T3" fmla="*/ 2147483646 h 1086"/>
              <a:gd name="T4" fmla="*/ 0 60000 65536"/>
              <a:gd name="T5" fmla="*/ 0 60000 65536"/>
              <a:gd name="T6" fmla="*/ 0 w 4"/>
              <a:gd name="T7" fmla="*/ 0 h 1086"/>
              <a:gd name="T8" fmla="*/ 4 w 4"/>
              <a:gd name="T9" fmla="*/ 1086 h 10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086">
                <a:moveTo>
                  <a:pt x="0" y="0"/>
                </a:moveTo>
                <a:lnTo>
                  <a:pt x="4" y="108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2667000" y="2667000"/>
            <a:ext cx="0" cy="2514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6553200" y="2667000"/>
            <a:ext cx="0" cy="2514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2667000" y="2819400"/>
            <a:ext cx="152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4114800" y="2819400"/>
            <a:ext cx="2438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371600" y="5181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Z</a:t>
            </a:r>
            <a:r>
              <a:rPr lang="el-GR" altLang="en-US" sz="2400" b="1" baseline="-25000"/>
              <a:t>α</a:t>
            </a:r>
            <a:r>
              <a:rPr lang="en-US" altLang="en-US" sz="2400" b="1" baseline="-25000"/>
              <a:t>/2</a:t>
            </a:r>
            <a:r>
              <a:rPr lang="en-US" altLang="en-US" sz="2400" b="1"/>
              <a:t> = -1.96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257800" y="5181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Z</a:t>
            </a:r>
            <a:r>
              <a:rPr lang="el-GR" altLang="en-US" sz="2400" b="1" baseline="-25000"/>
              <a:t>α</a:t>
            </a:r>
            <a:r>
              <a:rPr lang="en-US" altLang="en-US" sz="2400" b="1" baseline="-25000"/>
              <a:t>/2</a:t>
            </a:r>
            <a:r>
              <a:rPr lang="en-US" altLang="en-US" sz="2400" b="1"/>
              <a:t> = 1.96</a:t>
            </a:r>
          </a:p>
        </p:txBody>
      </p:sp>
      <p:graphicFrame>
        <p:nvGraphicFramePr>
          <p:cNvPr id="21527" name="Object 30"/>
          <p:cNvGraphicFramePr>
            <a:graphicFrameLocks noChangeAspect="1"/>
          </p:cNvGraphicFramePr>
          <p:nvPr/>
        </p:nvGraphicFramePr>
        <p:xfrm>
          <a:off x="3143250" y="2374900"/>
          <a:ext cx="2794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227" imgH="165028" progId="Equation.3">
                  <p:embed/>
                </p:oleObj>
              </mc:Choice>
              <mc:Fallback>
                <p:oleObj name="Equation" r:id="rId2" imgW="1320227" imgH="165028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374900"/>
                        <a:ext cx="2794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31"/>
          <p:cNvGraphicFramePr>
            <a:graphicFrameLocks noChangeAspect="1"/>
          </p:cNvGraphicFramePr>
          <p:nvPr/>
        </p:nvGraphicFramePr>
        <p:xfrm>
          <a:off x="847725" y="4038600"/>
          <a:ext cx="12112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038600"/>
                        <a:ext cx="12112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9" name="Object 32"/>
          <p:cNvGraphicFramePr>
            <a:graphicFrameLocks noChangeAspect="1"/>
          </p:cNvGraphicFramePr>
          <p:nvPr/>
        </p:nvGraphicFramePr>
        <p:xfrm>
          <a:off x="7170738" y="4038600"/>
          <a:ext cx="12112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93700" progId="Equation.3">
                  <p:embed/>
                </p:oleObj>
              </mc:Choice>
              <mc:Fallback>
                <p:oleObj name="Equation" r:id="rId6" imgW="6858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4038600"/>
                        <a:ext cx="1211262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1676400" y="45720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H="1">
            <a:off x="6781800" y="4495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733800" y="57912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Point Estimate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286000" y="5638800"/>
            <a:ext cx="1752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Lower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Confidence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Limit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172200" y="5638800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Upper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Confidence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Limit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228600" y="52578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Z units: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228600" y="5715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X units: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733800" y="57912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Point Estimate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4419600" y="52578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1905000" y="5257800"/>
            <a:ext cx="16002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1540" name="Object 33"/>
          <p:cNvGraphicFramePr>
            <a:graphicFrameLocks noChangeAspect="1"/>
          </p:cNvGraphicFramePr>
          <p:nvPr/>
        </p:nvGraphicFramePr>
        <p:xfrm>
          <a:off x="6838950" y="1614488"/>
          <a:ext cx="22050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25" imgH="215806" progId="Equation.3">
                  <p:embed/>
                </p:oleObj>
              </mc:Choice>
              <mc:Fallback>
                <p:oleObj name="Equation" r:id="rId8" imgW="863225" imgH="215806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1614488"/>
                        <a:ext cx="22050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934200" y="1600200"/>
            <a:ext cx="2057400" cy="5334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5867400" y="5257800"/>
            <a:ext cx="15240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43" name="Rectangle 41"/>
          <p:cNvSpPr>
            <a:spLocks noChangeArrowheads="1"/>
          </p:cNvSpPr>
          <p:nvPr/>
        </p:nvSpPr>
        <p:spPr bwMode="auto">
          <a:xfrm>
            <a:off x="7772400" y="9906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76400" y="2743200"/>
            <a:ext cx="5715000" cy="35814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81000"/>
            <a:ext cx="72390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Common Levels of Confidence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772400" cy="1258888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Commonly used confidence levels are 90%, 95%, and 99%.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52600" y="28956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Confidence Level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57600" y="2743200"/>
            <a:ext cx="1828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Confidence Coefficient,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715000" y="3048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Z</a:t>
            </a:r>
            <a:r>
              <a:rPr lang="el-GR" altLang="en-US" sz="2000" b="1" i="1" baseline="-25000"/>
              <a:t>α</a:t>
            </a:r>
            <a:r>
              <a:rPr lang="en-US" altLang="en-US" sz="2000" b="1" i="1" baseline="-25000"/>
              <a:t>/2</a:t>
            </a:r>
            <a:r>
              <a:rPr lang="en-US" altLang="en-US" sz="2000" b="1" i="1"/>
              <a:t> value</a:t>
            </a:r>
            <a:endParaRPr lang="en-US" altLang="en-US" sz="2000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19800" y="3733800"/>
            <a:ext cx="99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1.28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1.645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1.96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2.33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2.58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3.08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3.27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191000" y="3733800"/>
            <a:ext cx="99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0.80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0.90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0.95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0.98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0.99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0.998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0.999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400301" y="3750276"/>
            <a:ext cx="99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80%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90%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95%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98%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99%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99.8%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99.9%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676400" y="3733800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581400" y="27432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562600" y="27432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42" name="Object 9"/>
          <p:cNvGraphicFramePr>
            <a:graphicFrameLocks noChangeAspect="1"/>
          </p:cNvGraphicFramePr>
          <p:nvPr/>
        </p:nvGraphicFramePr>
        <p:xfrm>
          <a:off x="4178300" y="3352800"/>
          <a:ext cx="7239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603" imgH="177646" progId="Equation.3">
                  <p:embed/>
                </p:oleObj>
              </mc:Choice>
              <mc:Fallback>
                <p:oleObj name="Equation" r:id="rId2" imgW="342603" imgH="1776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7239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65313"/>
            <a:ext cx="8001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chapter, you learn:</a:t>
            </a:r>
            <a:r>
              <a:rPr lang="en-US" altLang="en-US" sz="3600"/>
              <a:t> 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altLang="en-US" sz="2400"/>
              <a:t>To construct and interpret confidence interval estimates for the mean and the proportion.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altLang="en-US" sz="2400"/>
              <a:t>To determine the sample size necessary to develop a confidence interval for the mean or proportion.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4"/>
          <p:cNvSpPr>
            <a:spLocks noChangeShapeType="1"/>
          </p:cNvSpPr>
          <p:nvPr/>
        </p:nvSpPr>
        <p:spPr bwMode="auto">
          <a:xfrm flipV="1">
            <a:off x="4572000" y="29718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4572000" y="3505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56" name="Object 44"/>
          <p:cNvGraphicFramePr>
            <a:graphicFrameLocks noChangeAspect="1"/>
          </p:cNvGraphicFramePr>
          <p:nvPr/>
        </p:nvGraphicFramePr>
        <p:xfrm>
          <a:off x="4127500" y="3179763"/>
          <a:ext cx="9017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241195" progId="Equation.3">
                  <p:embed/>
                </p:oleObj>
              </mc:Choice>
              <mc:Fallback>
                <p:oleObj name="Equation" r:id="rId2" imgW="431613" imgH="241195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179763"/>
                        <a:ext cx="901700" cy="40163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28600" y="3048000"/>
            <a:ext cx="2209800" cy="28956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8" name="Freeform 5"/>
          <p:cNvSpPr>
            <a:spLocks/>
          </p:cNvSpPr>
          <p:nvPr/>
        </p:nvSpPr>
        <p:spPr bwMode="auto">
          <a:xfrm>
            <a:off x="2584450" y="2374900"/>
            <a:ext cx="1222375" cy="604838"/>
          </a:xfrm>
          <a:custGeom>
            <a:avLst/>
            <a:gdLst>
              <a:gd name="T0" fmla="*/ 2147483646 w 770"/>
              <a:gd name="T1" fmla="*/ 2147483646 h 381"/>
              <a:gd name="T2" fmla="*/ 0 w 770"/>
              <a:gd name="T3" fmla="*/ 2147483646 h 381"/>
              <a:gd name="T4" fmla="*/ 2147483646 w 770"/>
              <a:gd name="T5" fmla="*/ 2147483646 h 381"/>
              <a:gd name="T6" fmla="*/ 2147483646 w 770"/>
              <a:gd name="T7" fmla="*/ 2147483646 h 381"/>
              <a:gd name="T8" fmla="*/ 2147483646 w 770"/>
              <a:gd name="T9" fmla="*/ 2147483646 h 381"/>
              <a:gd name="T10" fmla="*/ 2147483646 w 770"/>
              <a:gd name="T11" fmla="*/ 0 h 381"/>
              <a:gd name="T12" fmla="*/ 2147483646 w 770"/>
              <a:gd name="T13" fmla="*/ 2147483646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0"/>
              <a:gd name="T22" fmla="*/ 0 h 381"/>
              <a:gd name="T23" fmla="*/ 770 w 770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0" h="381">
                <a:moveTo>
                  <a:pt x="768" y="381"/>
                </a:moveTo>
                <a:lnTo>
                  <a:pt x="0" y="378"/>
                </a:lnTo>
                <a:lnTo>
                  <a:pt x="365" y="292"/>
                </a:lnTo>
                <a:lnTo>
                  <a:pt x="538" y="203"/>
                </a:lnTo>
                <a:lnTo>
                  <a:pt x="660" y="116"/>
                </a:lnTo>
                <a:lnTo>
                  <a:pt x="770" y="0"/>
                </a:lnTo>
                <a:lnTo>
                  <a:pt x="770" y="352"/>
                </a:lnTo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6"/>
          <p:cNvSpPr>
            <a:spLocks/>
          </p:cNvSpPr>
          <p:nvPr/>
        </p:nvSpPr>
        <p:spPr bwMode="auto">
          <a:xfrm>
            <a:off x="5408613" y="2374900"/>
            <a:ext cx="1176337" cy="604838"/>
          </a:xfrm>
          <a:custGeom>
            <a:avLst/>
            <a:gdLst>
              <a:gd name="T0" fmla="*/ 2147483646 w 741"/>
              <a:gd name="T1" fmla="*/ 2147483646 h 381"/>
              <a:gd name="T2" fmla="*/ 2147483646 w 741"/>
              <a:gd name="T3" fmla="*/ 2147483646 h 381"/>
              <a:gd name="T4" fmla="*/ 2147483646 w 741"/>
              <a:gd name="T5" fmla="*/ 2147483646 h 381"/>
              <a:gd name="T6" fmla="*/ 2147483646 w 741"/>
              <a:gd name="T7" fmla="*/ 2147483646 h 381"/>
              <a:gd name="T8" fmla="*/ 2147483646 w 741"/>
              <a:gd name="T9" fmla="*/ 2147483646 h 381"/>
              <a:gd name="T10" fmla="*/ 0 w 741"/>
              <a:gd name="T11" fmla="*/ 0 h 381"/>
              <a:gd name="T12" fmla="*/ 0 w 741"/>
              <a:gd name="T13" fmla="*/ 2147483646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1"/>
              <a:gd name="T22" fmla="*/ 0 h 381"/>
              <a:gd name="T23" fmla="*/ 741 w 741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1" h="381">
                <a:moveTo>
                  <a:pt x="3" y="381"/>
                </a:moveTo>
                <a:lnTo>
                  <a:pt x="741" y="378"/>
                </a:lnTo>
                <a:lnTo>
                  <a:pt x="429" y="300"/>
                </a:lnTo>
                <a:lnTo>
                  <a:pt x="279" y="246"/>
                </a:lnTo>
                <a:lnTo>
                  <a:pt x="120" y="132"/>
                </a:lnTo>
                <a:lnTo>
                  <a:pt x="0" y="0"/>
                </a:lnTo>
                <a:lnTo>
                  <a:pt x="0" y="352"/>
                </a:lnTo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808413" y="2374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5408613" y="2374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/>
              <a:t>Intervals and Level of Confidence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352800" y="5867400"/>
            <a:ext cx="2514600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Confidence Intervals</a:t>
            </a:r>
            <a:r>
              <a:rPr lang="en-US" altLang="en-US" sz="2400" dirty="0"/>
              <a:t> </a:t>
            </a:r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>
            <a:off x="4570413" y="1679575"/>
            <a:ext cx="0" cy="1238250"/>
          </a:xfrm>
          <a:prstGeom prst="line">
            <a:avLst/>
          </a:prstGeom>
          <a:noFill/>
          <a:ln w="19050" cap="rnd">
            <a:solidFill>
              <a:srgbClr val="0066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304800" y="3048000"/>
            <a:ext cx="21272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Intervals extend from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   to    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6746875" y="3835400"/>
            <a:ext cx="2244725" cy="2401888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  <a:buClrTx/>
              <a:buSzTx/>
              <a:buFontTx/>
              <a:buNone/>
            </a:pPr>
            <a:r>
              <a:rPr lang="en-US" altLang="en-US" sz="2400" dirty="0"/>
              <a:t>(1-</a:t>
            </a:r>
            <a:r>
              <a:rPr lang="en-US" altLang="en-US" sz="2400" dirty="0"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ym typeface="System"/>
              </a:rPr>
              <a:t>)100%</a:t>
            </a:r>
            <a:br>
              <a:rPr lang="en-US" altLang="en-US" sz="2400" dirty="0"/>
            </a:br>
            <a:r>
              <a:rPr lang="en-US" altLang="en-US" sz="2400" dirty="0"/>
              <a:t>of intervals constructed contain </a:t>
            </a:r>
            <a:r>
              <a:rPr lang="el-GR" altLang="en-US" sz="2400" dirty="0"/>
              <a:t>μ</a:t>
            </a:r>
            <a:r>
              <a:rPr lang="en-US" altLang="en-US" sz="2400" dirty="0"/>
              <a:t>; 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400" dirty="0">
                <a:sym typeface="System"/>
              </a:rPr>
              <a:t>(</a:t>
            </a:r>
            <a:r>
              <a:rPr lang="en-US" altLang="en-US" sz="2400" dirty="0"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ym typeface="System"/>
              </a:rPr>
              <a:t>)100%</a:t>
            </a:r>
            <a:r>
              <a:rPr lang="en-US" altLang="en-US" sz="2400" dirty="0"/>
              <a:t> do not.</a:t>
            </a:r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4572000" y="2924175"/>
            <a:ext cx="0" cy="15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Freeform 15"/>
          <p:cNvSpPr>
            <a:spLocks/>
          </p:cNvSpPr>
          <p:nvPr/>
        </p:nvSpPr>
        <p:spPr bwMode="auto">
          <a:xfrm>
            <a:off x="4572000" y="1676400"/>
            <a:ext cx="2012950" cy="1258888"/>
          </a:xfrm>
          <a:custGeom>
            <a:avLst/>
            <a:gdLst>
              <a:gd name="T0" fmla="*/ 2147483646 w 1268"/>
              <a:gd name="T1" fmla="*/ 2147483646 h 793"/>
              <a:gd name="T2" fmla="*/ 2147483646 w 1268"/>
              <a:gd name="T3" fmla="*/ 2147483646 h 793"/>
              <a:gd name="T4" fmla="*/ 2147483646 w 1268"/>
              <a:gd name="T5" fmla="*/ 2147483646 h 793"/>
              <a:gd name="T6" fmla="*/ 2147483646 w 1268"/>
              <a:gd name="T7" fmla="*/ 2147483646 h 793"/>
              <a:gd name="T8" fmla="*/ 2147483646 w 1268"/>
              <a:gd name="T9" fmla="*/ 2147483646 h 793"/>
              <a:gd name="T10" fmla="*/ 2147483646 w 1268"/>
              <a:gd name="T11" fmla="*/ 2147483646 h 793"/>
              <a:gd name="T12" fmla="*/ 2147483646 w 1268"/>
              <a:gd name="T13" fmla="*/ 2147483646 h 793"/>
              <a:gd name="T14" fmla="*/ 2147483646 w 1268"/>
              <a:gd name="T15" fmla="*/ 2147483646 h 793"/>
              <a:gd name="T16" fmla="*/ 2147483646 w 1268"/>
              <a:gd name="T17" fmla="*/ 2147483646 h 793"/>
              <a:gd name="T18" fmla="*/ 2147483646 w 1268"/>
              <a:gd name="T19" fmla="*/ 2147483646 h 793"/>
              <a:gd name="T20" fmla="*/ 2147483646 w 1268"/>
              <a:gd name="T21" fmla="*/ 2147483646 h 793"/>
              <a:gd name="T22" fmla="*/ 2147483646 w 1268"/>
              <a:gd name="T23" fmla="*/ 2147483646 h 793"/>
              <a:gd name="T24" fmla="*/ 2147483646 w 1268"/>
              <a:gd name="T25" fmla="*/ 2147483646 h 793"/>
              <a:gd name="T26" fmla="*/ 2147483646 w 1268"/>
              <a:gd name="T27" fmla="*/ 2147483646 h 793"/>
              <a:gd name="T28" fmla="*/ 2147483646 w 1268"/>
              <a:gd name="T29" fmla="*/ 2147483646 h 793"/>
              <a:gd name="T30" fmla="*/ 0 w 1268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8"/>
              <a:gd name="T49" fmla="*/ 0 h 793"/>
              <a:gd name="T50" fmla="*/ 1268 w 1268"/>
              <a:gd name="T51" fmla="*/ 793 h 7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8" h="793">
                <a:moveTo>
                  <a:pt x="1267" y="792"/>
                </a:moveTo>
                <a:lnTo>
                  <a:pt x="1134" y="783"/>
                </a:lnTo>
                <a:lnTo>
                  <a:pt x="1066" y="773"/>
                </a:lnTo>
                <a:lnTo>
                  <a:pt x="999" y="760"/>
                </a:lnTo>
                <a:lnTo>
                  <a:pt x="933" y="743"/>
                </a:lnTo>
                <a:lnTo>
                  <a:pt x="866" y="718"/>
                </a:lnTo>
                <a:lnTo>
                  <a:pt x="800" y="686"/>
                </a:lnTo>
                <a:lnTo>
                  <a:pt x="665" y="593"/>
                </a:lnTo>
                <a:lnTo>
                  <a:pt x="532" y="464"/>
                </a:lnTo>
                <a:lnTo>
                  <a:pt x="399" y="310"/>
                </a:lnTo>
                <a:lnTo>
                  <a:pt x="334" y="230"/>
                </a:lnTo>
                <a:lnTo>
                  <a:pt x="266" y="156"/>
                </a:lnTo>
                <a:lnTo>
                  <a:pt x="199" y="93"/>
                </a:lnTo>
                <a:lnTo>
                  <a:pt x="133" y="42"/>
                </a:lnTo>
                <a:lnTo>
                  <a:pt x="66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6"/>
          <p:cNvSpPr>
            <a:spLocks/>
          </p:cNvSpPr>
          <p:nvPr/>
        </p:nvSpPr>
        <p:spPr bwMode="auto">
          <a:xfrm>
            <a:off x="2589213" y="1679575"/>
            <a:ext cx="2012950" cy="1258888"/>
          </a:xfrm>
          <a:custGeom>
            <a:avLst/>
            <a:gdLst>
              <a:gd name="T0" fmla="*/ 0 w 1268"/>
              <a:gd name="T1" fmla="*/ 2147483646 h 793"/>
              <a:gd name="T2" fmla="*/ 2147483646 w 1268"/>
              <a:gd name="T3" fmla="*/ 2147483646 h 793"/>
              <a:gd name="T4" fmla="*/ 2147483646 w 1268"/>
              <a:gd name="T5" fmla="*/ 2147483646 h 793"/>
              <a:gd name="T6" fmla="*/ 2147483646 w 1268"/>
              <a:gd name="T7" fmla="*/ 2147483646 h 793"/>
              <a:gd name="T8" fmla="*/ 2147483646 w 1268"/>
              <a:gd name="T9" fmla="*/ 2147483646 h 793"/>
              <a:gd name="T10" fmla="*/ 2147483646 w 1268"/>
              <a:gd name="T11" fmla="*/ 2147483646 h 793"/>
              <a:gd name="T12" fmla="*/ 2147483646 w 1268"/>
              <a:gd name="T13" fmla="*/ 2147483646 h 793"/>
              <a:gd name="T14" fmla="*/ 2147483646 w 1268"/>
              <a:gd name="T15" fmla="*/ 2147483646 h 793"/>
              <a:gd name="T16" fmla="*/ 2147483646 w 1268"/>
              <a:gd name="T17" fmla="*/ 2147483646 h 793"/>
              <a:gd name="T18" fmla="*/ 2147483646 w 1268"/>
              <a:gd name="T19" fmla="*/ 2147483646 h 793"/>
              <a:gd name="T20" fmla="*/ 2147483646 w 1268"/>
              <a:gd name="T21" fmla="*/ 2147483646 h 793"/>
              <a:gd name="T22" fmla="*/ 2147483646 w 1268"/>
              <a:gd name="T23" fmla="*/ 2147483646 h 793"/>
              <a:gd name="T24" fmla="*/ 2147483646 w 1268"/>
              <a:gd name="T25" fmla="*/ 2147483646 h 793"/>
              <a:gd name="T26" fmla="*/ 2147483646 w 1268"/>
              <a:gd name="T27" fmla="*/ 2147483646 h 793"/>
              <a:gd name="T28" fmla="*/ 2147483646 w 1268"/>
              <a:gd name="T29" fmla="*/ 2147483646 h 793"/>
              <a:gd name="T30" fmla="*/ 2147483646 w 1268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8"/>
              <a:gd name="T49" fmla="*/ 0 h 793"/>
              <a:gd name="T50" fmla="*/ 1268 w 1268"/>
              <a:gd name="T51" fmla="*/ 793 h 7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8" h="793">
                <a:moveTo>
                  <a:pt x="0" y="792"/>
                </a:moveTo>
                <a:lnTo>
                  <a:pt x="133" y="783"/>
                </a:lnTo>
                <a:lnTo>
                  <a:pt x="199" y="773"/>
                </a:lnTo>
                <a:lnTo>
                  <a:pt x="266" y="760"/>
                </a:lnTo>
                <a:lnTo>
                  <a:pt x="332" y="743"/>
                </a:lnTo>
                <a:lnTo>
                  <a:pt x="399" y="718"/>
                </a:lnTo>
                <a:lnTo>
                  <a:pt x="467" y="686"/>
                </a:lnTo>
                <a:lnTo>
                  <a:pt x="600" y="593"/>
                </a:lnTo>
                <a:lnTo>
                  <a:pt x="733" y="464"/>
                </a:lnTo>
                <a:lnTo>
                  <a:pt x="866" y="310"/>
                </a:lnTo>
                <a:lnTo>
                  <a:pt x="933" y="230"/>
                </a:lnTo>
                <a:lnTo>
                  <a:pt x="999" y="156"/>
                </a:lnTo>
                <a:lnTo>
                  <a:pt x="1066" y="93"/>
                </a:lnTo>
                <a:lnTo>
                  <a:pt x="1132" y="42"/>
                </a:lnTo>
                <a:lnTo>
                  <a:pt x="1199" y="10"/>
                </a:lnTo>
                <a:lnTo>
                  <a:pt x="1267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>
            <a:off x="2513013" y="2984500"/>
            <a:ext cx="419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2663825" y="2452688"/>
            <a:ext cx="1588" cy="15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1371600" y="1219200"/>
            <a:ext cx="65706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Sampling Distribution of the Mean</a:t>
            </a:r>
          </a:p>
        </p:txBody>
      </p:sp>
      <p:sp>
        <p:nvSpPr>
          <p:cNvPr id="23573" name="Freeform 20"/>
          <p:cNvSpPr>
            <a:spLocks/>
          </p:cNvSpPr>
          <p:nvPr/>
        </p:nvSpPr>
        <p:spPr bwMode="auto">
          <a:xfrm>
            <a:off x="6324600" y="3886200"/>
            <a:ext cx="304800" cy="1828800"/>
          </a:xfrm>
          <a:custGeom>
            <a:avLst/>
            <a:gdLst>
              <a:gd name="T0" fmla="*/ 0 w 432"/>
              <a:gd name="T1" fmla="*/ 0 h 1007"/>
              <a:gd name="T2" fmla="*/ 2147483646 w 432"/>
              <a:gd name="T3" fmla="*/ 2147483646 h 1007"/>
              <a:gd name="T4" fmla="*/ 2147483646 w 432"/>
              <a:gd name="T5" fmla="*/ 2147483646 h 1007"/>
              <a:gd name="T6" fmla="*/ 2147483646 w 432"/>
              <a:gd name="T7" fmla="*/ 2147483646 h 1007"/>
              <a:gd name="T8" fmla="*/ 2147483646 w 432"/>
              <a:gd name="T9" fmla="*/ 2147483646 h 1007"/>
              <a:gd name="T10" fmla="*/ 2147483646 w 432"/>
              <a:gd name="T11" fmla="*/ 2147483646 h 1007"/>
              <a:gd name="T12" fmla="*/ 2147483646 w 432"/>
              <a:gd name="T13" fmla="*/ 2147483646 h 1007"/>
              <a:gd name="T14" fmla="*/ 2147483646 w 432"/>
              <a:gd name="T15" fmla="*/ 2147483646 h 1007"/>
              <a:gd name="T16" fmla="*/ 2147483646 w 432"/>
              <a:gd name="T17" fmla="*/ 2147483646 h 1007"/>
              <a:gd name="T18" fmla="*/ 2147483646 w 432"/>
              <a:gd name="T19" fmla="*/ 2147483646 h 1007"/>
              <a:gd name="T20" fmla="*/ 2147483646 w 432"/>
              <a:gd name="T21" fmla="*/ 2147483646 h 1007"/>
              <a:gd name="T22" fmla="*/ 2147483646 w 432"/>
              <a:gd name="T23" fmla="*/ 2147483646 h 1007"/>
              <a:gd name="T24" fmla="*/ 2147483646 w 432"/>
              <a:gd name="T25" fmla="*/ 2147483646 h 1007"/>
              <a:gd name="T26" fmla="*/ 2147483646 w 432"/>
              <a:gd name="T27" fmla="*/ 2147483646 h 1007"/>
              <a:gd name="T28" fmla="*/ 2147483646 w 432"/>
              <a:gd name="T29" fmla="*/ 2147483646 h 1007"/>
              <a:gd name="T30" fmla="*/ 2147483646 w 432"/>
              <a:gd name="T31" fmla="*/ 2147483646 h 1007"/>
              <a:gd name="T32" fmla="*/ 2147483646 w 432"/>
              <a:gd name="T33" fmla="*/ 2147483646 h 1007"/>
              <a:gd name="T34" fmla="*/ 2147483646 w 432"/>
              <a:gd name="T35" fmla="*/ 2147483646 h 1007"/>
              <a:gd name="T36" fmla="*/ 2147483646 w 432"/>
              <a:gd name="T37" fmla="*/ 2147483646 h 1007"/>
              <a:gd name="T38" fmla="*/ 2147483646 w 432"/>
              <a:gd name="T39" fmla="*/ 2147483646 h 1007"/>
              <a:gd name="T40" fmla="*/ 2147483646 w 432"/>
              <a:gd name="T41" fmla="*/ 2147483646 h 1007"/>
              <a:gd name="T42" fmla="*/ 2147483646 w 432"/>
              <a:gd name="T43" fmla="*/ 2147483646 h 1007"/>
              <a:gd name="T44" fmla="*/ 2147483646 w 432"/>
              <a:gd name="T45" fmla="*/ 2147483646 h 1007"/>
              <a:gd name="T46" fmla="*/ 2147483646 w 432"/>
              <a:gd name="T47" fmla="*/ 2147483646 h 1007"/>
              <a:gd name="T48" fmla="*/ 2147483646 w 432"/>
              <a:gd name="T49" fmla="*/ 2147483646 h 1007"/>
              <a:gd name="T50" fmla="*/ 2147483646 w 432"/>
              <a:gd name="T51" fmla="*/ 2147483646 h 1007"/>
              <a:gd name="T52" fmla="*/ 0 w 432"/>
              <a:gd name="T53" fmla="*/ 2147483646 h 10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2"/>
              <a:gd name="T82" fmla="*/ 0 h 1007"/>
              <a:gd name="T83" fmla="*/ 432 w 432"/>
              <a:gd name="T84" fmla="*/ 1007 h 10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2" h="1007">
                <a:moveTo>
                  <a:pt x="0" y="0"/>
                </a:moveTo>
                <a:lnTo>
                  <a:pt x="85" y="5"/>
                </a:lnTo>
                <a:lnTo>
                  <a:pt x="150" y="23"/>
                </a:lnTo>
                <a:lnTo>
                  <a:pt x="176" y="34"/>
                </a:lnTo>
                <a:lnTo>
                  <a:pt x="196" y="45"/>
                </a:lnTo>
                <a:lnTo>
                  <a:pt x="209" y="62"/>
                </a:lnTo>
                <a:lnTo>
                  <a:pt x="216" y="79"/>
                </a:lnTo>
                <a:lnTo>
                  <a:pt x="216" y="415"/>
                </a:lnTo>
                <a:lnTo>
                  <a:pt x="222" y="432"/>
                </a:lnTo>
                <a:lnTo>
                  <a:pt x="235" y="449"/>
                </a:lnTo>
                <a:lnTo>
                  <a:pt x="255" y="460"/>
                </a:lnTo>
                <a:lnTo>
                  <a:pt x="281" y="477"/>
                </a:lnTo>
                <a:lnTo>
                  <a:pt x="346" y="494"/>
                </a:lnTo>
                <a:lnTo>
                  <a:pt x="431" y="500"/>
                </a:lnTo>
                <a:lnTo>
                  <a:pt x="346" y="506"/>
                </a:lnTo>
                <a:lnTo>
                  <a:pt x="281" y="528"/>
                </a:lnTo>
                <a:lnTo>
                  <a:pt x="255" y="540"/>
                </a:lnTo>
                <a:lnTo>
                  <a:pt x="235" y="551"/>
                </a:lnTo>
                <a:lnTo>
                  <a:pt x="222" y="568"/>
                </a:lnTo>
                <a:lnTo>
                  <a:pt x="216" y="585"/>
                </a:lnTo>
                <a:lnTo>
                  <a:pt x="216" y="921"/>
                </a:lnTo>
                <a:lnTo>
                  <a:pt x="209" y="938"/>
                </a:lnTo>
                <a:lnTo>
                  <a:pt x="196" y="955"/>
                </a:lnTo>
                <a:lnTo>
                  <a:pt x="176" y="966"/>
                </a:lnTo>
                <a:lnTo>
                  <a:pt x="150" y="983"/>
                </a:lnTo>
                <a:lnTo>
                  <a:pt x="85" y="1000"/>
                </a:lnTo>
                <a:lnTo>
                  <a:pt x="0" y="1006"/>
                </a:lnTo>
              </a:path>
            </a:pathLst>
          </a:custGeom>
          <a:noFill/>
          <a:ln w="28575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1"/>
          <p:cNvSpPr>
            <a:spLocks noChangeShapeType="1"/>
          </p:cNvSpPr>
          <p:nvPr/>
        </p:nvSpPr>
        <p:spPr bwMode="auto">
          <a:xfrm>
            <a:off x="3505200" y="43434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H="1">
            <a:off x="5637213" y="2514600"/>
            <a:ext cx="382587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3"/>
          <p:cNvSpPr>
            <a:spLocks noChangeShapeType="1"/>
          </p:cNvSpPr>
          <p:nvPr/>
        </p:nvSpPr>
        <p:spPr bwMode="auto">
          <a:xfrm>
            <a:off x="3200400" y="2514600"/>
            <a:ext cx="379413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667000" y="5486400"/>
            <a:ext cx="1600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4267200" y="57150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4038600" y="49530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810000" y="52578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82" name="Object 45"/>
          <p:cNvGraphicFramePr>
            <a:graphicFrameLocks noChangeAspect="1"/>
          </p:cNvGraphicFramePr>
          <p:nvPr/>
        </p:nvGraphicFramePr>
        <p:xfrm>
          <a:off x="293688" y="3898900"/>
          <a:ext cx="19288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406224" progId="Equation.3">
                  <p:embed/>
                </p:oleObj>
              </mc:Choice>
              <mc:Fallback>
                <p:oleObj name="Equation" r:id="rId4" imgW="888614" imgH="406224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3898900"/>
                        <a:ext cx="19288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46"/>
          <p:cNvGraphicFramePr>
            <a:graphicFrameLocks noChangeAspect="1"/>
          </p:cNvGraphicFramePr>
          <p:nvPr/>
        </p:nvGraphicFramePr>
        <p:xfrm>
          <a:off x="279400" y="5043488"/>
          <a:ext cx="19573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309" imgH="406224" progId="Equation.3">
                  <p:embed/>
                </p:oleObj>
              </mc:Choice>
              <mc:Fallback>
                <p:oleObj name="Equation" r:id="rId6" imgW="901309" imgH="406224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5043488"/>
                        <a:ext cx="195738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438400" y="4419600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6704013" y="27559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6856413" y="29083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4114800" y="38862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724400" y="35052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4876800" y="35814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876800" y="38100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4038600" y="3962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4191000" y="4038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4038600" y="45720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4724400" y="48768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4572000" y="51816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3429000" y="54102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029200" y="56388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3599" name="Object 47"/>
          <p:cNvGraphicFramePr>
            <a:graphicFrameLocks noChangeAspect="1"/>
          </p:cNvGraphicFramePr>
          <p:nvPr/>
        </p:nvGraphicFramePr>
        <p:xfrm>
          <a:off x="2667000" y="2286000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353" imgH="177569" progId="Equation.3">
                  <p:embed/>
                </p:oleObj>
              </mc:Choice>
              <mc:Fallback>
                <p:oleObj name="Equation" r:id="rId8" imgW="266353" imgH="177569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0"/>
                        <a:ext cx="533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48"/>
          <p:cNvGraphicFramePr>
            <a:graphicFrameLocks noChangeAspect="1"/>
          </p:cNvGraphicFramePr>
          <p:nvPr/>
        </p:nvGraphicFramePr>
        <p:xfrm>
          <a:off x="6019800" y="2286000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353" imgH="177569" progId="Equation.3">
                  <p:embed/>
                </p:oleObj>
              </mc:Choice>
              <mc:Fallback>
                <p:oleObj name="Equation" r:id="rId10" imgW="266353" imgH="17756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533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49"/>
          <p:cNvGraphicFramePr>
            <a:graphicFrameLocks noChangeAspect="1"/>
          </p:cNvGraphicFramePr>
          <p:nvPr/>
        </p:nvGraphicFramePr>
        <p:xfrm>
          <a:off x="4267200" y="22098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603" imgH="177646" progId="Equation.3">
                  <p:embed/>
                </p:oleObj>
              </mc:Choice>
              <mc:Fallback>
                <p:oleObj name="Equation" r:id="rId11" imgW="342603" imgH="177646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098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02" name="Rectangle 52"/>
          <p:cNvSpPr>
            <a:spLocks noChangeArrowheads="1"/>
          </p:cNvSpPr>
          <p:nvPr/>
        </p:nvSpPr>
        <p:spPr bwMode="auto">
          <a:xfrm>
            <a:off x="7696200" y="914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304800"/>
            <a:ext cx="60325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74676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sample of 11 circuits from a large normal population has a mean resistance of 2.20 ohms.  We know from past testing that the population standard deviation is 0.35 ohms.  </a:t>
            </a:r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/>
          </a:p>
          <a:p>
            <a:pPr marL="342900" indent="-342900" defTabSz="914400" eaLnBrk="1" hangingPunct="1"/>
            <a:r>
              <a:rPr lang="en-US" altLang="en-US"/>
              <a:t>Determine a 95% confidence interval for the true mean resistance of the population.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0" y="5715000"/>
            <a:ext cx="3352800" cy="6096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5603" name="Object 9"/>
          <p:cNvGraphicFramePr>
            <a:graphicFrameLocks noChangeAspect="1"/>
          </p:cNvGraphicFramePr>
          <p:nvPr/>
        </p:nvGraphicFramePr>
        <p:xfrm>
          <a:off x="3505200" y="3886200"/>
          <a:ext cx="390048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1054100" progId="Equation.3">
                  <p:embed/>
                </p:oleObj>
              </mc:Choice>
              <mc:Fallback>
                <p:oleObj name="Equation" r:id="rId2" imgW="1828800" imgH="1054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3900488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304800"/>
            <a:ext cx="60325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7467600" cy="3021013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sample of 11 circuits from a large normal population has a mean resistance of 2.20 ohms.  We know from past testing that the population standard deviation is 0.35 ohms.</a:t>
            </a:r>
            <a:r>
              <a:rPr lang="en-US" altLang="en-US" sz="3200"/>
              <a:t>  </a:t>
            </a:r>
          </a:p>
          <a:p>
            <a:pPr marL="342900" indent="-342900" defTabSz="914400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8000"/>
                </a:solidFill>
              </a:rPr>
              <a:t>Solution: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7772400" y="762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28600"/>
            <a:ext cx="6032500" cy="9144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Interpretation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305800" cy="4724400"/>
          </a:xfrm>
        </p:spPr>
        <p:txBody>
          <a:bodyPr/>
          <a:lstStyle/>
          <a:p>
            <a:pPr marL="342900" indent="-342900" defTabSz="914400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en-US" sz="3200" dirty="0">
                <a:solidFill>
                  <a:srgbClr val="008000"/>
                </a:solidFill>
              </a:rPr>
              <a:t>We are 95% confident that the true mean resistance is between 1.9932 and 2.4068 ohms.</a:t>
            </a:r>
            <a:r>
              <a:rPr lang="en-US" altLang="en-US" sz="3200" dirty="0"/>
              <a:t> 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en-US" sz="3200" dirty="0"/>
              <a:t>Although the true mean may or may not be in this interval, </a:t>
            </a:r>
            <a:r>
              <a:rPr lang="en-US" altLang="en-US" sz="3200" dirty="0">
                <a:solidFill>
                  <a:srgbClr val="008000"/>
                </a:solidFill>
              </a:rPr>
              <a:t>95% of intervals formed in this manner</a:t>
            </a:r>
            <a:r>
              <a:rPr lang="en-US" altLang="en-US" sz="3200" dirty="0"/>
              <a:t> will contain the true mean.</a:t>
            </a:r>
            <a:endParaRPr lang="en-US" altLang="en-US" sz="1200" dirty="0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8BA09-7657-416B-A8E8-EEFDAD12600E}"/>
              </a:ext>
            </a:extLst>
          </p:cNvPr>
          <p:cNvSpPr txBox="1"/>
          <p:nvPr/>
        </p:nvSpPr>
        <p:spPr>
          <a:xfrm>
            <a:off x="6781800" y="5943600"/>
            <a:ext cx="237043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 8.9a, p.313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971800" y="4724400"/>
            <a:ext cx="1828800" cy="1179513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914400" y="4724400"/>
            <a:ext cx="1662113" cy="1179513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/>
              <a:t> </a:t>
            </a:r>
            <a:r>
              <a:rPr lang="en-US" altLang="en-US" sz="2400" b="1"/>
              <a:t>Unknown</a:t>
            </a:r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Confidence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Intervals</a:t>
            </a:r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Proportion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914400" y="5162550"/>
            <a:ext cx="157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 b="1"/>
              <a:t> Known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 You Ever Really Know </a:t>
            </a:r>
            <a:r>
              <a:rPr lang="el-GR" altLang="en-US" dirty="0"/>
              <a:t>σ</a:t>
            </a:r>
            <a:r>
              <a:rPr lang="en-US" altLang="en-US" dirty="0"/>
              <a:t>?</a:t>
            </a:r>
            <a:endParaRPr lang="el-GR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Probably not!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dirty="0"/>
              <a:t>In virtually all real world business situations, </a:t>
            </a:r>
            <a:r>
              <a:rPr lang="el-GR" altLang="en-US" dirty="0"/>
              <a:t>σ</a:t>
            </a:r>
            <a:r>
              <a:rPr lang="en-US" altLang="en-US" dirty="0"/>
              <a:t> is not known.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dirty="0"/>
              <a:t>If there is a situation where </a:t>
            </a:r>
            <a:r>
              <a:rPr lang="el-GR" altLang="en-US" dirty="0"/>
              <a:t>σ</a:t>
            </a:r>
            <a:r>
              <a:rPr lang="en-US" altLang="en-US" dirty="0"/>
              <a:t> is known then µ is also known (since to calculate </a:t>
            </a:r>
            <a:r>
              <a:rPr lang="el-GR" altLang="en-US" dirty="0"/>
              <a:t>σ</a:t>
            </a:r>
            <a:r>
              <a:rPr lang="en-US" altLang="en-US" dirty="0"/>
              <a:t> you need to know µ.)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dirty="0"/>
              <a:t>If you truly know µ there would be no need to gather a sample to estimate it.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001000" cy="44958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sz="3200" dirty="0"/>
              <a:t>If the population standard deviation </a:t>
            </a:r>
            <a:r>
              <a:rPr lang="el-GR" altLang="en-US" sz="3200" dirty="0">
                <a:sym typeface="Symbol" panose="05050102010706020507" pitchFamily="18" charset="2"/>
              </a:rPr>
              <a:t>σ</a:t>
            </a:r>
            <a:r>
              <a:rPr lang="en-US" altLang="en-US" sz="3200" dirty="0">
                <a:sym typeface="Symbol" panose="05050102010706020507" pitchFamily="18" charset="2"/>
              </a:rPr>
              <a:t> is unknown, we can </a:t>
            </a:r>
            <a:r>
              <a:rPr lang="en-US" altLang="en-US" sz="3200" dirty="0">
                <a:solidFill>
                  <a:srgbClr val="008000"/>
                </a:solidFill>
                <a:sym typeface="Symbol" panose="05050102010706020507" pitchFamily="18" charset="2"/>
              </a:rPr>
              <a:t>substitute the sample standard deviation, S.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200" dirty="0">
                <a:sym typeface="Symbol" panose="05050102010706020507" pitchFamily="18" charset="2"/>
              </a:rPr>
              <a:t>This introduces extra uncertainty, since  S is variable from sample to sample.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200" dirty="0">
                <a:sym typeface="Symbol" panose="05050102010706020507" pitchFamily="18" charset="2"/>
              </a:rPr>
              <a:t>So we </a:t>
            </a:r>
            <a:r>
              <a:rPr lang="en-US" altLang="en-US" sz="3200" dirty="0">
                <a:solidFill>
                  <a:srgbClr val="008000"/>
                </a:solidFill>
                <a:sym typeface="Symbol" panose="05050102010706020507" pitchFamily="18" charset="2"/>
              </a:rPr>
              <a:t>use the t distribution</a:t>
            </a:r>
            <a:r>
              <a:rPr lang="en-US" altLang="en-US" sz="3200" dirty="0">
                <a:sym typeface="Symbol" panose="05050102010706020507" pitchFamily="18" charset="2"/>
              </a:rPr>
              <a:t> instead of the normal distribution.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for </a:t>
            </a:r>
            <a:r>
              <a:rPr lang="el-GR" altLang="en-US"/>
              <a:t>μ</a:t>
            </a:r>
            <a:br>
              <a:rPr lang="en-US" altLang="en-US"/>
            </a:br>
            <a:r>
              <a:rPr lang="en-US" altLang="en-US"/>
              <a:t>(</a:t>
            </a:r>
            <a:r>
              <a:rPr lang="el-GR" altLang="en-US"/>
              <a:t>σ</a:t>
            </a:r>
            <a:r>
              <a:rPr lang="en-US" altLang="en-US"/>
              <a:t> Unknown) 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2296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Assumptions:</a:t>
            </a:r>
          </a:p>
          <a:p>
            <a:pPr lvl="1" eaLnBrk="1" hangingPunct="1"/>
            <a:r>
              <a:rPr lang="en-US" altLang="en-US" dirty="0"/>
              <a:t>Population standard deviation is unknown.</a:t>
            </a:r>
          </a:p>
          <a:p>
            <a:pPr lvl="1" eaLnBrk="1" hangingPunct="1"/>
            <a:r>
              <a:rPr lang="en-US" altLang="en-US" dirty="0"/>
              <a:t>Either the pop is normally distributed or</a:t>
            </a:r>
          </a:p>
          <a:p>
            <a:pPr lvl="1" eaLnBrk="1" hangingPunct="1"/>
            <a:r>
              <a:rPr lang="en-US" altLang="en-US" dirty="0"/>
              <a:t>If population is not normal, use large sample (n &gt; 30).</a:t>
            </a:r>
          </a:p>
          <a:p>
            <a:pPr eaLnBrk="1" hangingPunct="1"/>
            <a:r>
              <a:rPr lang="en-US" altLang="en-US" dirty="0">
                <a:solidFill>
                  <a:srgbClr val="008000"/>
                </a:solidFill>
              </a:rPr>
              <a:t>Use Student’s t  Distribution.</a:t>
            </a:r>
          </a:p>
          <a:p>
            <a:pPr eaLnBrk="1" hangingPunct="1"/>
            <a:r>
              <a:rPr lang="en-US" altLang="en-US" dirty="0"/>
              <a:t>Confidence Interval Estimate: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/>
              <a:t>     (where t</a:t>
            </a:r>
            <a:r>
              <a:rPr lang="el-GR" altLang="en-US" sz="1800" baseline="-25000" dirty="0"/>
              <a:t>α</a:t>
            </a:r>
            <a:r>
              <a:rPr lang="en-US" altLang="en-US" sz="1800" baseline="-25000" dirty="0"/>
              <a:t>/2</a:t>
            </a:r>
            <a:r>
              <a:rPr lang="en-US" altLang="en-US" sz="1800" dirty="0"/>
              <a:t> is the critical value of the t distribution with n -1 degrees of freedom and an area of </a:t>
            </a:r>
            <a:r>
              <a:rPr lang="el-GR" altLang="en-US" sz="1800" dirty="0"/>
              <a:t>α</a:t>
            </a:r>
            <a:r>
              <a:rPr lang="en-US" altLang="en-US" sz="1800" dirty="0"/>
              <a:t>/2 in each tail.)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Confidence Interval for </a:t>
            </a:r>
            <a:r>
              <a:rPr lang="el-GR" altLang="en-US" dirty="0"/>
              <a:t>μ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l-GR" altLang="en-US" dirty="0"/>
              <a:t>σ</a:t>
            </a:r>
            <a:r>
              <a:rPr lang="en-US" altLang="en-US" dirty="0"/>
              <a:t> Unknown) </a:t>
            </a:r>
          </a:p>
        </p:txBody>
      </p:sp>
      <p:graphicFrame>
        <p:nvGraphicFramePr>
          <p:cNvPr id="307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876745"/>
              </p:ext>
            </p:extLst>
          </p:nvPr>
        </p:nvGraphicFramePr>
        <p:xfrm>
          <a:off x="3235325" y="4249738"/>
          <a:ext cx="22161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419040" progId="Equation.3">
                  <p:embed/>
                </p:oleObj>
              </mc:Choice>
              <mc:Fallback>
                <p:oleObj name="Equation" r:id="rId2" imgW="76176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4249738"/>
                        <a:ext cx="2216150" cy="122078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391400" y="838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7696200" y="1295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352800" y="4343400"/>
            <a:ext cx="2209800" cy="6858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altLang="en-US" sz="3100" dirty="0"/>
              <a:t>The t is a family of distributions.</a:t>
            </a:r>
          </a:p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altLang="en-US" sz="3100" dirty="0"/>
              <a:t>The t</a:t>
            </a:r>
            <a:r>
              <a:rPr lang="el-GR" altLang="en-US" sz="3100" baseline="-25000" dirty="0"/>
              <a:t>α</a:t>
            </a:r>
            <a:r>
              <a:rPr lang="en-US" altLang="en-US" sz="3100" baseline="-25000" dirty="0"/>
              <a:t>/2</a:t>
            </a:r>
            <a:r>
              <a:rPr lang="en-US" altLang="en-US" sz="3100" dirty="0"/>
              <a:t> value depends on </a:t>
            </a:r>
            <a:r>
              <a:rPr lang="en-US" altLang="en-US" sz="3100" dirty="0">
                <a:solidFill>
                  <a:srgbClr val="008000"/>
                </a:solidFill>
              </a:rPr>
              <a:t>degrees of freedom (</a:t>
            </a:r>
            <a:r>
              <a:rPr lang="en-US" altLang="en-US" sz="3100" dirty="0" err="1">
                <a:solidFill>
                  <a:srgbClr val="008000"/>
                </a:solidFill>
              </a:rPr>
              <a:t>d.f.</a:t>
            </a:r>
            <a:r>
              <a:rPr lang="en-US" altLang="en-US" sz="3100" dirty="0">
                <a:solidFill>
                  <a:srgbClr val="008000"/>
                </a:solidFill>
              </a:rPr>
              <a:t>).</a:t>
            </a:r>
          </a:p>
          <a:p>
            <a:pPr marL="742950" lvl="1" indent="-285750" defTabSz="914400" eaLnBrk="1" hangingPunct="1">
              <a:spcBef>
                <a:spcPct val="40000"/>
              </a:spcBef>
            </a:pPr>
            <a:r>
              <a:rPr lang="en-US" altLang="en-US" sz="2300" dirty="0"/>
              <a:t>Number of observations that are free to vary after sample mean has been calculated.</a:t>
            </a:r>
            <a:endParaRPr lang="en-US" altLang="en-US" sz="2300" dirty="0">
              <a:solidFill>
                <a:schemeClr val="folHlink"/>
              </a:solidFill>
            </a:endParaRPr>
          </a:p>
          <a:p>
            <a:pPr marL="342900" indent="-342900" defTabSz="91440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3100" dirty="0"/>
              <a:t>				</a:t>
            </a:r>
            <a:r>
              <a:rPr lang="en-US" altLang="en-US" sz="3100" dirty="0" err="1"/>
              <a:t>d.f.</a:t>
            </a:r>
            <a:r>
              <a:rPr lang="en-US" altLang="en-US" sz="3100" dirty="0"/>
              <a:t> = n - 1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Student’s t Distribution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752600" y="3352800"/>
            <a:ext cx="1752600" cy="1447800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219200" y="2590800"/>
            <a:ext cx="7086600" cy="4572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33538"/>
            <a:ext cx="8077200" cy="3776662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8000"/>
                </a:solidFill>
              </a:rPr>
              <a:t>Idea:</a:t>
            </a:r>
            <a:r>
              <a:rPr lang="en-US" altLang="en-US" dirty="0"/>
              <a:t> Number of observations that are free to vary</a:t>
            </a:r>
          </a:p>
          <a:p>
            <a:pPr lvl="1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    after sample mean has been calculated.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Example:</a:t>
            </a:r>
            <a:r>
              <a:rPr lang="en-US" altLang="en-US" dirty="0"/>
              <a:t> Suppose the mean of 3 numbers is 8.0.</a:t>
            </a:r>
          </a:p>
          <a:p>
            <a:pPr lvl="2" eaLnBrk="1" hangingPunct="1"/>
            <a:endParaRPr lang="en-US" altLang="en-US" sz="1400" dirty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Let X</a:t>
            </a:r>
            <a:r>
              <a:rPr lang="en-US" altLang="en-US" baseline="-25000" dirty="0"/>
              <a:t>1</a:t>
            </a:r>
            <a:r>
              <a:rPr lang="en-US" altLang="en-US" dirty="0"/>
              <a:t> = 7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Let X</a:t>
            </a:r>
            <a:r>
              <a:rPr lang="en-US" altLang="en-US" baseline="-25000" dirty="0"/>
              <a:t>2</a:t>
            </a:r>
            <a:r>
              <a:rPr lang="en-US" altLang="en-US" dirty="0"/>
              <a:t> = 8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What is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chemeClr val="folHlink"/>
                </a:solidFill>
              </a:rPr>
              <a:t>X</a:t>
            </a:r>
            <a:r>
              <a:rPr lang="en-US" altLang="en-US" b="1" baseline="-25000" dirty="0">
                <a:solidFill>
                  <a:schemeClr val="folHlink"/>
                </a:solidFill>
              </a:rPr>
              <a:t>3</a:t>
            </a:r>
            <a:r>
              <a:rPr lang="en-US" altLang="en-US" dirty="0"/>
              <a:t>?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4267200" y="3581400"/>
            <a:ext cx="4038600" cy="1571625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If the mean of these three values is 8.0,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then X</a:t>
            </a:r>
            <a:r>
              <a:rPr lang="en-US" altLang="en-US" sz="2400" baseline="-25000"/>
              <a:t>3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folHlink"/>
                </a:solidFill>
              </a:rPr>
              <a:t>must be 9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(i.e., X</a:t>
            </a:r>
            <a:r>
              <a:rPr lang="en-US" altLang="en-US" sz="2400" baseline="-25000"/>
              <a:t>3</a:t>
            </a:r>
            <a:r>
              <a:rPr lang="en-US" altLang="en-US" sz="2400"/>
              <a:t> is not free to vary)</a:t>
            </a:r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Degrees of Freedom (df)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1295400" y="5181600"/>
            <a:ext cx="7391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Here, n = 3, so degrees of freedom  = n –</a:t>
            </a:r>
            <a:r>
              <a:rPr lang="en-US" altLang="en-US" sz="2400" dirty="0"/>
              <a:t> </a:t>
            </a:r>
            <a:r>
              <a:rPr lang="en-US" altLang="en-US" sz="2000" dirty="0"/>
              <a:t>1 = 3 – 1 = 2.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(2 values can be any numbers, but the third is not free to vary for a given mean.)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4343400" y="3505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7" name="AutoShape 8"/>
          <p:cNvSpPr>
            <a:spLocks noChangeArrowheads="1"/>
          </p:cNvSpPr>
          <p:nvPr/>
        </p:nvSpPr>
        <p:spPr bwMode="auto">
          <a:xfrm>
            <a:off x="3581400" y="4343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A50021"/>
          </a:solidFill>
          <a:ln w="19050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228600"/>
            <a:ext cx="6642100" cy="9906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Chapter 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8305800" cy="4343400"/>
          </a:xfrm>
        </p:spPr>
        <p:txBody>
          <a:bodyPr/>
          <a:lstStyle/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3200" b="1"/>
              <a:t>Content of this chapter</a:t>
            </a:r>
          </a:p>
          <a:p>
            <a:pPr marL="342900" indent="-342900" defTabSz="914400" eaLnBrk="1" hangingPunct="1"/>
            <a:r>
              <a:rPr lang="en-US" altLang="en-US" sz="3200"/>
              <a:t>Confidence Intervals for the </a:t>
            </a:r>
            <a:r>
              <a:rPr lang="en-US" altLang="en-US" sz="3200">
                <a:solidFill>
                  <a:srgbClr val="008000"/>
                </a:solidFill>
              </a:rPr>
              <a:t>Population Mean, </a:t>
            </a:r>
            <a:r>
              <a:rPr lang="el-GR" altLang="en-US" sz="3200">
                <a:solidFill>
                  <a:srgbClr val="008000"/>
                </a:solidFill>
                <a:sym typeface="Arial" panose="020B0604020202020204" pitchFamily="34" charset="0"/>
              </a:rPr>
              <a:t>μ</a:t>
            </a:r>
            <a:r>
              <a:rPr lang="en-US" altLang="en-US" sz="3200">
                <a:solidFill>
                  <a:srgbClr val="008000"/>
                </a:solidFill>
                <a:sym typeface="Arial" panose="020B0604020202020204" pitchFamily="34" charset="0"/>
              </a:rPr>
              <a:t>:</a:t>
            </a:r>
            <a:endParaRPr lang="el-GR" altLang="en-US" sz="3200">
              <a:solidFill>
                <a:srgbClr val="008000"/>
              </a:solidFill>
            </a:endParaRPr>
          </a:p>
          <a:p>
            <a:pPr marL="742950" lvl="1" indent="-285750" defTabSz="914400" eaLnBrk="1" hangingPunct="1"/>
            <a:r>
              <a:rPr lang="en-US" altLang="en-US"/>
              <a:t>when Population Standard Deviation </a:t>
            </a:r>
            <a:r>
              <a:rPr lang="el-GR" altLang="en-US">
                <a:solidFill>
                  <a:srgbClr val="A50021"/>
                </a:solidFill>
                <a:sym typeface="Arial" panose="020B0604020202020204" pitchFamily="34" charset="0"/>
              </a:rPr>
              <a:t>σ</a:t>
            </a:r>
            <a:r>
              <a:rPr lang="en-US" altLang="en-US">
                <a:solidFill>
                  <a:srgbClr val="A50021"/>
                </a:solidFill>
              </a:rPr>
              <a:t> is Known.</a:t>
            </a:r>
          </a:p>
          <a:p>
            <a:pPr marL="742950" lvl="1" indent="-285750" defTabSz="914400" eaLnBrk="1" hangingPunct="1"/>
            <a:r>
              <a:rPr lang="en-US" altLang="en-US"/>
              <a:t>when Population Standard Deviation </a:t>
            </a:r>
            <a:r>
              <a:rPr lang="el-GR" altLang="en-US">
                <a:solidFill>
                  <a:srgbClr val="A50021"/>
                </a:solidFill>
                <a:sym typeface="Arial" panose="020B0604020202020204" pitchFamily="34" charset="0"/>
              </a:rPr>
              <a:t>σ</a:t>
            </a:r>
            <a:r>
              <a:rPr lang="en-US" altLang="en-US">
                <a:solidFill>
                  <a:srgbClr val="A50021"/>
                </a:solidFill>
              </a:rPr>
              <a:t> is Unknown.</a:t>
            </a:r>
          </a:p>
          <a:p>
            <a:pPr marL="342900" indent="-342900" defTabSz="914400" eaLnBrk="1" hangingPunct="1"/>
            <a:r>
              <a:rPr lang="en-US" altLang="en-US" sz="3200"/>
              <a:t>Confidence Intervals for the </a:t>
            </a:r>
            <a:r>
              <a:rPr lang="en-US" altLang="en-US" sz="3200">
                <a:solidFill>
                  <a:srgbClr val="008000"/>
                </a:solidFill>
              </a:rPr>
              <a:t>Population Proportion, </a:t>
            </a:r>
            <a:r>
              <a:rPr lang="el-GR" altLang="en-US" sz="3200">
                <a:solidFill>
                  <a:srgbClr val="008000"/>
                </a:solidFill>
              </a:rPr>
              <a:t>π</a:t>
            </a:r>
            <a:r>
              <a:rPr lang="en-US" altLang="en-US" sz="3200">
                <a:solidFill>
                  <a:srgbClr val="008000"/>
                </a:solidFill>
              </a:rPr>
              <a:t>.</a:t>
            </a:r>
            <a:endParaRPr lang="el-GR" altLang="en-US" sz="3200">
              <a:solidFill>
                <a:srgbClr val="008000"/>
              </a:solidFill>
            </a:endParaRPr>
          </a:p>
          <a:p>
            <a:pPr marL="342900" indent="-342900" defTabSz="914400" eaLnBrk="1" hangingPunct="1"/>
            <a:r>
              <a:rPr lang="en-US" altLang="en-US" sz="3200"/>
              <a:t>Determining the </a:t>
            </a:r>
            <a:r>
              <a:rPr lang="en-US" altLang="en-US" sz="3200">
                <a:solidFill>
                  <a:srgbClr val="008000"/>
                </a:solidFill>
              </a:rPr>
              <a:t>Required Sample Size.</a:t>
            </a:r>
          </a:p>
          <a:p>
            <a:pPr marL="342900" indent="-342900" defTabSz="914400" eaLnBrk="1" hangingPunct="1"/>
            <a:endParaRPr lang="en-US" alt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5DBE-FD28-F35A-F209-167D7CDF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C29E-7A08-14F6-9FCC-C437EC82C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</a:t>
            </a:r>
          </a:p>
          <a:p>
            <a:r>
              <a:rPr lang="en-US" dirty="0"/>
              <a:t>If you know sigma, use the Z stuff (Z-stat, Z-table)</a:t>
            </a:r>
          </a:p>
          <a:p>
            <a:r>
              <a:rPr lang="en-US" dirty="0"/>
              <a:t>If you don’t know sigma and have to resort to using s, use the t stuff (t-table, t-stat)</a:t>
            </a:r>
          </a:p>
        </p:txBody>
      </p:sp>
    </p:spTree>
    <p:extLst>
      <p:ext uri="{BB962C8B-B14F-4D97-AF65-F5344CB8AC3E}">
        <p14:creationId xmlns:p14="http://schemas.microsoft.com/office/powerpoint/2010/main" val="21043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905000" y="5029200"/>
            <a:ext cx="102552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905000" y="5029200"/>
            <a:ext cx="5746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Student’s t Distribution</a:t>
            </a:r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4511675" y="4699000"/>
            <a:ext cx="3014663" cy="1209675"/>
          </a:xfrm>
          <a:custGeom>
            <a:avLst/>
            <a:gdLst>
              <a:gd name="T0" fmla="*/ 2147483646 w 1899"/>
              <a:gd name="T1" fmla="*/ 2147483646 h 762"/>
              <a:gd name="T2" fmla="*/ 2147483646 w 1899"/>
              <a:gd name="T3" fmla="*/ 2147483646 h 762"/>
              <a:gd name="T4" fmla="*/ 2147483646 w 1899"/>
              <a:gd name="T5" fmla="*/ 2147483646 h 762"/>
              <a:gd name="T6" fmla="*/ 2147483646 w 1899"/>
              <a:gd name="T7" fmla="*/ 2147483646 h 762"/>
              <a:gd name="T8" fmla="*/ 2147483646 w 1899"/>
              <a:gd name="T9" fmla="*/ 2147483646 h 762"/>
              <a:gd name="T10" fmla="*/ 2147483646 w 1899"/>
              <a:gd name="T11" fmla="*/ 2147483646 h 762"/>
              <a:gd name="T12" fmla="*/ 2147483646 w 1899"/>
              <a:gd name="T13" fmla="*/ 2147483646 h 762"/>
              <a:gd name="T14" fmla="*/ 2147483646 w 1899"/>
              <a:gd name="T15" fmla="*/ 2147483646 h 762"/>
              <a:gd name="T16" fmla="*/ 2147483646 w 1899"/>
              <a:gd name="T17" fmla="*/ 2147483646 h 762"/>
              <a:gd name="T18" fmla="*/ 2147483646 w 1899"/>
              <a:gd name="T19" fmla="*/ 2147483646 h 762"/>
              <a:gd name="T20" fmla="*/ 2147483646 w 1899"/>
              <a:gd name="T21" fmla="*/ 2147483646 h 762"/>
              <a:gd name="T22" fmla="*/ 2147483646 w 1899"/>
              <a:gd name="T23" fmla="*/ 2147483646 h 762"/>
              <a:gd name="T24" fmla="*/ 2147483646 w 1899"/>
              <a:gd name="T25" fmla="*/ 2147483646 h 762"/>
              <a:gd name="T26" fmla="*/ 2147483646 w 1899"/>
              <a:gd name="T27" fmla="*/ 2147483646 h 762"/>
              <a:gd name="T28" fmla="*/ 2147483646 w 1899"/>
              <a:gd name="T29" fmla="*/ 2147483646 h 762"/>
              <a:gd name="T30" fmla="*/ 0 w 1899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99"/>
              <a:gd name="T49" fmla="*/ 0 h 762"/>
              <a:gd name="T50" fmla="*/ 1899 w 1899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1497013" y="4699000"/>
            <a:ext cx="3016250" cy="1209675"/>
          </a:xfrm>
          <a:custGeom>
            <a:avLst/>
            <a:gdLst>
              <a:gd name="T0" fmla="*/ 0 w 1900"/>
              <a:gd name="T1" fmla="*/ 2147483646 h 762"/>
              <a:gd name="T2" fmla="*/ 2147483646 w 1900"/>
              <a:gd name="T3" fmla="*/ 2147483646 h 762"/>
              <a:gd name="T4" fmla="*/ 2147483646 w 1900"/>
              <a:gd name="T5" fmla="*/ 2147483646 h 762"/>
              <a:gd name="T6" fmla="*/ 2147483646 w 1900"/>
              <a:gd name="T7" fmla="*/ 2147483646 h 762"/>
              <a:gd name="T8" fmla="*/ 2147483646 w 1900"/>
              <a:gd name="T9" fmla="*/ 2147483646 h 762"/>
              <a:gd name="T10" fmla="*/ 2147483646 w 1900"/>
              <a:gd name="T11" fmla="*/ 2147483646 h 762"/>
              <a:gd name="T12" fmla="*/ 2147483646 w 1900"/>
              <a:gd name="T13" fmla="*/ 2147483646 h 762"/>
              <a:gd name="T14" fmla="*/ 2147483646 w 1900"/>
              <a:gd name="T15" fmla="*/ 2147483646 h 762"/>
              <a:gd name="T16" fmla="*/ 2147483646 w 1900"/>
              <a:gd name="T17" fmla="*/ 2147483646 h 762"/>
              <a:gd name="T18" fmla="*/ 2147483646 w 1900"/>
              <a:gd name="T19" fmla="*/ 2147483646 h 762"/>
              <a:gd name="T20" fmla="*/ 2147483646 w 1900"/>
              <a:gd name="T21" fmla="*/ 2147483646 h 762"/>
              <a:gd name="T22" fmla="*/ 2147483646 w 1900"/>
              <a:gd name="T23" fmla="*/ 2147483646 h 762"/>
              <a:gd name="T24" fmla="*/ 2147483646 w 1900"/>
              <a:gd name="T25" fmla="*/ 2147483646 h 762"/>
              <a:gd name="T26" fmla="*/ 2147483646 w 1900"/>
              <a:gd name="T27" fmla="*/ 2147483646 h 762"/>
              <a:gd name="T28" fmla="*/ 2147483646 w 1900"/>
              <a:gd name="T29" fmla="*/ 2147483646 h 762"/>
              <a:gd name="T30" fmla="*/ 2147483646 w 1900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0"/>
              <a:gd name="T49" fmla="*/ 0 h 762"/>
              <a:gd name="T50" fmla="*/ 1900 w 1900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4511675" y="4087813"/>
            <a:ext cx="2041525" cy="1820862"/>
          </a:xfrm>
          <a:custGeom>
            <a:avLst/>
            <a:gdLst>
              <a:gd name="T0" fmla="*/ 2147483646 w 1286"/>
              <a:gd name="T1" fmla="*/ 2147483646 h 1147"/>
              <a:gd name="T2" fmla="*/ 2147483646 w 1286"/>
              <a:gd name="T3" fmla="*/ 2147483646 h 1147"/>
              <a:gd name="T4" fmla="*/ 2147483646 w 1286"/>
              <a:gd name="T5" fmla="*/ 2147483646 h 1147"/>
              <a:gd name="T6" fmla="*/ 2147483646 w 1286"/>
              <a:gd name="T7" fmla="*/ 2147483646 h 1147"/>
              <a:gd name="T8" fmla="*/ 2147483646 w 1286"/>
              <a:gd name="T9" fmla="*/ 2147483646 h 1147"/>
              <a:gd name="T10" fmla="*/ 2147483646 w 1286"/>
              <a:gd name="T11" fmla="*/ 2147483646 h 1147"/>
              <a:gd name="T12" fmla="*/ 2147483646 w 1286"/>
              <a:gd name="T13" fmla="*/ 2147483646 h 1147"/>
              <a:gd name="T14" fmla="*/ 2147483646 w 1286"/>
              <a:gd name="T15" fmla="*/ 2147483646 h 1147"/>
              <a:gd name="T16" fmla="*/ 2147483646 w 1286"/>
              <a:gd name="T17" fmla="*/ 2147483646 h 1147"/>
              <a:gd name="T18" fmla="*/ 2147483646 w 1286"/>
              <a:gd name="T19" fmla="*/ 2147483646 h 1147"/>
              <a:gd name="T20" fmla="*/ 2147483646 w 1286"/>
              <a:gd name="T21" fmla="*/ 2147483646 h 1147"/>
              <a:gd name="T22" fmla="*/ 2147483646 w 1286"/>
              <a:gd name="T23" fmla="*/ 2147483646 h 1147"/>
              <a:gd name="T24" fmla="*/ 2147483646 w 1286"/>
              <a:gd name="T25" fmla="*/ 2147483646 h 1147"/>
              <a:gd name="T26" fmla="*/ 2147483646 w 1286"/>
              <a:gd name="T27" fmla="*/ 2147483646 h 1147"/>
              <a:gd name="T28" fmla="*/ 2147483646 w 1286"/>
              <a:gd name="T29" fmla="*/ 2147483646 h 1147"/>
              <a:gd name="T30" fmla="*/ 0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1285" y="1146"/>
                </a:moveTo>
                <a:lnTo>
                  <a:pt x="1150" y="1131"/>
                </a:lnTo>
                <a:lnTo>
                  <a:pt x="1082" y="1119"/>
                </a:lnTo>
                <a:lnTo>
                  <a:pt x="1014" y="1100"/>
                </a:lnTo>
                <a:lnTo>
                  <a:pt x="946" y="1075"/>
                </a:lnTo>
                <a:lnTo>
                  <a:pt x="880" y="1038"/>
                </a:lnTo>
                <a:lnTo>
                  <a:pt x="812" y="993"/>
                </a:lnTo>
                <a:lnTo>
                  <a:pt x="675" y="858"/>
                </a:lnTo>
                <a:lnTo>
                  <a:pt x="541" y="672"/>
                </a:lnTo>
                <a:lnTo>
                  <a:pt x="407" y="447"/>
                </a:lnTo>
                <a:lnTo>
                  <a:pt x="339" y="333"/>
                </a:lnTo>
                <a:lnTo>
                  <a:pt x="270" y="225"/>
                </a:lnTo>
                <a:lnTo>
                  <a:pt x="202" y="132"/>
                </a:lnTo>
                <a:lnTo>
                  <a:pt x="136" y="60"/>
                </a:lnTo>
                <a:lnTo>
                  <a:pt x="68" y="14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2471738" y="4087813"/>
            <a:ext cx="2041525" cy="1820862"/>
          </a:xfrm>
          <a:custGeom>
            <a:avLst/>
            <a:gdLst>
              <a:gd name="T0" fmla="*/ 0 w 1286"/>
              <a:gd name="T1" fmla="*/ 2147483646 h 1147"/>
              <a:gd name="T2" fmla="*/ 2147483646 w 1286"/>
              <a:gd name="T3" fmla="*/ 2147483646 h 1147"/>
              <a:gd name="T4" fmla="*/ 2147483646 w 1286"/>
              <a:gd name="T5" fmla="*/ 2147483646 h 1147"/>
              <a:gd name="T6" fmla="*/ 2147483646 w 1286"/>
              <a:gd name="T7" fmla="*/ 2147483646 h 1147"/>
              <a:gd name="T8" fmla="*/ 2147483646 w 1286"/>
              <a:gd name="T9" fmla="*/ 2147483646 h 1147"/>
              <a:gd name="T10" fmla="*/ 2147483646 w 1286"/>
              <a:gd name="T11" fmla="*/ 2147483646 h 1147"/>
              <a:gd name="T12" fmla="*/ 2147483646 w 1286"/>
              <a:gd name="T13" fmla="*/ 2147483646 h 1147"/>
              <a:gd name="T14" fmla="*/ 2147483646 w 1286"/>
              <a:gd name="T15" fmla="*/ 2147483646 h 1147"/>
              <a:gd name="T16" fmla="*/ 2147483646 w 1286"/>
              <a:gd name="T17" fmla="*/ 2147483646 h 1147"/>
              <a:gd name="T18" fmla="*/ 2147483646 w 1286"/>
              <a:gd name="T19" fmla="*/ 2147483646 h 1147"/>
              <a:gd name="T20" fmla="*/ 2147483646 w 1286"/>
              <a:gd name="T21" fmla="*/ 2147483646 h 1147"/>
              <a:gd name="T22" fmla="*/ 2147483646 w 1286"/>
              <a:gd name="T23" fmla="*/ 2147483646 h 1147"/>
              <a:gd name="T24" fmla="*/ 2147483646 w 1286"/>
              <a:gd name="T25" fmla="*/ 2147483646 h 1147"/>
              <a:gd name="T26" fmla="*/ 2147483646 w 1286"/>
              <a:gd name="T27" fmla="*/ 2147483646 h 1147"/>
              <a:gd name="T28" fmla="*/ 2147483646 w 1286"/>
              <a:gd name="T29" fmla="*/ 2147483646 h 1147"/>
              <a:gd name="T30" fmla="*/ 2147483646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0" y="1146"/>
                </a:moveTo>
                <a:lnTo>
                  <a:pt x="136" y="1131"/>
                </a:lnTo>
                <a:lnTo>
                  <a:pt x="204" y="1119"/>
                </a:lnTo>
                <a:lnTo>
                  <a:pt x="270" y="1100"/>
                </a:lnTo>
                <a:lnTo>
                  <a:pt x="339" y="1075"/>
                </a:lnTo>
                <a:lnTo>
                  <a:pt x="407" y="1038"/>
                </a:lnTo>
                <a:lnTo>
                  <a:pt x="473" y="993"/>
                </a:lnTo>
                <a:lnTo>
                  <a:pt x="609" y="858"/>
                </a:lnTo>
                <a:lnTo>
                  <a:pt x="743" y="672"/>
                </a:lnTo>
                <a:lnTo>
                  <a:pt x="880" y="447"/>
                </a:lnTo>
                <a:lnTo>
                  <a:pt x="946" y="333"/>
                </a:lnTo>
                <a:lnTo>
                  <a:pt x="1014" y="225"/>
                </a:lnTo>
                <a:lnTo>
                  <a:pt x="1082" y="132"/>
                </a:lnTo>
                <a:lnTo>
                  <a:pt x="1150" y="60"/>
                </a:lnTo>
                <a:lnTo>
                  <a:pt x="1217" y="14"/>
                </a:lnTo>
                <a:lnTo>
                  <a:pt x="1285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861300" y="578326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t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95800" y="3429000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4511675" y="3381375"/>
            <a:ext cx="1365250" cy="2527300"/>
          </a:xfrm>
          <a:custGeom>
            <a:avLst/>
            <a:gdLst>
              <a:gd name="T0" fmla="*/ 2147483646 w 860"/>
              <a:gd name="T1" fmla="*/ 2147483646 h 1592"/>
              <a:gd name="T2" fmla="*/ 2147483646 w 860"/>
              <a:gd name="T3" fmla="*/ 2147483646 h 1592"/>
              <a:gd name="T4" fmla="*/ 2147483646 w 860"/>
              <a:gd name="T5" fmla="*/ 2147483646 h 1592"/>
              <a:gd name="T6" fmla="*/ 2147483646 w 860"/>
              <a:gd name="T7" fmla="*/ 2147483646 h 1592"/>
              <a:gd name="T8" fmla="*/ 2147483646 w 860"/>
              <a:gd name="T9" fmla="*/ 2147483646 h 1592"/>
              <a:gd name="T10" fmla="*/ 2147483646 w 860"/>
              <a:gd name="T11" fmla="*/ 2147483646 h 1592"/>
              <a:gd name="T12" fmla="*/ 2147483646 w 860"/>
              <a:gd name="T13" fmla="*/ 2147483646 h 1592"/>
              <a:gd name="T14" fmla="*/ 2147483646 w 860"/>
              <a:gd name="T15" fmla="*/ 2147483646 h 1592"/>
              <a:gd name="T16" fmla="*/ 2147483646 w 860"/>
              <a:gd name="T17" fmla="*/ 2147483646 h 1592"/>
              <a:gd name="T18" fmla="*/ 2147483646 w 860"/>
              <a:gd name="T19" fmla="*/ 2147483646 h 1592"/>
              <a:gd name="T20" fmla="*/ 2147483646 w 860"/>
              <a:gd name="T21" fmla="*/ 2147483646 h 1592"/>
              <a:gd name="T22" fmla="*/ 2147483646 w 860"/>
              <a:gd name="T23" fmla="*/ 2147483646 h 1592"/>
              <a:gd name="T24" fmla="*/ 2147483646 w 860"/>
              <a:gd name="T25" fmla="*/ 2147483646 h 1592"/>
              <a:gd name="T26" fmla="*/ 2147483646 w 860"/>
              <a:gd name="T27" fmla="*/ 2147483646 h 1592"/>
              <a:gd name="T28" fmla="*/ 2147483646 w 860"/>
              <a:gd name="T29" fmla="*/ 2147483646 h 1592"/>
              <a:gd name="T30" fmla="*/ 0 w 860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1592"/>
              <a:gd name="T50" fmla="*/ 860 w 860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3146425" y="3381375"/>
            <a:ext cx="1366838" cy="2527300"/>
          </a:xfrm>
          <a:custGeom>
            <a:avLst/>
            <a:gdLst>
              <a:gd name="T0" fmla="*/ 0 w 861"/>
              <a:gd name="T1" fmla="*/ 2147483646 h 1592"/>
              <a:gd name="T2" fmla="*/ 2147483646 w 861"/>
              <a:gd name="T3" fmla="*/ 2147483646 h 1592"/>
              <a:gd name="T4" fmla="*/ 2147483646 w 861"/>
              <a:gd name="T5" fmla="*/ 2147483646 h 1592"/>
              <a:gd name="T6" fmla="*/ 2147483646 w 861"/>
              <a:gd name="T7" fmla="*/ 2147483646 h 1592"/>
              <a:gd name="T8" fmla="*/ 2147483646 w 861"/>
              <a:gd name="T9" fmla="*/ 2147483646 h 1592"/>
              <a:gd name="T10" fmla="*/ 2147483646 w 861"/>
              <a:gd name="T11" fmla="*/ 2147483646 h 1592"/>
              <a:gd name="T12" fmla="*/ 2147483646 w 861"/>
              <a:gd name="T13" fmla="*/ 2147483646 h 1592"/>
              <a:gd name="T14" fmla="*/ 2147483646 w 861"/>
              <a:gd name="T15" fmla="*/ 2147483646 h 1592"/>
              <a:gd name="T16" fmla="*/ 2147483646 w 861"/>
              <a:gd name="T17" fmla="*/ 2147483646 h 1592"/>
              <a:gd name="T18" fmla="*/ 2147483646 w 861"/>
              <a:gd name="T19" fmla="*/ 2147483646 h 1592"/>
              <a:gd name="T20" fmla="*/ 2147483646 w 861"/>
              <a:gd name="T21" fmla="*/ 2147483646 h 1592"/>
              <a:gd name="T22" fmla="*/ 2147483646 w 861"/>
              <a:gd name="T23" fmla="*/ 2147483646 h 1592"/>
              <a:gd name="T24" fmla="*/ 2147483646 w 861"/>
              <a:gd name="T25" fmla="*/ 2147483646 h 1592"/>
              <a:gd name="T26" fmla="*/ 2147483646 w 861"/>
              <a:gd name="T27" fmla="*/ 2147483646 h 1592"/>
              <a:gd name="T28" fmla="*/ 2147483646 w 861"/>
              <a:gd name="T29" fmla="*/ 2147483646 h 1592"/>
              <a:gd name="T30" fmla="*/ 2147483646 w 861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1"/>
              <a:gd name="T49" fmla="*/ 0 h 1592"/>
              <a:gd name="T50" fmla="*/ 861 w 861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77454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0993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64500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58039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515778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51167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86556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321945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57333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92722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114800" y="5943600"/>
            <a:ext cx="796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5978525" y="48006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477000" y="4419600"/>
            <a:ext cx="1787525" cy="40640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  (df = 5)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5140325" y="4038600"/>
            <a:ext cx="9271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638800" y="3657600"/>
            <a:ext cx="1787525" cy="4064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t  (df = 13)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04800" y="3962400"/>
            <a:ext cx="3276600" cy="10795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t-distributions are bell-shaped and symmetric, but have ‘fatter’ tails than the normal</a:t>
            </a: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3921125" y="28956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2209800" y="2514600"/>
            <a:ext cx="1787525" cy="955675"/>
          </a:xfrm>
          <a:prstGeom prst="rect">
            <a:avLst/>
          </a:prstGeom>
          <a:solidFill>
            <a:srgbClr val="FFE98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Standard Normal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(t with df = ∞</a:t>
            </a:r>
            <a:r>
              <a:rPr lang="en-US" altLang="en-US" sz="2000">
                <a:sym typeface="System"/>
              </a:rPr>
              <a:t>)</a:t>
            </a:r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1295400" y="6019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2438400" y="1524000"/>
            <a:ext cx="525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Note:  t       Z  as  n  increases</a:t>
            </a: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3810000" y="1752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Rectangle 3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0698-F25A-DEEE-0F2B-06DA2F73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B8F8-8713-0808-8624-A9D5F487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t-values can be found in the table in Appendix E.3.</a:t>
            </a:r>
          </a:p>
          <a:p>
            <a:r>
              <a:rPr lang="en-US" dirty="0"/>
              <a:t>We read it a little differently than with the Z-table</a:t>
            </a:r>
          </a:p>
          <a:p>
            <a:r>
              <a:rPr lang="en-US" dirty="0"/>
              <a:t>Need to know your degrees of freedom and your alpha.</a:t>
            </a:r>
          </a:p>
        </p:txBody>
      </p:sp>
    </p:spTree>
    <p:extLst>
      <p:ext uri="{BB962C8B-B14F-4D97-AF65-F5344CB8AC3E}">
        <p14:creationId xmlns:p14="http://schemas.microsoft.com/office/powerpoint/2010/main" val="1866211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90600" y="2286000"/>
            <a:ext cx="990600" cy="708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Student’s t Table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90600" y="1676400"/>
            <a:ext cx="2895600" cy="6096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990600" y="1676400"/>
            <a:ext cx="2895600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>
                <a:solidFill>
                  <a:srgbClr val="010000"/>
                </a:solidFill>
              </a:rPr>
              <a:t>Upper Tail Area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19100" y="2263775"/>
            <a:ext cx="590550" cy="7080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79425" y="2349500"/>
            <a:ext cx="511175" cy="8509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>
                <a:solidFill>
                  <a:schemeClr val="folHlink"/>
                </a:solidFill>
              </a:rPr>
              <a:t>df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solidFill>
                <a:schemeClr val="folHlink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150938" y="2349500"/>
            <a:ext cx="677862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10000"/>
                </a:solidFill>
              </a:rPr>
              <a:t>.10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949450" y="2263775"/>
            <a:ext cx="1022350" cy="708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095500" y="2349500"/>
            <a:ext cx="723900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>
                <a:solidFill>
                  <a:srgbClr val="010000"/>
                </a:solidFill>
              </a:rPr>
              <a:t>.05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924175" y="2263775"/>
            <a:ext cx="962025" cy="6953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033713" y="2355850"/>
            <a:ext cx="806450" cy="474663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10000"/>
                </a:solidFill>
              </a:rPr>
              <a:t>.025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19100" y="2971800"/>
            <a:ext cx="590550" cy="6858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525463" y="3087688"/>
            <a:ext cx="3571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973138" y="3087688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3.078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917700" y="3087688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6.314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886075" y="3087688"/>
            <a:ext cx="11620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12.706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19100" y="3662363"/>
            <a:ext cx="590550" cy="6953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512763" y="3754438"/>
            <a:ext cx="385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973138" y="3748088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1.886</a:t>
            </a:r>
          </a:p>
        </p:txBody>
      </p:sp>
      <p:sp>
        <p:nvSpPr>
          <p:cNvPr id="34837" name="Rectangle 23"/>
          <p:cNvSpPr>
            <a:spLocks noChangeArrowheads="1"/>
          </p:cNvSpPr>
          <p:nvPr/>
        </p:nvSpPr>
        <p:spPr bwMode="auto">
          <a:xfrm>
            <a:off x="419100" y="4343400"/>
            <a:ext cx="590550" cy="674688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8" name="Rectangle 24"/>
          <p:cNvSpPr>
            <a:spLocks noChangeArrowheads="1"/>
          </p:cNvSpPr>
          <p:nvPr/>
        </p:nvSpPr>
        <p:spPr bwMode="auto">
          <a:xfrm>
            <a:off x="525463" y="4468813"/>
            <a:ext cx="3571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34839" name="Rectangle 25"/>
          <p:cNvSpPr>
            <a:spLocks noChangeArrowheads="1"/>
          </p:cNvSpPr>
          <p:nvPr/>
        </p:nvSpPr>
        <p:spPr bwMode="auto">
          <a:xfrm>
            <a:off x="973138" y="4468813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1.638</a:t>
            </a:r>
          </a:p>
        </p:txBody>
      </p:sp>
      <p:sp>
        <p:nvSpPr>
          <p:cNvPr id="34840" name="Rectangle 26"/>
          <p:cNvSpPr>
            <a:spLocks noChangeArrowheads="1"/>
          </p:cNvSpPr>
          <p:nvPr/>
        </p:nvSpPr>
        <p:spPr bwMode="auto">
          <a:xfrm>
            <a:off x="1917700" y="4468813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2.353</a:t>
            </a:r>
          </a:p>
        </p:txBody>
      </p:sp>
      <p:sp>
        <p:nvSpPr>
          <p:cNvPr id="34841" name="Rectangle 27"/>
          <p:cNvSpPr>
            <a:spLocks noChangeArrowheads="1"/>
          </p:cNvSpPr>
          <p:nvPr/>
        </p:nvSpPr>
        <p:spPr bwMode="auto">
          <a:xfrm>
            <a:off x="3063875" y="4468813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3.182</a:t>
            </a:r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 flipH="1">
            <a:off x="6629400" y="3810000"/>
            <a:ext cx="0" cy="17526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9"/>
          <p:cNvSpPr>
            <a:spLocks noChangeArrowheads="1"/>
          </p:cNvSpPr>
          <p:nvPr/>
        </p:nvSpPr>
        <p:spPr bwMode="auto">
          <a:xfrm>
            <a:off x="6543675" y="4556125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4" name="Freeform 30"/>
          <p:cNvSpPr>
            <a:spLocks/>
          </p:cNvSpPr>
          <p:nvPr/>
        </p:nvSpPr>
        <p:spPr bwMode="auto">
          <a:xfrm>
            <a:off x="7543800" y="5057775"/>
            <a:ext cx="819150" cy="500063"/>
          </a:xfrm>
          <a:custGeom>
            <a:avLst/>
            <a:gdLst>
              <a:gd name="T0" fmla="*/ 2147483646 w 516"/>
              <a:gd name="T1" fmla="*/ 0 h 315"/>
              <a:gd name="T2" fmla="*/ 2147483646 w 516"/>
              <a:gd name="T3" fmla="*/ 2147483646 h 315"/>
              <a:gd name="T4" fmla="*/ 2147483646 w 516"/>
              <a:gd name="T5" fmla="*/ 2147483646 h 315"/>
              <a:gd name="T6" fmla="*/ 2147483646 w 516"/>
              <a:gd name="T7" fmla="*/ 2147483646 h 315"/>
              <a:gd name="T8" fmla="*/ 2147483646 w 516"/>
              <a:gd name="T9" fmla="*/ 2147483646 h 315"/>
              <a:gd name="T10" fmla="*/ 2147483646 w 516"/>
              <a:gd name="T11" fmla="*/ 2147483646 h 315"/>
              <a:gd name="T12" fmla="*/ 2147483646 w 516"/>
              <a:gd name="T13" fmla="*/ 2147483646 h 315"/>
              <a:gd name="T14" fmla="*/ 2147483646 w 516"/>
              <a:gd name="T15" fmla="*/ 2147483646 h 315"/>
              <a:gd name="T16" fmla="*/ 2147483646 w 516"/>
              <a:gd name="T17" fmla="*/ 2147483646 h 315"/>
              <a:gd name="T18" fmla="*/ 2147483646 w 516"/>
              <a:gd name="T19" fmla="*/ 2147483646 h 315"/>
              <a:gd name="T20" fmla="*/ 2147483646 w 516"/>
              <a:gd name="T21" fmla="*/ 2147483646 h 315"/>
              <a:gd name="T22" fmla="*/ 2147483646 w 516"/>
              <a:gd name="T23" fmla="*/ 2147483646 h 315"/>
              <a:gd name="T24" fmla="*/ 2147483646 w 516"/>
              <a:gd name="T25" fmla="*/ 2147483646 h 315"/>
              <a:gd name="T26" fmla="*/ 0 w 516"/>
              <a:gd name="T27" fmla="*/ 2147483646 h 3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6"/>
              <a:gd name="T43" fmla="*/ 0 h 315"/>
              <a:gd name="T44" fmla="*/ 516 w 516"/>
              <a:gd name="T45" fmla="*/ 315 h 3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6" h="315">
                <a:moveTo>
                  <a:pt x="6" y="0"/>
                </a:moveTo>
                <a:lnTo>
                  <a:pt x="6" y="24"/>
                </a:lnTo>
                <a:lnTo>
                  <a:pt x="10" y="8"/>
                </a:lnTo>
                <a:lnTo>
                  <a:pt x="40" y="51"/>
                </a:lnTo>
                <a:lnTo>
                  <a:pt x="112" y="123"/>
                </a:lnTo>
                <a:lnTo>
                  <a:pt x="139" y="152"/>
                </a:lnTo>
                <a:lnTo>
                  <a:pt x="182" y="195"/>
                </a:lnTo>
                <a:lnTo>
                  <a:pt x="212" y="209"/>
                </a:lnTo>
                <a:lnTo>
                  <a:pt x="270" y="238"/>
                </a:lnTo>
                <a:lnTo>
                  <a:pt x="327" y="267"/>
                </a:lnTo>
                <a:lnTo>
                  <a:pt x="413" y="295"/>
                </a:lnTo>
                <a:lnTo>
                  <a:pt x="516" y="315"/>
                </a:lnTo>
                <a:lnTo>
                  <a:pt x="12" y="312"/>
                </a:lnTo>
                <a:lnTo>
                  <a:pt x="0" y="12"/>
                </a:lnTo>
              </a:path>
            </a:pathLst>
          </a:cu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31"/>
          <p:cNvSpPr>
            <a:spLocks/>
          </p:cNvSpPr>
          <p:nvPr/>
        </p:nvSpPr>
        <p:spPr bwMode="auto">
          <a:xfrm>
            <a:off x="6626225" y="3776663"/>
            <a:ext cx="1830388" cy="1763712"/>
          </a:xfrm>
          <a:custGeom>
            <a:avLst/>
            <a:gdLst>
              <a:gd name="T0" fmla="*/ 2147483646 w 1153"/>
              <a:gd name="T1" fmla="*/ 2147483646 h 1111"/>
              <a:gd name="T2" fmla="*/ 2147483646 w 1153"/>
              <a:gd name="T3" fmla="*/ 2147483646 h 1111"/>
              <a:gd name="T4" fmla="*/ 2147483646 w 1153"/>
              <a:gd name="T5" fmla="*/ 2147483646 h 1111"/>
              <a:gd name="T6" fmla="*/ 2147483646 w 1153"/>
              <a:gd name="T7" fmla="*/ 2147483646 h 1111"/>
              <a:gd name="T8" fmla="*/ 2147483646 w 1153"/>
              <a:gd name="T9" fmla="*/ 2147483646 h 1111"/>
              <a:gd name="T10" fmla="*/ 2147483646 w 1153"/>
              <a:gd name="T11" fmla="*/ 2147483646 h 1111"/>
              <a:gd name="T12" fmla="*/ 2147483646 w 1153"/>
              <a:gd name="T13" fmla="*/ 2147483646 h 1111"/>
              <a:gd name="T14" fmla="*/ 2147483646 w 1153"/>
              <a:gd name="T15" fmla="*/ 2147483646 h 1111"/>
              <a:gd name="T16" fmla="*/ 2147483646 w 1153"/>
              <a:gd name="T17" fmla="*/ 2147483646 h 1111"/>
              <a:gd name="T18" fmla="*/ 2147483646 w 1153"/>
              <a:gd name="T19" fmla="*/ 2147483646 h 1111"/>
              <a:gd name="T20" fmla="*/ 2147483646 w 1153"/>
              <a:gd name="T21" fmla="*/ 2147483646 h 1111"/>
              <a:gd name="T22" fmla="*/ 2147483646 w 1153"/>
              <a:gd name="T23" fmla="*/ 2147483646 h 1111"/>
              <a:gd name="T24" fmla="*/ 2147483646 w 1153"/>
              <a:gd name="T25" fmla="*/ 2147483646 h 1111"/>
              <a:gd name="T26" fmla="*/ 2147483646 w 1153"/>
              <a:gd name="T27" fmla="*/ 2147483646 h 1111"/>
              <a:gd name="T28" fmla="*/ 2147483646 w 1153"/>
              <a:gd name="T29" fmla="*/ 2147483646 h 1111"/>
              <a:gd name="T30" fmla="*/ 0 w 1153"/>
              <a:gd name="T31" fmla="*/ 0 h 1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3"/>
              <a:gd name="T49" fmla="*/ 0 h 1111"/>
              <a:gd name="T50" fmla="*/ 1153 w 1153"/>
              <a:gd name="T51" fmla="*/ 1111 h 1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3" h="1111">
                <a:moveTo>
                  <a:pt x="1152" y="1110"/>
                </a:moveTo>
                <a:lnTo>
                  <a:pt x="1031" y="1096"/>
                </a:lnTo>
                <a:lnTo>
                  <a:pt x="971" y="1084"/>
                </a:lnTo>
                <a:lnTo>
                  <a:pt x="909" y="1065"/>
                </a:lnTo>
                <a:lnTo>
                  <a:pt x="849" y="1041"/>
                </a:lnTo>
                <a:lnTo>
                  <a:pt x="788" y="1007"/>
                </a:lnTo>
                <a:lnTo>
                  <a:pt x="728" y="961"/>
                </a:lnTo>
                <a:lnTo>
                  <a:pt x="607" y="832"/>
                </a:lnTo>
                <a:lnTo>
                  <a:pt x="485" y="650"/>
                </a:lnTo>
                <a:lnTo>
                  <a:pt x="364" y="434"/>
                </a:lnTo>
                <a:lnTo>
                  <a:pt x="304" y="323"/>
                </a:lnTo>
                <a:lnTo>
                  <a:pt x="243" y="220"/>
                </a:lnTo>
                <a:lnTo>
                  <a:pt x="183" y="130"/>
                </a:lnTo>
                <a:lnTo>
                  <a:pt x="122" y="60"/>
                </a:lnTo>
                <a:lnTo>
                  <a:pt x="62" y="16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Freeform 32"/>
          <p:cNvSpPr>
            <a:spLocks/>
          </p:cNvSpPr>
          <p:nvPr/>
        </p:nvSpPr>
        <p:spPr bwMode="auto">
          <a:xfrm>
            <a:off x="4799013" y="3776663"/>
            <a:ext cx="1828800" cy="1763712"/>
          </a:xfrm>
          <a:custGeom>
            <a:avLst/>
            <a:gdLst>
              <a:gd name="T0" fmla="*/ 0 w 1152"/>
              <a:gd name="T1" fmla="*/ 2147483646 h 1111"/>
              <a:gd name="T2" fmla="*/ 2147483646 w 1152"/>
              <a:gd name="T3" fmla="*/ 2147483646 h 1111"/>
              <a:gd name="T4" fmla="*/ 2147483646 w 1152"/>
              <a:gd name="T5" fmla="*/ 2147483646 h 1111"/>
              <a:gd name="T6" fmla="*/ 2147483646 w 1152"/>
              <a:gd name="T7" fmla="*/ 2147483646 h 1111"/>
              <a:gd name="T8" fmla="*/ 2147483646 w 1152"/>
              <a:gd name="T9" fmla="*/ 2147483646 h 1111"/>
              <a:gd name="T10" fmla="*/ 2147483646 w 1152"/>
              <a:gd name="T11" fmla="*/ 2147483646 h 1111"/>
              <a:gd name="T12" fmla="*/ 2147483646 w 1152"/>
              <a:gd name="T13" fmla="*/ 2147483646 h 1111"/>
              <a:gd name="T14" fmla="*/ 2147483646 w 1152"/>
              <a:gd name="T15" fmla="*/ 2147483646 h 1111"/>
              <a:gd name="T16" fmla="*/ 2147483646 w 1152"/>
              <a:gd name="T17" fmla="*/ 2147483646 h 1111"/>
              <a:gd name="T18" fmla="*/ 2147483646 w 1152"/>
              <a:gd name="T19" fmla="*/ 2147483646 h 1111"/>
              <a:gd name="T20" fmla="*/ 2147483646 w 1152"/>
              <a:gd name="T21" fmla="*/ 2147483646 h 1111"/>
              <a:gd name="T22" fmla="*/ 2147483646 w 1152"/>
              <a:gd name="T23" fmla="*/ 2147483646 h 1111"/>
              <a:gd name="T24" fmla="*/ 2147483646 w 1152"/>
              <a:gd name="T25" fmla="*/ 2147483646 h 1111"/>
              <a:gd name="T26" fmla="*/ 2147483646 w 1152"/>
              <a:gd name="T27" fmla="*/ 2147483646 h 1111"/>
              <a:gd name="T28" fmla="*/ 2147483646 w 1152"/>
              <a:gd name="T29" fmla="*/ 2147483646 h 1111"/>
              <a:gd name="T30" fmla="*/ 2147483646 w 1152"/>
              <a:gd name="T31" fmla="*/ 0 h 1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1111"/>
              <a:gd name="T50" fmla="*/ 1152 w 1152"/>
              <a:gd name="T51" fmla="*/ 1111 h 1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1111">
                <a:moveTo>
                  <a:pt x="0" y="1110"/>
                </a:moveTo>
                <a:lnTo>
                  <a:pt x="121" y="1096"/>
                </a:lnTo>
                <a:lnTo>
                  <a:pt x="182" y="1084"/>
                </a:lnTo>
                <a:lnTo>
                  <a:pt x="242" y="1065"/>
                </a:lnTo>
                <a:lnTo>
                  <a:pt x="304" y="1041"/>
                </a:lnTo>
                <a:lnTo>
                  <a:pt x="363" y="1007"/>
                </a:lnTo>
                <a:lnTo>
                  <a:pt x="425" y="961"/>
                </a:lnTo>
                <a:lnTo>
                  <a:pt x="546" y="832"/>
                </a:lnTo>
                <a:lnTo>
                  <a:pt x="666" y="650"/>
                </a:lnTo>
                <a:lnTo>
                  <a:pt x="787" y="434"/>
                </a:lnTo>
                <a:lnTo>
                  <a:pt x="849" y="323"/>
                </a:lnTo>
                <a:lnTo>
                  <a:pt x="909" y="220"/>
                </a:lnTo>
                <a:lnTo>
                  <a:pt x="970" y="130"/>
                </a:lnTo>
                <a:lnTo>
                  <a:pt x="1030" y="60"/>
                </a:lnTo>
                <a:lnTo>
                  <a:pt x="1091" y="16"/>
                </a:lnTo>
                <a:lnTo>
                  <a:pt x="1151" y="0"/>
                </a:lnTo>
              </a:path>
            </a:pathLst>
          </a:cu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Line 33"/>
          <p:cNvSpPr>
            <a:spLocks noChangeShapeType="1"/>
          </p:cNvSpPr>
          <p:nvPr/>
        </p:nvSpPr>
        <p:spPr bwMode="auto">
          <a:xfrm>
            <a:off x="8488363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4"/>
          <p:cNvSpPr>
            <a:spLocks noChangeShapeType="1"/>
          </p:cNvSpPr>
          <p:nvPr/>
        </p:nvSpPr>
        <p:spPr bwMode="auto">
          <a:xfrm>
            <a:off x="8118475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35"/>
          <p:cNvSpPr>
            <a:spLocks noChangeShapeType="1"/>
          </p:cNvSpPr>
          <p:nvPr/>
        </p:nvSpPr>
        <p:spPr bwMode="auto">
          <a:xfrm>
            <a:off x="7745413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36"/>
          <p:cNvSpPr>
            <a:spLocks noChangeShapeType="1"/>
          </p:cNvSpPr>
          <p:nvPr/>
        </p:nvSpPr>
        <p:spPr bwMode="auto">
          <a:xfrm>
            <a:off x="7372350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37"/>
          <p:cNvSpPr>
            <a:spLocks noChangeShapeType="1"/>
          </p:cNvSpPr>
          <p:nvPr/>
        </p:nvSpPr>
        <p:spPr bwMode="auto">
          <a:xfrm>
            <a:off x="6999288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38"/>
          <p:cNvSpPr>
            <a:spLocks noChangeShapeType="1"/>
          </p:cNvSpPr>
          <p:nvPr/>
        </p:nvSpPr>
        <p:spPr bwMode="auto">
          <a:xfrm>
            <a:off x="6626225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9"/>
          <p:cNvSpPr>
            <a:spLocks noChangeShapeType="1"/>
          </p:cNvSpPr>
          <p:nvPr/>
        </p:nvSpPr>
        <p:spPr bwMode="auto">
          <a:xfrm>
            <a:off x="6253163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40"/>
          <p:cNvSpPr>
            <a:spLocks noChangeShapeType="1"/>
          </p:cNvSpPr>
          <p:nvPr/>
        </p:nvSpPr>
        <p:spPr bwMode="auto">
          <a:xfrm>
            <a:off x="5883275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Line 41"/>
          <p:cNvSpPr>
            <a:spLocks noChangeShapeType="1"/>
          </p:cNvSpPr>
          <p:nvPr/>
        </p:nvSpPr>
        <p:spPr bwMode="auto">
          <a:xfrm>
            <a:off x="5510213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Line 42"/>
          <p:cNvSpPr>
            <a:spLocks noChangeShapeType="1"/>
          </p:cNvSpPr>
          <p:nvPr/>
        </p:nvSpPr>
        <p:spPr bwMode="auto">
          <a:xfrm>
            <a:off x="5137150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Rectangle 43"/>
          <p:cNvSpPr>
            <a:spLocks noChangeArrowheads="1"/>
          </p:cNvSpPr>
          <p:nvPr/>
        </p:nvSpPr>
        <p:spPr bwMode="auto">
          <a:xfrm>
            <a:off x="8307388" y="5538788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i="1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34858" name="Rectangle 44"/>
          <p:cNvSpPr>
            <a:spLocks noChangeArrowheads="1"/>
          </p:cNvSpPr>
          <p:nvPr/>
        </p:nvSpPr>
        <p:spPr bwMode="auto">
          <a:xfrm>
            <a:off x="6416675" y="5513388"/>
            <a:ext cx="385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34859" name="Rectangle 45"/>
          <p:cNvSpPr>
            <a:spLocks noChangeArrowheads="1"/>
          </p:cNvSpPr>
          <p:nvPr/>
        </p:nvSpPr>
        <p:spPr bwMode="auto">
          <a:xfrm>
            <a:off x="7086600" y="5638800"/>
            <a:ext cx="1085850" cy="52863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2.920</a:t>
            </a:r>
          </a:p>
        </p:txBody>
      </p:sp>
      <p:sp>
        <p:nvSpPr>
          <p:cNvPr id="34860" name="Rectangle 46"/>
          <p:cNvSpPr>
            <a:spLocks noChangeArrowheads="1"/>
          </p:cNvSpPr>
          <p:nvPr/>
        </p:nvSpPr>
        <p:spPr bwMode="auto">
          <a:xfrm>
            <a:off x="1371600" y="5257800"/>
            <a:ext cx="2590800" cy="10160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The body of the table contains t values, not probabilities</a:t>
            </a:r>
          </a:p>
        </p:txBody>
      </p:sp>
      <p:sp>
        <p:nvSpPr>
          <p:cNvPr id="34861" name="Line 47"/>
          <p:cNvSpPr>
            <a:spLocks noChangeShapeType="1"/>
          </p:cNvSpPr>
          <p:nvPr/>
        </p:nvSpPr>
        <p:spPr bwMode="auto">
          <a:xfrm flipH="1">
            <a:off x="2286000" y="4876800"/>
            <a:ext cx="1524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Line 48"/>
          <p:cNvSpPr>
            <a:spLocks noChangeShapeType="1"/>
          </p:cNvSpPr>
          <p:nvPr/>
        </p:nvSpPr>
        <p:spPr bwMode="auto">
          <a:xfrm flipV="1">
            <a:off x="7696200" y="4800600"/>
            <a:ext cx="304800" cy="59531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Line 49"/>
          <p:cNvSpPr>
            <a:spLocks noChangeShapeType="1"/>
          </p:cNvSpPr>
          <p:nvPr/>
        </p:nvSpPr>
        <p:spPr bwMode="auto">
          <a:xfrm>
            <a:off x="1905000" y="2209800"/>
            <a:ext cx="0" cy="2673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Line 50"/>
          <p:cNvSpPr>
            <a:spLocks noChangeShapeType="1"/>
          </p:cNvSpPr>
          <p:nvPr/>
        </p:nvSpPr>
        <p:spPr bwMode="auto">
          <a:xfrm flipH="1">
            <a:off x="2895600" y="2209800"/>
            <a:ext cx="0" cy="2673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Line 51"/>
          <p:cNvSpPr>
            <a:spLocks noChangeShapeType="1"/>
          </p:cNvSpPr>
          <p:nvPr/>
        </p:nvSpPr>
        <p:spPr bwMode="auto">
          <a:xfrm>
            <a:off x="1676400" y="4876800"/>
            <a:ext cx="6096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Rectangle 52"/>
          <p:cNvSpPr>
            <a:spLocks noChangeArrowheads="1"/>
          </p:cNvSpPr>
          <p:nvPr/>
        </p:nvSpPr>
        <p:spPr bwMode="auto">
          <a:xfrm>
            <a:off x="5638800" y="1981200"/>
            <a:ext cx="2320925" cy="15621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tabLst>
                <a:tab pos="82296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Let: n = 3     </a:t>
            </a:r>
            <a:br>
              <a:rPr lang="en-US" altLang="en-US" sz="2400"/>
            </a:br>
            <a:r>
              <a:rPr lang="en-US" altLang="en-US" sz="2400"/>
              <a:t>df = </a:t>
            </a:r>
            <a:r>
              <a:rPr lang="en-US" altLang="en-US" sz="2400" i="1"/>
              <a:t>n</a:t>
            </a:r>
            <a:r>
              <a:rPr lang="en-US" altLang="en-US" sz="2400"/>
              <a:t> - 1 = 2 </a:t>
            </a:r>
            <a:br>
              <a:rPr lang="en-US" altLang="en-US" sz="2400"/>
            </a:br>
            <a:r>
              <a:rPr lang="en-US" altLang="en-US" sz="2400"/>
              <a:t>       </a:t>
            </a:r>
            <a:r>
              <a:rPr lang="en-US" altLang="en-US" sz="2400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 sz="2400"/>
              <a:t> = 0.10</a:t>
            </a:r>
            <a:br>
              <a:rPr lang="en-US" altLang="en-US" sz="2400"/>
            </a:br>
            <a:r>
              <a:rPr lang="en-US" altLang="en-US" sz="2400"/>
              <a:t>    </a:t>
            </a:r>
            <a:r>
              <a:rPr lang="en-US" altLang="en-US" sz="2400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 sz="2400"/>
              <a:t>/2 = 0.05</a:t>
            </a:r>
          </a:p>
        </p:txBody>
      </p:sp>
      <p:sp>
        <p:nvSpPr>
          <p:cNvPr id="34867" name="Rectangle 53"/>
          <p:cNvSpPr>
            <a:spLocks noChangeArrowheads="1"/>
          </p:cNvSpPr>
          <p:nvPr/>
        </p:nvSpPr>
        <p:spPr bwMode="auto">
          <a:xfrm>
            <a:off x="7467600" y="4343400"/>
            <a:ext cx="1676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 sz="2400"/>
              <a:t>/2 = 0.05</a:t>
            </a:r>
          </a:p>
        </p:txBody>
      </p:sp>
      <p:sp>
        <p:nvSpPr>
          <p:cNvPr id="34868" name="Line 54"/>
          <p:cNvSpPr>
            <a:spLocks noChangeShapeType="1"/>
          </p:cNvSpPr>
          <p:nvPr/>
        </p:nvSpPr>
        <p:spPr bwMode="auto">
          <a:xfrm>
            <a:off x="457200" y="43434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9" name="Line 55"/>
          <p:cNvSpPr>
            <a:spLocks noChangeShapeType="1"/>
          </p:cNvSpPr>
          <p:nvPr/>
        </p:nvSpPr>
        <p:spPr bwMode="auto">
          <a:xfrm>
            <a:off x="457200" y="3657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0" name="Line 56"/>
          <p:cNvSpPr>
            <a:spLocks noChangeShapeType="1"/>
          </p:cNvSpPr>
          <p:nvPr/>
        </p:nvSpPr>
        <p:spPr bwMode="auto">
          <a:xfrm>
            <a:off x="457200" y="29718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1" name="Line 57"/>
          <p:cNvSpPr>
            <a:spLocks noChangeShapeType="1"/>
          </p:cNvSpPr>
          <p:nvPr/>
        </p:nvSpPr>
        <p:spPr bwMode="auto">
          <a:xfrm>
            <a:off x="4724400" y="55626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2" name="Line 58"/>
          <p:cNvSpPr>
            <a:spLocks noChangeShapeType="1"/>
          </p:cNvSpPr>
          <p:nvPr/>
        </p:nvSpPr>
        <p:spPr bwMode="auto">
          <a:xfrm>
            <a:off x="2895600" y="4114800"/>
            <a:ext cx="41148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3" name="Line 59"/>
          <p:cNvSpPr>
            <a:spLocks noChangeShapeType="1"/>
          </p:cNvSpPr>
          <p:nvPr/>
        </p:nvSpPr>
        <p:spPr bwMode="auto">
          <a:xfrm>
            <a:off x="990600" y="1676400"/>
            <a:ext cx="0" cy="3352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4" name="Line 60"/>
          <p:cNvSpPr>
            <a:spLocks noChangeShapeType="1"/>
          </p:cNvSpPr>
          <p:nvPr/>
        </p:nvSpPr>
        <p:spPr bwMode="auto">
          <a:xfrm>
            <a:off x="990600" y="2209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5" name="Line 61"/>
          <p:cNvSpPr>
            <a:spLocks noChangeShapeType="1"/>
          </p:cNvSpPr>
          <p:nvPr/>
        </p:nvSpPr>
        <p:spPr bwMode="auto">
          <a:xfrm>
            <a:off x="75438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6" name="Rectangle 64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34877" name="Rectangle 27"/>
          <p:cNvSpPr>
            <a:spLocks noChangeArrowheads="1"/>
          </p:cNvSpPr>
          <p:nvPr/>
        </p:nvSpPr>
        <p:spPr bwMode="auto">
          <a:xfrm>
            <a:off x="3063875" y="3733800"/>
            <a:ext cx="9842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4.303</a:t>
            </a:r>
          </a:p>
        </p:txBody>
      </p:sp>
      <p:sp>
        <p:nvSpPr>
          <p:cNvPr id="34878" name="Rectangle 45"/>
          <p:cNvSpPr>
            <a:spLocks noChangeArrowheads="1"/>
          </p:cNvSpPr>
          <p:nvPr/>
        </p:nvSpPr>
        <p:spPr bwMode="auto">
          <a:xfrm>
            <a:off x="1905000" y="3733800"/>
            <a:ext cx="990600" cy="47466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solidFill>
                  <a:srgbClr val="C00000"/>
                </a:solidFill>
              </a:rPr>
              <a:t>2.920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14400" y="2286000"/>
            <a:ext cx="7467600" cy="33528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6200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Selected t distribution values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0" y="1447800"/>
            <a:ext cx="509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With comparison to the Z value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14400" y="2286000"/>
            <a:ext cx="77724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Confidence       t                 t                t              </a:t>
            </a:r>
            <a:r>
              <a:rPr lang="en-US" altLang="en-US" sz="2400" b="1">
                <a:solidFill>
                  <a:schemeClr val="folHlink"/>
                </a:solidFill>
              </a:rPr>
              <a:t>Z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</a:t>
            </a:r>
            <a:r>
              <a:rPr lang="en-US" altLang="en-US" sz="2400" b="1" u="sng">
                <a:solidFill>
                  <a:schemeClr val="bg2"/>
                </a:solidFill>
              </a:rPr>
              <a:t> Level       </a:t>
            </a:r>
            <a:r>
              <a:rPr lang="en-US" altLang="en-US" sz="2400" b="1">
                <a:solidFill>
                  <a:schemeClr val="bg2"/>
                </a:solidFill>
              </a:rPr>
              <a:t>   </a:t>
            </a:r>
            <a:r>
              <a:rPr lang="en-US" altLang="en-US" sz="2400" b="1" u="sng">
                <a:solidFill>
                  <a:schemeClr val="bg2"/>
                </a:solidFill>
              </a:rPr>
              <a:t>(10 d.f.)</a:t>
            </a:r>
            <a:r>
              <a:rPr lang="en-US" altLang="en-US" sz="2400" b="1">
                <a:solidFill>
                  <a:schemeClr val="bg2"/>
                </a:solidFill>
              </a:rPr>
              <a:t>     </a:t>
            </a:r>
            <a:r>
              <a:rPr lang="en-US" altLang="en-US" sz="2400" b="1" u="sng">
                <a:solidFill>
                  <a:schemeClr val="bg2"/>
                </a:solidFill>
              </a:rPr>
              <a:t>(20 d.f.)</a:t>
            </a:r>
            <a:r>
              <a:rPr lang="en-US" altLang="en-US" sz="2400" b="1">
                <a:solidFill>
                  <a:schemeClr val="bg2"/>
                </a:solidFill>
              </a:rPr>
              <a:t>     </a:t>
            </a:r>
            <a:r>
              <a:rPr lang="en-US" altLang="en-US" sz="2400" b="1" u="sng">
                <a:solidFill>
                  <a:schemeClr val="bg2"/>
                </a:solidFill>
              </a:rPr>
              <a:t>(30 d.f.)  </a:t>
            </a:r>
            <a:r>
              <a:rPr lang="en-US" altLang="en-US" sz="2400" b="1">
                <a:solidFill>
                  <a:schemeClr val="bg2"/>
                </a:solidFill>
              </a:rPr>
              <a:t>  </a:t>
            </a:r>
            <a:r>
              <a:rPr lang="en-US" altLang="en-US" sz="2400" b="1">
                <a:solidFill>
                  <a:schemeClr val="folHlink"/>
                </a:solidFill>
              </a:rPr>
              <a:t>(</a:t>
            </a:r>
            <a:r>
              <a:rPr lang="en-US" altLang="en-US" sz="2400" b="1" u="sng">
                <a:solidFill>
                  <a:schemeClr val="folHlink"/>
                </a:solidFill>
              </a:rPr>
              <a:t>∞ d.f.)</a:t>
            </a:r>
          </a:p>
          <a:p>
            <a:pPr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0.80    	 1.372         1.325         1.310       1.28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0.90             1.812         1.725         1.697       1.645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0.95             2.228         2.086         2.042       1.96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0.99             3.169         2.845         2.750       2.58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219200" y="3886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219200" y="4419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19200" y="495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362200" y="5867400"/>
            <a:ext cx="441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Note:  t       Z  as  n  increases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3581400" y="6019800"/>
            <a:ext cx="381000" cy="0"/>
          </a:xfrm>
          <a:prstGeom prst="line">
            <a:avLst/>
          </a:prstGeom>
          <a:noFill/>
          <a:ln w="28575">
            <a:solidFill>
              <a:srgbClr val="00E2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3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600200"/>
            <a:ext cx="7315200" cy="914400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077200" cy="2667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   A random sample of n = 25 has X = 50 and 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	S = 8.  Form a 95% confidence interval for </a:t>
            </a:r>
            <a:r>
              <a:rPr lang="el-GR" altLang="en-US" sz="2700" dirty="0"/>
              <a:t>μ</a:t>
            </a:r>
            <a:r>
              <a:rPr lang="en-US" altLang="en-US" sz="2700" dirty="0"/>
              <a:t>.</a:t>
            </a:r>
          </a:p>
          <a:p>
            <a:pPr eaLnBrk="1" hangingPunct="1">
              <a:lnSpc>
                <a:spcPct val="60000"/>
              </a:lnSpc>
            </a:pPr>
            <a:endParaRPr lang="en-US" altLang="en-US" sz="2700" dirty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2300" dirty="0" err="1"/>
              <a:t>d.f.</a:t>
            </a:r>
            <a:r>
              <a:rPr lang="en-US" altLang="en-US" sz="2300" dirty="0"/>
              <a:t> = n – 1 = 24,  so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3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The confidence interval is</a:t>
            </a:r>
            <a:r>
              <a:rPr lang="en-US" altLang="en-US" sz="2300" dirty="0"/>
              <a:t> </a:t>
            </a:r>
            <a:endParaRPr lang="el-GR" altLang="en-US" sz="2300" dirty="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514600" y="5334000"/>
            <a:ext cx="3200400" cy="7620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 of t distribution confidence interval</a:t>
            </a:r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6048375" y="1676400"/>
            <a:ext cx="276225" cy="1588"/>
          </a:xfrm>
          <a:custGeom>
            <a:avLst/>
            <a:gdLst>
              <a:gd name="T0" fmla="*/ 0 w 174"/>
              <a:gd name="T1" fmla="*/ 0 h 1"/>
              <a:gd name="T2" fmla="*/ 2147483646 w 174"/>
              <a:gd name="T3" fmla="*/ 2147483646 h 1"/>
              <a:gd name="T4" fmla="*/ 0 60000 65536"/>
              <a:gd name="T5" fmla="*/ 0 60000 65536"/>
              <a:gd name="T6" fmla="*/ 0 w 174"/>
              <a:gd name="T7" fmla="*/ 0 h 1"/>
              <a:gd name="T8" fmla="*/ 174 w 17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4" h="1">
                <a:moveTo>
                  <a:pt x="0" y="0"/>
                </a:moveTo>
                <a:lnTo>
                  <a:pt x="174" y="1"/>
                </a:lnTo>
              </a:path>
            </a:pathLst>
          </a:custGeom>
          <a:solidFill>
            <a:srgbClr val="C7DAF7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71" name="Object 16"/>
          <p:cNvGraphicFramePr>
            <a:graphicFrameLocks noChangeAspect="1"/>
          </p:cNvGraphicFramePr>
          <p:nvPr/>
        </p:nvGraphicFramePr>
        <p:xfrm>
          <a:off x="4629150" y="2819400"/>
          <a:ext cx="3221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241300" progId="Equation.3">
                  <p:embed/>
                </p:oleObj>
              </mc:Choice>
              <mc:Fallback>
                <p:oleObj name="Equation" r:id="rId2" imgW="13843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819400"/>
                        <a:ext cx="3221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17"/>
          <p:cNvGraphicFramePr>
            <a:graphicFrameLocks noChangeAspect="1"/>
          </p:cNvGraphicFramePr>
          <p:nvPr/>
        </p:nvGraphicFramePr>
        <p:xfrm>
          <a:off x="1938338" y="4130675"/>
          <a:ext cx="53117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3813" imgH="406224" progId="Equation.3">
                  <p:embed/>
                </p:oleObj>
              </mc:Choice>
              <mc:Fallback>
                <p:oleObj name="Equation" r:id="rId4" imgW="2043813" imgH="4062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4130675"/>
                        <a:ext cx="53117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667000" y="548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46.698 ≤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≤ 53.302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7772400" y="914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7328C-F1E7-45F7-BABA-8E7458F1BE02}"/>
              </a:ext>
            </a:extLst>
          </p:cNvPr>
          <p:cNvSpPr txBox="1"/>
          <p:nvPr/>
        </p:nvSpPr>
        <p:spPr>
          <a:xfrm>
            <a:off x="6808787" y="5937250"/>
            <a:ext cx="23352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 8.13, p319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 of t distribution confidence interval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n&lt;30, interpreting this interval requires the assumption that the population you are sampling from is approximately a normal distribution.</a:t>
            </a:r>
          </a:p>
          <a:p>
            <a:pPr eaLnBrk="1" hangingPunct="1"/>
            <a:r>
              <a:rPr lang="en-US" altLang="en-US" dirty="0"/>
              <a:t>This condition can be checked by creating a:</a:t>
            </a:r>
          </a:p>
          <a:p>
            <a:pPr lvl="1" eaLnBrk="1" hangingPunct="1"/>
            <a:r>
              <a:rPr lang="en-US" altLang="en-US" dirty="0"/>
              <a:t>Normal probability plot</a:t>
            </a:r>
          </a:p>
          <a:p>
            <a:pPr lvl="1" eaLnBrk="1" hangingPunct="1"/>
            <a:r>
              <a:rPr lang="en-US" altLang="en-US" dirty="0"/>
              <a:t>Boxplot.</a:t>
            </a:r>
          </a:p>
          <a:p>
            <a:pPr lvl="1" eaLnBrk="1" hangingPunct="1"/>
            <a:r>
              <a:rPr lang="en-US" altLang="en-US" dirty="0"/>
              <a:t>Going through the list of questions from Session 5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239000" y="1066800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772400" y="1595438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3DA8-139D-42A7-53F6-7A295789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D822F-049F-C2FF-3837-88231245F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1) You take a random sample of 10 fish in the hatchery pond and determine that the average length is 7.5 inches, with sample std dev 2.3 inches. 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pitchFamily="34" charset="0"/>
              </a:rPr>
              <a:t>Construct 95% </a:t>
            </a:r>
            <a:r>
              <a:rPr lang="en-US" sz="2400" dirty="0" err="1">
                <a:solidFill>
                  <a:srgbClr val="000000"/>
                </a:solidFill>
                <a:latin typeface="Open Sans" panose="020B0604020202020204" pitchFamily="34" charset="0"/>
              </a:rPr>
              <a:t>conf.interval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Open Sans" panose="020B0604020202020204" pitchFamily="34" charset="0"/>
              </a:rPr>
              <a:t>2) </a:t>
            </a:r>
            <a:r>
              <a:rPr lang="en-US" sz="24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Suppose you do a study of acupuncture to determine how effective it is in relieving pain. You measure sensory rates for 15 subjects. Construct a 95% confidence interval for the mean sensory rate for the population (assumed normal) from which you took the data.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Samp</a:t>
            </a:r>
            <a:r>
              <a:rPr lang="en-US" sz="24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mean is 8.23 and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samp</a:t>
            </a:r>
            <a:r>
              <a:rPr lang="en-US" sz="24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std dev is 1.67.</a:t>
            </a:r>
            <a:endParaRPr lang="en-US" sz="2400" dirty="0">
              <a:solidFill>
                <a:srgbClr val="000000"/>
              </a:solidFill>
              <a:latin typeface="Open Sans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1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F234-55FF-920B-E9C7-BBB617A7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66DC-F1A4-8831-0012-E4B6EF04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df</a:t>
            </a:r>
            <a:r>
              <a:rPr lang="en-US" dirty="0"/>
              <a:t>=9</a:t>
            </a:r>
          </a:p>
          <a:p>
            <a:r>
              <a:rPr lang="en-US" dirty="0"/>
              <a:t>Critical t-</a:t>
            </a:r>
            <a:r>
              <a:rPr lang="en-US" dirty="0" err="1"/>
              <a:t>val</a:t>
            </a:r>
            <a:r>
              <a:rPr lang="en-US" dirty="0"/>
              <a:t>: 2.26</a:t>
            </a:r>
          </a:p>
          <a:p>
            <a:r>
              <a:rPr lang="en-US" dirty="0"/>
              <a:t>7.5+/- 2.26(2.3/sqrt10)</a:t>
            </a:r>
          </a:p>
          <a:p>
            <a:r>
              <a:rPr lang="en-US" dirty="0"/>
              <a:t>7.5+/- 1.644</a:t>
            </a:r>
          </a:p>
          <a:p>
            <a:r>
              <a:rPr lang="en-US" dirty="0"/>
              <a:t>5.86 to 9.15</a:t>
            </a:r>
          </a:p>
          <a:p>
            <a:r>
              <a:rPr lang="en-US" dirty="0"/>
              <a:t>2) </a:t>
            </a:r>
            <a:r>
              <a:rPr lang="en-US" dirty="0" err="1"/>
              <a:t>df</a:t>
            </a:r>
            <a:r>
              <a:rPr lang="en-US" dirty="0"/>
              <a:t>=14</a:t>
            </a:r>
          </a:p>
          <a:p>
            <a:r>
              <a:rPr lang="en-US" dirty="0"/>
              <a:t>Critical t-</a:t>
            </a:r>
            <a:r>
              <a:rPr lang="en-US" dirty="0" err="1"/>
              <a:t>val</a:t>
            </a:r>
            <a:r>
              <a:rPr lang="en-US" dirty="0"/>
              <a:t>: 2.145</a:t>
            </a:r>
          </a:p>
          <a:p>
            <a:r>
              <a:rPr lang="en-US" dirty="0"/>
              <a:t>8.23+/- 2.145(1.67/sqrt)=&gt; 8.23+/-0.924</a:t>
            </a:r>
          </a:p>
          <a:p>
            <a:r>
              <a:rPr lang="en-US" dirty="0"/>
              <a:t>7.3 to 9.15</a:t>
            </a:r>
          </a:p>
        </p:txBody>
      </p:sp>
    </p:spTree>
    <p:extLst>
      <p:ext uri="{BB962C8B-B14F-4D97-AF65-F5344CB8AC3E}">
        <p14:creationId xmlns:p14="http://schemas.microsoft.com/office/powerpoint/2010/main" val="7883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938213" y="609600"/>
            <a:ext cx="7696200" cy="762000"/>
          </a:xfrm>
        </p:spPr>
        <p:txBody>
          <a:bodyPr/>
          <a:lstStyle/>
          <a:p>
            <a:r>
              <a:rPr lang="en-US" altLang="en-US"/>
              <a:t>Example of Excel, Minitab, &amp; JMP Confidence Interval Output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663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962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111500"/>
            <a:ext cx="357028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7732713" y="13716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28600"/>
            <a:ext cx="7088187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Point and Interval Estimates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63763"/>
            <a:ext cx="8001000" cy="1427162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>
                <a:solidFill>
                  <a:srgbClr val="008000"/>
                </a:solidFill>
              </a:rPr>
              <a:t>point estimate</a:t>
            </a:r>
            <a:r>
              <a:rPr lang="en-US" altLang="en-US"/>
              <a:t> is a single number. 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/>
              <a:t>A </a:t>
            </a:r>
            <a:r>
              <a:rPr lang="en-US" altLang="en-US">
                <a:solidFill>
                  <a:srgbClr val="008000"/>
                </a:solidFill>
              </a:rPr>
              <a:t>confidence interval</a:t>
            </a:r>
            <a:r>
              <a:rPr lang="en-US" altLang="en-US"/>
              <a:t> provides additional information about the variability of the estimate.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219200" y="3886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2223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77755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419600" y="3733800"/>
            <a:ext cx="1524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422775" y="41148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22575" y="4800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Point Estimate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88975" y="4343400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/>
              <a:t>Lower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Limit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242175" y="4267200"/>
            <a:ext cx="1676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/>
              <a:t>Upper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Limit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219200" y="5486400"/>
            <a:ext cx="6553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43200" y="5486400"/>
            <a:ext cx="358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Width of 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confidence interval</a:t>
            </a: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2971800" y="4724400"/>
            <a:ext cx="1828800" cy="12192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</a:t>
            </a:r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914400" y="4724400"/>
            <a:ext cx="1662113" cy="1179513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/>
              <a:t> </a:t>
            </a:r>
            <a:r>
              <a:rPr lang="en-US" altLang="en-US" sz="2400" b="1"/>
              <a:t>Unknown</a:t>
            </a:r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Confidence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Intervals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Proportion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914400" y="5162550"/>
            <a:ext cx="157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/>
              <a:t> </a:t>
            </a:r>
            <a:r>
              <a:rPr lang="en-US" altLang="en-US" sz="2400" b="1"/>
              <a:t>Known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9" name="Rectangle 25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315200" cy="1066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altLang="en-US"/>
              <a:t>Confidence Intervals for the </a:t>
            </a:r>
            <a:br>
              <a:rPr lang="en-US" altLang="en-US"/>
            </a:br>
            <a:r>
              <a:rPr lang="en-US" altLang="en-US"/>
              <a:t>Population Proportion,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93913"/>
            <a:ext cx="7696200" cy="3810000"/>
          </a:xfrm>
        </p:spPr>
        <p:txBody>
          <a:bodyPr/>
          <a:lstStyle/>
          <a:p>
            <a:pPr marL="342900" indent="-342900" defTabSz="914400" eaLnBrk="1" hangingPunct="1">
              <a:lnSpc>
                <a:spcPct val="115000"/>
              </a:lnSpc>
            </a:pPr>
            <a:r>
              <a:rPr lang="en-US" altLang="en-US" sz="3200"/>
              <a:t>An interval estimate for the population proportion ( </a:t>
            </a:r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3200"/>
              <a:t> ) can be calculated by adding an allowance for uncertainty to the sample proportion (p).</a:t>
            </a:r>
            <a:r>
              <a:rPr lang="en-US" altLang="en-US"/>
              <a:t> </a:t>
            </a:r>
          </a:p>
          <a:p>
            <a:pPr marL="342900" indent="-342900" defTabSz="914400" eaLnBrk="1" hangingPunct="1">
              <a:lnSpc>
                <a:spcPct val="40000"/>
              </a:lnSpc>
            </a:pPr>
            <a:endParaRPr lang="en-US" altLang="en-US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315200" cy="1066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altLang="en-US"/>
              <a:t>Confidence Intervals for the </a:t>
            </a:r>
            <a:br>
              <a:rPr lang="en-US" altLang="en-US"/>
            </a:br>
            <a:r>
              <a:rPr lang="en-US" altLang="en-US"/>
              <a:t>Population Proportion,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76400"/>
            <a:ext cx="7696200" cy="4195763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700"/>
              <a:t>Recall that the distribution of the sample proportion is approximately normal if the sample size is large, with standard deviation:</a:t>
            </a:r>
          </a:p>
          <a:p>
            <a:pPr marL="342900" indent="-342900" defTabSz="914400" eaLnBrk="1" hangingPunct="1"/>
            <a:endParaRPr lang="en-US" altLang="en-US" sz="2700"/>
          </a:p>
          <a:p>
            <a:pPr marL="342900" indent="-342900" defTabSz="914400" eaLnBrk="1" hangingPunct="1"/>
            <a:endParaRPr lang="en-US" altLang="en-US" sz="2700"/>
          </a:p>
          <a:p>
            <a:pPr marL="342900" indent="-342900" defTabSz="914400" eaLnBrk="1" hangingPunct="1"/>
            <a:endParaRPr lang="en-US" altLang="en-US" sz="2700"/>
          </a:p>
          <a:p>
            <a:pPr marL="342900" indent="-342900" defTabSz="914400" eaLnBrk="1" hangingPunct="1"/>
            <a:r>
              <a:rPr lang="en-US" altLang="en-US" sz="2700"/>
              <a:t>We will estimate this with sample data: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graphicFrame>
        <p:nvGraphicFramePr>
          <p:cNvPr id="4198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68184"/>
              </p:ext>
            </p:extLst>
          </p:nvPr>
        </p:nvGraphicFramePr>
        <p:xfrm>
          <a:off x="4024313" y="5105400"/>
          <a:ext cx="17113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725" imgH="444307" progId="Equation.3">
                  <p:embed/>
                </p:oleObj>
              </mc:Choice>
              <mc:Fallback>
                <p:oleObj name="Equation" r:id="rId2" imgW="634725" imgH="44430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5105400"/>
                        <a:ext cx="1711325" cy="11953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17"/>
          <p:cNvGraphicFramePr>
            <a:graphicFrameLocks noChangeAspect="1"/>
          </p:cNvGraphicFramePr>
          <p:nvPr/>
        </p:nvGraphicFramePr>
        <p:xfrm>
          <a:off x="3370263" y="3124200"/>
          <a:ext cx="27828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3">
                  <p:embed/>
                </p:oleObj>
              </mc:Choice>
              <mc:Fallback>
                <p:oleObj name="Equation" r:id="rId4" imgW="990170" imgH="44430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3124200"/>
                        <a:ext cx="2782887" cy="12477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7886700" y="1671638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9248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Confidence Interval Endpoints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/>
              <a:t>Upper and lower confidence limits for the population proportion are calculated with the formula: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2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where 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altLang="en-US" sz="1900"/>
              <a:t>Z</a:t>
            </a:r>
            <a:r>
              <a:rPr lang="el-GR" altLang="en-US" sz="1900" baseline="-25000"/>
              <a:t>α</a:t>
            </a:r>
            <a:r>
              <a:rPr lang="en-US" altLang="en-US" sz="1900" baseline="-25000"/>
              <a:t>/2</a:t>
            </a:r>
            <a:r>
              <a:rPr lang="en-US" altLang="en-US" sz="1900"/>
              <a:t> is the standard normal value for the level of confidence desired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altLang="en-US" sz="1900"/>
              <a:t>p     is the sample proportion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altLang="en-US" sz="1900"/>
              <a:t>n     is the sample size.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100"/>
              <a:t>Note:  must have np &gt; 5 and n(1-p) &gt; 5.</a:t>
            </a:r>
          </a:p>
        </p:txBody>
      </p:sp>
      <p:graphicFrame>
        <p:nvGraphicFramePr>
          <p:cNvPr id="43012" name="Object 9"/>
          <p:cNvGraphicFramePr>
            <a:graphicFrameLocks noChangeAspect="1"/>
          </p:cNvGraphicFramePr>
          <p:nvPr/>
        </p:nvGraphicFramePr>
        <p:xfrm>
          <a:off x="2700338" y="3119438"/>
          <a:ext cx="373856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406224" progId="Equation.3">
                  <p:embed/>
                </p:oleObj>
              </mc:Choice>
              <mc:Fallback>
                <p:oleObj name="Equation" r:id="rId2" imgW="1129810" imgH="4062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19438"/>
                        <a:ext cx="3738562" cy="13430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28600"/>
            <a:ext cx="6032500" cy="9144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41513"/>
            <a:ext cx="7315200" cy="3022600"/>
          </a:xfrm>
        </p:spPr>
        <p:txBody>
          <a:bodyPr/>
          <a:lstStyle/>
          <a:p>
            <a:pPr marL="342900" indent="-342900" defTabSz="914400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en-US" sz="3200"/>
              <a:t>A random sample of 100 people shows that 25 are left-handed. </a:t>
            </a:r>
          </a:p>
          <a:p>
            <a:pPr marL="342900" indent="-342900" defTabSz="914400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en-US" sz="3200"/>
              <a:t>Form a 95% confidence interval for the true proportion of left-handers.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0" y="5181600"/>
            <a:ext cx="3657600" cy="609600"/>
          </a:xfrm>
          <a:prstGeom prst="rect">
            <a:avLst/>
          </a:prstGeom>
          <a:solidFill>
            <a:srgbClr val="00E2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228600"/>
            <a:ext cx="5773738" cy="9906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447800"/>
            <a:ext cx="7315200" cy="19812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random sample of 100 people shows that 25 are left-handed. Form a 95% confidence interval for the true proportion of left-handers.</a:t>
            </a:r>
          </a:p>
        </p:txBody>
      </p:sp>
      <p:graphicFrame>
        <p:nvGraphicFramePr>
          <p:cNvPr id="45061" name="Object 16"/>
          <p:cNvGraphicFramePr>
            <a:graphicFrameLocks noChangeAspect="1"/>
          </p:cNvGraphicFramePr>
          <p:nvPr/>
        </p:nvGraphicFramePr>
        <p:xfrm>
          <a:off x="2311400" y="3530600"/>
          <a:ext cx="47117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495300" progId="Equation.DSMT4">
                  <p:embed/>
                </p:oleObj>
              </mc:Choice>
              <mc:Fallback>
                <p:oleObj name="Equation" r:id="rId2" imgW="2032000" imgH="495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530600"/>
                        <a:ext cx="47117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17"/>
          <p:cNvGraphicFramePr>
            <a:graphicFrameLocks noChangeAspect="1"/>
          </p:cNvGraphicFramePr>
          <p:nvPr/>
        </p:nvGraphicFramePr>
        <p:xfrm>
          <a:off x="2354263" y="4678363"/>
          <a:ext cx="34067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088" imgH="406224" progId="Equation.3">
                  <p:embed/>
                </p:oleObj>
              </mc:Choice>
              <mc:Fallback>
                <p:oleObj name="Equation" r:id="rId4" imgW="1409088" imgH="4062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4678363"/>
                        <a:ext cx="34067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7467600" y="114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7772400" y="6858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457200"/>
            <a:ext cx="60325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Interpretation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74676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/>
              <a:t>We are 95% confident that the true percentage of left-handers in the population is between </a:t>
            </a:r>
          </a:p>
          <a:p>
            <a:pPr marL="342900" indent="-342900" algn="ctr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16.51% and 33.49%.  </a:t>
            </a:r>
          </a:p>
          <a:p>
            <a:pPr marL="342900" indent="-342900" defTabSz="914400" eaLnBrk="1" hangingPunct="1">
              <a:lnSpc>
                <a:spcPct val="60000"/>
              </a:lnSpc>
            </a:pPr>
            <a:endParaRPr lang="en-US" altLang="en-US" dirty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Although the interval from 0.1651 to 0.3349  may or may not contain the true proportion, 95% of intervals formed from samples of size 100 in this manner will contain the true proportion.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315913" y="228600"/>
            <a:ext cx="8218487" cy="990600"/>
          </a:xfrm>
        </p:spPr>
        <p:txBody>
          <a:bodyPr/>
          <a:lstStyle/>
          <a:p>
            <a:r>
              <a:rPr lang="en-US" altLang="en-US" sz="3600"/>
              <a:t>Example of Excel, JMP, &amp; Minitab Confidence Interval for </a:t>
            </a:r>
            <a:r>
              <a:rPr lang="el-GR" altLang="en-US" sz="3600"/>
              <a:t>π</a:t>
            </a:r>
            <a:endParaRPr lang="en-US" altLang="en-US" sz="3600"/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7772400" y="6858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05000"/>
            <a:ext cx="3030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05000"/>
            <a:ext cx="2959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590800"/>
            <a:ext cx="26019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30E2-ABDF-8569-3EB8-74FAC0C8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E41D-01B5-5F6A-19C5-5186B962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 we’ve been given some stats and a sample and been asked to construct a confidence interval (which has been fun and easy…right?)</a:t>
            </a:r>
          </a:p>
          <a:p>
            <a:r>
              <a:rPr lang="en-US" dirty="0"/>
              <a:t>What if, instead, we started off with a specific (small?) range around the point estimate in mind…what could we do to make sure that our interval was equal to that desired interval?</a:t>
            </a:r>
          </a:p>
          <a:p>
            <a:pPr lvl="1"/>
            <a:r>
              <a:rPr lang="en-US" dirty="0"/>
              <a:t>For example, what if we wanted our interval to be no wider than 5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686B-1211-FCBB-7A2A-BE629264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2A8A-8FF7-923D-3F8F-A68F43AB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our conf interval: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we (maybe) have control of any of those terms?</a:t>
            </a:r>
          </a:p>
          <a:p>
            <a:r>
              <a:rPr lang="en-US" dirty="0"/>
              <a:t>Yes! (maybe). We can perhaps control n.  </a:t>
            </a:r>
          </a:p>
          <a:p>
            <a:endParaRPr lang="en-US" dirty="0"/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7D16F70A-825B-B1C8-D98E-1D75F6568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416240"/>
              </p:ext>
            </p:extLst>
          </p:nvPr>
        </p:nvGraphicFramePr>
        <p:xfrm>
          <a:off x="2895600" y="2590800"/>
          <a:ext cx="22161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419040" progId="Equation.3">
                  <p:embed/>
                </p:oleObj>
              </mc:Choice>
              <mc:Fallback>
                <p:oleObj name="Equation" r:id="rId2" imgW="761760" imgH="419040" progId="Equation.3">
                  <p:embed/>
                  <p:pic>
                    <p:nvPicPr>
                      <p:cNvPr id="307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2216150" cy="122078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6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762000" y="2514600"/>
            <a:ext cx="4291013" cy="118427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We can estimate 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Population Parameter 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62000" y="3657600"/>
            <a:ext cx="2590800" cy="15240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053013" y="3581400"/>
            <a:ext cx="3276600" cy="16002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300413" y="3581400"/>
            <a:ext cx="1752600" cy="1600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 Estimates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053013" y="2514600"/>
            <a:ext cx="3276600" cy="118427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with a Sample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Statistic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(a Point Estimate)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95413" y="3810000"/>
            <a:ext cx="107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Mean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014413" y="4495800"/>
            <a:ext cx="1825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Proportion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785813" y="44196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62000" y="25146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762000" y="36576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300413" y="36576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053013" y="25146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8329613" y="25146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762000" y="2514600"/>
            <a:ext cx="7567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762000" y="5181600"/>
            <a:ext cx="7567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272213" y="4495800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</a:t>
            </a:r>
            <a:endParaRPr lang="en-US" altLang="en-US" sz="3200" baseline="-2500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833813" y="4419600"/>
            <a:ext cx="385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272213" y="3733800"/>
            <a:ext cx="452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X</a:t>
            </a:r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6386513" y="3810000"/>
            <a:ext cx="222250" cy="1588"/>
          </a:xfrm>
          <a:custGeom>
            <a:avLst/>
            <a:gdLst>
              <a:gd name="T0" fmla="*/ 0 w 140"/>
              <a:gd name="T1" fmla="*/ 0 h 1"/>
              <a:gd name="T2" fmla="*/ 2147483646 w 140"/>
              <a:gd name="T3" fmla="*/ 0 h 1"/>
              <a:gd name="T4" fmla="*/ 0 60000 65536"/>
              <a:gd name="T5" fmla="*/ 0 60000 65536"/>
              <a:gd name="T6" fmla="*/ 0 w 140"/>
              <a:gd name="T7" fmla="*/ 0 h 1"/>
              <a:gd name="T8" fmla="*/ 140 w 14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" h="1">
                <a:moveTo>
                  <a:pt x="0" y="0"/>
                </a:moveTo>
                <a:lnTo>
                  <a:pt x="140" y="0"/>
                </a:lnTo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733800" y="3733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3200"/>
              <a:t>μ</a:t>
            </a:r>
          </a:p>
        </p:txBody>
      </p:sp>
      <p:sp>
        <p:nvSpPr>
          <p:cNvPr id="9239" name="Rectangle 25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2E57-3ACA-C872-258A-58E0EA08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E7F4-DB0E-21E0-50A3-EFEBA220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If we want the range of the conf int. to be, some specific amount, what if we solve for the n that would get it for us?</a:t>
            </a:r>
          </a:p>
        </p:txBody>
      </p:sp>
    </p:spTree>
    <p:extLst>
      <p:ext uri="{BB962C8B-B14F-4D97-AF65-F5344CB8AC3E}">
        <p14:creationId xmlns:p14="http://schemas.microsoft.com/office/powerpoint/2010/main" val="1981252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2038" y="152400"/>
            <a:ext cx="7381875" cy="990600"/>
          </a:xfrm>
        </p:spPr>
        <p:txBody>
          <a:bodyPr/>
          <a:lstStyle/>
          <a:p>
            <a:pPr eaLnBrk="1" hangingPunct="1"/>
            <a:r>
              <a:rPr lang="en-US" altLang="en-US"/>
              <a:t>Sampling Error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4582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The required sample size can be found to reach a desired </a:t>
            </a:r>
            <a:r>
              <a:rPr lang="en-US" altLang="en-US">
                <a:solidFill>
                  <a:srgbClr val="008000"/>
                </a:solidFill>
              </a:rPr>
              <a:t>margin of error (e)</a:t>
            </a:r>
            <a:r>
              <a:rPr lang="en-US" altLang="en-US"/>
              <a:t> with a specified level of confidence (1 - </a:t>
            </a: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).</a:t>
            </a:r>
          </a:p>
          <a:p>
            <a:pPr marL="342900" indent="-342900" defTabSz="914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marL="342900" indent="-342900" defTabSz="914400" eaLnBrk="1" hangingPunct="1">
              <a:lnSpc>
                <a:spcPct val="110000"/>
              </a:lnSpc>
            </a:pPr>
            <a:r>
              <a:rPr lang="en-US" altLang="en-US"/>
              <a:t>The margin of error is also called </a:t>
            </a:r>
            <a:r>
              <a:rPr lang="en-US" altLang="en-US">
                <a:solidFill>
                  <a:srgbClr val="008000"/>
                </a:solidFill>
              </a:rPr>
              <a:t>sampling error:</a:t>
            </a:r>
          </a:p>
          <a:p>
            <a:pPr marL="742950" lvl="1" indent="-285750" defTabSz="914400" eaLnBrk="1" hangingPunct="1">
              <a:lnSpc>
                <a:spcPct val="110000"/>
              </a:lnSpc>
            </a:pPr>
            <a:r>
              <a:rPr lang="en-US" altLang="en-US"/>
              <a:t>the amount of imprecision in the estimate of the population parameter.</a:t>
            </a:r>
          </a:p>
          <a:p>
            <a:pPr marL="742950" lvl="1" indent="-285750" defTabSz="914400" eaLnBrk="1" hangingPunct="1">
              <a:lnSpc>
                <a:spcPct val="110000"/>
              </a:lnSpc>
            </a:pPr>
            <a:r>
              <a:rPr lang="en-US" altLang="en-US"/>
              <a:t>the amount added and subtracted to the point estimate to form the confidence interval.</a:t>
            </a:r>
          </a:p>
          <a:p>
            <a:pPr marL="342900" indent="-342900" defTabSz="914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7646988" y="9144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50179" name="Freeform 4"/>
          <p:cNvSpPr>
            <a:spLocks/>
          </p:cNvSpPr>
          <p:nvPr/>
        </p:nvSpPr>
        <p:spPr bwMode="auto">
          <a:xfrm>
            <a:off x="1914525" y="3135313"/>
            <a:ext cx="1819275" cy="8270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176463" y="3124200"/>
            <a:ext cx="12969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For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50181" name="Freeform 6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Determining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 Size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2819400" y="2895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0187" name="Object 16"/>
          <p:cNvGraphicFramePr>
            <a:graphicFrameLocks noChangeAspect="1"/>
          </p:cNvGraphicFramePr>
          <p:nvPr/>
        </p:nvGraphicFramePr>
        <p:xfrm>
          <a:off x="779463" y="4364038"/>
          <a:ext cx="29813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406224" progId="Equation.3">
                  <p:embed/>
                </p:oleObj>
              </mc:Choice>
              <mc:Fallback>
                <p:oleObj name="Equation" r:id="rId2" imgW="901309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364038"/>
                        <a:ext cx="298132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Oval 16"/>
          <p:cNvSpPr>
            <a:spLocks noChangeArrowheads="1"/>
          </p:cNvSpPr>
          <p:nvPr/>
        </p:nvSpPr>
        <p:spPr bwMode="auto">
          <a:xfrm>
            <a:off x="1600200" y="4267200"/>
            <a:ext cx="2286000" cy="16764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50189" name="Group 17"/>
          <p:cNvGrpSpPr>
            <a:grpSpLocks/>
          </p:cNvGrpSpPr>
          <p:nvPr/>
        </p:nvGrpSpPr>
        <p:grpSpPr bwMode="auto">
          <a:xfrm rot="356895">
            <a:off x="3148013" y="5475288"/>
            <a:ext cx="2603500" cy="687387"/>
            <a:chOff x="1248" y="2592"/>
            <a:chExt cx="1729" cy="577"/>
          </a:xfrm>
        </p:grpSpPr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1248" y="2592"/>
              <a:ext cx="1729" cy="556"/>
            </a:xfrm>
            <a:custGeom>
              <a:avLst/>
              <a:gdLst>
                <a:gd name="T0" fmla="*/ 14 w 1729"/>
                <a:gd name="T1" fmla="*/ 381 h 556"/>
                <a:gd name="T2" fmla="*/ 161 w 1729"/>
                <a:gd name="T3" fmla="*/ 440 h 556"/>
                <a:gd name="T4" fmla="*/ 256 w 1729"/>
                <a:gd name="T5" fmla="*/ 471 h 556"/>
                <a:gd name="T6" fmla="*/ 357 w 1729"/>
                <a:gd name="T7" fmla="*/ 497 h 556"/>
                <a:gd name="T8" fmla="*/ 460 w 1729"/>
                <a:gd name="T9" fmla="*/ 516 h 556"/>
                <a:gd name="T10" fmla="*/ 570 w 1729"/>
                <a:gd name="T11" fmla="*/ 534 h 556"/>
                <a:gd name="T12" fmla="*/ 694 w 1729"/>
                <a:gd name="T13" fmla="*/ 546 h 556"/>
                <a:gd name="T14" fmla="*/ 853 w 1729"/>
                <a:gd name="T15" fmla="*/ 555 h 556"/>
                <a:gd name="T16" fmla="*/ 983 w 1729"/>
                <a:gd name="T17" fmla="*/ 553 h 556"/>
                <a:gd name="T18" fmla="*/ 1101 w 1729"/>
                <a:gd name="T19" fmla="*/ 541 h 556"/>
                <a:gd name="T20" fmla="*/ 1210 w 1729"/>
                <a:gd name="T21" fmla="*/ 521 h 556"/>
                <a:gd name="T22" fmla="*/ 1303 w 1729"/>
                <a:gd name="T23" fmla="*/ 496 h 556"/>
                <a:gd name="T24" fmla="*/ 1379 w 1729"/>
                <a:gd name="T25" fmla="*/ 457 h 556"/>
                <a:gd name="T26" fmla="*/ 1437 w 1729"/>
                <a:gd name="T27" fmla="*/ 401 h 556"/>
                <a:gd name="T28" fmla="*/ 1470 w 1729"/>
                <a:gd name="T29" fmla="*/ 341 h 556"/>
                <a:gd name="T30" fmla="*/ 1481 w 1729"/>
                <a:gd name="T31" fmla="*/ 301 h 556"/>
                <a:gd name="T32" fmla="*/ 1708 w 1729"/>
                <a:gd name="T33" fmla="*/ 409 h 556"/>
                <a:gd name="T34" fmla="*/ 1646 w 1729"/>
                <a:gd name="T35" fmla="*/ 342 h 556"/>
                <a:gd name="T36" fmla="*/ 1592 w 1729"/>
                <a:gd name="T37" fmla="*/ 273 h 556"/>
                <a:gd name="T38" fmla="*/ 1553 w 1729"/>
                <a:gd name="T39" fmla="*/ 206 h 556"/>
                <a:gd name="T40" fmla="*/ 1519 w 1729"/>
                <a:gd name="T41" fmla="*/ 139 h 556"/>
                <a:gd name="T42" fmla="*/ 1491 w 1729"/>
                <a:gd name="T43" fmla="*/ 48 h 556"/>
                <a:gd name="T44" fmla="*/ 1439 w 1729"/>
                <a:gd name="T45" fmla="*/ 11 h 556"/>
                <a:gd name="T46" fmla="*/ 1367 w 1729"/>
                <a:gd name="T47" fmla="*/ 33 h 556"/>
                <a:gd name="T48" fmla="*/ 1308 w 1729"/>
                <a:gd name="T49" fmla="*/ 43 h 556"/>
                <a:gd name="T50" fmla="*/ 1240 w 1729"/>
                <a:gd name="T51" fmla="*/ 43 h 556"/>
                <a:gd name="T52" fmla="*/ 1162 w 1729"/>
                <a:gd name="T53" fmla="*/ 39 h 556"/>
                <a:gd name="T54" fmla="*/ 1075 w 1729"/>
                <a:gd name="T55" fmla="*/ 23 h 556"/>
                <a:gd name="T56" fmla="*/ 1030 w 1729"/>
                <a:gd name="T57" fmla="*/ 56 h 556"/>
                <a:gd name="T58" fmla="*/ 1240 w 1729"/>
                <a:gd name="T59" fmla="*/ 180 h 556"/>
                <a:gd name="T60" fmla="*/ 1190 w 1729"/>
                <a:gd name="T61" fmla="*/ 248 h 556"/>
                <a:gd name="T62" fmla="*/ 1129 w 1729"/>
                <a:gd name="T63" fmla="*/ 304 h 556"/>
                <a:gd name="T64" fmla="*/ 1067 w 1729"/>
                <a:gd name="T65" fmla="*/ 346 h 556"/>
                <a:gd name="T66" fmla="*/ 983 w 1729"/>
                <a:gd name="T67" fmla="*/ 388 h 556"/>
                <a:gd name="T68" fmla="*/ 897 w 1729"/>
                <a:gd name="T69" fmla="*/ 415 h 556"/>
                <a:gd name="T70" fmla="*/ 805 w 1729"/>
                <a:gd name="T71" fmla="*/ 434 h 556"/>
                <a:gd name="T72" fmla="*/ 687 w 1729"/>
                <a:gd name="T73" fmla="*/ 443 h 556"/>
                <a:gd name="T74" fmla="*/ 569 w 1729"/>
                <a:gd name="T75" fmla="*/ 448 h 556"/>
                <a:gd name="T76" fmla="*/ 427 w 1729"/>
                <a:gd name="T77" fmla="*/ 448 h 556"/>
                <a:gd name="T78" fmla="*/ 307 w 1729"/>
                <a:gd name="T79" fmla="*/ 439 h 556"/>
                <a:gd name="T80" fmla="*/ 218 w 1729"/>
                <a:gd name="T81" fmla="*/ 421 h 556"/>
                <a:gd name="T82" fmla="*/ 134 w 1729"/>
                <a:gd name="T83" fmla="*/ 401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9"/>
                <a:gd name="T127" fmla="*/ 0 h 556"/>
                <a:gd name="T128" fmla="*/ 1729 w 1729"/>
                <a:gd name="T129" fmla="*/ 556 h 5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9" h="556">
                  <a:moveTo>
                    <a:pt x="0" y="356"/>
                  </a:moveTo>
                  <a:lnTo>
                    <a:pt x="14" y="381"/>
                  </a:lnTo>
                  <a:lnTo>
                    <a:pt x="102" y="419"/>
                  </a:lnTo>
                  <a:lnTo>
                    <a:pt x="161" y="440"/>
                  </a:lnTo>
                  <a:lnTo>
                    <a:pt x="210" y="454"/>
                  </a:lnTo>
                  <a:lnTo>
                    <a:pt x="256" y="471"/>
                  </a:lnTo>
                  <a:lnTo>
                    <a:pt x="307" y="484"/>
                  </a:lnTo>
                  <a:lnTo>
                    <a:pt x="357" y="497"/>
                  </a:lnTo>
                  <a:lnTo>
                    <a:pt x="412" y="509"/>
                  </a:lnTo>
                  <a:lnTo>
                    <a:pt x="460" y="516"/>
                  </a:lnTo>
                  <a:lnTo>
                    <a:pt x="506" y="525"/>
                  </a:lnTo>
                  <a:lnTo>
                    <a:pt x="570" y="534"/>
                  </a:lnTo>
                  <a:lnTo>
                    <a:pt x="625" y="541"/>
                  </a:lnTo>
                  <a:lnTo>
                    <a:pt x="694" y="546"/>
                  </a:lnTo>
                  <a:lnTo>
                    <a:pt x="783" y="554"/>
                  </a:lnTo>
                  <a:lnTo>
                    <a:pt x="853" y="555"/>
                  </a:lnTo>
                  <a:lnTo>
                    <a:pt x="905" y="554"/>
                  </a:lnTo>
                  <a:lnTo>
                    <a:pt x="983" y="553"/>
                  </a:lnTo>
                  <a:lnTo>
                    <a:pt x="1046" y="549"/>
                  </a:lnTo>
                  <a:lnTo>
                    <a:pt x="1101" y="541"/>
                  </a:lnTo>
                  <a:lnTo>
                    <a:pt x="1159" y="535"/>
                  </a:lnTo>
                  <a:lnTo>
                    <a:pt x="1210" y="521"/>
                  </a:lnTo>
                  <a:lnTo>
                    <a:pt x="1261" y="511"/>
                  </a:lnTo>
                  <a:lnTo>
                    <a:pt x="1303" y="496"/>
                  </a:lnTo>
                  <a:lnTo>
                    <a:pt x="1342" y="477"/>
                  </a:lnTo>
                  <a:lnTo>
                    <a:pt x="1379" y="457"/>
                  </a:lnTo>
                  <a:lnTo>
                    <a:pt x="1412" y="432"/>
                  </a:lnTo>
                  <a:lnTo>
                    <a:pt x="1437" y="401"/>
                  </a:lnTo>
                  <a:lnTo>
                    <a:pt x="1455" y="375"/>
                  </a:lnTo>
                  <a:lnTo>
                    <a:pt x="1470" y="341"/>
                  </a:lnTo>
                  <a:lnTo>
                    <a:pt x="1478" y="317"/>
                  </a:lnTo>
                  <a:lnTo>
                    <a:pt x="1481" y="301"/>
                  </a:lnTo>
                  <a:lnTo>
                    <a:pt x="1728" y="442"/>
                  </a:lnTo>
                  <a:lnTo>
                    <a:pt x="1708" y="409"/>
                  </a:lnTo>
                  <a:lnTo>
                    <a:pt x="1676" y="375"/>
                  </a:lnTo>
                  <a:lnTo>
                    <a:pt x="1646" y="342"/>
                  </a:lnTo>
                  <a:lnTo>
                    <a:pt x="1622" y="308"/>
                  </a:lnTo>
                  <a:lnTo>
                    <a:pt x="1592" y="273"/>
                  </a:lnTo>
                  <a:lnTo>
                    <a:pt x="1574" y="237"/>
                  </a:lnTo>
                  <a:lnTo>
                    <a:pt x="1553" y="206"/>
                  </a:lnTo>
                  <a:lnTo>
                    <a:pt x="1533" y="172"/>
                  </a:lnTo>
                  <a:lnTo>
                    <a:pt x="1519" y="139"/>
                  </a:lnTo>
                  <a:lnTo>
                    <a:pt x="1500" y="94"/>
                  </a:lnTo>
                  <a:lnTo>
                    <a:pt x="1491" y="48"/>
                  </a:lnTo>
                  <a:lnTo>
                    <a:pt x="1468" y="0"/>
                  </a:lnTo>
                  <a:lnTo>
                    <a:pt x="1439" y="11"/>
                  </a:lnTo>
                  <a:lnTo>
                    <a:pt x="1405" y="23"/>
                  </a:lnTo>
                  <a:lnTo>
                    <a:pt x="1367" y="33"/>
                  </a:lnTo>
                  <a:lnTo>
                    <a:pt x="1330" y="40"/>
                  </a:lnTo>
                  <a:lnTo>
                    <a:pt x="1308" y="43"/>
                  </a:lnTo>
                  <a:lnTo>
                    <a:pt x="1278" y="43"/>
                  </a:lnTo>
                  <a:lnTo>
                    <a:pt x="1240" y="43"/>
                  </a:lnTo>
                  <a:lnTo>
                    <a:pt x="1201" y="40"/>
                  </a:lnTo>
                  <a:lnTo>
                    <a:pt x="1162" y="39"/>
                  </a:lnTo>
                  <a:lnTo>
                    <a:pt x="1120" y="30"/>
                  </a:lnTo>
                  <a:lnTo>
                    <a:pt x="1075" y="23"/>
                  </a:lnTo>
                  <a:lnTo>
                    <a:pt x="1004" y="7"/>
                  </a:lnTo>
                  <a:lnTo>
                    <a:pt x="1030" y="56"/>
                  </a:lnTo>
                  <a:lnTo>
                    <a:pt x="1242" y="167"/>
                  </a:lnTo>
                  <a:lnTo>
                    <a:pt x="1240" y="180"/>
                  </a:lnTo>
                  <a:lnTo>
                    <a:pt x="1209" y="218"/>
                  </a:lnTo>
                  <a:lnTo>
                    <a:pt x="1190" y="248"/>
                  </a:lnTo>
                  <a:lnTo>
                    <a:pt x="1154" y="285"/>
                  </a:lnTo>
                  <a:lnTo>
                    <a:pt x="1129" y="304"/>
                  </a:lnTo>
                  <a:lnTo>
                    <a:pt x="1104" y="323"/>
                  </a:lnTo>
                  <a:lnTo>
                    <a:pt x="1067" y="346"/>
                  </a:lnTo>
                  <a:lnTo>
                    <a:pt x="1033" y="370"/>
                  </a:lnTo>
                  <a:lnTo>
                    <a:pt x="983" y="388"/>
                  </a:lnTo>
                  <a:lnTo>
                    <a:pt x="944" y="402"/>
                  </a:lnTo>
                  <a:lnTo>
                    <a:pt x="897" y="415"/>
                  </a:lnTo>
                  <a:lnTo>
                    <a:pt x="846" y="429"/>
                  </a:lnTo>
                  <a:lnTo>
                    <a:pt x="805" y="434"/>
                  </a:lnTo>
                  <a:lnTo>
                    <a:pt x="745" y="441"/>
                  </a:lnTo>
                  <a:lnTo>
                    <a:pt x="687" y="443"/>
                  </a:lnTo>
                  <a:lnTo>
                    <a:pt x="630" y="448"/>
                  </a:lnTo>
                  <a:lnTo>
                    <a:pt x="569" y="448"/>
                  </a:lnTo>
                  <a:lnTo>
                    <a:pt x="495" y="448"/>
                  </a:lnTo>
                  <a:lnTo>
                    <a:pt x="427" y="448"/>
                  </a:lnTo>
                  <a:lnTo>
                    <a:pt x="355" y="442"/>
                  </a:lnTo>
                  <a:lnTo>
                    <a:pt x="307" y="439"/>
                  </a:lnTo>
                  <a:lnTo>
                    <a:pt x="259" y="430"/>
                  </a:lnTo>
                  <a:lnTo>
                    <a:pt x="218" y="421"/>
                  </a:lnTo>
                  <a:lnTo>
                    <a:pt x="173" y="412"/>
                  </a:lnTo>
                  <a:lnTo>
                    <a:pt x="134" y="401"/>
                  </a:lnTo>
                  <a:lnTo>
                    <a:pt x="0" y="356"/>
                  </a:lnTo>
                </a:path>
              </a:pathLst>
            </a:custGeom>
            <a:solidFill>
              <a:srgbClr val="00E200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1258" y="2643"/>
              <a:ext cx="1718" cy="526"/>
            </a:xfrm>
            <a:custGeom>
              <a:avLst/>
              <a:gdLst>
                <a:gd name="T0" fmla="*/ 112 w 1718"/>
                <a:gd name="T1" fmla="*/ 387 h 526"/>
                <a:gd name="T2" fmla="*/ 207 w 1718"/>
                <a:gd name="T3" fmla="*/ 421 h 526"/>
                <a:gd name="T4" fmla="*/ 304 w 1718"/>
                <a:gd name="T5" fmla="*/ 451 h 526"/>
                <a:gd name="T6" fmla="*/ 411 w 1718"/>
                <a:gd name="T7" fmla="*/ 477 h 526"/>
                <a:gd name="T8" fmla="*/ 506 w 1718"/>
                <a:gd name="T9" fmla="*/ 498 h 526"/>
                <a:gd name="T10" fmla="*/ 626 w 1718"/>
                <a:gd name="T11" fmla="*/ 511 h 526"/>
                <a:gd name="T12" fmla="*/ 784 w 1718"/>
                <a:gd name="T13" fmla="*/ 523 h 526"/>
                <a:gd name="T14" fmla="*/ 911 w 1718"/>
                <a:gd name="T15" fmla="*/ 525 h 526"/>
                <a:gd name="T16" fmla="*/ 1044 w 1718"/>
                <a:gd name="T17" fmla="*/ 520 h 526"/>
                <a:gd name="T18" fmla="*/ 1162 w 1718"/>
                <a:gd name="T19" fmla="*/ 508 h 526"/>
                <a:gd name="T20" fmla="*/ 1263 w 1718"/>
                <a:gd name="T21" fmla="*/ 485 h 526"/>
                <a:gd name="T22" fmla="*/ 1346 w 1718"/>
                <a:gd name="T23" fmla="*/ 454 h 526"/>
                <a:gd name="T24" fmla="*/ 1420 w 1718"/>
                <a:gd name="T25" fmla="*/ 412 h 526"/>
                <a:gd name="T26" fmla="*/ 1460 w 1718"/>
                <a:gd name="T27" fmla="*/ 358 h 526"/>
                <a:gd name="T28" fmla="*/ 1488 w 1718"/>
                <a:gd name="T29" fmla="*/ 304 h 526"/>
                <a:gd name="T30" fmla="*/ 1717 w 1718"/>
                <a:gd name="T31" fmla="*/ 393 h 526"/>
                <a:gd name="T32" fmla="*/ 1656 w 1718"/>
                <a:gd name="T33" fmla="*/ 328 h 526"/>
                <a:gd name="T34" fmla="*/ 1607 w 1718"/>
                <a:gd name="T35" fmla="*/ 263 h 526"/>
                <a:gd name="T36" fmla="*/ 1566 w 1718"/>
                <a:gd name="T37" fmla="*/ 200 h 526"/>
                <a:gd name="T38" fmla="*/ 1532 w 1718"/>
                <a:gd name="T39" fmla="*/ 133 h 526"/>
                <a:gd name="T40" fmla="*/ 1500 w 1718"/>
                <a:gd name="T41" fmla="*/ 56 h 526"/>
                <a:gd name="T42" fmla="*/ 1483 w 1718"/>
                <a:gd name="T43" fmla="*/ 0 h 526"/>
                <a:gd name="T44" fmla="*/ 1421 w 1718"/>
                <a:gd name="T45" fmla="*/ 25 h 526"/>
                <a:gd name="T46" fmla="*/ 1348 w 1718"/>
                <a:gd name="T47" fmla="*/ 40 h 526"/>
                <a:gd name="T48" fmla="*/ 1297 w 1718"/>
                <a:gd name="T49" fmla="*/ 43 h 526"/>
                <a:gd name="T50" fmla="*/ 1217 w 1718"/>
                <a:gd name="T51" fmla="*/ 40 h 526"/>
                <a:gd name="T52" fmla="*/ 1136 w 1718"/>
                <a:gd name="T53" fmla="*/ 30 h 526"/>
                <a:gd name="T54" fmla="*/ 1020 w 1718"/>
                <a:gd name="T55" fmla="*/ 7 h 526"/>
                <a:gd name="T56" fmla="*/ 1250 w 1718"/>
                <a:gd name="T57" fmla="*/ 173 h 526"/>
                <a:gd name="T58" fmla="*/ 1200 w 1718"/>
                <a:gd name="T59" fmla="*/ 237 h 526"/>
                <a:gd name="T60" fmla="*/ 1134 w 1718"/>
                <a:gd name="T61" fmla="*/ 290 h 526"/>
                <a:gd name="T62" fmla="*/ 1075 w 1718"/>
                <a:gd name="T63" fmla="*/ 329 h 526"/>
                <a:gd name="T64" fmla="*/ 991 w 1718"/>
                <a:gd name="T65" fmla="*/ 369 h 526"/>
                <a:gd name="T66" fmla="*/ 899 w 1718"/>
                <a:gd name="T67" fmla="*/ 393 h 526"/>
                <a:gd name="T68" fmla="*/ 808 w 1718"/>
                <a:gd name="T69" fmla="*/ 410 h 526"/>
                <a:gd name="T70" fmla="*/ 689 w 1718"/>
                <a:gd name="T71" fmla="*/ 418 h 526"/>
                <a:gd name="T72" fmla="*/ 571 w 1718"/>
                <a:gd name="T73" fmla="*/ 422 h 526"/>
                <a:gd name="T74" fmla="*/ 428 w 1718"/>
                <a:gd name="T75" fmla="*/ 422 h 526"/>
                <a:gd name="T76" fmla="*/ 309 w 1718"/>
                <a:gd name="T77" fmla="*/ 411 h 526"/>
                <a:gd name="T78" fmla="*/ 217 w 1718"/>
                <a:gd name="T79" fmla="*/ 395 h 526"/>
                <a:gd name="T80" fmla="*/ 137 w 1718"/>
                <a:gd name="T81" fmla="*/ 374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8"/>
                <a:gd name="T124" fmla="*/ 0 h 526"/>
                <a:gd name="T125" fmla="*/ 1718 w 1718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8" h="526">
                  <a:moveTo>
                    <a:pt x="0" y="330"/>
                  </a:moveTo>
                  <a:lnTo>
                    <a:pt x="112" y="387"/>
                  </a:lnTo>
                  <a:lnTo>
                    <a:pt x="154" y="403"/>
                  </a:lnTo>
                  <a:lnTo>
                    <a:pt x="207" y="421"/>
                  </a:lnTo>
                  <a:lnTo>
                    <a:pt x="251" y="434"/>
                  </a:lnTo>
                  <a:lnTo>
                    <a:pt x="304" y="451"/>
                  </a:lnTo>
                  <a:lnTo>
                    <a:pt x="352" y="464"/>
                  </a:lnTo>
                  <a:lnTo>
                    <a:pt x="411" y="477"/>
                  </a:lnTo>
                  <a:lnTo>
                    <a:pt x="461" y="486"/>
                  </a:lnTo>
                  <a:lnTo>
                    <a:pt x="506" y="498"/>
                  </a:lnTo>
                  <a:lnTo>
                    <a:pt x="568" y="504"/>
                  </a:lnTo>
                  <a:lnTo>
                    <a:pt x="626" y="511"/>
                  </a:lnTo>
                  <a:lnTo>
                    <a:pt x="692" y="516"/>
                  </a:lnTo>
                  <a:lnTo>
                    <a:pt x="784" y="523"/>
                  </a:lnTo>
                  <a:lnTo>
                    <a:pt x="851" y="525"/>
                  </a:lnTo>
                  <a:lnTo>
                    <a:pt x="911" y="525"/>
                  </a:lnTo>
                  <a:lnTo>
                    <a:pt x="988" y="523"/>
                  </a:lnTo>
                  <a:lnTo>
                    <a:pt x="1044" y="520"/>
                  </a:lnTo>
                  <a:lnTo>
                    <a:pt x="1100" y="514"/>
                  </a:lnTo>
                  <a:lnTo>
                    <a:pt x="1162" y="508"/>
                  </a:lnTo>
                  <a:lnTo>
                    <a:pt x="1215" y="496"/>
                  </a:lnTo>
                  <a:lnTo>
                    <a:pt x="1263" y="485"/>
                  </a:lnTo>
                  <a:lnTo>
                    <a:pt x="1310" y="470"/>
                  </a:lnTo>
                  <a:lnTo>
                    <a:pt x="1346" y="454"/>
                  </a:lnTo>
                  <a:lnTo>
                    <a:pt x="1384" y="434"/>
                  </a:lnTo>
                  <a:lnTo>
                    <a:pt x="1420" y="412"/>
                  </a:lnTo>
                  <a:lnTo>
                    <a:pt x="1445" y="383"/>
                  </a:lnTo>
                  <a:lnTo>
                    <a:pt x="1460" y="358"/>
                  </a:lnTo>
                  <a:lnTo>
                    <a:pt x="1481" y="327"/>
                  </a:lnTo>
                  <a:lnTo>
                    <a:pt x="1488" y="304"/>
                  </a:lnTo>
                  <a:lnTo>
                    <a:pt x="1503" y="271"/>
                  </a:lnTo>
                  <a:lnTo>
                    <a:pt x="1717" y="393"/>
                  </a:lnTo>
                  <a:lnTo>
                    <a:pt x="1684" y="359"/>
                  </a:lnTo>
                  <a:lnTo>
                    <a:pt x="1656" y="328"/>
                  </a:lnTo>
                  <a:lnTo>
                    <a:pt x="1630" y="297"/>
                  </a:lnTo>
                  <a:lnTo>
                    <a:pt x="1607" y="263"/>
                  </a:lnTo>
                  <a:lnTo>
                    <a:pt x="1583" y="230"/>
                  </a:lnTo>
                  <a:lnTo>
                    <a:pt x="1566" y="200"/>
                  </a:lnTo>
                  <a:lnTo>
                    <a:pt x="1547" y="166"/>
                  </a:lnTo>
                  <a:lnTo>
                    <a:pt x="1532" y="133"/>
                  </a:lnTo>
                  <a:lnTo>
                    <a:pt x="1513" y="92"/>
                  </a:lnTo>
                  <a:lnTo>
                    <a:pt x="1500" y="56"/>
                  </a:lnTo>
                  <a:lnTo>
                    <a:pt x="1494" y="32"/>
                  </a:lnTo>
                  <a:lnTo>
                    <a:pt x="1483" y="0"/>
                  </a:lnTo>
                  <a:lnTo>
                    <a:pt x="1454" y="12"/>
                  </a:lnTo>
                  <a:lnTo>
                    <a:pt x="1421" y="25"/>
                  </a:lnTo>
                  <a:lnTo>
                    <a:pt x="1384" y="33"/>
                  </a:lnTo>
                  <a:lnTo>
                    <a:pt x="1348" y="40"/>
                  </a:lnTo>
                  <a:lnTo>
                    <a:pt x="1321" y="42"/>
                  </a:lnTo>
                  <a:lnTo>
                    <a:pt x="1297" y="43"/>
                  </a:lnTo>
                  <a:lnTo>
                    <a:pt x="1259" y="43"/>
                  </a:lnTo>
                  <a:lnTo>
                    <a:pt x="1217" y="40"/>
                  </a:lnTo>
                  <a:lnTo>
                    <a:pt x="1182" y="38"/>
                  </a:lnTo>
                  <a:lnTo>
                    <a:pt x="1136" y="30"/>
                  </a:lnTo>
                  <a:lnTo>
                    <a:pt x="1091" y="24"/>
                  </a:lnTo>
                  <a:lnTo>
                    <a:pt x="1020" y="7"/>
                  </a:lnTo>
                  <a:lnTo>
                    <a:pt x="1269" y="142"/>
                  </a:lnTo>
                  <a:lnTo>
                    <a:pt x="1250" y="173"/>
                  </a:lnTo>
                  <a:lnTo>
                    <a:pt x="1223" y="208"/>
                  </a:lnTo>
                  <a:lnTo>
                    <a:pt x="1200" y="237"/>
                  </a:lnTo>
                  <a:lnTo>
                    <a:pt x="1160" y="272"/>
                  </a:lnTo>
                  <a:lnTo>
                    <a:pt x="1134" y="290"/>
                  </a:lnTo>
                  <a:lnTo>
                    <a:pt x="1109" y="308"/>
                  </a:lnTo>
                  <a:lnTo>
                    <a:pt x="1075" y="329"/>
                  </a:lnTo>
                  <a:lnTo>
                    <a:pt x="1037" y="350"/>
                  </a:lnTo>
                  <a:lnTo>
                    <a:pt x="991" y="369"/>
                  </a:lnTo>
                  <a:lnTo>
                    <a:pt x="947" y="381"/>
                  </a:lnTo>
                  <a:lnTo>
                    <a:pt x="899" y="393"/>
                  </a:lnTo>
                  <a:lnTo>
                    <a:pt x="848" y="406"/>
                  </a:lnTo>
                  <a:lnTo>
                    <a:pt x="808" y="410"/>
                  </a:lnTo>
                  <a:lnTo>
                    <a:pt x="748" y="415"/>
                  </a:lnTo>
                  <a:lnTo>
                    <a:pt x="689" y="418"/>
                  </a:lnTo>
                  <a:lnTo>
                    <a:pt x="636" y="421"/>
                  </a:lnTo>
                  <a:lnTo>
                    <a:pt x="571" y="422"/>
                  </a:lnTo>
                  <a:lnTo>
                    <a:pt x="498" y="422"/>
                  </a:lnTo>
                  <a:lnTo>
                    <a:pt x="428" y="422"/>
                  </a:lnTo>
                  <a:lnTo>
                    <a:pt x="357" y="414"/>
                  </a:lnTo>
                  <a:lnTo>
                    <a:pt x="309" y="411"/>
                  </a:lnTo>
                  <a:lnTo>
                    <a:pt x="260" y="404"/>
                  </a:lnTo>
                  <a:lnTo>
                    <a:pt x="217" y="395"/>
                  </a:lnTo>
                  <a:lnTo>
                    <a:pt x="174" y="387"/>
                  </a:lnTo>
                  <a:lnTo>
                    <a:pt x="137" y="374"/>
                  </a:lnTo>
                  <a:lnTo>
                    <a:pt x="0" y="330"/>
                  </a:lnTo>
                </a:path>
              </a:pathLst>
            </a:custGeom>
            <a:solidFill>
              <a:srgbClr val="00E200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0190" name="Object 17"/>
          <p:cNvGraphicFramePr>
            <a:graphicFrameLocks noChangeAspect="1"/>
          </p:cNvGraphicFramePr>
          <p:nvPr/>
        </p:nvGraphicFramePr>
        <p:xfrm>
          <a:off x="4768850" y="4364038"/>
          <a:ext cx="27717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406224" progId="Equation.3">
                  <p:embed/>
                </p:oleObj>
              </mc:Choice>
              <mc:Fallback>
                <p:oleObj name="Equation" r:id="rId4" imgW="837836" imgH="4062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364038"/>
                        <a:ext cx="27717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AutoShape 22"/>
          <p:cNvSpPr>
            <a:spLocks noChangeArrowheads="1"/>
          </p:cNvSpPr>
          <p:nvPr/>
        </p:nvSpPr>
        <p:spPr bwMode="auto">
          <a:xfrm rot="16200000" flipH="1">
            <a:off x="1257300" y="3619500"/>
            <a:ext cx="6096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 Box 25"/>
          <p:cNvSpPr txBox="1">
            <a:spLocks noChangeArrowheads="1"/>
          </p:cNvSpPr>
          <p:nvPr/>
        </p:nvSpPr>
        <p:spPr bwMode="auto">
          <a:xfrm>
            <a:off x="5105400" y="3581400"/>
            <a:ext cx="2438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Sampling error (margin of error)</a:t>
            </a:r>
          </a:p>
        </p:txBody>
      </p:sp>
      <p:sp>
        <p:nvSpPr>
          <p:cNvPr id="50193" name="Rectangle 21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51203" name="Freeform 4"/>
          <p:cNvSpPr>
            <a:spLocks/>
          </p:cNvSpPr>
          <p:nvPr/>
        </p:nvSpPr>
        <p:spPr bwMode="auto">
          <a:xfrm>
            <a:off x="1914525" y="3135313"/>
            <a:ext cx="1819275" cy="9032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176463" y="3200400"/>
            <a:ext cx="12969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For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51205" name="Freeform 6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Determining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 Size</a:t>
            </a:r>
          </a:p>
        </p:txBody>
      </p:sp>
      <p:sp>
        <p:nvSpPr>
          <p:cNvPr id="51208" name="Line 10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>
            <a:off x="2819400" y="2895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0" name="Line 12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1211" name="Object 16"/>
          <p:cNvGraphicFramePr>
            <a:graphicFrameLocks noChangeAspect="1"/>
          </p:cNvGraphicFramePr>
          <p:nvPr/>
        </p:nvGraphicFramePr>
        <p:xfrm>
          <a:off x="152400" y="4648200"/>
          <a:ext cx="27717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406224" progId="Equation.3">
                  <p:embed/>
                </p:oleObj>
              </mc:Choice>
              <mc:Fallback>
                <p:oleObj name="Equation" r:id="rId2" imgW="837836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27717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AutoShape 21"/>
          <p:cNvSpPr>
            <a:spLocks noChangeArrowheads="1"/>
          </p:cNvSpPr>
          <p:nvPr/>
        </p:nvSpPr>
        <p:spPr bwMode="auto">
          <a:xfrm rot="16200000" flipH="1">
            <a:off x="1257300" y="3619500"/>
            <a:ext cx="6096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22"/>
          <p:cNvSpPr txBox="1">
            <a:spLocks noChangeArrowheads="1"/>
          </p:cNvSpPr>
          <p:nvPr/>
        </p:nvSpPr>
        <p:spPr bwMode="auto">
          <a:xfrm>
            <a:off x="7391400" y="381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graphicFrame>
        <p:nvGraphicFramePr>
          <p:cNvPr id="51214" name="Object 17"/>
          <p:cNvGraphicFramePr>
            <a:graphicFrameLocks noChangeAspect="1"/>
          </p:cNvGraphicFramePr>
          <p:nvPr/>
        </p:nvGraphicFramePr>
        <p:xfrm>
          <a:off x="6102350" y="4619625"/>
          <a:ext cx="24130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19100" progId="Equation.3">
                  <p:embed/>
                </p:oleObj>
              </mc:Choice>
              <mc:Fallback>
                <p:oleObj name="Equation" r:id="rId4" imgW="736600" imgH="419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4619625"/>
                        <a:ext cx="2413000" cy="13731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5" name="Text Box 24"/>
          <p:cNvSpPr txBox="1">
            <a:spLocks noChangeArrowheads="1"/>
          </p:cNvSpPr>
          <p:nvPr/>
        </p:nvSpPr>
        <p:spPr bwMode="auto">
          <a:xfrm>
            <a:off x="3429000" y="49530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Now solve for n to get</a:t>
            </a:r>
          </a:p>
        </p:txBody>
      </p:sp>
      <p:sp>
        <p:nvSpPr>
          <p:cNvPr id="51216" name="AutoShape 25"/>
          <p:cNvSpPr>
            <a:spLocks noChangeArrowheads="1"/>
          </p:cNvSpPr>
          <p:nvPr/>
        </p:nvSpPr>
        <p:spPr bwMode="auto">
          <a:xfrm>
            <a:off x="28956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7" name="AutoShape 26"/>
          <p:cNvSpPr>
            <a:spLocks noChangeArrowheads="1"/>
          </p:cNvSpPr>
          <p:nvPr/>
        </p:nvSpPr>
        <p:spPr bwMode="auto">
          <a:xfrm>
            <a:off x="52578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8" name="Rectangle 20"/>
          <p:cNvSpPr>
            <a:spLocks noChangeArrowheads="1"/>
          </p:cNvSpPr>
          <p:nvPr/>
        </p:nvSpPr>
        <p:spPr bwMode="auto">
          <a:xfrm>
            <a:off x="7772400" y="8382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793038" cy="914400"/>
          </a:xfrm>
        </p:spPr>
        <p:txBody>
          <a:bodyPr/>
          <a:lstStyle/>
          <a:p>
            <a:pPr eaLnBrk="1" hangingPunct="1"/>
            <a:r>
              <a:rPr lang="en-US" altLang="en-US"/>
              <a:t>Required Sample Size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76400"/>
            <a:ext cx="7086600" cy="1447800"/>
          </a:xfr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altLang="en-US"/>
              <a:t>If </a:t>
            </a:r>
            <a:r>
              <a:rPr lang="en-US" altLang="en-US">
                <a:sym typeface="Symbol" panose="05050102010706020507" pitchFamily="18" charset="2"/>
              </a:rPr>
              <a:t> = 45, w</a:t>
            </a:r>
            <a:r>
              <a:rPr lang="en-US" altLang="en-US"/>
              <a:t>hat sample size is needed to estimate the mean within ± 5 with 90% confidence? 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477000" y="5638800"/>
            <a:ext cx="2286000" cy="3937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(Always round up)</a:t>
            </a:r>
          </a:p>
        </p:txBody>
      </p:sp>
      <p:graphicFrame>
        <p:nvGraphicFramePr>
          <p:cNvPr id="53253" name="Object 9"/>
          <p:cNvGraphicFramePr>
            <a:graphicFrameLocks noChangeAspect="1"/>
          </p:cNvGraphicFramePr>
          <p:nvPr/>
        </p:nvGraphicFramePr>
        <p:xfrm>
          <a:off x="1676400" y="3490913"/>
          <a:ext cx="5892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900" imgH="419100" progId="Equation.3">
                  <p:embed/>
                </p:oleObj>
              </mc:Choice>
              <mc:Fallback>
                <p:oleObj name="Equation" r:id="rId2" imgW="23749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90913"/>
                        <a:ext cx="58928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524000" y="4953000"/>
            <a:ext cx="6400800" cy="531813"/>
          </a:xfrm>
          <a:prstGeom prst="rect">
            <a:avLst/>
          </a:prstGeom>
          <a:solidFill>
            <a:srgbClr val="00E2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So the required sample size is </a:t>
            </a:r>
            <a:r>
              <a:rPr lang="en-US" altLang="en-US" b="1">
                <a:solidFill>
                  <a:schemeClr val="folHlink"/>
                </a:solidFill>
              </a:rPr>
              <a:t>n = 220</a:t>
            </a:r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7162800" y="4343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F2FB-A7B8-44EB-4EB4-2395C290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A23B-2139-A011-28F8-08FD7844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 in real life, we probably won’t know sigma.</a:t>
            </a:r>
          </a:p>
          <a:p>
            <a:r>
              <a:rPr lang="en-US" dirty="0"/>
              <a:t>And note that if we are trying to figure out how big we are going to make the sample, we don’t yet even have an s to work with. </a:t>
            </a:r>
          </a:p>
        </p:txBody>
      </p:sp>
    </p:spTree>
    <p:extLst>
      <p:ext uri="{BB962C8B-B14F-4D97-AF65-F5344CB8AC3E}">
        <p14:creationId xmlns:p14="http://schemas.microsoft.com/office/powerpoint/2010/main" val="28618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610600" cy="990600"/>
          </a:xfrm>
        </p:spPr>
        <p:txBody>
          <a:bodyPr/>
          <a:lstStyle/>
          <a:p>
            <a:r>
              <a:rPr lang="en-US" altLang="en-US" sz="3600"/>
              <a:t>Example Excel &amp; Minitab For Calculating Sample Size For The Mean</a:t>
            </a:r>
          </a:p>
        </p:txBody>
      </p:sp>
      <p:sp>
        <p:nvSpPr>
          <p:cNvPr id="54275" name="Rectangle 21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46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11338"/>
            <a:ext cx="389413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</a:t>
            </a:r>
            <a:r>
              <a:rPr lang="el-GR" altLang="en-US">
                <a:sym typeface="Symbol" panose="05050102010706020507" pitchFamily="18" charset="2"/>
              </a:rPr>
              <a:t>σ</a:t>
            </a:r>
            <a:r>
              <a:rPr lang="en-US" altLang="en-US">
                <a:sym typeface="Symbol" panose="05050102010706020507" pitchFamily="18" charset="2"/>
              </a:rPr>
              <a:t> is unknown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752600"/>
            <a:ext cx="7696200" cy="4191000"/>
          </a:xfrm>
        </p:spPr>
        <p:txBody>
          <a:bodyPr/>
          <a:lstStyle/>
          <a:p>
            <a:pPr marL="342900" indent="-34290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altLang="en-US" sz="3200"/>
              <a:t>If unknown, </a:t>
            </a:r>
            <a:r>
              <a:rPr lang="el-GR" altLang="en-US" sz="3200">
                <a:sym typeface="Symbol" panose="05050102010706020507" pitchFamily="18" charset="2"/>
              </a:rPr>
              <a:t>σ</a:t>
            </a:r>
            <a:r>
              <a:rPr lang="en-US" altLang="en-US" sz="3200">
                <a:sym typeface="Symbol" panose="05050102010706020507" pitchFamily="18" charset="2"/>
              </a:rPr>
              <a:t> can be estimated when using the required sample size formula.</a:t>
            </a:r>
            <a:endParaRPr lang="en-US" altLang="en-US" sz="3200"/>
          </a:p>
          <a:p>
            <a:pPr marL="742950" lvl="1" indent="-28575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altLang="en-US" sz="2800"/>
              <a:t>Use a value for </a:t>
            </a:r>
            <a:r>
              <a:rPr lang="el-GR" altLang="en-US" sz="2800">
                <a:sym typeface="Symbol" panose="05050102010706020507" pitchFamily="18" charset="2"/>
              </a:rPr>
              <a:t>σ</a:t>
            </a:r>
            <a:r>
              <a:rPr lang="en-US" altLang="en-US" sz="2800">
                <a:sym typeface="Symbol" panose="05050102010706020507" pitchFamily="18" charset="2"/>
              </a:rPr>
              <a:t> that is expected to be at least as large as the true </a:t>
            </a:r>
            <a:r>
              <a:rPr lang="el-GR" altLang="en-US" sz="2800">
                <a:sym typeface="Symbol" panose="05050102010706020507" pitchFamily="18" charset="2"/>
              </a:rPr>
              <a:t>σ</a:t>
            </a:r>
            <a:r>
              <a:rPr lang="en-US" altLang="en-US" sz="2800">
                <a:sym typeface="Symbol" panose="05050102010706020507" pitchFamily="18" charset="2"/>
              </a:rPr>
              <a:t>.</a:t>
            </a:r>
          </a:p>
          <a:p>
            <a:pPr marL="742950" lvl="1" indent="-28575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altLang="en-US" sz="2800">
                <a:sym typeface="Symbol" panose="05050102010706020507" pitchFamily="18" charset="2"/>
              </a:rPr>
              <a:t>Select a pilot sample and estimate </a:t>
            </a:r>
            <a:r>
              <a:rPr lang="el-GR" altLang="en-US" sz="2800">
                <a:sym typeface="Symbol" panose="05050102010706020507" pitchFamily="18" charset="2"/>
              </a:rPr>
              <a:t>σ</a:t>
            </a:r>
            <a:r>
              <a:rPr lang="en-US" altLang="en-US" sz="2800">
                <a:sym typeface="Symbol" panose="05050102010706020507" pitchFamily="18" charset="2"/>
              </a:rPr>
              <a:t> with the sample standard deviation, S</a:t>
            </a:r>
            <a:r>
              <a:rPr lang="en-US" altLang="en-US">
                <a:sym typeface="Symbol" panose="05050102010706020507" pitchFamily="18" charset="2"/>
              </a:rPr>
              <a:t>.</a:t>
            </a:r>
            <a:endParaRPr lang="en-US" altLang="en-US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5486400" y="3124200"/>
            <a:ext cx="1981200" cy="1066800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56324" name="Freeform 9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Determining</a:t>
            </a:r>
          </a:p>
        </p:txBody>
      </p:sp>
      <p:sp>
        <p:nvSpPr>
          <p:cNvPr id="56326" name="Rectangle 11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 Size</a:t>
            </a:r>
          </a:p>
        </p:txBody>
      </p:sp>
      <p:sp>
        <p:nvSpPr>
          <p:cNvPr id="56327" name="Rectangle 12"/>
          <p:cNvSpPr>
            <a:spLocks noChangeArrowheads="1"/>
          </p:cNvSpPr>
          <p:nvPr/>
        </p:nvSpPr>
        <p:spPr bwMode="auto">
          <a:xfrm>
            <a:off x="5562600" y="3257550"/>
            <a:ext cx="18653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For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Proportion</a:t>
            </a:r>
          </a:p>
        </p:txBody>
      </p:sp>
      <p:sp>
        <p:nvSpPr>
          <p:cNvPr id="56328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9" name="Line 16"/>
          <p:cNvSpPr>
            <a:spLocks noChangeShapeType="1"/>
          </p:cNvSpPr>
          <p:nvPr/>
        </p:nvSpPr>
        <p:spPr bwMode="auto">
          <a:xfrm>
            <a:off x="4648200" y="2895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Line 18"/>
          <p:cNvSpPr>
            <a:spLocks noChangeShapeType="1"/>
          </p:cNvSpPr>
          <p:nvPr/>
        </p:nvSpPr>
        <p:spPr bwMode="auto">
          <a:xfrm>
            <a:off x="65532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1" name="AutoShape 31"/>
          <p:cNvSpPr>
            <a:spLocks noChangeArrowheads="1"/>
          </p:cNvSpPr>
          <p:nvPr/>
        </p:nvSpPr>
        <p:spPr bwMode="auto">
          <a:xfrm rot="16200000" flipH="1">
            <a:off x="4838700" y="3543300"/>
            <a:ext cx="6096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332" name="Object 16"/>
          <p:cNvGraphicFramePr>
            <a:graphicFrameLocks noChangeAspect="1"/>
          </p:cNvGraphicFramePr>
          <p:nvPr/>
        </p:nvGraphicFramePr>
        <p:xfrm>
          <a:off x="5745163" y="4800600"/>
          <a:ext cx="2908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19100" progId="Equation.3">
                  <p:embed/>
                </p:oleObj>
              </mc:Choice>
              <mc:Fallback>
                <p:oleObj name="Equation" r:id="rId2" imgW="1054100" imgH="419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4800600"/>
                        <a:ext cx="2908300" cy="11572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Text Box 33"/>
          <p:cNvSpPr txBox="1">
            <a:spLocks noChangeArrowheads="1"/>
          </p:cNvSpPr>
          <p:nvPr/>
        </p:nvSpPr>
        <p:spPr bwMode="auto">
          <a:xfrm>
            <a:off x="3302000" y="49530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Now solve for  n  to get</a:t>
            </a:r>
          </a:p>
        </p:txBody>
      </p:sp>
      <p:sp>
        <p:nvSpPr>
          <p:cNvPr id="56334" name="AutoShape 34"/>
          <p:cNvSpPr>
            <a:spLocks noChangeArrowheads="1"/>
          </p:cNvSpPr>
          <p:nvPr/>
        </p:nvSpPr>
        <p:spPr bwMode="auto">
          <a:xfrm>
            <a:off x="27686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6335" name="AutoShape 35"/>
          <p:cNvSpPr>
            <a:spLocks noChangeArrowheads="1"/>
          </p:cNvSpPr>
          <p:nvPr/>
        </p:nvSpPr>
        <p:spPr bwMode="auto">
          <a:xfrm>
            <a:off x="52070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6336" name="Object 17"/>
          <p:cNvGraphicFramePr>
            <a:graphicFrameLocks noChangeAspect="1"/>
          </p:cNvGraphicFramePr>
          <p:nvPr/>
        </p:nvGraphicFramePr>
        <p:xfrm>
          <a:off x="152400" y="4767263"/>
          <a:ext cx="2592388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444307" progId="Equation.3">
                  <p:embed/>
                </p:oleObj>
              </mc:Choice>
              <mc:Fallback>
                <p:oleObj name="Equation" r:id="rId4" imgW="977476" imgH="44430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67263"/>
                        <a:ext cx="2592388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Text Box 37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7696200" y="1676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78486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400"/>
              <a:t>To determine the required sample size for the proportion, you must know:</a:t>
            </a:r>
          </a:p>
          <a:p>
            <a:pPr marL="742950" lvl="1" indent="-285750" defTabSz="914400" eaLnBrk="1" hangingPunct="1"/>
            <a:endParaRPr lang="en-US" altLang="en-US" sz="2000"/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sz="2000"/>
              <a:t>The desired level of confidence (1 - </a:t>
            </a:r>
            <a:r>
              <a:rPr lang="en-US" altLang="en-US" sz="2000" b="1">
                <a:sym typeface="Symbol" panose="05050102010706020507" pitchFamily="18" charset="2"/>
              </a:rPr>
              <a:t></a:t>
            </a:r>
            <a:r>
              <a:rPr lang="en-US" altLang="en-US" sz="2000"/>
              <a:t>), which determines the critical value, Z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./2</a:t>
            </a:r>
            <a:r>
              <a:rPr lang="en-US" altLang="en-US" sz="2000"/>
              <a:t>.</a:t>
            </a:r>
            <a:endParaRPr lang="el-GR" altLang="en-US" sz="2000" baseline="-25000"/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sz="2000"/>
              <a:t>The acceptable sampling error, e.</a:t>
            </a:r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sz="2000"/>
              <a:t>The true proportion of events of interest, </a:t>
            </a: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/>
              <a:t> can be estimated with a pilot sample if necessary (or conservatively use 0.5 as an estimate of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/>
              <a:t>)</a:t>
            </a:r>
            <a:endParaRPr lang="el-GR" alt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7696200" y="1676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1663" y="228600"/>
            <a:ext cx="5776912" cy="9906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Confidence Intervals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65313"/>
            <a:ext cx="7696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/>
              <a:t>How much uncertainty is associated with a point estimate of a population parameter?</a:t>
            </a:r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 dirty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/>
              <a:t>An </a:t>
            </a:r>
            <a:r>
              <a:rPr lang="en-US" altLang="en-US" dirty="0">
                <a:solidFill>
                  <a:srgbClr val="008000"/>
                </a:solidFill>
              </a:rPr>
              <a:t>interval estimate</a:t>
            </a:r>
            <a:r>
              <a:rPr lang="en-US" altLang="en-US" dirty="0"/>
              <a:t> provides more information about a population characteristic than does a </a:t>
            </a:r>
            <a:r>
              <a:rPr lang="en-US" altLang="en-US" dirty="0">
                <a:solidFill>
                  <a:srgbClr val="008000"/>
                </a:solidFill>
              </a:rPr>
              <a:t>point estimate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  <a:endParaRPr lang="en-US" altLang="en-US" dirty="0"/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 dirty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Such interval estimates are called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rgbClr val="A50021"/>
                </a:solidFill>
              </a:rPr>
              <a:t>confidence intervals.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793038" cy="914400"/>
          </a:xfrm>
        </p:spPr>
        <p:txBody>
          <a:bodyPr/>
          <a:lstStyle/>
          <a:p>
            <a:pPr eaLnBrk="1" hangingPunct="1"/>
            <a:r>
              <a:rPr lang="en-US" altLang="en-US"/>
              <a:t>Required Sample Size 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543800" cy="2590800"/>
          </a:xfr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altLang="en-US" sz="2900"/>
              <a:t>How large a sample would be necessary to estimate the true proportion of sales invoices containing errors in a large population </a:t>
            </a:r>
            <a:r>
              <a:rPr lang="en-US" altLang="en-US" sz="2900">
                <a:solidFill>
                  <a:schemeClr val="folHlink"/>
                </a:solidFill>
              </a:rPr>
              <a:t>within ±7%,</a:t>
            </a:r>
            <a:r>
              <a:rPr lang="en-US" altLang="en-US" sz="2900"/>
              <a:t> </a:t>
            </a:r>
            <a:r>
              <a:rPr lang="en-US" altLang="en-US" sz="2900">
                <a:solidFill>
                  <a:schemeClr val="folHlink"/>
                </a:solidFill>
              </a:rPr>
              <a:t>with 95% confidence?</a:t>
            </a:r>
          </a:p>
          <a:p>
            <a:pPr marL="0" indent="0" defTabSz="9144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altLang="en-US" sz="2900"/>
              <a:t> (Assume a pilot sample yields  p = 0.15.)</a:t>
            </a: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1752600" y="4800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ChangeArrowheads="1"/>
          </p:cNvSpPr>
          <p:nvPr/>
        </p:nvSpPr>
        <p:spPr bwMode="auto">
          <a:xfrm>
            <a:off x="1066800" y="1600200"/>
            <a:ext cx="1676400" cy="6096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81000"/>
            <a:ext cx="74676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Required Sample Size Example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143000" y="1676400"/>
            <a:ext cx="6477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Solution: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For 95% confidence, use </a:t>
            </a:r>
            <a:r>
              <a:rPr lang="en-US" altLang="en-US">
                <a:solidFill>
                  <a:schemeClr val="folHlink"/>
                </a:solidFill>
              </a:rPr>
              <a:t>Z</a:t>
            </a:r>
            <a:r>
              <a:rPr lang="el-GR" altLang="en-US" baseline="-25000">
                <a:solidFill>
                  <a:schemeClr val="folHlink"/>
                </a:solidFill>
              </a:rPr>
              <a:t>α</a:t>
            </a:r>
            <a:r>
              <a:rPr lang="en-US" altLang="en-US" baseline="-25000">
                <a:solidFill>
                  <a:schemeClr val="folHlink"/>
                </a:solidFill>
              </a:rPr>
              <a:t>/2</a:t>
            </a:r>
            <a:r>
              <a:rPr lang="en-US" altLang="en-US">
                <a:solidFill>
                  <a:schemeClr val="folHlink"/>
                </a:solidFill>
              </a:rPr>
              <a:t> = 1.96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e = </a:t>
            </a:r>
            <a:r>
              <a:rPr lang="en-US" altLang="en-US">
                <a:solidFill>
                  <a:schemeClr val="folHlink"/>
                </a:solidFill>
              </a:rPr>
              <a:t>0.07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p = </a:t>
            </a:r>
            <a:r>
              <a:rPr lang="en-US" altLang="en-US">
                <a:solidFill>
                  <a:schemeClr val="folHlink"/>
                </a:solidFill>
              </a:rPr>
              <a:t>0.15</a:t>
            </a:r>
            <a:r>
              <a:rPr lang="en-US" altLang="en-US">
                <a:solidFill>
                  <a:schemeClr val="bg2"/>
                </a:solidFill>
              </a:rPr>
              <a:t>, so use this to estimate </a:t>
            </a:r>
            <a:r>
              <a:rPr lang="el-GR" alt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6477000" y="5638800"/>
            <a:ext cx="2514600" cy="6858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So use  n = 100</a:t>
            </a:r>
          </a:p>
        </p:txBody>
      </p:sp>
      <p:graphicFrame>
        <p:nvGraphicFramePr>
          <p:cNvPr id="59398" name="Object 9"/>
          <p:cNvGraphicFramePr>
            <a:graphicFrameLocks noChangeAspect="1"/>
          </p:cNvGraphicFramePr>
          <p:nvPr/>
        </p:nvGraphicFramePr>
        <p:xfrm>
          <a:off x="587375" y="4343400"/>
          <a:ext cx="79676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444500" progId="Equation.3">
                  <p:embed/>
                </p:oleObj>
              </mc:Choice>
              <mc:Fallback>
                <p:oleObj name="Equation" r:id="rId2" imgW="31115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4343400"/>
                        <a:ext cx="7967663" cy="1138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7848600" y="5105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7772400" y="1676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228600" y="341313"/>
            <a:ext cx="8659813" cy="990600"/>
          </a:xfrm>
        </p:spPr>
        <p:txBody>
          <a:bodyPr/>
          <a:lstStyle/>
          <a:p>
            <a:r>
              <a:rPr lang="en-US" altLang="en-US" sz="3600"/>
              <a:t>Example Excel &amp; Minitab Output For Calculating Sample Size For A Proportion</a:t>
            </a:r>
          </a:p>
        </p:txBody>
      </p:sp>
      <p:sp>
        <p:nvSpPr>
          <p:cNvPr id="60419" name="Rectangle 11"/>
          <p:cNvSpPr>
            <a:spLocks noChangeArrowheads="1"/>
          </p:cNvSpPr>
          <p:nvPr/>
        </p:nvSpPr>
        <p:spPr bwMode="auto">
          <a:xfrm>
            <a:off x="7658100" y="1179513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1243013" y="1779588"/>
            <a:ext cx="289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/>
              <a:t>Excel Uses A Normal</a:t>
            </a:r>
          </a:p>
          <a:p>
            <a:pPr algn="ctr"/>
            <a:r>
              <a:rPr lang="en-US" altLang="en-US" sz="1800" b="1"/>
              <a:t>Approximation To Find n</a:t>
            </a: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5384800" y="1782763"/>
            <a:ext cx="312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/>
              <a:t>Minitab Uses The Binomial</a:t>
            </a:r>
          </a:p>
          <a:p>
            <a:pPr algn="ctr"/>
            <a:r>
              <a:rPr lang="en-US" altLang="en-US" sz="1800" b="1"/>
              <a:t>Distribution To Find n</a:t>
            </a:r>
          </a:p>
        </p:txBody>
      </p:sp>
      <p:pic>
        <p:nvPicPr>
          <p:cNvPr id="604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8544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667000"/>
            <a:ext cx="3230563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/>
              <a:t>Ethical Issues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/>
              <a:t>A confidence interval estimate (reflecting sampling error) should always be included when reporting a point estimate.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/>
              <a:t>The level of confidence should always be reported.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/>
              <a:t>The sample size should be reported.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/>
              <a:t>An interpretation of the confidence interval estimate should also be provided.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5363" y="228600"/>
            <a:ext cx="7381875" cy="990600"/>
          </a:xfrm>
        </p:spPr>
        <p:txBody>
          <a:bodyPr/>
          <a:lstStyle/>
          <a:p>
            <a:pPr eaLnBrk="1" hangingPunct="1"/>
            <a:r>
              <a:rPr lang="en-US" altLang="en-US"/>
              <a:t>Chapter 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65313"/>
            <a:ext cx="8001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 we discussed:</a:t>
            </a:r>
            <a:r>
              <a:rPr lang="en-US" altLang="en-US" sz="3600"/>
              <a:t> 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lang="en-US" altLang="en-US" sz="360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altLang="en-US" sz="2400"/>
              <a:t>The construction and interpretation of confidence interval estimates for the mean and the proportion.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endParaRPr lang="en-US" altLang="en-US" sz="240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altLang="en-US" sz="2400"/>
              <a:t>The determination of the sample size necessary to develop a confidence interval for the mean and the proportion.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 Estimate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An interval gives a </a:t>
            </a:r>
            <a:r>
              <a:rPr lang="en-US" altLang="en-US" sz="3200" dirty="0">
                <a:solidFill>
                  <a:srgbClr val="008000"/>
                </a:solidFill>
              </a:rPr>
              <a:t>range</a:t>
            </a:r>
            <a:r>
              <a:rPr lang="en-US" altLang="en-US" sz="3200" dirty="0"/>
              <a:t> of values: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/>
              <a:t>Takes into consideration variation in sample statistics from sample to sample.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/>
              <a:t>Based on observations from 1 sample.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/>
              <a:t>Gives information about closeness to </a:t>
            </a:r>
            <a:r>
              <a:rPr lang="en-US" altLang="en-US" sz="2800" dirty="0">
                <a:highlight>
                  <a:srgbClr val="FFFF00"/>
                </a:highlight>
              </a:rPr>
              <a:t>unknown</a:t>
            </a:r>
            <a:r>
              <a:rPr lang="en-US" altLang="en-US" sz="2800" dirty="0"/>
              <a:t> population parameters.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/>
              <a:t>Stated in terms of level of confidence: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/>
              <a:t>e.g. 95% confident, 99% confident.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/>
              <a:t>Can never be 100% confident.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19063"/>
            <a:ext cx="7383463" cy="639762"/>
          </a:xfrm>
        </p:spPr>
        <p:txBody>
          <a:bodyPr/>
          <a:lstStyle/>
          <a:p>
            <a:pPr eaLnBrk="1" hangingPunct="1"/>
            <a:r>
              <a:rPr lang="en-US" altLang="en-US" sz="3600"/>
              <a:t>Confidence Interval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990600"/>
            <a:ext cx="8077200" cy="51165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u="sng" dirty="0"/>
              <a:t>Cereal fill example</a:t>
            </a:r>
          </a:p>
          <a:p>
            <a:pPr marL="0" indent="0" eaLnBrk="1" hangingPunct="1"/>
            <a:r>
              <a:rPr lang="en-US" altLang="en-US" sz="2400" dirty="0"/>
              <a:t>   Population has µ = 368 and </a:t>
            </a:r>
            <a:r>
              <a:rPr lang="el-GR" altLang="en-US" sz="2400" dirty="0"/>
              <a:t>σ</a:t>
            </a:r>
            <a:r>
              <a:rPr lang="en-US" altLang="en-US" sz="2400" dirty="0"/>
              <a:t> = 15.</a:t>
            </a:r>
          </a:p>
          <a:p>
            <a:pPr marL="0" indent="0" eaLnBrk="1" hangingPunct="1"/>
            <a:r>
              <a:rPr lang="en-US" altLang="en-US" sz="2400" dirty="0"/>
              <a:t>   If you take a sample of size n = 25 you know:</a:t>
            </a:r>
          </a:p>
          <a:p>
            <a:pPr marL="703263" lvl="1" eaLnBrk="1" hangingPunct="1"/>
            <a:r>
              <a:rPr lang="en-US" altLang="en-US" sz="2200" dirty="0">
                <a:highlight>
                  <a:srgbClr val="FFFF00"/>
                </a:highlight>
              </a:rPr>
              <a:t>368</a:t>
            </a:r>
            <a:r>
              <a:rPr lang="en-US" altLang="en-US" sz="2200" dirty="0"/>
              <a:t> ± 1.96 * 15 /  25  = (362.12, 373.88) contains 95% of the sample means of sample size 25.</a:t>
            </a:r>
          </a:p>
          <a:p>
            <a:pPr marL="703263" lvl="1" eaLnBrk="1" hangingPunct="1"/>
            <a:r>
              <a:rPr lang="en-US" altLang="en-US" sz="2200" dirty="0"/>
              <a:t>95% of the intervals formed in this manner will contain µ.</a:t>
            </a:r>
          </a:p>
          <a:p>
            <a:pPr marL="703263" lvl="1" eaLnBrk="1" hangingPunct="1"/>
            <a:r>
              <a:rPr lang="en-US" altLang="en-US" sz="2200" dirty="0"/>
              <a:t>When you </a:t>
            </a:r>
            <a:r>
              <a:rPr lang="en-US" altLang="en-US" sz="2200" dirty="0">
                <a:highlight>
                  <a:srgbClr val="FFFF00"/>
                </a:highlight>
              </a:rPr>
              <a:t>don’t know µ</a:t>
            </a:r>
            <a:r>
              <a:rPr lang="en-US" altLang="en-US" sz="2200" dirty="0"/>
              <a:t>, you use </a:t>
            </a:r>
            <a:r>
              <a:rPr lang="en-US" altLang="en-US" sz="2200" dirty="0">
                <a:highlight>
                  <a:srgbClr val="FF00FF"/>
                </a:highlight>
              </a:rPr>
              <a:t>X</a:t>
            </a:r>
            <a:r>
              <a:rPr lang="en-US" altLang="en-US" sz="2200" dirty="0"/>
              <a:t> to estimate µ.</a:t>
            </a:r>
          </a:p>
          <a:p>
            <a:pPr lvl="2" eaLnBrk="1" hangingPunct="1"/>
            <a:r>
              <a:rPr lang="en-US" altLang="en-US" sz="1700" dirty="0"/>
              <a:t>If X = </a:t>
            </a:r>
            <a:r>
              <a:rPr lang="en-US" altLang="en-US" sz="1700" dirty="0">
                <a:highlight>
                  <a:srgbClr val="FF00FF"/>
                </a:highlight>
              </a:rPr>
              <a:t>362.3</a:t>
            </a:r>
            <a:r>
              <a:rPr lang="en-US" altLang="en-US" sz="1700" dirty="0"/>
              <a:t> the interval is </a:t>
            </a:r>
            <a:r>
              <a:rPr lang="en-US" altLang="en-US" sz="1700" dirty="0">
                <a:highlight>
                  <a:srgbClr val="FF00FF"/>
                </a:highlight>
              </a:rPr>
              <a:t>362.3</a:t>
            </a:r>
            <a:r>
              <a:rPr lang="en-US" altLang="en-US" sz="1700" dirty="0"/>
              <a:t> ± 1.96 * 15 /  25   = (356.42, 368.18).</a:t>
            </a:r>
          </a:p>
          <a:p>
            <a:pPr lvl="2" eaLnBrk="1" hangingPunct="1"/>
            <a:r>
              <a:rPr lang="en-US" altLang="en-US" sz="1700" dirty="0"/>
              <a:t>Since 356.42 ≤ 368 ≤ 368.18 the interval based on this sample makes a correctly included µ.</a:t>
            </a:r>
          </a:p>
          <a:p>
            <a:pPr lvl="2" eaLnBrk="1" hangingPunct="1"/>
            <a:endParaRPr lang="en-US" altLang="en-US" sz="17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A50021"/>
                </a:solidFill>
              </a:rPr>
              <a:t>But what about the intervals from other possible samples of size 25?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55626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" name="Line 16"/>
          <p:cNvSpPr>
            <a:spLocks noChangeShapeType="1"/>
          </p:cNvSpPr>
          <p:nvPr/>
        </p:nvSpPr>
        <p:spPr bwMode="auto">
          <a:xfrm>
            <a:off x="2022475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7772400" y="530225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3505200" y="2362200"/>
            <a:ext cx="533400" cy="274638"/>
            <a:chOff x="5833091" y="1559658"/>
            <a:chExt cx="762000" cy="38576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833091" y="1789332"/>
              <a:ext cx="151947" cy="156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5985038" y="1559658"/>
              <a:ext cx="77107" cy="385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62145" y="1559658"/>
              <a:ext cx="5329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6" name="Group 15"/>
          <p:cNvGrpSpPr>
            <a:grpSpLocks/>
          </p:cNvGrpSpPr>
          <p:nvPr/>
        </p:nvGrpSpPr>
        <p:grpSpPr bwMode="auto">
          <a:xfrm>
            <a:off x="6092825" y="3878263"/>
            <a:ext cx="411163" cy="236537"/>
            <a:chOff x="5833091" y="1559658"/>
            <a:chExt cx="762000" cy="38576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3091" y="1787492"/>
              <a:ext cx="152988" cy="157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986079" y="1559658"/>
              <a:ext cx="76494" cy="385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62573" y="1559658"/>
              <a:ext cx="5325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28600"/>
            <a:ext cx="7088187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Point and Interval Estimates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63763"/>
            <a:ext cx="8001000" cy="1427162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008000"/>
                </a:solidFill>
              </a:rPr>
              <a:t>point estimate</a:t>
            </a:r>
            <a:r>
              <a:rPr lang="en-US" altLang="en-US" dirty="0"/>
              <a:t> is a single number. 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008000"/>
                </a:solidFill>
              </a:rPr>
              <a:t>confidence interval</a:t>
            </a:r>
            <a:r>
              <a:rPr lang="en-US" altLang="en-US" dirty="0"/>
              <a:t> provides additional information about the variability of the estimate.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219200" y="3886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2223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77755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419600" y="3733800"/>
            <a:ext cx="1524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422775" y="41148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22575" y="4800600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Sample </a:t>
            </a:r>
            <a:r>
              <a:rPr lang="en-US" altLang="en-US" sz="2400" b="1" dirty="0" err="1"/>
              <a:t>Xbar</a:t>
            </a:r>
            <a:r>
              <a:rPr lang="en-US" altLang="en-US" sz="2400" b="1" dirty="0"/>
              <a:t>, 362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88975" y="4343400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/>
              <a:t>Lower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Limit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808603" y="4101947"/>
            <a:ext cx="16764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 dirty="0"/>
              <a:t>Upper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/>
              <a:t>Limit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219200" y="5486400"/>
            <a:ext cx="6553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43200" y="5486400"/>
            <a:ext cx="358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Width of 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confidence interval</a:t>
            </a: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10566163-1C68-4ECB-B091-8647ADB5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147" y="3683786"/>
            <a:ext cx="15239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99B81A9-8139-474D-BF8E-F15E4E07F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241" y="3937426"/>
            <a:ext cx="2285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Pop mean, </a:t>
            </a:r>
            <a:r>
              <a:rPr lang="en-US" altLang="en-US" sz="2400" dirty="0"/>
              <a:t>µ</a:t>
            </a:r>
            <a:r>
              <a:rPr lang="en-US" altLang="en-US" sz="2400" b="1" dirty="0"/>
              <a:t> =368</a:t>
            </a:r>
          </a:p>
        </p:txBody>
      </p:sp>
    </p:spTree>
    <p:extLst>
      <p:ext uri="{BB962C8B-B14F-4D97-AF65-F5344CB8AC3E}">
        <p14:creationId xmlns:p14="http://schemas.microsoft.com/office/powerpoint/2010/main" val="1396539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6182</TotalTime>
  <Pages>20</Pages>
  <Words>3096</Words>
  <Application>Microsoft Office PowerPoint</Application>
  <PresentationFormat>On-screen Show (4:3)</PresentationFormat>
  <Paragraphs>535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Times New Roman</vt:lpstr>
      <vt:lpstr>Tahoma</vt:lpstr>
      <vt:lpstr>Open Sans</vt:lpstr>
      <vt:lpstr>System</vt:lpstr>
      <vt:lpstr>Arial</vt:lpstr>
      <vt:lpstr>Wingdings</vt:lpstr>
      <vt:lpstr>1_PrenHall1</vt:lpstr>
      <vt:lpstr>Equation</vt:lpstr>
      <vt:lpstr>Microsoft Equation 3.0</vt:lpstr>
      <vt:lpstr>PowerPoint Presentation</vt:lpstr>
      <vt:lpstr>Objectives</vt:lpstr>
      <vt:lpstr>Chapter Outline</vt:lpstr>
      <vt:lpstr>Point and Interval Estimates</vt:lpstr>
      <vt:lpstr>Point Estimates</vt:lpstr>
      <vt:lpstr>Confidence Intervals</vt:lpstr>
      <vt:lpstr>Confidence Interval Estimate</vt:lpstr>
      <vt:lpstr>Confidence Interval Example</vt:lpstr>
      <vt:lpstr>Point and Interval Estimates</vt:lpstr>
      <vt:lpstr>Confidence Interval Example</vt:lpstr>
      <vt:lpstr>Confidence Interval Example</vt:lpstr>
      <vt:lpstr>Estimation Process</vt:lpstr>
      <vt:lpstr>General Formula</vt:lpstr>
      <vt:lpstr>Confidence Level</vt:lpstr>
      <vt:lpstr>Confidence Level, (1-)</vt:lpstr>
      <vt:lpstr>Confidence Intervals</vt:lpstr>
      <vt:lpstr>Confidence Interval for μ (σ  Known) </vt:lpstr>
      <vt:lpstr>Finding the Critical Value, Zα/2</vt:lpstr>
      <vt:lpstr>Common Levels of Confidence</vt:lpstr>
      <vt:lpstr>Intervals and Level of Confidence</vt:lpstr>
      <vt:lpstr>Example</vt:lpstr>
      <vt:lpstr>Example</vt:lpstr>
      <vt:lpstr>Interpretation</vt:lpstr>
      <vt:lpstr>Confidence Intervals</vt:lpstr>
      <vt:lpstr>Do You Ever Really Know σ?</vt:lpstr>
      <vt:lpstr>Confidence Interval for μ (σ Unknown) </vt:lpstr>
      <vt:lpstr>Confidence Interval for μ (σ Unknown) </vt:lpstr>
      <vt:lpstr>Student’s t Distribution</vt:lpstr>
      <vt:lpstr>Degrees of Freedom (df)</vt:lpstr>
      <vt:lpstr>PowerPoint Presentation</vt:lpstr>
      <vt:lpstr>Student’s t Distribution</vt:lpstr>
      <vt:lpstr>PowerPoint Presentation</vt:lpstr>
      <vt:lpstr>Student’s t Table</vt:lpstr>
      <vt:lpstr>Selected t distribution values</vt:lpstr>
      <vt:lpstr>Example of t distribution confidence interval</vt:lpstr>
      <vt:lpstr>Example of t distribution confidence interval</vt:lpstr>
      <vt:lpstr>Practice</vt:lpstr>
      <vt:lpstr>PowerPoint Presentation</vt:lpstr>
      <vt:lpstr>Example of Excel, Minitab, &amp; JMP Confidence Interval Output</vt:lpstr>
      <vt:lpstr>Confidence Intervals</vt:lpstr>
      <vt:lpstr>Confidence Intervals for the  Population Proportion, π</vt:lpstr>
      <vt:lpstr>Confidence Intervals for the  Population Proportion, π</vt:lpstr>
      <vt:lpstr>Confidence Interval Endpoints</vt:lpstr>
      <vt:lpstr>Example</vt:lpstr>
      <vt:lpstr>Example</vt:lpstr>
      <vt:lpstr>Interpretation</vt:lpstr>
      <vt:lpstr>Example of Excel, JMP, &amp; Minitab Confidence Interval for π</vt:lpstr>
      <vt:lpstr>PowerPoint Presentation</vt:lpstr>
      <vt:lpstr>PowerPoint Presentation</vt:lpstr>
      <vt:lpstr>PowerPoint Presentation</vt:lpstr>
      <vt:lpstr>Sampling Error</vt:lpstr>
      <vt:lpstr>Determining Sample Size</vt:lpstr>
      <vt:lpstr>Determining Sample Size</vt:lpstr>
      <vt:lpstr>Required Sample Size Example</vt:lpstr>
      <vt:lpstr>PowerPoint Presentation</vt:lpstr>
      <vt:lpstr>Example Excel &amp; Minitab For Calculating Sample Size For The Mean</vt:lpstr>
      <vt:lpstr>If σ is unknown</vt:lpstr>
      <vt:lpstr>Determining Sample Size</vt:lpstr>
      <vt:lpstr>Determining Sample Size</vt:lpstr>
      <vt:lpstr>Required Sample Size Example</vt:lpstr>
      <vt:lpstr>Required Sample Size Example</vt:lpstr>
      <vt:lpstr>Example Excel &amp; Minitab Output For Calculating Sample Size For A Proportion</vt:lpstr>
      <vt:lpstr>Ethical Issues</vt:lpstr>
      <vt:lpstr>Chapter Summary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8  Confidence Interval Estimation</dc:subject>
  <dc:creator>Berenson/Levine/Szabat/Stephan</dc:creator>
  <cp:lastModifiedBy>Jason Beck</cp:lastModifiedBy>
  <cp:revision>251</cp:revision>
  <cp:lastPrinted>1998-11-22T23:37:53Z</cp:lastPrinted>
  <dcterms:created xsi:type="dcterms:W3CDTF">2001-01-29T19:31:26Z</dcterms:created>
  <dcterms:modified xsi:type="dcterms:W3CDTF">2022-11-30T12:06:16Z</dcterms:modified>
</cp:coreProperties>
</file>