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3" r:id="rId1"/>
  </p:sldMasterIdLst>
  <p:notesMasterIdLst>
    <p:notesMasterId r:id="rId73"/>
  </p:notesMasterIdLst>
  <p:handoutMasterIdLst>
    <p:handoutMasterId r:id="rId74"/>
  </p:handoutMasterIdLst>
  <p:sldIdLst>
    <p:sldId id="416" r:id="rId2"/>
    <p:sldId id="418" r:id="rId3"/>
    <p:sldId id="419" r:id="rId4"/>
    <p:sldId id="420" r:id="rId5"/>
    <p:sldId id="421" r:id="rId6"/>
    <p:sldId id="422" r:id="rId7"/>
    <p:sldId id="423" r:id="rId8"/>
    <p:sldId id="424" r:id="rId9"/>
    <p:sldId id="425" r:id="rId10"/>
    <p:sldId id="426" r:id="rId11"/>
    <p:sldId id="427" r:id="rId12"/>
    <p:sldId id="428" r:id="rId13"/>
    <p:sldId id="429" r:id="rId14"/>
    <p:sldId id="430" r:id="rId15"/>
    <p:sldId id="431" r:id="rId16"/>
    <p:sldId id="432" r:id="rId17"/>
    <p:sldId id="433" r:id="rId18"/>
    <p:sldId id="434" r:id="rId19"/>
    <p:sldId id="435" r:id="rId20"/>
    <p:sldId id="436" r:id="rId21"/>
    <p:sldId id="437" r:id="rId22"/>
    <p:sldId id="438" r:id="rId23"/>
    <p:sldId id="439" r:id="rId24"/>
    <p:sldId id="440" r:id="rId25"/>
    <p:sldId id="441" r:id="rId26"/>
    <p:sldId id="442" r:id="rId27"/>
    <p:sldId id="443" r:id="rId28"/>
    <p:sldId id="444" r:id="rId29"/>
    <p:sldId id="445" r:id="rId30"/>
    <p:sldId id="447" r:id="rId31"/>
    <p:sldId id="448" r:id="rId32"/>
    <p:sldId id="449" r:id="rId33"/>
    <p:sldId id="450" r:id="rId34"/>
    <p:sldId id="451" r:id="rId35"/>
    <p:sldId id="452" r:id="rId36"/>
    <p:sldId id="453" r:id="rId37"/>
    <p:sldId id="454" r:id="rId38"/>
    <p:sldId id="455" r:id="rId39"/>
    <p:sldId id="456" r:id="rId40"/>
    <p:sldId id="459" r:id="rId41"/>
    <p:sldId id="481" r:id="rId42"/>
    <p:sldId id="460" r:id="rId43"/>
    <p:sldId id="461" r:id="rId44"/>
    <p:sldId id="462" r:id="rId45"/>
    <p:sldId id="463" r:id="rId46"/>
    <p:sldId id="464" r:id="rId47"/>
    <p:sldId id="465" r:id="rId48"/>
    <p:sldId id="466" r:id="rId49"/>
    <p:sldId id="467" r:id="rId50"/>
    <p:sldId id="469" r:id="rId51"/>
    <p:sldId id="470" r:id="rId52"/>
    <p:sldId id="471" r:id="rId53"/>
    <p:sldId id="472" r:id="rId54"/>
    <p:sldId id="473" r:id="rId55"/>
    <p:sldId id="474" r:id="rId56"/>
    <p:sldId id="475" r:id="rId57"/>
    <p:sldId id="476" r:id="rId58"/>
    <p:sldId id="477" r:id="rId59"/>
    <p:sldId id="478" r:id="rId60"/>
    <p:sldId id="483" r:id="rId61"/>
    <p:sldId id="485" r:id="rId62"/>
    <p:sldId id="486" r:id="rId63"/>
    <p:sldId id="482" r:id="rId64"/>
    <p:sldId id="488" r:id="rId65"/>
    <p:sldId id="484" r:id="rId66"/>
    <p:sldId id="487" r:id="rId67"/>
    <p:sldId id="489" r:id="rId68"/>
    <p:sldId id="490" r:id="rId69"/>
    <p:sldId id="491" r:id="rId70"/>
    <p:sldId id="492" r:id="rId71"/>
    <p:sldId id="493" r:id="rId72"/>
  </p:sldIdLst>
  <p:sldSz cx="9144000" cy="6858000" type="screen4x3"/>
  <p:notesSz cx="6858000" cy="9144000"/>
  <p:custDataLst>
    <p:tags r:id="rId75"/>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BAE"/>
    <a:srgbClr val="FFCC99"/>
    <a:srgbClr val="FDE0BD"/>
    <a:srgbClr val="F983C1"/>
    <a:srgbClr val="FFD9FF"/>
    <a:srgbClr val="008000"/>
    <a:srgbClr val="A50021"/>
    <a:srgbClr val="00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94647" autoAdjust="0"/>
  </p:normalViewPr>
  <p:slideViewPr>
    <p:cSldViewPr showGuides="1">
      <p:cViewPr varScale="1">
        <p:scale>
          <a:sx n="78" d="100"/>
          <a:sy n="78" d="100"/>
        </p:scale>
        <p:origin x="1435"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75" d="100"/>
          <a:sy n="75" d="100"/>
        </p:scale>
        <p:origin x="-528" y="32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5"/>
          <p:cNvSpPr>
            <a:spLocks noChangeArrowheads="1"/>
          </p:cNvSpPr>
          <p:nvPr/>
        </p:nvSpPr>
        <p:spPr bwMode="auto">
          <a:xfrm>
            <a:off x="76200" y="8823325"/>
            <a:ext cx="6705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lnSpc>
                <a:spcPct val="105000"/>
              </a:lnSpc>
              <a:spcBef>
                <a:spcPct val="50000"/>
              </a:spcBef>
              <a:buClr>
                <a:schemeClr val="folHlink"/>
              </a:buClr>
              <a:buSzPct val="60000"/>
              <a:buFont typeface="Wingdings" panose="05000000000000000000" pitchFamily="2" charset="2"/>
              <a:buNone/>
              <a:defRPr/>
            </a:pPr>
            <a:endParaRPr lang="en-US" altLang="en-US"/>
          </a:p>
        </p:txBody>
      </p:sp>
      <p:sp>
        <p:nvSpPr>
          <p:cNvPr id="3081" name="Rectangle 9"/>
          <p:cNvSpPr>
            <a:spLocks noChangeArrowheads="1"/>
          </p:cNvSpPr>
          <p:nvPr/>
        </p:nvSpPr>
        <p:spPr bwMode="auto">
          <a:xfrm>
            <a:off x="71438" y="55563"/>
            <a:ext cx="6715125" cy="271462"/>
          </a:xfrm>
          <a:prstGeom prst="rect">
            <a:avLst/>
          </a:prstGeom>
          <a:noFill/>
          <a:ln w="12700">
            <a:noFill/>
            <a:miter lim="800000"/>
            <a:headEnd/>
            <a:tailEnd/>
          </a:ln>
          <a:effectLst/>
        </p:spPr>
        <p:txBody>
          <a:bodyPr lIns="90488" tIns="44450" rIns="90488" bIns="44450">
            <a:spAutoFit/>
          </a:bodyPr>
          <a:lstStyle>
            <a:lvl1pPr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1pPr>
            <a:lvl2pPr marL="742950" indent="-28575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2pPr>
            <a:lvl3pPr marL="11430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3pPr>
            <a:lvl4pPr marL="16002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4pPr>
            <a:lvl5pPr marL="20574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9pPr>
          </a:lstStyle>
          <a:p>
            <a:pPr>
              <a:defRPr/>
            </a:pPr>
            <a:r>
              <a:rPr lang="en-US" altLang="en-US" sz="1200"/>
              <a:t>	Chapter 12		 12-</a:t>
            </a:r>
            <a:fld id="{D71E8AF4-2FB5-442E-95B2-9398252A1ACE}" type="slidenum">
              <a:rPr lang="en-US" altLang="en-US" sz="1200" smtClean="0"/>
              <a:pPr>
                <a:defRPr/>
              </a:pPr>
              <a:t>‹#›</a:t>
            </a:fld>
            <a:endParaRPr lang="en-US" altLang="en-US" sz="1200"/>
          </a:p>
        </p:txBody>
      </p:sp>
    </p:spTree>
    <p:extLst>
      <p:ext uri="{BB962C8B-B14F-4D97-AF65-F5344CB8AC3E}">
        <p14:creationId xmlns:p14="http://schemas.microsoft.com/office/powerpoint/2010/main" val="655099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3276600"/>
            <a:ext cx="5029200" cy="51816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Grp="1" noRot="1" noChangeAspect="1" noChangeArrowheads="1" noTextEdit="1"/>
          </p:cNvSpPr>
          <p:nvPr>
            <p:ph type="sldImg" idx="2"/>
          </p:nvPr>
        </p:nvSpPr>
        <p:spPr bwMode="auto">
          <a:xfrm>
            <a:off x="1447800" y="609600"/>
            <a:ext cx="3886200" cy="2584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2" name="Line 4"/>
          <p:cNvSpPr>
            <a:spLocks noChangeShapeType="1"/>
          </p:cNvSpPr>
          <p:nvPr/>
        </p:nvSpPr>
        <p:spPr bwMode="auto">
          <a:xfrm>
            <a:off x="1120775" y="35814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3" name="Line 5"/>
          <p:cNvSpPr>
            <a:spLocks noChangeShapeType="1"/>
          </p:cNvSpPr>
          <p:nvPr/>
        </p:nvSpPr>
        <p:spPr bwMode="auto">
          <a:xfrm>
            <a:off x="1120775" y="38862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4" name="Line 6"/>
          <p:cNvSpPr>
            <a:spLocks noChangeShapeType="1"/>
          </p:cNvSpPr>
          <p:nvPr/>
        </p:nvSpPr>
        <p:spPr bwMode="auto">
          <a:xfrm>
            <a:off x="1120775" y="41910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5" name="Line 7"/>
          <p:cNvSpPr>
            <a:spLocks noChangeShapeType="1"/>
          </p:cNvSpPr>
          <p:nvPr/>
        </p:nvSpPr>
        <p:spPr bwMode="auto">
          <a:xfrm>
            <a:off x="1120775" y="44958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6" name="Line 8"/>
          <p:cNvSpPr>
            <a:spLocks noChangeShapeType="1"/>
          </p:cNvSpPr>
          <p:nvPr/>
        </p:nvSpPr>
        <p:spPr bwMode="auto">
          <a:xfrm>
            <a:off x="1120775" y="48006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 name="Line 9"/>
          <p:cNvSpPr>
            <a:spLocks noChangeShapeType="1"/>
          </p:cNvSpPr>
          <p:nvPr/>
        </p:nvSpPr>
        <p:spPr bwMode="auto">
          <a:xfrm>
            <a:off x="1120775" y="51054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1120775" y="51054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1"/>
          <p:cNvSpPr>
            <a:spLocks noChangeShapeType="1"/>
          </p:cNvSpPr>
          <p:nvPr/>
        </p:nvSpPr>
        <p:spPr bwMode="auto">
          <a:xfrm>
            <a:off x="1120775" y="54102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0" name="Line 12"/>
          <p:cNvSpPr>
            <a:spLocks noChangeShapeType="1"/>
          </p:cNvSpPr>
          <p:nvPr/>
        </p:nvSpPr>
        <p:spPr bwMode="auto">
          <a:xfrm>
            <a:off x="1120775" y="57150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1" name="Line 13"/>
          <p:cNvSpPr>
            <a:spLocks noChangeShapeType="1"/>
          </p:cNvSpPr>
          <p:nvPr/>
        </p:nvSpPr>
        <p:spPr bwMode="auto">
          <a:xfrm>
            <a:off x="1120775" y="60198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2" name="Line 14"/>
          <p:cNvSpPr>
            <a:spLocks noChangeShapeType="1"/>
          </p:cNvSpPr>
          <p:nvPr/>
        </p:nvSpPr>
        <p:spPr bwMode="auto">
          <a:xfrm>
            <a:off x="1120775" y="63246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3" name="Line 15"/>
          <p:cNvSpPr>
            <a:spLocks noChangeShapeType="1"/>
          </p:cNvSpPr>
          <p:nvPr/>
        </p:nvSpPr>
        <p:spPr bwMode="auto">
          <a:xfrm>
            <a:off x="1120775" y="66294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4" name="Line 16"/>
          <p:cNvSpPr>
            <a:spLocks noChangeShapeType="1"/>
          </p:cNvSpPr>
          <p:nvPr/>
        </p:nvSpPr>
        <p:spPr bwMode="auto">
          <a:xfrm>
            <a:off x="1120775" y="69342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5" name="Line 17"/>
          <p:cNvSpPr>
            <a:spLocks noChangeShapeType="1"/>
          </p:cNvSpPr>
          <p:nvPr/>
        </p:nvSpPr>
        <p:spPr bwMode="auto">
          <a:xfrm>
            <a:off x="1120775" y="72390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6" name="Line 18"/>
          <p:cNvSpPr>
            <a:spLocks noChangeShapeType="1"/>
          </p:cNvSpPr>
          <p:nvPr/>
        </p:nvSpPr>
        <p:spPr bwMode="auto">
          <a:xfrm>
            <a:off x="1120775" y="75438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7" name="Line 19"/>
          <p:cNvSpPr>
            <a:spLocks noChangeShapeType="1"/>
          </p:cNvSpPr>
          <p:nvPr/>
        </p:nvSpPr>
        <p:spPr bwMode="auto">
          <a:xfrm>
            <a:off x="1120775" y="78486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8" name="Line 20"/>
          <p:cNvSpPr>
            <a:spLocks noChangeShapeType="1"/>
          </p:cNvSpPr>
          <p:nvPr/>
        </p:nvSpPr>
        <p:spPr bwMode="auto">
          <a:xfrm>
            <a:off x="1120775" y="81534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69" name="Line 21"/>
          <p:cNvSpPr>
            <a:spLocks noChangeShapeType="1"/>
          </p:cNvSpPr>
          <p:nvPr/>
        </p:nvSpPr>
        <p:spPr bwMode="auto">
          <a:xfrm>
            <a:off x="1120775" y="8458200"/>
            <a:ext cx="4657725" cy="0"/>
          </a:xfrm>
          <a:prstGeom prst="line">
            <a:avLst/>
          </a:prstGeom>
          <a:noFill/>
          <a:ln w="12700">
            <a:solidFill>
              <a:schemeClr val="folHlink"/>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73" name="Rectangle 25"/>
          <p:cNvSpPr>
            <a:spLocks noChangeArrowheads="1"/>
          </p:cNvSpPr>
          <p:nvPr/>
        </p:nvSpPr>
        <p:spPr bwMode="auto">
          <a:xfrm>
            <a:off x="77788" y="61913"/>
            <a:ext cx="6702425" cy="271462"/>
          </a:xfrm>
          <a:prstGeom prst="rect">
            <a:avLst/>
          </a:prstGeom>
          <a:noFill/>
          <a:ln w="12700">
            <a:noFill/>
            <a:miter lim="800000"/>
            <a:headEnd/>
            <a:tailEnd/>
          </a:ln>
          <a:effectLst/>
        </p:spPr>
        <p:txBody>
          <a:bodyPr lIns="90488" tIns="44450" rIns="90488" bIns="44450">
            <a:spAutoFit/>
          </a:bodyPr>
          <a:lstStyle>
            <a:lvl1pPr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1pPr>
            <a:lvl2pPr marL="742950" indent="-28575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2pPr>
            <a:lvl3pPr marL="11430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3pPr>
            <a:lvl4pPr marL="16002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4pPr>
            <a:lvl5pPr marL="2057400" indent="-228600" eaLnBrk="0" hangingPunct="0">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285750" algn="l"/>
                <a:tab pos="3257550" algn="ctr"/>
                <a:tab pos="6457950" algn="r"/>
              </a:tabLst>
              <a:defRPr sz="2400">
                <a:solidFill>
                  <a:schemeClr val="tx1"/>
                </a:solidFill>
                <a:latin typeface="Arial" panose="020B0604020202020204" pitchFamily="34" charset="0"/>
                <a:cs typeface="Arial" panose="020B0604020202020204" pitchFamily="34" charset="0"/>
              </a:defRPr>
            </a:lvl9pPr>
          </a:lstStyle>
          <a:p>
            <a:pPr>
              <a:defRPr/>
            </a:pPr>
            <a:r>
              <a:rPr lang="en-US" altLang="en-US" sz="1200"/>
              <a:t>	Chapter 12		12-</a:t>
            </a:r>
            <a:fld id="{F60894E6-9B65-43BC-88CF-598D4FE43B21}" type="slidenum">
              <a:rPr lang="en-US" altLang="en-US" sz="1200" smtClean="0"/>
              <a:pPr>
                <a:defRPr/>
              </a:pPr>
              <a:t>‹#›</a:t>
            </a:fld>
            <a:endParaRPr lang="en-US" altLang="en-US" sz="1200"/>
          </a:p>
        </p:txBody>
      </p:sp>
    </p:spTree>
    <p:extLst>
      <p:ext uri="{BB962C8B-B14F-4D97-AF65-F5344CB8AC3E}">
        <p14:creationId xmlns:p14="http://schemas.microsoft.com/office/powerpoint/2010/main" val="11600095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2525" y="692150"/>
            <a:ext cx="4554538" cy="3416300"/>
          </a:xfrm>
          <a:ln cap="flat"/>
        </p:spPr>
      </p:sp>
      <p:sp>
        <p:nvSpPr>
          <p:cNvPr id="40963" name="Rectangle 3"/>
          <p:cNvSpPr>
            <a:spLocks noGrp="1" noChangeArrowheads="1"/>
          </p:cNvSpPr>
          <p:nvPr>
            <p:ph type="body" idx="1"/>
          </p:nvPr>
        </p:nvSpPr>
        <p:spPr>
          <a:xfrm>
            <a:off x="914400" y="4340225"/>
            <a:ext cx="5029200" cy="41179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863751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2525" y="692150"/>
            <a:ext cx="4554538" cy="3416300"/>
          </a:xfrm>
          <a:ln cap="flat"/>
        </p:spPr>
      </p:sp>
      <p:sp>
        <p:nvSpPr>
          <p:cNvPr id="50179" name="Rectangle 3"/>
          <p:cNvSpPr>
            <a:spLocks noGrp="1" noChangeArrowheads="1"/>
          </p:cNvSpPr>
          <p:nvPr>
            <p:ph type="body" idx="1"/>
          </p:nvPr>
        </p:nvSpPr>
        <p:spPr>
          <a:xfrm>
            <a:off x="914400" y="4340225"/>
            <a:ext cx="5029200" cy="41179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37941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72161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4239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28600"/>
            <a:ext cx="2019300" cy="61325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28600"/>
            <a:ext cx="5905500" cy="61325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551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556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03477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828800"/>
            <a:ext cx="3962400" cy="4532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4579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2264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6663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8992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29073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61692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50938" y="228600"/>
            <a:ext cx="7383462"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42" tIns="42672" rIns="85342" bIns="42672"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828800"/>
            <a:ext cx="8077200" cy="453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42" tIns="42672" rIns="85342" bIns="4267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 name="Rectangle 7"/>
          <p:cNvSpPr>
            <a:spLocks noChangeArrowheads="1"/>
          </p:cNvSpPr>
          <p:nvPr userDrawn="1"/>
        </p:nvSpPr>
        <p:spPr bwMode="gray">
          <a:xfrm>
            <a:off x="0" y="6409509"/>
            <a:ext cx="9144000" cy="457200"/>
          </a:xfrm>
          <a:prstGeom prst="rect">
            <a:avLst/>
          </a:prstGeom>
          <a:solidFill>
            <a:srgbClr val="1C4A5E"/>
          </a:solidFill>
          <a:ln>
            <a:noFill/>
          </a:ln>
        </p:spPr>
        <p:txBody>
          <a:bodyPr wrap="none" lIns="0" tIns="0" rIns="0" bIns="0" anchor="ctr"/>
          <a:lstStyle>
            <a:lvl1pPr eaLnBrk="0" hangingPunct="0">
              <a:defRPr sz="2400">
                <a:solidFill>
                  <a:schemeClr val="tx1"/>
                </a:solidFill>
                <a:latin typeface="Arial" panose="020B0604020202020204" pitchFamily="34" charset="0"/>
                <a:cs typeface="Arial" panose="020B0604020202020204" pitchFamily="34" charset="0"/>
              </a:defRPr>
            </a:lvl1pPr>
            <a:lvl2pPr marL="742950" indent="-285750" eaLnBrk="0" hangingPunct="0">
              <a:defRPr sz="2400">
                <a:solidFill>
                  <a:schemeClr val="tx1"/>
                </a:solidFill>
                <a:latin typeface="Arial" panose="020B0604020202020204" pitchFamily="34" charset="0"/>
                <a:cs typeface="Arial" panose="020B0604020202020204" pitchFamily="34" charset="0"/>
              </a:defRPr>
            </a:lvl2pPr>
            <a:lvl3pPr marL="1143000" indent="-228600" eaLnBrk="0" hangingPunct="0">
              <a:defRPr sz="2400">
                <a:solidFill>
                  <a:schemeClr val="tx1"/>
                </a:solidFill>
                <a:latin typeface="Arial" panose="020B0604020202020204" pitchFamily="34" charset="0"/>
                <a:cs typeface="Arial" panose="020B0604020202020204" pitchFamily="34" charset="0"/>
              </a:defRPr>
            </a:lvl3pPr>
            <a:lvl4pPr marL="1600200" indent="-228600" eaLnBrk="0" hangingPunct="0">
              <a:defRPr sz="2400">
                <a:solidFill>
                  <a:schemeClr val="tx1"/>
                </a:solidFill>
                <a:latin typeface="Arial" panose="020B0604020202020204" pitchFamily="34" charset="0"/>
                <a:cs typeface="Arial" panose="020B0604020202020204" pitchFamily="34" charset="0"/>
              </a:defRPr>
            </a:lvl4pPr>
            <a:lvl5pPr marL="2057400" indent="-228600" eaLnBrk="0" hangingPunct="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endParaRPr lang="en-US" altLang="en-US" b="0">
              <a:solidFill>
                <a:prstClr val="black"/>
              </a:solidFill>
              <a:ea typeface="MS PGothic" panose="020B0600070205080204" pitchFamily="34" charset="-128"/>
            </a:endParaRPr>
          </a:p>
        </p:txBody>
      </p:sp>
      <p:pic>
        <p:nvPicPr>
          <p:cNvPr id="9" name="Shape 40"/>
          <p:cNvPicPr preferRelativeResize="0">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28588" y="6477771"/>
            <a:ext cx="1082675" cy="32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20"/>
          <p:cNvSpPr txBox="1">
            <a:spLocks noChangeArrowheads="1"/>
          </p:cNvSpPr>
          <p:nvPr userDrawn="1"/>
        </p:nvSpPr>
        <p:spPr bwMode="auto">
          <a:xfrm>
            <a:off x="3492500" y="6512696"/>
            <a:ext cx="38227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200" b="0" dirty="0">
                <a:solidFill>
                  <a:srgbClr val="D9D9D9"/>
                </a:solidFill>
                <a:latin typeface="Times New Roman" panose="02020603050405020304" pitchFamily="18" charset="0"/>
                <a:ea typeface="MS PGothic" panose="020B0600070205080204" pitchFamily="34" charset="-128"/>
                <a:cs typeface="Times New Roman" panose="02020603050405020304" pitchFamily="18" charset="0"/>
              </a:rPr>
              <a:t>Copyright © 2020 Pearson Education Ltd.  </a:t>
            </a:r>
          </a:p>
        </p:txBody>
      </p:sp>
      <p:sp>
        <p:nvSpPr>
          <p:cNvPr id="11" name="Rectangle 10"/>
          <p:cNvSpPr/>
          <p:nvPr userDrawn="1"/>
        </p:nvSpPr>
        <p:spPr>
          <a:xfrm>
            <a:off x="1352550" y="6538096"/>
            <a:ext cx="1998663" cy="261938"/>
          </a:xfrm>
          <a:prstGeom prst="rect">
            <a:avLst/>
          </a:prstGeom>
        </p:spPr>
        <p:txBody>
          <a:bodyPr wrap="none">
            <a:spAutoFit/>
          </a:bodyPr>
          <a:lstStyle/>
          <a:p>
            <a:pPr eaLnBrk="1" hangingPunct="1">
              <a:spcBef>
                <a:spcPts val="0"/>
              </a:spcBef>
              <a:spcAft>
                <a:spcPts val="1200"/>
              </a:spcAft>
              <a:defRPr/>
            </a:pPr>
            <a:r>
              <a:rPr lang="en-US" sz="1100" spc="205" dirty="0">
                <a:solidFill>
                  <a:srgbClr val="FFFFFF"/>
                </a:solidFill>
                <a:latin typeface="Times New Roman" panose="02020603050405020304" pitchFamily="18" charset="0"/>
                <a:ea typeface="Calibri" panose="020F0502020204030204" pitchFamily="34" charset="0"/>
              </a:rPr>
              <a:t>ALWAYS LEARNING</a:t>
            </a:r>
            <a:endParaRPr lang="en-US" sz="1100" b="0" dirty="0">
              <a:solidFill>
                <a:srgbClr val="FFFFFF"/>
              </a:solidFill>
              <a:latin typeface="Times New Roman" panose="02020603050405020304" pitchFamily="18" charset="0"/>
              <a:ea typeface="Calibri" panose="020F0502020204030204" pitchFamily="34" charset="0"/>
            </a:endParaRPr>
          </a:p>
        </p:txBody>
      </p:sp>
      <p:sp>
        <p:nvSpPr>
          <p:cNvPr id="12" name="TextBox 18"/>
          <p:cNvSpPr txBox="1">
            <a:spLocks noChangeArrowheads="1"/>
          </p:cNvSpPr>
          <p:nvPr userDrawn="1"/>
        </p:nvSpPr>
        <p:spPr bwMode="auto">
          <a:xfrm>
            <a:off x="7391400" y="6468291"/>
            <a:ext cx="1219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1600" b="0" dirty="0">
                <a:solidFill>
                  <a:prstClr val="white"/>
                </a:solidFill>
                <a:ea typeface="MS PGothic" panose="020B0600070205080204" pitchFamily="34" charset="-128"/>
              </a:rPr>
              <a:t>Slide </a:t>
            </a:r>
            <a:fld id="{C1165AEB-7ABF-4805-BAD5-BFA81993408A}" type="slidenum">
              <a:rPr lang="en-US" altLang="en-US" sz="1600" b="0" smtClean="0">
                <a:solidFill>
                  <a:prstClr val="white"/>
                </a:solidFill>
                <a:ea typeface="MS PGothic" panose="020B0600070205080204" pitchFamily="34" charset="-128"/>
              </a:rPr>
              <a:pPr eaLnBrk="1" hangingPunct="1">
                <a:spcBef>
                  <a:spcPct val="50000"/>
                </a:spcBef>
                <a:defRPr/>
              </a:pPr>
              <a:t>‹#›</a:t>
            </a:fld>
            <a:endParaRPr lang="en-US" altLang="en-US" sz="1600" b="0" dirty="0">
              <a:solidFill>
                <a:prstClr val="white"/>
              </a:solidFill>
              <a:ea typeface="MS PGothic" panose="020B0600070205080204" pitchFamily="34" charset="-128"/>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dt="0"/>
  <p:txStyles>
    <p:titleStyle>
      <a:lvl1pPr algn="l" defTabSz="852488" rtl="0" eaLnBrk="0" fontAlgn="base" hangingPunct="0">
        <a:spcBef>
          <a:spcPct val="0"/>
        </a:spcBef>
        <a:spcAft>
          <a:spcPct val="0"/>
        </a:spcAft>
        <a:defRPr sz="4000">
          <a:solidFill>
            <a:srgbClr val="A50021"/>
          </a:solidFill>
          <a:latin typeface="+mj-lt"/>
          <a:ea typeface="+mj-ea"/>
          <a:cs typeface="+mj-cs"/>
        </a:defRPr>
      </a:lvl1pPr>
      <a:lvl2pPr algn="l" defTabSz="852488" rtl="0" eaLnBrk="0" fontAlgn="base" hangingPunct="0">
        <a:spcBef>
          <a:spcPct val="0"/>
        </a:spcBef>
        <a:spcAft>
          <a:spcPct val="0"/>
        </a:spcAft>
        <a:defRPr sz="4000">
          <a:solidFill>
            <a:srgbClr val="A50021"/>
          </a:solidFill>
          <a:latin typeface="Arial" charset="0"/>
          <a:cs typeface="Arial" charset="0"/>
        </a:defRPr>
      </a:lvl2pPr>
      <a:lvl3pPr algn="l" defTabSz="852488" rtl="0" eaLnBrk="0" fontAlgn="base" hangingPunct="0">
        <a:spcBef>
          <a:spcPct val="0"/>
        </a:spcBef>
        <a:spcAft>
          <a:spcPct val="0"/>
        </a:spcAft>
        <a:defRPr sz="4000">
          <a:solidFill>
            <a:srgbClr val="A50021"/>
          </a:solidFill>
          <a:latin typeface="Arial" charset="0"/>
          <a:cs typeface="Arial" charset="0"/>
        </a:defRPr>
      </a:lvl3pPr>
      <a:lvl4pPr algn="l" defTabSz="852488" rtl="0" eaLnBrk="0" fontAlgn="base" hangingPunct="0">
        <a:spcBef>
          <a:spcPct val="0"/>
        </a:spcBef>
        <a:spcAft>
          <a:spcPct val="0"/>
        </a:spcAft>
        <a:defRPr sz="4000">
          <a:solidFill>
            <a:srgbClr val="A50021"/>
          </a:solidFill>
          <a:latin typeface="Arial" charset="0"/>
          <a:cs typeface="Arial" charset="0"/>
        </a:defRPr>
      </a:lvl4pPr>
      <a:lvl5pPr algn="l" defTabSz="852488" rtl="0" eaLnBrk="0" fontAlgn="base" hangingPunct="0">
        <a:spcBef>
          <a:spcPct val="0"/>
        </a:spcBef>
        <a:spcAft>
          <a:spcPct val="0"/>
        </a:spcAft>
        <a:defRPr sz="4000">
          <a:solidFill>
            <a:srgbClr val="A50021"/>
          </a:solidFill>
          <a:latin typeface="Arial" charset="0"/>
          <a:cs typeface="Arial" charset="0"/>
        </a:defRPr>
      </a:lvl5pPr>
      <a:lvl6pPr marL="457200" algn="l" defTabSz="852488" rtl="0" fontAlgn="base">
        <a:spcBef>
          <a:spcPct val="0"/>
        </a:spcBef>
        <a:spcAft>
          <a:spcPct val="0"/>
        </a:spcAft>
        <a:defRPr sz="4000">
          <a:solidFill>
            <a:srgbClr val="D00000"/>
          </a:solidFill>
          <a:latin typeface="Arial" charset="0"/>
          <a:cs typeface="Arial" charset="0"/>
        </a:defRPr>
      </a:lvl6pPr>
      <a:lvl7pPr marL="914400" algn="l" defTabSz="852488" rtl="0" fontAlgn="base">
        <a:spcBef>
          <a:spcPct val="0"/>
        </a:spcBef>
        <a:spcAft>
          <a:spcPct val="0"/>
        </a:spcAft>
        <a:defRPr sz="4000">
          <a:solidFill>
            <a:srgbClr val="D00000"/>
          </a:solidFill>
          <a:latin typeface="Arial" charset="0"/>
          <a:cs typeface="Arial" charset="0"/>
        </a:defRPr>
      </a:lvl7pPr>
      <a:lvl8pPr marL="1371600" algn="l" defTabSz="852488" rtl="0" fontAlgn="base">
        <a:spcBef>
          <a:spcPct val="0"/>
        </a:spcBef>
        <a:spcAft>
          <a:spcPct val="0"/>
        </a:spcAft>
        <a:defRPr sz="4000">
          <a:solidFill>
            <a:srgbClr val="D00000"/>
          </a:solidFill>
          <a:latin typeface="Arial" charset="0"/>
          <a:cs typeface="Arial" charset="0"/>
        </a:defRPr>
      </a:lvl8pPr>
      <a:lvl9pPr marL="1828800" algn="l" defTabSz="852488" rtl="0" fontAlgn="base">
        <a:spcBef>
          <a:spcPct val="0"/>
        </a:spcBef>
        <a:spcAft>
          <a:spcPct val="0"/>
        </a:spcAft>
        <a:defRPr sz="4000">
          <a:solidFill>
            <a:srgbClr val="D00000"/>
          </a:solidFill>
          <a:latin typeface="Arial" charset="0"/>
          <a:cs typeface="Arial" charset="0"/>
        </a:defRPr>
      </a:lvl9pPr>
    </p:titleStyle>
    <p:bodyStyle>
      <a:lvl1pPr marL="320675" indent="-320675" algn="l" defTabSz="852488" rtl="0" eaLnBrk="0" fontAlgn="base" hangingPunct="0">
        <a:spcBef>
          <a:spcPct val="20000"/>
        </a:spcBef>
        <a:spcAft>
          <a:spcPct val="0"/>
        </a:spcAft>
        <a:buClr>
          <a:srgbClr val="336699"/>
        </a:buClr>
        <a:buSzPct val="60000"/>
        <a:buFont typeface="Wingdings" panose="05000000000000000000" pitchFamily="2" charset="2"/>
        <a:buChar char="n"/>
        <a:defRPr sz="2800">
          <a:solidFill>
            <a:schemeClr val="tx1"/>
          </a:solidFill>
          <a:latin typeface="+mn-lt"/>
          <a:ea typeface="+mn-ea"/>
          <a:cs typeface="+mn-cs"/>
        </a:defRPr>
      </a:lvl1pPr>
      <a:lvl2pPr marL="693738" indent="-268288" algn="l" defTabSz="852488" rtl="0" eaLnBrk="0" fontAlgn="base" hangingPunct="0">
        <a:spcBef>
          <a:spcPct val="20000"/>
        </a:spcBef>
        <a:spcAft>
          <a:spcPct val="0"/>
        </a:spcAft>
        <a:buClr>
          <a:srgbClr val="A50021"/>
        </a:buClr>
        <a:buSzPct val="55000"/>
        <a:buFont typeface="Wingdings" panose="05000000000000000000" pitchFamily="2" charset="2"/>
        <a:buChar char="n"/>
        <a:defRPr sz="2400">
          <a:solidFill>
            <a:schemeClr val="tx1"/>
          </a:solidFill>
          <a:latin typeface="+mn-lt"/>
          <a:cs typeface="+mn-cs"/>
        </a:defRPr>
      </a:lvl2pPr>
      <a:lvl3pPr marL="1068388" indent="-215900" algn="l" defTabSz="852488" rtl="0" eaLnBrk="0" fontAlgn="base" hangingPunct="0">
        <a:spcBef>
          <a:spcPct val="20000"/>
        </a:spcBef>
        <a:spcAft>
          <a:spcPct val="0"/>
        </a:spcAft>
        <a:buClr>
          <a:srgbClr val="008000"/>
        </a:buClr>
        <a:buSzPct val="50000"/>
        <a:buFont typeface="Wingdings" panose="05000000000000000000" pitchFamily="2" charset="2"/>
        <a:buChar char="n"/>
        <a:defRPr sz="2000">
          <a:solidFill>
            <a:schemeClr val="tx1"/>
          </a:solidFill>
          <a:latin typeface="+mn-lt"/>
          <a:cs typeface="+mn-cs"/>
        </a:defRPr>
      </a:lvl3pPr>
      <a:lvl4pPr marL="1493838" indent="-212725" algn="l" defTabSz="852488" rtl="0" eaLnBrk="0" fontAlgn="base" hangingPunct="0">
        <a:spcBef>
          <a:spcPct val="20000"/>
        </a:spcBef>
        <a:spcAft>
          <a:spcPct val="0"/>
        </a:spcAft>
        <a:buClr>
          <a:srgbClr val="336699"/>
        </a:buClr>
        <a:buSzPct val="55000"/>
        <a:buFont typeface="Wingdings" panose="05000000000000000000" pitchFamily="2" charset="2"/>
        <a:buChar char="n"/>
        <a:defRPr>
          <a:solidFill>
            <a:schemeClr val="tx1"/>
          </a:solidFill>
          <a:latin typeface="+mn-lt"/>
          <a:cs typeface="+mn-cs"/>
        </a:defRPr>
      </a:lvl4pPr>
      <a:lvl5pPr marL="1919288" indent="-212725" algn="l" defTabSz="852488" rtl="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mn-lt"/>
          <a:cs typeface="+mn-cs"/>
        </a:defRPr>
      </a:lvl5pPr>
      <a:lvl6pPr marL="23764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cs typeface="+mn-cs"/>
        </a:defRPr>
      </a:lvl6pPr>
      <a:lvl7pPr marL="28336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cs typeface="+mn-cs"/>
        </a:defRPr>
      </a:lvl7pPr>
      <a:lvl8pPr marL="32908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cs typeface="+mn-cs"/>
        </a:defRPr>
      </a:lvl8pPr>
      <a:lvl9pPr marL="3748088" indent="-212725" algn="l" defTabSz="852488" rtl="0" fontAlgn="base">
        <a:spcBef>
          <a:spcPct val="20000"/>
        </a:spcBef>
        <a:spcAft>
          <a:spcPct val="0"/>
        </a:spcAft>
        <a:buClr>
          <a:srgbClr val="FD2B4E"/>
        </a:buClr>
        <a:buSzPct val="50000"/>
        <a:buFont typeface="Wingdings" pitchFamily="2" charset="2"/>
        <a:buChar char="n"/>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5.bin"/><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oleObject" Target="../embeddings/oleObject6.bin"/><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embeddings/oleObject7.bin"/><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oleObject" Target="../embeddings/oleObject9.bin"/><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embeddings/oleObject10.bin"/><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4.emf"/><Relationship Id="rId5" Type="http://schemas.openxmlformats.org/officeDocument/2006/relationships/oleObject" Target="../embeddings/oleObject12.bin"/><Relationship Id="rId4" Type="http://schemas.openxmlformats.org/officeDocument/2006/relationships/image" Target="../media/image13.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embeddings/oleObject13.bin"/><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18.wmf"/><Relationship Id="rId2" Type="http://schemas.openxmlformats.org/officeDocument/2006/relationships/oleObject" Target="../embeddings/oleObject14.bin"/><Relationship Id="rId1" Type="http://schemas.openxmlformats.org/officeDocument/2006/relationships/slideLayout" Target="../slideLayouts/slideLayout7.xml"/><Relationship Id="rId6" Type="http://schemas.openxmlformats.org/officeDocument/2006/relationships/oleObject" Target="../embeddings/oleObject16.bin"/><Relationship Id="rId5" Type="http://schemas.openxmlformats.org/officeDocument/2006/relationships/image" Target="../media/image17.wmf"/><Relationship Id="rId4" Type="http://schemas.openxmlformats.org/officeDocument/2006/relationships/oleObject" Target="../embeddings/oleObject15.bin"/></Relationships>
</file>

<file path=ppt/slides/_rels/slide5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7.bin"/><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9.bin"/><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20.bin"/><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oleObject" Target="../embeddings/oleObject17.bin"/><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4572000" y="2514600"/>
            <a:ext cx="4495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3200" dirty="0"/>
              <a:t>Fundamentals of Hypothesis Testing:  One-Sample Tests</a:t>
            </a:r>
          </a:p>
          <a:p>
            <a:pPr eaLnBrk="1" hangingPunct="1">
              <a:spcBef>
                <a:spcPct val="0"/>
              </a:spcBef>
              <a:buClrTx/>
              <a:buSzTx/>
              <a:buFontTx/>
              <a:buNone/>
            </a:pPr>
            <a:endParaRPr lang="en-US" altLang="en-US" sz="3200" dirty="0"/>
          </a:p>
        </p:txBody>
      </p:sp>
      <p:sp>
        <p:nvSpPr>
          <p:cNvPr id="4099" name="Rectangle 6"/>
          <p:cNvSpPr>
            <a:spLocks noChangeArrowheads="1"/>
          </p:cNvSpPr>
          <p:nvPr/>
        </p:nvSpPr>
        <p:spPr bwMode="auto">
          <a:xfrm>
            <a:off x="4495800" y="852488"/>
            <a:ext cx="42672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4800" b="1">
                <a:solidFill>
                  <a:srgbClr val="A50021"/>
                </a:solidFill>
              </a:rPr>
              <a:t>Chapter 9</a:t>
            </a:r>
          </a:p>
        </p:txBody>
      </p:sp>
      <p:pic>
        <p:nvPicPr>
          <p:cNvPr id="5"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56378" y="825330"/>
            <a:ext cx="3948840" cy="5078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dirty="0"/>
              <a:t>The Test Statistic and </a:t>
            </a:r>
            <a:br>
              <a:rPr lang="en-US" altLang="en-US" dirty="0"/>
            </a:br>
            <a:r>
              <a:rPr lang="en-US" altLang="en-US" dirty="0"/>
              <a:t>Critical Values</a:t>
            </a:r>
          </a:p>
        </p:txBody>
      </p:sp>
      <p:sp>
        <p:nvSpPr>
          <p:cNvPr id="14339" name="Rectangle 3"/>
          <p:cNvSpPr>
            <a:spLocks noGrp="1" noChangeArrowheads="1"/>
          </p:cNvSpPr>
          <p:nvPr>
            <p:ph type="body" idx="4294967295"/>
          </p:nvPr>
        </p:nvSpPr>
        <p:spPr>
          <a:xfrm>
            <a:off x="381000" y="1828800"/>
            <a:ext cx="8534400" cy="4532313"/>
          </a:xfrm>
        </p:spPr>
        <p:txBody>
          <a:bodyPr/>
          <a:lstStyle/>
          <a:p>
            <a:pPr marL="0" indent="0" eaLnBrk="1" hangingPunct="1">
              <a:lnSpc>
                <a:spcPct val="90000"/>
              </a:lnSpc>
              <a:buNone/>
            </a:pPr>
            <a:r>
              <a:rPr lang="en-US" altLang="en-US" dirty="0"/>
              <a:t>If the sample mean is </a:t>
            </a:r>
            <a:r>
              <a:rPr lang="en-US" altLang="en-US" dirty="0">
                <a:highlight>
                  <a:srgbClr val="FFFF00"/>
                </a:highlight>
              </a:rPr>
              <a:t>close</a:t>
            </a:r>
            <a:r>
              <a:rPr lang="en-US" altLang="en-US" dirty="0"/>
              <a:t> to the stated population mean, the </a:t>
            </a:r>
            <a:r>
              <a:rPr lang="en-US" altLang="en-US" u="sng" dirty="0"/>
              <a:t>null hypothesis is not rejected</a:t>
            </a:r>
            <a:r>
              <a:rPr lang="en-US" altLang="en-US" dirty="0"/>
              <a:t>.</a:t>
            </a:r>
          </a:p>
          <a:p>
            <a:pPr marL="0" indent="0" algn="ctr" eaLnBrk="1" hangingPunct="1">
              <a:lnSpc>
                <a:spcPct val="90000"/>
              </a:lnSpc>
              <a:buNone/>
            </a:pPr>
            <a:endParaRPr lang="en-US" altLang="en-US" sz="1200" dirty="0"/>
          </a:p>
          <a:p>
            <a:pPr marL="0" indent="0" algn="ctr" eaLnBrk="1" hangingPunct="1">
              <a:lnSpc>
                <a:spcPct val="90000"/>
              </a:lnSpc>
              <a:buNone/>
            </a:pPr>
            <a:endParaRPr lang="en-US" altLang="en-US" sz="1200" dirty="0"/>
          </a:p>
          <a:p>
            <a:pPr marL="0" indent="0" algn="ctr" eaLnBrk="1" hangingPunct="1">
              <a:lnSpc>
                <a:spcPct val="90000"/>
              </a:lnSpc>
              <a:buNone/>
            </a:pPr>
            <a:r>
              <a:rPr lang="en-US" altLang="en-US" dirty="0"/>
              <a:t>If the sample mean is </a:t>
            </a:r>
            <a:r>
              <a:rPr lang="en-US" altLang="en-US" dirty="0">
                <a:highlight>
                  <a:srgbClr val="FFFF00"/>
                </a:highlight>
              </a:rPr>
              <a:t>far</a:t>
            </a:r>
            <a:r>
              <a:rPr lang="en-US" altLang="en-US" dirty="0"/>
              <a:t> from the stated population mean, the null hypothesis is rejected.</a:t>
            </a:r>
          </a:p>
          <a:p>
            <a:pPr eaLnBrk="1" hangingPunct="1">
              <a:lnSpc>
                <a:spcPct val="90000"/>
              </a:lnSpc>
            </a:pPr>
            <a:endParaRPr lang="en-US" altLang="en-US" sz="1200" dirty="0"/>
          </a:p>
          <a:p>
            <a:pPr lvl="1" eaLnBrk="1" hangingPunct="1">
              <a:lnSpc>
                <a:spcPct val="90000"/>
              </a:lnSpc>
            </a:pPr>
            <a:r>
              <a:rPr lang="en-US" altLang="en-US" dirty="0"/>
              <a:t>How far is “</a:t>
            </a:r>
            <a:r>
              <a:rPr lang="en-US" altLang="en-US" dirty="0">
                <a:highlight>
                  <a:srgbClr val="FFFF00"/>
                </a:highlight>
              </a:rPr>
              <a:t>far enough</a:t>
            </a:r>
            <a:r>
              <a:rPr lang="en-US" altLang="en-US" dirty="0"/>
              <a:t>” to reject H</a:t>
            </a:r>
            <a:r>
              <a:rPr lang="en-US" altLang="en-US" baseline="-25000" dirty="0"/>
              <a:t>0</a:t>
            </a:r>
            <a:r>
              <a:rPr lang="en-US" altLang="en-US" dirty="0"/>
              <a:t>?</a:t>
            </a:r>
          </a:p>
          <a:p>
            <a:pPr eaLnBrk="1" hangingPunct="1">
              <a:lnSpc>
                <a:spcPct val="90000"/>
              </a:lnSpc>
            </a:pPr>
            <a:endParaRPr lang="en-US" altLang="en-US" sz="1200" dirty="0"/>
          </a:p>
          <a:p>
            <a:pPr lvl="1" eaLnBrk="1" hangingPunct="1">
              <a:lnSpc>
                <a:spcPct val="90000"/>
              </a:lnSpc>
            </a:pPr>
            <a:r>
              <a:rPr lang="en-US" altLang="en-US" dirty="0"/>
              <a:t>The </a:t>
            </a:r>
            <a:r>
              <a:rPr lang="en-US" altLang="en-US" dirty="0">
                <a:highlight>
                  <a:srgbClr val="FFFF00"/>
                </a:highlight>
              </a:rPr>
              <a:t>critical value of a test statistic </a:t>
            </a:r>
            <a:r>
              <a:rPr lang="en-US" altLang="en-US" dirty="0"/>
              <a:t>creates a “line in the sand” for decision making -- it answers the question of how far is far enough.</a:t>
            </a:r>
          </a:p>
        </p:txBody>
      </p:sp>
      <p:sp>
        <p:nvSpPr>
          <p:cNvPr id="14340"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9">
                                            <p:txEl>
                                              <p:pRg st="3" end="3"/>
                                            </p:txEl>
                                          </p:spTgt>
                                        </p:tgtEl>
                                        <p:attrNameLst>
                                          <p:attrName>style.visibility</p:attrName>
                                        </p:attrNameLst>
                                      </p:cBhvr>
                                      <p:to>
                                        <p:strVal val="visible"/>
                                      </p:to>
                                    </p:set>
                                    <p:animEffect transition="in" filter="fade">
                                      <p:cBhvr>
                                        <p:cTn id="7" dur="500"/>
                                        <p:tgtEl>
                                          <p:spTgt spid="1433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9">
                                            <p:txEl>
                                              <p:pRg st="5" end="5"/>
                                            </p:txEl>
                                          </p:spTgt>
                                        </p:tgtEl>
                                        <p:attrNameLst>
                                          <p:attrName>style.visibility</p:attrName>
                                        </p:attrNameLst>
                                      </p:cBhvr>
                                      <p:to>
                                        <p:strVal val="visible"/>
                                      </p:to>
                                    </p:set>
                                    <p:animEffect transition="in" filter="fade">
                                      <p:cBhvr>
                                        <p:cTn id="12" dur="500"/>
                                        <p:tgtEl>
                                          <p:spTgt spid="14339">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39">
                                            <p:txEl>
                                              <p:pRg st="7" end="7"/>
                                            </p:txEl>
                                          </p:spTgt>
                                        </p:tgtEl>
                                        <p:attrNameLst>
                                          <p:attrName>style.visibility</p:attrName>
                                        </p:attrNameLst>
                                      </p:cBhvr>
                                      <p:to>
                                        <p:strVal val="visible"/>
                                      </p:to>
                                    </p:set>
                                    <p:animEffect transition="in" filter="fade">
                                      <p:cBhvr>
                                        <p:cTn id="17" dur="500"/>
                                        <p:tgtEl>
                                          <p:spTgt spid="143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1600200" y="152400"/>
            <a:ext cx="7010400" cy="1295400"/>
          </a:xfrm>
        </p:spPr>
        <p:txBody>
          <a:bodyPr/>
          <a:lstStyle/>
          <a:p>
            <a:pPr eaLnBrk="1" hangingPunct="1"/>
            <a:r>
              <a:rPr lang="en-US" altLang="en-US"/>
              <a:t>The Test Statistic and </a:t>
            </a:r>
            <a:br>
              <a:rPr lang="en-US" altLang="en-US"/>
            </a:br>
            <a:r>
              <a:rPr lang="en-US" altLang="en-US"/>
              <a:t>Critical Values</a:t>
            </a:r>
          </a:p>
        </p:txBody>
      </p:sp>
      <p:sp>
        <p:nvSpPr>
          <p:cNvPr id="15363" name="Freeform 3"/>
          <p:cNvSpPr>
            <a:spLocks/>
          </p:cNvSpPr>
          <p:nvPr/>
        </p:nvSpPr>
        <p:spPr bwMode="auto">
          <a:xfrm>
            <a:off x="6172635" y="3649479"/>
            <a:ext cx="1179512" cy="425450"/>
          </a:xfrm>
          <a:custGeom>
            <a:avLst/>
            <a:gdLst>
              <a:gd name="T0" fmla="*/ 2147483646 w 480"/>
              <a:gd name="T1" fmla="*/ 2147483646 h 192"/>
              <a:gd name="T2" fmla="*/ 2147483646 w 480"/>
              <a:gd name="T3" fmla="*/ 2147483646 h 192"/>
              <a:gd name="T4" fmla="*/ 2147483646 w 480"/>
              <a:gd name="T5" fmla="*/ 2147483646 h 192"/>
              <a:gd name="T6" fmla="*/ 2147483646 w 480"/>
              <a:gd name="T7" fmla="*/ 2147483646 h 192"/>
              <a:gd name="T8" fmla="*/ 2147483646 w 480"/>
              <a:gd name="T9" fmla="*/ 2147483646 h 192"/>
              <a:gd name="T10" fmla="*/ 0 w 480"/>
              <a:gd name="T11" fmla="*/ 0 h 192"/>
              <a:gd name="T12" fmla="*/ 2147483646 w 480"/>
              <a:gd name="T13" fmla="*/ 2147483646 h 192"/>
              <a:gd name="T14" fmla="*/ 2147483646 w 480"/>
              <a:gd name="T15" fmla="*/ 2147483646 h 192"/>
              <a:gd name="T16" fmla="*/ 2147483646 w 480"/>
              <a:gd name="T17" fmla="*/ 2147483646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0"/>
              <a:gd name="T28" fmla="*/ 0 h 192"/>
              <a:gd name="T29" fmla="*/ 480 w 480"/>
              <a:gd name="T30" fmla="*/ 192 h 1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0" h="192">
                <a:moveTo>
                  <a:pt x="480" y="180"/>
                </a:moveTo>
                <a:lnTo>
                  <a:pt x="432" y="138"/>
                </a:lnTo>
                <a:lnTo>
                  <a:pt x="233" y="105"/>
                </a:lnTo>
                <a:lnTo>
                  <a:pt x="134" y="72"/>
                </a:lnTo>
                <a:lnTo>
                  <a:pt x="22" y="3"/>
                </a:lnTo>
                <a:lnTo>
                  <a:pt x="0" y="0"/>
                </a:lnTo>
                <a:lnTo>
                  <a:pt x="12" y="192"/>
                </a:lnTo>
                <a:lnTo>
                  <a:pt x="480" y="185"/>
                </a:lnTo>
                <a:lnTo>
                  <a:pt x="480" y="180"/>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15364" name="Freeform 4"/>
          <p:cNvSpPr>
            <a:spLocks/>
          </p:cNvSpPr>
          <p:nvPr/>
        </p:nvSpPr>
        <p:spPr bwMode="auto">
          <a:xfrm>
            <a:off x="2578079" y="3678739"/>
            <a:ext cx="1163637" cy="423863"/>
          </a:xfrm>
          <a:custGeom>
            <a:avLst/>
            <a:gdLst>
              <a:gd name="T0" fmla="*/ 0 w 474"/>
              <a:gd name="T1" fmla="*/ 2147483646 h 191"/>
              <a:gd name="T2" fmla="*/ 2147483646 w 474"/>
              <a:gd name="T3" fmla="*/ 2147483646 h 191"/>
              <a:gd name="T4" fmla="*/ 2147483646 w 474"/>
              <a:gd name="T5" fmla="*/ 2147483646 h 191"/>
              <a:gd name="T6" fmla="*/ 2147483646 w 474"/>
              <a:gd name="T7" fmla="*/ 2147483646 h 191"/>
              <a:gd name="T8" fmla="*/ 2147483646 w 474"/>
              <a:gd name="T9" fmla="*/ 2147483646 h 191"/>
              <a:gd name="T10" fmla="*/ 2147483646 w 474"/>
              <a:gd name="T11" fmla="*/ 0 h 191"/>
              <a:gd name="T12" fmla="*/ 2147483646 w 474"/>
              <a:gd name="T13" fmla="*/ 2147483646 h 191"/>
              <a:gd name="T14" fmla="*/ 0 w 474"/>
              <a:gd name="T15" fmla="*/ 2147483646 h 191"/>
              <a:gd name="T16" fmla="*/ 0 w 474"/>
              <a:gd name="T17" fmla="*/ 2147483646 h 1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4"/>
              <a:gd name="T28" fmla="*/ 0 h 191"/>
              <a:gd name="T29" fmla="*/ 474 w 474"/>
              <a:gd name="T30" fmla="*/ 191 h 1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4" h="191">
                <a:moveTo>
                  <a:pt x="0" y="186"/>
                </a:moveTo>
                <a:lnTo>
                  <a:pt x="48" y="144"/>
                </a:lnTo>
                <a:lnTo>
                  <a:pt x="246" y="111"/>
                </a:lnTo>
                <a:lnTo>
                  <a:pt x="345" y="78"/>
                </a:lnTo>
                <a:lnTo>
                  <a:pt x="456" y="9"/>
                </a:lnTo>
                <a:lnTo>
                  <a:pt x="474" y="0"/>
                </a:lnTo>
                <a:lnTo>
                  <a:pt x="468" y="186"/>
                </a:lnTo>
                <a:lnTo>
                  <a:pt x="0" y="191"/>
                </a:lnTo>
                <a:lnTo>
                  <a:pt x="0" y="186"/>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15365" name="Freeform 5"/>
          <p:cNvSpPr>
            <a:spLocks/>
          </p:cNvSpPr>
          <p:nvPr/>
        </p:nvSpPr>
        <p:spPr bwMode="auto">
          <a:xfrm>
            <a:off x="2716213" y="2667000"/>
            <a:ext cx="2239962" cy="1277938"/>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6" name="Freeform 6"/>
          <p:cNvSpPr>
            <a:spLocks/>
          </p:cNvSpPr>
          <p:nvPr/>
        </p:nvSpPr>
        <p:spPr bwMode="auto">
          <a:xfrm>
            <a:off x="5001312" y="2674109"/>
            <a:ext cx="2241550" cy="1277938"/>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5367" name="Line 7"/>
          <p:cNvSpPr>
            <a:spLocks noChangeShapeType="1"/>
          </p:cNvSpPr>
          <p:nvPr/>
        </p:nvSpPr>
        <p:spPr bwMode="auto">
          <a:xfrm>
            <a:off x="2597944" y="4060525"/>
            <a:ext cx="4716462"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68" name="Freeform 8"/>
          <p:cNvSpPr>
            <a:spLocks/>
          </p:cNvSpPr>
          <p:nvPr/>
        </p:nvSpPr>
        <p:spPr bwMode="auto">
          <a:xfrm>
            <a:off x="3496823" y="3800983"/>
            <a:ext cx="474662" cy="428625"/>
          </a:xfrm>
          <a:custGeom>
            <a:avLst/>
            <a:gdLst>
              <a:gd name="T0" fmla="*/ 2147483646 w 193"/>
              <a:gd name="T1" fmla="*/ 2147483646 h 193"/>
              <a:gd name="T2" fmla="*/ 2147483646 w 193"/>
              <a:gd name="T3" fmla="*/ 2147483646 h 193"/>
              <a:gd name="T4" fmla="*/ 2147483646 w 193"/>
              <a:gd name="T5" fmla="*/ 0 h 193"/>
              <a:gd name="T6" fmla="*/ 2147483646 w 193"/>
              <a:gd name="T7" fmla="*/ 2147483646 h 193"/>
              <a:gd name="T8" fmla="*/ 0 w 193"/>
              <a:gd name="T9" fmla="*/ 2147483646 h 193"/>
              <a:gd name="T10" fmla="*/ 2147483646 w 193"/>
              <a:gd name="T11" fmla="*/ 2147483646 h 193"/>
              <a:gd name="T12" fmla="*/ 2147483646 w 193"/>
              <a:gd name="T13" fmla="*/ 2147483646 h 193"/>
              <a:gd name="T14" fmla="*/ 2147483646 w 193"/>
              <a:gd name="T15" fmla="*/ 2147483646 h 193"/>
              <a:gd name="T16" fmla="*/ 2147483646 w 193"/>
              <a:gd name="T17" fmla="*/ 2147483646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3"/>
              <a:gd name="T28" fmla="*/ 0 h 193"/>
              <a:gd name="T29" fmla="*/ 193 w 193"/>
              <a:gd name="T30" fmla="*/ 193 h 1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3" h="193">
                <a:moveTo>
                  <a:pt x="192" y="96"/>
                </a:moveTo>
                <a:lnTo>
                  <a:pt x="113" y="79"/>
                </a:lnTo>
                <a:lnTo>
                  <a:pt x="96" y="0"/>
                </a:lnTo>
                <a:lnTo>
                  <a:pt x="79" y="79"/>
                </a:lnTo>
                <a:lnTo>
                  <a:pt x="0" y="96"/>
                </a:lnTo>
                <a:lnTo>
                  <a:pt x="79" y="113"/>
                </a:lnTo>
                <a:lnTo>
                  <a:pt x="96" y="192"/>
                </a:lnTo>
                <a:lnTo>
                  <a:pt x="113" y="113"/>
                </a:lnTo>
                <a:lnTo>
                  <a:pt x="192" y="96"/>
                </a:lnTo>
              </a:path>
            </a:pathLst>
          </a:custGeom>
          <a:solidFill>
            <a:schemeClr val="bg2"/>
          </a:solidFill>
          <a:ln w="12700" cap="rnd">
            <a:solidFill>
              <a:schemeClr val="tx1"/>
            </a:solidFill>
            <a:round/>
            <a:headEnd type="none" w="sm" len="sm"/>
            <a:tailEnd type="none" w="sm" len="sm"/>
          </a:ln>
        </p:spPr>
        <p:txBody>
          <a:bodyPr/>
          <a:lstStyle/>
          <a:p>
            <a:endParaRPr lang="en-US"/>
          </a:p>
        </p:txBody>
      </p:sp>
      <p:sp>
        <p:nvSpPr>
          <p:cNvPr id="15369" name="Line 9"/>
          <p:cNvSpPr>
            <a:spLocks noChangeShapeType="1"/>
          </p:cNvSpPr>
          <p:nvPr/>
        </p:nvSpPr>
        <p:spPr bwMode="auto">
          <a:xfrm>
            <a:off x="4956175" y="2667000"/>
            <a:ext cx="0" cy="1385888"/>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70" name="Freeform 10"/>
          <p:cNvSpPr>
            <a:spLocks/>
          </p:cNvSpPr>
          <p:nvPr/>
        </p:nvSpPr>
        <p:spPr bwMode="auto">
          <a:xfrm>
            <a:off x="5956450" y="3823792"/>
            <a:ext cx="474662" cy="428625"/>
          </a:xfrm>
          <a:custGeom>
            <a:avLst/>
            <a:gdLst>
              <a:gd name="T0" fmla="*/ 2147483646 w 193"/>
              <a:gd name="T1" fmla="*/ 2147483646 h 193"/>
              <a:gd name="T2" fmla="*/ 2147483646 w 193"/>
              <a:gd name="T3" fmla="*/ 2147483646 h 193"/>
              <a:gd name="T4" fmla="*/ 2147483646 w 193"/>
              <a:gd name="T5" fmla="*/ 0 h 193"/>
              <a:gd name="T6" fmla="*/ 2147483646 w 193"/>
              <a:gd name="T7" fmla="*/ 2147483646 h 193"/>
              <a:gd name="T8" fmla="*/ 0 w 193"/>
              <a:gd name="T9" fmla="*/ 2147483646 h 193"/>
              <a:gd name="T10" fmla="*/ 2147483646 w 193"/>
              <a:gd name="T11" fmla="*/ 2147483646 h 193"/>
              <a:gd name="T12" fmla="*/ 2147483646 w 193"/>
              <a:gd name="T13" fmla="*/ 2147483646 h 193"/>
              <a:gd name="T14" fmla="*/ 2147483646 w 193"/>
              <a:gd name="T15" fmla="*/ 2147483646 h 193"/>
              <a:gd name="T16" fmla="*/ 2147483646 w 193"/>
              <a:gd name="T17" fmla="*/ 2147483646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3"/>
              <a:gd name="T28" fmla="*/ 0 h 193"/>
              <a:gd name="T29" fmla="*/ 193 w 193"/>
              <a:gd name="T30" fmla="*/ 193 h 1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3" h="193">
                <a:moveTo>
                  <a:pt x="192" y="96"/>
                </a:moveTo>
                <a:lnTo>
                  <a:pt x="113" y="79"/>
                </a:lnTo>
                <a:lnTo>
                  <a:pt x="96" y="0"/>
                </a:lnTo>
                <a:lnTo>
                  <a:pt x="79" y="79"/>
                </a:lnTo>
                <a:lnTo>
                  <a:pt x="0" y="96"/>
                </a:lnTo>
                <a:lnTo>
                  <a:pt x="79" y="113"/>
                </a:lnTo>
                <a:lnTo>
                  <a:pt x="96" y="192"/>
                </a:lnTo>
                <a:lnTo>
                  <a:pt x="113" y="113"/>
                </a:lnTo>
                <a:lnTo>
                  <a:pt x="192" y="96"/>
                </a:lnTo>
              </a:path>
            </a:pathLst>
          </a:custGeom>
          <a:solidFill>
            <a:schemeClr val="bg2"/>
          </a:solidFill>
          <a:ln w="12700" cap="rnd">
            <a:solidFill>
              <a:schemeClr val="tx1"/>
            </a:solidFill>
            <a:round/>
            <a:headEnd type="none" w="sm" len="sm"/>
            <a:tailEnd type="none" w="sm" len="sm"/>
          </a:ln>
        </p:spPr>
        <p:txBody>
          <a:bodyPr/>
          <a:lstStyle/>
          <a:p>
            <a:endParaRPr lang="en-US"/>
          </a:p>
        </p:txBody>
      </p:sp>
      <p:sp>
        <p:nvSpPr>
          <p:cNvPr id="15371" name="Line 11"/>
          <p:cNvSpPr>
            <a:spLocks noChangeShapeType="1"/>
          </p:cNvSpPr>
          <p:nvPr/>
        </p:nvSpPr>
        <p:spPr bwMode="auto">
          <a:xfrm>
            <a:off x="3070225" y="3413125"/>
            <a:ext cx="588963" cy="42545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2" name="Line 12"/>
          <p:cNvSpPr>
            <a:spLocks noChangeShapeType="1"/>
          </p:cNvSpPr>
          <p:nvPr/>
        </p:nvSpPr>
        <p:spPr bwMode="auto">
          <a:xfrm flipH="1">
            <a:off x="6253163" y="3306763"/>
            <a:ext cx="825500" cy="531812"/>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5373" name="Text Box 13"/>
          <p:cNvSpPr txBox="1">
            <a:spLocks noChangeArrowheads="1"/>
          </p:cNvSpPr>
          <p:nvPr/>
        </p:nvSpPr>
        <p:spPr bwMode="auto">
          <a:xfrm>
            <a:off x="1115112" y="4475997"/>
            <a:ext cx="7772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400" dirty="0">
                <a:latin typeface="Times New Roman" panose="02020603050405020304" pitchFamily="18" charset="0"/>
              </a:rPr>
              <a:t>Critical Values</a:t>
            </a:r>
          </a:p>
          <a:p>
            <a:pPr algn="ctr">
              <a:spcBef>
                <a:spcPct val="50000"/>
              </a:spcBef>
              <a:buClrTx/>
              <a:buSzTx/>
              <a:buFontTx/>
              <a:buNone/>
            </a:pPr>
            <a:endParaRPr lang="en-US" altLang="en-US" sz="2400" dirty="0">
              <a:latin typeface="Times New Roman" panose="02020603050405020304" pitchFamily="18" charset="0"/>
            </a:endParaRPr>
          </a:p>
          <a:p>
            <a:pPr algn="ctr">
              <a:spcBef>
                <a:spcPct val="50000"/>
              </a:spcBef>
              <a:buClrTx/>
              <a:buSzTx/>
              <a:buFontTx/>
              <a:buNone/>
            </a:pPr>
            <a:r>
              <a:rPr lang="en-US" altLang="en-US" sz="2400" dirty="0">
                <a:latin typeface="Times New Roman" panose="02020603050405020304" pitchFamily="18" charset="0"/>
              </a:rPr>
              <a:t>         “Too Far Away” From Mean of Sampling Distribution</a:t>
            </a:r>
          </a:p>
        </p:txBody>
      </p:sp>
      <p:sp>
        <p:nvSpPr>
          <p:cNvPr id="15374" name="Text Box 14"/>
          <p:cNvSpPr txBox="1">
            <a:spLocks noChangeArrowheads="1"/>
          </p:cNvSpPr>
          <p:nvPr/>
        </p:nvSpPr>
        <p:spPr bwMode="auto">
          <a:xfrm>
            <a:off x="2286000" y="1600200"/>
            <a:ext cx="586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a:latin typeface="Times New Roman" panose="02020603050405020304" pitchFamily="18" charset="0"/>
              </a:rPr>
              <a:t>Sampling Distribution of the test statistic</a:t>
            </a:r>
          </a:p>
        </p:txBody>
      </p:sp>
      <p:sp>
        <p:nvSpPr>
          <p:cNvPr id="15375" name="Line 15"/>
          <p:cNvSpPr>
            <a:spLocks noChangeShapeType="1"/>
          </p:cNvSpPr>
          <p:nvPr/>
        </p:nvSpPr>
        <p:spPr bwMode="auto">
          <a:xfrm flipH="1" flipV="1">
            <a:off x="3886200" y="4191000"/>
            <a:ext cx="533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6" name="Line 16"/>
          <p:cNvSpPr>
            <a:spLocks noChangeShapeType="1"/>
          </p:cNvSpPr>
          <p:nvPr/>
        </p:nvSpPr>
        <p:spPr bwMode="auto">
          <a:xfrm flipV="1">
            <a:off x="5486400" y="4191000"/>
            <a:ext cx="457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5377" name="Text Box 17"/>
          <p:cNvSpPr txBox="1">
            <a:spLocks noChangeArrowheads="1"/>
          </p:cNvSpPr>
          <p:nvPr/>
        </p:nvSpPr>
        <p:spPr bwMode="auto">
          <a:xfrm>
            <a:off x="1828800" y="2819400"/>
            <a:ext cx="1219200" cy="701675"/>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dirty="0">
                <a:latin typeface="Times New Roman" panose="02020603050405020304" pitchFamily="18" charset="0"/>
              </a:rPr>
              <a:t>Region of Rejection</a:t>
            </a:r>
          </a:p>
        </p:txBody>
      </p:sp>
      <p:sp>
        <p:nvSpPr>
          <p:cNvPr id="15378" name="Text Box 18"/>
          <p:cNvSpPr txBox="1">
            <a:spLocks noChangeArrowheads="1"/>
          </p:cNvSpPr>
          <p:nvPr/>
        </p:nvSpPr>
        <p:spPr bwMode="auto">
          <a:xfrm>
            <a:off x="7162800" y="2743200"/>
            <a:ext cx="1219200" cy="701675"/>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a:latin typeface="Times New Roman" panose="02020603050405020304" pitchFamily="18" charset="0"/>
              </a:rPr>
              <a:t>Region of Rejection</a:t>
            </a:r>
          </a:p>
        </p:txBody>
      </p:sp>
      <p:sp>
        <p:nvSpPr>
          <p:cNvPr id="15379" name="Line 19"/>
          <p:cNvSpPr>
            <a:spLocks noChangeShapeType="1"/>
          </p:cNvSpPr>
          <p:nvPr/>
        </p:nvSpPr>
        <p:spPr bwMode="auto">
          <a:xfrm flipH="1" flipV="1">
            <a:off x="3048000" y="4191000"/>
            <a:ext cx="1828800" cy="1524000"/>
          </a:xfrm>
          <a:prstGeom prst="line">
            <a:avLst/>
          </a:prstGeom>
          <a:noFill/>
          <a:ln w="57150">
            <a:solidFill>
              <a:srgbClr val="C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0" name="Line 20"/>
          <p:cNvSpPr>
            <a:spLocks noChangeShapeType="1"/>
          </p:cNvSpPr>
          <p:nvPr/>
        </p:nvSpPr>
        <p:spPr bwMode="auto">
          <a:xfrm flipV="1">
            <a:off x="4876800" y="4191000"/>
            <a:ext cx="2133600" cy="1524000"/>
          </a:xfrm>
          <a:prstGeom prst="line">
            <a:avLst/>
          </a:prstGeom>
          <a:noFill/>
          <a:ln w="57150">
            <a:solidFill>
              <a:srgbClr val="C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5381" name="Text Box 21"/>
          <p:cNvSpPr txBox="1">
            <a:spLocks noChangeArrowheads="1"/>
          </p:cNvSpPr>
          <p:nvPr/>
        </p:nvSpPr>
        <p:spPr bwMode="auto">
          <a:xfrm>
            <a:off x="4114800" y="3276600"/>
            <a:ext cx="1752600" cy="701675"/>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000">
                <a:latin typeface="Times New Roman" panose="02020603050405020304" pitchFamily="18" charset="0"/>
              </a:rPr>
              <a:t>Region of</a:t>
            </a:r>
          </a:p>
          <a:p>
            <a:pPr algn="ctr">
              <a:spcBef>
                <a:spcPct val="0"/>
              </a:spcBef>
              <a:buClrTx/>
              <a:buSzTx/>
              <a:buFontTx/>
              <a:buNone/>
            </a:pPr>
            <a:r>
              <a:rPr lang="en-US" altLang="en-US" sz="2000">
                <a:latin typeface="Times New Roman" panose="02020603050405020304" pitchFamily="18" charset="0"/>
              </a:rPr>
              <a:t>Non-Rejection</a:t>
            </a:r>
          </a:p>
        </p:txBody>
      </p:sp>
      <p:sp>
        <p:nvSpPr>
          <p:cNvPr id="15382" name="Rectangle 24"/>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
        <p:nvSpPr>
          <p:cNvPr id="15383" name="Rectangle 19"/>
          <p:cNvSpPr>
            <a:spLocks noChangeArrowheads="1"/>
          </p:cNvSpPr>
          <p:nvPr/>
        </p:nvSpPr>
        <p:spPr bwMode="auto">
          <a:xfrm>
            <a:off x="7127875" y="609600"/>
            <a:ext cx="1711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rgbClr val="008000"/>
                </a:solidFill>
              </a:rPr>
              <a:t>(continued)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n-US" altLang="en-US" sz="3600"/>
              <a:t>Risks in Decision Making Using Hypothesis Testing</a:t>
            </a:r>
          </a:p>
        </p:txBody>
      </p:sp>
      <p:sp>
        <p:nvSpPr>
          <p:cNvPr id="16387" name="Rectangle 3"/>
          <p:cNvSpPr>
            <a:spLocks noGrp="1" noChangeArrowheads="1"/>
          </p:cNvSpPr>
          <p:nvPr>
            <p:ph type="body" idx="4294967295"/>
          </p:nvPr>
        </p:nvSpPr>
        <p:spPr>
          <a:xfrm>
            <a:off x="1600200" y="1752600"/>
            <a:ext cx="7010400" cy="4343400"/>
          </a:xfrm>
        </p:spPr>
        <p:txBody>
          <a:bodyPr/>
          <a:lstStyle/>
          <a:p>
            <a:pPr eaLnBrk="1" hangingPunct="1"/>
            <a:r>
              <a:rPr lang="en-US" altLang="en-US" sz="2400" b="1" dirty="0"/>
              <a:t>Type I Error:</a:t>
            </a:r>
            <a:r>
              <a:rPr lang="en-US" altLang="en-US" sz="2400" dirty="0"/>
              <a:t> </a:t>
            </a:r>
          </a:p>
          <a:p>
            <a:pPr lvl="1" eaLnBrk="1" hangingPunct="1"/>
            <a:r>
              <a:rPr lang="en-US" altLang="en-US" sz="2300" dirty="0"/>
              <a:t>Reject a true null hypothesis.</a:t>
            </a:r>
          </a:p>
          <a:p>
            <a:pPr lvl="1" eaLnBrk="1" hangingPunct="1"/>
            <a:r>
              <a:rPr lang="en-US" altLang="en-US" sz="2300" dirty="0"/>
              <a:t>A Type I error is a “false alarm.”</a:t>
            </a:r>
          </a:p>
          <a:p>
            <a:pPr lvl="1" eaLnBrk="1" hangingPunct="1"/>
            <a:r>
              <a:rPr lang="en-US" altLang="en-US" sz="2300" dirty="0"/>
              <a:t>The probability of a Type I Error is </a:t>
            </a:r>
            <a:r>
              <a:rPr lang="en-US" altLang="en-US" sz="2300" b="1" dirty="0">
                <a:highlight>
                  <a:srgbClr val="FFFF00"/>
                </a:highlight>
                <a:sym typeface="Symbol" panose="05050102010706020507" pitchFamily="18" charset="2"/>
              </a:rPr>
              <a:t>.</a:t>
            </a:r>
          </a:p>
          <a:p>
            <a:pPr lvl="2" eaLnBrk="1" hangingPunct="1">
              <a:lnSpc>
                <a:spcPct val="140000"/>
              </a:lnSpc>
            </a:pPr>
            <a:r>
              <a:rPr lang="en-US" altLang="en-US" sz="2200" dirty="0"/>
              <a:t>Called level of significance of the test.</a:t>
            </a:r>
          </a:p>
          <a:p>
            <a:pPr lvl="2" eaLnBrk="1" hangingPunct="1"/>
            <a:r>
              <a:rPr lang="en-US" altLang="en-US" sz="2200" dirty="0"/>
              <a:t>Set by researcher in advance.</a:t>
            </a:r>
          </a:p>
          <a:p>
            <a:pPr eaLnBrk="1" hangingPunct="1"/>
            <a:r>
              <a:rPr lang="en-US" altLang="en-US" sz="2400" b="1" dirty="0"/>
              <a:t>Type II Error:</a:t>
            </a:r>
          </a:p>
          <a:p>
            <a:pPr lvl="1" eaLnBrk="1" hangingPunct="1"/>
            <a:r>
              <a:rPr lang="en-US" altLang="en-US" sz="2300" dirty="0"/>
              <a:t>Failure to reject a false null hypothesis.</a:t>
            </a:r>
          </a:p>
          <a:p>
            <a:pPr lvl="1" eaLnBrk="1" hangingPunct="1"/>
            <a:r>
              <a:rPr lang="en-US" altLang="en-US" sz="2300" dirty="0"/>
              <a:t>Type II error represents a “missed opportunity.”</a:t>
            </a:r>
          </a:p>
          <a:p>
            <a:pPr lvl="1" eaLnBrk="1" hangingPunct="1"/>
            <a:r>
              <a:rPr lang="en-US" altLang="en-US" sz="2300" dirty="0"/>
              <a:t>The probability of a Type II Error is </a:t>
            </a:r>
            <a:r>
              <a:rPr lang="el-GR" altLang="en-US" sz="2300" b="1" dirty="0">
                <a:cs typeface="Times New Roman" panose="02020603050405020304" pitchFamily="18" charset="0"/>
              </a:rPr>
              <a:t>β</a:t>
            </a:r>
            <a:r>
              <a:rPr lang="en-US" altLang="en-US" sz="2300" b="1" dirty="0">
                <a:cs typeface="Times New Roman" panose="02020603050405020304" pitchFamily="18" charset="0"/>
              </a:rPr>
              <a:t>.</a:t>
            </a:r>
            <a:endParaRPr lang="el-GR" altLang="en-US" sz="2300" b="1" dirty="0">
              <a:cs typeface="Times New Roman" panose="02020603050405020304" pitchFamily="18" charset="0"/>
            </a:endParaRPr>
          </a:p>
        </p:txBody>
      </p:sp>
      <p:sp>
        <p:nvSpPr>
          <p:cNvPr id="16388"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Effect transition="in" filter="fade">
                                      <p:cBhvr>
                                        <p:cTn id="7" dur="500"/>
                                        <p:tgtEl>
                                          <p:spTgt spid="163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7">
                                            <p:txEl>
                                              <p:pRg st="2" end="2"/>
                                            </p:txEl>
                                          </p:spTgt>
                                        </p:tgtEl>
                                        <p:attrNameLst>
                                          <p:attrName>style.visibility</p:attrName>
                                        </p:attrNameLst>
                                      </p:cBhvr>
                                      <p:to>
                                        <p:strVal val="visible"/>
                                      </p:to>
                                    </p:set>
                                    <p:animEffect transition="in" filter="fade">
                                      <p:cBhvr>
                                        <p:cTn id="12" dur="500"/>
                                        <p:tgtEl>
                                          <p:spTgt spid="163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7">
                                            <p:txEl>
                                              <p:pRg st="3" end="3"/>
                                            </p:txEl>
                                          </p:spTgt>
                                        </p:tgtEl>
                                        <p:attrNameLst>
                                          <p:attrName>style.visibility</p:attrName>
                                        </p:attrNameLst>
                                      </p:cBhvr>
                                      <p:to>
                                        <p:strVal val="visible"/>
                                      </p:to>
                                    </p:set>
                                    <p:animEffect transition="in" filter="fade">
                                      <p:cBhvr>
                                        <p:cTn id="17" dur="500"/>
                                        <p:tgtEl>
                                          <p:spTgt spid="163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7">
                                            <p:txEl>
                                              <p:pRg st="4" end="4"/>
                                            </p:txEl>
                                          </p:spTgt>
                                        </p:tgtEl>
                                        <p:attrNameLst>
                                          <p:attrName>style.visibility</p:attrName>
                                        </p:attrNameLst>
                                      </p:cBhvr>
                                      <p:to>
                                        <p:strVal val="visible"/>
                                      </p:to>
                                    </p:set>
                                    <p:animEffect transition="in" filter="fade">
                                      <p:cBhvr>
                                        <p:cTn id="22" dur="500"/>
                                        <p:tgtEl>
                                          <p:spTgt spid="163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animEffect transition="in" filter="fade">
                                      <p:cBhvr>
                                        <p:cTn id="27" dur="500"/>
                                        <p:tgtEl>
                                          <p:spTgt spid="163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6387">
                                            <p:txEl>
                                              <p:pRg st="6" end="6"/>
                                            </p:txEl>
                                          </p:spTgt>
                                        </p:tgtEl>
                                        <p:attrNameLst>
                                          <p:attrName>style.visibility</p:attrName>
                                        </p:attrNameLst>
                                      </p:cBhvr>
                                      <p:to>
                                        <p:strVal val="visible"/>
                                      </p:to>
                                    </p:set>
                                    <p:animEffect transition="in" filter="fade">
                                      <p:cBhvr>
                                        <p:cTn id="32" dur="500"/>
                                        <p:tgtEl>
                                          <p:spTgt spid="1638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6387">
                                            <p:txEl>
                                              <p:pRg st="7" end="7"/>
                                            </p:txEl>
                                          </p:spTgt>
                                        </p:tgtEl>
                                        <p:attrNameLst>
                                          <p:attrName>style.visibility</p:attrName>
                                        </p:attrNameLst>
                                      </p:cBhvr>
                                      <p:to>
                                        <p:strVal val="visible"/>
                                      </p:to>
                                    </p:set>
                                    <p:animEffect transition="in" filter="fade">
                                      <p:cBhvr>
                                        <p:cTn id="37" dur="500"/>
                                        <p:tgtEl>
                                          <p:spTgt spid="1638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6387">
                                            <p:txEl>
                                              <p:pRg st="8" end="8"/>
                                            </p:txEl>
                                          </p:spTgt>
                                        </p:tgtEl>
                                        <p:attrNameLst>
                                          <p:attrName>style.visibility</p:attrName>
                                        </p:attrNameLst>
                                      </p:cBhvr>
                                      <p:to>
                                        <p:strVal val="visible"/>
                                      </p:to>
                                    </p:set>
                                    <p:animEffect transition="in" filter="fade">
                                      <p:cBhvr>
                                        <p:cTn id="42" dur="500"/>
                                        <p:tgtEl>
                                          <p:spTgt spid="1638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6387">
                                            <p:txEl>
                                              <p:pRg st="9" end="9"/>
                                            </p:txEl>
                                          </p:spTgt>
                                        </p:tgtEl>
                                        <p:attrNameLst>
                                          <p:attrName>style.visibility</p:attrName>
                                        </p:attrNameLst>
                                      </p:cBhvr>
                                      <p:to>
                                        <p:strVal val="visible"/>
                                      </p:to>
                                    </p:set>
                                    <p:animEffect transition="in" filter="fade">
                                      <p:cBhvr>
                                        <p:cTn id="47" dur="500"/>
                                        <p:tgtEl>
                                          <p:spTgt spid="163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en-US" altLang="en-US" sz="3600"/>
              <a:t>Possible Errors in Hypothesis Test Decision Making</a:t>
            </a:r>
          </a:p>
        </p:txBody>
      </p:sp>
      <p:graphicFrame>
        <p:nvGraphicFramePr>
          <p:cNvPr id="26653" name="Group 29"/>
          <p:cNvGraphicFramePr>
            <a:graphicFrameLocks noGrp="1"/>
          </p:cNvGraphicFramePr>
          <p:nvPr>
            <p:ph idx="4294967295"/>
            <p:extLst>
              <p:ext uri="{D42A27DB-BD31-4B8C-83A1-F6EECF244321}">
                <p14:modId xmlns:p14="http://schemas.microsoft.com/office/powerpoint/2010/main" val="2908586771"/>
              </p:ext>
            </p:extLst>
          </p:nvPr>
        </p:nvGraphicFramePr>
        <p:xfrm>
          <a:off x="1295400" y="1905000"/>
          <a:ext cx="7239000" cy="4202113"/>
        </p:xfrm>
        <a:graphic>
          <a:graphicData uri="http://schemas.openxmlformats.org/drawingml/2006/table">
            <a:tbl>
              <a:tblPr/>
              <a:tblGrid>
                <a:gridCol w="1828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771525">
                <a:tc gridSpan="3">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800" b="0" i="0" u="none" strike="noStrike" cap="none" normalizeH="0" baseline="0">
                          <a:ln>
                            <a:noFill/>
                          </a:ln>
                          <a:solidFill>
                            <a:schemeClr val="tx1"/>
                          </a:solidFill>
                          <a:effectLst/>
                          <a:latin typeface="Arial" panose="020B0604020202020204" pitchFamily="34" charset="0"/>
                          <a:cs typeface="Arial" panose="020B0604020202020204" pitchFamily="34" charset="0"/>
                        </a:rPr>
                        <a:t>Possible Hypothesis Test Outcomes</a:t>
                      </a:r>
                    </a:p>
                  </a:txBody>
                  <a:tcPr marT="45710" marB="45710"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74700">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endPar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600" b="0" i="0" u="none" strike="noStrike" cap="none" normalizeH="0" baseline="0">
                          <a:ln>
                            <a:noFill/>
                          </a:ln>
                          <a:solidFill>
                            <a:schemeClr val="tx1"/>
                          </a:solidFill>
                          <a:effectLst/>
                          <a:latin typeface="Arial" panose="020B0604020202020204" pitchFamily="34" charset="0"/>
                          <a:cs typeface="Arial" panose="020B0604020202020204" pitchFamily="34" charset="0"/>
                        </a:rPr>
                        <a:t>Actual Situation</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00"/>
                    </a:solidFill>
                  </a:tcPr>
                </a:tc>
                <a:tc hMerge="1">
                  <a:txBody>
                    <a:bodyPr/>
                    <a:lstStyle/>
                    <a:p>
                      <a:endParaRPr lang="en-US"/>
                    </a:p>
                  </a:txBody>
                  <a:tcPr/>
                </a:tc>
                <a:extLst>
                  <a:ext uri="{0D108BD9-81ED-4DB2-BD59-A6C34878D82A}">
                    <a16:rowId xmlns:a16="http://schemas.microsoft.com/office/drawing/2014/main" val="10001"/>
                  </a:ext>
                </a:extLst>
              </a:tr>
              <a:tr h="774700">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400" b="0" i="0" u="none" strike="noStrike" cap="none" normalizeH="0" baseline="0">
                          <a:ln>
                            <a:noFill/>
                          </a:ln>
                          <a:solidFill>
                            <a:schemeClr val="tx1"/>
                          </a:solidFill>
                          <a:effectLst/>
                          <a:latin typeface="Arial" panose="020B0604020202020204" pitchFamily="34" charset="0"/>
                          <a:cs typeface="Arial" panose="020B0604020202020204" pitchFamily="34" charset="0"/>
                        </a:rPr>
                        <a:t>Decision</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00"/>
                    </a:solid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a:t>
                      </a:r>
                      <a:r>
                        <a:rPr kumimoji="0" lang="en-US" alt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0</a:t>
                      </a: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True</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00"/>
                    </a:solid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a:t>
                      </a:r>
                      <a:r>
                        <a:rPr kumimoji="0" lang="en-US" alt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0</a:t>
                      </a: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False</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00"/>
                    </a:solidFill>
                  </a:tcPr>
                </a:tc>
                <a:extLst>
                  <a:ext uri="{0D108BD9-81ED-4DB2-BD59-A6C34878D82A}">
                    <a16:rowId xmlns:a16="http://schemas.microsoft.com/office/drawing/2014/main" val="10002"/>
                  </a:ext>
                </a:extLst>
              </a:tr>
              <a:tr h="985838">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 Not Reject H</a:t>
                      </a:r>
                      <a:r>
                        <a:rPr kumimoji="0" lang="en-US" alt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0</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E200"/>
                    </a:solid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Correct Decision</a:t>
                      </a:r>
                    </a:p>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Confidence = 1 - </a:t>
                      </a:r>
                      <a:r>
                        <a:rPr kumimoji="0" lang="el-GR" altLang="en-US" sz="2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α</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Type II Error</a:t>
                      </a:r>
                    </a:p>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P(Type II Error) = </a:t>
                      </a:r>
                      <a:r>
                        <a:rPr kumimoji="0" lang="el-GR" altLang="en-US" sz="2200" b="0" i="0" u="none" strike="noStrike" cap="none" normalizeH="0" baseline="0" dirty="0">
                          <a:ln>
                            <a:noFill/>
                          </a:ln>
                          <a:solidFill>
                            <a:schemeClr val="hlink"/>
                          </a:solidFill>
                          <a:effectLst/>
                          <a:latin typeface="Arial" panose="020B0604020202020204" pitchFamily="34" charset="0"/>
                          <a:cs typeface="Times New Roman" panose="02020603050405020304" pitchFamily="18" charset="0"/>
                        </a:rPr>
                        <a:t>β</a:t>
                      </a:r>
                      <a:endParaRPr kumimoji="0" lang="en-US" altLang="en-US" sz="2200" b="0" i="0" u="none" strike="noStrike" cap="none" normalizeH="0" baseline="0" dirty="0">
                        <a:ln>
                          <a:noFill/>
                        </a:ln>
                        <a:solidFill>
                          <a:schemeClr val="hlink"/>
                        </a:solidFill>
                        <a:effectLst/>
                        <a:latin typeface="Arial" panose="020B0604020202020204" pitchFamily="34" charset="0"/>
                        <a:cs typeface="Times New Roman" panose="02020603050405020304" pitchFamily="18" charset="0"/>
                      </a:endParaRP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5350">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Reject H</a:t>
                      </a:r>
                      <a:r>
                        <a:rPr kumimoji="0" lang="en-US" altLang="en-US" sz="2400" b="0" i="0" u="none" strike="noStrike" cap="none" normalizeH="0" baseline="-25000" dirty="0">
                          <a:ln>
                            <a:noFill/>
                          </a:ln>
                          <a:solidFill>
                            <a:schemeClr val="tx1"/>
                          </a:solidFill>
                          <a:effectLst/>
                          <a:latin typeface="Arial" panose="020B0604020202020204" pitchFamily="34" charset="0"/>
                          <a:cs typeface="Arial" panose="020B0604020202020204" pitchFamily="34" charset="0"/>
                        </a:rPr>
                        <a:t>0</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E200"/>
                    </a:solid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Type I Error</a:t>
                      </a:r>
                    </a:p>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hlink"/>
                          </a:solidFill>
                          <a:effectLst/>
                          <a:latin typeface="Arial" panose="020B0604020202020204" pitchFamily="34" charset="0"/>
                          <a:cs typeface="Arial" panose="020B0604020202020204" pitchFamily="34" charset="0"/>
                        </a:rPr>
                        <a:t>P(Type I Error) = </a:t>
                      </a:r>
                      <a:r>
                        <a:rPr kumimoji="0" lang="el-GR" altLang="en-US" sz="2200" b="0" i="0" u="none" strike="noStrike" cap="none" normalizeH="0" baseline="0" dirty="0">
                          <a:ln>
                            <a:noFill/>
                          </a:ln>
                          <a:solidFill>
                            <a:schemeClr val="hlink"/>
                          </a:solidFill>
                          <a:effectLst/>
                          <a:latin typeface="Arial" panose="020B0604020202020204" pitchFamily="34" charset="0"/>
                          <a:cs typeface="Times New Roman" panose="02020603050405020304" pitchFamily="18" charset="0"/>
                        </a:rPr>
                        <a:t>α</a:t>
                      </a:r>
                      <a:endParaRPr kumimoji="0" lang="en-US" altLang="en-US" sz="2200" b="0" i="0" u="none" strike="noStrike" cap="none" normalizeH="0" baseline="0" dirty="0">
                        <a:ln>
                          <a:noFill/>
                        </a:ln>
                        <a:solidFill>
                          <a:schemeClr val="hlink"/>
                        </a:solidFill>
                        <a:effectLst/>
                        <a:latin typeface="Arial" panose="020B0604020202020204" pitchFamily="34" charset="0"/>
                        <a:cs typeface="Times New Roman" panose="02020603050405020304" pitchFamily="18" charset="0"/>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rgbClr val="336699"/>
                        </a:buClr>
                        <a:buSzPct val="6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defRPr>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defRPr sz="16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Correct Decision</a:t>
                      </a:r>
                    </a:p>
                    <a:p>
                      <a:pPr marL="0" marR="0" lvl="0" indent="0" algn="l" defTabSz="914400" rtl="0" eaLnBrk="1" fontAlgn="base" latinLnBrk="0" hangingPunct="1">
                        <a:lnSpc>
                          <a:spcPct val="100000"/>
                        </a:lnSpc>
                        <a:spcBef>
                          <a:spcPct val="20000"/>
                        </a:spcBef>
                        <a:spcAft>
                          <a:spcPct val="0"/>
                        </a:spcAft>
                        <a:buClr>
                          <a:srgbClr val="336699"/>
                        </a:buClr>
                        <a:buSzPct val="60000"/>
                        <a:buFont typeface="Wingdings" panose="05000000000000000000" pitchFamily="2" charset="2"/>
                        <a:buNone/>
                        <a:tabLst/>
                      </a:pPr>
                      <a:r>
                        <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Power =  (1 – </a:t>
                      </a:r>
                      <a:r>
                        <a:rPr kumimoji="0" lang="el-GR" altLang="en-US" sz="2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β</a:t>
                      </a:r>
                      <a:r>
                        <a:rPr kumimoji="0" lang="en-US" altLang="en-US" sz="2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34" name="Rectangle 26"/>
          <p:cNvSpPr>
            <a:spLocks noChangeArrowheads="1"/>
          </p:cNvSpPr>
          <p:nvPr/>
        </p:nvSpPr>
        <p:spPr bwMode="auto">
          <a:xfrm>
            <a:off x="6934200" y="990600"/>
            <a:ext cx="1711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rgbClr val="008000"/>
                </a:solidFill>
              </a:rPr>
              <a:t>(continued)</a:t>
            </a:r>
          </a:p>
        </p:txBody>
      </p:sp>
      <p:sp>
        <p:nvSpPr>
          <p:cNvPr id="17435" name="Rectangle 7"/>
          <p:cNvSpPr>
            <a:spLocks noChangeArrowheads="1"/>
          </p:cNvSpPr>
          <p:nvPr/>
        </p:nvSpPr>
        <p:spPr bwMode="auto">
          <a:xfrm>
            <a:off x="7620000" y="609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lstStyle/>
          <a:p>
            <a:pPr eaLnBrk="1" hangingPunct="1"/>
            <a:r>
              <a:rPr lang="en-US" altLang="en-US" sz="3600"/>
              <a:t>Possible Errors in Hypothesis Test Decision Making</a:t>
            </a:r>
          </a:p>
        </p:txBody>
      </p:sp>
      <p:sp>
        <p:nvSpPr>
          <p:cNvPr id="18435" name="Rectangle 3"/>
          <p:cNvSpPr>
            <a:spLocks noGrp="1" noChangeArrowheads="1"/>
          </p:cNvSpPr>
          <p:nvPr>
            <p:ph type="body" idx="4294967295"/>
          </p:nvPr>
        </p:nvSpPr>
        <p:spPr/>
        <p:txBody>
          <a:bodyPr/>
          <a:lstStyle/>
          <a:p>
            <a:pPr eaLnBrk="1" hangingPunct="1"/>
            <a:r>
              <a:rPr lang="en-US" altLang="en-US" dirty="0"/>
              <a:t>The </a:t>
            </a:r>
            <a:r>
              <a:rPr lang="en-US" altLang="en-US" dirty="0">
                <a:solidFill>
                  <a:srgbClr val="008000"/>
                </a:solidFill>
              </a:rPr>
              <a:t>confidence coefficient</a:t>
            </a:r>
            <a:r>
              <a:rPr lang="en-US" altLang="en-US" dirty="0"/>
              <a:t> (1-</a:t>
            </a:r>
            <a:r>
              <a:rPr lang="el-GR" altLang="en-US" dirty="0"/>
              <a:t>α</a:t>
            </a:r>
            <a:r>
              <a:rPr lang="en-US" altLang="en-US" dirty="0"/>
              <a:t>) is the probability of not rejecting H</a:t>
            </a:r>
            <a:r>
              <a:rPr lang="en-US" altLang="en-US" baseline="-25000" dirty="0"/>
              <a:t>0</a:t>
            </a:r>
            <a:r>
              <a:rPr lang="en-US" altLang="en-US" dirty="0"/>
              <a:t> when it is true.</a:t>
            </a:r>
          </a:p>
          <a:p>
            <a:pPr eaLnBrk="1" hangingPunct="1"/>
            <a:endParaRPr lang="en-US" altLang="en-US" sz="1400" dirty="0"/>
          </a:p>
          <a:p>
            <a:pPr eaLnBrk="1" hangingPunct="1"/>
            <a:r>
              <a:rPr lang="en-US" altLang="en-US" dirty="0"/>
              <a:t>The </a:t>
            </a:r>
            <a:r>
              <a:rPr lang="en-US" altLang="en-US" u="sng" dirty="0">
                <a:solidFill>
                  <a:srgbClr val="008000"/>
                </a:solidFill>
              </a:rPr>
              <a:t>confidence level</a:t>
            </a:r>
            <a:r>
              <a:rPr lang="en-US" altLang="en-US" u="sng" dirty="0"/>
              <a:t> </a:t>
            </a:r>
            <a:r>
              <a:rPr lang="en-US" altLang="en-US" dirty="0"/>
              <a:t>of a hypothesis test is    (1-</a:t>
            </a:r>
            <a:r>
              <a:rPr lang="el-GR" altLang="en-US" dirty="0"/>
              <a:t>α</a:t>
            </a:r>
            <a:r>
              <a:rPr lang="en-US" altLang="en-US" dirty="0"/>
              <a:t>)*100%.</a:t>
            </a:r>
          </a:p>
          <a:p>
            <a:pPr eaLnBrk="1" hangingPunct="1"/>
            <a:endParaRPr lang="en-US" altLang="en-US" sz="1400" dirty="0"/>
          </a:p>
          <a:p>
            <a:pPr eaLnBrk="1" hangingPunct="1"/>
            <a:r>
              <a:rPr lang="en-US" altLang="en-US" dirty="0"/>
              <a:t>The </a:t>
            </a:r>
            <a:r>
              <a:rPr lang="en-US" altLang="en-US" u="sng" dirty="0">
                <a:solidFill>
                  <a:srgbClr val="008000"/>
                </a:solidFill>
              </a:rPr>
              <a:t>power</a:t>
            </a:r>
            <a:r>
              <a:rPr lang="en-US" altLang="en-US" dirty="0">
                <a:solidFill>
                  <a:srgbClr val="008000"/>
                </a:solidFill>
              </a:rPr>
              <a:t> of a statistical test</a:t>
            </a:r>
            <a:r>
              <a:rPr lang="en-US" altLang="en-US" dirty="0"/>
              <a:t> (1-</a:t>
            </a:r>
            <a:r>
              <a:rPr lang="el-GR" altLang="en-US" dirty="0"/>
              <a:t>β</a:t>
            </a:r>
            <a:r>
              <a:rPr lang="en-US" altLang="en-US" dirty="0"/>
              <a:t>) is the probability of rejecting H</a:t>
            </a:r>
            <a:r>
              <a:rPr lang="en-US" altLang="en-US" baseline="-25000" dirty="0"/>
              <a:t>0</a:t>
            </a:r>
            <a:r>
              <a:rPr lang="en-US" altLang="en-US" dirty="0"/>
              <a:t> when it is false.</a:t>
            </a:r>
            <a:endParaRPr lang="el-GR" altLang="en-US" dirty="0"/>
          </a:p>
        </p:txBody>
      </p:sp>
      <p:sp>
        <p:nvSpPr>
          <p:cNvPr id="18436" name="Rectangle 4"/>
          <p:cNvSpPr>
            <a:spLocks noChangeArrowheads="1"/>
          </p:cNvSpPr>
          <p:nvPr/>
        </p:nvSpPr>
        <p:spPr bwMode="auto">
          <a:xfrm>
            <a:off x="5867400" y="762000"/>
            <a:ext cx="1711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rgbClr val="008000"/>
                </a:solidFill>
              </a:rPr>
              <a:t>(continued)</a:t>
            </a:r>
          </a:p>
        </p:txBody>
      </p:sp>
      <p:sp>
        <p:nvSpPr>
          <p:cNvPr id="18437" name="Rectangle 7"/>
          <p:cNvSpPr>
            <a:spLocks noChangeArrowheads="1"/>
          </p:cNvSpPr>
          <p:nvPr/>
        </p:nvSpPr>
        <p:spPr bwMode="auto">
          <a:xfrm>
            <a:off x="7696200" y="609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371600" y="4648200"/>
            <a:ext cx="6705600" cy="1524000"/>
          </a:xfrm>
          <a:prstGeom prst="rect">
            <a:avLst/>
          </a:prstGeom>
          <a:solidFill>
            <a:srgbClr val="00E200"/>
          </a:solidFill>
          <a:ln w="9525"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19459" name="Rectangle 3"/>
          <p:cNvSpPr>
            <a:spLocks noGrp="1" noChangeArrowheads="1"/>
          </p:cNvSpPr>
          <p:nvPr>
            <p:ph type="title" idx="4294967295"/>
          </p:nvPr>
        </p:nvSpPr>
        <p:spPr/>
        <p:txBody>
          <a:bodyPr/>
          <a:lstStyle/>
          <a:p>
            <a:pPr eaLnBrk="1" hangingPunct="1"/>
            <a:r>
              <a:rPr lang="en-US" altLang="en-US"/>
              <a:t>Type I &amp; II Error Relationship</a:t>
            </a:r>
          </a:p>
        </p:txBody>
      </p:sp>
      <p:sp>
        <p:nvSpPr>
          <p:cNvPr id="19460" name="Text Box 4"/>
          <p:cNvSpPr txBox="1">
            <a:spLocks noChangeArrowheads="1"/>
          </p:cNvSpPr>
          <p:nvPr/>
        </p:nvSpPr>
        <p:spPr bwMode="auto">
          <a:xfrm>
            <a:off x="685800" y="2057400"/>
            <a:ext cx="7848600" cy="397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SzPct val="120000"/>
              <a:buFont typeface="Wingdings" panose="05000000000000000000" pitchFamily="2" charset="2"/>
              <a:buChar char="§"/>
            </a:pPr>
            <a:r>
              <a:rPr lang="en-US" altLang="en-US" sz="2400" dirty="0"/>
              <a:t> </a:t>
            </a:r>
            <a:r>
              <a:rPr lang="en-US" altLang="en-US" dirty="0"/>
              <a:t>Type I and Type II errors cannot happen at</a:t>
            </a:r>
          </a:p>
          <a:p>
            <a:pPr eaLnBrk="1" hangingPunct="1">
              <a:lnSpc>
                <a:spcPct val="30000"/>
              </a:lnSpc>
              <a:spcBef>
                <a:spcPct val="50000"/>
              </a:spcBef>
              <a:buSzPct val="120000"/>
              <a:buFont typeface="Wingdings" panose="05000000000000000000" pitchFamily="2" charset="2"/>
              <a:buNone/>
            </a:pPr>
            <a:r>
              <a:rPr lang="en-US" altLang="en-US" dirty="0"/>
              <a:t>   the same time.</a:t>
            </a:r>
          </a:p>
          <a:p>
            <a:pPr lvl="1" eaLnBrk="1" hangingPunct="1">
              <a:spcBef>
                <a:spcPct val="50000"/>
              </a:spcBef>
              <a:buSzPct val="70000"/>
              <a:buFont typeface="Wingdings" panose="05000000000000000000" pitchFamily="2" charset="2"/>
              <a:buChar char="§"/>
            </a:pPr>
            <a:r>
              <a:rPr lang="en-US" altLang="en-US" sz="2800" dirty="0"/>
              <a:t> A Type I error can only occur if H</a:t>
            </a:r>
            <a:r>
              <a:rPr lang="en-US" altLang="en-US" sz="2800" baseline="-25000" dirty="0"/>
              <a:t>0</a:t>
            </a:r>
            <a:r>
              <a:rPr lang="en-US" altLang="en-US" sz="2800" dirty="0"/>
              <a:t> is </a:t>
            </a:r>
            <a:r>
              <a:rPr lang="en-US" altLang="en-US" sz="2800" dirty="0">
                <a:solidFill>
                  <a:srgbClr val="008000"/>
                </a:solidFill>
              </a:rPr>
              <a:t>true</a:t>
            </a:r>
            <a:r>
              <a:rPr lang="en-US" altLang="en-US" sz="2800" dirty="0">
                <a:solidFill>
                  <a:schemeClr val="folHlink"/>
                </a:solidFill>
              </a:rPr>
              <a:t>.</a:t>
            </a:r>
          </a:p>
          <a:p>
            <a:pPr lvl="1" eaLnBrk="1" hangingPunct="1">
              <a:spcBef>
                <a:spcPct val="50000"/>
              </a:spcBef>
              <a:buSzPct val="70000"/>
              <a:buFont typeface="Wingdings" panose="05000000000000000000" pitchFamily="2" charset="2"/>
              <a:buChar char="§"/>
            </a:pPr>
            <a:r>
              <a:rPr lang="en-US" altLang="en-US" sz="2800" dirty="0"/>
              <a:t> A Type II error can only occur if H</a:t>
            </a:r>
            <a:r>
              <a:rPr lang="en-US" altLang="en-US" sz="2800" baseline="-25000" dirty="0"/>
              <a:t>0</a:t>
            </a:r>
            <a:r>
              <a:rPr lang="en-US" altLang="en-US" sz="2800" dirty="0"/>
              <a:t> is </a:t>
            </a:r>
            <a:r>
              <a:rPr lang="en-US" altLang="en-US" sz="2800" dirty="0">
                <a:solidFill>
                  <a:srgbClr val="008000"/>
                </a:solidFill>
              </a:rPr>
              <a:t>false</a:t>
            </a:r>
            <a:r>
              <a:rPr lang="en-US" altLang="en-US" sz="2800" dirty="0">
                <a:solidFill>
                  <a:schemeClr val="folHlink"/>
                </a:solidFill>
              </a:rPr>
              <a:t>.</a:t>
            </a:r>
          </a:p>
          <a:p>
            <a:pPr lvl="1" eaLnBrk="1" hangingPunct="1">
              <a:spcBef>
                <a:spcPct val="50000"/>
              </a:spcBef>
              <a:buSzPct val="70000"/>
              <a:buFont typeface="Wingdings" panose="05000000000000000000" pitchFamily="2" charset="2"/>
              <a:buNone/>
            </a:pPr>
            <a:endParaRPr lang="en-US" altLang="en-US" dirty="0"/>
          </a:p>
          <a:p>
            <a:pPr eaLnBrk="1" hangingPunct="1">
              <a:spcBef>
                <a:spcPct val="50000"/>
              </a:spcBef>
              <a:buSzPct val="120000"/>
              <a:buFont typeface="Wingdings" panose="05000000000000000000" pitchFamily="2" charset="2"/>
              <a:buNone/>
            </a:pPr>
            <a:r>
              <a:rPr lang="en-US" altLang="en-US" sz="2400" dirty="0"/>
              <a:t>  	</a:t>
            </a:r>
            <a:r>
              <a:rPr lang="en-US" altLang="en-US" dirty="0"/>
              <a:t>If Type I error probability (</a:t>
            </a:r>
            <a:r>
              <a:rPr lang="en-US" altLang="en-US" b="1" dirty="0">
                <a:sym typeface="Symbol" panose="05050102010706020507" pitchFamily="18" charset="2"/>
              </a:rPr>
              <a:t></a:t>
            </a:r>
            <a:r>
              <a:rPr lang="en-US" altLang="en-US" dirty="0"/>
              <a:t>)      , then </a:t>
            </a:r>
          </a:p>
          <a:p>
            <a:pPr eaLnBrk="1" hangingPunct="1">
              <a:spcBef>
                <a:spcPct val="50000"/>
              </a:spcBef>
              <a:buSzTx/>
              <a:buFont typeface="Wingdings" panose="05000000000000000000" pitchFamily="2" charset="2"/>
              <a:buNone/>
            </a:pPr>
            <a:r>
              <a:rPr lang="en-US" altLang="en-US" dirty="0"/>
              <a:t>   	Type II error probability (</a:t>
            </a:r>
            <a:r>
              <a:rPr lang="el-GR" altLang="en-US" dirty="0"/>
              <a:t>β</a:t>
            </a:r>
            <a:r>
              <a:rPr lang="en-US" altLang="en-US" dirty="0"/>
              <a:t>)</a:t>
            </a:r>
          </a:p>
        </p:txBody>
      </p:sp>
      <p:sp>
        <p:nvSpPr>
          <p:cNvPr id="19461" name="AutoShape 5"/>
          <p:cNvSpPr>
            <a:spLocks noChangeArrowheads="1"/>
          </p:cNvSpPr>
          <p:nvPr/>
        </p:nvSpPr>
        <p:spPr bwMode="auto">
          <a:xfrm>
            <a:off x="6227763" y="48768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19462" name="AutoShape 6"/>
          <p:cNvSpPr>
            <a:spLocks noChangeArrowheads="1"/>
          </p:cNvSpPr>
          <p:nvPr/>
        </p:nvSpPr>
        <p:spPr bwMode="auto">
          <a:xfrm rot="10800000">
            <a:off x="6248400" y="5562600"/>
            <a:ext cx="381000" cy="457200"/>
          </a:xfrm>
          <a:prstGeom prst="upArrow">
            <a:avLst>
              <a:gd name="adj1" fmla="val 50000"/>
              <a:gd name="adj2" fmla="val 30000"/>
            </a:avLst>
          </a:prstGeom>
          <a:solidFill>
            <a:schemeClr val="fo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19463" name="Rectangle 9"/>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295400" y="381000"/>
            <a:ext cx="7543800" cy="762000"/>
          </a:xfrm>
        </p:spPr>
        <p:txBody>
          <a:bodyPr/>
          <a:lstStyle/>
          <a:p>
            <a:pPr eaLnBrk="1" hangingPunct="1"/>
            <a:r>
              <a:rPr lang="en-US" altLang="en-US"/>
              <a:t>Factors Affecting Type II Error</a:t>
            </a:r>
          </a:p>
        </p:txBody>
      </p:sp>
      <p:sp>
        <p:nvSpPr>
          <p:cNvPr id="20483" name="Rectangle 3"/>
          <p:cNvSpPr>
            <a:spLocks noGrp="1" noChangeArrowheads="1"/>
          </p:cNvSpPr>
          <p:nvPr>
            <p:ph type="body" idx="4294967295"/>
          </p:nvPr>
        </p:nvSpPr>
        <p:spPr>
          <a:xfrm>
            <a:off x="762000" y="1600200"/>
            <a:ext cx="7543800" cy="4648200"/>
          </a:xfrm>
        </p:spPr>
        <p:txBody>
          <a:bodyPr/>
          <a:lstStyle/>
          <a:p>
            <a:pPr eaLnBrk="1" hangingPunct="1">
              <a:lnSpc>
                <a:spcPct val="110000"/>
              </a:lnSpc>
              <a:spcBef>
                <a:spcPct val="50000"/>
              </a:spcBef>
            </a:pPr>
            <a:r>
              <a:rPr lang="en-US" altLang="en-US" dirty="0"/>
              <a:t>All else equal,</a:t>
            </a:r>
          </a:p>
          <a:p>
            <a:pPr lvl="1" eaLnBrk="1" hangingPunct="1">
              <a:lnSpc>
                <a:spcPct val="110000"/>
              </a:lnSpc>
            </a:pPr>
            <a:r>
              <a:rPr lang="en-US" altLang="en-US" dirty="0"/>
              <a:t>  </a:t>
            </a:r>
            <a:r>
              <a:rPr lang="el-GR" altLang="en-US" dirty="0"/>
              <a:t>β</a:t>
            </a:r>
            <a:r>
              <a:rPr lang="en-US" altLang="en-US" dirty="0"/>
              <a:t>          when the difference between hypothesized parameter and its true value      .</a:t>
            </a:r>
          </a:p>
          <a:p>
            <a:pPr lvl="1" eaLnBrk="1" hangingPunct="1">
              <a:lnSpc>
                <a:spcPct val="110000"/>
              </a:lnSpc>
              <a:spcBef>
                <a:spcPct val="45000"/>
              </a:spcBef>
            </a:pPr>
            <a:r>
              <a:rPr lang="en-US" altLang="en-US" dirty="0"/>
              <a:t>  </a:t>
            </a:r>
            <a:r>
              <a:rPr lang="el-GR" altLang="en-US" sz="3200" dirty="0"/>
              <a:t>β</a:t>
            </a:r>
            <a:r>
              <a:rPr lang="en-US" altLang="en-US" dirty="0"/>
              <a:t> 	when    </a:t>
            </a:r>
            <a:r>
              <a:rPr lang="en-US" altLang="en-US" sz="3200" b="1" dirty="0">
                <a:sym typeface="Symbol" panose="05050102010706020507" pitchFamily="18" charset="2"/>
              </a:rPr>
              <a:t>     </a:t>
            </a:r>
            <a:r>
              <a:rPr lang="en-US" altLang="en-US" sz="3200" dirty="0">
                <a:sym typeface="Symbol" panose="05050102010706020507" pitchFamily="18" charset="2"/>
              </a:rPr>
              <a:t>.</a:t>
            </a:r>
            <a:endParaRPr lang="en-US" altLang="en-US" sz="3200" dirty="0"/>
          </a:p>
          <a:p>
            <a:pPr lvl="1" eaLnBrk="1" hangingPunct="1">
              <a:lnSpc>
                <a:spcPct val="110000"/>
              </a:lnSpc>
              <a:spcBef>
                <a:spcPct val="45000"/>
              </a:spcBef>
            </a:pPr>
            <a:r>
              <a:rPr lang="en-US" altLang="en-US" dirty="0"/>
              <a:t>  </a:t>
            </a:r>
            <a:r>
              <a:rPr lang="el-GR" altLang="en-US" sz="3200" dirty="0"/>
              <a:t>β</a:t>
            </a:r>
            <a:r>
              <a:rPr lang="en-US" altLang="en-US" dirty="0"/>
              <a:t> 	when    </a:t>
            </a:r>
            <a:r>
              <a:rPr lang="el-GR" altLang="en-US" sz="3200" dirty="0"/>
              <a:t>σ</a:t>
            </a:r>
            <a:r>
              <a:rPr lang="en-US" altLang="en-US" sz="3200" dirty="0"/>
              <a:t>     .</a:t>
            </a:r>
            <a:endParaRPr lang="en-US" altLang="en-US" dirty="0"/>
          </a:p>
          <a:p>
            <a:pPr lvl="1" eaLnBrk="1" hangingPunct="1">
              <a:lnSpc>
                <a:spcPct val="110000"/>
              </a:lnSpc>
              <a:spcBef>
                <a:spcPct val="45000"/>
              </a:spcBef>
            </a:pPr>
            <a:r>
              <a:rPr lang="en-US" altLang="en-US" dirty="0"/>
              <a:t>  </a:t>
            </a:r>
            <a:r>
              <a:rPr lang="el-GR" altLang="en-US" sz="3200" dirty="0"/>
              <a:t>β</a:t>
            </a:r>
            <a:r>
              <a:rPr lang="en-US" altLang="en-US" dirty="0"/>
              <a:t> 	when    </a:t>
            </a:r>
            <a:r>
              <a:rPr lang="en-US" altLang="en-US" sz="3200" i="1" dirty="0"/>
              <a:t>n     .</a:t>
            </a:r>
          </a:p>
        </p:txBody>
      </p:sp>
      <p:sp>
        <p:nvSpPr>
          <p:cNvPr id="20484" name="AutoShape 4"/>
          <p:cNvSpPr>
            <a:spLocks noChangeArrowheads="1"/>
          </p:cNvSpPr>
          <p:nvPr/>
        </p:nvSpPr>
        <p:spPr bwMode="auto">
          <a:xfrm>
            <a:off x="2057400" y="48006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85" name="AutoShape 5"/>
          <p:cNvSpPr>
            <a:spLocks noChangeArrowheads="1"/>
          </p:cNvSpPr>
          <p:nvPr/>
        </p:nvSpPr>
        <p:spPr bwMode="auto">
          <a:xfrm rot="10800000">
            <a:off x="4038600" y="4800600"/>
            <a:ext cx="381000" cy="457200"/>
          </a:xfrm>
          <a:prstGeom prst="upArrow">
            <a:avLst>
              <a:gd name="adj1" fmla="val 50000"/>
              <a:gd name="adj2" fmla="val 30000"/>
            </a:avLst>
          </a:prstGeom>
          <a:solidFill>
            <a:schemeClr val="fo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86" name="AutoShape 6"/>
          <p:cNvSpPr>
            <a:spLocks noChangeArrowheads="1"/>
          </p:cNvSpPr>
          <p:nvPr/>
        </p:nvSpPr>
        <p:spPr bwMode="auto">
          <a:xfrm>
            <a:off x="2057400" y="21336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87" name="AutoShape 7"/>
          <p:cNvSpPr>
            <a:spLocks noChangeArrowheads="1"/>
          </p:cNvSpPr>
          <p:nvPr/>
        </p:nvSpPr>
        <p:spPr bwMode="auto">
          <a:xfrm rot="10800000">
            <a:off x="7315200" y="2590800"/>
            <a:ext cx="381000" cy="457200"/>
          </a:xfrm>
          <a:prstGeom prst="upArrow">
            <a:avLst>
              <a:gd name="adj1" fmla="val 50000"/>
              <a:gd name="adj2" fmla="val 30000"/>
            </a:avLst>
          </a:prstGeom>
          <a:solidFill>
            <a:schemeClr val="fo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88" name="AutoShape 8"/>
          <p:cNvSpPr>
            <a:spLocks noChangeArrowheads="1"/>
          </p:cNvSpPr>
          <p:nvPr/>
        </p:nvSpPr>
        <p:spPr bwMode="auto">
          <a:xfrm>
            <a:off x="2057400" y="40386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89" name="AutoShape 9"/>
          <p:cNvSpPr>
            <a:spLocks noChangeArrowheads="1"/>
          </p:cNvSpPr>
          <p:nvPr/>
        </p:nvSpPr>
        <p:spPr bwMode="auto">
          <a:xfrm>
            <a:off x="2057400" y="32766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90" name="AutoShape 10"/>
          <p:cNvSpPr>
            <a:spLocks noChangeArrowheads="1"/>
          </p:cNvSpPr>
          <p:nvPr/>
        </p:nvSpPr>
        <p:spPr bwMode="auto">
          <a:xfrm rot="10800000">
            <a:off x="4038600" y="3276600"/>
            <a:ext cx="381000" cy="457200"/>
          </a:xfrm>
          <a:prstGeom prst="upArrow">
            <a:avLst>
              <a:gd name="adj1" fmla="val 50000"/>
              <a:gd name="adj2" fmla="val 30000"/>
            </a:avLst>
          </a:prstGeom>
          <a:solidFill>
            <a:schemeClr val="fo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91" name="AutoShape 11"/>
          <p:cNvSpPr>
            <a:spLocks noChangeArrowheads="1"/>
          </p:cNvSpPr>
          <p:nvPr/>
        </p:nvSpPr>
        <p:spPr bwMode="auto">
          <a:xfrm>
            <a:off x="4038600" y="3962400"/>
            <a:ext cx="381000" cy="457200"/>
          </a:xfrm>
          <a:prstGeom prst="upArrow">
            <a:avLst>
              <a:gd name="adj1" fmla="val 50000"/>
              <a:gd name="adj2" fmla="val 30000"/>
            </a:avLst>
          </a:prstGeom>
          <a:solidFill>
            <a:schemeClr val="hlink"/>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0492" name="Rectangle 14"/>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idx="4294967295"/>
          </p:nvPr>
        </p:nvSpPr>
        <p:spPr>
          <a:xfrm>
            <a:off x="990600" y="304800"/>
            <a:ext cx="7793038" cy="990600"/>
          </a:xfrm>
        </p:spPr>
        <p:txBody>
          <a:bodyPr/>
          <a:lstStyle/>
          <a:p>
            <a:pPr eaLnBrk="1" hangingPunct="1">
              <a:lnSpc>
                <a:spcPct val="80000"/>
              </a:lnSpc>
            </a:pPr>
            <a:r>
              <a:rPr lang="en-US" altLang="en-US"/>
              <a:t>Level of Significance </a:t>
            </a:r>
            <a:br>
              <a:rPr lang="en-US" altLang="en-US"/>
            </a:br>
            <a:r>
              <a:rPr lang="en-US" altLang="en-US"/>
              <a:t>and the Rejection Region</a:t>
            </a:r>
          </a:p>
        </p:txBody>
      </p:sp>
      <p:grpSp>
        <p:nvGrpSpPr>
          <p:cNvPr id="21507" name="Group 67"/>
          <p:cNvGrpSpPr>
            <a:grpSpLocks/>
          </p:cNvGrpSpPr>
          <p:nvPr/>
        </p:nvGrpSpPr>
        <p:grpSpPr bwMode="auto">
          <a:xfrm>
            <a:off x="4038600" y="1676400"/>
            <a:ext cx="3733800" cy="609600"/>
            <a:chOff x="240" y="3360"/>
            <a:chExt cx="2352" cy="384"/>
          </a:xfrm>
        </p:grpSpPr>
        <p:sp>
          <p:nvSpPr>
            <p:cNvPr id="21534" name="Rectangle 2"/>
            <p:cNvSpPr>
              <a:spLocks noChangeArrowheads="1"/>
            </p:cNvSpPr>
            <p:nvPr/>
          </p:nvSpPr>
          <p:spPr bwMode="auto">
            <a:xfrm>
              <a:off x="240" y="3360"/>
              <a:ext cx="2352" cy="384"/>
            </a:xfrm>
            <a:prstGeom prst="rect">
              <a:avLst/>
            </a:prstGeom>
            <a:solidFill>
              <a:srgbClr val="00E200"/>
            </a:solidFill>
            <a:ln w="9525">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21535" name="Rectangle 22"/>
            <p:cNvSpPr>
              <a:spLocks noChangeArrowheads="1"/>
            </p:cNvSpPr>
            <p:nvPr/>
          </p:nvSpPr>
          <p:spPr bwMode="auto">
            <a:xfrm>
              <a:off x="288" y="3408"/>
              <a:ext cx="2065" cy="288"/>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Level of significance = </a:t>
              </a:r>
            </a:p>
          </p:txBody>
        </p:sp>
        <p:sp>
          <p:nvSpPr>
            <p:cNvPr id="21536" name="Rectangle 23"/>
            <p:cNvSpPr>
              <a:spLocks noChangeArrowheads="1"/>
            </p:cNvSpPr>
            <p:nvPr/>
          </p:nvSpPr>
          <p:spPr bwMode="auto">
            <a:xfrm flipH="1">
              <a:off x="2258" y="3389"/>
              <a:ext cx="334" cy="325"/>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i="1" dirty="0">
                  <a:latin typeface="Symbol" panose="05050102010706020507" pitchFamily="18" charset="2"/>
                </a:rPr>
                <a:t>a</a:t>
              </a:r>
            </a:p>
          </p:txBody>
        </p:sp>
      </p:grpSp>
      <p:sp>
        <p:nvSpPr>
          <p:cNvPr id="21508" name="Rectangle 48"/>
          <p:cNvSpPr>
            <a:spLocks noChangeArrowheads="1"/>
          </p:cNvSpPr>
          <p:nvPr/>
        </p:nvSpPr>
        <p:spPr bwMode="auto">
          <a:xfrm>
            <a:off x="457200" y="5943600"/>
            <a:ext cx="7848600" cy="3937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dirty="0"/>
              <a:t>This is a </a:t>
            </a:r>
            <a:r>
              <a:rPr lang="en-US" altLang="en-US" sz="2000" dirty="0">
                <a:solidFill>
                  <a:schemeClr val="folHlink"/>
                </a:solidFill>
              </a:rPr>
              <a:t>two-tail test</a:t>
            </a:r>
            <a:r>
              <a:rPr lang="en-US" altLang="en-US" sz="2000" dirty="0"/>
              <a:t> because there is a rejection region in both tails</a:t>
            </a:r>
          </a:p>
        </p:txBody>
      </p:sp>
      <p:sp>
        <p:nvSpPr>
          <p:cNvPr id="21509" name="Rectangle 65"/>
          <p:cNvSpPr>
            <a:spLocks noChangeArrowheads="1"/>
          </p:cNvSpPr>
          <p:nvPr/>
        </p:nvSpPr>
        <p:spPr bwMode="auto">
          <a:xfrm>
            <a:off x="990600" y="1524000"/>
            <a:ext cx="1981200" cy="10287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dirty="0"/>
              <a:t>H</a:t>
            </a:r>
            <a:r>
              <a:rPr lang="en-US" altLang="en-US" baseline="-25000" dirty="0"/>
              <a:t>0</a:t>
            </a:r>
            <a:r>
              <a:rPr lang="en-US" altLang="en-US" dirty="0"/>
              <a:t>: </a:t>
            </a:r>
            <a:r>
              <a:rPr lang="el-GR" altLang="en-US" sz="2400" dirty="0"/>
              <a:t>μ</a:t>
            </a:r>
            <a:r>
              <a:rPr lang="en-US" altLang="en-US" dirty="0"/>
              <a:t> = 30    H</a:t>
            </a:r>
            <a:r>
              <a:rPr lang="en-US" altLang="en-US" baseline="-25000" dirty="0"/>
              <a:t>1</a:t>
            </a:r>
            <a:r>
              <a:rPr lang="en-US" altLang="en-US" dirty="0"/>
              <a:t>: </a:t>
            </a:r>
            <a:r>
              <a:rPr lang="el-GR" altLang="en-US" sz="2400" dirty="0"/>
              <a:t>μ</a:t>
            </a:r>
            <a:r>
              <a:rPr lang="en-US" altLang="en-US" dirty="0"/>
              <a:t> ≠ 30</a:t>
            </a:r>
          </a:p>
        </p:txBody>
      </p:sp>
      <p:grpSp>
        <p:nvGrpSpPr>
          <p:cNvPr id="21510" name="Group 74"/>
          <p:cNvGrpSpPr>
            <a:grpSpLocks/>
          </p:cNvGrpSpPr>
          <p:nvPr/>
        </p:nvGrpSpPr>
        <p:grpSpPr bwMode="auto">
          <a:xfrm>
            <a:off x="1943100" y="2516187"/>
            <a:ext cx="5257800" cy="3060700"/>
            <a:chOff x="1200" y="1872"/>
            <a:chExt cx="3312" cy="1928"/>
          </a:xfrm>
        </p:grpSpPr>
        <p:sp>
          <p:nvSpPr>
            <p:cNvPr id="21512" name="Rectangle 18"/>
            <p:cNvSpPr>
              <a:spLocks noChangeArrowheads="1"/>
            </p:cNvSpPr>
            <p:nvPr/>
          </p:nvSpPr>
          <p:spPr bwMode="auto">
            <a:xfrm>
              <a:off x="2160" y="3120"/>
              <a:ext cx="1296" cy="248"/>
            </a:xfrm>
            <a:prstGeom prst="rect">
              <a:avLst/>
            </a:prstGeom>
            <a:solidFill>
              <a:srgbClr val="C7DAF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b="1"/>
                <a:t>Critical values</a:t>
              </a:r>
            </a:p>
          </p:txBody>
        </p:sp>
        <p:sp>
          <p:nvSpPr>
            <p:cNvPr id="21513" name="Rectangle 49"/>
            <p:cNvSpPr>
              <a:spLocks noChangeArrowheads="1"/>
            </p:cNvSpPr>
            <p:nvPr/>
          </p:nvSpPr>
          <p:spPr bwMode="auto">
            <a:xfrm>
              <a:off x="2112" y="3552"/>
              <a:ext cx="1440" cy="248"/>
            </a:xfrm>
            <a:prstGeom prst="rect">
              <a:avLst/>
            </a:prstGeom>
            <a:solidFill>
              <a:srgbClr val="C7DAF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t>Rejection Region</a:t>
              </a:r>
            </a:p>
          </p:txBody>
        </p:sp>
        <p:grpSp>
          <p:nvGrpSpPr>
            <p:cNvPr id="21514" name="Group 69"/>
            <p:cNvGrpSpPr>
              <a:grpSpLocks/>
            </p:cNvGrpSpPr>
            <p:nvPr/>
          </p:nvGrpSpPr>
          <p:grpSpPr bwMode="auto">
            <a:xfrm>
              <a:off x="1200" y="1872"/>
              <a:ext cx="3312" cy="1114"/>
              <a:chOff x="1200" y="1872"/>
              <a:chExt cx="3312" cy="1114"/>
            </a:xfrm>
          </p:grpSpPr>
          <p:sp>
            <p:nvSpPr>
              <p:cNvPr id="21519" name="Freeform 50"/>
              <p:cNvSpPr>
                <a:spLocks/>
              </p:cNvSpPr>
              <p:nvPr/>
            </p:nvSpPr>
            <p:spPr bwMode="auto">
              <a:xfrm>
                <a:off x="3455" y="2510"/>
                <a:ext cx="705" cy="279"/>
              </a:xfrm>
              <a:custGeom>
                <a:avLst/>
                <a:gdLst>
                  <a:gd name="T0" fmla="*/ 153239 w 480"/>
                  <a:gd name="T1" fmla="*/ 49101 h 192"/>
                  <a:gd name="T2" fmla="*/ 138032 w 480"/>
                  <a:gd name="T3" fmla="*/ 37591 h 192"/>
                  <a:gd name="T4" fmla="*/ 74237 w 480"/>
                  <a:gd name="T5" fmla="*/ 28631 h 192"/>
                  <a:gd name="T6" fmla="*/ 42748 w 480"/>
                  <a:gd name="T7" fmla="*/ 19703 h 192"/>
                  <a:gd name="T8" fmla="*/ 6916 w 480"/>
                  <a:gd name="T9" fmla="*/ 817 h 192"/>
                  <a:gd name="T10" fmla="*/ 0 w 480"/>
                  <a:gd name="T11" fmla="*/ 0 h 192"/>
                  <a:gd name="T12" fmla="*/ 3814 w 480"/>
                  <a:gd name="T13" fmla="*/ 52221 h 192"/>
                  <a:gd name="T14" fmla="*/ 153239 w 480"/>
                  <a:gd name="T15" fmla="*/ 50320 h 192"/>
                  <a:gd name="T16" fmla="*/ 153239 w 480"/>
                  <a:gd name="T17" fmla="*/ 49101 h 1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0"/>
                  <a:gd name="T28" fmla="*/ 0 h 192"/>
                  <a:gd name="T29" fmla="*/ 480 w 480"/>
                  <a:gd name="T30" fmla="*/ 192 h 19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0" h="192">
                    <a:moveTo>
                      <a:pt x="480" y="180"/>
                    </a:moveTo>
                    <a:lnTo>
                      <a:pt x="432" y="138"/>
                    </a:lnTo>
                    <a:lnTo>
                      <a:pt x="233" y="105"/>
                    </a:lnTo>
                    <a:lnTo>
                      <a:pt x="134" y="72"/>
                    </a:lnTo>
                    <a:lnTo>
                      <a:pt x="22" y="3"/>
                    </a:lnTo>
                    <a:lnTo>
                      <a:pt x="0" y="0"/>
                    </a:lnTo>
                    <a:lnTo>
                      <a:pt x="12" y="192"/>
                    </a:lnTo>
                    <a:lnTo>
                      <a:pt x="480" y="185"/>
                    </a:lnTo>
                    <a:lnTo>
                      <a:pt x="480" y="180"/>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21520" name="Rectangle 51"/>
              <p:cNvSpPr>
                <a:spLocks noChangeArrowheads="1"/>
              </p:cNvSpPr>
              <p:nvPr/>
            </p:nvSpPr>
            <p:spPr bwMode="auto">
              <a:xfrm>
                <a:off x="3873" y="1945"/>
                <a:ext cx="63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a:t> /2</a:t>
                </a:r>
              </a:p>
            </p:txBody>
          </p:sp>
          <p:sp>
            <p:nvSpPr>
              <p:cNvPr id="21521" name="Freeform 52"/>
              <p:cNvSpPr>
                <a:spLocks/>
              </p:cNvSpPr>
              <p:nvPr/>
            </p:nvSpPr>
            <p:spPr bwMode="auto">
              <a:xfrm>
                <a:off x="1348" y="2516"/>
                <a:ext cx="696" cy="278"/>
              </a:xfrm>
              <a:custGeom>
                <a:avLst/>
                <a:gdLst>
                  <a:gd name="T0" fmla="*/ 0 w 474"/>
                  <a:gd name="T1" fmla="*/ 51807 h 191"/>
                  <a:gd name="T2" fmla="*/ 15187 w 474"/>
                  <a:gd name="T3" fmla="*/ 40243 h 191"/>
                  <a:gd name="T4" fmla="*/ 78114 w 474"/>
                  <a:gd name="T5" fmla="*/ 30979 h 191"/>
                  <a:gd name="T6" fmla="*/ 109688 w 474"/>
                  <a:gd name="T7" fmla="*/ 21837 h 191"/>
                  <a:gd name="T8" fmla="*/ 145170 w 474"/>
                  <a:gd name="T9" fmla="*/ 2563 h 191"/>
                  <a:gd name="T10" fmla="*/ 150787 w 474"/>
                  <a:gd name="T11" fmla="*/ 0 h 191"/>
                  <a:gd name="T12" fmla="*/ 148850 w 474"/>
                  <a:gd name="T13" fmla="*/ 51807 h 191"/>
                  <a:gd name="T14" fmla="*/ 0 w 474"/>
                  <a:gd name="T15" fmla="*/ 53206 h 191"/>
                  <a:gd name="T16" fmla="*/ 0 w 474"/>
                  <a:gd name="T17" fmla="*/ 51807 h 1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4"/>
                  <a:gd name="T28" fmla="*/ 0 h 191"/>
                  <a:gd name="T29" fmla="*/ 474 w 474"/>
                  <a:gd name="T30" fmla="*/ 191 h 1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4" h="191">
                    <a:moveTo>
                      <a:pt x="0" y="186"/>
                    </a:moveTo>
                    <a:lnTo>
                      <a:pt x="48" y="144"/>
                    </a:lnTo>
                    <a:lnTo>
                      <a:pt x="246" y="111"/>
                    </a:lnTo>
                    <a:lnTo>
                      <a:pt x="345" y="78"/>
                    </a:lnTo>
                    <a:lnTo>
                      <a:pt x="456" y="9"/>
                    </a:lnTo>
                    <a:lnTo>
                      <a:pt x="474" y="0"/>
                    </a:lnTo>
                    <a:lnTo>
                      <a:pt x="468" y="186"/>
                    </a:lnTo>
                    <a:lnTo>
                      <a:pt x="0" y="191"/>
                    </a:lnTo>
                    <a:lnTo>
                      <a:pt x="0" y="186"/>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21522" name="Freeform 53"/>
              <p:cNvSpPr>
                <a:spLocks/>
              </p:cNvSpPr>
              <p:nvPr/>
            </p:nvSpPr>
            <p:spPr bwMode="auto">
              <a:xfrm>
                <a:off x="1411" y="1872"/>
                <a:ext cx="1339" cy="839"/>
              </a:xfrm>
              <a:custGeom>
                <a:avLst/>
                <a:gdLst>
                  <a:gd name="T0" fmla="*/ 0 w 600"/>
                  <a:gd name="T1" fmla="*/ 162246 h 576"/>
                  <a:gd name="T2" fmla="*/ 10726921 w 600"/>
                  <a:gd name="T3" fmla="*/ 160622 h 576"/>
                  <a:gd name="T4" fmla="*/ 16117552 w 600"/>
                  <a:gd name="T5" fmla="*/ 158556 h 576"/>
                  <a:gd name="T6" fmla="*/ 21518743 w 600"/>
                  <a:gd name="T7" fmla="*/ 155850 h 576"/>
                  <a:gd name="T8" fmla="*/ 26847108 w 600"/>
                  <a:gd name="T9" fmla="*/ 152236 h 576"/>
                  <a:gd name="T10" fmla="*/ 32212700 w 600"/>
                  <a:gd name="T11" fmla="*/ 146988 h 576"/>
                  <a:gd name="T12" fmla="*/ 37628895 w 600"/>
                  <a:gd name="T13" fmla="*/ 140283 h 576"/>
                  <a:gd name="T14" fmla="*/ 48194355 w 600"/>
                  <a:gd name="T15" fmla="*/ 121656 h 576"/>
                  <a:gd name="T16" fmla="*/ 58814348 w 600"/>
                  <a:gd name="T17" fmla="*/ 95219 h 576"/>
                  <a:gd name="T18" fmla="*/ 69541405 w 600"/>
                  <a:gd name="T19" fmla="*/ 63103 h 576"/>
                  <a:gd name="T20" fmla="*/ 74787491 w 600"/>
                  <a:gd name="T21" fmla="*/ 47076 h 576"/>
                  <a:gd name="T22" fmla="*/ 80270827 w 600"/>
                  <a:gd name="T23" fmla="*/ 32122 h 576"/>
                  <a:gd name="T24" fmla="*/ 85651831 w 600"/>
                  <a:gd name="T25" fmla="*/ 18950 h 576"/>
                  <a:gd name="T26" fmla="*/ 90753885 w 600"/>
                  <a:gd name="T27" fmla="*/ 8777 h 576"/>
                  <a:gd name="T28" fmla="*/ 96134536 w 600"/>
                  <a:gd name="T29" fmla="*/ 2255 h 576"/>
                  <a:gd name="T30" fmla="*/ 101618105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3" name="Freeform 54"/>
              <p:cNvSpPr>
                <a:spLocks/>
              </p:cNvSpPr>
              <p:nvPr/>
            </p:nvSpPr>
            <p:spPr bwMode="auto">
              <a:xfrm>
                <a:off x="2750" y="1872"/>
                <a:ext cx="1339" cy="839"/>
              </a:xfrm>
              <a:custGeom>
                <a:avLst/>
                <a:gdLst>
                  <a:gd name="T0" fmla="*/ 179947094 w 576"/>
                  <a:gd name="T1" fmla="*/ 162246 h 576"/>
                  <a:gd name="T2" fmla="*/ 161142980 w 576"/>
                  <a:gd name="T3" fmla="*/ 160622 h 576"/>
                  <a:gd name="T4" fmla="*/ 151404633 w 576"/>
                  <a:gd name="T5" fmla="*/ 158556 h 576"/>
                  <a:gd name="T6" fmla="*/ 142364707 w 576"/>
                  <a:gd name="T7" fmla="*/ 155850 h 576"/>
                  <a:gd name="T8" fmla="*/ 132699138 w 576"/>
                  <a:gd name="T9" fmla="*/ 152236 h 576"/>
                  <a:gd name="T10" fmla="*/ 123034887 w 576"/>
                  <a:gd name="T11" fmla="*/ 146988 h 576"/>
                  <a:gd name="T12" fmla="*/ 113895175 w 576"/>
                  <a:gd name="T13" fmla="*/ 140283 h 576"/>
                  <a:gd name="T14" fmla="*/ 94765242 w 576"/>
                  <a:gd name="T15" fmla="*/ 121656 h 576"/>
                  <a:gd name="T16" fmla="*/ 75790668 w 576"/>
                  <a:gd name="T17" fmla="*/ 95219 h 576"/>
                  <a:gd name="T18" fmla="*/ 56912877 w 576"/>
                  <a:gd name="T19" fmla="*/ 63103 h 576"/>
                  <a:gd name="T20" fmla="*/ 47247805 w 576"/>
                  <a:gd name="T21" fmla="*/ 47076 h 576"/>
                  <a:gd name="T22" fmla="*/ 37585412 w 576"/>
                  <a:gd name="T23" fmla="*/ 32122 h 576"/>
                  <a:gd name="T24" fmla="*/ 28542459 w 576"/>
                  <a:gd name="T25" fmla="*/ 18950 h 576"/>
                  <a:gd name="T26" fmla="*/ 18706776 w 576"/>
                  <a:gd name="T27" fmla="*/ 8777 h 576"/>
                  <a:gd name="T28" fmla="*/ 9439099 w 576"/>
                  <a:gd name="T29" fmla="*/ 2255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524" name="Line 55"/>
              <p:cNvSpPr>
                <a:spLocks noChangeShapeType="1"/>
              </p:cNvSpPr>
              <p:nvPr/>
            </p:nvSpPr>
            <p:spPr bwMode="auto">
              <a:xfrm>
                <a:off x="1341" y="2780"/>
                <a:ext cx="2819"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25" name="Rectangle 56"/>
              <p:cNvSpPr>
                <a:spLocks noChangeArrowheads="1"/>
              </p:cNvSpPr>
              <p:nvPr/>
            </p:nvSpPr>
            <p:spPr bwMode="auto">
              <a:xfrm>
                <a:off x="2640" y="2736"/>
                <a:ext cx="336"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t>30</a:t>
                </a:r>
              </a:p>
            </p:txBody>
          </p:sp>
          <p:sp>
            <p:nvSpPr>
              <p:cNvPr id="21526" name="Freeform 57"/>
              <p:cNvSpPr>
                <a:spLocks/>
              </p:cNvSpPr>
              <p:nvPr/>
            </p:nvSpPr>
            <p:spPr bwMode="auto">
              <a:xfrm>
                <a:off x="1905" y="2641"/>
                <a:ext cx="283" cy="281"/>
              </a:xfrm>
              <a:custGeom>
                <a:avLst/>
                <a:gdLst>
                  <a:gd name="T0" fmla="*/ 59983 w 193"/>
                  <a:gd name="T1" fmla="*/ 26932 h 193"/>
                  <a:gd name="T2" fmla="*/ 35152 w 193"/>
                  <a:gd name="T3" fmla="*/ 22055 h 193"/>
                  <a:gd name="T4" fmla="*/ 30058 w 193"/>
                  <a:gd name="T5" fmla="*/ 0 h 193"/>
                  <a:gd name="T6" fmla="*/ 24570 w 193"/>
                  <a:gd name="T7" fmla="*/ 22055 h 193"/>
                  <a:gd name="T8" fmla="*/ 0 w 193"/>
                  <a:gd name="T9" fmla="*/ 26932 h 193"/>
                  <a:gd name="T10" fmla="*/ 24570 w 193"/>
                  <a:gd name="T11" fmla="*/ 31666 h 193"/>
                  <a:gd name="T12" fmla="*/ 30058 w 193"/>
                  <a:gd name="T13" fmla="*/ 53897 h 193"/>
                  <a:gd name="T14" fmla="*/ 35152 w 193"/>
                  <a:gd name="T15" fmla="*/ 31666 h 193"/>
                  <a:gd name="T16" fmla="*/ 59983 w 193"/>
                  <a:gd name="T17" fmla="*/ 26932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3"/>
                  <a:gd name="T28" fmla="*/ 0 h 193"/>
                  <a:gd name="T29" fmla="*/ 193 w 193"/>
                  <a:gd name="T30" fmla="*/ 193 h 1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3" h="193">
                    <a:moveTo>
                      <a:pt x="192" y="96"/>
                    </a:moveTo>
                    <a:lnTo>
                      <a:pt x="113" y="79"/>
                    </a:lnTo>
                    <a:lnTo>
                      <a:pt x="96" y="0"/>
                    </a:lnTo>
                    <a:lnTo>
                      <a:pt x="79" y="79"/>
                    </a:lnTo>
                    <a:lnTo>
                      <a:pt x="0" y="96"/>
                    </a:lnTo>
                    <a:lnTo>
                      <a:pt x="79" y="113"/>
                    </a:lnTo>
                    <a:lnTo>
                      <a:pt x="96" y="192"/>
                    </a:lnTo>
                    <a:lnTo>
                      <a:pt x="113" y="113"/>
                    </a:lnTo>
                    <a:lnTo>
                      <a:pt x="192" y="96"/>
                    </a:lnTo>
                  </a:path>
                </a:pathLst>
              </a:custGeom>
              <a:solidFill>
                <a:srgbClr val="F8F800"/>
              </a:solidFill>
              <a:ln w="12700" cap="rnd">
                <a:solidFill>
                  <a:schemeClr val="tx1"/>
                </a:solidFill>
                <a:round/>
                <a:headEnd type="none" w="sm" len="sm"/>
                <a:tailEnd type="none" w="sm" len="sm"/>
              </a:ln>
            </p:spPr>
            <p:txBody>
              <a:bodyPr/>
              <a:lstStyle/>
              <a:p>
                <a:endParaRPr lang="en-US"/>
              </a:p>
            </p:txBody>
          </p:sp>
          <p:sp>
            <p:nvSpPr>
              <p:cNvPr id="21527" name="Line 58"/>
              <p:cNvSpPr>
                <a:spLocks noChangeShapeType="1"/>
              </p:cNvSpPr>
              <p:nvPr/>
            </p:nvSpPr>
            <p:spPr bwMode="auto">
              <a:xfrm>
                <a:off x="2750" y="1872"/>
                <a:ext cx="0" cy="908"/>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1528" name="Freeform 59"/>
              <p:cNvSpPr>
                <a:spLocks/>
              </p:cNvSpPr>
              <p:nvPr/>
            </p:nvSpPr>
            <p:spPr bwMode="auto">
              <a:xfrm>
                <a:off x="3313" y="2641"/>
                <a:ext cx="283" cy="281"/>
              </a:xfrm>
              <a:custGeom>
                <a:avLst/>
                <a:gdLst>
                  <a:gd name="T0" fmla="*/ 59983 w 193"/>
                  <a:gd name="T1" fmla="*/ 26932 h 193"/>
                  <a:gd name="T2" fmla="*/ 35152 w 193"/>
                  <a:gd name="T3" fmla="*/ 22055 h 193"/>
                  <a:gd name="T4" fmla="*/ 30058 w 193"/>
                  <a:gd name="T5" fmla="*/ 0 h 193"/>
                  <a:gd name="T6" fmla="*/ 24570 w 193"/>
                  <a:gd name="T7" fmla="*/ 22055 h 193"/>
                  <a:gd name="T8" fmla="*/ 0 w 193"/>
                  <a:gd name="T9" fmla="*/ 26932 h 193"/>
                  <a:gd name="T10" fmla="*/ 24570 w 193"/>
                  <a:gd name="T11" fmla="*/ 31666 h 193"/>
                  <a:gd name="T12" fmla="*/ 30058 w 193"/>
                  <a:gd name="T13" fmla="*/ 53897 h 193"/>
                  <a:gd name="T14" fmla="*/ 35152 w 193"/>
                  <a:gd name="T15" fmla="*/ 31666 h 193"/>
                  <a:gd name="T16" fmla="*/ 59983 w 193"/>
                  <a:gd name="T17" fmla="*/ 26932 h 19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3"/>
                  <a:gd name="T28" fmla="*/ 0 h 193"/>
                  <a:gd name="T29" fmla="*/ 193 w 193"/>
                  <a:gd name="T30" fmla="*/ 193 h 19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3" h="193">
                    <a:moveTo>
                      <a:pt x="192" y="96"/>
                    </a:moveTo>
                    <a:lnTo>
                      <a:pt x="113" y="79"/>
                    </a:lnTo>
                    <a:lnTo>
                      <a:pt x="96" y="0"/>
                    </a:lnTo>
                    <a:lnTo>
                      <a:pt x="79" y="79"/>
                    </a:lnTo>
                    <a:lnTo>
                      <a:pt x="0" y="96"/>
                    </a:lnTo>
                    <a:lnTo>
                      <a:pt x="79" y="113"/>
                    </a:lnTo>
                    <a:lnTo>
                      <a:pt x="96" y="192"/>
                    </a:lnTo>
                    <a:lnTo>
                      <a:pt x="113" y="113"/>
                    </a:lnTo>
                    <a:lnTo>
                      <a:pt x="192" y="96"/>
                    </a:lnTo>
                  </a:path>
                </a:pathLst>
              </a:custGeom>
              <a:solidFill>
                <a:srgbClr val="F8F800"/>
              </a:solidFill>
              <a:ln w="12700" cap="rnd">
                <a:solidFill>
                  <a:schemeClr val="tx1"/>
                </a:solidFill>
                <a:round/>
                <a:headEnd type="none" w="sm" len="sm"/>
                <a:tailEnd type="none" w="sm" len="sm"/>
              </a:ln>
            </p:spPr>
            <p:txBody>
              <a:bodyPr/>
              <a:lstStyle/>
              <a:p>
                <a:endParaRPr lang="en-US"/>
              </a:p>
            </p:txBody>
          </p:sp>
          <p:sp>
            <p:nvSpPr>
              <p:cNvPr id="21529" name="Rectangle 60"/>
              <p:cNvSpPr>
                <a:spLocks noChangeArrowheads="1"/>
              </p:cNvSpPr>
              <p:nvPr/>
            </p:nvSpPr>
            <p:spPr bwMode="auto">
              <a:xfrm>
                <a:off x="3737" y="1875"/>
                <a:ext cx="357"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i="1" dirty="0">
                    <a:latin typeface="Symbol" panose="05050102010706020507" pitchFamily="18" charset="2"/>
                  </a:rPr>
                  <a:t>a</a:t>
                </a:r>
              </a:p>
            </p:txBody>
          </p:sp>
          <p:sp>
            <p:nvSpPr>
              <p:cNvPr id="21530" name="Rectangle 61"/>
              <p:cNvSpPr>
                <a:spLocks noChangeArrowheads="1"/>
              </p:cNvSpPr>
              <p:nvPr/>
            </p:nvSpPr>
            <p:spPr bwMode="auto">
              <a:xfrm>
                <a:off x="1337" y="1945"/>
                <a:ext cx="63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a:t> /2</a:t>
                </a:r>
              </a:p>
            </p:txBody>
          </p:sp>
          <p:sp>
            <p:nvSpPr>
              <p:cNvPr id="21531" name="Rectangle 62"/>
              <p:cNvSpPr>
                <a:spLocks noChangeArrowheads="1"/>
              </p:cNvSpPr>
              <p:nvPr/>
            </p:nvSpPr>
            <p:spPr bwMode="auto">
              <a:xfrm>
                <a:off x="1200" y="1875"/>
                <a:ext cx="357"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i="1">
                    <a:latin typeface="Symbol" panose="05050102010706020507" pitchFamily="18" charset="2"/>
                  </a:rPr>
                  <a:t>a</a:t>
                </a:r>
              </a:p>
            </p:txBody>
          </p:sp>
          <p:sp>
            <p:nvSpPr>
              <p:cNvPr id="21532" name="Line 63"/>
              <p:cNvSpPr>
                <a:spLocks noChangeShapeType="1"/>
              </p:cNvSpPr>
              <p:nvPr/>
            </p:nvSpPr>
            <p:spPr bwMode="auto">
              <a:xfrm>
                <a:off x="1536" y="2208"/>
                <a:ext cx="439" cy="43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1533" name="Line 64"/>
              <p:cNvSpPr>
                <a:spLocks noChangeShapeType="1"/>
              </p:cNvSpPr>
              <p:nvPr/>
            </p:nvSpPr>
            <p:spPr bwMode="auto">
              <a:xfrm flipH="1">
                <a:off x="3525" y="2208"/>
                <a:ext cx="363" cy="433"/>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1515" name="Line 70"/>
            <p:cNvSpPr>
              <a:spLocks noChangeShapeType="1"/>
            </p:cNvSpPr>
            <p:nvPr/>
          </p:nvSpPr>
          <p:spPr bwMode="auto">
            <a:xfrm flipH="1" flipV="1">
              <a:off x="2112" y="2880"/>
              <a:ext cx="144" cy="24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16" name="Line 71"/>
            <p:cNvSpPr>
              <a:spLocks noChangeShapeType="1"/>
            </p:cNvSpPr>
            <p:nvPr/>
          </p:nvSpPr>
          <p:spPr bwMode="auto">
            <a:xfrm flipV="1">
              <a:off x="3360" y="2880"/>
              <a:ext cx="48" cy="24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17" name="Line 72"/>
            <p:cNvSpPr>
              <a:spLocks noChangeShapeType="1"/>
            </p:cNvSpPr>
            <p:nvPr/>
          </p:nvSpPr>
          <p:spPr bwMode="auto">
            <a:xfrm flipV="1">
              <a:off x="3552" y="2784"/>
              <a:ext cx="240" cy="720"/>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1518" name="Line 73"/>
            <p:cNvSpPr>
              <a:spLocks noChangeShapeType="1"/>
            </p:cNvSpPr>
            <p:nvPr/>
          </p:nvSpPr>
          <p:spPr bwMode="auto">
            <a:xfrm flipH="1" flipV="1">
              <a:off x="1680" y="2784"/>
              <a:ext cx="432" cy="816"/>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
        <p:nvSpPr>
          <p:cNvPr id="21511" name="Rectangle 34"/>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
          <p:cNvSpPr>
            <a:spLocks noChangeShapeType="1"/>
          </p:cNvSpPr>
          <p:nvPr/>
        </p:nvSpPr>
        <p:spPr bwMode="auto">
          <a:xfrm>
            <a:off x="4724400" y="29718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31" name="Rectangle 4"/>
          <p:cNvSpPr>
            <a:spLocks noGrp="1" noChangeArrowheads="1"/>
          </p:cNvSpPr>
          <p:nvPr>
            <p:ph type="title" idx="4294967295"/>
          </p:nvPr>
        </p:nvSpPr>
        <p:spPr>
          <a:xfrm>
            <a:off x="990600" y="457200"/>
            <a:ext cx="7793038" cy="685800"/>
          </a:xfrm>
        </p:spPr>
        <p:txBody>
          <a:bodyPr/>
          <a:lstStyle/>
          <a:p>
            <a:pPr eaLnBrk="1" hangingPunct="1">
              <a:lnSpc>
                <a:spcPct val="80000"/>
              </a:lnSpc>
            </a:pPr>
            <a:r>
              <a:rPr lang="en-US" altLang="en-US"/>
              <a:t>Hypothesis Tests for the Mean</a:t>
            </a:r>
            <a:endParaRPr lang="el-GR" altLang="en-US"/>
          </a:p>
        </p:txBody>
      </p:sp>
      <p:sp>
        <p:nvSpPr>
          <p:cNvPr id="22532" name="Freeform 8"/>
          <p:cNvSpPr>
            <a:spLocks/>
          </p:cNvSpPr>
          <p:nvPr/>
        </p:nvSpPr>
        <p:spPr bwMode="auto">
          <a:xfrm>
            <a:off x="2133600" y="3429000"/>
            <a:ext cx="1819275" cy="1066800"/>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FF9BAE"/>
          </a:solidFill>
          <a:ln w="25400" cap="rnd">
            <a:solidFill>
              <a:srgbClr val="1A1A1A"/>
            </a:solidFill>
            <a:round/>
            <a:headEnd/>
            <a:tailEnd/>
          </a:ln>
        </p:spPr>
        <p:txBody>
          <a:bodyPr/>
          <a:lstStyle/>
          <a:p>
            <a:endParaRPr lang="en-US"/>
          </a:p>
        </p:txBody>
      </p:sp>
      <p:sp>
        <p:nvSpPr>
          <p:cNvPr id="22533" name="Freeform 10"/>
          <p:cNvSpPr>
            <a:spLocks/>
          </p:cNvSpPr>
          <p:nvPr/>
        </p:nvSpPr>
        <p:spPr bwMode="auto">
          <a:xfrm>
            <a:off x="3657600" y="2133600"/>
            <a:ext cx="1981200" cy="914400"/>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FF9BAE"/>
          </a:solidFill>
          <a:ln w="25400" cap="rnd">
            <a:solidFill>
              <a:srgbClr val="1A1A1A"/>
            </a:solidFill>
            <a:round/>
            <a:headEnd/>
            <a:tailEnd/>
          </a:ln>
        </p:spPr>
        <p:txBody>
          <a:bodyPr/>
          <a:lstStyle/>
          <a:p>
            <a:endParaRPr lang="en-US"/>
          </a:p>
        </p:txBody>
      </p:sp>
      <p:sp>
        <p:nvSpPr>
          <p:cNvPr id="22534" name="Rectangle 11"/>
          <p:cNvSpPr>
            <a:spLocks noChangeArrowheads="1"/>
          </p:cNvSpPr>
          <p:nvPr/>
        </p:nvSpPr>
        <p:spPr bwMode="auto">
          <a:xfrm>
            <a:off x="2286000" y="3505200"/>
            <a:ext cx="14636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Known</a:t>
            </a:r>
          </a:p>
        </p:txBody>
      </p:sp>
      <p:sp>
        <p:nvSpPr>
          <p:cNvPr id="22535" name="Freeform 12"/>
          <p:cNvSpPr>
            <a:spLocks/>
          </p:cNvSpPr>
          <p:nvPr/>
        </p:nvSpPr>
        <p:spPr bwMode="auto">
          <a:xfrm>
            <a:off x="5410200" y="3429000"/>
            <a:ext cx="2057400" cy="1066800"/>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F9BAE"/>
          </a:solidFill>
          <a:ln w="25400" cap="rnd">
            <a:solidFill>
              <a:srgbClr val="1A1A1A"/>
            </a:solidFill>
            <a:round/>
            <a:headEnd/>
            <a:tailEnd/>
          </a:ln>
        </p:spPr>
        <p:txBody>
          <a:bodyPr/>
          <a:lstStyle/>
          <a:p>
            <a:endParaRPr lang="en-US"/>
          </a:p>
        </p:txBody>
      </p:sp>
      <p:sp>
        <p:nvSpPr>
          <p:cNvPr id="22536" name="Line 15"/>
          <p:cNvSpPr>
            <a:spLocks noChangeShapeType="1"/>
          </p:cNvSpPr>
          <p:nvPr/>
        </p:nvSpPr>
        <p:spPr bwMode="auto">
          <a:xfrm>
            <a:off x="3048000" y="3200400"/>
            <a:ext cx="34290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2537" name="Line 16"/>
          <p:cNvSpPr>
            <a:spLocks noChangeShapeType="1"/>
          </p:cNvSpPr>
          <p:nvPr/>
        </p:nvSpPr>
        <p:spPr bwMode="auto">
          <a:xfrm>
            <a:off x="3048000" y="32004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38" name="Line 17"/>
          <p:cNvSpPr>
            <a:spLocks noChangeShapeType="1"/>
          </p:cNvSpPr>
          <p:nvPr/>
        </p:nvSpPr>
        <p:spPr bwMode="auto">
          <a:xfrm>
            <a:off x="6477000" y="32004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2539" name="Rectangle 22"/>
          <p:cNvSpPr>
            <a:spLocks noChangeArrowheads="1"/>
          </p:cNvSpPr>
          <p:nvPr/>
        </p:nvSpPr>
        <p:spPr bwMode="auto">
          <a:xfrm>
            <a:off x="5562600" y="3505200"/>
            <a:ext cx="18192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Unknown</a:t>
            </a:r>
          </a:p>
        </p:txBody>
      </p:sp>
      <p:sp>
        <p:nvSpPr>
          <p:cNvPr id="22540" name="Rectangle 23"/>
          <p:cNvSpPr>
            <a:spLocks noChangeArrowheads="1"/>
          </p:cNvSpPr>
          <p:nvPr/>
        </p:nvSpPr>
        <p:spPr bwMode="auto">
          <a:xfrm>
            <a:off x="3200400" y="2133600"/>
            <a:ext cx="2743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ym typeface="Symbol" panose="05050102010706020507" pitchFamily="18" charset="2"/>
              </a:rPr>
              <a:t>Hypothesis </a:t>
            </a:r>
          </a:p>
          <a:p>
            <a:pPr algn="ctr">
              <a:spcBef>
                <a:spcPct val="0"/>
              </a:spcBef>
              <a:buClrTx/>
              <a:buSzTx/>
              <a:buFontTx/>
              <a:buNone/>
            </a:pPr>
            <a:r>
              <a:rPr lang="en-US" altLang="en-US" sz="2400" b="1">
                <a:sym typeface="Symbol" panose="05050102010706020507" pitchFamily="18" charset="2"/>
              </a:rPr>
              <a:t>Tests for </a:t>
            </a:r>
          </a:p>
        </p:txBody>
      </p:sp>
      <p:sp>
        <p:nvSpPr>
          <p:cNvPr id="22541" name="Text Box 25"/>
          <p:cNvSpPr txBox="1">
            <a:spLocks noChangeArrowheads="1"/>
          </p:cNvSpPr>
          <p:nvPr/>
        </p:nvSpPr>
        <p:spPr bwMode="auto">
          <a:xfrm>
            <a:off x="2362200" y="3937000"/>
            <a:ext cx="1200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(Z test)</a:t>
            </a:r>
          </a:p>
        </p:txBody>
      </p:sp>
      <p:sp>
        <p:nvSpPr>
          <p:cNvPr id="22542" name="Text Box 26"/>
          <p:cNvSpPr txBox="1">
            <a:spLocks noChangeArrowheads="1"/>
          </p:cNvSpPr>
          <p:nvPr/>
        </p:nvSpPr>
        <p:spPr bwMode="auto">
          <a:xfrm>
            <a:off x="5810250" y="39624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t>(t test)</a:t>
            </a:r>
          </a:p>
        </p:txBody>
      </p:sp>
      <p:sp>
        <p:nvSpPr>
          <p:cNvPr id="22543" name="Rectangle 17"/>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a:xfrm>
            <a:off x="990600" y="0"/>
            <a:ext cx="7793038" cy="1143000"/>
          </a:xfrm>
        </p:spPr>
        <p:txBody>
          <a:bodyPr/>
          <a:lstStyle/>
          <a:p>
            <a:pPr eaLnBrk="1" hangingPunct="1">
              <a:lnSpc>
                <a:spcPct val="80000"/>
              </a:lnSpc>
            </a:pPr>
            <a:r>
              <a:rPr lang="en-US" altLang="en-US" dirty="0"/>
              <a:t>Z Test of Hypothesis for the Mean (</a:t>
            </a:r>
            <a:r>
              <a:rPr lang="el-GR" altLang="en-US" dirty="0"/>
              <a:t>σ</a:t>
            </a:r>
            <a:r>
              <a:rPr lang="en-US" altLang="en-US" dirty="0"/>
              <a:t> Known)</a:t>
            </a:r>
            <a:endParaRPr lang="el-GR" altLang="en-US" dirty="0"/>
          </a:p>
        </p:txBody>
      </p:sp>
      <p:sp>
        <p:nvSpPr>
          <p:cNvPr id="23555" name="Rectangle 5"/>
          <p:cNvSpPr>
            <a:spLocks noGrp="1" noChangeArrowheads="1"/>
          </p:cNvSpPr>
          <p:nvPr>
            <p:ph type="body" idx="4294967295"/>
          </p:nvPr>
        </p:nvSpPr>
        <p:spPr>
          <a:xfrm>
            <a:off x="457200" y="1143000"/>
            <a:ext cx="8458200" cy="685800"/>
          </a:xfrm>
        </p:spPr>
        <p:txBody>
          <a:bodyPr/>
          <a:lstStyle/>
          <a:p>
            <a:pPr eaLnBrk="1" hangingPunct="1"/>
            <a:r>
              <a:rPr lang="en-US" altLang="en-US" sz="2700" dirty="0"/>
              <a:t>Convert sample statistic (     ) to a Z</a:t>
            </a:r>
            <a:r>
              <a:rPr lang="en-US" altLang="en-US" sz="2400" baseline="-25000" dirty="0"/>
              <a:t>STAT</a:t>
            </a:r>
            <a:r>
              <a:rPr lang="en-US" altLang="en-US" sz="2700" dirty="0"/>
              <a:t> </a:t>
            </a:r>
            <a:r>
              <a:rPr lang="en-US" altLang="en-US" sz="2700" dirty="0">
                <a:solidFill>
                  <a:srgbClr val="008000"/>
                </a:solidFill>
              </a:rPr>
              <a:t>test statistic</a:t>
            </a:r>
            <a:r>
              <a:rPr lang="en-US" altLang="en-US" sz="2700" dirty="0">
                <a:solidFill>
                  <a:schemeClr val="folHlink"/>
                </a:solidFill>
              </a:rPr>
              <a:t>.</a:t>
            </a:r>
            <a:r>
              <a:rPr lang="en-US" altLang="en-US" sz="2700" dirty="0"/>
              <a:t> </a:t>
            </a:r>
          </a:p>
          <a:p>
            <a:pPr eaLnBrk="1" hangingPunct="1">
              <a:lnSpc>
                <a:spcPct val="80000"/>
              </a:lnSpc>
              <a:buFont typeface="Wingdings" panose="05000000000000000000" pitchFamily="2" charset="2"/>
              <a:buNone/>
            </a:pPr>
            <a:endParaRPr lang="en-US" altLang="en-US" sz="2700" dirty="0"/>
          </a:p>
          <a:p>
            <a:pPr eaLnBrk="1" hangingPunct="1">
              <a:buFont typeface="Wingdings" panose="05000000000000000000" pitchFamily="2" charset="2"/>
              <a:buNone/>
            </a:pPr>
            <a:endParaRPr lang="en-US" altLang="en-US" sz="2700" dirty="0"/>
          </a:p>
        </p:txBody>
      </p:sp>
      <p:grpSp>
        <p:nvGrpSpPr>
          <p:cNvPr id="23556" name="Group 25"/>
          <p:cNvGrpSpPr>
            <a:grpSpLocks/>
          </p:cNvGrpSpPr>
          <p:nvPr/>
        </p:nvGrpSpPr>
        <p:grpSpPr bwMode="auto">
          <a:xfrm>
            <a:off x="4648200" y="1173163"/>
            <a:ext cx="533400" cy="519112"/>
            <a:chOff x="4648200" y="1371600"/>
            <a:chExt cx="533400" cy="519113"/>
          </a:xfrm>
        </p:grpSpPr>
        <p:sp>
          <p:nvSpPr>
            <p:cNvPr id="23577" name="Text Box 6"/>
            <p:cNvSpPr txBox="1">
              <a:spLocks noChangeArrowheads="1"/>
            </p:cNvSpPr>
            <p:nvPr/>
          </p:nvSpPr>
          <p:spPr bwMode="auto">
            <a:xfrm>
              <a:off x="4648200" y="1371600"/>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 </a:t>
              </a:r>
              <a:r>
                <a:rPr lang="en-US" altLang="en-US"/>
                <a:t>X</a:t>
              </a:r>
            </a:p>
          </p:txBody>
        </p:sp>
        <p:sp>
          <p:nvSpPr>
            <p:cNvPr id="23578" name="Line 7"/>
            <p:cNvSpPr>
              <a:spLocks noChangeShapeType="1"/>
            </p:cNvSpPr>
            <p:nvPr/>
          </p:nvSpPr>
          <p:spPr bwMode="auto">
            <a:xfrm>
              <a:off x="4800600" y="1447800"/>
              <a:ext cx="228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3557" name="Group 27"/>
          <p:cNvGrpSpPr>
            <a:grpSpLocks/>
          </p:cNvGrpSpPr>
          <p:nvPr/>
        </p:nvGrpSpPr>
        <p:grpSpPr bwMode="auto">
          <a:xfrm>
            <a:off x="747713" y="2895600"/>
            <a:ext cx="3962400" cy="3429000"/>
            <a:chOff x="423" y="1920"/>
            <a:chExt cx="2496" cy="2160"/>
          </a:xfrm>
        </p:grpSpPr>
        <p:sp>
          <p:nvSpPr>
            <p:cNvPr id="23569" name="Text Box 29"/>
            <p:cNvSpPr txBox="1">
              <a:spLocks noChangeArrowheads="1"/>
            </p:cNvSpPr>
            <p:nvPr/>
          </p:nvSpPr>
          <p:spPr bwMode="auto">
            <a:xfrm>
              <a:off x="519" y="2640"/>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t>The test statistic is:</a:t>
              </a:r>
            </a:p>
          </p:txBody>
        </p:sp>
        <p:graphicFrame>
          <p:nvGraphicFramePr>
            <p:cNvPr id="23570" name="Object 4">
              <a:hlinkClick r:id="" action="ppaction://ole?verb=0"/>
            </p:cNvPr>
            <p:cNvGraphicFramePr>
              <a:graphicFrameLocks/>
            </p:cNvGraphicFramePr>
            <p:nvPr/>
          </p:nvGraphicFramePr>
          <p:xfrm>
            <a:off x="717" y="2909"/>
            <a:ext cx="1936" cy="952"/>
          </p:xfrm>
          <a:graphic>
            <a:graphicData uri="http://schemas.openxmlformats.org/presentationml/2006/ole">
              <mc:AlternateContent xmlns:mc="http://schemas.openxmlformats.org/markup-compatibility/2006">
                <mc:Choice xmlns:v="urn:schemas-microsoft-com:vml" Requires="v">
                  <p:oleObj name="Equation" r:id="rId2" imgW="31297680" imgH="20284560" progId="Equation.3">
                    <p:embed/>
                  </p:oleObj>
                </mc:Choice>
                <mc:Fallback>
                  <p:oleObj name="Equation" r:id="rId2" imgW="31297680" imgH="20284560" progId="Equation.3">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7" y="2909"/>
                          <a:ext cx="1936" cy="952"/>
                        </a:xfrm>
                        <a:prstGeom prst="rect">
                          <a:avLst/>
                        </a:prstGeom>
                        <a:solidFill>
                          <a:srgbClr val="00E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71" name="Freeform 31"/>
            <p:cNvSpPr>
              <a:spLocks/>
            </p:cNvSpPr>
            <p:nvPr/>
          </p:nvSpPr>
          <p:spPr bwMode="auto">
            <a:xfrm>
              <a:off x="423" y="1968"/>
              <a:ext cx="2496" cy="2112"/>
            </a:xfrm>
            <a:custGeom>
              <a:avLst/>
              <a:gdLst>
                <a:gd name="T0" fmla="*/ 1243960573 w 2784"/>
                <a:gd name="T1" fmla="*/ 0 h 2208"/>
                <a:gd name="T2" fmla="*/ 1243960573 w 2784"/>
                <a:gd name="T3" fmla="*/ 1719507559 h 2208"/>
                <a:gd name="T4" fmla="*/ 0 w 2784"/>
                <a:gd name="T5" fmla="*/ 1719507559 h 2208"/>
                <a:gd name="T6" fmla="*/ 0 w 2784"/>
                <a:gd name="T7" fmla="*/ 0 h 2208"/>
                <a:gd name="T8" fmla="*/ 1243960573 w 2784"/>
                <a:gd name="T9" fmla="*/ 0 h 2208"/>
                <a:gd name="T10" fmla="*/ 0 60000 65536"/>
                <a:gd name="T11" fmla="*/ 0 60000 65536"/>
                <a:gd name="T12" fmla="*/ 0 60000 65536"/>
                <a:gd name="T13" fmla="*/ 0 60000 65536"/>
                <a:gd name="T14" fmla="*/ 0 60000 65536"/>
                <a:gd name="T15" fmla="*/ 0 w 2784"/>
                <a:gd name="T16" fmla="*/ 0 h 2208"/>
                <a:gd name="T17" fmla="*/ 2784 w 2784"/>
                <a:gd name="T18" fmla="*/ 2208 h 2208"/>
              </a:gdLst>
              <a:ahLst/>
              <a:cxnLst>
                <a:cxn ang="T10">
                  <a:pos x="T0" y="T1"/>
                </a:cxn>
                <a:cxn ang="T11">
                  <a:pos x="T2" y="T3"/>
                </a:cxn>
                <a:cxn ang="T12">
                  <a:pos x="T4" y="T5"/>
                </a:cxn>
                <a:cxn ang="T13">
                  <a:pos x="T6" y="T7"/>
                </a:cxn>
                <a:cxn ang="T14">
                  <a:pos x="T8" y="T9"/>
                </a:cxn>
              </a:cxnLst>
              <a:rect l="T15" t="T16" r="T17" b="T18"/>
              <a:pathLst>
                <a:path w="2784" h="2208">
                  <a:moveTo>
                    <a:pt x="2784" y="0"/>
                  </a:moveTo>
                  <a:lnTo>
                    <a:pt x="2784" y="2208"/>
                  </a:lnTo>
                  <a:lnTo>
                    <a:pt x="0" y="2208"/>
                  </a:lnTo>
                  <a:lnTo>
                    <a:pt x="0" y="0"/>
                  </a:lnTo>
                  <a:lnTo>
                    <a:pt x="2784" y="0"/>
                  </a:lnTo>
                </a:path>
              </a:pathLst>
            </a:cu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3572" name="Rectangle 35"/>
            <p:cNvSpPr>
              <a:spLocks noChangeArrowheads="1"/>
            </p:cNvSpPr>
            <p:nvPr/>
          </p:nvSpPr>
          <p:spPr bwMode="auto">
            <a:xfrm>
              <a:off x="1767" y="2112"/>
              <a:ext cx="937"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Known</a:t>
              </a:r>
            </a:p>
          </p:txBody>
        </p:sp>
        <p:sp>
          <p:nvSpPr>
            <p:cNvPr id="23573" name="Line 38"/>
            <p:cNvSpPr>
              <a:spLocks noChangeShapeType="1"/>
            </p:cNvSpPr>
            <p:nvPr/>
          </p:nvSpPr>
          <p:spPr bwMode="auto">
            <a:xfrm>
              <a:off x="2247" y="1920"/>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3574" name="Freeform 42"/>
            <p:cNvSpPr>
              <a:spLocks/>
            </p:cNvSpPr>
            <p:nvPr/>
          </p:nvSpPr>
          <p:spPr bwMode="auto">
            <a:xfrm>
              <a:off x="1623" y="2064"/>
              <a:ext cx="1146" cy="576"/>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00E200"/>
            </a:solidFill>
            <a:ln w="25400" cap="rnd">
              <a:solidFill>
                <a:srgbClr val="1A1A1A"/>
              </a:solidFill>
              <a:round/>
              <a:headEnd/>
              <a:tailEnd/>
            </a:ln>
          </p:spPr>
          <p:txBody>
            <a:bodyPr/>
            <a:lstStyle/>
            <a:p>
              <a:endParaRPr lang="en-US"/>
            </a:p>
          </p:txBody>
        </p:sp>
        <p:sp>
          <p:nvSpPr>
            <p:cNvPr id="23575" name="Rectangle 43"/>
            <p:cNvSpPr>
              <a:spLocks noChangeArrowheads="1"/>
            </p:cNvSpPr>
            <p:nvPr/>
          </p:nvSpPr>
          <p:spPr bwMode="auto">
            <a:xfrm>
              <a:off x="1719" y="2112"/>
              <a:ext cx="92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Known</a:t>
              </a:r>
            </a:p>
          </p:txBody>
        </p:sp>
        <p:sp>
          <p:nvSpPr>
            <p:cNvPr id="23576" name="Text Box 46"/>
            <p:cNvSpPr txBox="1">
              <a:spLocks noChangeArrowheads="1"/>
            </p:cNvSpPr>
            <p:nvPr/>
          </p:nvSpPr>
          <p:spPr bwMode="auto">
            <a:xfrm>
              <a:off x="1767" y="2336"/>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dirty="0"/>
                <a:t>(Z test)</a:t>
              </a:r>
            </a:p>
          </p:txBody>
        </p:sp>
      </p:grpSp>
      <p:grpSp>
        <p:nvGrpSpPr>
          <p:cNvPr id="23558" name="Group 28"/>
          <p:cNvGrpSpPr>
            <a:grpSpLocks/>
          </p:cNvGrpSpPr>
          <p:nvPr/>
        </p:nvGrpSpPr>
        <p:grpSpPr bwMode="auto">
          <a:xfrm>
            <a:off x="3567113" y="1828800"/>
            <a:ext cx="4357687" cy="2209800"/>
            <a:chOff x="2247" y="1248"/>
            <a:chExt cx="2745" cy="1392"/>
          </a:xfrm>
        </p:grpSpPr>
        <p:sp>
          <p:nvSpPr>
            <p:cNvPr id="23560" name="Line 32"/>
            <p:cNvSpPr>
              <a:spLocks noChangeShapeType="1"/>
            </p:cNvSpPr>
            <p:nvPr/>
          </p:nvSpPr>
          <p:spPr bwMode="auto">
            <a:xfrm>
              <a:off x="3303" y="1776"/>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3561" name="Freeform 34"/>
            <p:cNvSpPr>
              <a:spLocks/>
            </p:cNvSpPr>
            <p:nvPr/>
          </p:nvSpPr>
          <p:spPr bwMode="auto">
            <a:xfrm>
              <a:off x="2631" y="1248"/>
              <a:ext cx="1248" cy="576"/>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FF9BAE"/>
            </a:solidFill>
            <a:ln w="25400" cap="rnd">
              <a:solidFill>
                <a:srgbClr val="1A1A1A"/>
              </a:solidFill>
              <a:round/>
              <a:headEnd/>
              <a:tailEnd/>
            </a:ln>
          </p:spPr>
          <p:txBody>
            <a:bodyPr/>
            <a:lstStyle/>
            <a:p>
              <a:endParaRPr lang="en-US"/>
            </a:p>
          </p:txBody>
        </p:sp>
        <p:sp>
          <p:nvSpPr>
            <p:cNvPr id="23562" name="Line 37"/>
            <p:cNvSpPr>
              <a:spLocks noChangeShapeType="1"/>
            </p:cNvSpPr>
            <p:nvPr/>
          </p:nvSpPr>
          <p:spPr bwMode="auto">
            <a:xfrm>
              <a:off x="2247" y="1920"/>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3563" name="Line 39"/>
            <p:cNvSpPr>
              <a:spLocks noChangeShapeType="1"/>
            </p:cNvSpPr>
            <p:nvPr/>
          </p:nvSpPr>
          <p:spPr bwMode="auto">
            <a:xfrm>
              <a:off x="4407" y="1920"/>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3564" name="Rectangle 40"/>
            <p:cNvSpPr>
              <a:spLocks noChangeArrowheads="1"/>
            </p:cNvSpPr>
            <p:nvPr/>
          </p:nvSpPr>
          <p:spPr bwMode="auto">
            <a:xfrm>
              <a:off x="3831" y="2112"/>
              <a:ext cx="116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Unknown</a:t>
              </a:r>
            </a:p>
          </p:txBody>
        </p:sp>
        <p:sp>
          <p:nvSpPr>
            <p:cNvPr id="23565" name="Rectangle 41"/>
            <p:cNvSpPr>
              <a:spLocks noChangeArrowheads="1"/>
            </p:cNvSpPr>
            <p:nvPr/>
          </p:nvSpPr>
          <p:spPr bwMode="auto">
            <a:xfrm>
              <a:off x="2343" y="1248"/>
              <a:ext cx="1728"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ym typeface="Symbol" panose="05050102010706020507" pitchFamily="18" charset="2"/>
                </a:rPr>
                <a:t>Hypothesis </a:t>
              </a:r>
            </a:p>
            <a:p>
              <a:pPr algn="ctr">
                <a:spcBef>
                  <a:spcPct val="0"/>
                </a:spcBef>
                <a:buClrTx/>
                <a:buSzTx/>
                <a:buFontTx/>
                <a:buNone/>
              </a:pPr>
              <a:r>
                <a:rPr lang="en-US" altLang="en-US" sz="2400" b="1">
                  <a:sym typeface="Symbol" panose="05050102010706020507" pitchFamily="18" charset="2"/>
                </a:rPr>
                <a:t>Tests for </a:t>
              </a:r>
            </a:p>
          </p:txBody>
        </p:sp>
        <p:sp>
          <p:nvSpPr>
            <p:cNvPr id="23566" name="Freeform 44"/>
            <p:cNvSpPr>
              <a:spLocks/>
            </p:cNvSpPr>
            <p:nvPr/>
          </p:nvSpPr>
          <p:spPr bwMode="auto">
            <a:xfrm>
              <a:off x="3687" y="2064"/>
              <a:ext cx="1296" cy="576"/>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F9BAE"/>
            </a:solidFill>
            <a:ln w="25400" cap="rnd">
              <a:solidFill>
                <a:srgbClr val="1A1A1A"/>
              </a:solidFill>
              <a:round/>
              <a:headEnd/>
              <a:tailEnd/>
            </a:ln>
          </p:spPr>
          <p:txBody>
            <a:bodyPr/>
            <a:lstStyle/>
            <a:p>
              <a:endParaRPr lang="en-US"/>
            </a:p>
          </p:txBody>
        </p:sp>
        <p:sp>
          <p:nvSpPr>
            <p:cNvPr id="23567" name="Rectangle 45"/>
            <p:cNvSpPr>
              <a:spLocks noChangeArrowheads="1"/>
            </p:cNvSpPr>
            <p:nvPr/>
          </p:nvSpPr>
          <p:spPr bwMode="auto">
            <a:xfrm>
              <a:off x="3783" y="2112"/>
              <a:ext cx="114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Unknown</a:t>
              </a:r>
            </a:p>
          </p:txBody>
        </p:sp>
        <p:sp>
          <p:nvSpPr>
            <p:cNvPr id="23568" name="Text Box 47"/>
            <p:cNvSpPr txBox="1">
              <a:spLocks noChangeArrowheads="1"/>
            </p:cNvSpPr>
            <p:nvPr/>
          </p:nvSpPr>
          <p:spPr bwMode="auto">
            <a:xfrm>
              <a:off x="3939" y="2352"/>
              <a:ext cx="7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(t test)</a:t>
              </a:r>
            </a:p>
          </p:txBody>
        </p:sp>
      </p:grpSp>
      <p:sp>
        <p:nvSpPr>
          <p:cNvPr id="23559" name="Rectangle 25"/>
          <p:cNvSpPr>
            <a:spLocks noChangeArrowheads="1"/>
          </p:cNvSpPr>
          <p:nvPr/>
        </p:nvSpPr>
        <p:spPr bwMode="auto">
          <a:xfrm>
            <a:off x="7620000" y="68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lstStyle/>
          <a:p>
            <a:pPr eaLnBrk="1" hangingPunct="1"/>
            <a:r>
              <a:rPr lang="en-US" altLang="en-US"/>
              <a:t>Objectives</a:t>
            </a:r>
          </a:p>
        </p:txBody>
      </p:sp>
      <p:sp>
        <p:nvSpPr>
          <p:cNvPr id="5123" name="Rectangle 3"/>
          <p:cNvSpPr>
            <a:spLocks noGrp="1" noChangeArrowheads="1"/>
          </p:cNvSpPr>
          <p:nvPr>
            <p:ph type="body" idx="4294967295"/>
          </p:nvPr>
        </p:nvSpPr>
        <p:spPr>
          <a:xfrm>
            <a:off x="609600" y="1752600"/>
            <a:ext cx="8153400" cy="4532313"/>
          </a:xfrm>
        </p:spPr>
        <p:txBody>
          <a:bodyPr/>
          <a:lstStyle/>
          <a:p>
            <a:pPr eaLnBrk="1" hangingPunct="1">
              <a:lnSpc>
                <a:spcPct val="110000"/>
              </a:lnSpc>
              <a:buFont typeface="Wingdings" panose="05000000000000000000" pitchFamily="2" charset="2"/>
              <a:buNone/>
            </a:pPr>
            <a:r>
              <a:rPr lang="en-US" altLang="en-US" b="1" dirty="0"/>
              <a:t>In this chapter, you learn:</a:t>
            </a:r>
            <a:r>
              <a:rPr lang="en-US" altLang="en-US" sz="2400" dirty="0"/>
              <a:t> </a:t>
            </a:r>
          </a:p>
          <a:p>
            <a:pPr eaLnBrk="1" hangingPunct="1">
              <a:spcBef>
                <a:spcPct val="40000"/>
              </a:spcBef>
              <a:buSzPct val="80000"/>
            </a:pPr>
            <a:r>
              <a:rPr lang="en-US" altLang="en-US" sz="2400" dirty="0"/>
              <a:t>The basic principles of hypothesis testing.</a:t>
            </a:r>
          </a:p>
          <a:p>
            <a:pPr eaLnBrk="1" hangingPunct="1">
              <a:spcBef>
                <a:spcPct val="40000"/>
              </a:spcBef>
              <a:buSzPct val="80000"/>
            </a:pPr>
            <a:r>
              <a:rPr lang="en-US" altLang="en-US" sz="2400" dirty="0"/>
              <a:t>How to use hypothesis testing to test a mean or proportion.</a:t>
            </a:r>
          </a:p>
          <a:p>
            <a:pPr eaLnBrk="1" hangingPunct="1">
              <a:spcBef>
                <a:spcPct val="40000"/>
              </a:spcBef>
              <a:buSzPct val="80000"/>
            </a:pPr>
            <a:r>
              <a:rPr lang="en-US" altLang="en-US" sz="2400" dirty="0"/>
              <a:t>To identify the assumptions of each hypothesis-testing procedure, how to evaluate them, and the consequences if they are seriously violated.</a:t>
            </a:r>
          </a:p>
          <a:p>
            <a:pPr eaLnBrk="1" hangingPunct="1">
              <a:spcBef>
                <a:spcPct val="40000"/>
              </a:spcBef>
              <a:buSzPct val="80000"/>
            </a:pPr>
            <a:r>
              <a:rPr lang="en-US" altLang="en-US" sz="2400" dirty="0"/>
              <a:t>The pitfalls &amp; ethical issues involved in hypothesis. testing.</a:t>
            </a:r>
          </a:p>
          <a:p>
            <a:pPr eaLnBrk="1" hangingPunct="1">
              <a:spcBef>
                <a:spcPct val="40000"/>
              </a:spcBef>
              <a:buSzPct val="80000"/>
            </a:pPr>
            <a:r>
              <a:rPr lang="en-US" altLang="en-US" sz="2400" dirty="0"/>
              <a:t>How to avoid the pitfalls involved in hypothesis testing.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713581" y="69130"/>
            <a:ext cx="8174038" cy="1066800"/>
          </a:xfrm>
        </p:spPr>
        <p:txBody>
          <a:bodyPr/>
          <a:lstStyle/>
          <a:p>
            <a:pPr eaLnBrk="1" hangingPunct="1">
              <a:lnSpc>
                <a:spcPct val="70000"/>
              </a:lnSpc>
            </a:pPr>
            <a:r>
              <a:rPr lang="en-US" altLang="en-US" dirty="0"/>
              <a:t>Critical Value Approach to Testing</a:t>
            </a:r>
          </a:p>
        </p:txBody>
      </p:sp>
      <p:sp>
        <p:nvSpPr>
          <p:cNvPr id="24579" name="Rectangle 3"/>
          <p:cNvSpPr>
            <a:spLocks noGrp="1" noChangeArrowheads="1"/>
          </p:cNvSpPr>
          <p:nvPr>
            <p:ph type="body" idx="4294967295"/>
          </p:nvPr>
        </p:nvSpPr>
        <p:spPr>
          <a:xfrm>
            <a:off x="762000" y="1752600"/>
            <a:ext cx="8077200" cy="4495800"/>
          </a:xfrm>
        </p:spPr>
        <p:txBody>
          <a:bodyPr/>
          <a:lstStyle/>
          <a:p>
            <a:pPr eaLnBrk="1" hangingPunct="1">
              <a:spcBef>
                <a:spcPct val="50000"/>
              </a:spcBef>
            </a:pPr>
            <a:r>
              <a:rPr lang="en-US" altLang="en-US" dirty="0">
                <a:solidFill>
                  <a:srgbClr val="008000"/>
                </a:solidFill>
              </a:rPr>
              <a:t>For a two-tail test for the mean, </a:t>
            </a:r>
            <a:r>
              <a:rPr lang="el-GR" altLang="en-US" dirty="0">
                <a:solidFill>
                  <a:srgbClr val="008000"/>
                </a:solidFill>
                <a:sym typeface="Symbol" panose="05050102010706020507" pitchFamily="18" charset="2"/>
              </a:rPr>
              <a:t>σ</a:t>
            </a:r>
            <a:r>
              <a:rPr lang="en-US" altLang="en-US" dirty="0">
                <a:solidFill>
                  <a:srgbClr val="008000"/>
                </a:solidFill>
                <a:sym typeface="Symbol" panose="05050102010706020507" pitchFamily="18" charset="2"/>
              </a:rPr>
              <a:t> known:</a:t>
            </a:r>
            <a:endParaRPr lang="en-US" altLang="en-US" dirty="0">
              <a:solidFill>
                <a:srgbClr val="008000"/>
              </a:solidFill>
            </a:endParaRPr>
          </a:p>
          <a:p>
            <a:pPr eaLnBrk="1" hangingPunct="1">
              <a:spcBef>
                <a:spcPct val="50000"/>
              </a:spcBef>
            </a:pPr>
            <a:r>
              <a:rPr lang="en-US" altLang="en-US" dirty="0">
                <a:highlight>
                  <a:srgbClr val="FFFF00"/>
                </a:highlight>
              </a:rPr>
              <a:t>Convert sample statistic (    )</a:t>
            </a:r>
            <a:r>
              <a:rPr lang="en-US" altLang="en-US" dirty="0"/>
              <a:t> to </a:t>
            </a:r>
            <a:r>
              <a:rPr lang="en-US" altLang="en-US" u="sng" dirty="0"/>
              <a:t>test statistic </a:t>
            </a:r>
            <a:r>
              <a:rPr lang="en-US" altLang="en-US" dirty="0"/>
              <a:t>(Z</a:t>
            </a:r>
            <a:r>
              <a:rPr lang="en-US" altLang="en-US" baseline="-25000" dirty="0"/>
              <a:t>STAT</a:t>
            </a:r>
            <a:r>
              <a:rPr lang="en-US" altLang="en-US" dirty="0"/>
              <a:t>.)</a:t>
            </a:r>
          </a:p>
          <a:p>
            <a:pPr eaLnBrk="1" hangingPunct="1">
              <a:spcBef>
                <a:spcPct val="50000"/>
              </a:spcBef>
            </a:pPr>
            <a:r>
              <a:rPr lang="en-US" altLang="en-US" dirty="0">
                <a:highlight>
                  <a:srgbClr val="FFFF00"/>
                </a:highlight>
              </a:rPr>
              <a:t>Determine the </a:t>
            </a:r>
            <a:r>
              <a:rPr lang="en-US" altLang="en-US" u="sng" dirty="0">
                <a:highlight>
                  <a:srgbClr val="FFFF00"/>
                </a:highlight>
              </a:rPr>
              <a:t>critical Z</a:t>
            </a:r>
            <a:r>
              <a:rPr lang="en-US" altLang="en-US" dirty="0"/>
              <a:t> values for a specified</a:t>
            </a:r>
            <a:br>
              <a:rPr lang="en-US" altLang="en-US" dirty="0"/>
            </a:br>
            <a:r>
              <a:rPr lang="en-US" altLang="en-US" dirty="0"/>
              <a:t>level of significance  </a:t>
            </a:r>
            <a:r>
              <a:rPr lang="en-US" altLang="en-US" b="1" dirty="0">
                <a:sym typeface="Symbol" panose="05050102010706020507" pitchFamily="18" charset="2"/>
              </a:rPr>
              <a:t></a:t>
            </a:r>
            <a:r>
              <a:rPr lang="en-US" altLang="en-US" dirty="0"/>
              <a:t>  from a table or by using computer software.</a:t>
            </a:r>
          </a:p>
          <a:p>
            <a:pPr eaLnBrk="1" hangingPunct="1">
              <a:spcBef>
                <a:spcPct val="50000"/>
              </a:spcBef>
            </a:pPr>
            <a:r>
              <a:rPr lang="en-US" altLang="en-US" dirty="0">
                <a:solidFill>
                  <a:srgbClr val="A50021"/>
                </a:solidFill>
              </a:rPr>
              <a:t>Decision Rule:</a:t>
            </a:r>
            <a:r>
              <a:rPr lang="en-US" altLang="en-US" dirty="0"/>
              <a:t> If the test statistic falls in the rejection region, </a:t>
            </a:r>
            <a:r>
              <a:rPr lang="en-US" altLang="en-US" dirty="0">
                <a:highlight>
                  <a:srgbClr val="FFFF00"/>
                </a:highlight>
              </a:rPr>
              <a:t>reject H</a:t>
            </a:r>
            <a:r>
              <a:rPr lang="en-US" altLang="en-US" baseline="-25000" dirty="0">
                <a:highlight>
                  <a:srgbClr val="FFFF00"/>
                </a:highlight>
              </a:rPr>
              <a:t>0</a:t>
            </a:r>
            <a:r>
              <a:rPr lang="en-US" altLang="en-US" dirty="0"/>
              <a:t> otherwise do </a:t>
            </a:r>
            <a:r>
              <a:rPr lang="en-US" altLang="en-US" dirty="0">
                <a:highlight>
                  <a:srgbClr val="FFFF00"/>
                </a:highlight>
              </a:rPr>
              <a:t>not reject H</a:t>
            </a:r>
            <a:r>
              <a:rPr lang="en-US" altLang="en-US" baseline="-25000" dirty="0">
                <a:highlight>
                  <a:srgbClr val="FFFF00"/>
                </a:highlight>
              </a:rPr>
              <a:t>0</a:t>
            </a:r>
            <a:r>
              <a:rPr lang="en-US" altLang="en-US" dirty="0"/>
              <a:t>.</a:t>
            </a:r>
            <a:r>
              <a:rPr lang="en-US" altLang="en-US" sz="3200" dirty="0"/>
              <a:t>  </a:t>
            </a:r>
          </a:p>
        </p:txBody>
      </p:sp>
      <p:graphicFrame>
        <p:nvGraphicFramePr>
          <p:cNvPr id="24580" name="Object 4"/>
          <p:cNvGraphicFramePr>
            <a:graphicFrameLocks noChangeAspect="1"/>
          </p:cNvGraphicFramePr>
          <p:nvPr/>
        </p:nvGraphicFramePr>
        <p:xfrm>
          <a:off x="5181600" y="2362200"/>
          <a:ext cx="342900" cy="457200"/>
        </p:xfrm>
        <a:graphic>
          <a:graphicData uri="http://schemas.openxmlformats.org/presentationml/2006/ole">
            <mc:AlternateContent xmlns:mc="http://schemas.openxmlformats.org/markup-compatibility/2006">
              <mc:Choice xmlns:v="urn:schemas-microsoft-com:vml" Requires="v">
                <p:oleObj name="Equation" r:id="rId2" imgW="152268" imgH="203024" progId="Equation.3">
                  <p:embed/>
                </p:oleObj>
              </mc:Choice>
              <mc:Fallback>
                <p:oleObj name="Equation" r:id="rId2" imgW="152268" imgH="203024"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362200"/>
                        <a:ext cx="342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1" name="Rectangle 7"/>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fade">
                                      <p:cBhvr>
                                        <p:cTn id="7" dur="500"/>
                                        <p:tgtEl>
                                          <p:spTgt spid="245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fade">
                                      <p:cBhvr>
                                        <p:cTn id="12" dur="500"/>
                                        <p:tgtEl>
                                          <p:spTgt spid="245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animEffect transition="in" filter="fade">
                                      <p:cBhvr>
                                        <p:cTn id="17"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181600" y="43434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25603" name="Text Box 5"/>
          <p:cNvSpPr txBox="1">
            <a:spLocks noChangeArrowheads="1"/>
          </p:cNvSpPr>
          <p:nvPr/>
        </p:nvSpPr>
        <p:spPr bwMode="auto">
          <a:xfrm>
            <a:off x="7467600" y="4343400"/>
            <a:ext cx="990600" cy="304800"/>
          </a:xfrm>
          <a:prstGeom prst="rect">
            <a:avLst/>
          </a:prstGeom>
          <a:solidFill>
            <a:srgbClr val="FAFEB4"/>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25604" name="Text Box 6"/>
          <p:cNvSpPr txBox="1">
            <a:spLocks noChangeArrowheads="1"/>
          </p:cNvSpPr>
          <p:nvPr/>
        </p:nvSpPr>
        <p:spPr bwMode="auto">
          <a:xfrm>
            <a:off x="3352800" y="4343400"/>
            <a:ext cx="990600" cy="304800"/>
          </a:xfrm>
          <a:prstGeom prst="rect">
            <a:avLst/>
          </a:prstGeom>
          <a:solidFill>
            <a:srgbClr val="FAFEB4"/>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25605" name="Freeform 7"/>
          <p:cNvSpPr>
            <a:spLocks/>
          </p:cNvSpPr>
          <p:nvPr/>
        </p:nvSpPr>
        <p:spPr bwMode="auto">
          <a:xfrm flipH="1">
            <a:off x="7391400" y="3657600"/>
            <a:ext cx="842963"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25606" name="Rectangle 8"/>
          <p:cNvSpPr>
            <a:spLocks noChangeArrowheads="1"/>
          </p:cNvSpPr>
          <p:nvPr/>
        </p:nvSpPr>
        <p:spPr bwMode="auto">
          <a:xfrm>
            <a:off x="457200" y="1676400"/>
            <a:ext cx="2667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r>
              <a:rPr lang="en-US" altLang="en-US" sz="2300"/>
              <a:t>There are two cutoff values </a:t>
            </a:r>
            <a:r>
              <a:rPr lang="en-US" altLang="en-US" sz="2300">
                <a:solidFill>
                  <a:srgbClr val="008000"/>
                </a:solidFill>
              </a:rPr>
              <a:t>(critical values),</a:t>
            </a:r>
            <a:r>
              <a:rPr lang="en-US" altLang="en-US" sz="2300"/>
              <a:t> defining the regions of rejection.   </a:t>
            </a:r>
          </a:p>
        </p:txBody>
      </p:sp>
      <p:sp>
        <p:nvSpPr>
          <p:cNvPr id="25607" name="Rectangle 9"/>
          <p:cNvSpPr>
            <a:spLocks noGrp="1" noChangeArrowheads="1"/>
          </p:cNvSpPr>
          <p:nvPr>
            <p:ph type="title" idx="4294967295"/>
          </p:nvPr>
        </p:nvSpPr>
        <p:spPr/>
        <p:txBody>
          <a:bodyPr/>
          <a:lstStyle/>
          <a:p>
            <a:pPr eaLnBrk="1" hangingPunct="1"/>
            <a:r>
              <a:rPr lang="en-US" altLang="en-US"/>
              <a:t>Two-Tail Tests</a:t>
            </a:r>
          </a:p>
        </p:txBody>
      </p:sp>
      <p:sp>
        <p:nvSpPr>
          <p:cNvPr id="25608" name="Freeform 10"/>
          <p:cNvSpPr>
            <a:spLocks/>
          </p:cNvSpPr>
          <p:nvPr/>
        </p:nvSpPr>
        <p:spPr bwMode="auto">
          <a:xfrm>
            <a:off x="3505200" y="3657600"/>
            <a:ext cx="833438"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25609" name="Freeform 11"/>
          <p:cNvSpPr>
            <a:spLocks/>
          </p:cNvSpPr>
          <p:nvPr/>
        </p:nvSpPr>
        <p:spPr bwMode="auto">
          <a:xfrm>
            <a:off x="3581400" y="25146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0" name="Freeform 12"/>
          <p:cNvSpPr>
            <a:spLocks/>
          </p:cNvSpPr>
          <p:nvPr/>
        </p:nvSpPr>
        <p:spPr bwMode="auto">
          <a:xfrm>
            <a:off x="5943600" y="25146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611" name="Line 13"/>
          <p:cNvSpPr>
            <a:spLocks noChangeShapeType="1"/>
          </p:cNvSpPr>
          <p:nvPr/>
        </p:nvSpPr>
        <p:spPr bwMode="auto">
          <a:xfrm>
            <a:off x="3352800" y="38862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5612" name="Line 14"/>
          <p:cNvSpPr>
            <a:spLocks noChangeShapeType="1"/>
          </p:cNvSpPr>
          <p:nvPr/>
        </p:nvSpPr>
        <p:spPr bwMode="auto">
          <a:xfrm>
            <a:off x="3581400" y="3352800"/>
            <a:ext cx="4572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3" name="Rectangle 15"/>
          <p:cNvSpPr>
            <a:spLocks noChangeArrowheads="1"/>
          </p:cNvSpPr>
          <p:nvPr/>
        </p:nvSpPr>
        <p:spPr bwMode="auto">
          <a:xfrm flipH="1">
            <a:off x="3200400" y="2895600"/>
            <a:ext cx="762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sym typeface="Symbol" panose="05050102010706020507" pitchFamily="18" charset="2"/>
              </a:rPr>
              <a:t></a:t>
            </a:r>
            <a:r>
              <a:rPr lang="en-US" altLang="en-US"/>
              <a:t>/2</a:t>
            </a:r>
          </a:p>
        </p:txBody>
      </p:sp>
      <p:sp>
        <p:nvSpPr>
          <p:cNvPr id="25614" name="Line 16"/>
          <p:cNvSpPr>
            <a:spLocks noChangeShapeType="1"/>
          </p:cNvSpPr>
          <p:nvPr/>
        </p:nvSpPr>
        <p:spPr bwMode="auto">
          <a:xfrm>
            <a:off x="5943600" y="25146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615" name="Line 17"/>
          <p:cNvSpPr>
            <a:spLocks noChangeShapeType="1"/>
          </p:cNvSpPr>
          <p:nvPr/>
        </p:nvSpPr>
        <p:spPr bwMode="auto">
          <a:xfrm>
            <a:off x="4343400" y="38862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16" name="Text Box 18"/>
          <p:cNvSpPr txBox="1">
            <a:spLocks noChangeArrowheads="1"/>
          </p:cNvSpPr>
          <p:nvPr/>
        </p:nvSpPr>
        <p:spPr bwMode="auto">
          <a:xfrm>
            <a:off x="3962400" y="4632325"/>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dirty="0"/>
              <a:t>-Z</a:t>
            </a:r>
            <a:r>
              <a:rPr lang="el-GR" altLang="en-US" sz="2000" baseline="-25000" dirty="0"/>
              <a:t>α</a:t>
            </a:r>
            <a:r>
              <a:rPr lang="en-US" altLang="en-US" sz="2000" baseline="-25000" dirty="0"/>
              <a:t>/2</a:t>
            </a:r>
            <a:endParaRPr lang="el-GR" altLang="en-US" sz="2000" baseline="-25000" dirty="0"/>
          </a:p>
        </p:txBody>
      </p:sp>
      <p:sp>
        <p:nvSpPr>
          <p:cNvPr id="25617" name="Line 19"/>
          <p:cNvSpPr>
            <a:spLocks noChangeShapeType="1"/>
          </p:cNvSpPr>
          <p:nvPr/>
        </p:nvSpPr>
        <p:spPr bwMode="auto">
          <a:xfrm>
            <a:off x="4343400" y="4343400"/>
            <a:ext cx="3048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8" name="Line 22"/>
          <p:cNvSpPr>
            <a:spLocks noChangeShapeType="1"/>
          </p:cNvSpPr>
          <p:nvPr/>
        </p:nvSpPr>
        <p:spPr bwMode="auto">
          <a:xfrm>
            <a:off x="3200400" y="43434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19" name="Text Box 26"/>
          <p:cNvSpPr txBox="1">
            <a:spLocks noChangeArrowheads="1"/>
          </p:cNvSpPr>
          <p:nvPr/>
        </p:nvSpPr>
        <p:spPr bwMode="auto">
          <a:xfrm>
            <a:off x="5676900" y="4639962"/>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dirty="0"/>
              <a:t>0</a:t>
            </a:r>
            <a:endParaRPr lang="el-GR" altLang="en-US" sz="1800" baseline="-25000" dirty="0"/>
          </a:p>
        </p:txBody>
      </p:sp>
      <p:sp>
        <p:nvSpPr>
          <p:cNvPr id="25620" name="Rectangle 28"/>
          <p:cNvSpPr>
            <a:spLocks noChangeArrowheads="1"/>
          </p:cNvSpPr>
          <p:nvPr/>
        </p:nvSpPr>
        <p:spPr bwMode="auto">
          <a:xfrm>
            <a:off x="5029200" y="1447800"/>
            <a:ext cx="1676400" cy="901700"/>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sz="2400" b="1" dirty="0">
                <a:solidFill>
                  <a:srgbClr val="008000"/>
                </a:solidFill>
              </a:rPr>
              <a:t>H</a:t>
            </a:r>
            <a:r>
              <a:rPr lang="en-US" altLang="en-US" sz="2400" b="1" baseline="-25000" dirty="0">
                <a:solidFill>
                  <a:srgbClr val="008000"/>
                </a:solidFill>
              </a:rPr>
              <a:t>0</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 30    H</a:t>
            </a:r>
            <a:r>
              <a:rPr lang="en-US" altLang="en-US" sz="2400" b="1" baseline="-25000" dirty="0">
                <a:solidFill>
                  <a:srgbClr val="008000"/>
                </a:solidFill>
              </a:rPr>
              <a:t>1</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a:t>
            </a:r>
            <a:r>
              <a:rPr lang="en-US" altLang="en-US" sz="2400" b="1" dirty="0">
                <a:solidFill>
                  <a:srgbClr val="008000"/>
                </a:solidFill>
                <a:latin typeface="Symbol" panose="05050102010706020507" pitchFamily="18" charset="2"/>
              </a:rPr>
              <a:t>¹</a:t>
            </a:r>
            <a:r>
              <a:rPr lang="en-US" altLang="en-US" sz="2400" b="1" dirty="0">
                <a:solidFill>
                  <a:srgbClr val="008000"/>
                </a:solidFill>
              </a:rPr>
              <a:t> 30</a:t>
            </a:r>
          </a:p>
        </p:txBody>
      </p:sp>
      <p:sp>
        <p:nvSpPr>
          <p:cNvPr id="25621" name="Text Box 29"/>
          <p:cNvSpPr txBox="1">
            <a:spLocks noChangeArrowheads="1"/>
          </p:cNvSpPr>
          <p:nvPr/>
        </p:nvSpPr>
        <p:spPr bwMode="auto">
          <a:xfrm>
            <a:off x="7010400" y="4632325"/>
            <a:ext cx="76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dirty="0"/>
              <a:t>+Z</a:t>
            </a:r>
            <a:r>
              <a:rPr lang="el-GR" altLang="en-US" sz="2000" baseline="-25000" dirty="0"/>
              <a:t>α</a:t>
            </a:r>
            <a:r>
              <a:rPr lang="en-US" altLang="en-US" sz="2000" baseline="-25000" dirty="0"/>
              <a:t>/2</a:t>
            </a:r>
            <a:endParaRPr lang="el-GR" altLang="en-US" sz="2000" baseline="-25000" dirty="0"/>
          </a:p>
        </p:txBody>
      </p:sp>
      <p:sp>
        <p:nvSpPr>
          <p:cNvPr id="25622" name="Line 32"/>
          <p:cNvSpPr>
            <a:spLocks noChangeShapeType="1"/>
          </p:cNvSpPr>
          <p:nvPr/>
        </p:nvSpPr>
        <p:spPr bwMode="auto">
          <a:xfrm>
            <a:off x="7391400" y="38862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623" name="Line 33"/>
          <p:cNvSpPr>
            <a:spLocks noChangeShapeType="1"/>
          </p:cNvSpPr>
          <p:nvPr/>
        </p:nvSpPr>
        <p:spPr bwMode="auto">
          <a:xfrm>
            <a:off x="7391400" y="43434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4" name="Line 34"/>
          <p:cNvSpPr>
            <a:spLocks noChangeShapeType="1"/>
          </p:cNvSpPr>
          <p:nvPr/>
        </p:nvSpPr>
        <p:spPr bwMode="auto">
          <a:xfrm flipH="1">
            <a:off x="7543800" y="3352800"/>
            <a:ext cx="3048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5625" name="Rectangle 43"/>
          <p:cNvSpPr>
            <a:spLocks noChangeArrowheads="1"/>
          </p:cNvSpPr>
          <p:nvPr/>
        </p:nvSpPr>
        <p:spPr bwMode="auto">
          <a:xfrm flipH="1">
            <a:off x="7772400" y="2895600"/>
            <a:ext cx="7620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sym typeface="Symbol" panose="05050102010706020507" pitchFamily="18" charset="2"/>
              </a:rPr>
              <a:t></a:t>
            </a:r>
            <a:r>
              <a:rPr lang="en-US" altLang="en-US"/>
              <a:t>/2</a:t>
            </a:r>
          </a:p>
        </p:txBody>
      </p:sp>
      <p:sp>
        <p:nvSpPr>
          <p:cNvPr id="25626" name="Rectangle 44"/>
          <p:cNvSpPr>
            <a:spLocks noChangeArrowheads="1"/>
          </p:cNvSpPr>
          <p:nvPr/>
        </p:nvSpPr>
        <p:spPr bwMode="auto">
          <a:xfrm>
            <a:off x="3581400" y="5257800"/>
            <a:ext cx="144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None/>
            </a:pPr>
            <a:r>
              <a:rPr lang="en-US" altLang="en-US" sz="2300">
                <a:solidFill>
                  <a:schemeClr val="folHlink"/>
                </a:solidFill>
              </a:rPr>
              <a:t>	</a:t>
            </a:r>
            <a:r>
              <a:rPr lang="en-US" altLang="en-US" sz="2300">
                <a:solidFill>
                  <a:srgbClr val="008000"/>
                </a:solidFill>
              </a:rPr>
              <a:t>Lower critical value</a:t>
            </a:r>
          </a:p>
        </p:txBody>
      </p:sp>
      <p:sp>
        <p:nvSpPr>
          <p:cNvPr id="25627" name="Rectangle 45"/>
          <p:cNvSpPr>
            <a:spLocks noChangeArrowheads="1"/>
          </p:cNvSpPr>
          <p:nvPr/>
        </p:nvSpPr>
        <p:spPr bwMode="auto">
          <a:xfrm>
            <a:off x="6629400" y="5273675"/>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buFont typeface="Wingdings" panose="05000000000000000000" pitchFamily="2" charset="2"/>
              <a:buNone/>
            </a:pPr>
            <a:r>
              <a:rPr lang="en-US" altLang="en-US" sz="2300">
                <a:solidFill>
                  <a:schemeClr val="folHlink"/>
                </a:solidFill>
              </a:rPr>
              <a:t>	</a:t>
            </a:r>
            <a:r>
              <a:rPr lang="en-US" altLang="en-US" sz="2300">
                <a:solidFill>
                  <a:srgbClr val="008000"/>
                </a:solidFill>
              </a:rPr>
              <a:t>Upper critical value</a:t>
            </a:r>
          </a:p>
        </p:txBody>
      </p:sp>
      <p:sp>
        <p:nvSpPr>
          <p:cNvPr id="25628" name="Text Box 46"/>
          <p:cNvSpPr txBox="1">
            <a:spLocks noChangeArrowheads="1"/>
          </p:cNvSpPr>
          <p:nvPr/>
        </p:nvSpPr>
        <p:spPr bwMode="auto">
          <a:xfrm>
            <a:off x="5715000" y="3900488"/>
            <a:ext cx="457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30</a:t>
            </a:r>
            <a:endParaRPr lang="el-GR" altLang="en-US" sz="1800" baseline="-25000"/>
          </a:p>
        </p:txBody>
      </p:sp>
      <p:sp>
        <p:nvSpPr>
          <p:cNvPr id="25629" name="Text Box 47"/>
          <p:cNvSpPr txBox="1">
            <a:spLocks noChangeArrowheads="1"/>
          </p:cNvSpPr>
          <p:nvPr/>
        </p:nvSpPr>
        <p:spPr bwMode="auto">
          <a:xfrm>
            <a:off x="8382000" y="45100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400"/>
              <a:t>Z</a:t>
            </a:r>
            <a:endParaRPr lang="el-GR" altLang="en-US" sz="2400" baseline="-25000"/>
          </a:p>
        </p:txBody>
      </p:sp>
      <p:sp>
        <p:nvSpPr>
          <p:cNvPr id="25630" name="Text Box 48"/>
          <p:cNvSpPr txBox="1">
            <a:spLocks noChangeArrowheads="1"/>
          </p:cNvSpPr>
          <p:nvPr/>
        </p:nvSpPr>
        <p:spPr bwMode="auto">
          <a:xfrm>
            <a:off x="8382000" y="3733800"/>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400"/>
              <a:t>X</a:t>
            </a:r>
            <a:endParaRPr lang="el-GR" altLang="en-US" sz="2400" baseline="-25000"/>
          </a:p>
        </p:txBody>
      </p:sp>
      <p:sp>
        <p:nvSpPr>
          <p:cNvPr id="25631" name="Line 49"/>
          <p:cNvSpPr>
            <a:spLocks noChangeShapeType="1"/>
          </p:cNvSpPr>
          <p:nvPr/>
        </p:nvSpPr>
        <p:spPr bwMode="auto">
          <a:xfrm>
            <a:off x="8534400" y="3810000"/>
            <a:ext cx="1524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5632" name="Line 50"/>
          <p:cNvSpPr>
            <a:spLocks noChangeShapeType="1"/>
          </p:cNvSpPr>
          <p:nvPr/>
        </p:nvSpPr>
        <p:spPr bwMode="auto">
          <a:xfrm flipV="1">
            <a:off x="4343400" y="5029200"/>
            <a:ext cx="0" cy="3048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33" name="Line 51"/>
          <p:cNvSpPr>
            <a:spLocks noChangeShapeType="1"/>
          </p:cNvSpPr>
          <p:nvPr/>
        </p:nvSpPr>
        <p:spPr bwMode="auto">
          <a:xfrm flipV="1">
            <a:off x="7391400" y="5029200"/>
            <a:ext cx="0" cy="304800"/>
          </a:xfrm>
          <a:prstGeom prst="line">
            <a:avLst/>
          </a:prstGeom>
          <a:noFill/>
          <a:ln w="2857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5634" name="Rectangle 3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228600" y="609600"/>
            <a:ext cx="8783638" cy="762000"/>
          </a:xfrm>
        </p:spPr>
        <p:txBody>
          <a:bodyPr/>
          <a:lstStyle/>
          <a:p>
            <a:pPr eaLnBrk="1" hangingPunct="1">
              <a:lnSpc>
                <a:spcPct val="80000"/>
              </a:lnSpc>
            </a:pPr>
            <a:r>
              <a:rPr lang="en-US" altLang="en-US"/>
              <a:t>Steps in The Critical Value Approach To Hypothesis Testing</a:t>
            </a:r>
          </a:p>
        </p:txBody>
      </p:sp>
      <p:sp>
        <p:nvSpPr>
          <p:cNvPr id="26627" name="Rectangle 3"/>
          <p:cNvSpPr>
            <a:spLocks noGrp="1" noChangeArrowheads="1"/>
          </p:cNvSpPr>
          <p:nvPr>
            <p:ph type="body" idx="4294967295"/>
          </p:nvPr>
        </p:nvSpPr>
        <p:spPr>
          <a:xfrm>
            <a:off x="762000" y="1600200"/>
            <a:ext cx="8077200" cy="4724400"/>
          </a:xfrm>
        </p:spPr>
        <p:txBody>
          <a:bodyPr/>
          <a:lstStyle/>
          <a:p>
            <a:pPr marL="533400" indent="-533400" eaLnBrk="1" hangingPunct="1">
              <a:spcBef>
                <a:spcPct val="30000"/>
              </a:spcBef>
              <a:buSzPct val="84000"/>
              <a:buFont typeface="Wingdings" panose="05000000000000000000" pitchFamily="2" charset="2"/>
              <a:buAutoNum type="arabicPeriod"/>
            </a:pPr>
            <a:r>
              <a:rPr lang="en-US" altLang="en-US" dirty="0"/>
              <a:t>State the null hypothesis, H</a:t>
            </a:r>
            <a:r>
              <a:rPr lang="en-US" altLang="en-US" baseline="-25000" dirty="0"/>
              <a:t>0</a:t>
            </a:r>
            <a:r>
              <a:rPr lang="en-US" altLang="en-US" dirty="0"/>
              <a:t> and the alternative hypothesis, H</a:t>
            </a:r>
            <a:r>
              <a:rPr lang="en-US" altLang="en-US" baseline="-25000" dirty="0"/>
              <a:t>1</a:t>
            </a:r>
            <a:r>
              <a:rPr lang="en-US" altLang="en-US" dirty="0"/>
              <a:t>.</a:t>
            </a:r>
            <a:endParaRPr lang="en-US" altLang="en-US" baseline="-25000" dirty="0"/>
          </a:p>
          <a:p>
            <a:pPr marL="533400" indent="-533400" eaLnBrk="1" hangingPunct="1">
              <a:spcBef>
                <a:spcPct val="30000"/>
              </a:spcBef>
              <a:buSzPct val="84000"/>
              <a:buFont typeface="Wingdings" panose="05000000000000000000" pitchFamily="2" charset="2"/>
              <a:buAutoNum type="arabicPeriod"/>
            </a:pPr>
            <a:r>
              <a:rPr lang="en-US" altLang="en-US" dirty="0"/>
              <a:t>Choose the level of significance, </a:t>
            </a:r>
            <a:r>
              <a:rPr lang="el-GR" altLang="en-US" dirty="0">
                <a:sym typeface="Symbol" panose="05050102010706020507" pitchFamily="18" charset="2"/>
              </a:rPr>
              <a:t></a:t>
            </a:r>
            <a:r>
              <a:rPr lang="en-US" altLang="en-US" dirty="0"/>
              <a:t>, and the sample size, n. The level of significance is based on the relative importance of Type I and Type II errors in the situation.</a:t>
            </a:r>
          </a:p>
          <a:p>
            <a:pPr marL="533400" indent="-533400" eaLnBrk="1" hangingPunct="1">
              <a:spcBef>
                <a:spcPct val="30000"/>
              </a:spcBef>
              <a:buSzPct val="84000"/>
              <a:buFont typeface="Wingdings" panose="05000000000000000000" pitchFamily="2" charset="2"/>
              <a:buAutoNum type="arabicPeriod"/>
            </a:pPr>
            <a:r>
              <a:rPr lang="en-US" altLang="en-US" dirty="0"/>
              <a:t>Determine the appropriate test statistic and sampling distribution.</a:t>
            </a:r>
          </a:p>
          <a:p>
            <a:pPr marL="533400" indent="-533400" eaLnBrk="1" hangingPunct="1">
              <a:spcBef>
                <a:spcPct val="30000"/>
              </a:spcBef>
              <a:buSzPct val="84000"/>
              <a:buFont typeface="Wingdings" panose="05000000000000000000" pitchFamily="2" charset="2"/>
              <a:buAutoNum type="arabicPeriod"/>
            </a:pPr>
            <a:r>
              <a:rPr lang="en-US" altLang="en-US" dirty="0"/>
              <a:t>Determine the critical values that divide the rejection and nonrejection regions.</a:t>
            </a:r>
          </a:p>
        </p:txBody>
      </p:sp>
      <p:sp>
        <p:nvSpPr>
          <p:cNvPr id="26628" name="Rectangle 6"/>
          <p:cNvSpPr>
            <a:spLocks noChangeArrowheads="1"/>
          </p:cNvSpPr>
          <p:nvPr/>
        </p:nvSpPr>
        <p:spPr bwMode="auto">
          <a:xfrm>
            <a:off x="7620000" y="990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Effect transition="in" filter="fade">
                                      <p:cBhvr>
                                        <p:cTn id="7" dur="500"/>
                                        <p:tgtEl>
                                          <p:spTgt spid="266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2" end="2"/>
                                            </p:txEl>
                                          </p:spTgt>
                                        </p:tgtEl>
                                        <p:attrNameLst>
                                          <p:attrName>style.visibility</p:attrName>
                                        </p:attrNameLst>
                                      </p:cBhvr>
                                      <p:to>
                                        <p:strVal val="visible"/>
                                      </p:to>
                                    </p:set>
                                    <p:animEffect transition="in" filter="fade">
                                      <p:cBhvr>
                                        <p:cTn id="12" dur="500"/>
                                        <p:tgtEl>
                                          <p:spTgt spid="2662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fade">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228600" y="436563"/>
            <a:ext cx="7793038" cy="762000"/>
          </a:xfrm>
        </p:spPr>
        <p:txBody>
          <a:bodyPr/>
          <a:lstStyle/>
          <a:p>
            <a:pPr eaLnBrk="1" hangingPunct="1">
              <a:lnSpc>
                <a:spcPct val="80000"/>
              </a:lnSpc>
            </a:pPr>
            <a:r>
              <a:rPr lang="en-US" altLang="en-US"/>
              <a:t>Steps in The Critical Value Approach To Hypothesis Testing</a:t>
            </a:r>
          </a:p>
        </p:txBody>
      </p:sp>
      <p:sp>
        <p:nvSpPr>
          <p:cNvPr id="27651" name="Rectangle 3"/>
          <p:cNvSpPr>
            <a:spLocks noGrp="1" noChangeArrowheads="1"/>
          </p:cNvSpPr>
          <p:nvPr>
            <p:ph type="body" idx="4294967295"/>
          </p:nvPr>
        </p:nvSpPr>
        <p:spPr>
          <a:xfrm>
            <a:off x="781050" y="1600200"/>
            <a:ext cx="8077200" cy="4953000"/>
          </a:xfrm>
        </p:spPr>
        <p:txBody>
          <a:bodyPr/>
          <a:lstStyle/>
          <a:p>
            <a:pPr marL="514350" indent="-514350" eaLnBrk="1" hangingPunct="1">
              <a:spcBef>
                <a:spcPct val="30000"/>
              </a:spcBef>
              <a:buSzPct val="85000"/>
              <a:buFont typeface="Arial" panose="020B0604020202020204" pitchFamily="34" charset="0"/>
              <a:buAutoNum type="arabicPeriod" startAt="5"/>
            </a:pPr>
            <a:r>
              <a:rPr lang="en-US" altLang="en-US" dirty="0"/>
              <a:t>Collect the sample data, organize the results, and compute the value of the test statistic.</a:t>
            </a:r>
          </a:p>
          <a:p>
            <a:pPr marL="514350" indent="-514350" eaLnBrk="1" hangingPunct="1">
              <a:spcBef>
                <a:spcPct val="30000"/>
              </a:spcBef>
              <a:buSzPct val="85000"/>
              <a:buFont typeface="Arial" panose="020B0604020202020204" pitchFamily="34" charset="0"/>
              <a:buAutoNum type="arabicPeriod" startAt="5"/>
            </a:pPr>
            <a:r>
              <a:rPr lang="en-US" altLang="en-US" dirty="0"/>
              <a:t>Make the statistical decision, determine whether the assumptions are valid, and state the managerial conclusion in the context of the theory, claim, or assertion being tested.  If the test statistic falls into the nonrejection region, you do not reject the null hypothesis H</a:t>
            </a:r>
            <a:r>
              <a:rPr lang="en-US" altLang="en-US" baseline="-25000" dirty="0"/>
              <a:t>0</a:t>
            </a:r>
            <a:r>
              <a:rPr lang="en-US" altLang="en-US" dirty="0"/>
              <a:t>. If the test statistic falls into the rejection region, reject the null hypothesis.</a:t>
            </a:r>
          </a:p>
        </p:txBody>
      </p:sp>
      <p:sp>
        <p:nvSpPr>
          <p:cNvPr id="27652" name="Text Box 4"/>
          <p:cNvSpPr txBox="1">
            <a:spLocks noChangeArrowheads="1"/>
          </p:cNvSpPr>
          <p:nvPr/>
        </p:nvSpPr>
        <p:spPr bwMode="auto">
          <a:xfrm>
            <a:off x="7510463" y="287338"/>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27653" name="Rectangle 7"/>
          <p:cNvSpPr>
            <a:spLocks noChangeArrowheads="1"/>
          </p:cNvSpPr>
          <p:nvPr/>
        </p:nvSpPr>
        <p:spPr bwMode="auto">
          <a:xfrm>
            <a:off x="7608888" y="1198563"/>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Effect transition="in" filter="fade">
                                      <p:cBhvr>
                                        <p:cTn id="7"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219200" y="152400"/>
            <a:ext cx="7467600" cy="762000"/>
          </a:xfrm>
        </p:spPr>
        <p:txBody>
          <a:bodyPr/>
          <a:lstStyle/>
          <a:p>
            <a:pPr eaLnBrk="1" hangingPunct="1"/>
            <a:r>
              <a:rPr lang="en-US" altLang="en-US"/>
              <a:t>Hypothesis Testing Example</a:t>
            </a:r>
          </a:p>
        </p:txBody>
      </p:sp>
      <p:sp>
        <p:nvSpPr>
          <p:cNvPr id="28675" name="Rectangle 3"/>
          <p:cNvSpPr>
            <a:spLocks noChangeArrowheads="1"/>
          </p:cNvSpPr>
          <p:nvPr/>
        </p:nvSpPr>
        <p:spPr bwMode="auto">
          <a:xfrm>
            <a:off x="838200" y="1524000"/>
            <a:ext cx="7543800" cy="1371600"/>
          </a:xfrm>
          <a:prstGeom prst="rect">
            <a:avLst/>
          </a:prstGeom>
          <a:solidFill>
            <a:srgbClr val="00E200"/>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2400"/>
          </a:p>
        </p:txBody>
      </p:sp>
      <p:sp>
        <p:nvSpPr>
          <p:cNvPr id="28676" name="Rectangle 4"/>
          <p:cNvSpPr>
            <a:spLocks noChangeArrowheads="1"/>
          </p:cNvSpPr>
          <p:nvPr/>
        </p:nvSpPr>
        <p:spPr bwMode="auto">
          <a:xfrm>
            <a:off x="990600" y="1524000"/>
            <a:ext cx="731520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b="1">
                <a:solidFill>
                  <a:schemeClr val="bg2"/>
                </a:solidFill>
              </a:rPr>
              <a:t>Test the claim that the true mean diameter of a manufactured bolt is 30mm.</a:t>
            </a:r>
          </a:p>
        </p:txBody>
      </p:sp>
      <p:sp>
        <p:nvSpPr>
          <p:cNvPr id="28677" name="Text Box 5"/>
          <p:cNvSpPr txBox="1">
            <a:spLocks noChangeArrowheads="1"/>
          </p:cNvSpPr>
          <p:nvPr/>
        </p:nvSpPr>
        <p:spPr bwMode="auto">
          <a:xfrm>
            <a:off x="2971800" y="2355850"/>
            <a:ext cx="3049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b="1">
                <a:solidFill>
                  <a:schemeClr val="bg2"/>
                </a:solidFill>
              </a:rPr>
              <a:t>(Assume </a:t>
            </a:r>
            <a:r>
              <a:rPr lang="el-GR" altLang="en-US" b="1">
                <a:solidFill>
                  <a:schemeClr val="bg2"/>
                </a:solidFill>
                <a:sym typeface="Arial" panose="020B0604020202020204" pitchFamily="34" charset="0"/>
              </a:rPr>
              <a:t>σ</a:t>
            </a:r>
            <a:r>
              <a:rPr lang="en-US" altLang="en-US" b="1">
                <a:solidFill>
                  <a:schemeClr val="bg2"/>
                </a:solidFill>
                <a:sym typeface="Arial" panose="020B0604020202020204" pitchFamily="34" charset="0"/>
              </a:rPr>
              <a:t> = 0.8)</a:t>
            </a:r>
          </a:p>
        </p:txBody>
      </p:sp>
      <p:sp>
        <p:nvSpPr>
          <p:cNvPr id="28678" name="Rectangle 6"/>
          <p:cNvSpPr>
            <a:spLocks noChangeArrowheads="1"/>
          </p:cNvSpPr>
          <p:nvPr/>
        </p:nvSpPr>
        <p:spPr bwMode="auto">
          <a:xfrm>
            <a:off x="609600" y="3124200"/>
            <a:ext cx="7543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693738" indent="-268288"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en-US" sz="2400" dirty="0"/>
              <a:t>1.	  State the appropriate null and alternative</a:t>
            </a:r>
          </a:p>
          <a:p>
            <a:pPr eaLnBrk="1" hangingPunct="1">
              <a:lnSpc>
                <a:spcPct val="80000"/>
              </a:lnSpc>
              <a:buFont typeface="Wingdings" panose="05000000000000000000" pitchFamily="2" charset="2"/>
              <a:buNone/>
            </a:pPr>
            <a:r>
              <a:rPr lang="en-US" altLang="en-US" sz="2400" dirty="0"/>
              <a:t>		  hypotheses:</a:t>
            </a:r>
          </a:p>
          <a:p>
            <a:pPr lvl="1" eaLnBrk="1" hangingPunct="1"/>
            <a:r>
              <a:rPr lang="en-US" altLang="en-US" dirty="0">
                <a:solidFill>
                  <a:srgbClr val="008000"/>
                </a:solidFill>
              </a:rPr>
              <a:t>H</a:t>
            </a:r>
            <a:r>
              <a:rPr lang="en-US" altLang="en-US" baseline="-25000" dirty="0">
                <a:solidFill>
                  <a:srgbClr val="008000"/>
                </a:solidFill>
              </a:rPr>
              <a:t>0</a:t>
            </a:r>
            <a:r>
              <a:rPr lang="en-US" altLang="en-US" dirty="0">
                <a:solidFill>
                  <a:srgbClr val="008000"/>
                </a:solidFill>
              </a:rPr>
              <a:t>: </a:t>
            </a:r>
            <a:r>
              <a:rPr lang="el-GR" altLang="en-US" dirty="0">
                <a:solidFill>
                  <a:srgbClr val="008000"/>
                </a:solidFill>
                <a:sym typeface="Symbol" panose="05050102010706020507" pitchFamily="18" charset="2"/>
              </a:rPr>
              <a:t>μ</a:t>
            </a:r>
            <a:r>
              <a:rPr lang="en-US" altLang="en-US" dirty="0">
                <a:solidFill>
                  <a:srgbClr val="008000"/>
                </a:solidFill>
                <a:sym typeface="Symbol" panose="05050102010706020507" pitchFamily="18" charset="2"/>
              </a:rPr>
              <a:t> = 30      H</a:t>
            </a:r>
            <a:r>
              <a:rPr lang="en-US" altLang="en-US" baseline="-25000" dirty="0">
                <a:solidFill>
                  <a:srgbClr val="008000"/>
                </a:solidFill>
                <a:sym typeface="Symbol" panose="05050102010706020507" pitchFamily="18" charset="2"/>
              </a:rPr>
              <a:t>1</a:t>
            </a:r>
            <a:r>
              <a:rPr lang="en-US" altLang="en-US" dirty="0">
                <a:solidFill>
                  <a:srgbClr val="008000"/>
                </a:solidFill>
                <a:sym typeface="Symbol" panose="05050102010706020507" pitchFamily="18" charset="2"/>
              </a:rPr>
              <a:t>: </a:t>
            </a:r>
            <a:r>
              <a:rPr lang="el-GR" altLang="en-US" dirty="0">
                <a:solidFill>
                  <a:srgbClr val="008000"/>
                </a:solidFill>
                <a:sym typeface="Symbol" panose="05050102010706020507" pitchFamily="18" charset="2"/>
              </a:rPr>
              <a:t>μ</a:t>
            </a:r>
            <a:r>
              <a:rPr lang="en-US" altLang="en-US" dirty="0">
                <a:solidFill>
                  <a:srgbClr val="008000"/>
                </a:solidFill>
                <a:sym typeface="Symbol" panose="05050102010706020507" pitchFamily="18" charset="2"/>
              </a:rPr>
              <a:t> ≠ 30    (This is a two-tail test).</a:t>
            </a:r>
          </a:p>
          <a:p>
            <a:pPr eaLnBrk="1" hangingPunct="1">
              <a:buFont typeface="Wingdings" panose="05000000000000000000" pitchFamily="2" charset="2"/>
              <a:buNone/>
            </a:pPr>
            <a:r>
              <a:rPr lang="en-US" altLang="en-US" sz="2400" dirty="0"/>
              <a:t>2.   Specify the desired level of significance and the sample size:</a:t>
            </a:r>
          </a:p>
          <a:p>
            <a:pPr lvl="1" eaLnBrk="1" hangingPunct="1"/>
            <a:r>
              <a:rPr lang="en-US" altLang="en-US" dirty="0">
                <a:solidFill>
                  <a:srgbClr val="008000"/>
                </a:solidFill>
              </a:rPr>
              <a:t>Suppose that </a:t>
            </a:r>
            <a:r>
              <a:rPr lang="en-US" altLang="en-US" dirty="0">
                <a:solidFill>
                  <a:srgbClr val="008000"/>
                </a:solidFill>
                <a:sym typeface="Symbol" panose="05050102010706020507" pitchFamily="18" charset="2"/>
              </a:rPr>
              <a:t></a:t>
            </a:r>
            <a:r>
              <a:rPr lang="en-US" altLang="en-US" dirty="0">
                <a:solidFill>
                  <a:srgbClr val="008000"/>
                </a:solidFill>
              </a:rPr>
              <a:t> = 0.05 and n = 100 are chosen for this test.</a:t>
            </a:r>
          </a:p>
        </p:txBody>
      </p:sp>
      <p:sp>
        <p:nvSpPr>
          <p:cNvPr id="28679" name="Rectangle 10"/>
          <p:cNvSpPr>
            <a:spLocks noChangeArrowheads="1"/>
          </p:cNvSpPr>
          <p:nvPr/>
        </p:nvSpPr>
        <p:spPr bwMode="auto">
          <a:xfrm>
            <a:off x="7620000" y="9144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8">
                                            <p:txEl>
                                              <p:pRg st="2" end="2"/>
                                            </p:txEl>
                                          </p:spTgt>
                                        </p:tgtEl>
                                        <p:attrNameLst>
                                          <p:attrName>style.visibility</p:attrName>
                                        </p:attrNameLst>
                                      </p:cBhvr>
                                      <p:to>
                                        <p:strVal val="visible"/>
                                      </p:to>
                                    </p:set>
                                    <p:animEffect transition="in" filter="fade">
                                      <p:cBhvr>
                                        <p:cTn id="7" dur="500"/>
                                        <p:tgtEl>
                                          <p:spTgt spid="2867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8">
                                            <p:txEl>
                                              <p:pRg st="3" end="3"/>
                                            </p:txEl>
                                          </p:spTgt>
                                        </p:tgtEl>
                                        <p:attrNameLst>
                                          <p:attrName>style.visibility</p:attrName>
                                        </p:attrNameLst>
                                      </p:cBhvr>
                                      <p:to>
                                        <p:strVal val="visible"/>
                                      </p:to>
                                    </p:set>
                                    <p:animEffect transition="in" filter="fade">
                                      <p:cBhvr>
                                        <p:cTn id="12" dur="500"/>
                                        <p:tgtEl>
                                          <p:spTgt spid="2867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8">
                                            <p:txEl>
                                              <p:pRg st="4" end="4"/>
                                            </p:txEl>
                                          </p:spTgt>
                                        </p:tgtEl>
                                        <p:attrNameLst>
                                          <p:attrName>style.visibility</p:attrName>
                                        </p:attrNameLst>
                                      </p:cBhvr>
                                      <p:to>
                                        <p:strVal val="visible"/>
                                      </p:to>
                                    </p:set>
                                    <p:animEffect transition="in" filter="fade">
                                      <p:cBhvr>
                                        <p:cTn id="17" dur="500"/>
                                        <p:tgtEl>
                                          <p:spTgt spid="286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4">
            <a:hlinkClick r:id="" action="ppaction://ole?verb=0"/>
          </p:cNvPr>
          <p:cNvGraphicFramePr>
            <a:graphicFrameLocks/>
          </p:cNvGraphicFramePr>
          <p:nvPr>
            <p:extLst>
              <p:ext uri="{D42A27DB-BD31-4B8C-83A1-F6EECF244321}">
                <p14:modId xmlns:p14="http://schemas.microsoft.com/office/powerpoint/2010/main" val="29731009"/>
              </p:ext>
            </p:extLst>
          </p:nvPr>
        </p:nvGraphicFramePr>
        <p:xfrm>
          <a:off x="990600" y="5181600"/>
          <a:ext cx="6096000" cy="1143000"/>
        </p:xfrm>
        <a:graphic>
          <a:graphicData uri="http://schemas.openxmlformats.org/presentationml/2006/ole">
            <mc:AlternateContent xmlns:mc="http://schemas.openxmlformats.org/markup-compatibility/2006">
              <mc:Choice xmlns:v="urn:schemas-microsoft-com:vml" Requires="v">
                <p:oleObj name="Equation" r:id="rId2" imgW="3124200" imgH="647700" progId="Equation.3">
                  <p:embed/>
                </p:oleObj>
              </mc:Choice>
              <mc:Fallback>
                <p:oleObj name="Equation" r:id="rId2" imgW="3124200" imgH="647700" progId="Equation.3">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5181600"/>
                        <a:ext cx="6096000" cy="1143000"/>
                      </a:xfrm>
                      <a:prstGeom prst="rect">
                        <a:avLst/>
                      </a:prstGeom>
                      <a:solidFill>
                        <a:srgbClr val="00E2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699" name="Rectangle 2"/>
          <p:cNvSpPr>
            <a:spLocks noGrp="1" noChangeArrowheads="1"/>
          </p:cNvSpPr>
          <p:nvPr>
            <p:ph type="title" idx="4294967295"/>
          </p:nvPr>
        </p:nvSpPr>
        <p:spPr>
          <a:xfrm>
            <a:off x="1219200" y="0"/>
            <a:ext cx="7315200" cy="762000"/>
          </a:xfrm>
        </p:spPr>
        <p:txBody>
          <a:bodyPr/>
          <a:lstStyle/>
          <a:p>
            <a:pPr eaLnBrk="1" hangingPunct="1"/>
            <a:r>
              <a:rPr lang="en-US" altLang="en-US"/>
              <a:t>Hypothesis Testing Example</a:t>
            </a:r>
          </a:p>
        </p:txBody>
      </p:sp>
      <p:sp>
        <p:nvSpPr>
          <p:cNvPr id="29700" name="Rectangle 6"/>
          <p:cNvSpPr>
            <a:spLocks noChangeArrowheads="1"/>
          </p:cNvSpPr>
          <p:nvPr/>
        </p:nvSpPr>
        <p:spPr bwMode="auto">
          <a:xfrm>
            <a:off x="381000" y="1752600"/>
            <a:ext cx="8001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693738" indent="-268288"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en-US" sz="2400" dirty="0"/>
              <a:t>3.	  Determine the appropriate technique:</a:t>
            </a:r>
          </a:p>
          <a:p>
            <a:pPr lvl="1" eaLnBrk="1" hangingPunct="1">
              <a:lnSpc>
                <a:spcPct val="80000"/>
              </a:lnSpc>
            </a:pPr>
            <a:r>
              <a:rPr lang="el-GR" altLang="en-US" dirty="0">
                <a:solidFill>
                  <a:srgbClr val="008000"/>
                </a:solidFill>
              </a:rPr>
              <a:t>σ</a:t>
            </a:r>
            <a:r>
              <a:rPr lang="en-US" altLang="en-US" dirty="0">
                <a:solidFill>
                  <a:srgbClr val="008000"/>
                </a:solidFill>
              </a:rPr>
              <a:t> is assumed known so this is a Z test</a:t>
            </a:r>
            <a:r>
              <a:rPr lang="en-US" altLang="en-US" sz="2000" dirty="0">
                <a:solidFill>
                  <a:srgbClr val="008000"/>
                </a:solidFill>
              </a:rPr>
              <a:t>.</a:t>
            </a:r>
          </a:p>
          <a:p>
            <a:pPr eaLnBrk="1" hangingPunct="1">
              <a:lnSpc>
                <a:spcPct val="80000"/>
              </a:lnSpc>
              <a:buFont typeface="Wingdings" panose="05000000000000000000" pitchFamily="2" charset="2"/>
              <a:buNone/>
            </a:pPr>
            <a:r>
              <a:rPr lang="en-US" altLang="en-US" sz="2400" dirty="0"/>
              <a:t>4.	  Determine the critical values:</a:t>
            </a:r>
          </a:p>
          <a:p>
            <a:pPr lvl="1" eaLnBrk="1" hangingPunct="1"/>
            <a:r>
              <a:rPr lang="en-US" altLang="en-US" dirty="0">
                <a:solidFill>
                  <a:srgbClr val="008000"/>
                </a:solidFill>
              </a:rPr>
              <a:t>For </a:t>
            </a:r>
            <a:r>
              <a:rPr lang="en-US" altLang="en-US" dirty="0">
                <a:solidFill>
                  <a:srgbClr val="008000"/>
                </a:solidFill>
                <a:sym typeface="Symbol" panose="05050102010706020507" pitchFamily="18" charset="2"/>
              </a:rPr>
              <a:t></a:t>
            </a:r>
            <a:r>
              <a:rPr lang="en-US" altLang="en-US" dirty="0">
                <a:solidFill>
                  <a:srgbClr val="008000"/>
                </a:solidFill>
              </a:rPr>
              <a:t> = 0.05 the critical Z values are ±1.96</a:t>
            </a:r>
            <a:r>
              <a:rPr lang="en-US" altLang="en-US" dirty="0">
                <a:solidFill>
                  <a:schemeClr val="folHlink"/>
                </a:solidFill>
              </a:rPr>
              <a:t>.</a:t>
            </a:r>
          </a:p>
          <a:p>
            <a:pPr eaLnBrk="1" hangingPunct="1">
              <a:buFont typeface="Wingdings" panose="05000000000000000000" pitchFamily="2" charset="2"/>
              <a:buNone/>
            </a:pPr>
            <a:r>
              <a:rPr lang="en-US" altLang="en-US" sz="2400" dirty="0"/>
              <a:t>5.</a:t>
            </a:r>
            <a:r>
              <a:rPr lang="en-US" altLang="en-US" sz="2400" dirty="0">
                <a:solidFill>
                  <a:schemeClr val="folHlink"/>
                </a:solidFill>
              </a:rPr>
              <a:t>   </a:t>
            </a:r>
            <a:r>
              <a:rPr lang="en-US" altLang="en-US" sz="2400" dirty="0"/>
              <a:t>Collect the data and compute the test statistic.</a:t>
            </a:r>
          </a:p>
          <a:p>
            <a:pPr lvl="1" eaLnBrk="1" hangingPunct="1">
              <a:lnSpc>
                <a:spcPct val="110000"/>
              </a:lnSpc>
            </a:pPr>
            <a:r>
              <a:rPr lang="en-US" altLang="en-US" dirty="0">
                <a:solidFill>
                  <a:srgbClr val="008000"/>
                </a:solidFill>
              </a:rPr>
              <a:t>Suppose the sample results are: </a:t>
            </a:r>
          </a:p>
          <a:p>
            <a:pPr lvl="1" eaLnBrk="1" hangingPunct="1">
              <a:lnSpc>
                <a:spcPct val="110000"/>
              </a:lnSpc>
              <a:buFont typeface="Wingdings" panose="05000000000000000000" pitchFamily="2" charset="2"/>
              <a:buNone/>
            </a:pPr>
            <a:r>
              <a:rPr lang="en-US" altLang="en-US" dirty="0">
                <a:solidFill>
                  <a:srgbClr val="008000"/>
                </a:solidFill>
              </a:rPr>
              <a:t>	n = 100,   X = 29.84  (</a:t>
            </a:r>
            <a:r>
              <a:rPr lang="el-GR" altLang="en-US" dirty="0">
                <a:solidFill>
                  <a:srgbClr val="008000"/>
                </a:solidFill>
                <a:sym typeface="Symbol" panose="05050102010706020507" pitchFamily="18" charset="2"/>
              </a:rPr>
              <a:t>σ</a:t>
            </a:r>
            <a:r>
              <a:rPr lang="en-US" altLang="en-US" dirty="0">
                <a:solidFill>
                  <a:srgbClr val="008000"/>
                </a:solidFill>
                <a:sym typeface="Symbol" panose="05050102010706020507" pitchFamily="18" charset="2"/>
              </a:rPr>
              <a:t> = 0.8 is assumed known).</a:t>
            </a:r>
          </a:p>
          <a:p>
            <a:pPr lvl="1" eaLnBrk="1" hangingPunct="1">
              <a:lnSpc>
                <a:spcPct val="110000"/>
              </a:lnSpc>
              <a:buFont typeface="Wingdings" panose="05000000000000000000" pitchFamily="2" charset="2"/>
              <a:buNone/>
            </a:pPr>
            <a:r>
              <a:rPr lang="en-US" altLang="en-US" dirty="0">
                <a:solidFill>
                  <a:srgbClr val="A50021"/>
                </a:solidFill>
                <a:sym typeface="Symbol" panose="05050102010706020507" pitchFamily="18" charset="2"/>
              </a:rPr>
              <a:t>So the test statistic is:</a:t>
            </a:r>
            <a:endParaRPr lang="en-US" altLang="en-US" dirty="0">
              <a:solidFill>
                <a:srgbClr val="A50021"/>
              </a:solidFill>
            </a:endParaRPr>
          </a:p>
        </p:txBody>
      </p:sp>
      <p:sp>
        <p:nvSpPr>
          <p:cNvPr id="29701" name="Text Box 8"/>
          <p:cNvSpPr txBox="1">
            <a:spLocks noChangeArrowheads="1"/>
          </p:cNvSpPr>
          <p:nvPr/>
        </p:nvSpPr>
        <p:spPr bwMode="auto">
          <a:xfrm>
            <a:off x="7467600" y="6858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29702" name="Line 9"/>
          <p:cNvSpPr>
            <a:spLocks noChangeShapeType="1"/>
          </p:cNvSpPr>
          <p:nvPr/>
        </p:nvSpPr>
        <p:spPr bwMode="auto">
          <a:xfrm>
            <a:off x="2505075" y="4343400"/>
            <a:ext cx="228600" cy="0"/>
          </a:xfrm>
          <a:prstGeom prst="line">
            <a:avLst/>
          </a:prstGeom>
          <a:noFill/>
          <a:ln w="19050">
            <a:solidFill>
              <a:schemeClr val="fo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29703" name="Rectangle 10"/>
          <p:cNvSpPr>
            <a:spLocks noChangeArrowheads="1"/>
          </p:cNvSpPr>
          <p:nvPr/>
        </p:nvSpPr>
        <p:spPr bwMode="auto">
          <a:xfrm>
            <a:off x="75438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700">
                                            <p:txEl>
                                              <p:pRg st="1" end="1"/>
                                            </p:txEl>
                                          </p:spTgt>
                                        </p:tgtEl>
                                        <p:attrNameLst>
                                          <p:attrName>style.visibility</p:attrName>
                                        </p:attrNameLst>
                                      </p:cBhvr>
                                      <p:to>
                                        <p:strVal val="visible"/>
                                      </p:to>
                                    </p:set>
                                    <p:animEffect transition="in" filter="fade">
                                      <p:cBhvr>
                                        <p:cTn id="7" dur="500"/>
                                        <p:tgtEl>
                                          <p:spTgt spid="2970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700">
                                            <p:txEl>
                                              <p:pRg st="2" end="2"/>
                                            </p:txEl>
                                          </p:spTgt>
                                        </p:tgtEl>
                                        <p:attrNameLst>
                                          <p:attrName>style.visibility</p:attrName>
                                        </p:attrNameLst>
                                      </p:cBhvr>
                                      <p:to>
                                        <p:strVal val="visible"/>
                                      </p:to>
                                    </p:set>
                                    <p:animEffect transition="in" filter="fade">
                                      <p:cBhvr>
                                        <p:cTn id="12" dur="500"/>
                                        <p:tgtEl>
                                          <p:spTgt spid="2970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0">
                                            <p:txEl>
                                              <p:pRg st="3" end="3"/>
                                            </p:txEl>
                                          </p:spTgt>
                                        </p:tgtEl>
                                        <p:attrNameLst>
                                          <p:attrName>style.visibility</p:attrName>
                                        </p:attrNameLst>
                                      </p:cBhvr>
                                      <p:to>
                                        <p:strVal val="visible"/>
                                      </p:to>
                                    </p:set>
                                    <p:animEffect transition="in" filter="fade">
                                      <p:cBhvr>
                                        <p:cTn id="17" dur="500"/>
                                        <p:tgtEl>
                                          <p:spTgt spid="2970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00">
                                            <p:txEl>
                                              <p:pRg st="4" end="4"/>
                                            </p:txEl>
                                          </p:spTgt>
                                        </p:tgtEl>
                                        <p:attrNameLst>
                                          <p:attrName>style.visibility</p:attrName>
                                        </p:attrNameLst>
                                      </p:cBhvr>
                                      <p:to>
                                        <p:strVal val="visible"/>
                                      </p:to>
                                    </p:set>
                                    <p:animEffect transition="in" filter="fade">
                                      <p:cBhvr>
                                        <p:cTn id="22" dur="500"/>
                                        <p:tgtEl>
                                          <p:spTgt spid="2970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700">
                                            <p:txEl>
                                              <p:pRg st="5" end="5"/>
                                            </p:txEl>
                                          </p:spTgt>
                                        </p:tgtEl>
                                        <p:attrNameLst>
                                          <p:attrName>style.visibility</p:attrName>
                                        </p:attrNameLst>
                                      </p:cBhvr>
                                      <p:to>
                                        <p:strVal val="visible"/>
                                      </p:to>
                                    </p:set>
                                    <p:animEffect transition="in" filter="fade">
                                      <p:cBhvr>
                                        <p:cTn id="27" dur="500"/>
                                        <p:tgtEl>
                                          <p:spTgt spid="2970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700">
                                            <p:txEl>
                                              <p:pRg st="6" end="6"/>
                                            </p:txEl>
                                          </p:spTgt>
                                        </p:tgtEl>
                                        <p:attrNameLst>
                                          <p:attrName>style.visibility</p:attrName>
                                        </p:attrNameLst>
                                      </p:cBhvr>
                                      <p:to>
                                        <p:strVal val="visible"/>
                                      </p:to>
                                    </p:set>
                                    <p:animEffect transition="in" filter="fade">
                                      <p:cBhvr>
                                        <p:cTn id="32" dur="500"/>
                                        <p:tgtEl>
                                          <p:spTgt spid="29700">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9700">
                                            <p:txEl>
                                              <p:pRg st="7" end="7"/>
                                            </p:txEl>
                                          </p:spTgt>
                                        </p:tgtEl>
                                        <p:attrNameLst>
                                          <p:attrName>style.visibility</p:attrName>
                                        </p:attrNameLst>
                                      </p:cBhvr>
                                      <p:to>
                                        <p:strVal val="visible"/>
                                      </p:to>
                                    </p:set>
                                    <p:animEffect transition="in" filter="fade">
                                      <p:cBhvr>
                                        <p:cTn id="37" dur="500"/>
                                        <p:tgtEl>
                                          <p:spTgt spid="29700">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698"/>
                                        </p:tgtEl>
                                        <p:attrNameLst>
                                          <p:attrName>style.visibility</p:attrName>
                                        </p:attrNameLst>
                                      </p:cBhvr>
                                      <p:to>
                                        <p:strVal val="visible"/>
                                      </p:to>
                                    </p:set>
                                    <p:animEffect transition="in" filter="fade">
                                      <p:cBhvr>
                                        <p:cTn id="42" dur="5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reeform 22"/>
          <p:cNvSpPr>
            <a:spLocks/>
          </p:cNvSpPr>
          <p:nvPr/>
        </p:nvSpPr>
        <p:spPr bwMode="auto">
          <a:xfrm flipH="1">
            <a:off x="7005638" y="3276600"/>
            <a:ext cx="842962"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0723" name="Text Box 2"/>
          <p:cNvSpPr txBox="1">
            <a:spLocks noChangeArrowheads="1"/>
          </p:cNvSpPr>
          <p:nvPr/>
        </p:nvSpPr>
        <p:spPr bwMode="auto">
          <a:xfrm>
            <a:off x="2895600" y="37338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30724" name="Text Box 3"/>
          <p:cNvSpPr txBox="1">
            <a:spLocks noChangeArrowheads="1"/>
          </p:cNvSpPr>
          <p:nvPr/>
        </p:nvSpPr>
        <p:spPr bwMode="auto">
          <a:xfrm>
            <a:off x="4795838" y="37338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30725" name="Rectangle 5"/>
          <p:cNvSpPr>
            <a:spLocks noGrp="1" noChangeArrowheads="1"/>
          </p:cNvSpPr>
          <p:nvPr>
            <p:ph type="body" idx="4294967295"/>
          </p:nvPr>
        </p:nvSpPr>
        <p:spPr>
          <a:xfrm>
            <a:off x="838200" y="1600200"/>
            <a:ext cx="8077200" cy="755650"/>
          </a:xfrm>
        </p:spPr>
        <p:txBody>
          <a:bodyPr/>
          <a:lstStyle/>
          <a:p>
            <a:pPr eaLnBrk="1" hangingPunct="1">
              <a:spcBef>
                <a:spcPct val="40000"/>
              </a:spcBef>
            </a:pPr>
            <a:r>
              <a:rPr lang="en-US" altLang="en-US" sz="2400"/>
              <a:t>6. 	Is the test statistic in the rejection region?</a:t>
            </a:r>
          </a:p>
        </p:txBody>
      </p:sp>
      <p:sp>
        <p:nvSpPr>
          <p:cNvPr id="30726" name="Freeform 6"/>
          <p:cNvSpPr>
            <a:spLocks/>
          </p:cNvSpPr>
          <p:nvPr/>
        </p:nvSpPr>
        <p:spPr bwMode="auto">
          <a:xfrm>
            <a:off x="3119438" y="3276600"/>
            <a:ext cx="833437"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0727" name="Freeform 7"/>
          <p:cNvSpPr>
            <a:spLocks/>
          </p:cNvSpPr>
          <p:nvPr/>
        </p:nvSpPr>
        <p:spPr bwMode="auto">
          <a:xfrm>
            <a:off x="3195638" y="21336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28" name="Freeform 8"/>
          <p:cNvSpPr>
            <a:spLocks/>
          </p:cNvSpPr>
          <p:nvPr/>
        </p:nvSpPr>
        <p:spPr bwMode="auto">
          <a:xfrm>
            <a:off x="5557838" y="21336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0729" name="Line 9"/>
          <p:cNvSpPr>
            <a:spLocks noChangeShapeType="1"/>
          </p:cNvSpPr>
          <p:nvPr/>
        </p:nvSpPr>
        <p:spPr bwMode="auto">
          <a:xfrm>
            <a:off x="2967038" y="35052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0730" name="Line 10"/>
          <p:cNvSpPr>
            <a:spLocks noChangeShapeType="1"/>
          </p:cNvSpPr>
          <p:nvPr/>
        </p:nvSpPr>
        <p:spPr bwMode="auto">
          <a:xfrm>
            <a:off x="3195638" y="2971800"/>
            <a:ext cx="4572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1" name="Rectangle 11"/>
          <p:cNvSpPr>
            <a:spLocks noChangeArrowheads="1"/>
          </p:cNvSpPr>
          <p:nvPr/>
        </p:nvSpPr>
        <p:spPr bwMode="auto">
          <a:xfrm flipH="1">
            <a:off x="2286000" y="2590800"/>
            <a:ext cx="1600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sym typeface="Symbol" panose="05050102010706020507" pitchFamily="18" charset="2"/>
              </a:rPr>
              <a:t>/2 </a:t>
            </a:r>
            <a:r>
              <a:rPr lang="en-US" altLang="en-US" sz="2000"/>
              <a:t>= 0.025</a:t>
            </a:r>
          </a:p>
        </p:txBody>
      </p:sp>
      <p:sp>
        <p:nvSpPr>
          <p:cNvPr id="30732" name="Line 12"/>
          <p:cNvSpPr>
            <a:spLocks noChangeShapeType="1"/>
          </p:cNvSpPr>
          <p:nvPr/>
        </p:nvSpPr>
        <p:spPr bwMode="auto">
          <a:xfrm>
            <a:off x="5557838" y="21336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0733" name="Line 13"/>
          <p:cNvSpPr>
            <a:spLocks noChangeShapeType="1"/>
          </p:cNvSpPr>
          <p:nvPr/>
        </p:nvSpPr>
        <p:spPr bwMode="auto">
          <a:xfrm>
            <a:off x="3962400" y="35052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34" name="Text Box 14"/>
          <p:cNvSpPr txBox="1">
            <a:spLocks noChangeArrowheads="1"/>
          </p:cNvSpPr>
          <p:nvPr/>
        </p:nvSpPr>
        <p:spPr bwMode="auto">
          <a:xfrm>
            <a:off x="2971800" y="4114800"/>
            <a:ext cx="1676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t>-Z</a:t>
            </a:r>
            <a:r>
              <a:rPr lang="el-GR" altLang="en-US" sz="2000" b="1" baseline="-25000"/>
              <a:t>α</a:t>
            </a:r>
            <a:r>
              <a:rPr lang="en-US" altLang="en-US" sz="2000" b="1" baseline="-25000"/>
              <a:t>/2 </a:t>
            </a:r>
            <a:r>
              <a:rPr lang="en-US" altLang="en-US" sz="2000" b="1"/>
              <a:t>=  -1.96</a:t>
            </a:r>
            <a:endParaRPr lang="el-GR" altLang="en-US" sz="2000" b="1"/>
          </a:p>
        </p:txBody>
      </p:sp>
      <p:sp>
        <p:nvSpPr>
          <p:cNvPr id="30735" name="Line 15"/>
          <p:cNvSpPr>
            <a:spLocks noChangeShapeType="1"/>
          </p:cNvSpPr>
          <p:nvPr/>
        </p:nvSpPr>
        <p:spPr bwMode="auto">
          <a:xfrm>
            <a:off x="3957638" y="3733800"/>
            <a:ext cx="3048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6" name="Line 16"/>
          <p:cNvSpPr>
            <a:spLocks noChangeShapeType="1"/>
          </p:cNvSpPr>
          <p:nvPr/>
        </p:nvSpPr>
        <p:spPr bwMode="auto">
          <a:xfrm>
            <a:off x="2814638" y="37338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37" name="Text Box 17"/>
          <p:cNvSpPr txBox="1">
            <a:spLocks noChangeArrowheads="1"/>
          </p:cNvSpPr>
          <p:nvPr/>
        </p:nvSpPr>
        <p:spPr bwMode="auto">
          <a:xfrm>
            <a:off x="5334000" y="4114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30738" name="Text Box 18"/>
          <p:cNvSpPr txBox="1">
            <a:spLocks noChangeArrowheads="1"/>
          </p:cNvSpPr>
          <p:nvPr/>
        </p:nvSpPr>
        <p:spPr bwMode="auto">
          <a:xfrm>
            <a:off x="228600" y="3581400"/>
            <a:ext cx="2286000" cy="1936750"/>
          </a:xfrm>
          <a:prstGeom prst="rect">
            <a:avLst/>
          </a:prstGeom>
          <a:solidFill>
            <a:srgbClr val="00E200"/>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solidFill>
                  <a:schemeClr val="folHlink"/>
                </a:solidFill>
                <a:sym typeface="Symbol" panose="05050102010706020507" pitchFamily="18" charset="2"/>
              </a:rPr>
              <a:t>Reject H</a:t>
            </a:r>
            <a:r>
              <a:rPr lang="en-US" altLang="en-US" sz="2400" baseline="-25000">
                <a:solidFill>
                  <a:schemeClr val="folHlink"/>
                </a:solidFill>
                <a:sym typeface="Symbol" panose="05050102010706020507" pitchFamily="18" charset="2"/>
              </a:rPr>
              <a:t>0</a:t>
            </a:r>
            <a:r>
              <a:rPr lang="en-US" altLang="en-US" sz="2400">
                <a:solidFill>
                  <a:schemeClr val="folHlink"/>
                </a:solidFill>
                <a:sym typeface="Symbol" panose="05050102010706020507" pitchFamily="18" charset="2"/>
              </a:rPr>
              <a:t> if  Z</a:t>
            </a:r>
            <a:r>
              <a:rPr lang="en-US" altLang="en-US" sz="2400" baseline="-25000">
                <a:solidFill>
                  <a:schemeClr val="folHlink"/>
                </a:solidFill>
                <a:sym typeface="Symbol" panose="05050102010706020507" pitchFamily="18" charset="2"/>
              </a:rPr>
              <a:t>STAT</a:t>
            </a:r>
            <a:r>
              <a:rPr lang="en-US" altLang="en-US" sz="2400">
                <a:solidFill>
                  <a:schemeClr val="folHlink"/>
                </a:solidFill>
                <a:sym typeface="Symbol" panose="05050102010706020507" pitchFamily="18" charset="2"/>
              </a:rPr>
              <a:t> &lt; -1.96 or Z</a:t>
            </a:r>
            <a:r>
              <a:rPr lang="en-US" altLang="en-US" sz="2400" baseline="-25000">
                <a:solidFill>
                  <a:schemeClr val="folHlink"/>
                </a:solidFill>
                <a:sym typeface="Symbol" panose="05050102010706020507" pitchFamily="18" charset="2"/>
              </a:rPr>
              <a:t>STAT</a:t>
            </a:r>
            <a:r>
              <a:rPr lang="en-US" altLang="en-US" sz="2400">
                <a:solidFill>
                  <a:schemeClr val="folHlink"/>
                </a:solidFill>
                <a:sym typeface="Symbol" panose="05050102010706020507" pitchFamily="18" charset="2"/>
              </a:rPr>
              <a:t> &gt; 1.96;  otherwise do not reject H</a:t>
            </a:r>
            <a:r>
              <a:rPr lang="en-US" altLang="en-US" sz="2400" baseline="-25000">
                <a:solidFill>
                  <a:schemeClr val="folHlink"/>
                </a:solidFill>
                <a:sym typeface="Symbol" panose="05050102010706020507" pitchFamily="18" charset="2"/>
              </a:rPr>
              <a:t>0</a:t>
            </a:r>
            <a:r>
              <a:rPr lang="en-US" altLang="en-US" sz="2400">
                <a:solidFill>
                  <a:schemeClr val="folHlink"/>
                </a:solidFill>
                <a:sym typeface="Symbol" panose="05050102010706020507" pitchFamily="18" charset="2"/>
              </a:rPr>
              <a:t>.</a:t>
            </a:r>
            <a:endParaRPr lang="en-US" altLang="en-US" sz="2400" baseline="-25000">
              <a:solidFill>
                <a:schemeClr val="folHlink"/>
              </a:solidFill>
              <a:sym typeface="Symbol" panose="05050102010706020507" pitchFamily="18" charset="2"/>
            </a:endParaRPr>
          </a:p>
        </p:txBody>
      </p:sp>
      <p:sp>
        <p:nvSpPr>
          <p:cNvPr id="30739" name="Rectangle 19"/>
          <p:cNvSpPr>
            <a:spLocks noGrp="1" noChangeArrowheads="1"/>
          </p:cNvSpPr>
          <p:nvPr>
            <p:ph type="title" idx="4294967295"/>
          </p:nvPr>
        </p:nvSpPr>
        <p:spPr>
          <a:xfrm>
            <a:off x="1150938" y="-152400"/>
            <a:ext cx="7383462" cy="990600"/>
          </a:xfrm>
        </p:spPr>
        <p:txBody>
          <a:bodyPr/>
          <a:lstStyle/>
          <a:p>
            <a:pPr eaLnBrk="1" hangingPunct="1"/>
            <a:r>
              <a:rPr lang="en-US" altLang="en-US"/>
              <a:t>Hypothesis Testing Example</a:t>
            </a:r>
          </a:p>
        </p:txBody>
      </p:sp>
      <p:sp>
        <p:nvSpPr>
          <p:cNvPr id="30740" name="Text Box 20"/>
          <p:cNvSpPr txBox="1">
            <a:spLocks noChangeArrowheads="1"/>
          </p:cNvSpPr>
          <p:nvPr/>
        </p:nvSpPr>
        <p:spPr bwMode="auto">
          <a:xfrm>
            <a:off x="7613650" y="5334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30741" name="Line 23"/>
          <p:cNvSpPr>
            <a:spLocks noChangeShapeType="1"/>
          </p:cNvSpPr>
          <p:nvPr/>
        </p:nvSpPr>
        <p:spPr bwMode="auto">
          <a:xfrm flipH="1">
            <a:off x="7462838" y="2971800"/>
            <a:ext cx="461962"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42" name="Rectangle 24"/>
          <p:cNvSpPr>
            <a:spLocks noChangeArrowheads="1"/>
          </p:cNvSpPr>
          <p:nvPr/>
        </p:nvSpPr>
        <p:spPr bwMode="auto">
          <a:xfrm flipH="1">
            <a:off x="7162800" y="2590800"/>
            <a:ext cx="1600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sym typeface="Symbol" panose="05050102010706020507" pitchFamily="18" charset="2"/>
              </a:rPr>
              <a:t>/2 = 0.025</a:t>
            </a:r>
            <a:endParaRPr lang="en-US" altLang="en-US" sz="2000"/>
          </a:p>
        </p:txBody>
      </p:sp>
      <p:sp>
        <p:nvSpPr>
          <p:cNvPr id="30743" name="Text Box 25"/>
          <p:cNvSpPr txBox="1">
            <a:spLocks noChangeArrowheads="1"/>
          </p:cNvSpPr>
          <p:nvPr/>
        </p:nvSpPr>
        <p:spPr bwMode="auto">
          <a:xfrm>
            <a:off x="7158038" y="37338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30744" name="Line 26"/>
          <p:cNvSpPr>
            <a:spLocks noChangeShapeType="1"/>
          </p:cNvSpPr>
          <p:nvPr/>
        </p:nvSpPr>
        <p:spPr bwMode="auto">
          <a:xfrm>
            <a:off x="7005638" y="37338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745" name="Line 27"/>
          <p:cNvSpPr>
            <a:spLocks noChangeShapeType="1"/>
          </p:cNvSpPr>
          <p:nvPr/>
        </p:nvSpPr>
        <p:spPr bwMode="auto">
          <a:xfrm>
            <a:off x="7010400" y="35052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746" name="Text Box 28"/>
          <p:cNvSpPr txBox="1">
            <a:spLocks noChangeArrowheads="1"/>
          </p:cNvSpPr>
          <p:nvPr/>
        </p:nvSpPr>
        <p:spPr bwMode="auto">
          <a:xfrm>
            <a:off x="6019800" y="41148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t>+Z</a:t>
            </a:r>
            <a:r>
              <a:rPr lang="el-GR" altLang="en-US" sz="2000" b="1" baseline="-25000"/>
              <a:t>α</a:t>
            </a:r>
            <a:r>
              <a:rPr lang="en-US" altLang="en-US" sz="2000" b="1" baseline="-25000"/>
              <a:t>/2 </a:t>
            </a:r>
            <a:r>
              <a:rPr lang="en-US" altLang="en-US" sz="2000" b="1"/>
              <a:t>= +1.96</a:t>
            </a:r>
            <a:endParaRPr lang="el-GR" altLang="en-US" sz="2000" b="1"/>
          </a:p>
        </p:txBody>
      </p:sp>
      <p:sp>
        <p:nvSpPr>
          <p:cNvPr id="30747" name="Text Box 29"/>
          <p:cNvSpPr txBox="1">
            <a:spLocks noChangeArrowheads="1"/>
          </p:cNvSpPr>
          <p:nvPr/>
        </p:nvSpPr>
        <p:spPr bwMode="auto">
          <a:xfrm>
            <a:off x="2743200" y="5105400"/>
            <a:ext cx="4648200" cy="1206500"/>
          </a:xfrm>
          <a:prstGeom prst="rect">
            <a:avLst/>
          </a:prstGeom>
          <a:solidFill>
            <a:srgbClr val="FF9BAE"/>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sym typeface="Symbol" panose="05050102010706020507" pitchFamily="18" charset="2"/>
              </a:rPr>
              <a:t>Here, Z</a:t>
            </a:r>
            <a:r>
              <a:rPr lang="en-US" altLang="en-US" sz="2400" baseline="-25000">
                <a:sym typeface="Symbol" panose="05050102010706020507" pitchFamily="18" charset="2"/>
              </a:rPr>
              <a:t>STAT</a:t>
            </a:r>
            <a:r>
              <a:rPr lang="en-US" altLang="en-US" sz="2400">
                <a:sym typeface="Symbol" panose="05050102010706020507" pitchFamily="18" charset="2"/>
              </a:rPr>
              <a:t> = -2.0 &lt; -1.96, so the test statistic is in the rejection region.</a:t>
            </a:r>
            <a:endParaRPr lang="en-US" altLang="en-US" sz="2400" baseline="-25000">
              <a:sym typeface="Symbol" panose="05050102010706020507" pitchFamily="18" charset="2"/>
            </a:endParaRPr>
          </a:p>
        </p:txBody>
      </p:sp>
      <p:sp>
        <p:nvSpPr>
          <p:cNvPr id="30748" name="Oval 30"/>
          <p:cNvSpPr>
            <a:spLocks noChangeArrowheads="1"/>
          </p:cNvSpPr>
          <p:nvPr/>
        </p:nvSpPr>
        <p:spPr bwMode="auto">
          <a:xfrm>
            <a:off x="4572000" y="4953000"/>
            <a:ext cx="838200" cy="685800"/>
          </a:xfrm>
          <a:prstGeom prst="ellipse">
            <a:avLst/>
          </a:prstGeom>
          <a:noFill/>
          <a:ln w="28575">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30749" name="Line 31"/>
          <p:cNvSpPr>
            <a:spLocks noChangeShapeType="1"/>
          </p:cNvSpPr>
          <p:nvPr/>
        </p:nvSpPr>
        <p:spPr bwMode="auto">
          <a:xfrm>
            <a:off x="3810000" y="4648200"/>
            <a:ext cx="1143000" cy="0"/>
          </a:xfrm>
          <a:prstGeom prst="line">
            <a:avLst/>
          </a:prstGeom>
          <a:noFill/>
          <a:ln w="28575">
            <a:solidFill>
              <a:srgbClr val="C00000"/>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0750" name="Line 32"/>
          <p:cNvSpPr>
            <a:spLocks noChangeShapeType="1"/>
          </p:cNvSpPr>
          <p:nvPr/>
        </p:nvSpPr>
        <p:spPr bwMode="auto">
          <a:xfrm>
            <a:off x="4953000" y="4648200"/>
            <a:ext cx="0" cy="304800"/>
          </a:xfrm>
          <a:prstGeom prst="line">
            <a:avLst/>
          </a:prstGeom>
          <a:noFill/>
          <a:ln w="28575">
            <a:solidFill>
              <a:schemeClr va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0751" name="Line 33"/>
          <p:cNvSpPr>
            <a:spLocks noChangeShapeType="1"/>
          </p:cNvSpPr>
          <p:nvPr/>
        </p:nvSpPr>
        <p:spPr bwMode="auto">
          <a:xfrm flipV="1">
            <a:off x="3810000" y="3505200"/>
            <a:ext cx="0" cy="1143000"/>
          </a:xfrm>
          <a:prstGeom prst="line">
            <a:avLst/>
          </a:prstGeom>
          <a:noFill/>
          <a:ln w="28575">
            <a:solidFill>
              <a:srgbClr val="C0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0752" name="Rectangle 35"/>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505200" y="4648200"/>
            <a:ext cx="609600" cy="381000"/>
          </a:xfrm>
          <a:prstGeom prst="rect">
            <a:avLst/>
          </a:prstGeom>
          <a:solidFill>
            <a:srgbClr val="C7DAF7"/>
          </a:solidFill>
          <a:ln w="9525"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31747" name="Text Box 17"/>
          <p:cNvSpPr>
            <a:spLocks noGrp="1" noChangeArrowheads="1"/>
          </p:cNvSpPr>
          <p:nvPr>
            <p:ph type="body" idx="4294967295"/>
          </p:nvPr>
        </p:nvSpPr>
        <p:spPr>
          <a:xfrm>
            <a:off x="838200" y="1600200"/>
            <a:ext cx="8077200" cy="671513"/>
          </a:xfrm>
        </p:spPr>
        <p:txBody>
          <a:bodyPr/>
          <a:lstStyle/>
          <a:p>
            <a:pPr eaLnBrk="1" hangingPunct="1">
              <a:lnSpc>
                <a:spcPct val="90000"/>
              </a:lnSpc>
              <a:spcBef>
                <a:spcPct val="40000"/>
              </a:spcBef>
              <a:buFont typeface="Wingdings" panose="05000000000000000000" pitchFamily="2" charset="2"/>
              <a:buNone/>
            </a:pPr>
            <a:r>
              <a:rPr lang="en-US" altLang="en-US" sz="2400"/>
              <a:t>6  (continued).  Reach a decision and interpret the result.</a:t>
            </a:r>
          </a:p>
        </p:txBody>
      </p:sp>
      <p:sp>
        <p:nvSpPr>
          <p:cNvPr id="31748" name="Text Box 18"/>
          <p:cNvSpPr txBox="1">
            <a:spLocks noChangeArrowheads="1"/>
          </p:cNvSpPr>
          <p:nvPr/>
        </p:nvSpPr>
        <p:spPr bwMode="auto">
          <a:xfrm>
            <a:off x="3505200" y="46482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solidFill>
                  <a:schemeClr val="folHlink"/>
                </a:solidFill>
              </a:rPr>
              <a:t>-2.0</a:t>
            </a:r>
            <a:endParaRPr lang="el-GR" altLang="en-US" sz="2000" b="1">
              <a:solidFill>
                <a:schemeClr val="folHlink"/>
              </a:solidFill>
            </a:endParaRPr>
          </a:p>
        </p:txBody>
      </p:sp>
      <p:sp>
        <p:nvSpPr>
          <p:cNvPr id="31749" name="Text Box 20"/>
          <p:cNvSpPr txBox="1">
            <a:spLocks noChangeArrowheads="1"/>
          </p:cNvSpPr>
          <p:nvPr/>
        </p:nvSpPr>
        <p:spPr bwMode="auto">
          <a:xfrm>
            <a:off x="304800" y="5105400"/>
            <a:ext cx="7696200" cy="1206500"/>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solidFill>
                  <a:srgbClr val="008000"/>
                </a:solidFill>
              </a:rPr>
              <a:t>Since  Z</a:t>
            </a:r>
            <a:r>
              <a:rPr lang="en-US" altLang="en-US" sz="2400" baseline="-25000">
                <a:solidFill>
                  <a:srgbClr val="008000"/>
                </a:solidFill>
              </a:rPr>
              <a:t>STAT</a:t>
            </a:r>
            <a:r>
              <a:rPr lang="en-US" altLang="en-US" sz="2400">
                <a:solidFill>
                  <a:srgbClr val="008000"/>
                </a:solidFill>
              </a:rPr>
              <a:t> = -2.0 &lt; -1.96, </a:t>
            </a:r>
            <a:r>
              <a:rPr lang="en-US" altLang="en-US" sz="2400" u="sng">
                <a:solidFill>
                  <a:srgbClr val="008000"/>
                </a:solidFill>
              </a:rPr>
              <a:t>reject the null hypothesis</a:t>
            </a:r>
            <a:r>
              <a:rPr lang="en-US" altLang="en-US" sz="2400"/>
              <a:t>  and conclude there is sufficient evidence that the mean diameter of a manufactured bolt is not equal to 30. </a:t>
            </a:r>
          </a:p>
        </p:txBody>
      </p:sp>
      <p:sp>
        <p:nvSpPr>
          <p:cNvPr id="31750" name="Rectangle 21"/>
          <p:cNvSpPr>
            <a:spLocks noGrp="1" noChangeArrowheads="1"/>
          </p:cNvSpPr>
          <p:nvPr>
            <p:ph type="title" idx="4294967295"/>
          </p:nvPr>
        </p:nvSpPr>
        <p:spPr>
          <a:xfrm>
            <a:off x="1150938" y="-304800"/>
            <a:ext cx="7383462" cy="990600"/>
          </a:xfrm>
        </p:spPr>
        <p:txBody>
          <a:bodyPr/>
          <a:lstStyle/>
          <a:p>
            <a:pPr eaLnBrk="1" hangingPunct="1"/>
            <a:r>
              <a:rPr lang="en-US" altLang="en-US"/>
              <a:t>Hypothesis Testing Example</a:t>
            </a:r>
          </a:p>
        </p:txBody>
      </p:sp>
      <p:sp>
        <p:nvSpPr>
          <p:cNvPr id="31751" name="Text Box 22"/>
          <p:cNvSpPr txBox="1">
            <a:spLocks noChangeArrowheads="1"/>
          </p:cNvSpPr>
          <p:nvPr/>
        </p:nvSpPr>
        <p:spPr bwMode="auto">
          <a:xfrm>
            <a:off x="7467600" y="5334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31752" name="Freeform 25"/>
          <p:cNvSpPr>
            <a:spLocks/>
          </p:cNvSpPr>
          <p:nvPr/>
        </p:nvSpPr>
        <p:spPr bwMode="auto">
          <a:xfrm flipH="1">
            <a:off x="7005638" y="3352800"/>
            <a:ext cx="842962"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1753" name="Text Box 26"/>
          <p:cNvSpPr txBox="1">
            <a:spLocks noChangeArrowheads="1"/>
          </p:cNvSpPr>
          <p:nvPr/>
        </p:nvSpPr>
        <p:spPr bwMode="auto">
          <a:xfrm>
            <a:off x="2895600" y="38100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31754" name="Text Box 27"/>
          <p:cNvSpPr txBox="1">
            <a:spLocks noChangeArrowheads="1"/>
          </p:cNvSpPr>
          <p:nvPr/>
        </p:nvSpPr>
        <p:spPr bwMode="auto">
          <a:xfrm>
            <a:off x="4795838" y="38100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31755" name="Freeform 28"/>
          <p:cNvSpPr>
            <a:spLocks/>
          </p:cNvSpPr>
          <p:nvPr/>
        </p:nvSpPr>
        <p:spPr bwMode="auto">
          <a:xfrm>
            <a:off x="3119438" y="3352800"/>
            <a:ext cx="833437"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1756" name="Freeform 29"/>
          <p:cNvSpPr>
            <a:spLocks/>
          </p:cNvSpPr>
          <p:nvPr/>
        </p:nvSpPr>
        <p:spPr bwMode="auto">
          <a:xfrm>
            <a:off x="3195638" y="22098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57" name="Freeform 30"/>
          <p:cNvSpPr>
            <a:spLocks/>
          </p:cNvSpPr>
          <p:nvPr/>
        </p:nvSpPr>
        <p:spPr bwMode="auto">
          <a:xfrm>
            <a:off x="5557838" y="22098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758" name="Line 31"/>
          <p:cNvSpPr>
            <a:spLocks noChangeShapeType="1"/>
          </p:cNvSpPr>
          <p:nvPr/>
        </p:nvSpPr>
        <p:spPr bwMode="auto">
          <a:xfrm>
            <a:off x="2967038" y="35814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1759" name="Line 32"/>
          <p:cNvSpPr>
            <a:spLocks noChangeShapeType="1"/>
          </p:cNvSpPr>
          <p:nvPr/>
        </p:nvSpPr>
        <p:spPr bwMode="auto">
          <a:xfrm>
            <a:off x="3195638" y="3048000"/>
            <a:ext cx="4572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0" name="Rectangle 33"/>
          <p:cNvSpPr>
            <a:spLocks noChangeArrowheads="1"/>
          </p:cNvSpPr>
          <p:nvPr/>
        </p:nvSpPr>
        <p:spPr bwMode="auto">
          <a:xfrm flipH="1">
            <a:off x="2587625" y="2667000"/>
            <a:ext cx="13763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sym typeface="Symbol" panose="05050102010706020507" pitchFamily="18" charset="2"/>
              </a:rPr>
              <a:t> </a:t>
            </a:r>
            <a:r>
              <a:rPr lang="en-US" altLang="en-US" sz="2000"/>
              <a:t>= 0.05/2</a:t>
            </a:r>
          </a:p>
        </p:txBody>
      </p:sp>
      <p:sp>
        <p:nvSpPr>
          <p:cNvPr id="31761" name="Line 34"/>
          <p:cNvSpPr>
            <a:spLocks noChangeShapeType="1"/>
          </p:cNvSpPr>
          <p:nvPr/>
        </p:nvSpPr>
        <p:spPr bwMode="auto">
          <a:xfrm>
            <a:off x="5557838" y="22098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1762" name="Line 35"/>
          <p:cNvSpPr>
            <a:spLocks noChangeShapeType="1"/>
          </p:cNvSpPr>
          <p:nvPr/>
        </p:nvSpPr>
        <p:spPr bwMode="auto">
          <a:xfrm>
            <a:off x="3962400" y="35814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63" name="Text Box 36"/>
          <p:cNvSpPr txBox="1">
            <a:spLocks noChangeArrowheads="1"/>
          </p:cNvSpPr>
          <p:nvPr/>
        </p:nvSpPr>
        <p:spPr bwMode="auto">
          <a:xfrm>
            <a:off x="2895600" y="41910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t>-Z</a:t>
            </a:r>
            <a:r>
              <a:rPr lang="el-GR" altLang="en-US" sz="2000" b="1" baseline="-25000"/>
              <a:t>α</a:t>
            </a:r>
            <a:r>
              <a:rPr lang="en-US" altLang="en-US" sz="2000" b="1" baseline="-25000"/>
              <a:t>/2 </a:t>
            </a:r>
            <a:r>
              <a:rPr lang="en-US" altLang="en-US" sz="2000" b="1"/>
              <a:t>=   -1.96</a:t>
            </a:r>
            <a:endParaRPr lang="el-GR" altLang="en-US" sz="2000" b="1"/>
          </a:p>
        </p:txBody>
      </p:sp>
      <p:sp>
        <p:nvSpPr>
          <p:cNvPr id="31764" name="Line 37"/>
          <p:cNvSpPr>
            <a:spLocks noChangeShapeType="1"/>
          </p:cNvSpPr>
          <p:nvPr/>
        </p:nvSpPr>
        <p:spPr bwMode="auto">
          <a:xfrm>
            <a:off x="3957638" y="3810000"/>
            <a:ext cx="3048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5" name="Line 38"/>
          <p:cNvSpPr>
            <a:spLocks noChangeShapeType="1"/>
          </p:cNvSpPr>
          <p:nvPr/>
        </p:nvSpPr>
        <p:spPr bwMode="auto">
          <a:xfrm>
            <a:off x="2814638" y="38100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6" name="Text Box 39"/>
          <p:cNvSpPr txBox="1">
            <a:spLocks noChangeArrowheads="1"/>
          </p:cNvSpPr>
          <p:nvPr/>
        </p:nvSpPr>
        <p:spPr bwMode="auto">
          <a:xfrm>
            <a:off x="5334000" y="41910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31767" name="Line 40"/>
          <p:cNvSpPr>
            <a:spLocks noChangeShapeType="1"/>
          </p:cNvSpPr>
          <p:nvPr/>
        </p:nvSpPr>
        <p:spPr bwMode="auto">
          <a:xfrm flipH="1">
            <a:off x="7462838" y="3048000"/>
            <a:ext cx="461962"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68" name="Rectangle 41"/>
          <p:cNvSpPr>
            <a:spLocks noChangeArrowheads="1"/>
          </p:cNvSpPr>
          <p:nvPr/>
        </p:nvSpPr>
        <p:spPr bwMode="auto">
          <a:xfrm flipH="1">
            <a:off x="7315200" y="2667000"/>
            <a:ext cx="1371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sym typeface="Symbol" panose="05050102010706020507" pitchFamily="18" charset="2"/>
              </a:rPr>
              <a:t> </a:t>
            </a:r>
            <a:r>
              <a:rPr lang="en-US" altLang="en-US" sz="2000"/>
              <a:t>= 0.05/2</a:t>
            </a:r>
          </a:p>
        </p:txBody>
      </p:sp>
      <p:sp>
        <p:nvSpPr>
          <p:cNvPr id="31769" name="Text Box 42"/>
          <p:cNvSpPr txBox="1">
            <a:spLocks noChangeArrowheads="1"/>
          </p:cNvSpPr>
          <p:nvPr/>
        </p:nvSpPr>
        <p:spPr bwMode="auto">
          <a:xfrm>
            <a:off x="7158038" y="38100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31770" name="Line 43"/>
          <p:cNvSpPr>
            <a:spLocks noChangeShapeType="1"/>
          </p:cNvSpPr>
          <p:nvPr/>
        </p:nvSpPr>
        <p:spPr bwMode="auto">
          <a:xfrm>
            <a:off x="7005638" y="38100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71" name="Line 44"/>
          <p:cNvSpPr>
            <a:spLocks noChangeShapeType="1"/>
          </p:cNvSpPr>
          <p:nvPr/>
        </p:nvSpPr>
        <p:spPr bwMode="auto">
          <a:xfrm>
            <a:off x="7010400" y="3581400"/>
            <a:ext cx="0" cy="6096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772" name="Text Box 45"/>
          <p:cNvSpPr txBox="1">
            <a:spLocks noChangeArrowheads="1"/>
          </p:cNvSpPr>
          <p:nvPr/>
        </p:nvSpPr>
        <p:spPr bwMode="auto">
          <a:xfrm>
            <a:off x="6096000" y="4191000"/>
            <a:ext cx="16716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t>+Z</a:t>
            </a:r>
            <a:r>
              <a:rPr lang="el-GR" altLang="en-US" sz="2000" b="1" baseline="-25000"/>
              <a:t>α</a:t>
            </a:r>
            <a:r>
              <a:rPr lang="en-US" altLang="en-US" sz="2000" b="1" baseline="-25000"/>
              <a:t>/2</a:t>
            </a:r>
            <a:r>
              <a:rPr lang="en-US" altLang="en-US" sz="2000" b="1"/>
              <a:t>= +1.96</a:t>
            </a:r>
            <a:endParaRPr lang="el-GR" altLang="en-US" sz="2000" b="1"/>
          </a:p>
        </p:txBody>
      </p:sp>
      <p:sp>
        <p:nvSpPr>
          <p:cNvPr id="31773" name="Line 19"/>
          <p:cNvSpPr>
            <a:spLocks noChangeShapeType="1"/>
          </p:cNvSpPr>
          <p:nvPr/>
        </p:nvSpPr>
        <p:spPr bwMode="auto">
          <a:xfrm flipV="1">
            <a:off x="3810000" y="3657600"/>
            <a:ext cx="0" cy="990600"/>
          </a:xfrm>
          <a:prstGeom prst="line">
            <a:avLst/>
          </a:prstGeom>
          <a:noFill/>
          <a:ln w="57150">
            <a:solidFill>
              <a:schemeClr va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1774" name="Rectangle 33"/>
          <p:cNvSpPr>
            <a:spLocks noChangeArrowheads="1"/>
          </p:cNvSpPr>
          <p:nvPr/>
        </p:nvSpPr>
        <p:spPr bwMode="auto">
          <a:xfrm>
            <a:off x="7543800" y="9144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en-US" altLang="en-US" dirty="0"/>
              <a:t>p-Value Approach to Testing</a:t>
            </a:r>
          </a:p>
        </p:txBody>
      </p:sp>
      <p:sp>
        <p:nvSpPr>
          <p:cNvPr id="32771" name="Rectangle 3"/>
          <p:cNvSpPr>
            <a:spLocks noGrp="1" noChangeArrowheads="1"/>
          </p:cNvSpPr>
          <p:nvPr>
            <p:ph type="body" idx="4294967295"/>
          </p:nvPr>
        </p:nvSpPr>
        <p:spPr>
          <a:xfrm>
            <a:off x="838200" y="1828800"/>
            <a:ext cx="7696200" cy="4191000"/>
          </a:xfrm>
        </p:spPr>
        <p:txBody>
          <a:bodyPr/>
          <a:lstStyle/>
          <a:p>
            <a:pPr eaLnBrk="1" hangingPunct="1">
              <a:lnSpc>
                <a:spcPct val="110000"/>
              </a:lnSpc>
              <a:spcBef>
                <a:spcPct val="60000"/>
              </a:spcBef>
            </a:pPr>
            <a:r>
              <a:rPr lang="en-US" altLang="en-US" dirty="0"/>
              <a:t>p-value: Probability of obtaining a test statistic </a:t>
            </a:r>
            <a:r>
              <a:rPr lang="en-US" altLang="en-US" dirty="0">
                <a:highlight>
                  <a:srgbClr val="FFFF00"/>
                </a:highlight>
              </a:rPr>
              <a:t>equal to or more extreme </a:t>
            </a:r>
            <a:r>
              <a:rPr lang="en-US" altLang="en-US" dirty="0"/>
              <a:t>than the observed sample value </a:t>
            </a:r>
            <a:r>
              <a:rPr lang="en-US" altLang="en-US" dirty="0">
                <a:solidFill>
                  <a:srgbClr val="008000"/>
                </a:solidFill>
              </a:rPr>
              <a:t>given H</a:t>
            </a:r>
            <a:r>
              <a:rPr lang="en-US" altLang="en-US" baseline="-25000" dirty="0">
                <a:solidFill>
                  <a:srgbClr val="008000"/>
                </a:solidFill>
              </a:rPr>
              <a:t>0</a:t>
            </a:r>
            <a:r>
              <a:rPr lang="en-US" altLang="en-US" dirty="0">
                <a:solidFill>
                  <a:srgbClr val="008000"/>
                </a:solidFill>
              </a:rPr>
              <a:t> is true</a:t>
            </a:r>
            <a:r>
              <a:rPr lang="en-US" altLang="en-US" dirty="0">
                <a:solidFill>
                  <a:schemeClr val="folHlink"/>
                </a:solidFill>
              </a:rPr>
              <a:t>.</a:t>
            </a:r>
          </a:p>
          <a:p>
            <a:pPr lvl="1" eaLnBrk="1" hangingPunct="1">
              <a:lnSpc>
                <a:spcPct val="120000"/>
              </a:lnSpc>
              <a:spcBef>
                <a:spcPct val="60000"/>
              </a:spcBef>
            </a:pPr>
            <a:r>
              <a:rPr lang="en-US" altLang="en-US" dirty="0"/>
              <a:t>The p-value is also called the observed level of significance.</a:t>
            </a:r>
          </a:p>
          <a:p>
            <a:pPr lvl="1" eaLnBrk="1" hangingPunct="1">
              <a:lnSpc>
                <a:spcPct val="110000"/>
              </a:lnSpc>
              <a:spcBef>
                <a:spcPct val="60000"/>
              </a:spcBef>
            </a:pPr>
            <a:r>
              <a:rPr lang="en-US" altLang="en-US" dirty="0"/>
              <a:t>It is the </a:t>
            </a:r>
            <a:r>
              <a:rPr lang="en-US" altLang="en-US" dirty="0">
                <a:highlight>
                  <a:srgbClr val="FFFF00"/>
                </a:highlight>
              </a:rPr>
              <a:t>smallest value of  </a:t>
            </a:r>
            <a:r>
              <a:rPr lang="en-US" altLang="en-US" b="1" dirty="0">
                <a:highlight>
                  <a:srgbClr val="FFFF00"/>
                </a:highlight>
                <a:sym typeface="Symbol" panose="05050102010706020507" pitchFamily="18" charset="2"/>
              </a:rPr>
              <a:t></a:t>
            </a:r>
            <a:r>
              <a:rPr lang="en-US" altLang="en-US" dirty="0">
                <a:highlight>
                  <a:srgbClr val="FFFF00"/>
                </a:highlight>
              </a:rPr>
              <a:t>  for which H</a:t>
            </a:r>
            <a:r>
              <a:rPr lang="en-US" altLang="en-US" baseline="-25000" dirty="0">
                <a:highlight>
                  <a:srgbClr val="FFFF00"/>
                </a:highlight>
              </a:rPr>
              <a:t>0</a:t>
            </a:r>
            <a:r>
              <a:rPr lang="en-US" altLang="en-US" dirty="0">
                <a:highlight>
                  <a:srgbClr val="FFFF00"/>
                </a:highlight>
              </a:rPr>
              <a:t> can be rejected</a:t>
            </a:r>
            <a:r>
              <a:rPr lang="en-US" altLang="en-US" dirty="0"/>
              <a:t>. </a:t>
            </a:r>
          </a:p>
        </p:txBody>
      </p:sp>
      <p:sp>
        <p:nvSpPr>
          <p:cNvPr id="32772"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animEffect transition="in" filter="fade">
                                      <p:cBhvr>
                                        <p:cTn id="7" dur="500"/>
                                        <p:tgtEl>
                                          <p:spTgt spid="3277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fade">
                                      <p:cBhvr>
                                        <p:cTn id="12"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143000" y="2362200"/>
            <a:ext cx="6172200" cy="1371600"/>
          </a:xfrm>
          <a:prstGeom prst="rect">
            <a:avLst/>
          </a:prstGeom>
          <a:solidFill>
            <a:srgbClr val="00E200"/>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33795" name="Rectangle 8"/>
          <p:cNvSpPr>
            <a:spLocks noChangeArrowheads="1"/>
          </p:cNvSpPr>
          <p:nvPr/>
        </p:nvSpPr>
        <p:spPr bwMode="auto">
          <a:xfrm>
            <a:off x="1447800" y="4876800"/>
            <a:ext cx="6248400" cy="685800"/>
          </a:xfrm>
          <a:prstGeom prst="rect">
            <a:avLst/>
          </a:prstGeom>
          <a:solidFill>
            <a:srgbClr val="00E200"/>
          </a:solidFill>
          <a:ln w="9525">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33796" name="Rectangle 4"/>
          <p:cNvSpPr>
            <a:spLocks noGrp="1" noChangeArrowheads="1"/>
          </p:cNvSpPr>
          <p:nvPr>
            <p:ph type="body" idx="4294967295"/>
          </p:nvPr>
        </p:nvSpPr>
        <p:spPr>
          <a:xfrm>
            <a:off x="1066800" y="1752600"/>
            <a:ext cx="7772400" cy="4303713"/>
          </a:xfrm>
        </p:spPr>
        <p:txBody>
          <a:bodyPr/>
          <a:lstStyle/>
          <a:p>
            <a:pPr eaLnBrk="1" hangingPunct="1">
              <a:spcBef>
                <a:spcPct val="60000"/>
              </a:spcBef>
            </a:pPr>
            <a:r>
              <a:rPr lang="en-US" altLang="en-US" dirty="0"/>
              <a:t>Compare the </a:t>
            </a:r>
            <a:r>
              <a:rPr lang="en-US" altLang="en-US" dirty="0">
                <a:solidFill>
                  <a:srgbClr val="008000"/>
                </a:solidFill>
              </a:rPr>
              <a:t>p-value</a:t>
            </a:r>
            <a:r>
              <a:rPr lang="en-US" altLang="en-US" dirty="0"/>
              <a:t> with  </a:t>
            </a:r>
            <a:r>
              <a:rPr lang="en-US" altLang="en-US" b="1" dirty="0">
                <a:solidFill>
                  <a:srgbClr val="008000"/>
                </a:solidFill>
                <a:sym typeface="Symbol" panose="05050102010706020507" pitchFamily="18" charset="2"/>
              </a:rPr>
              <a:t>:</a:t>
            </a:r>
          </a:p>
          <a:p>
            <a:pPr lvl="1" eaLnBrk="1" hangingPunct="1">
              <a:spcBef>
                <a:spcPct val="60000"/>
              </a:spcBef>
            </a:pPr>
            <a:r>
              <a:rPr lang="en-US" altLang="en-US" sz="2700" dirty="0"/>
              <a:t>If   p-value  </a:t>
            </a:r>
            <a:r>
              <a:rPr lang="en-US" altLang="en-US" sz="2700" dirty="0">
                <a:sym typeface="Symbol" panose="05050102010706020507" pitchFamily="18" charset="2"/>
              </a:rPr>
              <a:t>&lt;  </a:t>
            </a:r>
            <a:r>
              <a:rPr lang="en-US" altLang="en-US" sz="2700" b="1" dirty="0">
                <a:sym typeface="Symbol" panose="05050102010706020507" pitchFamily="18" charset="2"/>
              </a:rPr>
              <a:t></a:t>
            </a:r>
            <a:r>
              <a:rPr lang="en-US" altLang="en-US" sz="2700" dirty="0">
                <a:sym typeface="Symbol" panose="05050102010706020507" pitchFamily="18" charset="2"/>
              </a:rPr>
              <a:t> </a:t>
            </a:r>
            <a:r>
              <a:rPr lang="en-US" altLang="en-US" sz="2700" dirty="0"/>
              <a:t>,  reject H</a:t>
            </a:r>
            <a:r>
              <a:rPr lang="en-US" altLang="en-US" sz="2700" baseline="-25000" dirty="0"/>
              <a:t>0</a:t>
            </a:r>
            <a:r>
              <a:rPr lang="en-US" altLang="en-US" sz="2700" dirty="0"/>
              <a:t>.</a:t>
            </a:r>
          </a:p>
          <a:p>
            <a:pPr lvl="1" eaLnBrk="1" hangingPunct="1">
              <a:spcBef>
                <a:spcPct val="60000"/>
              </a:spcBef>
            </a:pPr>
            <a:r>
              <a:rPr lang="en-US" altLang="en-US" sz="2700" dirty="0"/>
              <a:t>If   p-value  </a:t>
            </a:r>
            <a:r>
              <a:rPr lang="en-US" altLang="en-US" sz="2700" b="1" dirty="0">
                <a:sym typeface="Symbol" panose="05050102010706020507" pitchFamily="18" charset="2"/>
              </a:rPr>
              <a:t></a:t>
            </a:r>
            <a:r>
              <a:rPr lang="en-US" altLang="en-US" sz="2700" dirty="0"/>
              <a:t>  </a:t>
            </a:r>
            <a:r>
              <a:rPr lang="en-US" altLang="en-US" sz="2700" b="1" dirty="0">
                <a:sym typeface="Symbol" panose="05050102010706020507" pitchFamily="18" charset="2"/>
              </a:rPr>
              <a:t></a:t>
            </a:r>
            <a:r>
              <a:rPr lang="en-US" altLang="en-US" sz="2700" dirty="0"/>
              <a:t> ,  do not reject H</a:t>
            </a:r>
            <a:r>
              <a:rPr lang="en-US" altLang="en-US" sz="2700" baseline="-25000" dirty="0"/>
              <a:t>0</a:t>
            </a:r>
            <a:r>
              <a:rPr lang="en-US" altLang="en-US" sz="2700" dirty="0"/>
              <a:t>.</a:t>
            </a:r>
            <a:endParaRPr lang="en-US" altLang="en-US" sz="2700" baseline="-25000" dirty="0"/>
          </a:p>
          <a:p>
            <a:pPr lvl="1" eaLnBrk="1" hangingPunct="1">
              <a:spcBef>
                <a:spcPct val="60000"/>
              </a:spcBef>
            </a:pPr>
            <a:endParaRPr lang="en-US" altLang="en-US" sz="2700" baseline="-25000" dirty="0"/>
          </a:p>
          <a:p>
            <a:pPr eaLnBrk="1" hangingPunct="1">
              <a:spcBef>
                <a:spcPct val="60000"/>
              </a:spcBef>
            </a:pPr>
            <a:r>
              <a:rPr lang="en-US" altLang="en-US" sz="3200" dirty="0"/>
              <a:t>Remember</a:t>
            </a:r>
          </a:p>
          <a:p>
            <a:pPr lvl="1" eaLnBrk="1" hangingPunct="1">
              <a:spcBef>
                <a:spcPct val="60000"/>
              </a:spcBef>
            </a:pPr>
            <a:r>
              <a:rPr lang="en-US" altLang="en-US" sz="2800" dirty="0"/>
              <a:t>“If the p-value is low then H</a:t>
            </a:r>
            <a:r>
              <a:rPr lang="en-US" altLang="en-US" sz="2800" baseline="-25000" dirty="0"/>
              <a:t>0</a:t>
            </a:r>
            <a:r>
              <a:rPr lang="en-US" altLang="en-US" sz="2800" dirty="0"/>
              <a:t> must go” </a:t>
            </a:r>
          </a:p>
        </p:txBody>
      </p:sp>
      <p:sp>
        <p:nvSpPr>
          <p:cNvPr id="33797" name="Rectangle 3"/>
          <p:cNvSpPr>
            <a:spLocks noGrp="1" noChangeArrowheads="1"/>
          </p:cNvSpPr>
          <p:nvPr>
            <p:ph type="title" idx="4294967295"/>
          </p:nvPr>
        </p:nvSpPr>
        <p:spPr>
          <a:xfrm>
            <a:off x="1219200" y="457200"/>
            <a:ext cx="7793038" cy="762000"/>
          </a:xfrm>
        </p:spPr>
        <p:txBody>
          <a:bodyPr/>
          <a:lstStyle/>
          <a:p>
            <a:pPr eaLnBrk="1" hangingPunct="1"/>
            <a:r>
              <a:rPr lang="en-US" altLang="en-US" sz="3600"/>
              <a:t>p-Value Approach to Testing:</a:t>
            </a:r>
            <a:br>
              <a:rPr lang="en-US" altLang="en-US" sz="3600"/>
            </a:br>
            <a:r>
              <a:rPr lang="en-US" altLang="en-US" sz="3600"/>
              <a:t>Interpreting the p-value</a:t>
            </a:r>
          </a:p>
        </p:txBody>
      </p:sp>
      <p:sp>
        <p:nvSpPr>
          <p:cNvPr id="33798" name="Rectangle 8"/>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796">
                                            <p:txEl>
                                              <p:pRg st="4" end="4"/>
                                            </p:txEl>
                                          </p:spTgt>
                                        </p:tgtEl>
                                        <p:attrNameLst>
                                          <p:attrName>style.visibility</p:attrName>
                                        </p:attrNameLst>
                                      </p:cBhvr>
                                      <p:to>
                                        <p:strVal val="visible"/>
                                      </p:to>
                                    </p:set>
                                    <p:animEffect transition="in" filter="fade">
                                      <p:cBhvr>
                                        <p:cTn id="7" dur="500"/>
                                        <p:tgtEl>
                                          <p:spTgt spid="33796">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796">
                                            <p:txEl>
                                              <p:pRg st="5" end="5"/>
                                            </p:txEl>
                                          </p:spTgt>
                                        </p:tgtEl>
                                        <p:attrNameLst>
                                          <p:attrName>style.visibility</p:attrName>
                                        </p:attrNameLst>
                                      </p:cBhvr>
                                      <p:to>
                                        <p:strVal val="visible"/>
                                      </p:to>
                                    </p:set>
                                    <p:animEffect transition="in" filter="fade">
                                      <p:cBhvr>
                                        <p:cTn id="12" dur="500"/>
                                        <p:tgtEl>
                                          <p:spTgt spid="3379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lstStyle/>
          <a:p>
            <a:pPr eaLnBrk="1" hangingPunct="1"/>
            <a:r>
              <a:rPr lang="en-US" altLang="en-US"/>
              <a:t>What is a Hypothesis?</a:t>
            </a:r>
          </a:p>
        </p:txBody>
      </p:sp>
      <p:sp>
        <p:nvSpPr>
          <p:cNvPr id="7171" name="Rectangle 3"/>
          <p:cNvSpPr>
            <a:spLocks noGrp="1" noChangeArrowheads="1"/>
          </p:cNvSpPr>
          <p:nvPr>
            <p:ph type="body" idx="4294967295"/>
          </p:nvPr>
        </p:nvSpPr>
        <p:spPr>
          <a:xfrm>
            <a:off x="762000" y="1752600"/>
            <a:ext cx="8610600" cy="4419600"/>
          </a:xfrm>
        </p:spPr>
        <p:txBody>
          <a:bodyPr/>
          <a:lstStyle/>
          <a:p>
            <a:pPr eaLnBrk="1" hangingPunct="1">
              <a:lnSpc>
                <a:spcPct val="70000"/>
              </a:lnSpc>
            </a:pPr>
            <a:r>
              <a:rPr lang="en-US" altLang="en-US" sz="3100" dirty="0"/>
              <a:t>A hypothesis is a claim (assertion) about a </a:t>
            </a:r>
          </a:p>
          <a:p>
            <a:pPr eaLnBrk="1" hangingPunct="1">
              <a:lnSpc>
                <a:spcPct val="70000"/>
              </a:lnSpc>
              <a:buFont typeface="Wingdings" panose="05000000000000000000" pitchFamily="2" charset="2"/>
              <a:buNone/>
            </a:pPr>
            <a:r>
              <a:rPr lang="en-US" altLang="en-US" sz="3100" dirty="0"/>
              <a:t>population parameter:</a:t>
            </a:r>
          </a:p>
          <a:p>
            <a:pPr eaLnBrk="1" hangingPunct="1">
              <a:lnSpc>
                <a:spcPct val="70000"/>
              </a:lnSpc>
              <a:buFont typeface="Wingdings" panose="05000000000000000000" pitchFamily="2" charset="2"/>
              <a:buNone/>
            </a:pPr>
            <a:endParaRPr lang="en-US" altLang="en-US" sz="2300" dirty="0"/>
          </a:p>
          <a:p>
            <a:pPr lvl="1" eaLnBrk="1" hangingPunct="1"/>
            <a:r>
              <a:rPr lang="en-US" altLang="en-US" sz="2700" dirty="0">
                <a:solidFill>
                  <a:srgbClr val="008000"/>
                </a:solidFill>
              </a:rPr>
              <a:t>population mean:</a:t>
            </a:r>
          </a:p>
          <a:p>
            <a:pPr lvl="1" eaLnBrk="1" hangingPunct="1">
              <a:buFont typeface="Wingdings" panose="05000000000000000000" pitchFamily="2" charset="2"/>
              <a:buNone/>
            </a:pPr>
            <a:endParaRPr lang="en-US" altLang="en-US" sz="2700" dirty="0"/>
          </a:p>
          <a:p>
            <a:pPr lvl="1" eaLnBrk="1" hangingPunct="1"/>
            <a:endParaRPr lang="en-US" altLang="en-US" sz="2700" dirty="0"/>
          </a:p>
          <a:p>
            <a:pPr lvl="1" eaLnBrk="1" hangingPunct="1"/>
            <a:r>
              <a:rPr lang="en-US" altLang="en-US" sz="2700" dirty="0">
                <a:solidFill>
                  <a:srgbClr val="008000"/>
                </a:solidFill>
              </a:rPr>
              <a:t>population proportion:</a:t>
            </a:r>
          </a:p>
          <a:p>
            <a:pPr lvl="1" eaLnBrk="1" hangingPunct="1">
              <a:buFont typeface="Wingdings" panose="05000000000000000000" pitchFamily="2" charset="2"/>
              <a:buNone/>
            </a:pPr>
            <a:endParaRPr lang="en-US" altLang="en-US" dirty="0"/>
          </a:p>
        </p:txBody>
      </p:sp>
      <p:sp>
        <p:nvSpPr>
          <p:cNvPr id="7172" name="Rectangle 4"/>
          <p:cNvSpPr>
            <a:spLocks noChangeArrowheads="1"/>
          </p:cNvSpPr>
          <p:nvPr/>
        </p:nvSpPr>
        <p:spPr bwMode="auto">
          <a:xfrm>
            <a:off x="1550773" y="3548062"/>
            <a:ext cx="6629400" cy="828675"/>
          </a:xfrm>
          <a:prstGeom prst="rect">
            <a:avLst/>
          </a:prstGeom>
          <a:solidFill>
            <a:srgbClr val="00E200"/>
          </a:solidFill>
          <a:ln w="9525">
            <a:solidFill>
              <a:schemeClr val="tx1"/>
            </a:solidFill>
            <a:miter lim="800000"/>
            <a:headEnd/>
            <a:tailEnd/>
          </a:ln>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dirty="0"/>
              <a:t>Example:  The mean monthly cell phone bill in this city is  </a:t>
            </a:r>
            <a:r>
              <a:rPr lang="el-GR" altLang="en-US" sz="2400" b="1" dirty="0">
                <a:sym typeface="Symbol" panose="05050102010706020507" pitchFamily="18" charset="2"/>
              </a:rPr>
              <a:t>μ</a:t>
            </a:r>
            <a:r>
              <a:rPr lang="en-US" altLang="en-US" sz="2400" b="1" dirty="0">
                <a:sym typeface="Symbol" panose="05050102010706020507" pitchFamily="18" charset="2"/>
              </a:rPr>
              <a:t> =</a:t>
            </a:r>
            <a:r>
              <a:rPr lang="en-US" altLang="en-US" sz="2400" b="1" dirty="0"/>
              <a:t> $42.</a:t>
            </a:r>
          </a:p>
        </p:txBody>
      </p:sp>
      <p:sp>
        <p:nvSpPr>
          <p:cNvPr id="7174" name="Rectangle 6"/>
          <p:cNvSpPr>
            <a:spLocks noChangeArrowheads="1"/>
          </p:cNvSpPr>
          <p:nvPr/>
        </p:nvSpPr>
        <p:spPr bwMode="auto">
          <a:xfrm>
            <a:off x="1527969" y="5038725"/>
            <a:ext cx="6629400" cy="828675"/>
          </a:xfrm>
          <a:prstGeom prst="rect">
            <a:avLst/>
          </a:prstGeom>
          <a:solidFill>
            <a:srgbClr val="FF9BAE"/>
          </a:solidFill>
          <a:ln w="9525">
            <a:solidFill>
              <a:schemeClr val="tx1"/>
            </a:solidFill>
            <a:miter lim="800000"/>
            <a:headEnd/>
            <a:tailEnd/>
          </a:ln>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dirty="0"/>
              <a:t>Example:  The proportion of adults in this city with cell phones is  </a:t>
            </a:r>
            <a:r>
              <a:rPr lang="el-GR" altLang="en-US" sz="2400" b="1" dirty="0">
                <a:latin typeface="Times New Roman" panose="02020603050405020304" pitchFamily="18" charset="0"/>
                <a:cs typeface="Times New Roman" panose="02020603050405020304" pitchFamily="18" charset="0"/>
              </a:rPr>
              <a:t>π</a:t>
            </a:r>
            <a:r>
              <a:rPr lang="en-US" altLang="en-US" sz="2400" b="1" dirty="0"/>
              <a:t> = 0.88.</a:t>
            </a:r>
          </a:p>
        </p:txBody>
      </p:sp>
      <p:sp>
        <p:nvSpPr>
          <p:cNvPr id="7175" name="Rectangle 9"/>
          <p:cNvSpPr>
            <a:spLocks noChangeArrowheads="1"/>
          </p:cNvSpPr>
          <p:nvPr/>
        </p:nvSpPr>
        <p:spPr bwMode="auto">
          <a:xfrm>
            <a:off x="7696200" y="990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1219200" y="457200"/>
            <a:ext cx="7467600" cy="762000"/>
          </a:xfrm>
        </p:spPr>
        <p:txBody>
          <a:bodyPr/>
          <a:lstStyle/>
          <a:p>
            <a:pPr eaLnBrk="1" hangingPunct="1"/>
            <a:r>
              <a:rPr lang="en-US" altLang="en-US" sz="3600"/>
              <a:t>p-value Hypothesis Testing Example</a:t>
            </a:r>
          </a:p>
        </p:txBody>
      </p:sp>
      <p:sp>
        <p:nvSpPr>
          <p:cNvPr id="35843" name="Rectangle 3"/>
          <p:cNvSpPr>
            <a:spLocks noChangeArrowheads="1"/>
          </p:cNvSpPr>
          <p:nvPr/>
        </p:nvSpPr>
        <p:spPr bwMode="auto">
          <a:xfrm>
            <a:off x="990600" y="1600200"/>
            <a:ext cx="7162800" cy="1295400"/>
          </a:xfrm>
          <a:prstGeom prst="rect">
            <a:avLst/>
          </a:prstGeom>
          <a:solidFill>
            <a:srgbClr val="FDE0BD"/>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endParaRPr lang="en-US" altLang="en-US" sz="2400"/>
          </a:p>
        </p:txBody>
      </p:sp>
      <p:sp>
        <p:nvSpPr>
          <p:cNvPr id="35844" name="Rectangle 4"/>
          <p:cNvSpPr>
            <a:spLocks noChangeArrowheads="1"/>
          </p:cNvSpPr>
          <p:nvPr/>
        </p:nvSpPr>
        <p:spPr bwMode="auto">
          <a:xfrm>
            <a:off x="914400" y="1524000"/>
            <a:ext cx="7239000" cy="95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b="1">
                <a:solidFill>
                  <a:schemeClr val="bg2"/>
                </a:solidFill>
              </a:rPr>
              <a:t>Test the claim that the true mean diameter of a manufactured bolt is 30mm.</a:t>
            </a:r>
          </a:p>
        </p:txBody>
      </p:sp>
      <p:sp>
        <p:nvSpPr>
          <p:cNvPr id="35845" name="Text Box 5"/>
          <p:cNvSpPr txBox="1">
            <a:spLocks noChangeArrowheads="1"/>
          </p:cNvSpPr>
          <p:nvPr/>
        </p:nvSpPr>
        <p:spPr bwMode="auto">
          <a:xfrm>
            <a:off x="2971800" y="2355850"/>
            <a:ext cx="3049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b="1">
                <a:solidFill>
                  <a:schemeClr val="bg2"/>
                </a:solidFill>
              </a:rPr>
              <a:t>(Assume </a:t>
            </a:r>
            <a:r>
              <a:rPr lang="el-GR" altLang="en-US" b="1">
                <a:solidFill>
                  <a:schemeClr val="bg2"/>
                </a:solidFill>
                <a:sym typeface="Arial" panose="020B0604020202020204" pitchFamily="34" charset="0"/>
              </a:rPr>
              <a:t>σ</a:t>
            </a:r>
            <a:r>
              <a:rPr lang="en-US" altLang="en-US" b="1">
                <a:solidFill>
                  <a:schemeClr val="bg2"/>
                </a:solidFill>
                <a:sym typeface="Arial" panose="020B0604020202020204" pitchFamily="34" charset="0"/>
              </a:rPr>
              <a:t> = 0.8)</a:t>
            </a:r>
          </a:p>
        </p:txBody>
      </p:sp>
      <p:sp>
        <p:nvSpPr>
          <p:cNvPr id="35846" name="Rectangle 6"/>
          <p:cNvSpPr>
            <a:spLocks noChangeArrowheads="1"/>
          </p:cNvSpPr>
          <p:nvPr/>
        </p:nvSpPr>
        <p:spPr bwMode="auto">
          <a:xfrm>
            <a:off x="609600" y="3124200"/>
            <a:ext cx="75438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693738" indent="-268288"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en-US" sz="2400" dirty="0"/>
              <a:t>1.	  State the appropriate null and alternative</a:t>
            </a:r>
          </a:p>
          <a:p>
            <a:pPr eaLnBrk="1" hangingPunct="1">
              <a:lnSpc>
                <a:spcPct val="80000"/>
              </a:lnSpc>
              <a:buFont typeface="Wingdings" panose="05000000000000000000" pitchFamily="2" charset="2"/>
              <a:buNone/>
            </a:pPr>
            <a:r>
              <a:rPr lang="en-US" altLang="en-US" sz="2400" dirty="0"/>
              <a:t>		  hypotheses:</a:t>
            </a:r>
          </a:p>
          <a:p>
            <a:pPr lvl="1" eaLnBrk="1" hangingPunct="1"/>
            <a:r>
              <a:rPr lang="en-US" altLang="en-US" dirty="0">
                <a:solidFill>
                  <a:srgbClr val="008000"/>
                </a:solidFill>
              </a:rPr>
              <a:t>H</a:t>
            </a:r>
            <a:r>
              <a:rPr lang="en-US" altLang="en-US" baseline="-25000" dirty="0">
                <a:solidFill>
                  <a:srgbClr val="008000"/>
                </a:solidFill>
              </a:rPr>
              <a:t>0</a:t>
            </a:r>
            <a:r>
              <a:rPr lang="en-US" altLang="en-US" dirty="0">
                <a:solidFill>
                  <a:srgbClr val="008000"/>
                </a:solidFill>
              </a:rPr>
              <a:t>: </a:t>
            </a:r>
            <a:r>
              <a:rPr lang="el-GR" altLang="en-US" dirty="0">
                <a:solidFill>
                  <a:srgbClr val="008000"/>
                </a:solidFill>
                <a:sym typeface="Symbol" panose="05050102010706020507" pitchFamily="18" charset="2"/>
              </a:rPr>
              <a:t>μ</a:t>
            </a:r>
            <a:r>
              <a:rPr lang="en-US" altLang="en-US" dirty="0">
                <a:solidFill>
                  <a:srgbClr val="008000"/>
                </a:solidFill>
                <a:sym typeface="Symbol" panose="05050102010706020507" pitchFamily="18" charset="2"/>
              </a:rPr>
              <a:t> = 30      H</a:t>
            </a:r>
            <a:r>
              <a:rPr lang="en-US" altLang="en-US" baseline="-25000" dirty="0">
                <a:solidFill>
                  <a:srgbClr val="008000"/>
                </a:solidFill>
                <a:sym typeface="Symbol" panose="05050102010706020507" pitchFamily="18" charset="2"/>
              </a:rPr>
              <a:t>1</a:t>
            </a:r>
            <a:r>
              <a:rPr lang="en-US" altLang="en-US" dirty="0">
                <a:solidFill>
                  <a:srgbClr val="008000"/>
                </a:solidFill>
                <a:sym typeface="Symbol" panose="05050102010706020507" pitchFamily="18" charset="2"/>
              </a:rPr>
              <a:t>: </a:t>
            </a:r>
            <a:r>
              <a:rPr lang="el-GR" altLang="en-US" dirty="0">
                <a:solidFill>
                  <a:srgbClr val="008000"/>
                </a:solidFill>
                <a:sym typeface="Symbol" panose="05050102010706020507" pitchFamily="18" charset="2"/>
              </a:rPr>
              <a:t>μ</a:t>
            </a:r>
            <a:r>
              <a:rPr lang="en-US" altLang="en-US" dirty="0">
                <a:solidFill>
                  <a:srgbClr val="008000"/>
                </a:solidFill>
                <a:sym typeface="Symbol" panose="05050102010706020507" pitchFamily="18" charset="2"/>
              </a:rPr>
              <a:t> ≠ 30    (This is a two-tail test).</a:t>
            </a:r>
          </a:p>
          <a:p>
            <a:pPr eaLnBrk="1" hangingPunct="1">
              <a:buFont typeface="Wingdings" panose="05000000000000000000" pitchFamily="2" charset="2"/>
              <a:buNone/>
            </a:pPr>
            <a:r>
              <a:rPr lang="en-US" altLang="en-US" sz="2400" dirty="0"/>
              <a:t>2.   Specify the desired level of significance and the sample size:</a:t>
            </a:r>
          </a:p>
          <a:p>
            <a:pPr lvl="1" eaLnBrk="1" hangingPunct="1"/>
            <a:r>
              <a:rPr lang="en-US" altLang="en-US" dirty="0">
                <a:solidFill>
                  <a:srgbClr val="008000"/>
                </a:solidFill>
              </a:rPr>
              <a:t>Suppose that </a:t>
            </a:r>
            <a:r>
              <a:rPr lang="en-US" altLang="en-US" dirty="0">
                <a:solidFill>
                  <a:srgbClr val="008000"/>
                </a:solidFill>
                <a:sym typeface="Symbol" panose="05050102010706020507" pitchFamily="18" charset="2"/>
              </a:rPr>
              <a:t></a:t>
            </a:r>
            <a:r>
              <a:rPr lang="en-US" altLang="en-US" dirty="0">
                <a:solidFill>
                  <a:srgbClr val="008000"/>
                </a:solidFill>
              </a:rPr>
              <a:t> = 0.05 and n = 100 are chosen for this test.</a:t>
            </a:r>
          </a:p>
        </p:txBody>
      </p:sp>
      <p:sp>
        <p:nvSpPr>
          <p:cNvPr id="35847" name="Rectangle 10"/>
          <p:cNvSpPr>
            <a:spLocks noChangeArrowheads="1"/>
          </p:cNvSpPr>
          <p:nvPr/>
        </p:nvSpPr>
        <p:spPr bwMode="auto">
          <a:xfrm>
            <a:off x="7620000" y="68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6">
                                            <p:txEl>
                                              <p:pRg st="2" end="2"/>
                                            </p:txEl>
                                          </p:spTgt>
                                        </p:tgtEl>
                                        <p:attrNameLst>
                                          <p:attrName>style.visibility</p:attrName>
                                        </p:attrNameLst>
                                      </p:cBhvr>
                                      <p:to>
                                        <p:strVal val="visible"/>
                                      </p:to>
                                    </p:set>
                                    <p:animEffect transition="in" filter="fade">
                                      <p:cBhvr>
                                        <p:cTn id="7" dur="500"/>
                                        <p:tgtEl>
                                          <p:spTgt spid="3584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846">
                                            <p:txEl>
                                              <p:pRg st="3" end="3"/>
                                            </p:txEl>
                                          </p:spTgt>
                                        </p:tgtEl>
                                        <p:attrNameLst>
                                          <p:attrName>style.visibility</p:attrName>
                                        </p:attrNameLst>
                                      </p:cBhvr>
                                      <p:to>
                                        <p:strVal val="visible"/>
                                      </p:to>
                                    </p:set>
                                    <p:animEffect transition="in" filter="fade">
                                      <p:cBhvr>
                                        <p:cTn id="12" dur="500"/>
                                        <p:tgtEl>
                                          <p:spTgt spid="3584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846">
                                            <p:txEl>
                                              <p:pRg st="4" end="4"/>
                                            </p:txEl>
                                          </p:spTgt>
                                        </p:tgtEl>
                                        <p:attrNameLst>
                                          <p:attrName>style.visibility</p:attrName>
                                        </p:attrNameLst>
                                      </p:cBhvr>
                                      <p:to>
                                        <p:strVal val="visible"/>
                                      </p:to>
                                    </p:set>
                                    <p:animEffect transition="in" filter="fade">
                                      <p:cBhvr>
                                        <p:cTn id="17" dur="500"/>
                                        <p:tgtEl>
                                          <p:spTgt spid="358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6" name="Object 4">
            <a:hlinkClick r:id="" action="ppaction://ole?verb=0"/>
          </p:cNvPr>
          <p:cNvGraphicFramePr>
            <a:graphicFrameLocks/>
          </p:cNvGraphicFramePr>
          <p:nvPr/>
        </p:nvGraphicFramePr>
        <p:xfrm>
          <a:off x="736600" y="4997450"/>
          <a:ext cx="7150100" cy="1103313"/>
        </p:xfrm>
        <a:graphic>
          <a:graphicData uri="http://schemas.openxmlformats.org/presentationml/2006/ole">
            <mc:AlternateContent xmlns:mc="http://schemas.openxmlformats.org/markup-compatibility/2006">
              <mc:Choice xmlns:v="urn:schemas-microsoft-com:vml" Requires="v">
                <p:oleObj name="Equation" r:id="rId2" imgW="100018080" imgH="20690280" progId="Equation.3">
                  <p:embed/>
                </p:oleObj>
              </mc:Choice>
              <mc:Fallback>
                <p:oleObj name="Equation" r:id="rId2" imgW="100018080" imgH="20690280" progId="Equation.3">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6600" y="4997450"/>
                        <a:ext cx="7150100" cy="1103313"/>
                      </a:xfrm>
                      <a:prstGeom prst="rect">
                        <a:avLst/>
                      </a:prstGeom>
                      <a:solidFill>
                        <a:srgbClr val="00E2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867" name="Rectangle 3"/>
          <p:cNvSpPr>
            <a:spLocks noGrp="1" noChangeArrowheads="1"/>
          </p:cNvSpPr>
          <p:nvPr>
            <p:ph type="title" idx="4294967295"/>
          </p:nvPr>
        </p:nvSpPr>
        <p:spPr>
          <a:xfrm>
            <a:off x="1219200" y="457200"/>
            <a:ext cx="7315200" cy="762000"/>
          </a:xfrm>
        </p:spPr>
        <p:txBody>
          <a:bodyPr/>
          <a:lstStyle/>
          <a:p>
            <a:pPr eaLnBrk="1" hangingPunct="1"/>
            <a:r>
              <a:rPr lang="en-US" altLang="en-US" sz="3600"/>
              <a:t>p-value Hypothesis Testing Example</a:t>
            </a:r>
          </a:p>
        </p:txBody>
      </p:sp>
      <p:sp>
        <p:nvSpPr>
          <p:cNvPr id="36868" name="Rectangle 4"/>
          <p:cNvSpPr>
            <a:spLocks noChangeArrowheads="1"/>
          </p:cNvSpPr>
          <p:nvPr/>
        </p:nvSpPr>
        <p:spPr bwMode="auto">
          <a:xfrm>
            <a:off x="457200" y="1828800"/>
            <a:ext cx="76962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693738" indent="-268288"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80000"/>
              </a:lnSpc>
              <a:buFont typeface="Wingdings" panose="05000000000000000000" pitchFamily="2" charset="2"/>
              <a:buNone/>
            </a:pPr>
            <a:r>
              <a:rPr lang="en-US" altLang="en-US" sz="2400" dirty="0"/>
              <a:t>3.	 Determine the appropriate technique:</a:t>
            </a:r>
          </a:p>
          <a:p>
            <a:pPr lvl="1" eaLnBrk="1" hangingPunct="1">
              <a:lnSpc>
                <a:spcPct val="80000"/>
              </a:lnSpc>
            </a:pPr>
            <a:r>
              <a:rPr lang="el-GR" altLang="en-US" dirty="0">
                <a:solidFill>
                  <a:srgbClr val="008000"/>
                </a:solidFill>
              </a:rPr>
              <a:t>σ</a:t>
            </a:r>
            <a:r>
              <a:rPr lang="en-US" altLang="en-US" dirty="0">
                <a:solidFill>
                  <a:srgbClr val="008000"/>
                </a:solidFill>
              </a:rPr>
              <a:t> is assumed known so this is a Z test</a:t>
            </a:r>
            <a:r>
              <a:rPr lang="en-US" altLang="en-US" sz="2000" dirty="0"/>
              <a:t>.</a:t>
            </a:r>
            <a:endParaRPr lang="en-US" altLang="en-US" dirty="0">
              <a:solidFill>
                <a:schemeClr val="folHlink"/>
              </a:solidFill>
            </a:endParaRPr>
          </a:p>
          <a:p>
            <a:pPr eaLnBrk="1" hangingPunct="1">
              <a:buFont typeface="Wingdings" panose="05000000000000000000" pitchFamily="2" charset="2"/>
              <a:buNone/>
            </a:pPr>
            <a:r>
              <a:rPr lang="en-US" altLang="en-US" sz="2400" dirty="0"/>
              <a:t>4.</a:t>
            </a:r>
            <a:r>
              <a:rPr lang="en-US" altLang="en-US" sz="2400" dirty="0">
                <a:solidFill>
                  <a:schemeClr val="folHlink"/>
                </a:solidFill>
              </a:rPr>
              <a:t> </a:t>
            </a:r>
            <a:r>
              <a:rPr lang="en-US" altLang="en-US" sz="2400" dirty="0"/>
              <a:t>Collect the data, compute the test statistic and the p-value.</a:t>
            </a:r>
          </a:p>
          <a:p>
            <a:pPr lvl="1" eaLnBrk="1" hangingPunct="1">
              <a:lnSpc>
                <a:spcPct val="110000"/>
              </a:lnSpc>
            </a:pPr>
            <a:r>
              <a:rPr lang="en-US" altLang="en-US" dirty="0">
                <a:solidFill>
                  <a:srgbClr val="008000"/>
                </a:solidFill>
              </a:rPr>
              <a:t>Suppose the sample results are: </a:t>
            </a:r>
          </a:p>
          <a:p>
            <a:pPr lvl="1" eaLnBrk="1" hangingPunct="1">
              <a:lnSpc>
                <a:spcPct val="110000"/>
              </a:lnSpc>
              <a:buFont typeface="Wingdings" panose="05000000000000000000" pitchFamily="2" charset="2"/>
              <a:buNone/>
            </a:pPr>
            <a:r>
              <a:rPr lang="en-US" altLang="en-US" dirty="0">
                <a:solidFill>
                  <a:srgbClr val="008000"/>
                </a:solidFill>
              </a:rPr>
              <a:t>	n = 100,   X = 29.84  (</a:t>
            </a:r>
            <a:r>
              <a:rPr lang="el-GR" altLang="en-US" dirty="0">
                <a:solidFill>
                  <a:srgbClr val="008000"/>
                </a:solidFill>
                <a:sym typeface="Symbol" panose="05050102010706020507" pitchFamily="18" charset="2"/>
              </a:rPr>
              <a:t>σ</a:t>
            </a:r>
            <a:r>
              <a:rPr lang="en-US" altLang="en-US" dirty="0">
                <a:solidFill>
                  <a:srgbClr val="008000"/>
                </a:solidFill>
                <a:sym typeface="Symbol" panose="05050102010706020507" pitchFamily="18" charset="2"/>
              </a:rPr>
              <a:t> = 0.8 is assumed known.)</a:t>
            </a:r>
          </a:p>
          <a:p>
            <a:pPr lvl="1" eaLnBrk="1" hangingPunct="1">
              <a:lnSpc>
                <a:spcPct val="110000"/>
              </a:lnSpc>
              <a:buFont typeface="Wingdings" panose="05000000000000000000" pitchFamily="2" charset="2"/>
              <a:buNone/>
            </a:pPr>
            <a:r>
              <a:rPr lang="en-US" altLang="en-US" dirty="0">
                <a:solidFill>
                  <a:srgbClr val="A50021"/>
                </a:solidFill>
                <a:sym typeface="Symbol" panose="05050102010706020507" pitchFamily="18" charset="2"/>
              </a:rPr>
              <a:t>So the test statistic is:</a:t>
            </a:r>
            <a:endParaRPr lang="en-US" altLang="en-US" dirty="0">
              <a:solidFill>
                <a:srgbClr val="A50021"/>
              </a:solidFill>
            </a:endParaRPr>
          </a:p>
        </p:txBody>
      </p:sp>
      <p:sp>
        <p:nvSpPr>
          <p:cNvPr id="36869" name="Text Box 6"/>
          <p:cNvSpPr txBox="1">
            <a:spLocks noChangeArrowheads="1"/>
          </p:cNvSpPr>
          <p:nvPr/>
        </p:nvSpPr>
        <p:spPr bwMode="auto">
          <a:xfrm>
            <a:off x="7467600" y="6858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36870" name="Line 7"/>
          <p:cNvSpPr>
            <a:spLocks noChangeShapeType="1"/>
          </p:cNvSpPr>
          <p:nvPr/>
        </p:nvSpPr>
        <p:spPr bwMode="auto">
          <a:xfrm>
            <a:off x="2538413" y="3905250"/>
            <a:ext cx="304800" cy="0"/>
          </a:xfrm>
          <a:prstGeom prst="line">
            <a:avLst/>
          </a:prstGeom>
          <a:noFill/>
          <a:ln w="19050">
            <a:solidFill>
              <a:schemeClr val="fo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6871" name="Rectangle 10"/>
          <p:cNvSpPr>
            <a:spLocks noChangeArrowheads="1"/>
          </p:cNvSpPr>
          <p:nvPr/>
        </p:nvSpPr>
        <p:spPr bwMode="auto">
          <a:xfrm>
            <a:off x="7620000" y="12192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868">
                                            <p:txEl>
                                              <p:pRg st="1" end="1"/>
                                            </p:txEl>
                                          </p:spTgt>
                                        </p:tgtEl>
                                        <p:attrNameLst>
                                          <p:attrName>style.visibility</p:attrName>
                                        </p:attrNameLst>
                                      </p:cBhvr>
                                      <p:to>
                                        <p:strVal val="visible"/>
                                      </p:to>
                                    </p:set>
                                    <p:animEffect transition="in" filter="fade">
                                      <p:cBhvr>
                                        <p:cTn id="7" dur="500"/>
                                        <p:tgtEl>
                                          <p:spTgt spid="368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68">
                                            <p:txEl>
                                              <p:pRg st="2" end="2"/>
                                            </p:txEl>
                                          </p:spTgt>
                                        </p:tgtEl>
                                        <p:attrNameLst>
                                          <p:attrName>style.visibility</p:attrName>
                                        </p:attrNameLst>
                                      </p:cBhvr>
                                      <p:to>
                                        <p:strVal val="visible"/>
                                      </p:to>
                                    </p:set>
                                    <p:animEffect transition="in" filter="fade">
                                      <p:cBhvr>
                                        <p:cTn id="12" dur="500"/>
                                        <p:tgtEl>
                                          <p:spTgt spid="368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868">
                                            <p:txEl>
                                              <p:pRg st="3" end="3"/>
                                            </p:txEl>
                                          </p:spTgt>
                                        </p:tgtEl>
                                        <p:attrNameLst>
                                          <p:attrName>style.visibility</p:attrName>
                                        </p:attrNameLst>
                                      </p:cBhvr>
                                      <p:to>
                                        <p:strVal val="visible"/>
                                      </p:to>
                                    </p:set>
                                    <p:animEffect transition="in" filter="fade">
                                      <p:cBhvr>
                                        <p:cTn id="17" dur="500"/>
                                        <p:tgtEl>
                                          <p:spTgt spid="3686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868">
                                            <p:txEl>
                                              <p:pRg st="4" end="4"/>
                                            </p:txEl>
                                          </p:spTgt>
                                        </p:tgtEl>
                                        <p:attrNameLst>
                                          <p:attrName>style.visibility</p:attrName>
                                        </p:attrNameLst>
                                      </p:cBhvr>
                                      <p:to>
                                        <p:strVal val="visible"/>
                                      </p:to>
                                    </p:set>
                                    <p:animEffect transition="in" filter="fade">
                                      <p:cBhvr>
                                        <p:cTn id="22" dur="500"/>
                                        <p:tgtEl>
                                          <p:spTgt spid="3686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868">
                                            <p:txEl>
                                              <p:pRg st="5" end="5"/>
                                            </p:txEl>
                                          </p:spTgt>
                                        </p:tgtEl>
                                        <p:attrNameLst>
                                          <p:attrName>style.visibility</p:attrName>
                                        </p:attrNameLst>
                                      </p:cBhvr>
                                      <p:to>
                                        <p:strVal val="visible"/>
                                      </p:to>
                                    </p:set>
                                    <p:animEffect transition="in" filter="fade">
                                      <p:cBhvr>
                                        <p:cTn id="27" dur="500"/>
                                        <p:tgtEl>
                                          <p:spTgt spid="3686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6866"/>
                                        </p:tgtEl>
                                        <p:attrNameLst>
                                          <p:attrName>style.visibility</p:attrName>
                                        </p:attrNameLst>
                                      </p:cBhvr>
                                      <p:to>
                                        <p:strVal val="visible"/>
                                      </p:to>
                                    </p:set>
                                    <p:animEffect transition="in" filter="fade">
                                      <p:cBhvr>
                                        <p:cTn id="32"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5"/>
          <p:cNvSpPr>
            <a:spLocks noGrp="1" noChangeArrowheads="1"/>
          </p:cNvSpPr>
          <p:nvPr>
            <p:ph type="title" idx="4294967295"/>
          </p:nvPr>
        </p:nvSpPr>
        <p:spPr>
          <a:xfrm>
            <a:off x="914400" y="228600"/>
            <a:ext cx="8001000" cy="990600"/>
          </a:xfrm>
        </p:spPr>
        <p:txBody>
          <a:bodyPr/>
          <a:lstStyle/>
          <a:p>
            <a:pPr eaLnBrk="1" hangingPunct="1"/>
            <a:r>
              <a:rPr lang="en-US" altLang="en-US" sz="3600"/>
              <a:t>p-Value Hypothesis Testing Example:</a:t>
            </a:r>
            <a:br>
              <a:rPr lang="en-US" altLang="en-US" sz="3600"/>
            </a:br>
            <a:r>
              <a:rPr lang="en-US" altLang="en-US" sz="3600"/>
              <a:t>Calculating the p-value</a:t>
            </a:r>
          </a:p>
        </p:txBody>
      </p:sp>
      <p:sp>
        <p:nvSpPr>
          <p:cNvPr id="37891" name="Rectangle 6"/>
          <p:cNvSpPr>
            <a:spLocks noGrp="1" noChangeArrowheads="1"/>
          </p:cNvSpPr>
          <p:nvPr>
            <p:ph type="body" idx="4294967295"/>
          </p:nvPr>
        </p:nvSpPr>
        <p:spPr>
          <a:xfrm>
            <a:off x="838200" y="1600200"/>
            <a:ext cx="8077200" cy="4532313"/>
          </a:xfrm>
        </p:spPr>
        <p:txBody>
          <a:bodyPr/>
          <a:lstStyle/>
          <a:p>
            <a:pPr eaLnBrk="1" hangingPunct="1">
              <a:buFont typeface="Wingdings" panose="05000000000000000000" pitchFamily="2" charset="2"/>
              <a:buNone/>
            </a:pPr>
            <a:r>
              <a:rPr lang="en-US" altLang="en-US" sz="2400"/>
              <a:t>4. (continued)  Calculate the p-value.</a:t>
            </a:r>
          </a:p>
          <a:p>
            <a:pPr lvl="1" eaLnBrk="1" hangingPunct="1"/>
            <a:r>
              <a:rPr lang="en-US" altLang="en-US" sz="2000"/>
              <a:t>How likely is it to get a Z</a:t>
            </a:r>
            <a:r>
              <a:rPr lang="en-US" altLang="en-US" sz="2000" baseline="-20000"/>
              <a:t>STAT</a:t>
            </a:r>
            <a:r>
              <a:rPr lang="en-US" altLang="en-US" sz="2000"/>
              <a:t> of -2 (or something further from the mean (0), in either direction) if H</a:t>
            </a:r>
            <a:r>
              <a:rPr lang="en-US" altLang="en-US" sz="2000" baseline="-25000"/>
              <a:t>0</a:t>
            </a:r>
            <a:r>
              <a:rPr lang="en-US" altLang="en-US" sz="2000"/>
              <a:t> is true</a:t>
            </a:r>
            <a:r>
              <a:rPr lang="en-US" altLang="en-US" sz="2000">
                <a:sym typeface="Symbol" panose="05050102010706020507" pitchFamily="18" charset="2"/>
              </a:rPr>
              <a:t>?</a:t>
            </a:r>
          </a:p>
          <a:p>
            <a:pPr lvl="2" eaLnBrk="1" hangingPunct="1"/>
            <a:endParaRPr lang="en-US" altLang="en-US" sz="1800">
              <a:sym typeface="Symbol" panose="05050102010706020507" pitchFamily="18" charset="2"/>
            </a:endParaRPr>
          </a:p>
        </p:txBody>
      </p:sp>
      <p:sp>
        <p:nvSpPr>
          <p:cNvPr id="37892" name="Rectangle 37"/>
          <p:cNvSpPr>
            <a:spLocks noChangeArrowheads="1"/>
          </p:cNvSpPr>
          <p:nvPr/>
        </p:nvSpPr>
        <p:spPr bwMode="auto">
          <a:xfrm flipH="1">
            <a:off x="2362200" y="5791200"/>
            <a:ext cx="4572000" cy="393700"/>
          </a:xfrm>
          <a:prstGeom prst="rect">
            <a:avLst/>
          </a:prstGeom>
          <a:solidFill>
            <a:srgbClr val="FDE0B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sym typeface="Symbol" panose="05050102010706020507" pitchFamily="18" charset="2"/>
              </a:rPr>
              <a:t>p-value </a:t>
            </a:r>
            <a:r>
              <a:rPr lang="en-US" altLang="en-US" sz="2000" b="1">
                <a:solidFill>
                  <a:schemeClr val="folHlink"/>
                </a:solidFill>
              </a:rPr>
              <a:t>= 0.0228 + 0.0228 = 0.0456</a:t>
            </a:r>
          </a:p>
        </p:txBody>
      </p:sp>
      <p:sp>
        <p:nvSpPr>
          <p:cNvPr id="37893" name="Freeform 39"/>
          <p:cNvSpPr>
            <a:spLocks/>
          </p:cNvSpPr>
          <p:nvPr/>
        </p:nvSpPr>
        <p:spPr bwMode="auto">
          <a:xfrm flipH="1">
            <a:off x="5942013" y="4289425"/>
            <a:ext cx="915987" cy="285750"/>
          </a:xfrm>
          <a:custGeom>
            <a:avLst/>
            <a:gdLst>
              <a:gd name="T0" fmla="*/ 2147483646 w 575"/>
              <a:gd name="T1" fmla="*/ 2147483646 h 180"/>
              <a:gd name="T2" fmla="*/ 0 w 575"/>
              <a:gd name="T3" fmla="*/ 2147483646 h 180"/>
              <a:gd name="T4" fmla="*/ 2147483646 w 575"/>
              <a:gd name="T5" fmla="*/ 2147483646 h 180"/>
              <a:gd name="T6" fmla="*/ 2147483646 w 575"/>
              <a:gd name="T7" fmla="*/ 2147483646 h 180"/>
              <a:gd name="T8" fmla="*/ 2147483646 w 575"/>
              <a:gd name="T9" fmla="*/ 2147483646 h 180"/>
              <a:gd name="T10" fmla="*/ 2147483646 w 575"/>
              <a:gd name="T11" fmla="*/ 0 h 180"/>
              <a:gd name="T12" fmla="*/ 2147483646 w 575"/>
              <a:gd name="T13" fmla="*/ 2147483646 h 180"/>
              <a:gd name="T14" fmla="*/ 2147483646 w 575"/>
              <a:gd name="T15" fmla="*/ 2147483646 h 180"/>
              <a:gd name="T16" fmla="*/ 2147483646 w 575"/>
              <a:gd name="T17" fmla="*/ 2147483646 h 1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5"/>
              <a:gd name="T28" fmla="*/ 0 h 180"/>
              <a:gd name="T29" fmla="*/ 575 w 575"/>
              <a:gd name="T30" fmla="*/ 180 h 1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5" h="180">
                <a:moveTo>
                  <a:pt x="8" y="173"/>
                </a:moveTo>
                <a:lnTo>
                  <a:pt x="0" y="138"/>
                </a:lnTo>
                <a:lnTo>
                  <a:pt x="60" y="124"/>
                </a:lnTo>
                <a:lnTo>
                  <a:pt x="236" y="120"/>
                </a:lnTo>
                <a:lnTo>
                  <a:pt x="428" y="68"/>
                </a:lnTo>
                <a:lnTo>
                  <a:pt x="575" y="0"/>
                </a:lnTo>
                <a:lnTo>
                  <a:pt x="575" y="180"/>
                </a:lnTo>
                <a:lnTo>
                  <a:pt x="8" y="177"/>
                </a:lnTo>
                <a:lnTo>
                  <a:pt x="8" y="173"/>
                </a:lnTo>
              </a:path>
            </a:pathLst>
          </a:custGeom>
          <a:solidFill>
            <a:srgbClr val="33CC33"/>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7894" name="Rectangle 3"/>
          <p:cNvSpPr>
            <a:spLocks noChangeArrowheads="1"/>
          </p:cNvSpPr>
          <p:nvPr/>
        </p:nvSpPr>
        <p:spPr bwMode="auto">
          <a:xfrm flipH="1">
            <a:off x="304800" y="3581400"/>
            <a:ext cx="2667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rPr>
              <a:t>P(Z &lt; -2.0) = 0.0228</a:t>
            </a:r>
          </a:p>
        </p:txBody>
      </p:sp>
      <p:sp>
        <p:nvSpPr>
          <p:cNvPr id="37895" name="Freeform 7"/>
          <p:cNvSpPr>
            <a:spLocks/>
          </p:cNvSpPr>
          <p:nvPr/>
        </p:nvSpPr>
        <p:spPr bwMode="auto">
          <a:xfrm>
            <a:off x="2133600" y="4289425"/>
            <a:ext cx="912813" cy="285750"/>
          </a:xfrm>
          <a:custGeom>
            <a:avLst/>
            <a:gdLst>
              <a:gd name="T0" fmla="*/ 2147483646 w 575"/>
              <a:gd name="T1" fmla="*/ 2147483646 h 180"/>
              <a:gd name="T2" fmla="*/ 0 w 575"/>
              <a:gd name="T3" fmla="*/ 2147483646 h 180"/>
              <a:gd name="T4" fmla="*/ 2147483646 w 575"/>
              <a:gd name="T5" fmla="*/ 2147483646 h 180"/>
              <a:gd name="T6" fmla="*/ 2147483646 w 575"/>
              <a:gd name="T7" fmla="*/ 2147483646 h 180"/>
              <a:gd name="T8" fmla="*/ 2147483646 w 575"/>
              <a:gd name="T9" fmla="*/ 2147483646 h 180"/>
              <a:gd name="T10" fmla="*/ 2147483646 w 575"/>
              <a:gd name="T11" fmla="*/ 0 h 180"/>
              <a:gd name="T12" fmla="*/ 2147483646 w 575"/>
              <a:gd name="T13" fmla="*/ 2147483646 h 180"/>
              <a:gd name="T14" fmla="*/ 2147483646 w 575"/>
              <a:gd name="T15" fmla="*/ 2147483646 h 180"/>
              <a:gd name="T16" fmla="*/ 2147483646 w 575"/>
              <a:gd name="T17" fmla="*/ 2147483646 h 1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5"/>
              <a:gd name="T28" fmla="*/ 0 h 180"/>
              <a:gd name="T29" fmla="*/ 575 w 575"/>
              <a:gd name="T30" fmla="*/ 180 h 1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5" h="180">
                <a:moveTo>
                  <a:pt x="8" y="173"/>
                </a:moveTo>
                <a:lnTo>
                  <a:pt x="0" y="138"/>
                </a:lnTo>
                <a:lnTo>
                  <a:pt x="60" y="124"/>
                </a:lnTo>
                <a:lnTo>
                  <a:pt x="236" y="120"/>
                </a:lnTo>
                <a:lnTo>
                  <a:pt x="428" y="68"/>
                </a:lnTo>
                <a:lnTo>
                  <a:pt x="575" y="0"/>
                </a:lnTo>
                <a:lnTo>
                  <a:pt x="575" y="180"/>
                </a:lnTo>
                <a:lnTo>
                  <a:pt x="8" y="177"/>
                </a:lnTo>
                <a:lnTo>
                  <a:pt x="8" y="173"/>
                </a:lnTo>
              </a:path>
            </a:pathLst>
          </a:custGeom>
          <a:solidFill>
            <a:srgbClr val="33CC33"/>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37896" name="Freeform 8"/>
          <p:cNvSpPr>
            <a:spLocks/>
          </p:cNvSpPr>
          <p:nvPr/>
        </p:nvSpPr>
        <p:spPr bwMode="auto">
          <a:xfrm>
            <a:off x="2209800" y="2819400"/>
            <a:ext cx="2362200" cy="1676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897" name="Freeform 9"/>
          <p:cNvSpPr>
            <a:spLocks/>
          </p:cNvSpPr>
          <p:nvPr/>
        </p:nvSpPr>
        <p:spPr bwMode="auto">
          <a:xfrm>
            <a:off x="4572000" y="2819400"/>
            <a:ext cx="2209800" cy="1676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898" name="Line 10"/>
          <p:cNvSpPr>
            <a:spLocks noChangeShapeType="1"/>
          </p:cNvSpPr>
          <p:nvPr/>
        </p:nvSpPr>
        <p:spPr bwMode="auto">
          <a:xfrm>
            <a:off x="1981200" y="4572000"/>
            <a:ext cx="48768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7899" name="Line 12"/>
          <p:cNvSpPr>
            <a:spLocks noChangeShapeType="1"/>
          </p:cNvSpPr>
          <p:nvPr/>
        </p:nvSpPr>
        <p:spPr bwMode="auto">
          <a:xfrm>
            <a:off x="4572000" y="2819400"/>
            <a:ext cx="0" cy="1752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37900" name="Text Box 17"/>
          <p:cNvSpPr txBox="1">
            <a:spLocks noChangeArrowheads="1"/>
          </p:cNvSpPr>
          <p:nvPr/>
        </p:nvSpPr>
        <p:spPr bwMode="auto">
          <a:xfrm>
            <a:off x="4343400" y="47244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0</a:t>
            </a:r>
            <a:endParaRPr lang="el-GR" altLang="en-US" sz="2000" b="1" baseline="-25000"/>
          </a:p>
        </p:txBody>
      </p:sp>
      <p:sp>
        <p:nvSpPr>
          <p:cNvPr id="37901" name="Text Box 18"/>
          <p:cNvSpPr txBox="1">
            <a:spLocks noChangeArrowheads="1"/>
          </p:cNvSpPr>
          <p:nvPr/>
        </p:nvSpPr>
        <p:spPr bwMode="auto">
          <a:xfrm>
            <a:off x="27432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solidFill>
                  <a:schemeClr val="folHlink"/>
                </a:solidFill>
              </a:rPr>
              <a:t>-2.0</a:t>
            </a:r>
            <a:endParaRPr lang="el-GR" altLang="en-US" sz="2000" b="1">
              <a:solidFill>
                <a:schemeClr val="folHlink"/>
              </a:solidFill>
            </a:endParaRPr>
          </a:p>
        </p:txBody>
      </p:sp>
      <p:sp>
        <p:nvSpPr>
          <p:cNvPr id="37902" name="Line 19"/>
          <p:cNvSpPr>
            <a:spLocks noChangeShapeType="1"/>
          </p:cNvSpPr>
          <p:nvPr/>
        </p:nvSpPr>
        <p:spPr bwMode="auto">
          <a:xfrm flipV="1">
            <a:off x="3048000" y="4953000"/>
            <a:ext cx="0" cy="4572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3" name="Line 23"/>
          <p:cNvSpPr>
            <a:spLocks noChangeShapeType="1"/>
          </p:cNvSpPr>
          <p:nvPr/>
        </p:nvSpPr>
        <p:spPr bwMode="auto">
          <a:xfrm>
            <a:off x="3048000" y="3733800"/>
            <a:ext cx="0" cy="1219200"/>
          </a:xfrm>
          <a:prstGeom prst="line">
            <a:avLst/>
          </a:prstGeom>
          <a:noFill/>
          <a:ln w="19050"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4" name="Line 25"/>
          <p:cNvSpPr>
            <a:spLocks noChangeShapeType="1"/>
          </p:cNvSpPr>
          <p:nvPr/>
        </p:nvSpPr>
        <p:spPr bwMode="auto">
          <a:xfrm flipH="1">
            <a:off x="1828800" y="4038600"/>
            <a:ext cx="12192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05" name="Text Box 27"/>
          <p:cNvSpPr txBox="1">
            <a:spLocks noChangeArrowheads="1"/>
          </p:cNvSpPr>
          <p:nvPr/>
        </p:nvSpPr>
        <p:spPr bwMode="auto">
          <a:xfrm>
            <a:off x="6781800" y="4648200"/>
            <a:ext cx="45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Z</a:t>
            </a:r>
            <a:endParaRPr lang="el-GR" altLang="en-US" sz="2000" b="1" baseline="-25000"/>
          </a:p>
        </p:txBody>
      </p:sp>
      <p:sp>
        <p:nvSpPr>
          <p:cNvPr id="37906" name="Text Box 29"/>
          <p:cNvSpPr txBox="1">
            <a:spLocks noChangeArrowheads="1"/>
          </p:cNvSpPr>
          <p:nvPr/>
        </p:nvSpPr>
        <p:spPr bwMode="auto">
          <a:xfrm>
            <a:off x="5715000" y="5334000"/>
            <a:ext cx="685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b="1">
                <a:solidFill>
                  <a:schemeClr val="folHlink"/>
                </a:solidFill>
              </a:rPr>
              <a:t>2.0</a:t>
            </a:r>
            <a:endParaRPr lang="el-GR" altLang="en-US" sz="2000" b="1">
              <a:solidFill>
                <a:schemeClr val="folHlink"/>
              </a:solidFill>
            </a:endParaRPr>
          </a:p>
        </p:txBody>
      </p:sp>
      <p:sp>
        <p:nvSpPr>
          <p:cNvPr id="37907" name="Rectangle 38"/>
          <p:cNvSpPr>
            <a:spLocks noChangeArrowheads="1"/>
          </p:cNvSpPr>
          <p:nvPr/>
        </p:nvSpPr>
        <p:spPr bwMode="auto">
          <a:xfrm flipH="1">
            <a:off x="6019800" y="3505200"/>
            <a:ext cx="2667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rPr>
              <a:t>P(Z &gt; 2.0) = 0.0228</a:t>
            </a:r>
          </a:p>
        </p:txBody>
      </p:sp>
      <p:sp>
        <p:nvSpPr>
          <p:cNvPr id="37908" name="Line 40"/>
          <p:cNvSpPr>
            <a:spLocks noChangeShapeType="1"/>
          </p:cNvSpPr>
          <p:nvPr/>
        </p:nvSpPr>
        <p:spPr bwMode="auto">
          <a:xfrm>
            <a:off x="5943600" y="3733800"/>
            <a:ext cx="0" cy="1219200"/>
          </a:xfrm>
          <a:prstGeom prst="line">
            <a:avLst/>
          </a:prstGeom>
          <a:noFill/>
          <a:ln w="19050"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909" name="Line 41"/>
          <p:cNvSpPr>
            <a:spLocks noChangeShapeType="1"/>
          </p:cNvSpPr>
          <p:nvPr/>
        </p:nvSpPr>
        <p:spPr bwMode="auto">
          <a:xfrm>
            <a:off x="5943600" y="3978275"/>
            <a:ext cx="1066800" cy="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10" name="Line 47"/>
          <p:cNvSpPr>
            <a:spLocks noChangeShapeType="1"/>
          </p:cNvSpPr>
          <p:nvPr/>
        </p:nvSpPr>
        <p:spPr bwMode="auto">
          <a:xfrm flipV="1">
            <a:off x="5943600" y="4968875"/>
            <a:ext cx="0" cy="4572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7911" name="Rectangle 26"/>
          <p:cNvSpPr>
            <a:spLocks noChangeArrowheads="1"/>
          </p:cNvSpPr>
          <p:nvPr/>
        </p:nvSpPr>
        <p:spPr bwMode="auto">
          <a:xfrm>
            <a:off x="74676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
        <p:nvSpPr>
          <p:cNvPr id="37913" name="Text Box 6"/>
          <p:cNvSpPr txBox="1">
            <a:spLocks noChangeArrowheads="1"/>
          </p:cNvSpPr>
          <p:nvPr/>
        </p:nvSpPr>
        <p:spPr bwMode="auto">
          <a:xfrm>
            <a:off x="7467600" y="6858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body" idx="4294967295"/>
          </p:nvPr>
        </p:nvSpPr>
        <p:spPr>
          <a:xfrm>
            <a:off x="838200" y="1676400"/>
            <a:ext cx="8077200" cy="4267200"/>
          </a:xfrm>
        </p:spPr>
        <p:txBody>
          <a:bodyPr/>
          <a:lstStyle/>
          <a:p>
            <a:pPr eaLnBrk="1" hangingPunct="1">
              <a:spcBef>
                <a:spcPct val="40000"/>
              </a:spcBef>
            </a:pPr>
            <a:r>
              <a:rPr lang="en-US" altLang="en-US" dirty="0"/>
              <a:t>5. Is the p-value &lt; </a:t>
            </a:r>
            <a:r>
              <a:rPr lang="el-GR" altLang="en-US" dirty="0"/>
              <a:t>α</a:t>
            </a:r>
            <a:r>
              <a:rPr lang="en-US" altLang="en-US" dirty="0"/>
              <a:t>?</a:t>
            </a:r>
          </a:p>
          <a:p>
            <a:pPr lvl="1" eaLnBrk="1" hangingPunct="1">
              <a:spcBef>
                <a:spcPct val="40000"/>
              </a:spcBef>
            </a:pPr>
            <a:r>
              <a:rPr lang="en-US" altLang="en-US" dirty="0"/>
              <a:t>Since p-value = 0.0456 &lt; </a:t>
            </a:r>
            <a:r>
              <a:rPr lang="el-GR" altLang="en-US" dirty="0"/>
              <a:t>α</a:t>
            </a:r>
            <a:r>
              <a:rPr lang="en-US" altLang="en-US" dirty="0"/>
              <a:t> = 0.05 Reject H</a:t>
            </a:r>
            <a:r>
              <a:rPr lang="en-US" altLang="en-US" baseline="-20000" dirty="0"/>
              <a:t>0</a:t>
            </a:r>
            <a:r>
              <a:rPr lang="en-US" altLang="en-US" dirty="0"/>
              <a:t>.</a:t>
            </a:r>
            <a:endParaRPr lang="en-US" altLang="en-US" baseline="-20000" dirty="0"/>
          </a:p>
          <a:p>
            <a:pPr marL="0" indent="0" eaLnBrk="1" hangingPunct="1">
              <a:spcBef>
                <a:spcPct val="40000"/>
              </a:spcBef>
              <a:buNone/>
            </a:pPr>
            <a:endParaRPr lang="en-US" altLang="en-US" dirty="0"/>
          </a:p>
          <a:p>
            <a:pPr marL="0" indent="0" eaLnBrk="1" hangingPunct="1">
              <a:spcBef>
                <a:spcPct val="40000"/>
              </a:spcBef>
              <a:buNone/>
            </a:pPr>
            <a:r>
              <a:rPr lang="en-US" altLang="en-US" dirty="0"/>
              <a:t>State the managerial conclusion in the context of the situation.</a:t>
            </a:r>
          </a:p>
          <a:p>
            <a:pPr lvl="1" eaLnBrk="1" hangingPunct="1">
              <a:spcBef>
                <a:spcPct val="40000"/>
              </a:spcBef>
            </a:pPr>
            <a:r>
              <a:rPr lang="en-US" altLang="en-US" sz="2000" dirty="0"/>
              <a:t>There is sufficient evidence to conclude the mean diameter of a manufactured bolt is not equal to 30mm.</a:t>
            </a:r>
            <a:endParaRPr lang="el-GR" altLang="en-US" sz="2000" dirty="0"/>
          </a:p>
        </p:txBody>
      </p:sp>
      <p:sp>
        <p:nvSpPr>
          <p:cNvPr id="38915" name="Rectangle 19"/>
          <p:cNvSpPr>
            <a:spLocks noGrp="1" noChangeArrowheads="1"/>
          </p:cNvSpPr>
          <p:nvPr>
            <p:ph type="title" idx="4294967295"/>
          </p:nvPr>
        </p:nvSpPr>
        <p:spPr>
          <a:xfrm>
            <a:off x="609600" y="76200"/>
            <a:ext cx="8159750" cy="609600"/>
          </a:xfrm>
        </p:spPr>
        <p:txBody>
          <a:bodyPr/>
          <a:lstStyle/>
          <a:p>
            <a:pPr eaLnBrk="1" hangingPunct="1"/>
            <a:r>
              <a:rPr lang="en-US" altLang="en-US" sz="3600" dirty="0"/>
              <a:t>p-value Hypothesis Testing Example</a:t>
            </a:r>
          </a:p>
        </p:txBody>
      </p:sp>
      <p:sp>
        <p:nvSpPr>
          <p:cNvPr id="38916" name="Text Box 20"/>
          <p:cNvSpPr txBox="1">
            <a:spLocks noChangeArrowheads="1"/>
          </p:cNvSpPr>
          <p:nvPr/>
        </p:nvSpPr>
        <p:spPr bwMode="auto">
          <a:xfrm>
            <a:off x="7315200" y="6096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
        <p:nvSpPr>
          <p:cNvPr id="38917" name="Rectangle 8"/>
          <p:cNvSpPr>
            <a:spLocks noChangeArrowheads="1"/>
          </p:cNvSpPr>
          <p:nvPr/>
        </p:nvSpPr>
        <p:spPr bwMode="auto">
          <a:xfrm>
            <a:off x="7620000" y="12192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
        <p:nvSpPr>
          <p:cNvPr id="2" name="TextBox 1">
            <a:extLst>
              <a:ext uri="{FF2B5EF4-FFF2-40B4-BE49-F238E27FC236}">
                <a16:creationId xmlns:a16="http://schemas.microsoft.com/office/drawing/2014/main" id="{338F1A78-75D6-4596-BAD3-BFDAC13CB00C}"/>
              </a:ext>
            </a:extLst>
          </p:cNvPr>
          <p:cNvSpPr txBox="1"/>
          <p:nvPr/>
        </p:nvSpPr>
        <p:spPr>
          <a:xfrm>
            <a:off x="7543800" y="5943600"/>
            <a:ext cx="1600200" cy="461665"/>
          </a:xfrm>
          <a:prstGeom prst="rect">
            <a:avLst/>
          </a:prstGeom>
          <a:solidFill>
            <a:srgbClr val="FF9BAE"/>
          </a:solidFill>
          <a:ln>
            <a:solidFill>
              <a:schemeClr val="tx1"/>
            </a:solidFill>
          </a:ln>
        </p:spPr>
        <p:txBody>
          <a:bodyPr wrap="square" rtlCol="0">
            <a:spAutoFit/>
          </a:bodyPr>
          <a:lstStyle/>
          <a:p>
            <a:r>
              <a:rPr lang="en-US" dirty="0"/>
              <a:t>Demo 9.1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743200" y="4267200"/>
            <a:ext cx="3733800" cy="609600"/>
          </a:xfrm>
          <a:prstGeom prst="rect">
            <a:avLst/>
          </a:prstGeom>
          <a:solidFill>
            <a:srgbClr val="00E200"/>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39939" name="Rectangle 6"/>
          <p:cNvSpPr>
            <a:spLocks noChangeArrowheads="1"/>
          </p:cNvSpPr>
          <p:nvPr/>
        </p:nvSpPr>
        <p:spPr bwMode="auto">
          <a:xfrm>
            <a:off x="304800" y="1905000"/>
            <a:ext cx="8382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42900" indent="-342900">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r>
              <a:rPr lang="en-US" altLang="en-US" dirty="0">
                <a:solidFill>
                  <a:schemeClr val="bg2"/>
                </a:solidFill>
              </a:rPr>
              <a:t>For</a:t>
            </a:r>
            <a:r>
              <a:rPr lang="en-US" altLang="en-US" sz="1800" dirty="0">
                <a:solidFill>
                  <a:schemeClr val="bg2"/>
                </a:solidFill>
              </a:rPr>
              <a:t> </a:t>
            </a:r>
            <a:r>
              <a:rPr lang="en-US" altLang="en-US" sz="1000" dirty="0">
                <a:solidFill>
                  <a:schemeClr val="bg2"/>
                </a:solidFill>
              </a:rPr>
              <a:t> </a:t>
            </a:r>
            <a:r>
              <a:rPr lang="en-US" altLang="en-US" dirty="0">
                <a:solidFill>
                  <a:schemeClr val="bg2"/>
                </a:solidFill>
              </a:rPr>
              <a:t>X = 29.84,  </a:t>
            </a:r>
            <a:r>
              <a:rPr lang="el-GR" altLang="en-US" dirty="0"/>
              <a:t>σ</a:t>
            </a:r>
            <a:r>
              <a:rPr lang="en-US" altLang="en-US" dirty="0"/>
              <a:t> = 0.8  and  n = 100</a:t>
            </a:r>
            <a:r>
              <a:rPr lang="en-US" altLang="en-US" dirty="0">
                <a:solidFill>
                  <a:schemeClr val="bg2"/>
                </a:solidFill>
              </a:rPr>
              <a:t>, the </a:t>
            </a:r>
            <a:r>
              <a:rPr lang="en-US" altLang="en-US" dirty="0"/>
              <a:t>95%</a:t>
            </a:r>
            <a:r>
              <a:rPr lang="en-US" altLang="en-US" dirty="0">
                <a:solidFill>
                  <a:schemeClr val="bg2"/>
                </a:solidFill>
              </a:rPr>
              <a:t> confidence interval is:</a:t>
            </a:r>
          </a:p>
          <a:p>
            <a:pPr eaLnBrk="1" hangingPunct="1">
              <a:buFont typeface="Wingdings" panose="05000000000000000000" pitchFamily="2" charset="2"/>
              <a:buNone/>
            </a:pPr>
            <a:endParaRPr lang="en-US" altLang="en-US" dirty="0">
              <a:solidFill>
                <a:schemeClr val="bg2"/>
              </a:solidFill>
            </a:endParaRPr>
          </a:p>
          <a:p>
            <a:pPr eaLnBrk="1" hangingPunct="1">
              <a:buFont typeface="Wingdings" panose="05000000000000000000" pitchFamily="2" charset="2"/>
              <a:buNone/>
            </a:pPr>
            <a:endParaRPr lang="en-US" altLang="en-US" sz="2400" dirty="0">
              <a:solidFill>
                <a:schemeClr val="folHlink"/>
              </a:solidFill>
            </a:endParaRPr>
          </a:p>
          <a:p>
            <a:pPr eaLnBrk="1" hangingPunct="1">
              <a:buFont typeface="Wingdings" panose="05000000000000000000" pitchFamily="2" charset="2"/>
              <a:buNone/>
            </a:pPr>
            <a:r>
              <a:rPr lang="en-US" altLang="en-US" dirty="0">
                <a:solidFill>
                  <a:schemeClr val="bg2"/>
                </a:solidFill>
              </a:rPr>
              <a:t>                   </a:t>
            </a:r>
          </a:p>
          <a:p>
            <a:pPr eaLnBrk="1" hangingPunct="1">
              <a:buFont typeface="Wingdings" panose="05000000000000000000" pitchFamily="2" charset="2"/>
              <a:buNone/>
            </a:pPr>
            <a:r>
              <a:rPr lang="en-US" altLang="en-US" dirty="0">
                <a:solidFill>
                  <a:schemeClr val="bg2"/>
                </a:solidFill>
              </a:rPr>
              <a:t>                         </a:t>
            </a:r>
            <a:r>
              <a:rPr lang="en-US" altLang="en-US" dirty="0"/>
              <a:t>29.6832 ≤ </a:t>
            </a:r>
            <a:r>
              <a:rPr lang="el-GR" altLang="en-US" dirty="0"/>
              <a:t>μ</a:t>
            </a:r>
            <a:r>
              <a:rPr lang="en-US" altLang="en-US" dirty="0"/>
              <a:t> </a:t>
            </a:r>
            <a:r>
              <a:rPr lang="el-GR" altLang="en-US" dirty="0"/>
              <a:t>≤</a:t>
            </a:r>
            <a:r>
              <a:rPr lang="en-US" altLang="en-US" dirty="0"/>
              <a:t> 29.9968</a:t>
            </a:r>
          </a:p>
          <a:p>
            <a:pPr eaLnBrk="1" hangingPunct="1">
              <a:buFont typeface="Wingdings" panose="05000000000000000000" pitchFamily="2" charset="2"/>
              <a:buNone/>
            </a:pPr>
            <a:endParaRPr lang="en-US" altLang="en-US" dirty="0">
              <a:solidFill>
                <a:schemeClr val="bg2"/>
              </a:solidFill>
            </a:endParaRPr>
          </a:p>
          <a:p>
            <a:pPr eaLnBrk="1" hangingPunct="1"/>
            <a:r>
              <a:rPr lang="en-US" altLang="en-US" sz="2400" dirty="0">
                <a:solidFill>
                  <a:schemeClr val="bg2"/>
                </a:solidFill>
              </a:rPr>
              <a:t>Since this interval does not contain the hypothesized mean (</a:t>
            </a:r>
            <a:r>
              <a:rPr lang="en-US" altLang="en-US" sz="2400" dirty="0">
                <a:solidFill>
                  <a:srgbClr val="A50021"/>
                </a:solidFill>
              </a:rPr>
              <a:t>30</a:t>
            </a:r>
            <a:r>
              <a:rPr lang="en-US" altLang="en-US" sz="2400" dirty="0">
                <a:solidFill>
                  <a:schemeClr val="bg2"/>
                </a:solidFill>
              </a:rPr>
              <a:t>), we reject the null hypothesis at </a:t>
            </a:r>
            <a:r>
              <a:rPr lang="en-US" altLang="en-US" sz="2400" b="1" dirty="0">
                <a:solidFill>
                  <a:schemeClr val="bg2"/>
                </a:solidFill>
                <a:sym typeface="Symbol" panose="05050102010706020507" pitchFamily="18" charset="2"/>
              </a:rPr>
              <a:t></a:t>
            </a:r>
            <a:r>
              <a:rPr lang="en-US" altLang="en-US" sz="2400" dirty="0">
                <a:solidFill>
                  <a:schemeClr val="bg2"/>
                </a:solidFill>
                <a:sym typeface="Symbol" panose="05050102010706020507" pitchFamily="18" charset="2"/>
              </a:rPr>
              <a:t> = 0.05.</a:t>
            </a:r>
            <a:endParaRPr lang="en-US" altLang="en-US" sz="3200" dirty="0"/>
          </a:p>
        </p:txBody>
      </p:sp>
      <p:sp>
        <p:nvSpPr>
          <p:cNvPr id="39940" name="Rectangle 3"/>
          <p:cNvSpPr>
            <a:spLocks noChangeArrowheads="1"/>
          </p:cNvSpPr>
          <p:nvPr/>
        </p:nvSpPr>
        <p:spPr bwMode="auto">
          <a:xfrm>
            <a:off x="533400" y="76200"/>
            <a:ext cx="82296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4000" dirty="0">
                <a:solidFill>
                  <a:srgbClr val="A50021"/>
                </a:solidFill>
              </a:rPr>
              <a:t>Connection Between Two Tail Tests and Confidence Intervals</a:t>
            </a:r>
          </a:p>
        </p:txBody>
      </p:sp>
      <p:sp>
        <p:nvSpPr>
          <p:cNvPr id="39941" name="Line 9"/>
          <p:cNvSpPr>
            <a:spLocks noChangeShapeType="1"/>
          </p:cNvSpPr>
          <p:nvPr/>
        </p:nvSpPr>
        <p:spPr bwMode="auto">
          <a:xfrm>
            <a:off x="1354138" y="1981200"/>
            <a:ext cx="228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aphicFrame>
        <p:nvGraphicFramePr>
          <p:cNvPr id="39942" name="Object 4"/>
          <p:cNvGraphicFramePr>
            <a:graphicFrameLocks noChangeAspect="1"/>
          </p:cNvGraphicFramePr>
          <p:nvPr/>
        </p:nvGraphicFramePr>
        <p:xfrm>
          <a:off x="1389063" y="2959100"/>
          <a:ext cx="6135687" cy="901700"/>
        </p:xfrm>
        <a:graphic>
          <a:graphicData uri="http://schemas.openxmlformats.org/presentationml/2006/ole">
            <mc:AlternateContent xmlns:mc="http://schemas.openxmlformats.org/markup-compatibility/2006">
              <mc:Choice xmlns:v="urn:schemas-microsoft-com:vml" Requires="v">
                <p:oleObj name="Equation" r:id="rId3" imgW="2933700" imgH="431800" progId="Equation.3">
                  <p:embed/>
                </p:oleObj>
              </mc:Choice>
              <mc:Fallback>
                <p:oleObj name="Equation" r:id="rId3" imgW="2933700" imgH="431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063" y="2959100"/>
                        <a:ext cx="6135687" cy="901700"/>
                      </a:xfrm>
                      <a:prstGeom prst="rect">
                        <a:avLst/>
                      </a:prstGeom>
                      <a:noFill/>
                      <a:ln w="19050">
                        <a:solidFill>
                          <a:schemeClr val="folHlink"/>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9943" name="Rectangle 9"/>
          <p:cNvSpPr>
            <a:spLocks noChangeArrowheads="1"/>
          </p:cNvSpPr>
          <p:nvPr/>
        </p:nvSpPr>
        <p:spPr bwMode="auto">
          <a:xfrm>
            <a:off x="7620000" y="1366838"/>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en-US" altLang="en-US"/>
              <a:t>Do You Ever Truly Know </a:t>
            </a:r>
            <a:r>
              <a:rPr lang="el-GR" altLang="en-US"/>
              <a:t>σ</a:t>
            </a:r>
            <a:r>
              <a:rPr lang="en-US" altLang="en-US"/>
              <a:t>?</a:t>
            </a:r>
            <a:endParaRPr lang="el-GR" altLang="en-US"/>
          </a:p>
        </p:txBody>
      </p:sp>
      <p:sp>
        <p:nvSpPr>
          <p:cNvPr id="41987" name="Rectangle 3"/>
          <p:cNvSpPr>
            <a:spLocks noGrp="1" noChangeArrowheads="1"/>
          </p:cNvSpPr>
          <p:nvPr>
            <p:ph type="body" idx="4294967295"/>
          </p:nvPr>
        </p:nvSpPr>
        <p:spPr/>
        <p:txBody>
          <a:bodyPr/>
          <a:lstStyle/>
          <a:p>
            <a:pPr eaLnBrk="1" hangingPunct="1"/>
            <a:r>
              <a:rPr lang="en-US" altLang="en-US" sz="2400" dirty="0"/>
              <a:t>As discussed previously, probably not!</a:t>
            </a:r>
          </a:p>
          <a:p>
            <a:pPr marL="0" indent="0" eaLnBrk="1" hangingPunct="1">
              <a:buNone/>
            </a:pPr>
            <a:endParaRPr lang="en-US" altLang="en-US" sz="2400" dirty="0"/>
          </a:p>
          <a:p>
            <a:pPr eaLnBrk="1" hangingPunct="1"/>
            <a:endParaRPr lang="en-US" altLang="en-US" sz="2400" dirty="0"/>
          </a:p>
        </p:txBody>
      </p:sp>
      <p:sp>
        <p:nvSpPr>
          <p:cNvPr id="41988"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685800" y="228600"/>
            <a:ext cx="7848600" cy="990600"/>
          </a:xfrm>
        </p:spPr>
        <p:txBody>
          <a:bodyPr/>
          <a:lstStyle/>
          <a:p>
            <a:pPr eaLnBrk="1" hangingPunct="1"/>
            <a:r>
              <a:rPr lang="en-US" altLang="en-US"/>
              <a:t>Hypothesis Testing for the Mean: </a:t>
            </a:r>
            <a:br>
              <a:rPr lang="en-US" altLang="en-US"/>
            </a:br>
            <a:r>
              <a:rPr lang="el-GR" altLang="en-US"/>
              <a:t>σ</a:t>
            </a:r>
            <a:r>
              <a:rPr lang="en-US" altLang="en-US"/>
              <a:t> Unknown</a:t>
            </a:r>
          </a:p>
        </p:txBody>
      </p:sp>
      <p:sp>
        <p:nvSpPr>
          <p:cNvPr id="43011" name="Rectangle 3"/>
          <p:cNvSpPr>
            <a:spLocks noGrp="1" noChangeArrowheads="1"/>
          </p:cNvSpPr>
          <p:nvPr>
            <p:ph type="body" idx="4294967295"/>
          </p:nvPr>
        </p:nvSpPr>
        <p:spPr>
          <a:xfrm>
            <a:off x="457200" y="1828800"/>
            <a:ext cx="8382000" cy="4279900"/>
          </a:xfrm>
        </p:spPr>
        <p:txBody>
          <a:bodyPr/>
          <a:lstStyle/>
          <a:p>
            <a:pPr eaLnBrk="1" hangingPunct="1">
              <a:lnSpc>
                <a:spcPct val="80000"/>
              </a:lnSpc>
            </a:pPr>
            <a:r>
              <a:rPr lang="en-US" altLang="en-US" sz="2400" dirty="0"/>
              <a:t>If the population standard deviation is unknown, you instead must resort to using our best guess for it: the sample standard deviation S.</a:t>
            </a:r>
          </a:p>
          <a:p>
            <a:pPr eaLnBrk="1" hangingPunct="1">
              <a:lnSpc>
                <a:spcPct val="80000"/>
              </a:lnSpc>
            </a:pPr>
            <a:endParaRPr lang="en-US" altLang="en-US" sz="2400" dirty="0"/>
          </a:p>
          <a:p>
            <a:pPr eaLnBrk="1" hangingPunct="1">
              <a:lnSpc>
                <a:spcPct val="80000"/>
              </a:lnSpc>
            </a:pPr>
            <a:r>
              <a:rPr lang="en-US" altLang="en-US" sz="2400" dirty="0"/>
              <a:t>Because of this change, you use the t distribution instead of the Z distribution to test the null hypothesis about the mean.</a:t>
            </a:r>
          </a:p>
          <a:p>
            <a:pPr eaLnBrk="1" hangingPunct="1">
              <a:lnSpc>
                <a:spcPct val="80000"/>
              </a:lnSpc>
            </a:pPr>
            <a:endParaRPr lang="en-US" altLang="en-US" sz="2400" dirty="0"/>
          </a:p>
          <a:p>
            <a:pPr eaLnBrk="1" hangingPunct="1">
              <a:lnSpc>
                <a:spcPct val="80000"/>
              </a:lnSpc>
            </a:pPr>
            <a:r>
              <a:rPr lang="en-US" altLang="en-US" sz="2400" dirty="0"/>
              <a:t>When using the t distribution you must assume the population you are sampling from follows a normal distribution unless the sample is large enough</a:t>
            </a:r>
          </a:p>
          <a:p>
            <a:pPr eaLnBrk="1" hangingPunct="1">
              <a:lnSpc>
                <a:spcPct val="80000"/>
              </a:lnSpc>
            </a:pPr>
            <a:endParaRPr lang="en-US" altLang="en-US" sz="2400" dirty="0"/>
          </a:p>
          <a:p>
            <a:pPr eaLnBrk="1" hangingPunct="1">
              <a:lnSpc>
                <a:spcPct val="80000"/>
              </a:lnSpc>
            </a:pPr>
            <a:r>
              <a:rPr lang="en-US" altLang="en-US" sz="2400" dirty="0"/>
              <a:t>All other steps, concepts, and conclusions are the same.</a:t>
            </a:r>
          </a:p>
        </p:txBody>
      </p:sp>
      <p:sp>
        <p:nvSpPr>
          <p:cNvPr id="43012"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animEffect transition="in" filter="fade">
                                      <p:cBhvr>
                                        <p:cTn id="7" dur="500"/>
                                        <p:tgtEl>
                                          <p:spTgt spid="4301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3011">
                                            <p:txEl>
                                              <p:pRg st="4" end="4"/>
                                            </p:txEl>
                                          </p:spTgt>
                                        </p:tgtEl>
                                        <p:attrNameLst>
                                          <p:attrName>style.visibility</p:attrName>
                                        </p:attrNameLst>
                                      </p:cBhvr>
                                      <p:to>
                                        <p:strVal val="visible"/>
                                      </p:to>
                                    </p:set>
                                    <p:animEffect transition="in" filter="fade">
                                      <p:cBhvr>
                                        <p:cTn id="12" dur="500"/>
                                        <p:tgtEl>
                                          <p:spTgt spid="430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011">
                                            <p:txEl>
                                              <p:pRg st="6" end="6"/>
                                            </p:txEl>
                                          </p:spTgt>
                                        </p:tgtEl>
                                        <p:attrNameLst>
                                          <p:attrName>style.visibility</p:attrName>
                                        </p:attrNameLst>
                                      </p:cBhvr>
                                      <p:to>
                                        <p:strVal val="visible"/>
                                      </p:to>
                                    </p:set>
                                    <p:animEffect transition="in" filter="fade">
                                      <p:cBhvr>
                                        <p:cTn id="17" dur="500"/>
                                        <p:tgtEl>
                                          <p:spTgt spid="43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990600" y="76200"/>
            <a:ext cx="7793038" cy="1143000"/>
          </a:xfrm>
        </p:spPr>
        <p:txBody>
          <a:bodyPr/>
          <a:lstStyle/>
          <a:p>
            <a:pPr eaLnBrk="1" hangingPunct="1">
              <a:lnSpc>
                <a:spcPct val="80000"/>
              </a:lnSpc>
            </a:pPr>
            <a:r>
              <a:rPr lang="en-US" altLang="en-US" dirty="0"/>
              <a:t>t Test of Hypothesis for the Mean (</a:t>
            </a:r>
            <a:r>
              <a:rPr lang="el-GR" altLang="en-US" dirty="0"/>
              <a:t>σ</a:t>
            </a:r>
            <a:r>
              <a:rPr lang="en-US" altLang="en-US" dirty="0"/>
              <a:t> Unknown)</a:t>
            </a:r>
            <a:endParaRPr lang="el-GR" altLang="en-US" dirty="0"/>
          </a:p>
        </p:txBody>
      </p:sp>
      <p:sp>
        <p:nvSpPr>
          <p:cNvPr id="44035" name="Rectangle 33"/>
          <p:cNvSpPr>
            <a:spLocks noChangeArrowheads="1"/>
          </p:cNvSpPr>
          <p:nvPr/>
        </p:nvSpPr>
        <p:spPr bwMode="auto">
          <a:xfrm>
            <a:off x="381000" y="1219200"/>
            <a:ext cx="845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r>
              <a:rPr lang="en-US" altLang="en-US" sz="2700"/>
              <a:t>Convert sample statistic (     ) to a  t</a:t>
            </a:r>
            <a:r>
              <a:rPr lang="en-US" altLang="en-US" sz="2700" baseline="-25000"/>
              <a:t>STAT</a:t>
            </a:r>
            <a:r>
              <a:rPr lang="en-US" altLang="en-US" sz="2700"/>
              <a:t>  </a:t>
            </a:r>
            <a:r>
              <a:rPr lang="en-US" altLang="en-US" sz="2700">
                <a:solidFill>
                  <a:srgbClr val="008000"/>
                </a:solidFill>
              </a:rPr>
              <a:t>test statistic</a:t>
            </a:r>
            <a:r>
              <a:rPr lang="en-US" altLang="en-US" sz="2700"/>
              <a:t> </a:t>
            </a:r>
          </a:p>
          <a:p>
            <a:pPr eaLnBrk="1" hangingPunct="1">
              <a:lnSpc>
                <a:spcPct val="80000"/>
              </a:lnSpc>
              <a:buFont typeface="Wingdings" panose="05000000000000000000" pitchFamily="2" charset="2"/>
              <a:buNone/>
            </a:pPr>
            <a:r>
              <a:rPr lang="en-US" altLang="en-US" sz="2700"/>
              <a:t> </a:t>
            </a:r>
          </a:p>
          <a:p>
            <a:pPr eaLnBrk="1" hangingPunct="1">
              <a:buFont typeface="Wingdings" panose="05000000000000000000" pitchFamily="2" charset="2"/>
              <a:buNone/>
            </a:pPr>
            <a:endParaRPr lang="en-US" altLang="en-US" sz="2700"/>
          </a:p>
        </p:txBody>
      </p:sp>
      <p:sp>
        <p:nvSpPr>
          <p:cNvPr id="44036" name="Text Box 57"/>
          <p:cNvSpPr txBox="1">
            <a:spLocks noChangeArrowheads="1"/>
          </p:cNvSpPr>
          <p:nvPr/>
        </p:nvSpPr>
        <p:spPr bwMode="auto">
          <a:xfrm>
            <a:off x="4572000" y="1279525"/>
            <a:ext cx="53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 </a:t>
            </a:r>
            <a:r>
              <a:rPr lang="en-US" altLang="en-US"/>
              <a:t>X</a:t>
            </a:r>
          </a:p>
        </p:txBody>
      </p:sp>
      <p:sp>
        <p:nvSpPr>
          <p:cNvPr id="44037" name="Line 58"/>
          <p:cNvSpPr>
            <a:spLocks noChangeShapeType="1"/>
          </p:cNvSpPr>
          <p:nvPr/>
        </p:nvSpPr>
        <p:spPr bwMode="auto">
          <a:xfrm>
            <a:off x="4724400" y="1355725"/>
            <a:ext cx="228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44038" name="Group 67"/>
          <p:cNvGrpSpPr>
            <a:grpSpLocks/>
          </p:cNvGrpSpPr>
          <p:nvPr/>
        </p:nvGrpSpPr>
        <p:grpSpPr bwMode="auto">
          <a:xfrm>
            <a:off x="1828800" y="1828800"/>
            <a:ext cx="6705600" cy="4495800"/>
            <a:chOff x="1152" y="1200"/>
            <a:chExt cx="4224" cy="2832"/>
          </a:xfrm>
        </p:grpSpPr>
        <p:sp>
          <p:nvSpPr>
            <p:cNvPr id="44040" name="Text Box 7"/>
            <p:cNvSpPr txBox="1">
              <a:spLocks noChangeArrowheads="1"/>
            </p:cNvSpPr>
            <p:nvPr/>
          </p:nvSpPr>
          <p:spPr bwMode="auto">
            <a:xfrm>
              <a:off x="2832" y="2592"/>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t>The test statistic is:</a:t>
              </a:r>
            </a:p>
          </p:txBody>
        </p:sp>
        <p:sp>
          <p:nvSpPr>
            <p:cNvPr id="44041" name="Freeform 9"/>
            <p:cNvSpPr>
              <a:spLocks/>
            </p:cNvSpPr>
            <p:nvPr/>
          </p:nvSpPr>
          <p:spPr bwMode="auto">
            <a:xfrm>
              <a:off x="2736" y="1920"/>
              <a:ext cx="2640" cy="2112"/>
            </a:xfrm>
            <a:custGeom>
              <a:avLst/>
              <a:gdLst>
                <a:gd name="T0" fmla="*/ 1646657759 w 2784"/>
                <a:gd name="T1" fmla="*/ 0 h 2208"/>
                <a:gd name="T2" fmla="*/ 1646657759 w 2784"/>
                <a:gd name="T3" fmla="*/ 1719507559 h 2208"/>
                <a:gd name="T4" fmla="*/ 0 w 2784"/>
                <a:gd name="T5" fmla="*/ 1719507559 h 2208"/>
                <a:gd name="T6" fmla="*/ 0 w 2784"/>
                <a:gd name="T7" fmla="*/ 0 h 2208"/>
                <a:gd name="T8" fmla="*/ 1646657759 w 2784"/>
                <a:gd name="T9" fmla="*/ 0 h 2208"/>
                <a:gd name="T10" fmla="*/ 0 60000 65536"/>
                <a:gd name="T11" fmla="*/ 0 60000 65536"/>
                <a:gd name="T12" fmla="*/ 0 60000 65536"/>
                <a:gd name="T13" fmla="*/ 0 60000 65536"/>
                <a:gd name="T14" fmla="*/ 0 60000 65536"/>
                <a:gd name="T15" fmla="*/ 0 w 2784"/>
                <a:gd name="T16" fmla="*/ 0 h 2208"/>
                <a:gd name="T17" fmla="*/ 2784 w 2784"/>
                <a:gd name="T18" fmla="*/ 2208 h 2208"/>
              </a:gdLst>
              <a:ahLst/>
              <a:cxnLst>
                <a:cxn ang="T10">
                  <a:pos x="T0" y="T1"/>
                </a:cxn>
                <a:cxn ang="T11">
                  <a:pos x="T2" y="T3"/>
                </a:cxn>
                <a:cxn ang="T12">
                  <a:pos x="T4" y="T5"/>
                </a:cxn>
                <a:cxn ang="T13">
                  <a:pos x="T6" y="T7"/>
                </a:cxn>
                <a:cxn ang="T14">
                  <a:pos x="T8" y="T9"/>
                </a:cxn>
              </a:cxnLst>
              <a:rect l="T15" t="T16" r="T17" b="T18"/>
              <a:pathLst>
                <a:path w="2784" h="2208">
                  <a:moveTo>
                    <a:pt x="2784" y="0"/>
                  </a:moveTo>
                  <a:lnTo>
                    <a:pt x="2784" y="2208"/>
                  </a:lnTo>
                  <a:lnTo>
                    <a:pt x="0" y="2208"/>
                  </a:lnTo>
                  <a:lnTo>
                    <a:pt x="0" y="0"/>
                  </a:lnTo>
                  <a:lnTo>
                    <a:pt x="2784" y="0"/>
                  </a:lnTo>
                </a:path>
              </a:pathLst>
            </a:cu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42" name="Line 10"/>
            <p:cNvSpPr>
              <a:spLocks noChangeShapeType="1"/>
            </p:cNvSpPr>
            <p:nvPr/>
          </p:nvSpPr>
          <p:spPr bwMode="auto">
            <a:xfrm>
              <a:off x="2832" y="1728"/>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43" name="Freeform 12"/>
            <p:cNvSpPr>
              <a:spLocks/>
            </p:cNvSpPr>
            <p:nvPr/>
          </p:nvSpPr>
          <p:spPr bwMode="auto">
            <a:xfrm>
              <a:off x="2160" y="1200"/>
              <a:ext cx="1248" cy="576"/>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C7DAF7"/>
            </a:solidFill>
            <a:ln w="25400" cap="rnd">
              <a:solidFill>
                <a:srgbClr val="1A1A1A"/>
              </a:solidFill>
              <a:round/>
              <a:headEnd/>
              <a:tailEnd/>
            </a:ln>
          </p:spPr>
          <p:txBody>
            <a:bodyPr/>
            <a:lstStyle/>
            <a:p>
              <a:endParaRPr lang="en-US"/>
            </a:p>
          </p:txBody>
        </p:sp>
        <p:sp>
          <p:nvSpPr>
            <p:cNvPr id="44044" name="Line 15"/>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45" name="Line 16"/>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46" name="Line 17"/>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47" name="Rectangle 19"/>
            <p:cNvSpPr>
              <a:spLocks noChangeArrowheads="1"/>
            </p:cNvSpPr>
            <p:nvPr/>
          </p:nvSpPr>
          <p:spPr bwMode="auto">
            <a:xfrm>
              <a:off x="1872" y="1200"/>
              <a:ext cx="1728"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ym typeface="Symbol" panose="05050102010706020507" pitchFamily="18" charset="2"/>
                </a:rPr>
                <a:t>Hypothesis </a:t>
              </a:r>
            </a:p>
            <a:p>
              <a:pPr algn="ctr">
                <a:spcBef>
                  <a:spcPct val="0"/>
                </a:spcBef>
                <a:buClrTx/>
                <a:buSzTx/>
                <a:buFontTx/>
                <a:buNone/>
              </a:pPr>
              <a:r>
                <a:rPr lang="en-US" altLang="en-US" sz="2400" b="1">
                  <a:sym typeface="Symbol" panose="05050102010706020507" pitchFamily="18" charset="2"/>
                </a:rPr>
                <a:t>Tests for </a:t>
              </a:r>
            </a:p>
          </p:txBody>
        </p:sp>
        <p:sp>
          <p:nvSpPr>
            <p:cNvPr id="44048" name="Rectangle 20"/>
            <p:cNvSpPr>
              <a:spLocks noChangeArrowheads="1"/>
            </p:cNvSpPr>
            <p:nvPr/>
          </p:nvSpPr>
          <p:spPr bwMode="auto">
            <a:xfrm>
              <a:off x="1296" y="2064"/>
              <a:ext cx="937"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Known</a:t>
              </a:r>
            </a:p>
          </p:txBody>
        </p:sp>
        <p:sp>
          <p:nvSpPr>
            <p:cNvPr id="44049" name="Line 21"/>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50" name="Line 22"/>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51" name="Line 23"/>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52" name="Rectangle 24"/>
            <p:cNvSpPr>
              <a:spLocks noChangeArrowheads="1"/>
            </p:cNvSpPr>
            <p:nvPr/>
          </p:nvSpPr>
          <p:spPr bwMode="auto">
            <a:xfrm>
              <a:off x="3360" y="2064"/>
              <a:ext cx="116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Unknown</a:t>
              </a:r>
            </a:p>
          </p:txBody>
        </p:sp>
        <p:sp>
          <p:nvSpPr>
            <p:cNvPr id="44053" name="Freeform 25"/>
            <p:cNvSpPr>
              <a:spLocks/>
            </p:cNvSpPr>
            <p:nvPr/>
          </p:nvSpPr>
          <p:spPr bwMode="auto">
            <a:xfrm>
              <a:off x="1152" y="2016"/>
              <a:ext cx="1146" cy="576"/>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C7DAF7"/>
            </a:solidFill>
            <a:ln w="25400" cap="rnd">
              <a:solidFill>
                <a:srgbClr val="1A1A1A"/>
              </a:solidFill>
              <a:round/>
              <a:headEnd/>
              <a:tailEnd/>
            </a:ln>
          </p:spPr>
          <p:txBody>
            <a:bodyPr/>
            <a:lstStyle/>
            <a:p>
              <a:endParaRPr lang="en-US"/>
            </a:p>
          </p:txBody>
        </p:sp>
        <p:sp>
          <p:nvSpPr>
            <p:cNvPr id="44054" name="Rectangle 26"/>
            <p:cNvSpPr>
              <a:spLocks noChangeArrowheads="1"/>
            </p:cNvSpPr>
            <p:nvPr/>
          </p:nvSpPr>
          <p:spPr bwMode="auto">
            <a:xfrm>
              <a:off x="1248" y="2064"/>
              <a:ext cx="92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Known</a:t>
              </a:r>
            </a:p>
          </p:txBody>
        </p:sp>
        <p:sp>
          <p:nvSpPr>
            <p:cNvPr id="44055" name="Freeform 27"/>
            <p:cNvSpPr>
              <a:spLocks/>
            </p:cNvSpPr>
            <p:nvPr/>
          </p:nvSpPr>
          <p:spPr bwMode="auto">
            <a:xfrm>
              <a:off x="3216" y="2016"/>
              <a:ext cx="1296" cy="576"/>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DE0BD"/>
            </a:solidFill>
            <a:ln w="25400" cap="rnd">
              <a:solidFill>
                <a:srgbClr val="1A1A1A"/>
              </a:solidFill>
              <a:round/>
              <a:headEnd/>
              <a:tailEnd/>
            </a:ln>
          </p:spPr>
          <p:txBody>
            <a:bodyPr/>
            <a:lstStyle/>
            <a:p>
              <a:endParaRPr lang="en-US"/>
            </a:p>
          </p:txBody>
        </p:sp>
        <p:sp>
          <p:nvSpPr>
            <p:cNvPr id="44056" name="Rectangle 28"/>
            <p:cNvSpPr>
              <a:spLocks noChangeArrowheads="1"/>
            </p:cNvSpPr>
            <p:nvPr/>
          </p:nvSpPr>
          <p:spPr bwMode="auto">
            <a:xfrm>
              <a:off x="3312" y="2064"/>
              <a:ext cx="114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Unknown</a:t>
              </a:r>
            </a:p>
          </p:txBody>
        </p:sp>
        <p:sp>
          <p:nvSpPr>
            <p:cNvPr id="44057" name="Text Box 29"/>
            <p:cNvSpPr txBox="1">
              <a:spLocks noChangeArrowheads="1"/>
            </p:cNvSpPr>
            <p:nvPr/>
          </p:nvSpPr>
          <p:spPr bwMode="auto">
            <a:xfrm>
              <a:off x="1296" y="2288"/>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(Z test)</a:t>
              </a:r>
            </a:p>
          </p:txBody>
        </p:sp>
        <p:sp>
          <p:nvSpPr>
            <p:cNvPr id="44058" name="Text Box 30"/>
            <p:cNvSpPr txBox="1">
              <a:spLocks noChangeArrowheads="1"/>
            </p:cNvSpPr>
            <p:nvPr/>
          </p:nvSpPr>
          <p:spPr bwMode="auto">
            <a:xfrm>
              <a:off x="3468" y="2304"/>
              <a:ext cx="7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(t test)</a:t>
              </a:r>
            </a:p>
          </p:txBody>
        </p:sp>
        <p:sp>
          <p:nvSpPr>
            <p:cNvPr id="44059" name="Text Box 36"/>
            <p:cNvSpPr txBox="1">
              <a:spLocks noChangeArrowheads="1"/>
            </p:cNvSpPr>
            <p:nvPr/>
          </p:nvSpPr>
          <p:spPr bwMode="auto">
            <a:xfrm>
              <a:off x="2832" y="2592"/>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t>The test statistic is:</a:t>
              </a:r>
            </a:p>
          </p:txBody>
        </p:sp>
        <p:sp>
          <p:nvSpPr>
            <p:cNvPr id="44060" name="Freeform 38"/>
            <p:cNvSpPr>
              <a:spLocks/>
            </p:cNvSpPr>
            <p:nvPr/>
          </p:nvSpPr>
          <p:spPr bwMode="auto">
            <a:xfrm>
              <a:off x="2736" y="1920"/>
              <a:ext cx="2640" cy="2112"/>
            </a:xfrm>
            <a:custGeom>
              <a:avLst/>
              <a:gdLst>
                <a:gd name="T0" fmla="*/ 1646657759 w 2784"/>
                <a:gd name="T1" fmla="*/ 0 h 2208"/>
                <a:gd name="T2" fmla="*/ 1646657759 w 2784"/>
                <a:gd name="T3" fmla="*/ 1719507559 h 2208"/>
                <a:gd name="T4" fmla="*/ 0 w 2784"/>
                <a:gd name="T5" fmla="*/ 1719507559 h 2208"/>
                <a:gd name="T6" fmla="*/ 0 w 2784"/>
                <a:gd name="T7" fmla="*/ 0 h 2208"/>
                <a:gd name="T8" fmla="*/ 1646657759 w 2784"/>
                <a:gd name="T9" fmla="*/ 0 h 2208"/>
                <a:gd name="T10" fmla="*/ 0 60000 65536"/>
                <a:gd name="T11" fmla="*/ 0 60000 65536"/>
                <a:gd name="T12" fmla="*/ 0 60000 65536"/>
                <a:gd name="T13" fmla="*/ 0 60000 65536"/>
                <a:gd name="T14" fmla="*/ 0 60000 65536"/>
                <a:gd name="T15" fmla="*/ 0 w 2784"/>
                <a:gd name="T16" fmla="*/ 0 h 2208"/>
                <a:gd name="T17" fmla="*/ 2784 w 2784"/>
                <a:gd name="T18" fmla="*/ 2208 h 2208"/>
              </a:gdLst>
              <a:ahLst/>
              <a:cxnLst>
                <a:cxn ang="T10">
                  <a:pos x="T0" y="T1"/>
                </a:cxn>
                <a:cxn ang="T11">
                  <a:pos x="T2" y="T3"/>
                </a:cxn>
                <a:cxn ang="T12">
                  <a:pos x="T4" y="T5"/>
                </a:cxn>
                <a:cxn ang="T13">
                  <a:pos x="T6" y="T7"/>
                </a:cxn>
                <a:cxn ang="T14">
                  <a:pos x="T8" y="T9"/>
                </a:cxn>
              </a:cxnLst>
              <a:rect l="T15" t="T16" r="T17" b="T18"/>
              <a:pathLst>
                <a:path w="2784" h="2208">
                  <a:moveTo>
                    <a:pt x="2784" y="0"/>
                  </a:moveTo>
                  <a:lnTo>
                    <a:pt x="2784" y="2208"/>
                  </a:lnTo>
                  <a:lnTo>
                    <a:pt x="0" y="2208"/>
                  </a:lnTo>
                  <a:lnTo>
                    <a:pt x="0" y="0"/>
                  </a:lnTo>
                  <a:lnTo>
                    <a:pt x="2784" y="0"/>
                  </a:lnTo>
                </a:path>
              </a:pathLst>
            </a:cu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61" name="Line 39"/>
            <p:cNvSpPr>
              <a:spLocks noChangeShapeType="1"/>
            </p:cNvSpPr>
            <p:nvPr/>
          </p:nvSpPr>
          <p:spPr bwMode="auto">
            <a:xfrm>
              <a:off x="2832" y="1728"/>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62" name="Freeform 40"/>
            <p:cNvSpPr>
              <a:spLocks/>
            </p:cNvSpPr>
            <p:nvPr/>
          </p:nvSpPr>
          <p:spPr bwMode="auto">
            <a:xfrm>
              <a:off x="2160" y="1200"/>
              <a:ext cx="1248" cy="576"/>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C7DAF7"/>
            </a:solidFill>
            <a:ln w="25400" cap="rnd">
              <a:solidFill>
                <a:srgbClr val="1A1A1A"/>
              </a:solidFill>
              <a:round/>
              <a:headEnd/>
              <a:tailEnd/>
            </a:ln>
          </p:spPr>
          <p:txBody>
            <a:bodyPr/>
            <a:lstStyle/>
            <a:p>
              <a:endParaRPr lang="en-US"/>
            </a:p>
          </p:txBody>
        </p:sp>
        <p:sp>
          <p:nvSpPr>
            <p:cNvPr id="44063" name="Line 41"/>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64" name="Line 42"/>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65" name="Line 43"/>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66" name="Rectangle 44"/>
            <p:cNvSpPr>
              <a:spLocks noChangeArrowheads="1"/>
            </p:cNvSpPr>
            <p:nvPr/>
          </p:nvSpPr>
          <p:spPr bwMode="auto">
            <a:xfrm>
              <a:off x="1872" y="1200"/>
              <a:ext cx="1728"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ym typeface="Symbol" panose="05050102010706020507" pitchFamily="18" charset="2"/>
                </a:rPr>
                <a:t>Hypothesis </a:t>
              </a:r>
            </a:p>
            <a:p>
              <a:pPr algn="ctr">
                <a:spcBef>
                  <a:spcPct val="0"/>
                </a:spcBef>
                <a:buClrTx/>
                <a:buSzTx/>
                <a:buFontTx/>
                <a:buNone/>
              </a:pPr>
              <a:r>
                <a:rPr lang="en-US" altLang="en-US" sz="2400" b="1">
                  <a:sym typeface="Symbol" panose="05050102010706020507" pitchFamily="18" charset="2"/>
                </a:rPr>
                <a:t>Tests for </a:t>
              </a:r>
            </a:p>
          </p:txBody>
        </p:sp>
        <p:sp>
          <p:nvSpPr>
            <p:cNvPr id="44067" name="Rectangle 45"/>
            <p:cNvSpPr>
              <a:spLocks noChangeArrowheads="1"/>
            </p:cNvSpPr>
            <p:nvPr/>
          </p:nvSpPr>
          <p:spPr bwMode="auto">
            <a:xfrm>
              <a:off x="1296" y="2064"/>
              <a:ext cx="937"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Known</a:t>
              </a:r>
            </a:p>
          </p:txBody>
        </p:sp>
        <p:sp>
          <p:nvSpPr>
            <p:cNvPr id="44068" name="Line 46"/>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69" name="Line 47"/>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70" name="Line 48"/>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71" name="Rectangle 49"/>
            <p:cNvSpPr>
              <a:spLocks noChangeArrowheads="1"/>
            </p:cNvSpPr>
            <p:nvPr/>
          </p:nvSpPr>
          <p:spPr bwMode="auto">
            <a:xfrm>
              <a:off x="3360" y="2064"/>
              <a:ext cx="116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Unknown</a:t>
              </a:r>
            </a:p>
          </p:txBody>
        </p:sp>
        <p:sp>
          <p:nvSpPr>
            <p:cNvPr id="44072" name="Freeform 50"/>
            <p:cNvSpPr>
              <a:spLocks/>
            </p:cNvSpPr>
            <p:nvPr/>
          </p:nvSpPr>
          <p:spPr bwMode="auto">
            <a:xfrm>
              <a:off x="1152" y="2016"/>
              <a:ext cx="1146" cy="576"/>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C7DAF7"/>
            </a:solidFill>
            <a:ln w="25400" cap="rnd">
              <a:solidFill>
                <a:srgbClr val="1A1A1A"/>
              </a:solidFill>
              <a:round/>
              <a:headEnd/>
              <a:tailEnd/>
            </a:ln>
          </p:spPr>
          <p:txBody>
            <a:bodyPr/>
            <a:lstStyle/>
            <a:p>
              <a:endParaRPr lang="en-US"/>
            </a:p>
          </p:txBody>
        </p:sp>
        <p:sp>
          <p:nvSpPr>
            <p:cNvPr id="44073" name="Rectangle 51"/>
            <p:cNvSpPr>
              <a:spLocks noChangeArrowheads="1"/>
            </p:cNvSpPr>
            <p:nvPr/>
          </p:nvSpPr>
          <p:spPr bwMode="auto">
            <a:xfrm>
              <a:off x="1248" y="2064"/>
              <a:ext cx="92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Known</a:t>
              </a:r>
            </a:p>
          </p:txBody>
        </p:sp>
        <p:sp>
          <p:nvSpPr>
            <p:cNvPr id="44074" name="Freeform 52"/>
            <p:cNvSpPr>
              <a:spLocks/>
            </p:cNvSpPr>
            <p:nvPr/>
          </p:nvSpPr>
          <p:spPr bwMode="auto">
            <a:xfrm>
              <a:off x="3216" y="2016"/>
              <a:ext cx="1296" cy="576"/>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DE0BD"/>
            </a:solidFill>
            <a:ln w="25400" cap="rnd">
              <a:solidFill>
                <a:srgbClr val="1A1A1A"/>
              </a:solidFill>
              <a:round/>
              <a:headEnd/>
              <a:tailEnd/>
            </a:ln>
          </p:spPr>
          <p:txBody>
            <a:bodyPr/>
            <a:lstStyle/>
            <a:p>
              <a:endParaRPr lang="en-US"/>
            </a:p>
          </p:txBody>
        </p:sp>
        <p:sp>
          <p:nvSpPr>
            <p:cNvPr id="44075" name="Rectangle 53"/>
            <p:cNvSpPr>
              <a:spLocks noChangeArrowheads="1"/>
            </p:cNvSpPr>
            <p:nvPr/>
          </p:nvSpPr>
          <p:spPr bwMode="auto">
            <a:xfrm>
              <a:off x="3312" y="2064"/>
              <a:ext cx="114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a:sym typeface="Symbol" panose="05050102010706020507" pitchFamily="18" charset="2"/>
                </a:rPr>
                <a:t> Unknown</a:t>
              </a:r>
            </a:p>
          </p:txBody>
        </p:sp>
        <p:sp>
          <p:nvSpPr>
            <p:cNvPr id="44076" name="Text Box 54"/>
            <p:cNvSpPr txBox="1">
              <a:spLocks noChangeArrowheads="1"/>
            </p:cNvSpPr>
            <p:nvPr/>
          </p:nvSpPr>
          <p:spPr bwMode="auto">
            <a:xfrm>
              <a:off x="1296" y="2288"/>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(Z test)</a:t>
              </a:r>
            </a:p>
          </p:txBody>
        </p:sp>
        <p:sp>
          <p:nvSpPr>
            <p:cNvPr id="44077" name="Text Box 55"/>
            <p:cNvSpPr txBox="1">
              <a:spLocks noChangeArrowheads="1"/>
            </p:cNvSpPr>
            <p:nvPr/>
          </p:nvSpPr>
          <p:spPr bwMode="auto">
            <a:xfrm>
              <a:off x="3468" y="2304"/>
              <a:ext cx="7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(t test)</a:t>
              </a:r>
            </a:p>
          </p:txBody>
        </p:sp>
        <p:sp>
          <p:nvSpPr>
            <p:cNvPr id="44078" name="Text Box 59"/>
            <p:cNvSpPr txBox="1">
              <a:spLocks noChangeArrowheads="1"/>
            </p:cNvSpPr>
            <p:nvPr/>
          </p:nvSpPr>
          <p:spPr bwMode="auto">
            <a:xfrm>
              <a:off x="2832" y="2592"/>
              <a:ext cx="206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t>The test statistic is:</a:t>
              </a:r>
            </a:p>
          </p:txBody>
        </p:sp>
        <p:graphicFrame>
          <p:nvGraphicFramePr>
            <p:cNvPr id="44079" name="Object 6">
              <a:hlinkClick r:id="" action="ppaction://ole?verb=0"/>
            </p:cNvPr>
            <p:cNvGraphicFramePr>
              <a:graphicFrameLocks/>
            </p:cNvGraphicFramePr>
            <p:nvPr>
              <p:extLst>
                <p:ext uri="{D42A27DB-BD31-4B8C-83A1-F6EECF244321}">
                  <p14:modId xmlns:p14="http://schemas.microsoft.com/office/powerpoint/2010/main" val="3418527602"/>
                </p:ext>
              </p:extLst>
            </p:nvPr>
          </p:nvGraphicFramePr>
          <p:xfrm>
            <a:off x="3225" y="2970"/>
            <a:ext cx="1319" cy="952"/>
          </p:xfrm>
          <a:graphic>
            <a:graphicData uri="http://schemas.openxmlformats.org/presentationml/2006/ole">
              <mc:AlternateContent xmlns:mc="http://schemas.openxmlformats.org/markup-compatibility/2006">
                <mc:Choice xmlns:v="urn:schemas-microsoft-com:vml" Requires="v">
                  <p:oleObj name="Equation" r:id="rId2" imgW="30077640" imgH="20284560" progId="Equation.3">
                    <p:embed/>
                  </p:oleObj>
                </mc:Choice>
                <mc:Fallback>
                  <p:oleObj name="Equation" r:id="rId2" imgW="30077640" imgH="20284560" progId="Equation.3">
                    <p:embed/>
                    <p:pic>
                      <p:nvPicPr>
                        <p:cNvPr id="0" name="Object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5" y="2970"/>
                          <a:ext cx="1319" cy="952"/>
                        </a:xfrm>
                        <a:prstGeom prst="rect">
                          <a:avLst/>
                        </a:prstGeom>
                        <a:solidFill>
                          <a:srgbClr val="00E2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4080" name="Freeform 61"/>
            <p:cNvSpPr>
              <a:spLocks/>
            </p:cNvSpPr>
            <p:nvPr/>
          </p:nvSpPr>
          <p:spPr bwMode="auto">
            <a:xfrm>
              <a:off x="2736" y="1920"/>
              <a:ext cx="2640" cy="2112"/>
            </a:xfrm>
            <a:custGeom>
              <a:avLst/>
              <a:gdLst>
                <a:gd name="T0" fmla="*/ 1256 w 2784"/>
                <a:gd name="T1" fmla="*/ 0 h 2208"/>
                <a:gd name="T2" fmla="*/ 1256 w 2784"/>
                <a:gd name="T3" fmla="*/ 1133 h 2208"/>
                <a:gd name="T4" fmla="*/ 0 w 2784"/>
                <a:gd name="T5" fmla="*/ 1133 h 2208"/>
                <a:gd name="T6" fmla="*/ 0 w 2784"/>
                <a:gd name="T7" fmla="*/ 0 h 2208"/>
                <a:gd name="T8" fmla="*/ 1256 w 2784"/>
                <a:gd name="T9" fmla="*/ 0 h 2208"/>
                <a:gd name="T10" fmla="*/ 0 60000 65536"/>
                <a:gd name="T11" fmla="*/ 0 60000 65536"/>
                <a:gd name="T12" fmla="*/ 0 60000 65536"/>
                <a:gd name="T13" fmla="*/ 0 60000 65536"/>
                <a:gd name="T14" fmla="*/ 0 60000 65536"/>
                <a:gd name="T15" fmla="*/ 0 w 2784"/>
                <a:gd name="T16" fmla="*/ 0 h 2208"/>
                <a:gd name="T17" fmla="*/ 2784 w 2784"/>
                <a:gd name="T18" fmla="*/ 2208 h 2208"/>
              </a:gdLst>
              <a:ahLst/>
              <a:cxnLst>
                <a:cxn ang="T10">
                  <a:pos x="T0" y="T1"/>
                </a:cxn>
                <a:cxn ang="T11">
                  <a:pos x="T2" y="T3"/>
                </a:cxn>
                <a:cxn ang="T12">
                  <a:pos x="T4" y="T5"/>
                </a:cxn>
                <a:cxn ang="T13">
                  <a:pos x="T6" y="T7"/>
                </a:cxn>
                <a:cxn ang="T14">
                  <a:pos x="T8" y="T9"/>
                </a:cxn>
              </a:cxnLst>
              <a:rect l="T15" t="T16" r="T17" b="T18"/>
              <a:pathLst>
                <a:path w="2784" h="2208">
                  <a:moveTo>
                    <a:pt x="2784" y="0"/>
                  </a:moveTo>
                  <a:lnTo>
                    <a:pt x="2784" y="2208"/>
                  </a:lnTo>
                  <a:lnTo>
                    <a:pt x="0" y="2208"/>
                  </a:lnTo>
                  <a:lnTo>
                    <a:pt x="0" y="0"/>
                  </a:lnTo>
                  <a:lnTo>
                    <a:pt x="2784" y="0"/>
                  </a:lnTo>
                </a:path>
              </a:pathLst>
            </a:custGeom>
            <a:noFill/>
            <a:ln w="28575">
              <a:solidFill>
                <a:schemeClr val="hlink"/>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4081" name="Line 62"/>
            <p:cNvSpPr>
              <a:spLocks noChangeShapeType="1"/>
            </p:cNvSpPr>
            <p:nvPr/>
          </p:nvSpPr>
          <p:spPr bwMode="auto">
            <a:xfrm>
              <a:off x="2832" y="1728"/>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82" name="Freeform 63"/>
            <p:cNvSpPr>
              <a:spLocks/>
            </p:cNvSpPr>
            <p:nvPr/>
          </p:nvSpPr>
          <p:spPr bwMode="auto">
            <a:xfrm>
              <a:off x="2160" y="1200"/>
              <a:ext cx="1248" cy="576"/>
            </a:xfrm>
            <a:custGeom>
              <a:avLst/>
              <a:gdLst>
                <a:gd name="T0" fmla="*/ 0 w 1115"/>
                <a:gd name="T1" fmla="*/ 2832 h 514"/>
                <a:gd name="T2" fmla="*/ 6043 w 1115"/>
                <a:gd name="T3" fmla="*/ 2832 h 514"/>
                <a:gd name="T4" fmla="*/ 6043 w 1115"/>
                <a:gd name="T5" fmla="*/ 0 h 514"/>
                <a:gd name="T6" fmla="*/ 0 w 1115"/>
                <a:gd name="T7" fmla="*/ 0 h 514"/>
                <a:gd name="T8" fmla="*/ 0 w 1115"/>
                <a:gd name="T9" fmla="*/ 2832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FF9BAE"/>
            </a:solidFill>
            <a:ln w="25400" cap="rnd">
              <a:solidFill>
                <a:srgbClr val="1A1A1A"/>
              </a:solidFill>
              <a:round/>
              <a:headEnd/>
              <a:tailEnd/>
            </a:ln>
          </p:spPr>
          <p:txBody>
            <a:bodyPr/>
            <a:lstStyle/>
            <a:p>
              <a:endParaRPr lang="en-US"/>
            </a:p>
          </p:txBody>
        </p:sp>
        <p:sp>
          <p:nvSpPr>
            <p:cNvPr id="44083" name="Line 64"/>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84" name="Line 65"/>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85" name="Line 66"/>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86" name="Rectangle 67"/>
            <p:cNvSpPr>
              <a:spLocks noChangeArrowheads="1"/>
            </p:cNvSpPr>
            <p:nvPr/>
          </p:nvSpPr>
          <p:spPr bwMode="auto">
            <a:xfrm>
              <a:off x="1872" y="1200"/>
              <a:ext cx="1728"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ym typeface="Symbol" panose="05050102010706020507" pitchFamily="18" charset="2"/>
                </a:rPr>
                <a:t>Hypothesis </a:t>
              </a:r>
            </a:p>
            <a:p>
              <a:pPr algn="ctr">
                <a:spcBef>
                  <a:spcPct val="0"/>
                </a:spcBef>
                <a:buClrTx/>
                <a:buSzTx/>
                <a:buFontTx/>
                <a:buNone/>
              </a:pPr>
              <a:r>
                <a:rPr lang="en-US" altLang="en-US" sz="2400" b="1">
                  <a:sym typeface="Symbol" panose="05050102010706020507" pitchFamily="18" charset="2"/>
                </a:rPr>
                <a:t>Tests for </a:t>
              </a:r>
            </a:p>
          </p:txBody>
        </p:sp>
        <p:sp>
          <p:nvSpPr>
            <p:cNvPr id="44087" name="Rectangle 68"/>
            <p:cNvSpPr>
              <a:spLocks noChangeArrowheads="1"/>
            </p:cNvSpPr>
            <p:nvPr/>
          </p:nvSpPr>
          <p:spPr bwMode="auto">
            <a:xfrm>
              <a:off x="1296" y="2064"/>
              <a:ext cx="937"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Known</a:t>
              </a:r>
            </a:p>
          </p:txBody>
        </p:sp>
        <p:sp>
          <p:nvSpPr>
            <p:cNvPr id="44088" name="Line 69"/>
            <p:cNvSpPr>
              <a:spLocks noChangeShapeType="1"/>
            </p:cNvSpPr>
            <p:nvPr/>
          </p:nvSpPr>
          <p:spPr bwMode="auto">
            <a:xfrm>
              <a:off x="1776" y="1872"/>
              <a:ext cx="216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4089" name="Line 70"/>
            <p:cNvSpPr>
              <a:spLocks noChangeShapeType="1"/>
            </p:cNvSpPr>
            <p:nvPr/>
          </p:nvSpPr>
          <p:spPr bwMode="auto">
            <a:xfrm>
              <a:off x="177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90" name="Line 71"/>
            <p:cNvSpPr>
              <a:spLocks noChangeShapeType="1"/>
            </p:cNvSpPr>
            <p:nvPr/>
          </p:nvSpPr>
          <p:spPr bwMode="auto">
            <a:xfrm>
              <a:off x="3936" y="1872"/>
              <a:ext cx="1" cy="144"/>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4091" name="Rectangle 72"/>
            <p:cNvSpPr>
              <a:spLocks noChangeArrowheads="1"/>
            </p:cNvSpPr>
            <p:nvPr/>
          </p:nvSpPr>
          <p:spPr bwMode="auto">
            <a:xfrm>
              <a:off x="3360" y="2064"/>
              <a:ext cx="1161"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l-GR" altLang="en-US" sz="2400" b="1">
                  <a:sym typeface="Symbol" panose="05050102010706020507" pitchFamily="18" charset="2"/>
                </a:rPr>
                <a:t>σ</a:t>
              </a:r>
              <a:r>
                <a:rPr lang="en-US" altLang="en-US" sz="2400" b="1">
                  <a:sym typeface="Symbol" panose="05050102010706020507" pitchFamily="18" charset="2"/>
                </a:rPr>
                <a:t> Unknown</a:t>
              </a:r>
            </a:p>
          </p:txBody>
        </p:sp>
        <p:sp>
          <p:nvSpPr>
            <p:cNvPr id="44092" name="Freeform 73"/>
            <p:cNvSpPr>
              <a:spLocks/>
            </p:cNvSpPr>
            <p:nvPr/>
          </p:nvSpPr>
          <p:spPr bwMode="auto">
            <a:xfrm>
              <a:off x="1152" y="2016"/>
              <a:ext cx="1146" cy="576"/>
            </a:xfrm>
            <a:custGeom>
              <a:avLst/>
              <a:gdLst>
                <a:gd name="T0" fmla="*/ 0 w 1068"/>
                <a:gd name="T1" fmla="*/ 35579 h 429"/>
                <a:gd name="T2" fmla="*/ 3073 w 1068"/>
                <a:gd name="T3" fmla="*/ 35579 h 429"/>
                <a:gd name="T4" fmla="*/ 3073 w 1068"/>
                <a:gd name="T5" fmla="*/ 0 h 429"/>
                <a:gd name="T6" fmla="*/ 0 w 1068"/>
                <a:gd name="T7" fmla="*/ 0 h 429"/>
                <a:gd name="T8" fmla="*/ 0 w 1068"/>
                <a:gd name="T9" fmla="*/ 35579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FF9BAE"/>
            </a:solidFill>
            <a:ln w="25400" cap="rnd">
              <a:solidFill>
                <a:srgbClr val="1A1A1A"/>
              </a:solidFill>
              <a:round/>
              <a:headEnd/>
              <a:tailEnd/>
            </a:ln>
          </p:spPr>
          <p:txBody>
            <a:bodyPr/>
            <a:lstStyle/>
            <a:p>
              <a:endParaRPr lang="en-US"/>
            </a:p>
          </p:txBody>
        </p:sp>
        <p:sp>
          <p:nvSpPr>
            <p:cNvPr id="44093" name="Rectangle 74"/>
            <p:cNvSpPr>
              <a:spLocks noChangeArrowheads="1"/>
            </p:cNvSpPr>
            <p:nvPr/>
          </p:nvSpPr>
          <p:spPr bwMode="auto">
            <a:xfrm>
              <a:off x="1248" y="2064"/>
              <a:ext cx="922"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dirty="0">
                  <a:sym typeface="Symbol" panose="05050102010706020507" pitchFamily="18" charset="2"/>
                </a:rPr>
                <a:t> Known</a:t>
              </a:r>
            </a:p>
          </p:txBody>
        </p:sp>
        <p:sp>
          <p:nvSpPr>
            <p:cNvPr id="44094" name="Freeform 75"/>
            <p:cNvSpPr>
              <a:spLocks/>
            </p:cNvSpPr>
            <p:nvPr/>
          </p:nvSpPr>
          <p:spPr bwMode="auto">
            <a:xfrm>
              <a:off x="3216" y="2016"/>
              <a:ext cx="1296" cy="576"/>
            </a:xfrm>
            <a:custGeom>
              <a:avLst/>
              <a:gdLst>
                <a:gd name="T0" fmla="*/ 0 w 1241"/>
                <a:gd name="T1" fmla="*/ 28373 h 436"/>
                <a:gd name="T2" fmla="*/ 2376 w 1241"/>
                <a:gd name="T3" fmla="*/ 28373 h 436"/>
                <a:gd name="T4" fmla="*/ 2376 w 1241"/>
                <a:gd name="T5" fmla="*/ 0 h 436"/>
                <a:gd name="T6" fmla="*/ 0 w 1241"/>
                <a:gd name="T7" fmla="*/ 0 h 436"/>
                <a:gd name="T8" fmla="*/ 0 w 1241"/>
                <a:gd name="T9" fmla="*/ 28373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00E200"/>
            </a:solidFill>
            <a:ln w="25400" cap="rnd">
              <a:solidFill>
                <a:srgbClr val="1A1A1A"/>
              </a:solidFill>
              <a:round/>
              <a:headEnd/>
              <a:tailEnd/>
            </a:ln>
          </p:spPr>
          <p:txBody>
            <a:bodyPr/>
            <a:lstStyle/>
            <a:p>
              <a:endParaRPr lang="en-US"/>
            </a:p>
          </p:txBody>
        </p:sp>
        <p:sp>
          <p:nvSpPr>
            <p:cNvPr id="44095" name="Rectangle 76"/>
            <p:cNvSpPr>
              <a:spLocks noChangeArrowheads="1"/>
            </p:cNvSpPr>
            <p:nvPr/>
          </p:nvSpPr>
          <p:spPr bwMode="auto">
            <a:xfrm>
              <a:off x="3312" y="2064"/>
              <a:ext cx="114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b="1" dirty="0">
                  <a:sym typeface="Symbol" panose="05050102010706020507" pitchFamily="18" charset="2"/>
                </a:rPr>
                <a:t> Unknown</a:t>
              </a:r>
            </a:p>
          </p:txBody>
        </p:sp>
        <p:sp>
          <p:nvSpPr>
            <p:cNvPr id="44096" name="Text Box 77"/>
            <p:cNvSpPr txBox="1">
              <a:spLocks noChangeArrowheads="1"/>
            </p:cNvSpPr>
            <p:nvPr/>
          </p:nvSpPr>
          <p:spPr bwMode="auto">
            <a:xfrm>
              <a:off x="1296" y="2288"/>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(Z test)</a:t>
              </a:r>
            </a:p>
          </p:txBody>
        </p:sp>
        <p:sp>
          <p:nvSpPr>
            <p:cNvPr id="44097" name="Text Box 78"/>
            <p:cNvSpPr txBox="1">
              <a:spLocks noChangeArrowheads="1"/>
            </p:cNvSpPr>
            <p:nvPr/>
          </p:nvSpPr>
          <p:spPr bwMode="auto">
            <a:xfrm>
              <a:off x="3468" y="2304"/>
              <a:ext cx="70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b="1"/>
                <a:t>(t test)</a:t>
              </a:r>
            </a:p>
          </p:txBody>
        </p:sp>
      </p:grpSp>
      <p:sp>
        <p:nvSpPr>
          <p:cNvPr id="44039" name="Rectangle 70"/>
          <p:cNvSpPr>
            <a:spLocks noChangeArrowheads="1"/>
          </p:cNvSpPr>
          <p:nvPr/>
        </p:nvSpPr>
        <p:spPr bwMode="auto">
          <a:xfrm>
            <a:off x="7620000" y="762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990600" y="304800"/>
            <a:ext cx="7793038" cy="990600"/>
          </a:xfrm>
        </p:spPr>
        <p:txBody>
          <a:bodyPr/>
          <a:lstStyle/>
          <a:p>
            <a:pPr eaLnBrk="1" hangingPunct="1">
              <a:lnSpc>
                <a:spcPct val="80000"/>
              </a:lnSpc>
            </a:pPr>
            <a:r>
              <a:rPr lang="en-US" altLang="en-US"/>
              <a:t>Example: Two-Tail Test</a:t>
            </a:r>
            <a:br>
              <a:rPr lang="en-US" altLang="en-US"/>
            </a:br>
            <a:r>
              <a:rPr lang="en-US" altLang="en-US"/>
              <a:t>(</a:t>
            </a:r>
            <a:r>
              <a:rPr lang="en-US" altLang="en-US">
                <a:sym typeface="Symbol" panose="05050102010706020507" pitchFamily="18" charset="2"/>
              </a:rPr>
              <a:t> Unknown)</a:t>
            </a:r>
            <a:endParaRPr lang="en-US" altLang="en-US" i="1">
              <a:sym typeface="Symbol" panose="05050102010706020507" pitchFamily="18" charset="2"/>
            </a:endParaRPr>
          </a:p>
        </p:txBody>
      </p:sp>
      <p:sp>
        <p:nvSpPr>
          <p:cNvPr id="45059" name="Rectangle 3"/>
          <p:cNvSpPr>
            <a:spLocks noGrp="1" noChangeArrowheads="1"/>
          </p:cNvSpPr>
          <p:nvPr>
            <p:ph type="body" sz="half" idx="4294967295"/>
          </p:nvPr>
        </p:nvSpPr>
        <p:spPr>
          <a:xfrm>
            <a:off x="228600" y="1676400"/>
            <a:ext cx="5029200" cy="4648200"/>
          </a:xfrm>
          <a:solidFill>
            <a:srgbClr val="00E200"/>
          </a:solidFill>
          <a:ln w="19050">
            <a:solidFill>
              <a:schemeClr val="tx1"/>
            </a:solidFill>
            <a:miter lim="800000"/>
            <a:headEnd/>
            <a:tailEnd/>
          </a:ln>
        </p:spPr>
        <p:txBody>
          <a:bodyPr lIns="90488" tIns="44450" rIns="90488" bIns="44450"/>
          <a:lstStyle/>
          <a:p>
            <a:pPr eaLnBrk="1" hangingPunct="1">
              <a:buFont typeface="Wingdings" panose="05000000000000000000" pitchFamily="2" charset="2"/>
              <a:buNone/>
            </a:pPr>
            <a:r>
              <a:rPr lang="en-US" altLang="en-US" sz="2100" dirty="0"/>
              <a:t>   </a:t>
            </a:r>
            <a:r>
              <a:rPr lang="en-US" altLang="en-US" dirty="0"/>
              <a:t>The mean cost of a hotel room in New York is said to be $168 per night.  To determine if this is true, a random sample of 25 hotels is taken and resulted in an X  of $172.50  and an S of $15.40. Test the appropriate hypotheses at </a:t>
            </a:r>
            <a:r>
              <a:rPr lang="en-US" altLang="en-US" dirty="0">
                <a:sym typeface="Symbol" panose="05050102010706020507" pitchFamily="18" charset="2"/>
              </a:rPr>
              <a:t></a:t>
            </a:r>
            <a:r>
              <a:rPr lang="en-US" altLang="en-US" dirty="0"/>
              <a:t> = 0.05.</a:t>
            </a:r>
          </a:p>
          <a:p>
            <a:pPr eaLnBrk="1" hangingPunct="1">
              <a:buFont typeface="Wingdings" panose="05000000000000000000" pitchFamily="2" charset="2"/>
              <a:buNone/>
            </a:pPr>
            <a:endParaRPr lang="en-US" altLang="en-US" sz="1400" dirty="0"/>
          </a:p>
          <a:p>
            <a:pPr eaLnBrk="1" hangingPunct="1">
              <a:buFont typeface="Wingdings" panose="05000000000000000000" pitchFamily="2" charset="2"/>
              <a:buNone/>
            </a:pPr>
            <a:r>
              <a:rPr lang="en-US" altLang="en-US" sz="1300" dirty="0"/>
              <a:t>	</a:t>
            </a:r>
            <a:r>
              <a:rPr lang="en-US" altLang="en-US" sz="1400" dirty="0"/>
              <a:t>(Assume the population distribution is normal)</a:t>
            </a:r>
          </a:p>
        </p:txBody>
      </p:sp>
      <p:sp>
        <p:nvSpPr>
          <p:cNvPr id="45060" name="Rectangle 4"/>
          <p:cNvSpPr>
            <a:spLocks noChangeArrowheads="1"/>
          </p:cNvSpPr>
          <p:nvPr/>
        </p:nvSpPr>
        <p:spPr bwMode="auto">
          <a:xfrm>
            <a:off x="6096000" y="4267200"/>
            <a:ext cx="2057400" cy="10477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b="1" dirty="0"/>
              <a:t>H</a:t>
            </a:r>
            <a:r>
              <a:rPr lang="en-US" altLang="en-US" b="1" baseline="-25000" dirty="0"/>
              <a:t>0</a:t>
            </a:r>
            <a:r>
              <a:rPr lang="en-US" altLang="en-US" b="1" dirty="0"/>
              <a:t>: </a:t>
            </a:r>
            <a:r>
              <a:rPr lang="el-GR" altLang="en-US" b="1" dirty="0"/>
              <a:t>μ</a:t>
            </a:r>
            <a:r>
              <a:rPr lang="en-US" altLang="en-US" b="1" dirty="0">
                <a:latin typeface="Symbol" panose="05050102010706020507" pitchFamily="18" charset="2"/>
              </a:rPr>
              <a:t> </a:t>
            </a:r>
            <a:r>
              <a:rPr lang="en-US" altLang="en-US" b="1" dirty="0"/>
              <a:t>= 168   H</a:t>
            </a:r>
            <a:r>
              <a:rPr lang="en-US" altLang="en-US" b="1" baseline="-25000" dirty="0"/>
              <a:t>1</a:t>
            </a:r>
            <a:r>
              <a:rPr lang="en-US" altLang="en-US" b="1" dirty="0"/>
              <a:t>: </a:t>
            </a:r>
            <a:r>
              <a:rPr lang="el-GR" altLang="en-US" b="1" dirty="0"/>
              <a:t>μ</a:t>
            </a:r>
            <a:r>
              <a:rPr lang="en-US" altLang="en-US" b="1" dirty="0">
                <a:latin typeface="Symbol" panose="05050102010706020507" pitchFamily="18" charset="2"/>
              </a:rPr>
              <a:t> ¹</a:t>
            </a:r>
            <a:r>
              <a:rPr lang="en-US" altLang="en-US" b="1" dirty="0"/>
              <a:t> 168</a:t>
            </a:r>
          </a:p>
        </p:txBody>
      </p:sp>
      <p:sp>
        <p:nvSpPr>
          <p:cNvPr id="45062" name="Line 6"/>
          <p:cNvSpPr>
            <a:spLocks noChangeShapeType="1"/>
          </p:cNvSpPr>
          <p:nvPr/>
        </p:nvSpPr>
        <p:spPr bwMode="auto">
          <a:xfrm>
            <a:off x="4876800" y="3886200"/>
            <a:ext cx="228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3" name="Rectangle 9"/>
          <p:cNvSpPr>
            <a:spLocks noChangeArrowheads="1"/>
          </p:cNvSpPr>
          <p:nvPr/>
        </p:nvSpPr>
        <p:spPr bwMode="auto">
          <a:xfrm>
            <a:off x="7620000" y="8382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fade">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7505700" y="4495800"/>
            <a:ext cx="571500" cy="381000"/>
          </a:xfrm>
          <a:prstGeom prst="rect">
            <a:avLst/>
          </a:prstGeom>
          <a:solidFill>
            <a:srgbClr val="B5D7F9"/>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6083" name="Rectangle 3"/>
          <p:cNvSpPr>
            <a:spLocks noChangeArrowheads="1"/>
          </p:cNvSpPr>
          <p:nvPr/>
        </p:nvSpPr>
        <p:spPr bwMode="auto">
          <a:xfrm>
            <a:off x="7467600" y="3810000"/>
            <a:ext cx="990600" cy="228600"/>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6084" name="Rectangle 4"/>
          <p:cNvSpPr>
            <a:spLocks noChangeArrowheads="1"/>
          </p:cNvSpPr>
          <p:nvPr/>
        </p:nvSpPr>
        <p:spPr bwMode="auto">
          <a:xfrm>
            <a:off x="4343400" y="3886200"/>
            <a:ext cx="1066800" cy="228600"/>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6085" name="Rectangle 5"/>
          <p:cNvSpPr>
            <a:spLocks noChangeArrowheads="1"/>
          </p:cNvSpPr>
          <p:nvPr/>
        </p:nvSpPr>
        <p:spPr bwMode="auto">
          <a:xfrm>
            <a:off x="533400" y="4267200"/>
            <a:ext cx="2667000" cy="762000"/>
          </a:xfrm>
          <a:prstGeom prst="rect">
            <a:avLst/>
          </a:prstGeom>
          <a:solidFill>
            <a:srgbClr val="C7DAF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6086" name="Rectangle 6"/>
          <p:cNvSpPr>
            <a:spLocks noChangeArrowheads="1"/>
          </p:cNvSpPr>
          <p:nvPr/>
        </p:nvSpPr>
        <p:spPr bwMode="auto">
          <a:xfrm>
            <a:off x="533400" y="5638800"/>
            <a:ext cx="2667000" cy="457200"/>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6087" name="Rectangle 7"/>
          <p:cNvSpPr>
            <a:spLocks noGrp="1" noChangeArrowheads="1"/>
          </p:cNvSpPr>
          <p:nvPr>
            <p:ph type="body" sz="half" idx="4294967295"/>
          </p:nvPr>
        </p:nvSpPr>
        <p:spPr>
          <a:xfrm>
            <a:off x="160338" y="3124200"/>
            <a:ext cx="3276600" cy="3200400"/>
          </a:xfrm>
        </p:spPr>
        <p:txBody>
          <a:bodyPr lIns="90488" tIns="44450" rIns="90488" bIns="44450"/>
          <a:lstStyle/>
          <a:p>
            <a:pPr eaLnBrk="1" hangingPunct="1">
              <a:lnSpc>
                <a:spcPct val="120000"/>
              </a:lnSpc>
              <a:spcBef>
                <a:spcPct val="40000"/>
              </a:spcBef>
              <a:buSzPct val="100000"/>
            </a:pPr>
            <a:r>
              <a:rPr lang="en-US" altLang="en-US" sz="2400" b="1" dirty="0">
                <a:latin typeface="Symbol" panose="05050102010706020507" pitchFamily="18" charset="2"/>
              </a:rPr>
              <a:t>a </a:t>
            </a:r>
            <a:r>
              <a:rPr lang="en-US" altLang="en-US" sz="2300" dirty="0"/>
              <a:t>= </a:t>
            </a:r>
            <a:r>
              <a:rPr lang="en-US" altLang="en-US" sz="2300" b="1" dirty="0"/>
              <a:t>0.05.</a:t>
            </a:r>
          </a:p>
          <a:p>
            <a:pPr eaLnBrk="1" hangingPunct="1">
              <a:spcBef>
                <a:spcPct val="40000"/>
              </a:spcBef>
              <a:buSzPct val="100000"/>
            </a:pPr>
            <a:r>
              <a:rPr lang="en-US" altLang="en-US" sz="2300" b="1" dirty="0"/>
              <a:t>n</a:t>
            </a:r>
            <a:r>
              <a:rPr lang="en-US" altLang="en-US" sz="2300" b="1" i="1" dirty="0"/>
              <a:t> </a:t>
            </a:r>
            <a:r>
              <a:rPr lang="en-US" altLang="en-US" sz="2300" b="1" dirty="0"/>
              <a:t>= 25, df = 25-1=24.</a:t>
            </a:r>
          </a:p>
          <a:p>
            <a:pPr eaLnBrk="1" hangingPunct="1">
              <a:spcBef>
                <a:spcPct val="40000"/>
              </a:spcBef>
              <a:buSzPct val="100000"/>
            </a:pPr>
            <a:r>
              <a:rPr lang="en-US" altLang="en-US" sz="2300" b="1" dirty="0">
                <a:sym typeface="Symbol" panose="05050102010706020507" pitchFamily="18" charset="2"/>
              </a:rPr>
              <a:t> is unknown, so </a:t>
            </a:r>
          </a:p>
          <a:p>
            <a:pPr eaLnBrk="1" hangingPunct="1">
              <a:lnSpc>
                <a:spcPct val="70000"/>
              </a:lnSpc>
              <a:spcBef>
                <a:spcPct val="40000"/>
              </a:spcBef>
              <a:buSzPct val="100000"/>
              <a:buFont typeface="Wingdings" panose="05000000000000000000" pitchFamily="2" charset="2"/>
              <a:buNone/>
            </a:pPr>
            <a:r>
              <a:rPr lang="en-US" altLang="en-US" sz="2300" b="1" dirty="0">
                <a:sym typeface="Symbol" panose="05050102010706020507" pitchFamily="18" charset="2"/>
              </a:rPr>
              <a:t>    use a </a:t>
            </a:r>
            <a:r>
              <a:rPr lang="en-US" altLang="en-US" sz="2300" b="1" dirty="0">
                <a:solidFill>
                  <a:schemeClr val="hlink"/>
                </a:solidFill>
                <a:sym typeface="Symbol" panose="05050102010706020507" pitchFamily="18" charset="2"/>
              </a:rPr>
              <a:t>t statistic.</a:t>
            </a:r>
          </a:p>
          <a:p>
            <a:pPr eaLnBrk="1" hangingPunct="1">
              <a:spcBef>
                <a:spcPct val="40000"/>
              </a:spcBef>
              <a:buSzPct val="100000"/>
            </a:pPr>
            <a:r>
              <a:rPr lang="en-US" altLang="en-US" sz="2300" b="1" dirty="0"/>
              <a:t>Critical Value: </a:t>
            </a:r>
          </a:p>
          <a:p>
            <a:pPr eaLnBrk="1" hangingPunct="1">
              <a:lnSpc>
                <a:spcPct val="120000"/>
              </a:lnSpc>
              <a:spcBef>
                <a:spcPct val="40000"/>
              </a:spcBef>
              <a:buFont typeface="Wingdings" panose="05000000000000000000" pitchFamily="2" charset="2"/>
              <a:buNone/>
            </a:pPr>
            <a:r>
              <a:rPr lang="en-US" altLang="en-US" sz="2300" b="1" dirty="0"/>
              <a:t>     ±t</a:t>
            </a:r>
            <a:r>
              <a:rPr lang="en-US" altLang="en-US" sz="2300" b="1" baseline="-25000" dirty="0"/>
              <a:t>24,0.025 </a:t>
            </a:r>
            <a:r>
              <a:rPr lang="en-US" altLang="en-US" sz="2300" b="1" dirty="0"/>
              <a:t>= ± 2.0639.</a:t>
            </a:r>
            <a:endParaRPr lang="en-US" altLang="en-US" sz="2300" dirty="0"/>
          </a:p>
        </p:txBody>
      </p:sp>
      <p:sp>
        <p:nvSpPr>
          <p:cNvPr id="46088" name="Rectangle 8"/>
          <p:cNvSpPr>
            <a:spLocks noGrp="1" noChangeArrowheads="1"/>
          </p:cNvSpPr>
          <p:nvPr>
            <p:ph type="title" idx="4294967295"/>
          </p:nvPr>
        </p:nvSpPr>
        <p:spPr>
          <a:xfrm>
            <a:off x="1150938" y="381000"/>
            <a:ext cx="7383462" cy="990600"/>
          </a:xfrm>
        </p:spPr>
        <p:txBody>
          <a:bodyPr/>
          <a:lstStyle/>
          <a:p>
            <a:pPr eaLnBrk="1" hangingPunct="1">
              <a:lnSpc>
                <a:spcPct val="80000"/>
              </a:lnSpc>
            </a:pPr>
            <a:r>
              <a:rPr lang="en-US" altLang="en-US"/>
              <a:t>Example Solution: </a:t>
            </a:r>
            <a:br>
              <a:rPr lang="en-US" altLang="en-US"/>
            </a:br>
            <a:r>
              <a:rPr lang="en-US" altLang="en-US"/>
              <a:t>Two-Tail t Test</a:t>
            </a:r>
          </a:p>
        </p:txBody>
      </p:sp>
      <p:sp>
        <p:nvSpPr>
          <p:cNvPr id="46089" name="Rectangle 9"/>
          <p:cNvSpPr>
            <a:spLocks noChangeArrowheads="1"/>
          </p:cNvSpPr>
          <p:nvPr/>
        </p:nvSpPr>
        <p:spPr bwMode="auto">
          <a:xfrm>
            <a:off x="3276600" y="5562600"/>
            <a:ext cx="5562600" cy="708025"/>
          </a:xfrm>
          <a:prstGeom prst="rect">
            <a:avLst/>
          </a:prstGeom>
          <a:solidFill>
            <a:srgbClr val="00E200"/>
          </a:solidFill>
          <a:ln w="9525">
            <a:solidFill>
              <a:schemeClr val="tx1"/>
            </a:solidFill>
            <a:miter lim="800000"/>
            <a:headEnd/>
            <a:tailEnd/>
          </a:ln>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b="1" dirty="0"/>
              <a:t>Do not reject H</a:t>
            </a:r>
            <a:r>
              <a:rPr lang="en-US" altLang="en-US" sz="2000" b="1" baseline="-20000" dirty="0"/>
              <a:t>0</a:t>
            </a:r>
            <a:r>
              <a:rPr lang="en-US" altLang="en-US" sz="2000" b="1" dirty="0"/>
              <a:t>:</a:t>
            </a:r>
            <a:r>
              <a:rPr lang="en-US" altLang="en-US" sz="2000" dirty="0"/>
              <a:t> insufficient evidence that true mean cost is different from $168.</a:t>
            </a:r>
          </a:p>
        </p:txBody>
      </p:sp>
      <p:sp>
        <p:nvSpPr>
          <p:cNvPr id="46090" name="Text Box 10"/>
          <p:cNvSpPr txBox="1">
            <a:spLocks noChangeArrowheads="1"/>
          </p:cNvSpPr>
          <p:nvPr/>
        </p:nvSpPr>
        <p:spPr bwMode="auto">
          <a:xfrm>
            <a:off x="7924800" y="3276600"/>
            <a:ext cx="990600" cy="304800"/>
          </a:xfrm>
          <a:prstGeom prst="rect">
            <a:avLst/>
          </a:prstGeom>
          <a:solidFill>
            <a:srgbClr val="FAFEB4"/>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46091" name="Text Box 11"/>
          <p:cNvSpPr txBox="1">
            <a:spLocks noChangeArrowheads="1"/>
          </p:cNvSpPr>
          <p:nvPr/>
        </p:nvSpPr>
        <p:spPr bwMode="auto">
          <a:xfrm>
            <a:off x="3733800" y="3276600"/>
            <a:ext cx="990600" cy="304800"/>
          </a:xfrm>
          <a:prstGeom prst="rect">
            <a:avLst/>
          </a:prstGeom>
          <a:solidFill>
            <a:srgbClr val="FAFEB4"/>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46092" name="Freeform 12"/>
          <p:cNvSpPr>
            <a:spLocks/>
          </p:cNvSpPr>
          <p:nvPr/>
        </p:nvSpPr>
        <p:spPr bwMode="auto">
          <a:xfrm flipH="1">
            <a:off x="7848600" y="2819400"/>
            <a:ext cx="842963"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46093" name="Freeform 13"/>
          <p:cNvSpPr>
            <a:spLocks/>
          </p:cNvSpPr>
          <p:nvPr/>
        </p:nvSpPr>
        <p:spPr bwMode="auto">
          <a:xfrm>
            <a:off x="3926681" y="2819400"/>
            <a:ext cx="833438"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46094" name="Freeform 14"/>
          <p:cNvSpPr>
            <a:spLocks/>
          </p:cNvSpPr>
          <p:nvPr/>
        </p:nvSpPr>
        <p:spPr bwMode="auto">
          <a:xfrm>
            <a:off x="4038600" y="16764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5" name="Freeform 15"/>
          <p:cNvSpPr>
            <a:spLocks/>
          </p:cNvSpPr>
          <p:nvPr/>
        </p:nvSpPr>
        <p:spPr bwMode="auto">
          <a:xfrm>
            <a:off x="6400800" y="16764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096" name="Line 16"/>
          <p:cNvSpPr>
            <a:spLocks noChangeShapeType="1"/>
          </p:cNvSpPr>
          <p:nvPr/>
        </p:nvSpPr>
        <p:spPr bwMode="auto">
          <a:xfrm>
            <a:off x="3733800" y="3062417"/>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97" name="Line 17"/>
          <p:cNvSpPr>
            <a:spLocks noChangeShapeType="1"/>
          </p:cNvSpPr>
          <p:nvPr/>
        </p:nvSpPr>
        <p:spPr bwMode="auto">
          <a:xfrm>
            <a:off x="4038600" y="2514600"/>
            <a:ext cx="4572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098" name="Rectangle 18"/>
          <p:cNvSpPr>
            <a:spLocks noChangeArrowheads="1"/>
          </p:cNvSpPr>
          <p:nvPr/>
        </p:nvSpPr>
        <p:spPr bwMode="auto">
          <a:xfrm flipH="1">
            <a:off x="3352800" y="2133600"/>
            <a:ext cx="1219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dirty="0">
                <a:latin typeface="Symbol" panose="05050102010706020507" pitchFamily="18" charset="2"/>
              </a:rPr>
              <a:t>a</a:t>
            </a:r>
            <a:r>
              <a:rPr lang="en-US" altLang="en-US" sz="2000" dirty="0"/>
              <a:t>/2=.025</a:t>
            </a:r>
          </a:p>
        </p:txBody>
      </p:sp>
      <p:sp>
        <p:nvSpPr>
          <p:cNvPr id="46099" name="Line 19"/>
          <p:cNvSpPr>
            <a:spLocks noChangeShapeType="1"/>
          </p:cNvSpPr>
          <p:nvPr/>
        </p:nvSpPr>
        <p:spPr bwMode="auto">
          <a:xfrm>
            <a:off x="6400800" y="16764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46100" name="Line 20"/>
          <p:cNvSpPr>
            <a:spLocks noChangeShapeType="1"/>
          </p:cNvSpPr>
          <p:nvPr/>
        </p:nvSpPr>
        <p:spPr bwMode="auto">
          <a:xfrm>
            <a:off x="4800600" y="31242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1" name="Text Box 21"/>
          <p:cNvSpPr txBox="1">
            <a:spLocks noChangeArrowheads="1"/>
          </p:cNvSpPr>
          <p:nvPr/>
        </p:nvSpPr>
        <p:spPr bwMode="auto">
          <a:xfrm>
            <a:off x="4419600" y="34290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a:t>-t</a:t>
            </a:r>
            <a:r>
              <a:rPr lang="en-US" altLang="en-US" sz="2000" baseline="-25000"/>
              <a:t> 24,0.025</a:t>
            </a:r>
            <a:endParaRPr lang="el-GR" altLang="en-US" sz="2000" baseline="-25000"/>
          </a:p>
        </p:txBody>
      </p:sp>
      <p:sp>
        <p:nvSpPr>
          <p:cNvPr id="46102" name="Line 22"/>
          <p:cNvSpPr>
            <a:spLocks noChangeShapeType="1"/>
          </p:cNvSpPr>
          <p:nvPr/>
        </p:nvSpPr>
        <p:spPr bwMode="auto">
          <a:xfrm>
            <a:off x="4800600" y="3276600"/>
            <a:ext cx="3048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3" name="Text Box 23"/>
          <p:cNvSpPr txBox="1">
            <a:spLocks noChangeArrowheads="1"/>
          </p:cNvSpPr>
          <p:nvPr/>
        </p:nvSpPr>
        <p:spPr bwMode="auto">
          <a:xfrm>
            <a:off x="5562600" y="3276600"/>
            <a:ext cx="1524000" cy="304800"/>
          </a:xfrm>
          <a:prstGeom prst="rect">
            <a:avLst/>
          </a:prstGeom>
          <a:solidFill>
            <a:srgbClr val="FAFEB4"/>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46104" name="Line 24"/>
          <p:cNvSpPr>
            <a:spLocks noChangeShapeType="1"/>
          </p:cNvSpPr>
          <p:nvPr/>
        </p:nvSpPr>
        <p:spPr bwMode="auto">
          <a:xfrm>
            <a:off x="3657600" y="32766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5" name="Text Box 25"/>
          <p:cNvSpPr txBox="1">
            <a:spLocks noChangeArrowheads="1"/>
          </p:cNvSpPr>
          <p:nvPr/>
        </p:nvSpPr>
        <p:spPr bwMode="auto">
          <a:xfrm>
            <a:off x="6172200" y="3505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46106" name="Line 27"/>
          <p:cNvSpPr>
            <a:spLocks noChangeShapeType="1"/>
          </p:cNvSpPr>
          <p:nvPr/>
        </p:nvSpPr>
        <p:spPr bwMode="auto">
          <a:xfrm>
            <a:off x="7848600" y="31242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107" name="Line 28"/>
          <p:cNvSpPr>
            <a:spLocks noChangeShapeType="1"/>
          </p:cNvSpPr>
          <p:nvPr/>
        </p:nvSpPr>
        <p:spPr bwMode="auto">
          <a:xfrm>
            <a:off x="7848600" y="32766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8" name="Line 29"/>
          <p:cNvSpPr>
            <a:spLocks noChangeShapeType="1"/>
          </p:cNvSpPr>
          <p:nvPr/>
        </p:nvSpPr>
        <p:spPr bwMode="auto">
          <a:xfrm flipH="1">
            <a:off x="8001000" y="2514600"/>
            <a:ext cx="304800" cy="4572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09" name="Rectangle 30"/>
          <p:cNvSpPr>
            <a:spLocks noChangeArrowheads="1"/>
          </p:cNvSpPr>
          <p:nvPr/>
        </p:nvSpPr>
        <p:spPr bwMode="auto">
          <a:xfrm flipH="1">
            <a:off x="7696200" y="2133600"/>
            <a:ext cx="1219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latin typeface="Symbol" panose="05050102010706020507" pitchFamily="18" charset="2"/>
              </a:rPr>
              <a:t>a</a:t>
            </a:r>
            <a:r>
              <a:rPr lang="en-US" altLang="en-US" sz="2000"/>
              <a:t>/2=.025</a:t>
            </a:r>
          </a:p>
        </p:txBody>
      </p:sp>
      <p:sp>
        <p:nvSpPr>
          <p:cNvPr id="46110" name="Rectangle 31"/>
          <p:cNvSpPr>
            <a:spLocks noChangeArrowheads="1"/>
          </p:cNvSpPr>
          <p:nvPr/>
        </p:nvSpPr>
        <p:spPr bwMode="auto">
          <a:xfrm flipH="1">
            <a:off x="4343400" y="3810000"/>
            <a:ext cx="1219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dirty="0"/>
              <a:t>-2.0639</a:t>
            </a:r>
          </a:p>
        </p:txBody>
      </p:sp>
      <p:sp>
        <p:nvSpPr>
          <p:cNvPr id="46111" name="Rectangle 32"/>
          <p:cNvSpPr>
            <a:spLocks noChangeArrowheads="1"/>
          </p:cNvSpPr>
          <p:nvPr/>
        </p:nvSpPr>
        <p:spPr bwMode="auto">
          <a:xfrm flipH="1">
            <a:off x="7467600" y="3733800"/>
            <a:ext cx="1219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dirty="0"/>
              <a:t>2.0639</a:t>
            </a:r>
          </a:p>
        </p:txBody>
      </p:sp>
      <p:graphicFrame>
        <p:nvGraphicFramePr>
          <p:cNvPr id="46112" name="Object 4">
            <a:hlinkClick r:id="" action="ppaction://ole?verb=0"/>
          </p:cNvPr>
          <p:cNvGraphicFramePr>
            <a:graphicFrameLocks/>
          </p:cNvGraphicFramePr>
          <p:nvPr/>
        </p:nvGraphicFramePr>
        <p:xfrm>
          <a:off x="3590925" y="4371975"/>
          <a:ext cx="4492625" cy="950913"/>
        </p:xfrm>
        <a:graphic>
          <a:graphicData uri="http://schemas.openxmlformats.org/presentationml/2006/ole">
            <mc:AlternateContent xmlns:mc="http://schemas.openxmlformats.org/markup-compatibility/2006">
              <mc:Choice xmlns:v="urn:schemas-microsoft-com:vml" Requires="v">
                <p:oleObj name="Equation" r:id="rId2" imgW="74400480" imgH="19472400" progId="Equation.3">
                  <p:embed/>
                </p:oleObj>
              </mc:Choice>
              <mc:Fallback>
                <p:oleObj name="Equation" r:id="rId2" imgW="74400480" imgH="19472400" progId="Equation.3">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925" y="4371975"/>
                        <a:ext cx="4492625" cy="950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113" name="Rectangle 34"/>
          <p:cNvSpPr>
            <a:spLocks noChangeArrowheads="1"/>
          </p:cNvSpPr>
          <p:nvPr/>
        </p:nvSpPr>
        <p:spPr bwMode="auto">
          <a:xfrm flipH="1">
            <a:off x="6858000" y="3886200"/>
            <a:ext cx="7620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dirty="0">
                <a:solidFill>
                  <a:schemeClr val="folHlink"/>
                </a:solidFill>
              </a:rPr>
              <a:t>1.46</a:t>
            </a:r>
          </a:p>
        </p:txBody>
      </p:sp>
      <p:sp>
        <p:nvSpPr>
          <p:cNvPr id="46114" name="Line 35"/>
          <p:cNvSpPr>
            <a:spLocks noChangeShapeType="1"/>
          </p:cNvSpPr>
          <p:nvPr/>
        </p:nvSpPr>
        <p:spPr bwMode="auto">
          <a:xfrm flipV="1">
            <a:off x="7162800" y="3352800"/>
            <a:ext cx="0" cy="6096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15" name="Line 36"/>
          <p:cNvSpPr>
            <a:spLocks noChangeShapeType="1"/>
          </p:cNvSpPr>
          <p:nvPr/>
        </p:nvSpPr>
        <p:spPr bwMode="auto">
          <a:xfrm>
            <a:off x="3200400" y="4724400"/>
            <a:ext cx="3048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6116" name="Rectangle 37"/>
          <p:cNvSpPr>
            <a:spLocks noChangeArrowheads="1"/>
          </p:cNvSpPr>
          <p:nvPr/>
        </p:nvSpPr>
        <p:spPr bwMode="auto">
          <a:xfrm>
            <a:off x="533400" y="1905000"/>
            <a:ext cx="2057400" cy="10477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b="1"/>
              <a:t>H</a:t>
            </a:r>
            <a:r>
              <a:rPr lang="en-US" altLang="en-US" b="1" baseline="-25000"/>
              <a:t>0</a:t>
            </a:r>
            <a:r>
              <a:rPr lang="en-US" altLang="en-US" b="1"/>
              <a:t>: </a:t>
            </a:r>
            <a:r>
              <a:rPr lang="el-GR" altLang="en-US" b="1"/>
              <a:t>μ</a:t>
            </a:r>
            <a:r>
              <a:rPr lang="en-US" altLang="en-US" b="1">
                <a:latin typeface="Symbol" panose="05050102010706020507" pitchFamily="18" charset="2"/>
              </a:rPr>
              <a:t> </a:t>
            </a:r>
            <a:r>
              <a:rPr lang="en-US" altLang="en-US" b="1"/>
              <a:t>= 168   H</a:t>
            </a:r>
            <a:r>
              <a:rPr lang="en-US" altLang="en-US" b="1" baseline="-25000"/>
              <a:t>1</a:t>
            </a:r>
            <a:r>
              <a:rPr lang="en-US" altLang="en-US" b="1"/>
              <a:t>: </a:t>
            </a:r>
            <a:r>
              <a:rPr lang="el-GR" altLang="en-US" b="1"/>
              <a:t>μ</a:t>
            </a:r>
            <a:r>
              <a:rPr lang="en-US" altLang="en-US" b="1">
                <a:latin typeface="Symbol" panose="05050102010706020507" pitchFamily="18" charset="2"/>
              </a:rPr>
              <a:t> ¹</a:t>
            </a:r>
            <a:r>
              <a:rPr lang="en-US" altLang="en-US" b="1"/>
              <a:t> 168</a:t>
            </a:r>
          </a:p>
        </p:txBody>
      </p:sp>
      <p:sp>
        <p:nvSpPr>
          <p:cNvPr id="46117" name="Text Box 38"/>
          <p:cNvSpPr txBox="1">
            <a:spLocks noChangeArrowheads="1"/>
          </p:cNvSpPr>
          <p:nvPr/>
        </p:nvSpPr>
        <p:spPr bwMode="auto">
          <a:xfrm>
            <a:off x="7467600" y="33528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a:t>t</a:t>
            </a:r>
            <a:r>
              <a:rPr lang="en-US" altLang="en-US" sz="2000" baseline="-25000"/>
              <a:t> 24,0.025</a:t>
            </a:r>
            <a:endParaRPr lang="el-GR" altLang="en-US" sz="2000" baseline="-25000"/>
          </a:p>
        </p:txBody>
      </p:sp>
      <p:sp>
        <p:nvSpPr>
          <p:cNvPr id="46118" name="Rectangle 40"/>
          <p:cNvSpPr>
            <a:spLocks noChangeArrowheads="1"/>
          </p:cNvSpPr>
          <p:nvPr/>
        </p:nvSpPr>
        <p:spPr bwMode="auto">
          <a:xfrm>
            <a:off x="7543800" y="762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112"/>
                                        </p:tgtEl>
                                        <p:attrNameLst>
                                          <p:attrName>style.visibility</p:attrName>
                                        </p:attrNameLst>
                                      </p:cBhvr>
                                      <p:to>
                                        <p:strVal val="visible"/>
                                      </p:to>
                                    </p:set>
                                    <p:animEffect transition="in" filter="fade">
                                      <p:cBhvr>
                                        <p:cTn id="7" dur="500"/>
                                        <p:tgtEl>
                                          <p:spTgt spid="461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113"/>
                                        </p:tgtEl>
                                        <p:attrNameLst>
                                          <p:attrName>style.visibility</p:attrName>
                                        </p:attrNameLst>
                                      </p:cBhvr>
                                      <p:to>
                                        <p:strVal val="visible"/>
                                      </p:to>
                                    </p:set>
                                    <p:animEffect transition="in" filter="fade">
                                      <p:cBhvr>
                                        <p:cTn id="12" dur="500"/>
                                        <p:tgtEl>
                                          <p:spTgt spid="461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087">
                                            <p:txEl>
                                              <p:pRg st="5" end="5"/>
                                            </p:txEl>
                                          </p:spTgt>
                                        </p:tgtEl>
                                        <p:attrNameLst>
                                          <p:attrName>style.visibility</p:attrName>
                                        </p:attrNameLst>
                                      </p:cBhvr>
                                      <p:to>
                                        <p:strVal val="visible"/>
                                      </p:to>
                                    </p:set>
                                    <p:animEffect transition="in" filter="fade">
                                      <p:cBhvr>
                                        <p:cTn id="17" dur="500"/>
                                        <p:tgtEl>
                                          <p:spTgt spid="4608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6111">
                                            <p:txEl>
                                              <p:pRg st="0" end="0"/>
                                            </p:txEl>
                                          </p:spTgt>
                                        </p:tgtEl>
                                        <p:attrNameLst>
                                          <p:attrName>style.visibility</p:attrName>
                                        </p:attrNameLst>
                                      </p:cBhvr>
                                      <p:to>
                                        <p:strVal val="visible"/>
                                      </p:to>
                                    </p:set>
                                    <p:animEffect transition="in" filter="fade">
                                      <p:cBhvr>
                                        <p:cTn id="22" dur="500"/>
                                        <p:tgtEl>
                                          <p:spTgt spid="4611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6110">
                                            <p:txEl>
                                              <p:pRg st="0" end="0"/>
                                            </p:txEl>
                                          </p:spTgt>
                                        </p:tgtEl>
                                        <p:attrNameLst>
                                          <p:attrName>style.visibility</p:attrName>
                                        </p:attrNameLst>
                                      </p:cBhvr>
                                      <p:to>
                                        <p:strVal val="visible"/>
                                      </p:to>
                                    </p:set>
                                    <p:animEffect transition="in" filter="fade">
                                      <p:cBhvr>
                                        <p:cTn id="27" dur="500"/>
                                        <p:tgtEl>
                                          <p:spTgt spid="4611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6089">
                                            <p:txEl>
                                              <p:pRg st="0" end="0"/>
                                            </p:txEl>
                                          </p:spTgt>
                                        </p:tgtEl>
                                        <p:attrNameLst>
                                          <p:attrName>style.visibility</p:attrName>
                                        </p:attrNameLst>
                                      </p:cBhvr>
                                      <p:to>
                                        <p:strVal val="visible"/>
                                      </p:to>
                                    </p:set>
                                    <p:animEffect transition="in" filter="fade">
                                      <p:cBhvr>
                                        <p:cTn id="32" dur="500"/>
                                        <p:tgtEl>
                                          <p:spTgt spid="460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158875" y="2286000"/>
            <a:ext cx="7680325" cy="1143000"/>
          </a:xfrm>
          <a:prstGeom prst="rect">
            <a:avLst/>
          </a:prstGeom>
          <a:solidFill>
            <a:srgbClr val="00E200"/>
          </a:solidFill>
          <a:ln w="9525"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8195" name="Rectangle 5"/>
          <p:cNvSpPr>
            <a:spLocks noGrp="1" noChangeArrowheads="1"/>
          </p:cNvSpPr>
          <p:nvPr>
            <p:ph type="body" idx="4294967295"/>
          </p:nvPr>
        </p:nvSpPr>
        <p:spPr>
          <a:xfrm>
            <a:off x="838200" y="1676400"/>
            <a:ext cx="8077200" cy="4532313"/>
          </a:xfrm>
        </p:spPr>
        <p:txBody>
          <a:bodyPr/>
          <a:lstStyle/>
          <a:p>
            <a:pPr eaLnBrk="1" hangingPunct="1">
              <a:spcBef>
                <a:spcPct val="40000"/>
              </a:spcBef>
            </a:pPr>
            <a:r>
              <a:rPr lang="en-US" altLang="en-US" sz="3100" dirty="0"/>
              <a:t>States the claim or assertion to be tested.</a:t>
            </a:r>
          </a:p>
          <a:p>
            <a:pPr lvl="1" eaLnBrk="1" hangingPunct="1">
              <a:lnSpc>
                <a:spcPct val="120000"/>
              </a:lnSpc>
              <a:spcBef>
                <a:spcPct val="40000"/>
              </a:spcBef>
              <a:buFont typeface="Wingdings" panose="05000000000000000000" pitchFamily="2" charset="2"/>
              <a:buNone/>
            </a:pPr>
            <a:r>
              <a:rPr lang="en-US" altLang="en-US" sz="2700" dirty="0">
                <a:solidFill>
                  <a:schemeClr val="folHlink"/>
                </a:solidFill>
              </a:rPr>
              <a:t>Example:</a:t>
            </a:r>
            <a:r>
              <a:rPr lang="en-US" altLang="en-US" sz="2700" dirty="0"/>
              <a:t>  The mean diameter of a manufactured bolt is 30mm    (                  )</a:t>
            </a:r>
          </a:p>
          <a:p>
            <a:pPr eaLnBrk="1" hangingPunct="1">
              <a:spcBef>
                <a:spcPct val="40000"/>
              </a:spcBef>
            </a:pPr>
            <a:r>
              <a:rPr lang="en-US" altLang="en-US" sz="3100" dirty="0"/>
              <a:t>Is </a:t>
            </a:r>
            <a:r>
              <a:rPr lang="en-US" altLang="en-US" sz="3100" u="sng" dirty="0"/>
              <a:t>always</a:t>
            </a:r>
            <a:r>
              <a:rPr lang="en-US" altLang="en-US" sz="3100" dirty="0"/>
              <a:t> about a population parameter,         not about a sample statistic</a:t>
            </a:r>
            <a:r>
              <a:rPr lang="en-US" altLang="en-US" sz="2700" dirty="0"/>
              <a:t> .</a:t>
            </a:r>
          </a:p>
        </p:txBody>
      </p:sp>
      <p:sp>
        <p:nvSpPr>
          <p:cNvPr id="8196" name="Line 3"/>
          <p:cNvSpPr>
            <a:spLocks noChangeShapeType="1"/>
          </p:cNvSpPr>
          <p:nvPr/>
        </p:nvSpPr>
        <p:spPr bwMode="auto">
          <a:xfrm flipV="1">
            <a:off x="5638800" y="5105400"/>
            <a:ext cx="1371600" cy="990600"/>
          </a:xfrm>
          <a:prstGeom prst="line">
            <a:avLst/>
          </a:prstGeom>
          <a:noFill/>
          <a:ln w="76200">
            <a:solidFill>
              <a:schemeClr val="hlink"/>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8197" name="Rectangle 4"/>
          <p:cNvSpPr>
            <a:spLocks noGrp="1" noChangeArrowheads="1"/>
          </p:cNvSpPr>
          <p:nvPr>
            <p:ph type="title" idx="4294967295"/>
          </p:nvPr>
        </p:nvSpPr>
        <p:spPr/>
        <p:txBody>
          <a:bodyPr/>
          <a:lstStyle/>
          <a:p>
            <a:pPr eaLnBrk="1" hangingPunct="1"/>
            <a:r>
              <a:rPr lang="en-US" altLang="en-US"/>
              <a:t>The Null Hypothesis, H</a:t>
            </a:r>
            <a:r>
              <a:rPr lang="en-US" altLang="en-US" baseline="-25000"/>
              <a:t>0</a:t>
            </a:r>
          </a:p>
        </p:txBody>
      </p:sp>
      <p:sp>
        <p:nvSpPr>
          <p:cNvPr id="8198" name="Oval 6"/>
          <p:cNvSpPr>
            <a:spLocks noChangeArrowheads="1"/>
          </p:cNvSpPr>
          <p:nvPr/>
        </p:nvSpPr>
        <p:spPr bwMode="auto">
          <a:xfrm>
            <a:off x="2057400" y="4876800"/>
            <a:ext cx="1981200" cy="1371600"/>
          </a:xfrm>
          <a:prstGeom prst="ellipse">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8199" name="Oval 7"/>
          <p:cNvSpPr>
            <a:spLocks noChangeArrowheads="1"/>
          </p:cNvSpPr>
          <p:nvPr/>
        </p:nvSpPr>
        <p:spPr bwMode="auto">
          <a:xfrm>
            <a:off x="5257800" y="4876800"/>
            <a:ext cx="1981200" cy="1371600"/>
          </a:xfrm>
          <a:prstGeom prst="ellipse">
            <a:avLst/>
          </a:prstGeom>
          <a:noFill/>
          <a:ln w="76200">
            <a:solidFill>
              <a:srgbClr val="C0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graphicFrame>
        <p:nvGraphicFramePr>
          <p:cNvPr id="8200" name="Object 8"/>
          <p:cNvGraphicFramePr>
            <a:graphicFrameLocks noChangeAspect="1"/>
          </p:cNvGraphicFramePr>
          <p:nvPr/>
        </p:nvGraphicFramePr>
        <p:xfrm>
          <a:off x="4038600" y="2873375"/>
          <a:ext cx="1816100" cy="560388"/>
        </p:xfrm>
        <a:graphic>
          <a:graphicData uri="http://schemas.openxmlformats.org/presentationml/2006/ole">
            <mc:AlternateContent xmlns:mc="http://schemas.openxmlformats.org/markup-compatibility/2006">
              <mc:Choice xmlns:v="urn:schemas-microsoft-com:vml" Requires="v">
                <p:oleObj name="Equation" r:id="rId2" imgW="698500" imgH="228600" progId="Equation.3">
                  <p:embed/>
                </p:oleObj>
              </mc:Choice>
              <mc:Fallback>
                <p:oleObj name="Equation" r:id="rId2" imgW="698500" imgH="228600"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2873375"/>
                        <a:ext cx="1816100"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01" name="Object 9"/>
          <p:cNvGraphicFramePr>
            <a:graphicFrameLocks noChangeAspect="1"/>
          </p:cNvGraphicFramePr>
          <p:nvPr>
            <p:extLst>
              <p:ext uri="{D42A27DB-BD31-4B8C-83A1-F6EECF244321}">
                <p14:modId xmlns:p14="http://schemas.microsoft.com/office/powerpoint/2010/main" val="975936033"/>
              </p:ext>
            </p:extLst>
          </p:nvPr>
        </p:nvGraphicFramePr>
        <p:xfrm>
          <a:off x="2192338" y="5257800"/>
          <a:ext cx="1711325" cy="560388"/>
        </p:xfrm>
        <a:graphic>
          <a:graphicData uri="http://schemas.openxmlformats.org/presentationml/2006/ole">
            <mc:AlternateContent xmlns:mc="http://schemas.openxmlformats.org/markup-compatibility/2006">
              <mc:Choice xmlns:v="urn:schemas-microsoft-com:vml" Requires="v">
                <p:oleObj name="Equation" r:id="rId4" imgW="698400" imgH="228600" progId="Equation.3">
                  <p:embed/>
                </p:oleObj>
              </mc:Choice>
              <mc:Fallback>
                <p:oleObj name="Equation" r:id="rId4" imgW="698400" imgH="228600" progId="Equation.3">
                  <p:embed/>
                  <p:pic>
                    <p:nvPicPr>
                      <p:cNvPr id="0" name="Object 9"/>
                      <p:cNvPicPr>
                        <a:picLocks noChangeAspect="1" noChangeArrowheads="1"/>
                      </p:cNvPicPr>
                      <p:nvPr/>
                    </p:nvPicPr>
                    <p:blipFill>
                      <a:blip r:embed="rId5"/>
                      <a:srcRect/>
                      <a:stretch>
                        <a:fillRect/>
                      </a:stretch>
                    </p:blipFill>
                    <p:spPr bwMode="auto">
                      <a:xfrm>
                        <a:off x="2192338" y="5257800"/>
                        <a:ext cx="1711325" cy="56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202" name="Object 10"/>
          <p:cNvGraphicFramePr>
            <a:graphicFrameLocks noChangeAspect="1"/>
          </p:cNvGraphicFramePr>
          <p:nvPr/>
        </p:nvGraphicFramePr>
        <p:xfrm>
          <a:off x="5378450" y="5181600"/>
          <a:ext cx="1773238" cy="622300"/>
        </p:xfrm>
        <a:graphic>
          <a:graphicData uri="http://schemas.openxmlformats.org/presentationml/2006/ole">
            <mc:AlternateContent xmlns:mc="http://schemas.openxmlformats.org/markup-compatibility/2006">
              <mc:Choice xmlns:v="urn:schemas-microsoft-com:vml" Requires="v">
                <p:oleObj name="Equation" r:id="rId6" imgW="723586" imgH="253890" progId="Equation.3">
                  <p:embed/>
                </p:oleObj>
              </mc:Choice>
              <mc:Fallback>
                <p:oleObj name="Equation" r:id="rId6" imgW="723586" imgH="253890"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78450" y="5181600"/>
                        <a:ext cx="1773238"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3" name="Rectangle 14"/>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500"/>
                                        <p:tgtEl>
                                          <p:spTgt spid="819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fade">
                                      <p:cBhvr>
                                        <p:cTn id="12" dur="500"/>
                                        <p:tgtEl>
                                          <p:spTgt spid="81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201"/>
                                        </p:tgtEl>
                                        <p:attrNameLst>
                                          <p:attrName>style.visibility</p:attrName>
                                        </p:attrNameLst>
                                      </p:cBhvr>
                                      <p:to>
                                        <p:strVal val="visible"/>
                                      </p:to>
                                    </p:set>
                                    <p:animEffect transition="in" filter="fade">
                                      <p:cBhvr>
                                        <p:cTn id="17" dur="500"/>
                                        <p:tgtEl>
                                          <p:spTgt spid="820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202"/>
                                        </p:tgtEl>
                                        <p:attrNameLst>
                                          <p:attrName>style.visibility</p:attrName>
                                        </p:attrNameLst>
                                      </p:cBhvr>
                                      <p:to>
                                        <p:strVal val="visible"/>
                                      </p:to>
                                    </p:set>
                                    <p:animEffect transition="in" filter="fade">
                                      <p:cBhvr>
                                        <p:cTn id="22" dur="500"/>
                                        <p:tgtEl>
                                          <p:spTgt spid="8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2743200" y="4114800"/>
            <a:ext cx="3429000" cy="609600"/>
          </a:xfrm>
          <a:prstGeom prst="rect">
            <a:avLst/>
          </a:prstGeom>
          <a:solidFill>
            <a:srgbClr val="FDE0BD"/>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9155" name="Rectangle 3"/>
          <p:cNvSpPr>
            <a:spLocks noChangeArrowheads="1"/>
          </p:cNvSpPr>
          <p:nvPr/>
        </p:nvSpPr>
        <p:spPr bwMode="auto">
          <a:xfrm>
            <a:off x="685800" y="152400"/>
            <a:ext cx="82296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4000">
                <a:solidFill>
                  <a:srgbClr val="A50021"/>
                </a:solidFill>
              </a:rPr>
              <a:t>Connection of Two Tail Tests to Confidence Intervals</a:t>
            </a:r>
          </a:p>
        </p:txBody>
      </p:sp>
      <p:graphicFrame>
        <p:nvGraphicFramePr>
          <p:cNvPr id="49156" name="Object 6">
            <a:hlinkClick r:id="" action="ppaction://ole?verb=0"/>
          </p:cNvPr>
          <p:cNvGraphicFramePr>
            <a:graphicFrameLocks/>
          </p:cNvGraphicFramePr>
          <p:nvPr/>
        </p:nvGraphicFramePr>
        <p:xfrm>
          <a:off x="3276600" y="3124200"/>
          <a:ext cx="1066800" cy="762000"/>
        </p:xfrm>
        <a:graphic>
          <a:graphicData uri="http://schemas.openxmlformats.org/presentationml/2006/ole">
            <mc:AlternateContent xmlns:mc="http://schemas.openxmlformats.org/markup-compatibility/2006">
              <mc:Choice xmlns:v="urn:schemas-microsoft-com:vml" Requires="v">
                <p:oleObj name="Equation" r:id="rId3" imgW="8526600" imgH="6076440" progId="Equation.DSMT4">
                  <p:embed/>
                </p:oleObj>
              </mc:Choice>
              <mc:Fallback>
                <p:oleObj name="Equation" r:id="rId3" imgW="8526600" imgH="6076440" progId="Equation.DSMT4">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124200"/>
                        <a:ext cx="10668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9157" name="Object 7">
            <a:hlinkClick r:id="" action="ppaction://ole?verb=0"/>
          </p:cNvPr>
          <p:cNvGraphicFramePr>
            <a:graphicFrameLocks/>
          </p:cNvGraphicFramePr>
          <p:nvPr/>
        </p:nvGraphicFramePr>
        <p:xfrm>
          <a:off x="7772400" y="3124200"/>
          <a:ext cx="1066800" cy="750888"/>
        </p:xfrm>
        <a:graphic>
          <a:graphicData uri="http://schemas.openxmlformats.org/presentationml/2006/ole">
            <mc:AlternateContent xmlns:mc="http://schemas.openxmlformats.org/markup-compatibility/2006">
              <mc:Choice xmlns:v="urn:schemas-microsoft-com:vml" Requires="v">
                <p:oleObj name="Equation" r:id="rId5" imgW="8526600" imgH="5987520" progId="Equation.3">
                  <p:embed/>
                </p:oleObj>
              </mc:Choice>
              <mc:Fallback>
                <p:oleObj name="Equation" r:id="rId5" imgW="8526600" imgH="5987520" progId="Equation.3">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2400" y="3124200"/>
                        <a:ext cx="10668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9158" name="Rectangle 6"/>
          <p:cNvSpPr>
            <a:spLocks noChangeArrowheads="1"/>
          </p:cNvSpPr>
          <p:nvPr/>
        </p:nvSpPr>
        <p:spPr bwMode="auto">
          <a:xfrm>
            <a:off x="304800" y="1752600"/>
            <a:ext cx="8382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42900" indent="-342900">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r>
              <a:rPr lang="en-US" altLang="en-US">
                <a:solidFill>
                  <a:schemeClr val="bg2"/>
                </a:solidFill>
              </a:rPr>
              <a:t>For </a:t>
            </a:r>
            <a:r>
              <a:rPr lang="en-US" altLang="en-US" sz="1000">
                <a:solidFill>
                  <a:schemeClr val="bg2"/>
                </a:solidFill>
              </a:rPr>
              <a:t> </a:t>
            </a:r>
            <a:r>
              <a:rPr lang="en-US" altLang="en-US">
                <a:solidFill>
                  <a:schemeClr val="bg2"/>
                </a:solidFill>
              </a:rPr>
              <a:t>X = 172.5,  </a:t>
            </a:r>
            <a:r>
              <a:rPr lang="en-US" altLang="en-US"/>
              <a:t>S = 15.40  and  n = 25</a:t>
            </a:r>
            <a:r>
              <a:rPr lang="en-US" altLang="en-US">
                <a:solidFill>
                  <a:schemeClr val="bg2"/>
                </a:solidFill>
              </a:rPr>
              <a:t>, the </a:t>
            </a:r>
            <a:r>
              <a:rPr lang="en-US" altLang="en-US"/>
              <a:t>95%</a:t>
            </a:r>
            <a:r>
              <a:rPr lang="en-US" altLang="en-US">
                <a:solidFill>
                  <a:schemeClr val="bg2"/>
                </a:solidFill>
              </a:rPr>
              <a:t> confidence interval for µ is:</a:t>
            </a:r>
          </a:p>
          <a:p>
            <a:pPr eaLnBrk="1" hangingPunct="1">
              <a:buFont typeface="Wingdings" panose="05000000000000000000" pitchFamily="2" charset="2"/>
              <a:buNone/>
            </a:pPr>
            <a:endParaRPr lang="en-US" altLang="en-US">
              <a:solidFill>
                <a:schemeClr val="bg2"/>
              </a:solidFill>
            </a:endParaRPr>
          </a:p>
          <a:p>
            <a:pPr eaLnBrk="1" hangingPunct="1">
              <a:buFont typeface="Wingdings" panose="05000000000000000000" pitchFamily="2" charset="2"/>
              <a:buNone/>
            </a:pPr>
            <a:r>
              <a:rPr lang="en-US" altLang="en-US" sz="2400">
                <a:solidFill>
                  <a:schemeClr val="folHlink"/>
                </a:solidFill>
              </a:rPr>
              <a:t>172.5  - (2.0639) 15.4/   25    to   172.5  + (2.0639) 15.4/   25</a:t>
            </a:r>
          </a:p>
          <a:p>
            <a:pPr eaLnBrk="1" hangingPunct="1">
              <a:buFont typeface="Wingdings" panose="05000000000000000000" pitchFamily="2" charset="2"/>
              <a:buNone/>
            </a:pPr>
            <a:r>
              <a:rPr lang="en-US" altLang="en-US">
                <a:solidFill>
                  <a:schemeClr val="bg2"/>
                </a:solidFill>
              </a:rPr>
              <a:t>                   </a:t>
            </a:r>
          </a:p>
          <a:p>
            <a:pPr eaLnBrk="1" hangingPunct="1">
              <a:buFont typeface="Wingdings" panose="05000000000000000000" pitchFamily="2" charset="2"/>
              <a:buNone/>
            </a:pPr>
            <a:r>
              <a:rPr lang="en-US" altLang="en-US">
                <a:solidFill>
                  <a:schemeClr val="bg2"/>
                </a:solidFill>
              </a:rPr>
              <a:t>                         </a:t>
            </a:r>
            <a:r>
              <a:rPr lang="en-US" altLang="en-US"/>
              <a:t>166.14 ≤ </a:t>
            </a:r>
            <a:r>
              <a:rPr lang="el-GR" altLang="en-US"/>
              <a:t>μ</a:t>
            </a:r>
            <a:r>
              <a:rPr lang="en-US" altLang="en-US"/>
              <a:t> </a:t>
            </a:r>
            <a:r>
              <a:rPr lang="el-GR" altLang="en-US"/>
              <a:t>≤</a:t>
            </a:r>
            <a:r>
              <a:rPr lang="en-US" altLang="en-US"/>
              <a:t> 178.86</a:t>
            </a:r>
          </a:p>
          <a:p>
            <a:pPr eaLnBrk="1" hangingPunct="1">
              <a:buFont typeface="Wingdings" panose="05000000000000000000" pitchFamily="2" charset="2"/>
              <a:buNone/>
            </a:pPr>
            <a:endParaRPr lang="en-US" altLang="en-US">
              <a:solidFill>
                <a:schemeClr val="bg2"/>
              </a:solidFill>
            </a:endParaRPr>
          </a:p>
          <a:p>
            <a:pPr eaLnBrk="1" hangingPunct="1"/>
            <a:r>
              <a:rPr lang="en-US" altLang="en-US" sz="2400">
                <a:solidFill>
                  <a:schemeClr val="bg2"/>
                </a:solidFill>
              </a:rPr>
              <a:t>Since this interval contains the Hypothesized mean (</a:t>
            </a:r>
            <a:r>
              <a:rPr lang="en-US" altLang="en-US" sz="2400">
                <a:solidFill>
                  <a:srgbClr val="008000"/>
                </a:solidFill>
              </a:rPr>
              <a:t>168</a:t>
            </a:r>
            <a:r>
              <a:rPr lang="en-US" altLang="en-US" sz="2400">
                <a:solidFill>
                  <a:schemeClr val="bg2"/>
                </a:solidFill>
              </a:rPr>
              <a:t>), we do not reject the null hypothesis at </a:t>
            </a:r>
            <a:r>
              <a:rPr lang="en-US" altLang="en-US" sz="2400" b="1">
                <a:solidFill>
                  <a:schemeClr val="bg2"/>
                </a:solidFill>
                <a:sym typeface="Symbol" panose="05050102010706020507" pitchFamily="18" charset="2"/>
              </a:rPr>
              <a:t></a:t>
            </a:r>
            <a:r>
              <a:rPr lang="en-US" altLang="en-US" sz="2400">
                <a:solidFill>
                  <a:schemeClr val="bg2"/>
                </a:solidFill>
                <a:sym typeface="Symbol" panose="05050102010706020507" pitchFamily="18" charset="2"/>
              </a:rPr>
              <a:t> = 0.05.</a:t>
            </a:r>
            <a:endParaRPr lang="en-US" altLang="en-US" sz="3200"/>
          </a:p>
        </p:txBody>
      </p:sp>
      <p:sp>
        <p:nvSpPr>
          <p:cNvPr id="49159" name="Rectangle 7"/>
          <p:cNvSpPr>
            <a:spLocks noChangeArrowheads="1"/>
          </p:cNvSpPr>
          <p:nvPr/>
        </p:nvSpPr>
        <p:spPr bwMode="auto">
          <a:xfrm>
            <a:off x="381000" y="3124200"/>
            <a:ext cx="3733800" cy="533400"/>
          </a:xfrm>
          <a:prstGeom prst="rect">
            <a:avLst/>
          </a:prstGeom>
          <a:noFill/>
          <a:ln w="19050" algn="ctr">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9160" name="Rectangle 8"/>
          <p:cNvSpPr>
            <a:spLocks noChangeArrowheads="1"/>
          </p:cNvSpPr>
          <p:nvPr/>
        </p:nvSpPr>
        <p:spPr bwMode="auto">
          <a:xfrm>
            <a:off x="4800600" y="3124200"/>
            <a:ext cx="3810000" cy="533400"/>
          </a:xfrm>
          <a:prstGeom prst="rect">
            <a:avLst/>
          </a:prstGeom>
          <a:noFill/>
          <a:ln w="19050" algn="ctr">
            <a:solidFill>
              <a:schemeClr val="fo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49161" name="Line 9"/>
          <p:cNvSpPr>
            <a:spLocks noChangeShapeType="1"/>
          </p:cNvSpPr>
          <p:nvPr/>
        </p:nvSpPr>
        <p:spPr bwMode="auto">
          <a:xfrm>
            <a:off x="1371600" y="1828800"/>
            <a:ext cx="2286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162" name="Rectangle 11"/>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EED1-549F-FD93-1FE4-3F7BBF5607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254FF3-4AA4-092C-391F-76659E02F135}"/>
              </a:ext>
            </a:extLst>
          </p:cNvPr>
          <p:cNvSpPr>
            <a:spLocks noGrp="1"/>
          </p:cNvSpPr>
          <p:nvPr>
            <p:ph idx="1"/>
          </p:nvPr>
        </p:nvSpPr>
        <p:spPr/>
        <p:txBody>
          <a:bodyPr/>
          <a:lstStyle/>
          <a:p>
            <a:r>
              <a:rPr lang="en-US" dirty="0"/>
              <a:t>Thus far our null has been that the mean equals some value and the alt is that it doesn’t.</a:t>
            </a:r>
          </a:p>
          <a:p>
            <a:r>
              <a:rPr lang="en-US" dirty="0"/>
              <a:t>A very large </a:t>
            </a:r>
            <a:r>
              <a:rPr lang="en-US" b="1" u="sng" dirty="0"/>
              <a:t>or</a:t>
            </a:r>
            <a:r>
              <a:rPr lang="en-US" dirty="0"/>
              <a:t> very small value of </a:t>
            </a:r>
            <a:r>
              <a:rPr lang="en-US" dirty="0" err="1"/>
              <a:t>xbar</a:t>
            </a:r>
            <a:r>
              <a:rPr lang="en-US" dirty="0"/>
              <a:t> will help us to reject the null. </a:t>
            </a:r>
          </a:p>
        </p:txBody>
      </p:sp>
    </p:spTree>
    <p:extLst>
      <p:ext uri="{BB962C8B-B14F-4D97-AF65-F5344CB8AC3E}">
        <p14:creationId xmlns:p14="http://schemas.microsoft.com/office/powerpoint/2010/main" val="300784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p:txBody>
          <a:bodyPr/>
          <a:lstStyle/>
          <a:p>
            <a:pPr eaLnBrk="1" hangingPunct="1"/>
            <a:r>
              <a:rPr lang="en-US" altLang="en-US"/>
              <a:t>One-Tail Tests</a:t>
            </a:r>
          </a:p>
        </p:txBody>
      </p:sp>
      <p:sp>
        <p:nvSpPr>
          <p:cNvPr id="51203" name="Rectangle 3"/>
          <p:cNvSpPr>
            <a:spLocks noGrp="1" noChangeArrowheads="1"/>
          </p:cNvSpPr>
          <p:nvPr>
            <p:ph type="body" idx="4294967295"/>
          </p:nvPr>
        </p:nvSpPr>
        <p:spPr>
          <a:xfrm>
            <a:off x="609600" y="1828800"/>
            <a:ext cx="7543800" cy="1103313"/>
          </a:xfrm>
        </p:spPr>
        <p:txBody>
          <a:bodyPr/>
          <a:lstStyle/>
          <a:p>
            <a:pPr eaLnBrk="1" hangingPunct="1"/>
            <a:r>
              <a:rPr lang="en-US" altLang="en-US"/>
              <a:t>In many cases, the alternative hypothesis focuses on a particular direction:</a:t>
            </a:r>
          </a:p>
        </p:txBody>
      </p:sp>
      <p:sp>
        <p:nvSpPr>
          <p:cNvPr id="51204" name="Rectangle 4"/>
          <p:cNvSpPr>
            <a:spLocks noChangeArrowheads="1"/>
          </p:cNvSpPr>
          <p:nvPr/>
        </p:nvSpPr>
        <p:spPr bwMode="auto">
          <a:xfrm>
            <a:off x="1066800" y="3352800"/>
            <a:ext cx="1524000" cy="93821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sz="2400" b="1" dirty="0">
                <a:solidFill>
                  <a:srgbClr val="008000"/>
                </a:solidFill>
              </a:rPr>
              <a:t>H</a:t>
            </a:r>
            <a:r>
              <a:rPr lang="en-US" altLang="en-US" sz="2400" b="1" baseline="-25000" dirty="0">
                <a:solidFill>
                  <a:srgbClr val="008000"/>
                </a:solidFill>
              </a:rPr>
              <a:t>0</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 3   </a:t>
            </a:r>
          </a:p>
          <a:p>
            <a:pPr>
              <a:lnSpc>
                <a:spcPct val="70000"/>
              </a:lnSpc>
              <a:spcBef>
                <a:spcPct val="50000"/>
              </a:spcBef>
              <a:buClrTx/>
              <a:buSzTx/>
              <a:buFontTx/>
              <a:buNone/>
            </a:pPr>
            <a:r>
              <a:rPr lang="en-US" altLang="en-US" sz="2400" b="1" dirty="0">
                <a:solidFill>
                  <a:srgbClr val="008000"/>
                </a:solidFill>
              </a:rPr>
              <a:t>H</a:t>
            </a:r>
            <a:r>
              <a:rPr lang="en-US" altLang="en-US" sz="2400" b="1" baseline="-25000" dirty="0">
                <a:solidFill>
                  <a:srgbClr val="008000"/>
                </a:solidFill>
              </a:rPr>
              <a:t>1</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&lt; 3</a:t>
            </a:r>
          </a:p>
        </p:txBody>
      </p:sp>
      <p:sp>
        <p:nvSpPr>
          <p:cNvPr id="51205" name="Rectangle 5"/>
          <p:cNvSpPr>
            <a:spLocks noChangeArrowheads="1"/>
          </p:cNvSpPr>
          <p:nvPr/>
        </p:nvSpPr>
        <p:spPr bwMode="auto">
          <a:xfrm>
            <a:off x="1066800" y="4800600"/>
            <a:ext cx="1600200" cy="93821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sz="2400" b="1" dirty="0">
                <a:solidFill>
                  <a:srgbClr val="008000"/>
                </a:solidFill>
              </a:rPr>
              <a:t>H</a:t>
            </a:r>
            <a:r>
              <a:rPr lang="en-US" altLang="en-US" sz="2400" b="1" baseline="-25000" dirty="0">
                <a:solidFill>
                  <a:srgbClr val="008000"/>
                </a:solidFill>
              </a:rPr>
              <a:t>0</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 3  </a:t>
            </a:r>
          </a:p>
          <a:p>
            <a:pPr>
              <a:lnSpc>
                <a:spcPct val="70000"/>
              </a:lnSpc>
              <a:spcBef>
                <a:spcPct val="50000"/>
              </a:spcBef>
              <a:buClrTx/>
              <a:buSzTx/>
              <a:buFontTx/>
              <a:buNone/>
            </a:pPr>
            <a:r>
              <a:rPr lang="en-US" altLang="en-US" sz="2400" b="1" dirty="0">
                <a:solidFill>
                  <a:srgbClr val="008000"/>
                </a:solidFill>
              </a:rPr>
              <a:t>H</a:t>
            </a:r>
            <a:r>
              <a:rPr lang="en-US" altLang="en-US" sz="2400" b="1" baseline="-25000" dirty="0">
                <a:solidFill>
                  <a:srgbClr val="008000"/>
                </a:solidFill>
              </a:rPr>
              <a:t>1</a:t>
            </a:r>
            <a:r>
              <a:rPr lang="en-US" altLang="en-US" sz="2400" b="1" dirty="0">
                <a:solidFill>
                  <a:srgbClr val="008000"/>
                </a:solidFill>
              </a:rPr>
              <a:t>: </a:t>
            </a:r>
            <a:r>
              <a:rPr lang="el-GR" altLang="en-US" sz="2400" b="1" dirty="0">
                <a:solidFill>
                  <a:srgbClr val="008000"/>
                </a:solidFill>
              </a:rPr>
              <a:t>μ</a:t>
            </a:r>
            <a:r>
              <a:rPr lang="en-US" altLang="en-US" sz="2400" b="1" dirty="0">
                <a:solidFill>
                  <a:srgbClr val="008000"/>
                </a:solidFill>
              </a:rPr>
              <a:t> &gt; 3</a:t>
            </a:r>
          </a:p>
        </p:txBody>
      </p:sp>
      <p:sp>
        <p:nvSpPr>
          <p:cNvPr id="51206" name="Text Box 6"/>
          <p:cNvSpPr txBox="1">
            <a:spLocks noChangeArrowheads="1"/>
          </p:cNvSpPr>
          <p:nvPr/>
        </p:nvSpPr>
        <p:spPr bwMode="auto">
          <a:xfrm>
            <a:off x="3429000" y="3200400"/>
            <a:ext cx="5181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dirty="0"/>
              <a:t>This is a </a:t>
            </a:r>
            <a:r>
              <a:rPr lang="en-US" altLang="en-US" sz="2400" dirty="0">
                <a:solidFill>
                  <a:srgbClr val="A50021"/>
                </a:solidFill>
              </a:rPr>
              <a:t>lower</a:t>
            </a:r>
            <a:r>
              <a:rPr lang="en-US" altLang="en-US" sz="2400" dirty="0"/>
              <a:t>-tail test since the alternative hypothesis is focused on the lower tail below the mean of 3.</a:t>
            </a:r>
          </a:p>
        </p:txBody>
      </p:sp>
      <p:sp>
        <p:nvSpPr>
          <p:cNvPr id="51207" name="Text Box 7"/>
          <p:cNvSpPr txBox="1">
            <a:spLocks noChangeArrowheads="1"/>
          </p:cNvSpPr>
          <p:nvPr/>
        </p:nvSpPr>
        <p:spPr bwMode="auto">
          <a:xfrm>
            <a:off x="3429000" y="4724400"/>
            <a:ext cx="52578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dirty="0"/>
              <a:t>This is an </a:t>
            </a:r>
            <a:r>
              <a:rPr lang="en-US" altLang="en-US" sz="2400" dirty="0">
                <a:solidFill>
                  <a:srgbClr val="A50021"/>
                </a:solidFill>
              </a:rPr>
              <a:t>upper</a:t>
            </a:r>
            <a:r>
              <a:rPr lang="en-US" altLang="en-US" sz="2400" dirty="0"/>
              <a:t>-tail test since the alternative hypothesis is focused on the upper tail above the mean of 3.</a:t>
            </a:r>
          </a:p>
        </p:txBody>
      </p:sp>
      <p:sp>
        <p:nvSpPr>
          <p:cNvPr id="51208" name="AutoShape 8"/>
          <p:cNvSpPr>
            <a:spLocks noChangeArrowheads="1"/>
          </p:cNvSpPr>
          <p:nvPr/>
        </p:nvSpPr>
        <p:spPr bwMode="auto">
          <a:xfrm>
            <a:off x="2819400" y="3733800"/>
            <a:ext cx="533400" cy="152400"/>
          </a:xfrm>
          <a:prstGeom prst="rightArrow">
            <a:avLst>
              <a:gd name="adj1" fmla="val 50000"/>
              <a:gd name="adj2" fmla="val 87500"/>
            </a:avLst>
          </a:prstGeom>
          <a:solidFill>
            <a:schemeClr val="accent1"/>
          </a:solidFill>
          <a:ln w="9525">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1209" name="AutoShape 9"/>
          <p:cNvSpPr>
            <a:spLocks noChangeArrowheads="1"/>
          </p:cNvSpPr>
          <p:nvPr/>
        </p:nvSpPr>
        <p:spPr bwMode="auto">
          <a:xfrm>
            <a:off x="2819400" y="5181600"/>
            <a:ext cx="533400" cy="152400"/>
          </a:xfrm>
          <a:prstGeom prst="rightArrow">
            <a:avLst>
              <a:gd name="adj1" fmla="val 50000"/>
              <a:gd name="adj2" fmla="val 87500"/>
            </a:avLst>
          </a:prstGeom>
          <a:solidFill>
            <a:schemeClr val="accent1"/>
          </a:solidFill>
          <a:ln w="9525">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1210" name="Rectangle 12"/>
          <p:cNvSpPr>
            <a:spLocks noChangeArrowheads="1"/>
          </p:cNvSpPr>
          <p:nvPr/>
        </p:nvSpPr>
        <p:spPr bwMode="auto">
          <a:xfrm>
            <a:off x="7620000" y="990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500"/>
                                        <p:tgtEl>
                                          <p:spTgt spid="512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8"/>
                                        </p:tgtEl>
                                        <p:attrNameLst>
                                          <p:attrName>style.visibility</p:attrName>
                                        </p:attrNameLst>
                                      </p:cBhvr>
                                      <p:to>
                                        <p:strVal val="visible"/>
                                      </p:to>
                                    </p:set>
                                    <p:animEffect transition="in" filter="fade">
                                      <p:cBhvr>
                                        <p:cTn id="12" dur="500"/>
                                        <p:tgtEl>
                                          <p:spTgt spid="512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06">
                                            <p:txEl>
                                              <p:pRg st="0" end="0"/>
                                            </p:txEl>
                                          </p:spTgt>
                                        </p:tgtEl>
                                        <p:attrNameLst>
                                          <p:attrName>style.visibility</p:attrName>
                                        </p:attrNameLst>
                                      </p:cBhvr>
                                      <p:to>
                                        <p:strVal val="visible"/>
                                      </p:to>
                                    </p:set>
                                    <p:animEffect transition="in" filter="fade">
                                      <p:cBhvr>
                                        <p:cTn id="17" dur="500"/>
                                        <p:tgtEl>
                                          <p:spTgt spid="5120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5"/>
                                        </p:tgtEl>
                                        <p:attrNameLst>
                                          <p:attrName>style.visibility</p:attrName>
                                        </p:attrNameLst>
                                      </p:cBhvr>
                                      <p:to>
                                        <p:strVal val="visible"/>
                                      </p:to>
                                    </p:set>
                                    <p:animEffect transition="in" filter="fade">
                                      <p:cBhvr>
                                        <p:cTn id="22" dur="500"/>
                                        <p:tgtEl>
                                          <p:spTgt spid="5120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09"/>
                                        </p:tgtEl>
                                        <p:attrNameLst>
                                          <p:attrName>style.visibility</p:attrName>
                                        </p:attrNameLst>
                                      </p:cBhvr>
                                      <p:to>
                                        <p:strVal val="visible"/>
                                      </p:to>
                                    </p:set>
                                    <p:animEffect transition="in" filter="fade">
                                      <p:cBhvr>
                                        <p:cTn id="27" dur="500"/>
                                        <p:tgtEl>
                                          <p:spTgt spid="5120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07">
                                            <p:txEl>
                                              <p:pRg st="0" end="0"/>
                                            </p:txEl>
                                          </p:spTgt>
                                        </p:tgtEl>
                                        <p:attrNameLst>
                                          <p:attrName>style.visibility</p:attrName>
                                        </p:attrNameLst>
                                      </p:cBhvr>
                                      <p:to>
                                        <p:strVal val="visible"/>
                                      </p:to>
                                    </p:set>
                                    <p:animEffect transition="in" filter="fade">
                                      <p:cBhvr>
                                        <p:cTn id="32" dur="500"/>
                                        <p:tgtEl>
                                          <p:spTgt spid="512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animBg="1"/>
      <p:bldP spid="51208" grpId="0" animBg="1"/>
      <p:bldP spid="5120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3657600" y="41910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52227" name="Text Box 3"/>
          <p:cNvSpPr txBox="1">
            <a:spLocks noChangeArrowheads="1"/>
          </p:cNvSpPr>
          <p:nvPr/>
        </p:nvSpPr>
        <p:spPr bwMode="auto">
          <a:xfrm>
            <a:off x="5562600" y="41910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52228" name="Rectangle 4"/>
          <p:cNvSpPr>
            <a:spLocks noChangeArrowheads="1"/>
          </p:cNvSpPr>
          <p:nvPr/>
        </p:nvSpPr>
        <p:spPr bwMode="auto">
          <a:xfrm>
            <a:off x="304800" y="1905000"/>
            <a:ext cx="3352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30000"/>
              </a:spcBef>
            </a:pPr>
            <a:r>
              <a:rPr lang="en-US" altLang="en-US" sz="2400"/>
              <a:t>There is only one critical value, since the rejection area is in only one tail.</a:t>
            </a:r>
          </a:p>
        </p:txBody>
      </p:sp>
      <p:sp>
        <p:nvSpPr>
          <p:cNvPr id="52229" name="Rectangle 5"/>
          <p:cNvSpPr>
            <a:spLocks noGrp="1" noChangeArrowheads="1"/>
          </p:cNvSpPr>
          <p:nvPr>
            <p:ph type="title" idx="4294967295"/>
          </p:nvPr>
        </p:nvSpPr>
        <p:spPr/>
        <p:txBody>
          <a:bodyPr/>
          <a:lstStyle/>
          <a:p>
            <a:pPr eaLnBrk="1" hangingPunct="1"/>
            <a:r>
              <a:rPr lang="en-US" altLang="en-US"/>
              <a:t>Lower-Tail Tests</a:t>
            </a:r>
          </a:p>
        </p:txBody>
      </p:sp>
      <p:sp>
        <p:nvSpPr>
          <p:cNvPr id="52230" name="Freeform 6"/>
          <p:cNvSpPr>
            <a:spLocks/>
          </p:cNvSpPr>
          <p:nvPr/>
        </p:nvSpPr>
        <p:spPr bwMode="auto">
          <a:xfrm>
            <a:off x="3886200" y="3733800"/>
            <a:ext cx="833438"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52231" name="Freeform 7"/>
          <p:cNvSpPr>
            <a:spLocks/>
          </p:cNvSpPr>
          <p:nvPr/>
        </p:nvSpPr>
        <p:spPr bwMode="auto">
          <a:xfrm>
            <a:off x="3962400" y="25908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32" name="Freeform 8"/>
          <p:cNvSpPr>
            <a:spLocks/>
          </p:cNvSpPr>
          <p:nvPr/>
        </p:nvSpPr>
        <p:spPr bwMode="auto">
          <a:xfrm>
            <a:off x="6324600" y="25908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233" name="Line 9"/>
          <p:cNvSpPr>
            <a:spLocks noChangeShapeType="1"/>
          </p:cNvSpPr>
          <p:nvPr/>
        </p:nvSpPr>
        <p:spPr bwMode="auto">
          <a:xfrm>
            <a:off x="3733800" y="39624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2234" name="Line 10"/>
          <p:cNvSpPr>
            <a:spLocks noChangeShapeType="1"/>
          </p:cNvSpPr>
          <p:nvPr/>
        </p:nvSpPr>
        <p:spPr bwMode="auto">
          <a:xfrm>
            <a:off x="4191000" y="3505200"/>
            <a:ext cx="228600" cy="3810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35" name="Rectangle 11"/>
          <p:cNvSpPr>
            <a:spLocks noChangeArrowheads="1"/>
          </p:cNvSpPr>
          <p:nvPr/>
        </p:nvSpPr>
        <p:spPr bwMode="auto">
          <a:xfrm flipH="1">
            <a:off x="3886200" y="3048000"/>
            <a:ext cx="5302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latin typeface="Symbol" panose="05050102010706020507" pitchFamily="18" charset="2"/>
              </a:rPr>
              <a:t>a</a:t>
            </a:r>
          </a:p>
        </p:txBody>
      </p:sp>
      <p:sp>
        <p:nvSpPr>
          <p:cNvPr id="52236" name="Line 12"/>
          <p:cNvSpPr>
            <a:spLocks noChangeShapeType="1"/>
          </p:cNvSpPr>
          <p:nvPr/>
        </p:nvSpPr>
        <p:spPr bwMode="auto">
          <a:xfrm>
            <a:off x="6324600" y="25908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2237" name="Line 13"/>
          <p:cNvSpPr>
            <a:spLocks noChangeShapeType="1"/>
          </p:cNvSpPr>
          <p:nvPr/>
        </p:nvSpPr>
        <p:spPr bwMode="auto">
          <a:xfrm>
            <a:off x="4724400" y="40386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238" name="Text Box 14"/>
          <p:cNvSpPr txBox="1">
            <a:spLocks noChangeArrowheads="1"/>
          </p:cNvSpPr>
          <p:nvPr/>
        </p:nvSpPr>
        <p:spPr bwMode="auto">
          <a:xfrm>
            <a:off x="4191000" y="4419600"/>
            <a:ext cx="1219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a:t>-Z</a:t>
            </a:r>
            <a:r>
              <a:rPr lang="el-GR" altLang="en-US" sz="2000" baseline="-20000"/>
              <a:t>α</a:t>
            </a:r>
            <a:r>
              <a:rPr lang="en-US" altLang="en-US" sz="2000"/>
              <a:t> or -t</a:t>
            </a:r>
            <a:r>
              <a:rPr lang="el-GR" altLang="en-US" sz="2000" baseline="-20000"/>
              <a:t>α</a:t>
            </a:r>
            <a:endParaRPr lang="el-GR" altLang="en-US" sz="2000" baseline="-25000"/>
          </a:p>
        </p:txBody>
      </p:sp>
      <p:sp>
        <p:nvSpPr>
          <p:cNvPr id="52239" name="Line 15"/>
          <p:cNvSpPr>
            <a:spLocks noChangeShapeType="1"/>
          </p:cNvSpPr>
          <p:nvPr/>
        </p:nvSpPr>
        <p:spPr bwMode="auto">
          <a:xfrm>
            <a:off x="4724400" y="4191000"/>
            <a:ext cx="39624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40" name="Line 18"/>
          <p:cNvSpPr>
            <a:spLocks noChangeShapeType="1"/>
          </p:cNvSpPr>
          <p:nvPr/>
        </p:nvSpPr>
        <p:spPr bwMode="auto">
          <a:xfrm>
            <a:off x="3581400" y="41910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2241" name="Text Box 22"/>
          <p:cNvSpPr txBox="1">
            <a:spLocks noChangeArrowheads="1"/>
          </p:cNvSpPr>
          <p:nvPr/>
        </p:nvSpPr>
        <p:spPr bwMode="auto">
          <a:xfrm>
            <a:off x="6096000" y="44196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52242" name="Text Box 23"/>
          <p:cNvSpPr txBox="1">
            <a:spLocks noChangeArrowheads="1"/>
          </p:cNvSpPr>
          <p:nvPr/>
        </p:nvSpPr>
        <p:spPr bwMode="auto">
          <a:xfrm>
            <a:off x="6096000" y="486092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l-GR" altLang="en-US" sz="2000">
                <a:sym typeface="Symbol" panose="05050102010706020507" pitchFamily="18" charset="2"/>
              </a:rPr>
              <a:t>μ</a:t>
            </a:r>
            <a:endParaRPr lang="el-GR" altLang="en-US" sz="2000" baseline="-25000"/>
          </a:p>
        </p:txBody>
      </p:sp>
      <p:sp>
        <p:nvSpPr>
          <p:cNvPr id="52243" name="Rectangle 24"/>
          <p:cNvSpPr>
            <a:spLocks noChangeArrowheads="1"/>
          </p:cNvSpPr>
          <p:nvPr/>
        </p:nvSpPr>
        <p:spPr bwMode="auto">
          <a:xfrm>
            <a:off x="5562600" y="1524000"/>
            <a:ext cx="1524000" cy="93821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sz="2400" b="1">
                <a:solidFill>
                  <a:srgbClr val="008000"/>
                </a:solidFill>
              </a:rPr>
              <a:t>H</a:t>
            </a:r>
            <a:r>
              <a:rPr lang="en-US" altLang="en-US" sz="2400" b="1" baseline="-25000">
                <a:solidFill>
                  <a:srgbClr val="008000"/>
                </a:solidFill>
              </a:rPr>
              <a:t>0</a:t>
            </a:r>
            <a:r>
              <a:rPr lang="en-US" altLang="en-US" sz="2400" b="1">
                <a:solidFill>
                  <a:srgbClr val="008000"/>
                </a:solidFill>
              </a:rPr>
              <a:t>: </a:t>
            </a:r>
            <a:r>
              <a:rPr lang="el-GR" altLang="en-US" sz="2400" b="1">
                <a:solidFill>
                  <a:srgbClr val="008000"/>
                </a:solidFill>
              </a:rPr>
              <a:t>μ</a:t>
            </a:r>
            <a:r>
              <a:rPr lang="en-US" altLang="en-US" sz="2400" b="1">
                <a:solidFill>
                  <a:srgbClr val="008000"/>
                </a:solidFill>
              </a:rPr>
              <a:t> ≥ 3   </a:t>
            </a:r>
          </a:p>
          <a:p>
            <a:pPr>
              <a:lnSpc>
                <a:spcPct val="70000"/>
              </a:lnSpc>
              <a:spcBef>
                <a:spcPct val="50000"/>
              </a:spcBef>
              <a:buClrTx/>
              <a:buSzTx/>
              <a:buFontTx/>
              <a:buNone/>
            </a:pPr>
            <a:r>
              <a:rPr lang="en-US" altLang="en-US" sz="2400" b="1">
                <a:solidFill>
                  <a:srgbClr val="008000"/>
                </a:solidFill>
              </a:rPr>
              <a:t>H</a:t>
            </a:r>
            <a:r>
              <a:rPr lang="en-US" altLang="en-US" sz="2400" b="1" baseline="-25000">
                <a:solidFill>
                  <a:srgbClr val="008000"/>
                </a:solidFill>
              </a:rPr>
              <a:t>1</a:t>
            </a:r>
            <a:r>
              <a:rPr lang="en-US" altLang="en-US" sz="2400" b="1">
                <a:solidFill>
                  <a:srgbClr val="008000"/>
                </a:solidFill>
              </a:rPr>
              <a:t>: </a:t>
            </a:r>
            <a:r>
              <a:rPr lang="el-GR" altLang="en-US" sz="2400" b="1">
                <a:solidFill>
                  <a:srgbClr val="008000"/>
                </a:solidFill>
              </a:rPr>
              <a:t>μ</a:t>
            </a:r>
            <a:r>
              <a:rPr lang="en-US" altLang="en-US" sz="2400" b="1">
                <a:solidFill>
                  <a:srgbClr val="008000"/>
                </a:solidFill>
              </a:rPr>
              <a:t> &lt; 3</a:t>
            </a:r>
          </a:p>
        </p:txBody>
      </p:sp>
      <p:sp>
        <p:nvSpPr>
          <p:cNvPr id="52244" name="Text Box 27"/>
          <p:cNvSpPr txBox="1">
            <a:spLocks noChangeArrowheads="1"/>
          </p:cNvSpPr>
          <p:nvPr/>
        </p:nvSpPr>
        <p:spPr bwMode="auto">
          <a:xfrm>
            <a:off x="8077200" y="4267200"/>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Z or t</a:t>
            </a:r>
            <a:endParaRPr lang="el-GR" altLang="en-US" sz="2000" b="1" baseline="-25000"/>
          </a:p>
        </p:txBody>
      </p:sp>
      <p:sp>
        <p:nvSpPr>
          <p:cNvPr id="52245" name="Text Box 28"/>
          <p:cNvSpPr txBox="1">
            <a:spLocks noChangeArrowheads="1"/>
          </p:cNvSpPr>
          <p:nvPr/>
        </p:nvSpPr>
        <p:spPr bwMode="auto">
          <a:xfrm>
            <a:off x="8534400" y="486092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X</a:t>
            </a:r>
            <a:endParaRPr lang="el-GR" altLang="en-US" sz="2000" b="1" baseline="-25000"/>
          </a:p>
        </p:txBody>
      </p:sp>
      <p:sp>
        <p:nvSpPr>
          <p:cNvPr id="52246" name="Line 29"/>
          <p:cNvSpPr>
            <a:spLocks noChangeShapeType="1"/>
          </p:cNvSpPr>
          <p:nvPr/>
        </p:nvSpPr>
        <p:spPr bwMode="auto">
          <a:xfrm>
            <a:off x="8686800" y="4876800"/>
            <a:ext cx="2286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2247" name="Text Box 30"/>
          <p:cNvSpPr txBox="1">
            <a:spLocks noChangeArrowheads="1"/>
          </p:cNvSpPr>
          <p:nvPr/>
        </p:nvSpPr>
        <p:spPr bwMode="auto">
          <a:xfrm>
            <a:off x="3962400" y="54864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solidFill>
                  <a:schemeClr val="folHlink"/>
                </a:solidFill>
              </a:rPr>
              <a:t>Critical value</a:t>
            </a:r>
          </a:p>
        </p:txBody>
      </p:sp>
      <p:sp>
        <p:nvSpPr>
          <p:cNvPr id="52248" name="Line 31"/>
          <p:cNvSpPr>
            <a:spLocks noChangeShapeType="1"/>
          </p:cNvSpPr>
          <p:nvPr/>
        </p:nvSpPr>
        <p:spPr bwMode="auto">
          <a:xfrm flipV="1">
            <a:off x="4800600" y="4800600"/>
            <a:ext cx="0" cy="533400"/>
          </a:xfrm>
          <a:prstGeom prst="line">
            <a:avLst/>
          </a:prstGeom>
          <a:noFill/>
          <a:ln w="28575">
            <a:solidFill>
              <a:schemeClr val="folHlink"/>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52249" name="Rectangle 27"/>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7010400" y="44196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53251" name="Text Box 3"/>
          <p:cNvSpPr txBox="1">
            <a:spLocks noChangeArrowheads="1"/>
          </p:cNvSpPr>
          <p:nvPr/>
        </p:nvSpPr>
        <p:spPr bwMode="auto">
          <a:xfrm>
            <a:off x="4724400" y="44196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53252" name="Freeform 5"/>
          <p:cNvSpPr>
            <a:spLocks/>
          </p:cNvSpPr>
          <p:nvPr/>
        </p:nvSpPr>
        <p:spPr bwMode="auto">
          <a:xfrm flipH="1">
            <a:off x="6934200" y="3962400"/>
            <a:ext cx="842963" cy="228600"/>
          </a:xfrm>
          <a:custGeom>
            <a:avLst/>
            <a:gdLst>
              <a:gd name="T0" fmla="*/ 2147483646 w 582"/>
              <a:gd name="T1" fmla="*/ 2147483646 h 183"/>
              <a:gd name="T2" fmla="*/ 0 w 582"/>
              <a:gd name="T3" fmla="*/ 2147483646 h 183"/>
              <a:gd name="T4" fmla="*/ 2147483646 w 582"/>
              <a:gd name="T5" fmla="*/ 2147483646 h 183"/>
              <a:gd name="T6" fmla="*/ 2147483646 w 582"/>
              <a:gd name="T7" fmla="*/ 2147483646 h 183"/>
              <a:gd name="T8" fmla="*/ 2147483646 w 582"/>
              <a:gd name="T9" fmla="*/ 2147483646 h 183"/>
              <a:gd name="T10" fmla="*/ 2147483646 w 582"/>
              <a:gd name="T11" fmla="*/ 0 h 183"/>
              <a:gd name="T12" fmla="*/ 2147483646 w 582"/>
              <a:gd name="T13" fmla="*/ 2147483646 h 183"/>
              <a:gd name="T14" fmla="*/ 2147483646 w 582"/>
              <a:gd name="T15" fmla="*/ 2147483646 h 183"/>
              <a:gd name="T16" fmla="*/ 2147483646 w 582"/>
              <a:gd name="T17" fmla="*/ 2147483646 h 18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82"/>
              <a:gd name="T28" fmla="*/ 0 h 183"/>
              <a:gd name="T29" fmla="*/ 582 w 582"/>
              <a:gd name="T30" fmla="*/ 183 h 18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82" h="183">
                <a:moveTo>
                  <a:pt x="9" y="177"/>
                </a:moveTo>
                <a:lnTo>
                  <a:pt x="0" y="132"/>
                </a:lnTo>
                <a:lnTo>
                  <a:pt x="258" y="114"/>
                </a:lnTo>
                <a:lnTo>
                  <a:pt x="423" y="66"/>
                </a:lnTo>
                <a:lnTo>
                  <a:pt x="504" y="48"/>
                </a:lnTo>
                <a:lnTo>
                  <a:pt x="582" y="0"/>
                </a:lnTo>
                <a:lnTo>
                  <a:pt x="582" y="183"/>
                </a:lnTo>
                <a:lnTo>
                  <a:pt x="9" y="182"/>
                </a:lnTo>
                <a:lnTo>
                  <a:pt x="9" y="17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53253" name="Rectangle 6"/>
          <p:cNvSpPr>
            <a:spLocks noGrp="1" noChangeArrowheads="1"/>
          </p:cNvSpPr>
          <p:nvPr>
            <p:ph type="title" idx="4294967295"/>
          </p:nvPr>
        </p:nvSpPr>
        <p:spPr/>
        <p:txBody>
          <a:bodyPr/>
          <a:lstStyle/>
          <a:p>
            <a:pPr eaLnBrk="1" hangingPunct="1"/>
            <a:r>
              <a:rPr lang="en-US" altLang="en-US"/>
              <a:t>Upper-Tail Tests</a:t>
            </a:r>
          </a:p>
        </p:txBody>
      </p:sp>
      <p:sp>
        <p:nvSpPr>
          <p:cNvPr id="53254" name="Freeform 7"/>
          <p:cNvSpPr>
            <a:spLocks/>
          </p:cNvSpPr>
          <p:nvPr/>
        </p:nvSpPr>
        <p:spPr bwMode="auto">
          <a:xfrm>
            <a:off x="3124200" y="28194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5" name="Freeform 8"/>
          <p:cNvSpPr>
            <a:spLocks/>
          </p:cNvSpPr>
          <p:nvPr/>
        </p:nvSpPr>
        <p:spPr bwMode="auto">
          <a:xfrm>
            <a:off x="5486400" y="28194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256" name="Line 9"/>
          <p:cNvSpPr>
            <a:spLocks noChangeShapeType="1"/>
          </p:cNvSpPr>
          <p:nvPr/>
        </p:nvSpPr>
        <p:spPr bwMode="auto">
          <a:xfrm>
            <a:off x="2895600" y="41910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3257" name="Line 10"/>
          <p:cNvSpPr>
            <a:spLocks noChangeShapeType="1"/>
          </p:cNvSpPr>
          <p:nvPr/>
        </p:nvSpPr>
        <p:spPr bwMode="auto">
          <a:xfrm flipH="1">
            <a:off x="7086600" y="3581400"/>
            <a:ext cx="457200" cy="5334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258" name="Rectangle 11"/>
          <p:cNvSpPr>
            <a:spLocks noChangeArrowheads="1"/>
          </p:cNvSpPr>
          <p:nvPr/>
        </p:nvSpPr>
        <p:spPr bwMode="auto">
          <a:xfrm flipH="1">
            <a:off x="7467600" y="3200400"/>
            <a:ext cx="5302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latin typeface="Symbol" panose="05050102010706020507" pitchFamily="18" charset="2"/>
              </a:rPr>
              <a:t>a</a:t>
            </a:r>
          </a:p>
        </p:txBody>
      </p:sp>
      <p:sp>
        <p:nvSpPr>
          <p:cNvPr id="53259" name="Line 12"/>
          <p:cNvSpPr>
            <a:spLocks noChangeShapeType="1"/>
          </p:cNvSpPr>
          <p:nvPr/>
        </p:nvSpPr>
        <p:spPr bwMode="auto">
          <a:xfrm>
            <a:off x="5486400" y="28194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3260" name="Line 13"/>
          <p:cNvSpPr>
            <a:spLocks noChangeShapeType="1"/>
          </p:cNvSpPr>
          <p:nvPr/>
        </p:nvSpPr>
        <p:spPr bwMode="auto">
          <a:xfrm>
            <a:off x="6934200" y="42672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261" name="Line 14"/>
          <p:cNvSpPr>
            <a:spLocks noChangeShapeType="1"/>
          </p:cNvSpPr>
          <p:nvPr/>
        </p:nvSpPr>
        <p:spPr bwMode="auto">
          <a:xfrm>
            <a:off x="6934200" y="4419600"/>
            <a:ext cx="1143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262" name="Text Box 15"/>
          <p:cNvSpPr txBox="1">
            <a:spLocks noChangeArrowheads="1"/>
          </p:cNvSpPr>
          <p:nvPr/>
        </p:nvSpPr>
        <p:spPr bwMode="auto">
          <a:xfrm>
            <a:off x="6324600" y="45720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a:t>Z</a:t>
            </a:r>
            <a:r>
              <a:rPr lang="el-GR" altLang="en-US" sz="2000" baseline="-25000"/>
              <a:t>α</a:t>
            </a:r>
            <a:r>
              <a:rPr lang="en-US" altLang="en-US" sz="2000" baseline="-25000"/>
              <a:t> </a:t>
            </a:r>
            <a:r>
              <a:rPr lang="en-US" altLang="en-US" sz="2000"/>
              <a:t>or t</a:t>
            </a:r>
            <a:r>
              <a:rPr lang="el-GR" altLang="en-US" sz="2000" baseline="-25000"/>
              <a:t>α</a:t>
            </a:r>
          </a:p>
        </p:txBody>
      </p:sp>
      <p:sp>
        <p:nvSpPr>
          <p:cNvPr id="53263" name="Line 18"/>
          <p:cNvSpPr>
            <a:spLocks noChangeShapeType="1"/>
          </p:cNvSpPr>
          <p:nvPr/>
        </p:nvSpPr>
        <p:spPr bwMode="auto">
          <a:xfrm>
            <a:off x="3048000" y="4419600"/>
            <a:ext cx="38862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3264" name="Text Box 22"/>
          <p:cNvSpPr txBox="1">
            <a:spLocks noChangeArrowheads="1"/>
          </p:cNvSpPr>
          <p:nvPr/>
        </p:nvSpPr>
        <p:spPr bwMode="auto">
          <a:xfrm>
            <a:off x="5257800" y="4648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53265" name="Text Box 23"/>
          <p:cNvSpPr txBox="1">
            <a:spLocks noChangeArrowheads="1"/>
          </p:cNvSpPr>
          <p:nvPr/>
        </p:nvSpPr>
        <p:spPr bwMode="auto">
          <a:xfrm>
            <a:off x="5257800" y="501332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l-GR" altLang="en-US" sz="2000">
                <a:sym typeface="Symbol" panose="05050102010706020507" pitchFamily="18" charset="2"/>
              </a:rPr>
              <a:t>μ</a:t>
            </a:r>
            <a:endParaRPr lang="el-GR" altLang="en-US" sz="2000" baseline="-25000"/>
          </a:p>
        </p:txBody>
      </p:sp>
      <p:sp>
        <p:nvSpPr>
          <p:cNvPr id="53266" name="Rectangle 24"/>
          <p:cNvSpPr>
            <a:spLocks noChangeArrowheads="1"/>
          </p:cNvSpPr>
          <p:nvPr/>
        </p:nvSpPr>
        <p:spPr bwMode="auto">
          <a:xfrm>
            <a:off x="4724400" y="1752600"/>
            <a:ext cx="1600200" cy="938213"/>
          </a:xfrm>
          <a:prstGeom prst="rect">
            <a:avLst/>
          </a:prstGeom>
          <a:noFill/>
          <a:ln w="9525">
            <a:solidFill>
              <a:srgbClr val="008000"/>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sz="2400" b="1">
                <a:solidFill>
                  <a:srgbClr val="008000"/>
                </a:solidFill>
              </a:rPr>
              <a:t>H</a:t>
            </a:r>
            <a:r>
              <a:rPr lang="en-US" altLang="en-US" sz="2400" b="1" baseline="-25000">
                <a:solidFill>
                  <a:srgbClr val="008000"/>
                </a:solidFill>
              </a:rPr>
              <a:t>0</a:t>
            </a:r>
            <a:r>
              <a:rPr lang="en-US" altLang="en-US" sz="2400" b="1">
                <a:solidFill>
                  <a:srgbClr val="008000"/>
                </a:solidFill>
              </a:rPr>
              <a:t>: </a:t>
            </a:r>
            <a:r>
              <a:rPr lang="el-GR" altLang="en-US" sz="2400" b="1">
                <a:solidFill>
                  <a:srgbClr val="008000"/>
                </a:solidFill>
              </a:rPr>
              <a:t>μ</a:t>
            </a:r>
            <a:r>
              <a:rPr lang="en-US" altLang="en-US" sz="2400" b="1">
                <a:solidFill>
                  <a:srgbClr val="008000"/>
                </a:solidFill>
              </a:rPr>
              <a:t> ≤ 3  </a:t>
            </a:r>
          </a:p>
          <a:p>
            <a:pPr>
              <a:lnSpc>
                <a:spcPct val="70000"/>
              </a:lnSpc>
              <a:spcBef>
                <a:spcPct val="50000"/>
              </a:spcBef>
              <a:buClrTx/>
              <a:buSzTx/>
              <a:buFontTx/>
              <a:buNone/>
            </a:pPr>
            <a:r>
              <a:rPr lang="en-US" altLang="en-US" sz="2400" b="1">
                <a:solidFill>
                  <a:srgbClr val="008000"/>
                </a:solidFill>
              </a:rPr>
              <a:t>H</a:t>
            </a:r>
            <a:r>
              <a:rPr lang="en-US" altLang="en-US" sz="2400" b="1" baseline="-25000">
                <a:solidFill>
                  <a:srgbClr val="008000"/>
                </a:solidFill>
              </a:rPr>
              <a:t>1</a:t>
            </a:r>
            <a:r>
              <a:rPr lang="en-US" altLang="en-US" sz="2400" b="1">
                <a:solidFill>
                  <a:srgbClr val="008000"/>
                </a:solidFill>
              </a:rPr>
              <a:t>: </a:t>
            </a:r>
            <a:r>
              <a:rPr lang="el-GR" altLang="en-US" sz="2400" b="1">
                <a:solidFill>
                  <a:srgbClr val="008000"/>
                </a:solidFill>
              </a:rPr>
              <a:t>μ</a:t>
            </a:r>
            <a:r>
              <a:rPr lang="en-US" altLang="en-US" sz="2400" b="1">
                <a:solidFill>
                  <a:srgbClr val="008000"/>
                </a:solidFill>
              </a:rPr>
              <a:t> &gt; 3</a:t>
            </a:r>
          </a:p>
        </p:txBody>
      </p:sp>
      <p:sp>
        <p:nvSpPr>
          <p:cNvPr id="53267" name="Rectangle 27"/>
          <p:cNvSpPr>
            <a:spLocks noChangeArrowheads="1"/>
          </p:cNvSpPr>
          <p:nvPr/>
        </p:nvSpPr>
        <p:spPr bwMode="auto">
          <a:xfrm>
            <a:off x="304800" y="1905000"/>
            <a:ext cx="33528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lstStyle>
            <a:lvl1pPr marL="320675" indent="-320675"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lnSpc>
                <a:spcPct val="120000"/>
              </a:lnSpc>
              <a:spcBef>
                <a:spcPct val="30000"/>
              </a:spcBef>
            </a:pPr>
            <a:r>
              <a:rPr lang="en-US" altLang="en-US" sz="2400"/>
              <a:t>There is only one critical value, since the rejection area is in only one tail.</a:t>
            </a:r>
          </a:p>
        </p:txBody>
      </p:sp>
      <p:sp>
        <p:nvSpPr>
          <p:cNvPr id="53268" name="Text Box 28"/>
          <p:cNvSpPr txBox="1">
            <a:spLocks noChangeArrowheads="1"/>
          </p:cNvSpPr>
          <p:nvPr/>
        </p:nvSpPr>
        <p:spPr bwMode="auto">
          <a:xfrm>
            <a:off x="6096000" y="5638800"/>
            <a:ext cx="198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a:solidFill>
                  <a:schemeClr val="folHlink"/>
                </a:solidFill>
              </a:rPr>
              <a:t>Critical value</a:t>
            </a:r>
          </a:p>
        </p:txBody>
      </p:sp>
      <p:sp>
        <p:nvSpPr>
          <p:cNvPr id="53269" name="Line 29"/>
          <p:cNvSpPr>
            <a:spLocks noChangeShapeType="1"/>
          </p:cNvSpPr>
          <p:nvPr/>
        </p:nvSpPr>
        <p:spPr bwMode="auto">
          <a:xfrm flipV="1">
            <a:off x="6934200" y="5105400"/>
            <a:ext cx="0" cy="533400"/>
          </a:xfrm>
          <a:prstGeom prst="line">
            <a:avLst/>
          </a:prstGeom>
          <a:noFill/>
          <a:ln w="28575">
            <a:solidFill>
              <a:schemeClr val="folHlink"/>
            </a:solidFill>
            <a:miter lim="800000"/>
            <a:headEnd/>
            <a:tailEnd type="triangle" w="lg" len="med"/>
          </a:ln>
          <a:extLst>
            <a:ext uri="{909E8E84-426E-40DD-AFC4-6F175D3DCCD1}">
              <a14:hiddenFill xmlns:a14="http://schemas.microsoft.com/office/drawing/2010/main">
                <a:noFill/>
              </a14:hiddenFill>
            </a:ext>
          </a:extLst>
        </p:spPr>
        <p:txBody>
          <a:bodyPr wrap="none"/>
          <a:lstStyle/>
          <a:p>
            <a:endParaRPr lang="en-US"/>
          </a:p>
        </p:txBody>
      </p:sp>
      <p:sp>
        <p:nvSpPr>
          <p:cNvPr id="53270" name="Text Box 30"/>
          <p:cNvSpPr txBox="1">
            <a:spLocks noChangeArrowheads="1"/>
          </p:cNvSpPr>
          <p:nvPr/>
        </p:nvSpPr>
        <p:spPr bwMode="auto">
          <a:xfrm>
            <a:off x="2362200" y="44958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Z or t</a:t>
            </a:r>
            <a:endParaRPr lang="el-GR" altLang="en-US" sz="2000" b="1" baseline="-25000"/>
          </a:p>
        </p:txBody>
      </p:sp>
      <p:sp>
        <p:nvSpPr>
          <p:cNvPr id="53271" name="Text Box 31"/>
          <p:cNvSpPr txBox="1">
            <a:spLocks noChangeArrowheads="1"/>
          </p:cNvSpPr>
          <p:nvPr/>
        </p:nvSpPr>
        <p:spPr bwMode="auto">
          <a:xfrm>
            <a:off x="2590800" y="5089525"/>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X</a:t>
            </a:r>
            <a:endParaRPr lang="el-GR" altLang="en-US" sz="2000" b="1" baseline="-25000"/>
          </a:p>
        </p:txBody>
      </p:sp>
      <p:sp>
        <p:nvSpPr>
          <p:cNvPr id="53272" name="Text Box 32"/>
          <p:cNvSpPr txBox="1">
            <a:spLocks noChangeArrowheads="1"/>
          </p:cNvSpPr>
          <p:nvPr/>
        </p:nvSpPr>
        <p:spPr bwMode="auto">
          <a:xfrm>
            <a:off x="2590800" y="4800600"/>
            <a:ext cx="533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_</a:t>
            </a:r>
            <a:endParaRPr lang="el-GR" altLang="en-US" sz="2000" b="1" baseline="-25000"/>
          </a:p>
        </p:txBody>
      </p:sp>
      <p:sp>
        <p:nvSpPr>
          <p:cNvPr id="53273" name="Rectangle 27"/>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143000" y="1371600"/>
            <a:ext cx="7086600" cy="2286000"/>
          </a:xfrm>
          <a:prstGeom prst="rect">
            <a:avLst/>
          </a:prstGeom>
          <a:solidFill>
            <a:srgbClr val="00E200"/>
          </a:solid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4275" name="Rectangle 4"/>
          <p:cNvSpPr>
            <a:spLocks noGrp="1" noChangeArrowheads="1"/>
          </p:cNvSpPr>
          <p:nvPr>
            <p:ph type="body" idx="4294967295"/>
          </p:nvPr>
        </p:nvSpPr>
        <p:spPr>
          <a:xfrm>
            <a:off x="952500" y="1371600"/>
            <a:ext cx="7239000" cy="2286000"/>
          </a:xfrm>
        </p:spPr>
        <p:txBody>
          <a:bodyPr/>
          <a:lstStyle/>
          <a:p>
            <a:pPr eaLnBrk="1" hangingPunct="1">
              <a:buFont typeface="Wingdings" panose="05000000000000000000" pitchFamily="2" charset="2"/>
              <a:buNone/>
            </a:pPr>
            <a:r>
              <a:rPr lang="en-US" altLang="en-US"/>
              <a:t>   A phone industry manager thinks that customer monthly cell phone bills have increased, and now average over $52 per month.  The company wishes to test this claim.  (Assume </a:t>
            </a:r>
            <a:r>
              <a:rPr lang="en-US" altLang="en-US">
                <a:sym typeface="Symbol" panose="05050102010706020507" pitchFamily="18" charset="2"/>
              </a:rPr>
              <a:t>a normal population.)</a:t>
            </a:r>
          </a:p>
        </p:txBody>
      </p:sp>
      <p:sp>
        <p:nvSpPr>
          <p:cNvPr id="54276" name="Rectangle 3"/>
          <p:cNvSpPr>
            <a:spLocks noGrp="1" noChangeArrowheads="1"/>
          </p:cNvSpPr>
          <p:nvPr>
            <p:ph type="title" idx="4294967295"/>
          </p:nvPr>
        </p:nvSpPr>
        <p:spPr>
          <a:xfrm>
            <a:off x="1143000" y="228600"/>
            <a:ext cx="7793038" cy="1066800"/>
          </a:xfrm>
        </p:spPr>
        <p:txBody>
          <a:bodyPr/>
          <a:lstStyle/>
          <a:p>
            <a:pPr eaLnBrk="1" hangingPunct="1">
              <a:lnSpc>
                <a:spcPct val="80000"/>
              </a:lnSpc>
            </a:pPr>
            <a:r>
              <a:rPr lang="en-US" altLang="en-US"/>
              <a:t>Example: Upper-Tail t Test </a:t>
            </a:r>
            <a:br>
              <a:rPr lang="en-US" altLang="en-US"/>
            </a:br>
            <a:r>
              <a:rPr lang="en-US" altLang="en-US"/>
              <a:t>for Mean  (</a:t>
            </a:r>
            <a:r>
              <a:rPr lang="en-US" altLang="en-US">
                <a:sym typeface="Symbol" panose="05050102010706020507" pitchFamily="18" charset="2"/>
              </a:rPr>
              <a:t></a:t>
            </a:r>
            <a:r>
              <a:rPr lang="en-US" altLang="en-US"/>
              <a:t> unknown)</a:t>
            </a:r>
          </a:p>
        </p:txBody>
      </p:sp>
      <p:sp>
        <p:nvSpPr>
          <p:cNvPr id="54277" name="Text Box 5"/>
          <p:cNvSpPr txBox="1">
            <a:spLocks noChangeArrowheads="1"/>
          </p:cNvSpPr>
          <p:nvPr/>
        </p:nvSpPr>
        <p:spPr bwMode="auto">
          <a:xfrm>
            <a:off x="914400" y="4114800"/>
            <a:ext cx="7772400" cy="1538287"/>
          </a:xfrm>
          <a:prstGeom prst="rect">
            <a:avLst/>
          </a:prstGeom>
          <a:solidFill>
            <a:srgbClr val="FF9BAE"/>
          </a:solidFill>
          <a:ln w="9525"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dirty="0"/>
              <a:t>H</a:t>
            </a:r>
            <a:r>
              <a:rPr lang="en-US" altLang="en-US" sz="2400" baseline="-25000" dirty="0"/>
              <a:t>0</a:t>
            </a:r>
            <a:r>
              <a:rPr lang="en-US" altLang="en-US" sz="2400" dirty="0"/>
              <a:t>: </a:t>
            </a:r>
            <a:r>
              <a:rPr lang="el-GR" altLang="en-US" sz="2400" dirty="0">
                <a:sym typeface="Symbol" panose="05050102010706020507" pitchFamily="18" charset="2"/>
              </a:rPr>
              <a:t>μ</a:t>
            </a:r>
            <a:r>
              <a:rPr lang="en-US" altLang="en-US" sz="2400" dirty="0">
                <a:sym typeface="Symbol" panose="05050102010706020507" pitchFamily="18" charset="2"/>
              </a:rPr>
              <a:t> ≤ 52     the mean is not over $52 per month</a:t>
            </a:r>
          </a:p>
          <a:p>
            <a:pPr eaLnBrk="1" hangingPunct="1">
              <a:lnSpc>
                <a:spcPct val="90000"/>
              </a:lnSpc>
              <a:spcBef>
                <a:spcPct val="50000"/>
              </a:spcBef>
              <a:buClrTx/>
              <a:buSzTx/>
              <a:buFontTx/>
              <a:buNone/>
            </a:pPr>
            <a:r>
              <a:rPr lang="en-US" altLang="en-US" sz="2400" dirty="0"/>
              <a:t>H</a:t>
            </a:r>
            <a:r>
              <a:rPr lang="en-US" altLang="en-US" sz="2400" baseline="-25000" dirty="0"/>
              <a:t>1</a:t>
            </a:r>
            <a:r>
              <a:rPr lang="en-US" altLang="en-US" sz="2400" dirty="0"/>
              <a:t>: </a:t>
            </a:r>
            <a:r>
              <a:rPr lang="el-GR" altLang="en-US" sz="2400" dirty="0">
                <a:sym typeface="Symbol" panose="05050102010706020507" pitchFamily="18" charset="2"/>
              </a:rPr>
              <a:t>μ</a:t>
            </a:r>
            <a:r>
              <a:rPr lang="en-US" altLang="en-US" sz="2400" dirty="0">
                <a:sym typeface="Symbol" panose="05050102010706020507" pitchFamily="18" charset="2"/>
              </a:rPr>
              <a:t> &gt; 52     the mean </a:t>
            </a:r>
            <a:r>
              <a:rPr lang="en-US" altLang="en-US" sz="2400" b="1" dirty="0">
                <a:solidFill>
                  <a:schemeClr val="folHlink"/>
                </a:solidFill>
                <a:sym typeface="Symbol" panose="05050102010706020507" pitchFamily="18" charset="2"/>
              </a:rPr>
              <a:t>is</a:t>
            </a:r>
            <a:r>
              <a:rPr lang="en-US" altLang="en-US" sz="2400" dirty="0">
                <a:sym typeface="Symbol" panose="05050102010706020507" pitchFamily="18" charset="2"/>
              </a:rPr>
              <a:t> greater than $52 per month</a:t>
            </a:r>
          </a:p>
          <a:p>
            <a:pPr eaLnBrk="1" hangingPunct="1">
              <a:lnSpc>
                <a:spcPct val="20000"/>
              </a:lnSpc>
              <a:spcBef>
                <a:spcPct val="50000"/>
              </a:spcBef>
              <a:buClrTx/>
              <a:buSzTx/>
              <a:buFontTx/>
              <a:buNone/>
            </a:pPr>
            <a:r>
              <a:rPr lang="en-US" altLang="en-US" sz="2400" dirty="0">
                <a:sym typeface="Symbol" panose="05050102010706020507" pitchFamily="18" charset="2"/>
              </a:rPr>
              <a:t>		</a:t>
            </a:r>
            <a:r>
              <a:rPr lang="en-US" altLang="en-US" sz="2000" dirty="0">
                <a:sym typeface="Symbol" panose="05050102010706020507" pitchFamily="18" charset="2"/>
              </a:rPr>
              <a:t>(i.e., sufficient evidence exists to support the </a:t>
            </a:r>
          </a:p>
          <a:p>
            <a:pPr eaLnBrk="1" hangingPunct="1">
              <a:lnSpc>
                <a:spcPct val="50000"/>
              </a:lnSpc>
              <a:spcBef>
                <a:spcPct val="50000"/>
              </a:spcBef>
              <a:buClrTx/>
              <a:buSzTx/>
              <a:buFontTx/>
              <a:buNone/>
            </a:pPr>
            <a:r>
              <a:rPr lang="en-US" altLang="en-US" sz="2000" dirty="0">
                <a:sym typeface="Symbol" panose="05050102010706020507" pitchFamily="18" charset="2"/>
              </a:rPr>
              <a:t>		manager’s claim)</a:t>
            </a:r>
          </a:p>
        </p:txBody>
      </p:sp>
      <p:sp>
        <p:nvSpPr>
          <p:cNvPr id="54278" name="Rectangle 6"/>
          <p:cNvSpPr>
            <a:spLocks noChangeArrowheads="1"/>
          </p:cNvSpPr>
          <p:nvPr/>
        </p:nvSpPr>
        <p:spPr bwMode="auto">
          <a:xfrm>
            <a:off x="762000" y="3657600"/>
            <a:ext cx="309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buFont typeface="Wingdings" panose="05000000000000000000" pitchFamily="2" charset="2"/>
              <a:buNone/>
            </a:pPr>
            <a:r>
              <a:rPr lang="en-US" altLang="en-US" sz="2400">
                <a:solidFill>
                  <a:schemeClr val="folHlink"/>
                </a:solidFill>
              </a:rPr>
              <a:t>Form hypothesis test:</a:t>
            </a:r>
          </a:p>
        </p:txBody>
      </p:sp>
      <p:sp>
        <p:nvSpPr>
          <p:cNvPr id="54280" name="Rectangle 10"/>
          <p:cNvSpPr>
            <a:spLocks noChangeArrowheads="1"/>
          </p:cNvSpPr>
          <p:nvPr/>
        </p:nvSpPr>
        <p:spPr bwMode="auto">
          <a:xfrm>
            <a:off x="7620000" y="68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277">
                                            <p:txEl>
                                              <p:pRg st="0" end="0"/>
                                            </p:txEl>
                                          </p:spTgt>
                                        </p:tgtEl>
                                        <p:attrNameLst>
                                          <p:attrName>style.visibility</p:attrName>
                                        </p:attrNameLst>
                                      </p:cBhvr>
                                      <p:to>
                                        <p:strVal val="visible"/>
                                      </p:to>
                                    </p:set>
                                    <p:animEffect transition="in" filter="fade">
                                      <p:cBhvr>
                                        <p:cTn id="7" dur="500"/>
                                        <p:tgtEl>
                                          <p:spTgt spid="542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4277">
                                            <p:txEl>
                                              <p:pRg st="1" end="1"/>
                                            </p:txEl>
                                          </p:spTgt>
                                        </p:tgtEl>
                                        <p:attrNameLst>
                                          <p:attrName>style.visibility</p:attrName>
                                        </p:attrNameLst>
                                      </p:cBhvr>
                                      <p:to>
                                        <p:strVal val="visible"/>
                                      </p:to>
                                    </p:set>
                                    <p:animEffect transition="in" filter="fade">
                                      <p:cBhvr>
                                        <p:cTn id="12" dur="500"/>
                                        <p:tgtEl>
                                          <p:spTgt spid="54277">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4277">
                                            <p:txEl>
                                              <p:pRg st="2" end="2"/>
                                            </p:txEl>
                                          </p:spTgt>
                                        </p:tgtEl>
                                        <p:attrNameLst>
                                          <p:attrName>style.visibility</p:attrName>
                                        </p:attrNameLst>
                                      </p:cBhvr>
                                      <p:to>
                                        <p:strVal val="visible"/>
                                      </p:to>
                                    </p:set>
                                    <p:animEffect transition="in" filter="fade">
                                      <p:cBhvr>
                                        <p:cTn id="15" dur="500"/>
                                        <p:tgtEl>
                                          <p:spTgt spid="54277">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4277">
                                            <p:txEl>
                                              <p:pRg st="3" end="3"/>
                                            </p:txEl>
                                          </p:spTgt>
                                        </p:tgtEl>
                                        <p:attrNameLst>
                                          <p:attrName>style.visibility</p:attrName>
                                        </p:attrNameLst>
                                      </p:cBhvr>
                                      <p:to>
                                        <p:strVal val="visible"/>
                                      </p:to>
                                    </p:set>
                                    <p:animEffect transition="in" filter="fade">
                                      <p:cBhvr>
                                        <p:cTn id="18" dur="500"/>
                                        <p:tgtEl>
                                          <p:spTgt spid="542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6"/>
          <p:cNvSpPr>
            <a:spLocks noChangeArrowheads="1"/>
          </p:cNvSpPr>
          <p:nvPr/>
        </p:nvSpPr>
        <p:spPr bwMode="auto">
          <a:xfrm>
            <a:off x="838200" y="2514600"/>
            <a:ext cx="3886200" cy="457200"/>
          </a:xfrm>
          <a:prstGeom prst="rect">
            <a:avLst/>
          </a:prstGeom>
          <a:solidFill>
            <a:srgbClr val="00E200"/>
          </a:solidFill>
          <a:ln w="9525">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5299" name="Rectangle 5"/>
          <p:cNvSpPr>
            <a:spLocks noGrp="1" noChangeArrowheads="1"/>
          </p:cNvSpPr>
          <p:nvPr>
            <p:ph type="body" idx="4294967295"/>
          </p:nvPr>
        </p:nvSpPr>
        <p:spPr>
          <a:xfrm>
            <a:off x="838200" y="1600200"/>
            <a:ext cx="8077200" cy="1930400"/>
          </a:xfrm>
        </p:spPr>
        <p:txBody>
          <a:bodyPr/>
          <a:lstStyle/>
          <a:p>
            <a:pPr eaLnBrk="1" hangingPunct="1"/>
            <a:r>
              <a:rPr lang="en-US" altLang="en-US" sz="2700"/>
              <a:t>Suppose that </a:t>
            </a:r>
            <a:r>
              <a:rPr lang="en-US" altLang="en-US" sz="2700">
                <a:sym typeface="Symbol" panose="05050102010706020507" pitchFamily="18" charset="2"/>
              </a:rPr>
              <a:t> = 0.10 is chosen for this test and n = 25.</a:t>
            </a:r>
          </a:p>
          <a:p>
            <a:pPr eaLnBrk="1" hangingPunct="1">
              <a:buFont typeface="Wingdings" panose="05000000000000000000" pitchFamily="2" charset="2"/>
              <a:buNone/>
            </a:pPr>
            <a:r>
              <a:rPr lang="en-US" altLang="en-US" sz="2700">
                <a:sym typeface="Symbol" panose="05050102010706020507" pitchFamily="18" charset="2"/>
              </a:rPr>
              <a:t>Find the rejection region:</a:t>
            </a:r>
          </a:p>
        </p:txBody>
      </p:sp>
      <p:sp>
        <p:nvSpPr>
          <p:cNvPr id="55300" name="Text Box 2"/>
          <p:cNvSpPr txBox="1">
            <a:spLocks noChangeArrowheads="1"/>
          </p:cNvSpPr>
          <p:nvPr/>
        </p:nvSpPr>
        <p:spPr bwMode="auto">
          <a:xfrm>
            <a:off x="6400800" y="46482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55301" name="Text Box 3"/>
          <p:cNvSpPr txBox="1">
            <a:spLocks noChangeArrowheads="1"/>
          </p:cNvSpPr>
          <p:nvPr/>
        </p:nvSpPr>
        <p:spPr bwMode="auto">
          <a:xfrm>
            <a:off x="4038600" y="46482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55302" name="Freeform 6"/>
          <p:cNvSpPr>
            <a:spLocks/>
          </p:cNvSpPr>
          <p:nvPr/>
        </p:nvSpPr>
        <p:spPr bwMode="auto">
          <a:xfrm>
            <a:off x="5942013" y="4003675"/>
            <a:ext cx="1150937" cy="414338"/>
          </a:xfrm>
          <a:custGeom>
            <a:avLst/>
            <a:gdLst>
              <a:gd name="T0" fmla="*/ 2147483646 w 725"/>
              <a:gd name="T1" fmla="*/ 2147483646 h 261"/>
              <a:gd name="T2" fmla="*/ 2147483646 w 725"/>
              <a:gd name="T3" fmla="*/ 2147483646 h 261"/>
              <a:gd name="T4" fmla="*/ 2147483646 w 725"/>
              <a:gd name="T5" fmla="*/ 2147483646 h 261"/>
              <a:gd name="T6" fmla="*/ 2147483646 w 725"/>
              <a:gd name="T7" fmla="*/ 2147483646 h 261"/>
              <a:gd name="T8" fmla="*/ 2147483646 w 725"/>
              <a:gd name="T9" fmla="*/ 2147483646 h 261"/>
              <a:gd name="T10" fmla="*/ 0 w 725"/>
              <a:gd name="T11" fmla="*/ 0 h 261"/>
              <a:gd name="T12" fmla="*/ 0 w 725"/>
              <a:gd name="T13" fmla="*/ 2147483646 h 261"/>
              <a:gd name="T14" fmla="*/ 2147483646 w 725"/>
              <a:gd name="T15" fmla="*/ 2147483646 h 261"/>
              <a:gd name="T16" fmla="*/ 2147483646 w 725"/>
              <a:gd name="T17" fmla="*/ 2147483646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5"/>
              <a:gd name="T28" fmla="*/ 0 h 261"/>
              <a:gd name="T29" fmla="*/ 725 w 725"/>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5" h="261">
                <a:moveTo>
                  <a:pt x="717" y="257"/>
                </a:moveTo>
                <a:lnTo>
                  <a:pt x="725" y="222"/>
                </a:lnTo>
                <a:lnTo>
                  <a:pt x="490" y="208"/>
                </a:lnTo>
                <a:lnTo>
                  <a:pt x="339" y="170"/>
                </a:lnTo>
                <a:lnTo>
                  <a:pt x="192" y="120"/>
                </a:lnTo>
                <a:lnTo>
                  <a:pt x="0" y="0"/>
                </a:lnTo>
                <a:lnTo>
                  <a:pt x="0" y="261"/>
                </a:lnTo>
                <a:lnTo>
                  <a:pt x="717" y="261"/>
                </a:lnTo>
                <a:lnTo>
                  <a:pt x="717" y="25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55303" name="Freeform 7"/>
          <p:cNvSpPr>
            <a:spLocks/>
          </p:cNvSpPr>
          <p:nvPr/>
        </p:nvSpPr>
        <p:spPr bwMode="auto">
          <a:xfrm>
            <a:off x="2438400" y="30480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04" name="Freeform 8"/>
          <p:cNvSpPr>
            <a:spLocks/>
          </p:cNvSpPr>
          <p:nvPr/>
        </p:nvSpPr>
        <p:spPr bwMode="auto">
          <a:xfrm>
            <a:off x="4800600" y="30480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305" name="Line 9"/>
          <p:cNvSpPr>
            <a:spLocks noChangeShapeType="1"/>
          </p:cNvSpPr>
          <p:nvPr/>
        </p:nvSpPr>
        <p:spPr bwMode="auto">
          <a:xfrm>
            <a:off x="2209800" y="44196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5306" name="Line 10"/>
          <p:cNvSpPr>
            <a:spLocks noChangeShapeType="1"/>
          </p:cNvSpPr>
          <p:nvPr/>
        </p:nvSpPr>
        <p:spPr bwMode="auto">
          <a:xfrm flipH="1">
            <a:off x="6400800" y="3810000"/>
            <a:ext cx="457200" cy="5334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07" name="Rectangle 11"/>
          <p:cNvSpPr>
            <a:spLocks noChangeArrowheads="1"/>
          </p:cNvSpPr>
          <p:nvPr/>
        </p:nvSpPr>
        <p:spPr bwMode="auto">
          <a:xfrm flipH="1">
            <a:off x="6781800" y="3429000"/>
            <a:ext cx="13716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i="1">
                <a:latin typeface="Symbol" panose="05050102010706020507" pitchFamily="18" charset="2"/>
                <a:sym typeface="Symbol" panose="05050102010706020507" pitchFamily="18" charset="2"/>
              </a:rPr>
              <a:t> </a:t>
            </a:r>
            <a:r>
              <a:rPr lang="en-US" altLang="en-US" sz="2400" b="1"/>
              <a:t>= 0.10</a:t>
            </a:r>
          </a:p>
        </p:txBody>
      </p:sp>
      <p:sp>
        <p:nvSpPr>
          <p:cNvPr id="55308" name="Line 12"/>
          <p:cNvSpPr>
            <a:spLocks noChangeShapeType="1"/>
          </p:cNvSpPr>
          <p:nvPr/>
        </p:nvSpPr>
        <p:spPr bwMode="auto">
          <a:xfrm>
            <a:off x="4800600" y="30480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5309" name="Line 13"/>
          <p:cNvSpPr>
            <a:spLocks noChangeShapeType="1"/>
          </p:cNvSpPr>
          <p:nvPr/>
        </p:nvSpPr>
        <p:spPr bwMode="auto">
          <a:xfrm>
            <a:off x="5943600" y="44958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10" name="Line 14"/>
          <p:cNvSpPr>
            <a:spLocks noChangeShapeType="1"/>
          </p:cNvSpPr>
          <p:nvPr/>
        </p:nvSpPr>
        <p:spPr bwMode="auto">
          <a:xfrm>
            <a:off x="5943600" y="4648200"/>
            <a:ext cx="16002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11" name="Text Box 15"/>
          <p:cNvSpPr txBox="1">
            <a:spLocks noChangeArrowheads="1"/>
          </p:cNvSpPr>
          <p:nvPr/>
        </p:nvSpPr>
        <p:spPr bwMode="auto">
          <a:xfrm>
            <a:off x="5410200" y="4800600"/>
            <a:ext cx="1143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dirty="0">
                <a:solidFill>
                  <a:schemeClr val="folHlink"/>
                </a:solidFill>
              </a:rPr>
              <a:t>1.318</a:t>
            </a:r>
            <a:endParaRPr lang="el-GR" altLang="en-US" sz="2000" b="1" dirty="0">
              <a:solidFill>
                <a:schemeClr val="folHlink"/>
              </a:solidFill>
            </a:endParaRPr>
          </a:p>
        </p:txBody>
      </p:sp>
      <p:sp>
        <p:nvSpPr>
          <p:cNvPr id="55312" name="Line 16"/>
          <p:cNvSpPr>
            <a:spLocks noChangeShapeType="1"/>
          </p:cNvSpPr>
          <p:nvPr/>
        </p:nvSpPr>
        <p:spPr bwMode="auto">
          <a:xfrm>
            <a:off x="2057400" y="4648200"/>
            <a:ext cx="38862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13" name="Text Box 17"/>
          <p:cNvSpPr txBox="1">
            <a:spLocks noChangeArrowheads="1"/>
          </p:cNvSpPr>
          <p:nvPr/>
        </p:nvSpPr>
        <p:spPr bwMode="auto">
          <a:xfrm>
            <a:off x="4572000" y="48768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55314" name="Line 18"/>
          <p:cNvSpPr>
            <a:spLocks noChangeShapeType="1"/>
          </p:cNvSpPr>
          <p:nvPr/>
        </p:nvSpPr>
        <p:spPr bwMode="auto">
          <a:xfrm flipV="1">
            <a:off x="5943600" y="2743200"/>
            <a:ext cx="0" cy="1676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315" name="Line 19"/>
          <p:cNvSpPr>
            <a:spLocks noChangeShapeType="1"/>
          </p:cNvSpPr>
          <p:nvPr/>
        </p:nvSpPr>
        <p:spPr bwMode="auto">
          <a:xfrm>
            <a:off x="5943600" y="2895600"/>
            <a:ext cx="1676400" cy="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16" name="Text Box 20"/>
          <p:cNvSpPr txBox="1">
            <a:spLocks noChangeArrowheads="1"/>
          </p:cNvSpPr>
          <p:nvPr/>
        </p:nvSpPr>
        <p:spPr bwMode="auto">
          <a:xfrm>
            <a:off x="6019800" y="2514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Reject H</a:t>
            </a:r>
            <a:r>
              <a:rPr lang="en-US" altLang="en-US" sz="2000" b="1" baseline="-25000">
                <a:solidFill>
                  <a:schemeClr val="folHlink"/>
                </a:solidFill>
              </a:rPr>
              <a:t>0</a:t>
            </a:r>
          </a:p>
        </p:txBody>
      </p:sp>
      <p:sp>
        <p:nvSpPr>
          <p:cNvPr id="55317" name="Text Box 21"/>
          <p:cNvSpPr txBox="1">
            <a:spLocks noChangeArrowheads="1"/>
          </p:cNvSpPr>
          <p:nvPr/>
        </p:nvSpPr>
        <p:spPr bwMode="auto">
          <a:xfrm>
            <a:off x="4114800" y="5715000"/>
            <a:ext cx="3657600" cy="466725"/>
          </a:xfrm>
          <a:prstGeom prst="rect">
            <a:avLst/>
          </a:prstGeom>
          <a:solidFill>
            <a:srgbClr val="00E200"/>
          </a:solidFill>
          <a:ln w="9525"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dirty="0"/>
              <a:t>Reject H</a:t>
            </a:r>
            <a:r>
              <a:rPr lang="en-US" altLang="en-US" sz="2400" baseline="-25000" dirty="0"/>
              <a:t>0</a:t>
            </a:r>
            <a:r>
              <a:rPr lang="en-US" altLang="en-US" sz="2400" dirty="0"/>
              <a:t> if </a:t>
            </a:r>
            <a:r>
              <a:rPr lang="en-US" altLang="en-US" sz="2400" dirty="0" err="1"/>
              <a:t>t</a:t>
            </a:r>
            <a:r>
              <a:rPr lang="en-US" altLang="en-US" sz="2400" baseline="-20000" dirty="0" err="1"/>
              <a:t>STAT</a:t>
            </a:r>
            <a:r>
              <a:rPr lang="en-US" altLang="en-US" sz="2400" dirty="0"/>
              <a:t> &gt; 1.318</a:t>
            </a:r>
          </a:p>
        </p:txBody>
      </p:sp>
      <p:sp>
        <p:nvSpPr>
          <p:cNvPr id="55318" name="Rectangle 22"/>
          <p:cNvSpPr>
            <a:spLocks noChangeArrowheads="1"/>
          </p:cNvSpPr>
          <p:nvPr/>
        </p:nvSpPr>
        <p:spPr bwMode="auto">
          <a:xfrm>
            <a:off x="838200" y="152400"/>
            <a:ext cx="77930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342" tIns="42672" rIns="85342" bIns="42672" anchor="b"/>
          <a:lstStyle>
            <a:lvl1pPr defTabSz="852488">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defTabSz="852488">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defTabSz="852488">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defTabSz="852488">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defTabSz="852488">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defTabSz="852488"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lnSpc>
                <a:spcPct val="80000"/>
              </a:lnSpc>
              <a:spcBef>
                <a:spcPct val="0"/>
              </a:spcBef>
              <a:buClrTx/>
              <a:buSzTx/>
              <a:buFontTx/>
              <a:buNone/>
            </a:pPr>
            <a:r>
              <a:rPr lang="en-US" altLang="en-US" sz="4000">
                <a:solidFill>
                  <a:srgbClr val="FF0000"/>
                </a:solidFill>
              </a:rPr>
              <a:t>Example: Find Rejection Region</a:t>
            </a:r>
          </a:p>
        </p:txBody>
      </p:sp>
      <p:sp>
        <p:nvSpPr>
          <p:cNvPr id="55319" name="Line 23"/>
          <p:cNvSpPr>
            <a:spLocks noChangeShapeType="1"/>
          </p:cNvSpPr>
          <p:nvPr/>
        </p:nvSpPr>
        <p:spPr bwMode="auto">
          <a:xfrm flipV="1">
            <a:off x="5943600" y="5257800"/>
            <a:ext cx="0" cy="4572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5320" name="Text Box 24"/>
          <p:cNvSpPr txBox="1">
            <a:spLocks noChangeArrowheads="1"/>
          </p:cNvSpPr>
          <p:nvPr/>
        </p:nvSpPr>
        <p:spPr bwMode="auto">
          <a:xfrm>
            <a:off x="7467600" y="7620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
        <p:nvSpPr>
          <p:cNvPr id="55322" name="Rectangle 28"/>
          <p:cNvSpPr>
            <a:spLocks noChangeArrowheads="1"/>
          </p:cNvSpPr>
          <p:nvPr/>
        </p:nvSpPr>
        <p:spPr bwMode="auto">
          <a:xfrm>
            <a:off x="76962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311">
                                            <p:txEl>
                                              <p:pRg st="0" end="0"/>
                                            </p:txEl>
                                          </p:spTgt>
                                        </p:tgtEl>
                                        <p:attrNameLst>
                                          <p:attrName>style.visibility</p:attrName>
                                        </p:attrNameLst>
                                      </p:cBhvr>
                                      <p:to>
                                        <p:strVal val="visible"/>
                                      </p:to>
                                    </p:set>
                                    <p:animEffect transition="in" filter="fade">
                                      <p:cBhvr>
                                        <p:cTn id="7" dur="500"/>
                                        <p:tgtEl>
                                          <p:spTgt spid="553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317">
                                            <p:txEl>
                                              <p:pRg st="0" end="0"/>
                                            </p:txEl>
                                          </p:spTgt>
                                        </p:tgtEl>
                                        <p:attrNameLst>
                                          <p:attrName>style.visibility</p:attrName>
                                        </p:attrNameLst>
                                      </p:cBhvr>
                                      <p:to>
                                        <p:strVal val="visible"/>
                                      </p:to>
                                    </p:set>
                                    <p:animEffect transition="in" filter="fade">
                                      <p:cBhvr>
                                        <p:cTn id="12" dur="500"/>
                                        <p:tgtEl>
                                          <p:spTgt spid="553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ChangeArrowheads="1"/>
          </p:cNvSpPr>
          <p:nvPr/>
        </p:nvSpPr>
        <p:spPr bwMode="auto">
          <a:xfrm>
            <a:off x="685800" y="2667000"/>
            <a:ext cx="7924800" cy="990600"/>
          </a:xfrm>
          <a:prstGeom prst="rect">
            <a:avLst/>
          </a:prstGeom>
          <a:noFill/>
          <a:ln w="19050"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6323" name="Rectangle 4"/>
          <p:cNvSpPr>
            <a:spLocks noGrp="1" noChangeArrowheads="1"/>
          </p:cNvSpPr>
          <p:nvPr>
            <p:ph type="body" idx="4294967295"/>
          </p:nvPr>
        </p:nvSpPr>
        <p:spPr>
          <a:xfrm>
            <a:off x="685800" y="1676400"/>
            <a:ext cx="8153400" cy="2625725"/>
          </a:xfrm>
        </p:spPr>
        <p:txBody>
          <a:bodyPr>
            <a:spAutoFit/>
          </a:bodyPr>
          <a:lstStyle/>
          <a:p>
            <a:pPr eaLnBrk="1" hangingPunct="1">
              <a:spcBef>
                <a:spcPct val="40000"/>
              </a:spcBef>
              <a:buFont typeface="Wingdings" panose="05000000000000000000" pitchFamily="2" charset="2"/>
              <a:buNone/>
            </a:pPr>
            <a:r>
              <a:rPr lang="en-US" altLang="en-US" dirty="0">
                <a:solidFill>
                  <a:srgbClr val="008000"/>
                </a:solidFill>
              </a:rPr>
              <a:t>Obtain sample and compute the test statistic.</a:t>
            </a:r>
          </a:p>
          <a:p>
            <a:pPr eaLnBrk="1" hangingPunct="1">
              <a:spcBef>
                <a:spcPct val="40000"/>
              </a:spcBef>
              <a:buFont typeface="Wingdings" panose="05000000000000000000" pitchFamily="2" charset="2"/>
              <a:buNone/>
            </a:pPr>
            <a:endParaRPr lang="en-US" altLang="en-US" sz="1600" dirty="0">
              <a:solidFill>
                <a:srgbClr val="008000"/>
              </a:solidFill>
            </a:endParaRPr>
          </a:p>
          <a:p>
            <a:pPr eaLnBrk="1" hangingPunct="1">
              <a:spcBef>
                <a:spcPct val="40000"/>
              </a:spcBef>
              <a:buFont typeface="Wingdings" panose="05000000000000000000" pitchFamily="2" charset="2"/>
              <a:buNone/>
            </a:pPr>
            <a:r>
              <a:rPr lang="en-US" altLang="en-US" dirty="0"/>
              <a:t>Suppose a sample is taken with the following results:   </a:t>
            </a:r>
            <a:r>
              <a:rPr lang="en-US" altLang="en-US" dirty="0">
                <a:solidFill>
                  <a:srgbClr val="A50021"/>
                </a:solidFill>
              </a:rPr>
              <a:t>n = 25,  X = 53.1, and S = 10</a:t>
            </a:r>
            <a:r>
              <a:rPr lang="en-US" altLang="en-US" dirty="0">
                <a:solidFill>
                  <a:srgbClr val="008000"/>
                </a:solidFill>
              </a:rPr>
              <a:t>.</a:t>
            </a:r>
            <a:r>
              <a:rPr lang="en-US" altLang="en-US" sz="3200" dirty="0">
                <a:solidFill>
                  <a:srgbClr val="008000"/>
                </a:solidFill>
              </a:rPr>
              <a:t> </a:t>
            </a:r>
          </a:p>
          <a:p>
            <a:pPr lvl="1" eaLnBrk="1" hangingPunct="1">
              <a:lnSpc>
                <a:spcPct val="120000"/>
              </a:lnSpc>
              <a:spcBef>
                <a:spcPct val="40000"/>
              </a:spcBef>
            </a:pPr>
            <a:r>
              <a:rPr lang="en-US" altLang="en-US" sz="2800" dirty="0"/>
              <a:t>Then the test statistic is:</a:t>
            </a:r>
          </a:p>
        </p:txBody>
      </p:sp>
      <p:sp>
        <p:nvSpPr>
          <p:cNvPr id="56324" name="Rectangle 2"/>
          <p:cNvSpPr>
            <a:spLocks noChangeArrowheads="1"/>
          </p:cNvSpPr>
          <p:nvPr/>
        </p:nvSpPr>
        <p:spPr bwMode="auto">
          <a:xfrm>
            <a:off x="7010400" y="4800600"/>
            <a:ext cx="990600" cy="533400"/>
          </a:xfrm>
          <a:prstGeom prst="rect">
            <a:avLst/>
          </a:prstGeom>
          <a:solidFill>
            <a:srgbClr val="C7DAF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graphicFrame>
        <p:nvGraphicFramePr>
          <p:cNvPr id="56325" name="Object 4">
            <a:hlinkClick r:id="" action="ppaction://ole?verb=0"/>
          </p:cNvPr>
          <p:cNvGraphicFramePr>
            <a:graphicFrameLocks/>
          </p:cNvGraphicFramePr>
          <p:nvPr/>
        </p:nvGraphicFramePr>
        <p:xfrm>
          <a:off x="1847850" y="4437063"/>
          <a:ext cx="6162675" cy="1830387"/>
        </p:xfrm>
        <a:graphic>
          <a:graphicData uri="http://schemas.openxmlformats.org/presentationml/2006/ole">
            <mc:AlternateContent xmlns:mc="http://schemas.openxmlformats.org/markup-compatibility/2006">
              <mc:Choice xmlns:v="urn:schemas-microsoft-com:vml" Requires="v">
                <p:oleObj name="Equation" r:id="rId2" imgW="73587240" imgH="20284560" progId="Equation.3">
                  <p:embed/>
                </p:oleObj>
              </mc:Choice>
              <mc:Fallback>
                <p:oleObj name="Equation" r:id="rId2" imgW="73587240" imgH="20284560" progId="Equation.3">
                  <p:embed/>
                  <p:pic>
                    <p:nvPicPr>
                      <p:cNvPr id="0" name="Object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850" y="4437063"/>
                        <a:ext cx="6162675" cy="18303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6326" name="Line 6"/>
          <p:cNvSpPr>
            <a:spLocks noChangeShapeType="1"/>
          </p:cNvSpPr>
          <p:nvPr/>
        </p:nvSpPr>
        <p:spPr bwMode="auto">
          <a:xfrm>
            <a:off x="3810000" y="3124200"/>
            <a:ext cx="304800" cy="0"/>
          </a:xfrm>
          <a:prstGeom prst="line">
            <a:avLst/>
          </a:prstGeom>
          <a:noFill/>
          <a:ln w="19050">
            <a:solidFill>
              <a:srgbClr val="008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327" name="Rectangle 7"/>
          <p:cNvSpPr>
            <a:spLocks noGrp="1" noChangeArrowheads="1"/>
          </p:cNvSpPr>
          <p:nvPr>
            <p:ph type="title" idx="4294967295"/>
          </p:nvPr>
        </p:nvSpPr>
        <p:spPr>
          <a:xfrm>
            <a:off x="1150938" y="-228600"/>
            <a:ext cx="7383462" cy="990600"/>
          </a:xfrm>
        </p:spPr>
        <p:txBody>
          <a:bodyPr/>
          <a:lstStyle/>
          <a:p>
            <a:pPr eaLnBrk="1" hangingPunct="1"/>
            <a:r>
              <a:rPr lang="en-US" altLang="en-US"/>
              <a:t>Example: Test Statistic</a:t>
            </a:r>
          </a:p>
        </p:txBody>
      </p:sp>
      <p:sp>
        <p:nvSpPr>
          <p:cNvPr id="56328" name="Text Box 8"/>
          <p:cNvSpPr txBox="1">
            <a:spLocks noChangeArrowheads="1"/>
          </p:cNvSpPr>
          <p:nvPr/>
        </p:nvSpPr>
        <p:spPr bwMode="auto">
          <a:xfrm>
            <a:off x="7315200" y="3048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
        <p:nvSpPr>
          <p:cNvPr id="56330" name="Rectangle 12"/>
          <p:cNvSpPr>
            <a:spLocks noChangeArrowheads="1"/>
          </p:cNvSpPr>
          <p:nvPr/>
        </p:nvSpPr>
        <p:spPr bwMode="auto">
          <a:xfrm>
            <a:off x="7620000" y="762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25"/>
                                        </p:tgtEl>
                                        <p:attrNameLst>
                                          <p:attrName>style.visibility</p:attrName>
                                        </p:attrNameLst>
                                      </p:cBhvr>
                                      <p:to>
                                        <p:strVal val="visible"/>
                                      </p:to>
                                    </p:set>
                                    <p:animEffect transition="in" filter="fade">
                                      <p:cBhvr>
                                        <p:cTn id="7" dur="500"/>
                                        <p:tgtEl>
                                          <p:spTgt spid="56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6324600" y="3962400"/>
            <a:ext cx="9906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Reject H</a:t>
            </a:r>
            <a:r>
              <a:rPr lang="en-US" altLang="en-US" sz="1400" baseline="-25000"/>
              <a:t>0</a:t>
            </a:r>
          </a:p>
        </p:txBody>
      </p:sp>
      <p:sp>
        <p:nvSpPr>
          <p:cNvPr id="57347" name="Text Box 3"/>
          <p:cNvSpPr txBox="1">
            <a:spLocks noChangeArrowheads="1"/>
          </p:cNvSpPr>
          <p:nvPr/>
        </p:nvSpPr>
        <p:spPr bwMode="auto">
          <a:xfrm>
            <a:off x="3505200" y="39624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57348" name="Rectangle 4"/>
          <p:cNvSpPr>
            <a:spLocks noChangeArrowheads="1"/>
          </p:cNvSpPr>
          <p:nvPr/>
        </p:nvSpPr>
        <p:spPr bwMode="auto">
          <a:xfrm>
            <a:off x="4876800" y="4419600"/>
            <a:ext cx="1447800" cy="381000"/>
          </a:xfrm>
          <a:prstGeom prst="rect">
            <a:avLst/>
          </a:prstGeom>
          <a:solidFill>
            <a:srgbClr val="C7DAF7"/>
          </a:solidFill>
          <a:ln w="9525" algn="ctr">
            <a:solidFill>
              <a:schemeClr val="tx1"/>
            </a:solidFill>
            <a:miter lim="800000"/>
            <a:headEnd/>
            <a:tailEnd/>
          </a:ln>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57349" name="Rectangle 5"/>
          <p:cNvSpPr>
            <a:spLocks noGrp="1" noChangeArrowheads="1"/>
          </p:cNvSpPr>
          <p:nvPr>
            <p:ph type="title" idx="4294967295"/>
          </p:nvPr>
        </p:nvSpPr>
        <p:spPr>
          <a:xfrm>
            <a:off x="1150938" y="228600"/>
            <a:ext cx="7383462" cy="533400"/>
          </a:xfrm>
        </p:spPr>
        <p:txBody>
          <a:bodyPr/>
          <a:lstStyle/>
          <a:p>
            <a:pPr eaLnBrk="1" hangingPunct="1"/>
            <a:r>
              <a:rPr lang="en-US" altLang="en-US"/>
              <a:t>Example: Decision</a:t>
            </a:r>
          </a:p>
        </p:txBody>
      </p:sp>
      <p:sp>
        <p:nvSpPr>
          <p:cNvPr id="57350" name="Freeform 6"/>
          <p:cNvSpPr>
            <a:spLocks/>
          </p:cNvSpPr>
          <p:nvPr/>
        </p:nvSpPr>
        <p:spPr bwMode="auto">
          <a:xfrm>
            <a:off x="5865813" y="3317875"/>
            <a:ext cx="1150937" cy="414338"/>
          </a:xfrm>
          <a:custGeom>
            <a:avLst/>
            <a:gdLst>
              <a:gd name="T0" fmla="*/ 2147483646 w 725"/>
              <a:gd name="T1" fmla="*/ 2147483646 h 261"/>
              <a:gd name="T2" fmla="*/ 2147483646 w 725"/>
              <a:gd name="T3" fmla="*/ 2147483646 h 261"/>
              <a:gd name="T4" fmla="*/ 2147483646 w 725"/>
              <a:gd name="T5" fmla="*/ 2147483646 h 261"/>
              <a:gd name="T6" fmla="*/ 2147483646 w 725"/>
              <a:gd name="T7" fmla="*/ 2147483646 h 261"/>
              <a:gd name="T8" fmla="*/ 2147483646 w 725"/>
              <a:gd name="T9" fmla="*/ 2147483646 h 261"/>
              <a:gd name="T10" fmla="*/ 0 w 725"/>
              <a:gd name="T11" fmla="*/ 0 h 261"/>
              <a:gd name="T12" fmla="*/ 0 w 725"/>
              <a:gd name="T13" fmla="*/ 2147483646 h 261"/>
              <a:gd name="T14" fmla="*/ 2147483646 w 725"/>
              <a:gd name="T15" fmla="*/ 2147483646 h 261"/>
              <a:gd name="T16" fmla="*/ 2147483646 w 725"/>
              <a:gd name="T17" fmla="*/ 2147483646 h 2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25"/>
              <a:gd name="T28" fmla="*/ 0 h 261"/>
              <a:gd name="T29" fmla="*/ 725 w 725"/>
              <a:gd name="T30" fmla="*/ 261 h 2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25" h="261">
                <a:moveTo>
                  <a:pt x="717" y="257"/>
                </a:moveTo>
                <a:lnTo>
                  <a:pt x="725" y="222"/>
                </a:lnTo>
                <a:lnTo>
                  <a:pt x="490" y="208"/>
                </a:lnTo>
                <a:lnTo>
                  <a:pt x="339" y="170"/>
                </a:lnTo>
                <a:lnTo>
                  <a:pt x="192" y="120"/>
                </a:lnTo>
                <a:lnTo>
                  <a:pt x="0" y="0"/>
                </a:lnTo>
                <a:lnTo>
                  <a:pt x="0" y="261"/>
                </a:lnTo>
                <a:lnTo>
                  <a:pt x="717" y="261"/>
                </a:lnTo>
                <a:lnTo>
                  <a:pt x="717" y="257"/>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57351" name="Freeform 7"/>
          <p:cNvSpPr>
            <a:spLocks/>
          </p:cNvSpPr>
          <p:nvPr/>
        </p:nvSpPr>
        <p:spPr bwMode="auto">
          <a:xfrm>
            <a:off x="2362200" y="23622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52" name="Freeform 8"/>
          <p:cNvSpPr>
            <a:spLocks/>
          </p:cNvSpPr>
          <p:nvPr/>
        </p:nvSpPr>
        <p:spPr bwMode="auto">
          <a:xfrm>
            <a:off x="4724400" y="2362200"/>
            <a:ext cx="22098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C0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7353" name="Line 9"/>
          <p:cNvSpPr>
            <a:spLocks noChangeShapeType="1"/>
          </p:cNvSpPr>
          <p:nvPr/>
        </p:nvSpPr>
        <p:spPr bwMode="auto">
          <a:xfrm>
            <a:off x="2133600" y="37338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flipH="1">
            <a:off x="6324600" y="3124200"/>
            <a:ext cx="457200" cy="533400"/>
          </a:xfrm>
          <a:prstGeom prst="line">
            <a:avLst/>
          </a:prstGeom>
          <a:noFill/>
          <a:ln w="127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55" name="Rectangle 11"/>
          <p:cNvSpPr>
            <a:spLocks noChangeArrowheads="1"/>
          </p:cNvSpPr>
          <p:nvPr/>
        </p:nvSpPr>
        <p:spPr bwMode="auto">
          <a:xfrm flipH="1">
            <a:off x="6705600" y="2743200"/>
            <a:ext cx="13716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a:latin typeface="Symbol" panose="05050102010706020507" pitchFamily="18" charset="2"/>
                <a:sym typeface="Symbol" panose="05050102010706020507" pitchFamily="18" charset="2"/>
              </a:rPr>
              <a:t></a:t>
            </a:r>
            <a:r>
              <a:rPr lang="en-US" altLang="en-US" sz="2400" b="1" i="1">
                <a:latin typeface="Symbol" panose="05050102010706020507" pitchFamily="18" charset="2"/>
                <a:sym typeface="Symbol" panose="05050102010706020507" pitchFamily="18" charset="2"/>
              </a:rPr>
              <a:t> </a:t>
            </a:r>
            <a:r>
              <a:rPr lang="en-US" altLang="en-US" sz="2400" b="1"/>
              <a:t>= 0.10</a:t>
            </a:r>
          </a:p>
        </p:txBody>
      </p:sp>
      <p:sp>
        <p:nvSpPr>
          <p:cNvPr id="57356" name="Line 12"/>
          <p:cNvSpPr>
            <a:spLocks noChangeShapeType="1"/>
          </p:cNvSpPr>
          <p:nvPr/>
        </p:nvSpPr>
        <p:spPr bwMode="auto">
          <a:xfrm>
            <a:off x="4724400" y="23622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7357" name="Line 13"/>
          <p:cNvSpPr>
            <a:spLocks noChangeShapeType="1"/>
          </p:cNvSpPr>
          <p:nvPr/>
        </p:nvSpPr>
        <p:spPr bwMode="auto">
          <a:xfrm>
            <a:off x="5867400" y="3810000"/>
            <a:ext cx="0" cy="304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358" name="Line 14"/>
          <p:cNvSpPr>
            <a:spLocks noChangeShapeType="1"/>
          </p:cNvSpPr>
          <p:nvPr/>
        </p:nvSpPr>
        <p:spPr bwMode="auto">
          <a:xfrm>
            <a:off x="5867400" y="3962400"/>
            <a:ext cx="16002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59" name="Text Box 15"/>
          <p:cNvSpPr txBox="1">
            <a:spLocks noChangeArrowheads="1"/>
          </p:cNvSpPr>
          <p:nvPr/>
        </p:nvSpPr>
        <p:spPr bwMode="auto">
          <a:xfrm>
            <a:off x="5410200" y="40386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1.318</a:t>
            </a:r>
            <a:endParaRPr lang="el-GR" altLang="en-US" sz="2000" b="1">
              <a:solidFill>
                <a:schemeClr val="folHlink"/>
              </a:solidFill>
            </a:endParaRPr>
          </a:p>
        </p:txBody>
      </p:sp>
      <p:sp>
        <p:nvSpPr>
          <p:cNvPr id="57360" name="Line 16"/>
          <p:cNvSpPr>
            <a:spLocks noChangeShapeType="1"/>
          </p:cNvSpPr>
          <p:nvPr/>
        </p:nvSpPr>
        <p:spPr bwMode="auto">
          <a:xfrm>
            <a:off x="1981200" y="3962400"/>
            <a:ext cx="38862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1" name="Text Box 17"/>
          <p:cNvSpPr txBox="1">
            <a:spLocks noChangeArrowheads="1"/>
          </p:cNvSpPr>
          <p:nvPr/>
        </p:nvSpPr>
        <p:spPr bwMode="auto">
          <a:xfrm>
            <a:off x="4495800" y="41910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57362" name="Line 18"/>
          <p:cNvSpPr>
            <a:spLocks noChangeShapeType="1"/>
          </p:cNvSpPr>
          <p:nvPr/>
        </p:nvSpPr>
        <p:spPr bwMode="auto">
          <a:xfrm flipV="1">
            <a:off x="5867400" y="2057400"/>
            <a:ext cx="0" cy="1676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363" name="Line 19"/>
          <p:cNvSpPr>
            <a:spLocks noChangeShapeType="1"/>
          </p:cNvSpPr>
          <p:nvPr/>
        </p:nvSpPr>
        <p:spPr bwMode="auto">
          <a:xfrm>
            <a:off x="5867400" y="2209800"/>
            <a:ext cx="1676400" cy="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4" name="Text Box 20"/>
          <p:cNvSpPr txBox="1">
            <a:spLocks noChangeArrowheads="1"/>
          </p:cNvSpPr>
          <p:nvPr/>
        </p:nvSpPr>
        <p:spPr bwMode="auto">
          <a:xfrm>
            <a:off x="5943600" y="18288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Reject H</a:t>
            </a:r>
            <a:r>
              <a:rPr lang="en-US" altLang="en-US" sz="2000" b="1" baseline="-25000">
                <a:solidFill>
                  <a:schemeClr val="folHlink"/>
                </a:solidFill>
              </a:rPr>
              <a:t>0</a:t>
            </a:r>
          </a:p>
        </p:txBody>
      </p:sp>
      <p:sp>
        <p:nvSpPr>
          <p:cNvPr id="57365" name="Text Box 21"/>
          <p:cNvSpPr txBox="1">
            <a:spLocks noChangeArrowheads="1"/>
          </p:cNvSpPr>
          <p:nvPr/>
        </p:nvSpPr>
        <p:spPr bwMode="auto">
          <a:xfrm>
            <a:off x="1676400" y="4889500"/>
            <a:ext cx="6477000" cy="1206500"/>
          </a:xfrm>
          <a:prstGeom prst="rect">
            <a:avLst/>
          </a:prstGeom>
          <a:solidFill>
            <a:srgbClr val="00E200"/>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dirty="0">
                <a:solidFill>
                  <a:schemeClr val="folHlink"/>
                </a:solidFill>
              </a:rPr>
              <a:t>Do not reject H</a:t>
            </a:r>
            <a:r>
              <a:rPr lang="en-US" altLang="en-US" sz="2400" b="1" baseline="-25000" dirty="0">
                <a:solidFill>
                  <a:schemeClr val="folHlink"/>
                </a:solidFill>
              </a:rPr>
              <a:t>0</a:t>
            </a:r>
            <a:r>
              <a:rPr lang="en-US" altLang="en-US" sz="2400" b="1" dirty="0">
                <a:solidFill>
                  <a:schemeClr val="folHlink"/>
                </a:solidFill>
              </a:rPr>
              <a:t> since </a:t>
            </a:r>
            <a:r>
              <a:rPr lang="en-US" altLang="en-US" sz="2400" b="1" dirty="0" err="1">
                <a:solidFill>
                  <a:schemeClr val="folHlink"/>
                </a:solidFill>
              </a:rPr>
              <a:t>t</a:t>
            </a:r>
            <a:r>
              <a:rPr lang="en-US" altLang="en-US" sz="2400" b="1" baseline="-20000" dirty="0" err="1">
                <a:solidFill>
                  <a:schemeClr val="folHlink"/>
                </a:solidFill>
              </a:rPr>
              <a:t>STAT</a:t>
            </a:r>
            <a:r>
              <a:rPr lang="en-US" altLang="en-US" sz="2400" b="1" dirty="0">
                <a:solidFill>
                  <a:schemeClr val="folHlink"/>
                </a:solidFill>
              </a:rPr>
              <a:t> = 0.55 &lt; 1.318.</a:t>
            </a:r>
          </a:p>
          <a:p>
            <a:pPr eaLnBrk="1" hangingPunct="1">
              <a:lnSpc>
                <a:spcPct val="80000"/>
              </a:lnSpc>
              <a:spcBef>
                <a:spcPct val="50000"/>
              </a:spcBef>
              <a:buClrTx/>
              <a:buSzTx/>
              <a:buFontTx/>
              <a:buNone/>
            </a:pPr>
            <a:r>
              <a:rPr lang="en-US" altLang="en-US" sz="2400" dirty="0"/>
              <a:t>       There is not sufficient evidence that the</a:t>
            </a:r>
          </a:p>
          <a:p>
            <a:pPr eaLnBrk="1" hangingPunct="1">
              <a:lnSpc>
                <a:spcPct val="20000"/>
              </a:lnSpc>
              <a:spcBef>
                <a:spcPct val="50000"/>
              </a:spcBef>
              <a:buClrTx/>
              <a:buSzTx/>
              <a:buFontTx/>
              <a:buNone/>
            </a:pPr>
            <a:r>
              <a:rPr lang="en-US" altLang="en-US" sz="2400" dirty="0"/>
              <a:t>       mean bill is over $52.</a:t>
            </a:r>
          </a:p>
        </p:txBody>
      </p:sp>
      <p:sp>
        <p:nvSpPr>
          <p:cNvPr id="57366" name="Line 22"/>
          <p:cNvSpPr>
            <a:spLocks noChangeShapeType="1"/>
          </p:cNvSpPr>
          <p:nvPr/>
        </p:nvSpPr>
        <p:spPr bwMode="auto">
          <a:xfrm flipV="1">
            <a:off x="5334000" y="3733800"/>
            <a:ext cx="0" cy="6858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7367" name="Text Box 23"/>
          <p:cNvSpPr txBox="1">
            <a:spLocks noChangeArrowheads="1"/>
          </p:cNvSpPr>
          <p:nvPr/>
        </p:nvSpPr>
        <p:spPr bwMode="auto">
          <a:xfrm>
            <a:off x="4724400" y="4419600"/>
            <a:ext cx="1752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t</a:t>
            </a:r>
            <a:r>
              <a:rPr lang="en-US" altLang="en-US" sz="2000" b="1" baseline="-20000">
                <a:solidFill>
                  <a:schemeClr val="folHlink"/>
                </a:solidFill>
              </a:rPr>
              <a:t>STAT</a:t>
            </a:r>
            <a:r>
              <a:rPr lang="en-US" altLang="en-US" sz="2000" b="1">
                <a:solidFill>
                  <a:schemeClr val="folHlink"/>
                </a:solidFill>
              </a:rPr>
              <a:t> = 0.55</a:t>
            </a:r>
            <a:endParaRPr lang="el-GR" altLang="en-US" sz="2000" b="1">
              <a:solidFill>
                <a:schemeClr val="folHlink"/>
              </a:solidFill>
            </a:endParaRPr>
          </a:p>
        </p:txBody>
      </p:sp>
      <p:sp>
        <p:nvSpPr>
          <p:cNvPr id="57368" name="Text Box 24"/>
          <p:cNvSpPr>
            <a:spLocks noGrp="1" noChangeArrowheads="1"/>
          </p:cNvSpPr>
          <p:nvPr>
            <p:ph type="body" idx="4294967295"/>
          </p:nvPr>
        </p:nvSpPr>
        <p:spPr>
          <a:xfrm>
            <a:off x="1295400" y="1219200"/>
            <a:ext cx="7315200" cy="671513"/>
          </a:xfrm>
        </p:spPr>
        <p:txBody>
          <a:bodyPr/>
          <a:lstStyle/>
          <a:p>
            <a:pPr marL="0" indent="0" defTabSz="914400" eaLnBrk="1" hangingPunct="1">
              <a:spcBef>
                <a:spcPct val="40000"/>
              </a:spcBef>
              <a:buFont typeface="Wingdings" panose="05000000000000000000" pitchFamily="2" charset="2"/>
              <a:buNone/>
            </a:pPr>
            <a:r>
              <a:rPr lang="en-US" altLang="en-US">
                <a:solidFill>
                  <a:srgbClr val="008000"/>
                </a:solidFill>
              </a:rPr>
              <a:t>Reach a decision and interpret the result.</a:t>
            </a:r>
          </a:p>
        </p:txBody>
      </p:sp>
      <p:sp>
        <p:nvSpPr>
          <p:cNvPr id="57369" name="Text Box 25"/>
          <p:cNvSpPr txBox="1">
            <a:spLocks noChangeArrowheads="1"/>
          </p:cNvSpPr>
          <p:nvPr/>
        </p:nvSpPr>
        <p:spPr bwMode="auto">
          <a:xfrm>
            <a:off x="7162800" y="2286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
        <p:nvSpPr>
          <p:cNvPr id="57371" name="Rectangle 29"/>
          <p:cNvSpPr>
            <a:spLocks noChangeArrowheads="1"/>
          </p:cNvSpPr>
          <p:nvPr/>
        </p:nvSpPr>
        <p:spPr bwMode="auto">
          <a:xfrm>
            <a:off x="7620000" y="68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365">
                                            <p:txEl>
                                              <p:pRg st="0" end="0"/>
                                            </p:txEl>
                                          </p:spTgt>
                                        </p:tgtEl>
                                        <p:attrNameLst>
                                          <p:attrName>style.visibility</p:attrName>
                                        </p:attrNameLst>
                                      </p:cBhvr>
                                      <p:to>
                                        <p:strVal val="visible"/>
                                      </p:to>
                                    </p:set>
                                    <p:animEffect transition="in" filter="fade">
                                      <p:cBhvr>
                                        <p:cTn id="7" dur="500"/>
                                        <p:tgtEl>
                                          <p:spTgt spid="573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7365">
                                            <p:txEl>
                                              <p:pRg st="1" end="1"/>
                                            </p:txEl>
                                          </p:spTgt>
                                        </p:tgtEl>
                                        <p:attrNameLst>
                                          <p:attrName>style.visibility</p:attrName>
                                        </p:attrNameLst>
                                      </p:cBhvr>
                                      <p:to>
                                        <p:strVal val="visible"/>
                                      </p:to>
                                    </p:set>
                                    <p:animEffect transition="in" filter="fade">
                                      <p:cBhvr>
                                        <p:cTn id="12" dur="500"/>
                                        <p:tgtEl>
                                          <p:spTgt spid="5736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7365">
                                            <p:txEl>
                                              <p:pRg st="2" end="2"/>
                                            </p:txEl>
                                          </p:spTgt>
                                        </p:tgtEl>
                                        <p:attrNameLst>
                                          <p:attrName>style.visibility</p:attrName>
                                        </p:attrNameLst>
                                      </p:cBhvr>
                                      <p:to>
                                        <p:strVal val="visible"/>
                                      </p:to>
                                    </p:set>
                                    <p:animEffect transition="in" filter="fade">
                                      <p:cBhvr>
                                        <p:cTn id="15" dur="500"/>
                                        <p:tgtEl>
                                          <p:spTgt spid="573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990600" y="609600"/>
            <a:ext cx="7383463" cy="762000"/>
          </a:xfrm>
        </p:spPr>
        <p:txBody>
          <a:bodyPr/>
          <a:lstStyle/>
          <a:p>
            <a:pPr eaLnBrk="1" hangingPunct="1"/>
            <a:r>
              <a:rPr lang="en-US" altLang="en-US"/>
              <a:t>Example:  Utilizing The p-value for The Upper Tail t-Test</a:t>
            </a:r>
          </a:p>
        </p:txBody>
      </p:sp>
      <p:sp>
        <p:nvSpPr>
          <p:cNvPr id="58371" name="Text Box 3"/>
          <p:cNvSpPr>
            <a:spLocks noGrp="1" noChangeArrowheads="1"/>
          </p:cNvSpPr>
          <p:nvPr>
            <p:ph type="body" idx="4294967295"/>
          </p:nvPr>
        </p:nvSpPr>
        <p:spPr>
          <a:xfrm>
            <a:off x="685800" y="1600200"/>
            <a:ext cx="8077200" cy="839788"/>
          </a:xfrm>
        </p:spPr>
        <p:txBody>
          <a:bodyPr lIns="91440" tIns="45720" rIns="91440" bIns="45720"/>
          <a:lstStyle/>
          <a:p>
            <a:pPr marL="173038" indent="-173038" defTabSz="914400" eaLnBrk="1" hangingPunct="1"/>
            <a:r>
              <a:rPr lang="en-US" altLang="en-US" sz="2400" b="1" dirty="0">
                <a:sym typeface="Symbol" panose="05050102010706020507" pitchFamily="18" charset="2"/>
              </a:rPr>
              <a:t>P-</a:t>
            </a:r>
            <a:r>
              <a:rPr lang="en-US" altLang="en-US" sz="2400" b="1" dirty="0" err="1">
                <a:sym typeface="Symbol" panose="05050102010706020507" pitchFamily="18" charset="2"/>
              </a:rPr>
              <a:t>val</a:t>
            </a:r>
            <a:r>
              <a:rPr lang="en-US" altLang="en-US" sz="2400" b="1" dirty="0">
                <a:sym typeface="Symbol" panose="05050102010706020507" pitchFamily="18" charset="2"/>
              </a:rPr>
              <a:t>=0.2937 </a:t>
            </a:r>
            <a:endParaRPr lang="el-GR" altLang="en-US" sz="2400" dirty="0">
              <a:sym typeface="Symbol" panose="05050102010706020507" pitchFamily="18" charset="2"/>
            </a:endParaRPr>
          </a:p>
        </p:txBody>
      </p:sp>
      <p:sp>
        <p:nvSpPr>
          <p:cNvPr id="58372" name="Text Box 4"/>
          <p:cNvSpPr txBox="1">
            <a:spLocks noChangeArrowheads="1"/>
          </p:cNvSpPr>
          <p:nvPr/>
        </p:nvSpPr>
        <p:spPr bwMode="auto">
          <a:xfrm>
            <a:off x="5310188" y="4400550"/>
            <a:ext cx="863600" cy="517525"/>
          </a:xfrm>
          <a:prstGeom prst="rect">
            <a:avLst/>
          </a:prstGeom>
          <a:solidFill>
            <a:srgbClr val="00E2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latin typeface="Times New Roman" panose="02020603050405020304" pitchFamily="18" charset="0"/>
              </a:rPr>
              <a:t>Reject H</a:t>
            </a:r>
            <a:r>
              <a:rPr lang="en-US" altLang="en-US" sz="1400" baseline="-25000">
                <a:latin typeface="Times New Roman" panose="02020603050405020304" pitchFamily="18" charset="0"/>
              </a:rPr>
              <a:t>0</a:t>
            </a:r>
          </a:p>
        </p:txBody>
      </p:sp>
      <p:sp>
        <p:nvSpPr>
          <p:cNvPr id="58373" name="Freeform 5"/>
          <p:cNvSpPr>
            <a:spLocks/>
          </p:cNvSpPr>
          <p:nvPr/>
        </p:nvSpPr>
        <p:spPr bwMode="auto">
          <a:xfrm>
            <a:off x="4443413" y="3341688"/>
            <a:ext cx="1470025" cy="855662"/>
          </a:xfrm>
          <a:custGeom>
            <a:avLst/>
            <a:gdLst>
              <a:gd name="T0" fmla="*/ 2147483646 w 1062"/>
              <a:gd name="T1" fmla="*/ 2147483646 h 609"/>
              <a:gd name="T2" fmla="*/ 2147483646 w 1062"/>
              <a:gd name="T3" fmla="*/ 2147483646 h 609"/>
              <a:gd name="T4" fmla="*/ 2147483646 w 1062"/>
              <a:gd name="T5" fmla="*/ 2147483646 h 609"/>
              <a:gd name="T6" fmla="*/ 2147483646 w 1062"/>
              <a:gd name="T7" fmla="*/ 2147483646 h 609"/>
              <a:gd name="T8" fmla="*/ 2147483646 w 1062"/>
              <a:gd name="T9" fmla="*/ 2147483646 h 609"/>
              <a:gd name="T10" fmla="*/ 2147483646 w 1062"/>
              <a:gd name="T11" fmla="*/ 0 h 609"/>
              <a:gd name="T12" fmla="*/ 0 w 1062"/>
              <a:gd name="T13" fmla="*/ 2147483646 h 609"/>
              <a:gd name="T14" fmla="*/ 2147483646 w 1062"/>
              <a:gd name="T15" fmla="*/ 2147483646 h 609"/>
              <a:gd name="T16" fmla="*/ 2147483646 w 1062"/>
              <a:gd name="T17" fmla="*/ 2147483646 h 60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062"/>
              <a:gd name="T28" fmla="*/ 0 h 609"/>
              <a:gd name="T29" fmla="*/ 1062 w 1062"/>
              <a:gd name="T30" fmla="*/ 609 h 60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062" h="609">
                <a:moveTo>
                  <a:pt x="1054" y="605"/>
                </a:moveTo>
                <a:lnTo>
                  <a:pt x="1062" y="570"/>
                </a:lnTo>
                <a:lnTo>
                  <a:pt x="658" y="522"/>
                </a:lnTo>
                <a:lnTo>
                  <a:pt x="430" y="414"/>
                </a:lnTo>
                <a:lnTo>
                  <a:pt x="266" y="280"/>
                </a:lnTo>
                <a:lnTo>
                  <a:pt x="4" y="0"/>
                </a:lnTo>
                <a:lnTo>
                  <a:pt x="0" y="604"/>
                </a:lnTo>
                <a:lnTo>
                  <a:pt x="1054" y="609"/>
                </a:lnTo>
                <a:lnTo>
                  <a:pt x="1054" y="605"/>
                </a:lnTo>
              </a:path>
            </a:pathLst>
          </a:custGeom>
          <a:solidFill>
            <a:schemeClr val="accent2"/>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sp>
        <p:nvSpPr>
          <p:cNvPr id="58374" name="Freeform 6"/>
          <p:cNvSpPr>
            <a:spLocks/>
          </p:cNvSpPr>
          <p:nvPr/>
        </p:nvSpPr>
        <p:spPr bwMode="auto">
          <a:xfrm>
            <a:off x="1855788" y="2986088"/>
            <a:ext cx="2058987" cy="1144587"/>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75" name="Freeform 7"/>
          <p:cNvSpPr>
            <a:spLocks/>
          </p:cNvSpPr>
          <p:nvPr/>
        </p:nvSpPr>
        <p:spPr bwMode="auto">
          <a:xfrm>
            <a:off x="3914775" y="2986088"/>
            <a:ext cx="1927225" cy="1144587"/>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chemeClr val="bg2"/>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8376" name="Line 8"/>
          <p:cNvSpPr>
            <a:spLocks noChangeShapeType="1"/>
          </p:cNvSpPr>
          <p:nvPr/>
        </p:nvSpPr>
        <p:spPr bwMode="auto">
          <a:xfrm>
            <a:off x="1657350" y="4197350"/>
            <a:ext cx="4449763"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8377" name="Rectangle 9"/>
          <p:cNvSpPr>
            <a:spLocks noChangeArrowheads="1"/>
          </p:cNvSpPr>
          <p:nvPr/>
        </p:nvSpPr>
        <p:spPr bwMode="auto">
          <a:xfrm flipH="1">
            <a:off x="5180013" y="3389313"/>
            <a:ext cx="1062037"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1800" b="1">
                <a:latin typeface="Times New Roman" panose="02020603050405020304" pitchFamily="18" charset="0"/>
                <a:sym typeface="Symbol" panose="05050102010706020507" pitchFamily="18" charset="2"/>
              </a:rPr>
              <a:t></a:t>
            </a:r>
            <a:r>
              <a:rPr lang="en-US" altLang="en-US" sz="1800" b="1" i="1">
                <a:latin typeface="Times New Roman" panose="02020603050405020304" pitchFamily="18" charset="0"/>
                <a:sym typeface="Symbol" panose="05050102010706020507" pitchFamily="18" charset="2"/>
              </a:rPr>
              <a:t> </a:t>
            </a:r>
            <a:r>
              <a:rPr lang="en-US" altLang="en-US" sz="1800" b="1">
                <a:latin typeface="Times New Roman" panose="02020603050405020304" pitchFamily="18" charset="0"/>
              </a:rPr>
              <a:t>= .10</a:t>
            </a:r>
          </a:p>
        </p:txBody>
      </p:sp>
      <p:sp>
        <p:nvSpPr>
          <p:cNvPr id="58378" name="Line 10"/>
          <p:cNvSpPr>
            <a:spLocks noChangeShapeType="1"/>
          </p:cNvSpPr>
          <p:nvPr/>
        </p:nvSpPr>
        <p:spPr bwMode="auto">
          <a:xfrm>
            <a:off x="3914775" y="2986088"/>
            <a:ext cx="0" cy="1211262"/>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58379" name="Line 11"/>
          <p:cNvSpPr>
            <a:spLocks noChangeShapeType="1"/>
          </p:cNvSpPr>
          <p:nvPr/>
        </p:nvSpPr>
        <p:spPr bwMode="auto">
          <a:xfrm>
            <a:off x="4911725" y="4400550"/>
            <a:ext cx="1395413"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80" name="Text Box 12"/>
          <p:cNvSpPr txBox="1">
            <a:spLocks noChangeArrowheads="1"/>
          </p:cNvSpPr>
          <p:nvPr/>
        </p:nvSpPr>
        <p:spPr bwMode="auto">
          <a:xfrm>
            <a:off x="2852738" y="4400550"/>
            <a:ext cx="1328737" cy="517525"/>
          </a:xfrm>
          <a:prstGeom prst="rect">
            <a:avLst/>
          </a:prstGeom>
          <a:solidFill>
            <a:srgbClr val="00E2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latin typeface="Times New Roman" panose="02020603050405020304" pitchFamily="18" charset="0"/>
              </a:rPr>
              <a:t>Do not reject H</a:t>
            </a:r>
            <a:r>
              <a:rPr lang="en-US" altLang="en-US" sz="1400" baseline="-25000">
                <a:latin typeface="Times New Roman" panose="02020603050405020304" pitchFamily="18" charset="0"/>
              </a:rPr>
              <a:t>0</a:t>
            </a:r>
          </a:p>
        </p:txBody>
      </p:sp>
      <p:sp>
        <p:nvSpPr>
          <p:cNvPr id="58381" name="Text Box 13"/>
          <p:cNvSpPr txBox="1">
            <a:spLocks noChangeArrowheads="1"/>
          </p:cNvSpPr>
          <p:nvPr/>
        </p:nvSpPr>
        <p:spPr bwMode="auto">
          <a:xfrm>
            <a:off x="4513263" y="4467225"/>
            <a:ext cx="9302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1.318</a:t>
            </a:r>
            <a:endParaRPr lang="el-GR" altLang="en-US" sz="2000" b="1"/>
          </a:p>
        </p:txBody>
      </p:sp>
      <p:sp>
        <p:nvSpPr>
          <p:cNvPr id="58382" name="Line 14"/>
          <p:cNvSpPr>
            <a:spLocks noChangeShapeType="1"/>
          </p:cNvSpPr>
          <p:nvPr/>
        </p:nvSpPr>
        <p:spPr bwMode="auto">
          <a:xfrm>
            <a:off x="1524000" y="4400550"/>
            <a:ext cx="3387725"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83" name="Text Box 15"/>
          <p:cNvSpPr txBox="1">
            <a:spLocks noChangeArrowheads="1"/>
          </p:cNvSpPr>
          <p:nvPr/>
        </p:nvSpPr>
        <p:spPr bwMode="auto">
          <a:xfrm>
            <a:off x="3716338" y="4130675"/>
            <a:ext cx="398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58384" name="Line 16"/>
          <p:cNvSpPr>
            <a:spLocks noChangeShapeType="1"/>
          </p:cNvSpPr>
          <p:nvPr/>
        </p:nvSpPr>
        <p:spPr bwMode="auto">
          <a:xfrm flipV="1">
            <a:off x="4911725" y="3255963"/>
            <a:ext cx="0" cy="941387"/>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85" name="Line 17"/>
          <p:cNvSpPr>
            <a:spLocks noChangeShapeType="1"/>
          </p:cNvSpPr>
          <p:nvPr/>
        </p:nvSpPr>
        <p:spPr bwMode="auto">
          <a:xfrm>
            <a:off x="4911725" y="3457575"/>
            <a:ext cx="1462088"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86" name="Text Box 18"/>
          <p:cNvSpPr txBox="1">
            <a:spLocks noChangeArrowheads="1"/>
          </p:cNvSpPr>
          <p:nvPr/>
        </p:nvSpPr>
        <p:spPr bwMode="auto">
          <a:xfrm>
            <a:off x="4953000" y="3124200"/>
            <a:ext cx="13287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b="1">
                <a:latin typeface="Times New Roman" panose="02020603050405020304" pitchFamily="18" charset="0"/>
              </a:rPr>
              <a:t>Reject H</a:t>
            </a:r>
            <a:r>
              <a:rPr lang="en-US" altLang="en-US" sz="1800" b="1" baseline="-25000">
                <a:latin typeface="Times New Roman" panose="02020603050405020304" pitchFamily="18" charset="0"/>
              </a:rPr>
              <a:t>0</a:t>
            </a:r>
          </a:p>
        </p:txBody>
      </p:sp>
      <p:sp>
        <p:nvSpPr>
          <p:cNvPr id="58387" name="Line 19"/>
          <p:cNvSpPr>
            <a:spLocks noChangeShapeType="1"/>
          </p:cNvSpPr>
          <p:nvPr/>
        </p:nvSpPr>
        <p:spPr bwMode="auto">
          <a:xfrm flipV="1">
            <a:off x="4446588" y="4197350"/>
            <a:ext cx="0" cy="606425"/>
          </a:xfrm>
          <a:prstGeom prst="line">
            <a:avLst/>
          </a:prstGeom>
          <a:noFill/>
          <a:ln w="5715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88" name="Text Box 20"/>
          <p:cNvSpPr txBox="1">
            <a:spLocks noChangeArrowheads="1"/>
          </p:cNvSpPr>
          <p:nvPr/>
        </p:nvSpPr>
        <p:spPr bwMode="auto">
          <a:xfrm>
            <a:off x="3810000" y="4876800"/>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latin typeface="Times New Roman" panose="02020603050405020304" pitchFamily="18" charset="0"/>
              </a:rPr>
              <a:t>t</a:t>
            </a:r>
            <a:r>
              <a:rPr lang="en-US" altLang="en-US" sz="2000" b="1" baseline="-25000">
                <a:latin typeface="Times New Roman" panose="02020603050405020304" pitchFamily="18" charset="0"/>
              </a:rPr>
              <a:t>STAT</a:t>
            </a:r>
            <a:r>
              <a:rPr lang="en-US" altLang="en-US" sz="2000" b="1">
                <a:latin typeface="Times New Roman" panose="02020603050405020304" pitchFamily="18" charset="0"/>
              </a:rPr>
              <a:t> = .55</a:t>
            </a:r>
            <a:endParaRPr lang="el-GR" altLang="en-US" sz="2000" b="1">
              <a:latin typeface="Times New Roman" panose="02020603050405020304" pitchFamily="18" charset="0"/>
            </a:endParaRPr>
          </a:p>
        </p:txBody>
      </p:sp>
      <p:sp>
        <p:nvSpPr>
          <p:cNvPr id="58389" name="Line 22"/>
          <p:cNvSpPr>
            <a:spLocks noChangeShapeType="1"/>
          </p:cNvSpPr>
          <p:nvPr/>
        </p:nvSpPr>
        <p:spPr bwMode="auto">
          <a:xfrm flipV="1">
            <a:off x="4446588" y="2716213"/>
            <a:ext cx="0" cy="1481137"/>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0" name="Line 23"/>
          <p:cNvSpPr>
            <a:spLocks noChangeShapeType="1"/>
          </p:cNvSpPr>
          <p:nvPr/>
        </p:nvSpPr>
        <p:spPr bwMode="auto">
          <a:xfrm>
            <a:off x="4446588" y="2851150"/>
            <a:ext cx="19272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58391" name="Rectangle 24"/>
          <p:cNvSpPr>
            <a:spLocks noChangeArrowheads="1"/>
          </p:cNvSpPr>
          <p:nvPr/>
        </p:nvSpPr>
        <p:spPr bwMode="auto">
          <a:xfrm flipH="1">
            <a:off x="4495800" y="2438400"/>
            <a:ext cx="1963738"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latin typeface="Times New Roman" panose="02020603050405020304" pitchFamily="18" charset="0"/>
                <a:sym typeface="Symbol" panose="05050102010706020507" pitchFamily="18" charset="2"/>
              </a:rPr>
              <a:t>p-value </a:t>
            </a:r>
            <a:r>
              <a:rPr lang="en-US" altLang="en-US" sz="2000" b="1">
                <a:latin typeface="Times New Roman" panose="02020603050405020304" pitchFamily="18" charset="0"/>
              </a:rPr>
              <a:t>= .2937</a:t>
            </a:r>
          </a:p>
        </p:txBody>
      </p:sp>
      <p:sp>
        <p:nvSpPr>
          <p:cNvPr id="58392" name="Line 25"/>
          <p:cNvSpPr>
            <a:spLocks noChangeShapeType="1"/>
          </p:cNvSpPr>
          <p:nvPr/>
        </p:nvSpPr>
        <p:spPr bwMode="auto">
          <a:xfrm>
            <a:off x="4911725" y="4265613"/>
            <a:ext cx="0" cy="2698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393" name="Text Box 26"/>
          <p:cNvSpPr txBox="1">
            <a:spLocks noChangeArrowheads="1"/>
          </p:cNvSpPr>
          <p:nvPr/>
        </p:nvSpPr>
        <p:spPr bwMode="auto">
          <a:xfrm>
            <a:off x="1676400" y="5562600"/>
            <a:ext cx="6400800" cy="457200"/>
          </a:xfrm>
          <a:prstGeom prst="rect">
            <a:avLst/>
          </a:prstGeom>
          <a:solidFill>
            <a:srgbClr val="00E2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a:latin typeface="Times New Roman" panose="02020603050405020304" pitchFamily="18" charset="0"/>
              </a:rPr>
              <a:t>Do not reject H</a:t>
            </a:r>
            <a:r>
              <a:rPr lang="en-US" altLang="en-US" sz="2400" b="1" baseline="-25000">
                <a:latin typeface="Times New Roman" panose="02020603050405020304" pitchFamily="18" charset="0"/>
              </a:rPr>
              <a:t>0</a:t>
            </a:r>
            <a:r>
              <a:rPr lang="en-US" altLang="en-US" sz="2400" b="1">
                <a:latin typeface="Times New Roman" panose="02020603050405020304" pitchFamily="18" charset="0"/>
              </a:rPr>
              <a:t> since p-value = .2937 &gt; </a:t>
            </a:r>
            <a:r>
              <a:rPr lang="en-US" altLang="en-US" sz="2400" b="1">
                <a:latin typeface="Times New Roman" panose="02020603050405020304" pitchFamily="18" charset="0"/>
                <a:sym typeface="Symbol" panose="05050102010706020507" pitchFamily="18" charset="2"/>
              </a:rPr>
              <a:t> = .10</a:t>
            </a:r>
            <a:endParaRPr lang="en-US" altLang="en-US" sz="2400">
              <a:latin typeface="Times New Roman" panose="02020603050405020304" pitchFamily="18" charset="0"/>
            </a:endParaRPr>
          </a:p>
        </p:txBody>
      </p:sp>
      <p:sp>
        <p:nvSpPr>
          <p:cNvPr id="58395" name="Rectangle 30"/>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85800" y="0"/>
            <a:ext cx="7793038" cy="838200"/>
          </a:xfrm>
        </p:spPr>
        <p:txBody>
          <a:bodyPr/>
          <a:lstStyle/>
          <a:p>
            <a:pPr eaLnBrk="1" hangingPunct="1"/>
            <a:r>
              <a:rPr lang="en-US" altLang="en-US" dirty="0"/>
              <a:t>The Null Hypothesis, H</a:t>
            </a:r>
            <a:r>
              <a:rPr lang="en-US" altLang="en-US" baseline="-25000" dirty="0"/>
              <a:t>0</a:t>
            </a:r>
          </a:p>
        </p:txBody>
      </p:sp>
      <p:sp>
        <p:nvSpPr>
          <p:cNvPr id="9219" name="Rectangle 3"/>
          <p:cNvSpPr>
            <a:spLocks noGrp="1" noChangeArrowheads="1"/>
          </p:cNvSpPr>
          <p:nvPr>
            <p:ph type="body" idx="4294967295"/>
          </p:nvPr>
        </p:nvSpPr>
        <p:spPr>
          <a:xfrm>
            <a:off x="762000" y="1752600"/>
            <a:ext cx="8077200" cy="4114800"/>
          </a:xfrm>
        </p:spPr>
        <p:txBody>
          <a:bodyPr/>
          <a:lstStyle/>
          <a:p>
            <a:pPr eaLnBrk="1" hangingPunct="1">
              <a:lnSpc>
                <a:spcPct val="90000"/>
              </a:lnSpc>
            </a:pPr>
            <a:r>
              <a:rPr lang="en-US" altLang="en-US" sz="3100" dirty="0"/>
              <a:t>Begin with the assumption that the null hypothesis is true.</a:t>
            </a:r>
          </a:p>
          <a:p>
            <a:pPr lvl="1" eaLnBrk="1" hangingPunct="1">
              <a:lnSpc>
                <a:spcPct val="90000"/>
              </a:lnSpc>
            </a:pPr>
            <a:r>
              <a:rPr lang="en-US" altLang="en-US" sz="3100" dirty="0"/>
              <a:t>Similar to the notion of innocent (</a:t>
            </a:r>
            <a:r>
              <a:rPr lang="en-US" altLang="en-US" sz="4800" dirty="0"/>
              <a:t>H</a:t>
            </a:r>
            <a:r>
              <a:rPr lang="en-US" altLang="en-US" sz="4800" baseline="-25000" dirty="0"/>
              <a:t>0</a:t>
            </a:r>
            <a:r>
              <a:rPr lang="en-US" altLang="en-US" sz="3100" dirty="0"/>
              <a:t>) until proven guilty.</a:t>
            </a:r>
          </a:p>
          <a:p>
            <a:pPr lvl="1" eaLnBrk="1" hangingPunct="1">
              <a:lnSpc>
                <a:spcPct val="90000"/>
              </a:lnSpc>
            </a:pPr>
            <a:endParaRPr lang="en-US" altLang="en-US" sz="3100" dirty="0"/>
          </a:p>
          <a:p>
            <a:pPr eaLnBrk="1" hangingPunct="1">
              <a:lnSpc>
                <a:spcPct val="90000"/>
              </a:lnSpc>
            </a:pPr>
            <a:r>
              <a:rPr lang="en-US" altLang="en-US" sz="3100" dirty="0"/>
              <a:t>Represents the current belief in a situation.</a:t>
            </a:r>
          </a:p>
          <a:p>
            <a:pPr eaLnBrk="1" hangingPunct="1">
              <a:lnSpc>
                <a:spcPct val="90000"/>
              </a:lnSpc>
            </a:pPr>
            <a:r>
              <a:rPr lang="en-US" altLang="en-US" sz="3100" dirty="0"/>
              <a:t>Always contains “=“, or “≤”, or “≥” sign.</a:t>
            </a:r>
          </a:p>
          <a:p>
            <a:pPr eaLnBrk="1" hangingPunct="1">
              <a:lnSpc>
                <a:spcPct val="90000"/>
              </a:lnSpc>
            </a:pPr>
            <a:r>
              <a:rPr lang="en-US" altLang="en-US" sz="3100" dirty="0"/>
              <a:t>May or may not be rejected.</a:t>
            </a:r>
          </a:p>
        </p:txBody>
      </p:sp>
      <p:sp>
        <p:nvSpPr>
          <p:cNvPr id="9221" name="Text Box 5"/>
          <p:cNvSpPr txBox="1">
            <a:spLocks noChangeArrowheads="1"/>
          </p:cNvSpPr>
          <p:nvPr/>
        </p:nvSpPr>
        <p:spPr bwMode="auto">
          <a:xfrm>
            <a:off x="7024688" y="569913"/>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sp>
        <p:nvSpPr>
          <p:cNvPr id="9222" name="Rectangle 8"/>
          <p:cNvSpPr>
            <a:spLocks noChangeArrowheads="1"/>
          </p:cNvSpPr>
          <p:nvPr/>
        </p:nvSpPr>
        <p:spPr bwMode="auto">
          <a:xfrm>
            <a:off x="7589838" y="966788"/>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Effect transition="in" filter="fade">
                                      <p:cBhvr>
                                        <p:cTn id="7" dur="500"/>
                                        <p:tgtEl>
                                          <p:spTgt spid="921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9">
                                            <p:txEl>
                                              <p:pRg st="3" end="3"/>
                                            </p:txEl>
                                          </p:spTgt>
                                        </p:tgtEl>
                                        <p:attrNameLst>
                                          <p:attrName>style.visibility</p:attrName>
                                        </p:attrNameLst>
                                      </p:cBhvr>
                                      <p:to>
                                        <p:strVal val="visible"/>
                                      </p:to>
                                    </p:set>
                                    <p:animEffect transition="in" filter="fade">
                                      <p:cBhvr>
                                        <p:cTn id="12" dur="500"/>
                                        <p:tgtEl>
                                          <p:spTgt spid="921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Effect transition="in" filter="fade">
                                      <p:cBhvr>
                                        <p:cTn id="17" dur="500"/>
                                        <p:tgtEl>
                                          <p:spTgt spid="921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219">
                                            <p:txEl>
                                              <p:pRg st="5" end="5"/>
                                            </p:txEl>
                                          </p:spTgt>
                                        </p:tgtEl>
                                        <p:attrNameLst>
                                          <p:attrName>style.visibility</p:attrName>
                                        </p:attrNameLst>
                                      </p:cBhvr>
                                      <p:to>
                                        <p:strVal val="visible"/>
                                      </p:to>
                                    </p:set>
                                    <p:animEffect transition="in" filter="fade">
                                      <p:cBhvr>
                                        <p:cTn id="22" dur="500"/>
                                        <p:tgtEl>
                                          <p:spTgt spid="92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4" name="Rectangle 2"/>
          <p:cNvSpPr>
            <a:spLocks noGrp="1" noChangeArrowheads="1"/>
          </p:cNvSpPr>
          <p:nvPr>
            <p:ph type="title" idx="4294967295"/>
          </p:nvPr>
        </p:nvSpPr>
        <p:spPr>
          <a:xfrm>
            <a:off x="1143000" y="381000"/>
            <a:ext cx="7793038" cy="762000"/>
          </a:xfrm>
        </p:spPr>
        <p:txBody>
          <a:bodyPr/>
          <a:lstStyle/>
          <a:p>
            <a:pPr eaLnBrk="1" hangingPunct="1"/>
            <a:r>
              <a:rPr lang="en-US" altLang="en-US"/>
              <a:t>Hypothesis Tests for Proportions</a:t>
            </a:r>
          </a:p>
        </p:txBody>
      </p:sp>
      <p:sp>
        <p:nvSpPr>
          <p:cNvPr id="59395" name="Rectangle 3"/>
          <p:cNvSpPr>
            <a:spLocks noGrp="1" noChangeArrowheads="1"/>
          </p:cNvSpPr>
          <p:nvPr>
            <p:ph type="body" idx="4294967295"/>
          </p:nvPr>
        </p:nvSpPr>
        <p:spPr>
          <a:xfrm>
            <a:off x="609600" y="1865313"/>
            <a:ext cx="8077200" cy="4081462"/>
          </a:xfrm>
        </p:spPr>
        <p:txBody>
          <a:bodyPr/>
          <a:lstStyle/>
          <a:p>
            <a:pPr eaLnBrk="1" hangingPunct="1">
              <a:spcBef>
                <a:spcPct val="50000"/>
              </a:spcBef>
            </a:pPr>
            <a:r>
              <a:rPr lang="en-US" altLang="en-US" dirty="0"/>
              <a:t>Involves categorical variables.</a:t>
            </a:r>
          </a:p>
          <a:p>
            <a:pPr eaLnBrk="1" hangingPunct="1">
              <a:spcBef>
                <a:spcPct val="50000"/>
              </a:spcBef>
            </a:pPr>
            <a:r>
              <a:rPr lang="en-US" altLang="en-US" dirty="0"/>
              <a:t>Two possible outcomes:</a:t>
            </a:r>
          </a:p>
          <a:p>
            <a:pPr lvl="1" eaLnBrk="1" hangingPunct="1">
              <a:spcBef>
                <a:spcPct val="50000"/>
              </a:spcBef>
            </a:pPr>
            <a:r>
              <a:rPr lang="en-US" altLang="en-US" dirty="0"/>
              <a:t>Possesses characteristic of interest.</a:t>
            </a:r>
          </a:p>
          <a:p>
            <a:pPr lvl="1" eaLnBrk="1" hangingPunct="1">
              <a:spcBef>
                <a:spcPct val="50000"/>
              </a:spcBef>
            </a:pPr>
            <a:r>
              <a:rPr lang="en-US" altLang="en-US" dirty="0"/>
              <a:t>Does not possess characteristic of interest.</a:t>
            </a:r>
          </a:p>
          <a:p>
            <a:pPr eaLnBrk="1" hangingPunct="1">
              <a:spcBef>
                <a:spcPct val="50000"/>
              </a:spcBef>
            </a:pPr>
            <a:r>
              <a:rPr lang="en-US" altLang="en-US" dirty="0"/>
              <a:t>Fraction or proportion of the population in the category of interest is denoted by  </a:t>
            </a:r>
            <a:r>
              <a:rPr lang="el-GR" altLang="en-US" dirty="0">
                <a:latin typeface="Times New Roman" panose="02020603050405020304" pitchFamily="18" charset="0"/>
                <a:cs typeface="Times New Roman" panose="02020603050405020304" pitchFamily="18" charset="0"/>
              </a:rPr>
              <a:t>π</a:t>
            </a:r>
            <a:r>
              <a:rPr lang="en-US" altLang="en-US" dirty="0">
                <a:latin typeface="Times New Roman" panose="02020603050405020304" pitchFamily="18" charset="0"/>
                <a:cs typeface="Times New Roman" panose="02020603050405020304" pitchFamily="18" charset="0"/>
              </a:rPr>
              <a:t>.</a:t>
            </a:r>
            <a:endParaRPr lang="el-GR" altLang="en-US" dirty="0">
              <a:latin typeface="Times New Roman" panose="02020603050405020304" pitchFamily="18" charset="0"/>
              <a:cs typeface="Times New Roman" panose="02020603050405020304" pitchFamily="18" charset="0"/>
            </a:endParaRPr>
          </a:p>
        </p:txBody>
      </p:sp>
      <p:sp>
        <p:nvSpPr>
          <p:cNvPr id="59396"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9395">
                                            <p:txEl>
                                              <p:pRg st="2" end="2"/>
                                            </p:txEl>
                                          </p:spTgt>
                                        </p:tgtEl>
                                        <p:attrNameLst>
                                          <p:attrName>style.visibility</p:attrName>
                                        </p:attrNameLst>
                                      </p:cBhvr>
                                      <p:to>
                                        <p:strVal val="visible"/>
                                      </p:to>
                                    </p:set>
                                    <p:animEffect transition="in" filter="fade">
                                      <p:cBhvr>
                                        <p:cTn id="7" dur="500"/>
                                        <p:tgtEl>
                                          <p:spTgt spid="593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9395">
                                            <p:txEl>
                                              <p:pRg st="3" end="3"/>
                                            </p:txEl>
                                          </p:spTgt>
                                        </p:tgtEl>
                                        <p:attrNameLst>
                                          <p:attrName>style.visibility</p:attrName>
                                        </p:attrNameLst>
                                      </p:cBhvr>
                                      <p:to>
                                        <p:strVal val="visible"/>
                                      </p:to>
                                    </p:set>
                                    <p:animEffect transition="in" filter="fade">
                                      <p:cBhvr>
                                        <p:cTn id="12" dur="500"/>
                                        <p:tgtEl>
                                          <p:spTgt spid="5939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9395">
                                            <p:txEl>
                                              <p:pRg st="4" end="4"/>
                                            </p:txEl>
                                          </p:spTgt>
                                        </p:tgtEl>
                                        <p:attrNameLst>
                                          <p:attrName>style.visibility</p:attrName>
                                        </p:attrNameLst>
                                      </p:cBhvr>
                                      <p:to>
                                        <p:strVal val="visible"/>
                                      </p:to>
                                    </p:set>
                                    <p:animEffect transition="in" filter="fade">
                                      <p:cBhvr>
                                        <p:cTn id="1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a:xfrm>
            <a:off x="1150938" y="228600"/>
            <a:ext cx="7383462" cy="609600"/>
          </a:xfrm>
        </p:spPr>
        <p:txBody>
          <a:bodyPr/>
          <a:lstStyle/>
          <a:p>
            <a:pPr eaLnBrk="1" hangingPunct="1"/>
            <a:r>
              <a:rPr lang="en-US" altLang="en-US"/>
              <a:t>Proportions</a:t>
            </a:r>
          </a:p>
        </p:txBody>
      </p:sp>
      <p:sp>
        <p:nvSpPr>
          <p:cNvPr id="60419" name="Rectangle 3"/>
          <p:cNvSpPr>
            <a:spLocks noGrp="1" noChangeArrowheads="1"/>
          </p:cNvSpPr>
          <p:nvPr>
            <p:ph type="body" idx="4294967295"/>
          </p:nvPr>
        </p:nvSpPr>
        <p:spPr>
          <a:xfrm>
            <a:off x="762000" y="1295400"/>
            <a:ext cx="8077200" cy="4953000"/>
          </a:xfrm>
        </p:spPr>
        <p:txBody>
          <a:bodyPr/>
          <a:lstStyle/>
          <a:p>
            <a:pPr eaLnBrk="1" hangingPunct="1"/>
            <a:r>
              <a:rPr lang="en-US" altLang="en-US" dirty="0"/>
              <a:t>Sample proportion in the category of interest is denoted by p.</a:t>
            </a:r>
            <a:endParaRPr lang="en-US" altLang="en-US" baseline="-25000" dirty="0"/>
          </a:p>
          <a:p>
            <a:pPr eaLnBrk="1" hangingPunct="1"/>
            <a:endParaRPr lang="en-US" altLang="en-US" dirty="0"/>
          </a:p>
          <a:p>
            <a:pPr lvl="1" eaLnBrk="1" hangingPunct="1"/>
            <a:r>
              <a:rPr lang="en-US" altLang="en-US" sz="2800" dirty="0"/>
              <a:t> </a:t>
            </a:r>
          </a:p>
          <a:p>
            <a:pPr lvl="1" eaLnBrk="1" hangingPunct="1"/>
            <a:endParaRPr lang="en-US" altLang="en-US" sz="2800" dirty="0"/>
          </a:p>
          <a:p>
            <a:pPr eaLnBrk="1" hangingPunct="1"/>
            <a:r>
              <a:rPr lang="en-US" altLang="en-US" dirty="0"/>
              <a:t>When both  n</a:t>
            </a:r>
            <a:r>
              <a:rPr lang="el-GR" altLang="en-US" dirty="0">
                <a:latin typeface="Times New Roman" panose="02020603050405020304" pitchFamily="18" charset="0"/>
                <a:cs typeface="Times New Roman" panose="02020603050405020304" pitchFamily="18" charset="0"/>
              </a:rPr>
              <a:t>π</a:t>
            </a:r>
            <a:r>
              <a:rPr lang="en-US" altLang="en-US" dirty="0"/>
              <a:t> and  n(1-</a:t>
            </a:r>
            <a:r>
              <a:rPr lang="el-GR" altLang="en-US" dirty="0">
                <a:latin typeface="Times New Roman" panose="02020603050405020304" pitchFamily="18" charset="0"/>
                <a:cs typeface="Times New Roman" panose="02020603050405020304" pitchFamily="18" charset="0"/>
              </a:rPr>
              <a:t>π</a:t>
            </a:r>
            <a:r>
              <a:rPr lang="en-US" altLang="en-US" dirty="0"/>
              <a:t>)  are at least 5, p</a:t>
            </a:r>
            <a:r>
              <a:rPr lang="en-US" altLang="en-US" i="1" dirty="0"/>
              <a:t> </a:t>
            </a:r>
            <a:r>
              <a:rPr lang="en-US" altLang="en-US" dirty="0"/>
              <a:t>can be approximated by a normal distribution with mean and standard deviation:</a:t>
            </a:r>
          </a:p>
          <a:p>
            <a:pPr lvl="1" eaLnBrk="1" hangingPunct="1"/>
            <a:r>
              <a:rPr lang="en-US" altLang="en-US" sz="2800" dirty="0"/>
              <a:t> </a:t>
            </a:r>
          </a:p>
        </p:txBody>
      </p:sp>
      <p:graphicFrame>
        <p:nvGraphicFramePr>
          <p:cNvPr id="60420" name="Object 8"/>
          <p:cNvGraphicFramePr>
            <a:graphicFrameLocks noChangeAspect="1"/>
          </p:cNvGraphicFramePr>
          <p:nvPr>
            <p:extLst>
              <p:ext uri="{D42A27DB-BD31-4B8C-83A1-F6EECF244321}">
                <p14:modId xmlns:p14="http://schemas.microsoft.com/office/powerpoint/2010/main" val="3452291705"/>
              </p:ext>
            </p:extLst>
          </p:nvPr>
        </p:nvGraphicFramePr>
        <p:xfrm>
          <a:off x="1698625" y="2757488"/>
          <a:ext cx="6038850" cy="858837"/>
        </p:xfrm>
        <a:graphic>
          <a:graphicData uri="http://schemas.openxmlformats.org/presentationml/2006/ole">
            <mc:AlternateContent xmlns:mc="http://schemas.openxmlformats.org/markup-compatibility/2006">
              <mc:Choice xmlns:v="urn:schemas-microsoft-com:vml" Requires="v">
                <p:oleObj name="Equation" r:id="rId2" imgW="2857500" imgH="406400" progId="Equation.3">
                  <p:embed/>
                </p:oleObj>
              </mc:Choice>
              <mc:Fallback>
                <p:oleObj name="Equation" r:id="rId2" imgW="2857500" imgH="406400" progId="Equation.3">
                  <p:embed/>
                  <p:pic>
                    <p:nvPicPr>
                      <p:cNvPr id="0" name="Object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8625" y="2757488"/>
                        <a:ext cx="6038850" cy="858837"/>
                      </a:xfrm>
                      <a:prstGeom prst="rect">
                        <a:avLst/>
                      </a:prstGeom>
                      <a:solidFill>
                        <a:srgbClr val="00E200"/>
                      </a:solidFill>
                      <a:ln w="9525">
                        <a:solidFill>
                          <a:schemeClr val="tx1"/>
                        </a:solidFill>
                        <a:miter lim="800000"/>
                        <a:headEnd/>
                        <a:tailEnd/>
                      </a:ln>
                    </p:spPr>
                  </p:pic>
                </p:oleObj>
              </mc:Fallback>
            </mc:AlternateContent>
          </a:graphicData>
        </a:graphic>
      </p:graphicFrame>
      <p:graphicFrame>
        <p:nvGraphicFramePr>
          <p:cNvPr id="60421" name="Object 9"/>
          <p:cNvGraphicFramePr>
            <a:graphicFrameLocks noChangeAspect="1"/>
          </p:cNvGraphicFramePr>
          <p:nvPr>
            <p:extLst>
              <p:ext uri="{D42A27DB-BD31-4B8C-83A1-F6EECF244321}">
                <p14:modId xmlns:p14="http://schemas.microsoft.com/office/powerpoint/2010/main" val="2187397739"/>
              </p:ext>
            </p:extLst>
          </p:nvPr>
        </p:nvGraphicFramePr>
        <p:xfrm>
          <a:off x="2092325" y="5591175"/>
          <a:ext cx="1154113" cy="454025"/>
        </p:xfrm>
        <a:graphic>
          <a:graphicData uri="http://schemas.openxmlformats.org/presentationml/2006/ole">
            <mc:AlternateContent xmlns:mc="http://schemas.openxmlformats.org/markup-compatibility/2006">
              <mc:Choice xmlns:v="urn:schemas-microsoft-com:vml" Requires="v">
                <p:oleObj name="Equation" r:id="rId4" imgW="419040" imgH="164880" progId="Equation.3">
                  <p:embed/>
                </p:oleObj>
              </mc:Choice>
              <mc:Fallback>
                <p:oleObj name="Equation" r:id="rId4" imgW="419040" imgH="164880" progId="Equation.3">
                  <p:embed/>
                  <p:pic>
                    <p:nvPicPr>
                      <p:cNvPr id="0" name="Object 9"/>
                      <p:cNvPicPr>
                        <a:picLocks noChangeAspect="1" noChangeArrowheads="1"/>
                      </p:cNvPicPr>
                      <p:nvPr/>
                    </p:nvPicPr>
                    <p:blipFill>
                      <a:blip r:embed="rId5"/>
                      <a:srcRect/>
                      <a:stretch>
                        <a:fillRect/>
                      </a:stretch>
                    </p:blipFill>
                    <p:spPr bwMode="auto">
                      <a:xfrm>
                        <a:off x="2092325" y="5591175"/>
                        <a:ext cx="1154113" cy="454025"/>
                      </a:xfrm>
                      <a:prstGeom prst="rect">
                        <a:avLst/>
                      </a:prstGeom>
                      <a:solidFill>
                        <a:srgbClr val="00E200"/>
                      </a:solidFill>
                      <a:ln w="9525">
                        <a:solidFill>
                          <a:schemeClr val="tx1"/>
                        </a:solidFill>
                        <a:miter lim="800000"/>
                        <a:headEnd/>
                        <a:tailEnd/>
                      </a:ln>
                    </p:spPr>
                  </p:pic>
                </p:oleObj>
              </mc:Fallback>
            </mc:AlternateContent>
          </a:graphicData>
        </a:graphic>
      </p:graphicFrame>
      <p:graphicFrame>
        <p:nvGraphicFramePr>
          <p:cNvPr id="60422" name="Object 10"/>
          <p:cNvGraphicFramePr>
            <a:graphicFrameLocks noChangeAspect="1"/>
          </p:cNvGraphicFramePr>
          <p:nvPr>
            <p:extLst>
              <p:ext uri="{D42A27DB-BD31-4B8C-83A1-F6EECF244321}">
                <p14:modId xmlns:p14="http://schemas.microsoft.com/office/powerpoint/2010/main" val="2292023508"/>
              </p:ext>
            </p:extLst>
          </p:nvPr>
        </p:nvGraphicFramePr>
        <p:xfrm>
          <a:off x="4695825" y="5334000"/>
          <a:ext cx="2286000" cy="1012825"/>
        </p:xfrm>
        <a:graphic>
          <a:graphicData uri="http://schemas.openxmlformats.org/presentationml/2006/ole">
            <mc:AlternateContent xmlns:mc="http://schemas.openxmlformats.org/markup-compatibility/2006">
              <mc:Choice xmlns:v="urn:schemas-microsoft-com:vml" Requires="v">
                <p:oleObj name="Equation" r:id="rId6" imgW="1002865" imgH="444307" progId="Equation.3">
                  <p:embed/>
                </p:oleObj>
              </mc:Choice>
              <mc:Fallback>
                <p:oleObj name="Equation" r:id="rId6" imgW="1002865" imgH="444307"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95825" y="5334000"/>
                        <a:ext cx="2286000" cy="1012825"/>
                      </a:xfrm>
                      <a:prstGeom prst="rect">
                        <a:avLst/>
                      </a:prstGeom>
                      <a:solidFill>
                        <a:srgbClr val="00E200"/>
                      </a:solidFill>
                      <a:ln w="9525">
                        <a:solidFill>
                          <a:schemeClr val="tx1"/>
                        </a:solidFill>
                        <a:miter lim="800000"/>
                        <a:headEnd/>
                        <a:tailEnd/>
                      </a:ln>
                    </p:spPr>
                  </p:pic>
                </p:oleObj>
              </mc:Fallback>
            </mc:AlternateContent>
          </a:graphicData>
        </a:graphic>
      </p:graphicFrame>
      <p:sp>
        <p:nvSpPr>
          <p:cNvPr id="60423" name="Text Box 8"/>
          <p:cNvSpPr txBox="1">
            <a:spLocks noChangeArrowheads="1"/>
          </p:cNvSpPr>
          <p:nvPr/>
        </p:nvSpPr>
        <p:spPr bwMode="auto">
          <a:xfrm>
            <a:off x="6553200" y="4572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i="1">
                <a:solidFill>
                  <a:srgbClr val="008000"/>
                </a:solidFill>
              </a:rPr>
              <a:t>(continued)</a:t>
            </a:r>
          </a:p>
        </p:txBody>
      </p:sp>
      <p:sp>
        <p:nvSpPr>
          <p:cNvPr id="60424" name="Rectangle 10"/>
          <p:cNvSpPr>
            <a:spLocks noChangeArrowheads="1"/>
          </p:cNvSpPr>
          <p:nvPr/>
        </p:nvSpPr>
        <p:spPr bwMode="auto">
          <a:xfrm>
            <a:off x="7620000" y="9144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19">
                                            <p:txEl>
                                              <p:pRg st="4" end="4"/>
                                            </p:txEl>
                                          </p:spTgt>
                                        </p:tgtEl>
                                        <p:attrNameLst>
                                          <p:attrName>style.visibility</p:attrName>
                                        </p:attrNameLst>
                                      </p:cBhvr>
                                      <p:to>
                                        <p:strVal val="visible"/>
                                      </p:to>
                                    </p:set>
                                    <p:animEffect transition="in" filter="fade">
                                      <p:cBhvr>
                                        <p:cTn id="7" dur="500"/>
                                        <p:tgtEl>
                                          <p:spTgt spid="60419">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0421"/>
                                        </p:tgtEl>
                                        <p:attrNameLst>
                                          <p:attrName>style.visibility</p:attrName>
                                        </p:attrNameLst>
                                      </p:cBhvr>
                                      <p:to>
                                        <p:strVal val="visible"/>
                                      </p:to>
                                    </p:set>
                                    <p:animEffect transition="in" filter="fade">
                                      <p:cBhvr>
                                        <p:cTn id="12" dur="500"/>
                                        <p:tgtEl>
                                          <p:spTgt spid="604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0422"/>
                                        </p:tgtEl>
                                        <p:attrNameLst>
                                          <p:attrName>style.visibility</p:attrName>
                                        </p:attrNameLst>
                                      </p:cBhvr>
                                      <p:to>
                                        <p:strVal val="visible"/>
                                      </p:to>
                                    </p:set>
                                    <p:animEffect transition="in" filter="fade">
                                      <p:cBhvr>
                                        <p:cTn id="17" dur="500"/>
                                        <p:tgtEl>
                                          <p:spTgt spid="60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42" name="Rectangle 2"/>
          <p:cNvSpPr>
            <a:spLocks noGrp="1" noChangeArrowheads="1"/>
          </p:cNvSpPr>
          <p:nvPr>
            <p:ph type="body" idx="4294967295"/>
          </p:nvPr>
        </p:nvSpPr>
        <p:spPr>
          <a:xfrm>
            <a:off x="609600" y="1981200"/>
            <a:ext cx="3048000" cy="1828800"/>
          </a:xfrm>
        </p:spPr>
        <p:txBody>
          <a:bodyPr/>
          <a:lstStyle/>
          <a:p>
            <a:pPr eaLnBrk="1" hangingPunct="1"/>
            <a:r>
              <a:rPr lang="en-US" altLang="en-US" sz="2400"/>
              <a:t>The sampling distribution of p is approximately normal, so the test statistic is a Z</a:t>
            </a:r>
            <a:r>
              <a:rPr lang="en-US" altLang="en-US" sz="2400" baseline="-25000"/>
              <a:t>STAT</a:t>
            </a:r>
            <a:r>
              <a:rPr lang="en-US" altLang="en-US" sz="2400"/>
              <a:t> value:</a:t>
            </a:r>
          </a:p>
        </p:txBody>
      </p:sp>
      <p:sp>
        <p:nvSpPr>
          <p:cNvPr id="61443" name="Rectangle 3"/>
          <p:cNvSpPr>
            <a:spLocks noGrp="1" noChangeArrowheads="1"/>
          </p:cNvSpPr>
          <p:nvPr>
            <p:ph type="title" idx="4294967295"/>
          </p:nvPr>
        </p:nvSpPr>
        <p:spPr>
          <a:xfrm>
            <a:off x="1143000" y="381000"/>
            <a:ext cx="7793038" cy="762000"/>
          </a:xfrm>
        </p:spPr>
        <p:txBody>
          <a:bodyPr/>
          <a:lstStyle/>
          <a:p>
            <a:pPr defTabSz="914400" eaLnBrk="1" hangingPunct="1"/>
            <a:r>
              <a:rPr lang="en-US" altLang="en-US"/>
              <a:t>Hypothesis Tests for Proportions</a:t>
            </a:r>
          </a:p>
        </p:txBody>
      </p:sp>
      <p:graphicFrame>
        <p:nvGraphicFramePr>
          <p:cNvPr id="61444" name="Object 4"/>
          <p:cNvGraphicFramePr>
            <a:graphicFrameLocks noChangeAspect="1"/>
          </p:cNvGraphicFramePr>
          <p:nvPr/>
        </p:nvGraphicFramePr>
        <p:xfrm>
          <a:off x="585788" y="4230688"/>
          <a:ext cx="3259137" cy="1831975"/>
        </p:xfrm>
        <a:graphic>
          <a:graphicData uri="http://schemas.openxmlformats.org/presentationml/2006/ole">
            <mc:AlternateContent xmlns:mc="http://schemas.openxmlformats.org/markup-compatibility/2006">
              <mc:Choice xmlns:v="urn:schemas-microsoft-com:vml" Requires="v">
                <p:oleObj name="Equation" r:id="rId2" imgW="1104900" imgH="622300" progId="Equation.3">
                  <p:embed/>
                </p:oleObj>
              </mc:Choice>
              <mc:Fallback>
                <p:oleObj name="Equation" r:id="rId2" imgW="1104900" imgH="6223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788" y="4230688"/>
                        <a:ext cx="3259137" cy="1831975"/>
                      </a:xfrm>
                      <a:prstGeom prst="rect">
                        <a:avLst/>
                      </a:prstGeom>
                      <a:solidFill>
                        <a:srgbClr val="00E200"/>
                      </a:solidFill>
                      <a:ln w="9525">
                        <a:solidFill>
                          <a:schemeClr val="tx1"/>
                        </a:solidFill>
                        <a:miter lim="800000"/>
                        <a:headEnd/>
                        <a:tailEnd/>
                      </a:ln>
                    </p:spPr>
                  </p:pic>
                </p:oleObj>
              </mc:Fallback>
            </mc:AlternateContent>
          </a:graphicData>
        </a:graphic>
      </p:graphicFrame>
      <p:sp>
        <p:nvSpPr>
          <p:cNvPr id="61445" name="Line 5"/>
          <p:cNvSpPr>
            <a:spLocks noChangeShapeType="1"/>
          </p:cNvSpPr>
          <p:nvPr/>
        </p:nvSpPr>
        <p:spPr bwMode="auto">
          <a:xfrm>
            <a:off x="6019800" y="32004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446" name="Freeform 6"/>
          <p:cNvSpPr>
            <a:spLocks/>
          </p:cNvSpPr>
          <p:nvPr/>
        </p:nvSpPr>
        <p:spPr bwMode="auto">
          <a:xfrm>
            <a:off x="4038600" y="3657600"/>
            <a:ext cx="1819275" cy="1371600"/>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00E200"/>
          </a:solidFill>
          <a:ln w="25400" cap="rnd">
            <a:solidFill>
              <a:srgbClr val="1A1A1A"/>
            </a:solidFill>
            <a:round/>
            <a:headEnd/>
            <a:tailEnd/>
          </a:ln>
        </p:spPr>
        <p:txBody>
          <a:bodyPr/>
          <a:lstStyle/>
          <a:p>
            <a:endParaRPr lang="en-US"/>
          </a:p>
        </p:txBody>
      </p:sp>
      <p:sp>
        <p:nvSpPr>
          <p:cNvPr id="61447" name="Freeform 7"/>
          <p:cNvSpPr>
            <a:spLocks/>
          </p:cNvSpPr>
          <p:nvPr/>
        </p:nvSpPr>
        <p:spPr bwMode="auto">
          <a:xfrm>
            <a:off x="5029200" y="2362200"/>
            <a:ext cx="1981200" cy="914400"/>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FF9BAE"/>
          </a:solidFill>
          <a:ln w="25400" cap="rnd">
            <a:solidFill>
              <a:srgbClr val="1A1A1A"/>
            </a:solidFill>
            <a:round/>
            <a:headEnd/>
            <a:tailEnd/>
          </a:ln>
        </p:spPr>
        <p:txBody>
          <a:bodyPr/>
          <a:lstStyle/>
          <a:p>
            <a:endParaRPr lang="en-US"/>
          </a:p>
        </p:txBody>
      </p:sp>
      <p:sp>
        <p:nvSpPr>
          <p:cNvPr id="61448" name="Rectangle 8"/>
          <p:cNvSpPr>
            <a:spLocks noChangeArrowheads="1"/>
          </p:cNvSpPr>
          <p:nvPr/>
        </p:nvSpPr>
        <p:spPr bwMode="auto">
          <a:xfrm>
            <a:off x="4191000" y="3733800"/>
            <a:ext cx="15128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n</a:t>
            </a:r>
            <a:r>
              <a:rPr lang="el-GR" altLang="en-US" sz="2400" b="1">
                <a:solidFill>
                  <a:srgbClr val="000066"/>
                </a:solidFill>
                <a:latin typeface="Times New Roman" panose="02020603050405020304" pitchFamily="18" charset="0"/>
                <a:cs typeface="Times New Roman" panose="02020603050405020304" pitchFamily="18" charset="0"/>
                <a:sym typeface="Symbol" panose="05050102010706020507" pitchFamily="18" charset="2"/>
              </a:rPr>
              <a:t>π</a:t>
            </a:r>
            <a:r>
              <a:rPr lang="en-US" altLang="en-US" sz="2400" b="1">
                <a:solidFill>
                  <a:srgbClr val="000066"/>
                </a:solidFill>
                <a:sym typeface="Symbol" panose="05050102010706020507" pitchFamily="18" charset="2"/>
              </a:rPr>
              <a:t>  5</a:t>
            </a:r>
          </a:p>
          <a:p>
            <a:pPr algn="ctr">
              <a:spcBef>
                <a:spcPct val="0"/>
              </a:spcBef>
              <a:buClrTx/>
              <a:buSzTx/>
              <a:buFontTx/>
              <a:buNone/>
            </a:pPr>
            <a:r>
              <a:rPr lang="en-US" altLang="en-US" sz="2400" b="1">
                <a:solidFill>
                  <a:srgbClr val="000066"/>
                </a:solidFill>
                <a:sym typeface="Symbol" panose="05050102010706020507" pitchFamily="18" charset="2"/>
              </a:rPr>
              <a:t>and</a:t>
            </a:r>
          </a:p>
          <a:p>
            <a:pPr algn="ctr">
              <a:spcBef>
                <a:spcPct val="0"/>
              </a:spcBef>
              <a:buClrTx/>
              <a:buSzTx/>
              <a:buFontTx/>
              <a:buNone/>
            </a:pPr>
            <a:r>
              <a:rPr lang="en-US" altLang="en-US" sz="2400" b="1">
                <a:solidFill>
                  <a:srgbClr val="000066"/>
                </a:solidFill>
                <a:sym typeface="Symbol" panose="05050102010706020507" pitchFamily="18" charset="2"/>
              </a:rPr>
              <a:t>n(1-</a:t>
            </a:r>
            <a:r>
              <a:rPr lang="el-GR" altLang="en-US" sz="2400" b="1">
                <a:solidFill>
                  <a:srgbClr val="000066"/>
                </a:solidFill>
                <a:latin typeface="Times New Roman" panose="02020603050405020304" pitchFamily="18" charset="0"/>
                <a:cs typeface="Times New Roman" panose="02020603050405020304" pitchFamily="18" charset="0"/>
                <a:sym typeface="Symbol" panose="05050102010706020507" pitchFamily="18" charset="2"/>
              </a:rPr>
              <a:t>π</a:t>
            </a:r>
            <a:r>
              <a:rPr lang="en-US" altLang="en-US" sz="2400" b="1">
                <a:solidFill>
                  <a:srgbClr val="000066"/>
                </a:solidFill>
                <a:sym typeface="Symbol" panose="05050102010706020507" pitchFamily="18" charset="2"/>
              </a:rPr>
              <a:t>)  5</a:t>
            </a:r>
          </a:p>
        </p:txBody>
      </p:sp>
      <p:sp>
        <p:nvSpPr>
          <p:cNvPr id="61449" name="Freeform 9"/>
          <p:cNvSpPr>
            <a:spLocks/>
          </p:cNvSpPr>
          <p:nvPr/>
        </p:nvSpPr>
        <p:spPr bwMode="auto">
          <a:xfrm>
            <a:off x="6400800" y="3657600"/>
            <a:ext cx="1828800" cy="1371600"/>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F9BAE"/>
          </a:solidFill>
          <a:ln w="25400" cap="rnd">
            <a:solidFill>
              <a:srgbClr val="1A1A1A"/>
            </a:solidFill>
            <a:round/>
            <a:headEnd/>
            <a:tailEnd/>
          </a:ln>
        </p:spPr>
        <p:txBody>
          <a:bodyPr/>
          <a:lstStyle/>
          <a:p>
            <a:endParaRPr lang="en-US"/>
          </a:p>
        </p:txBody>
      </p:sp>
      <p:sp>
        <p:nvSpPr>
          <p:cNvPr id="61450" name="Rectangle 10"/>
          <p:cNvSpPr>
            <a:spLocks noChangeArrowheads="1"/>
          </p:cNvSpPr>
          <p:nvPr/>
        </p:nvSpPr>
        <p:spPr bwMode="auto">
          <a:xfrm>
            <a:off x="6629400" y="5845175"/>
            <a:ext cx="1841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1451" name="Line 11"/>
          <p:cNvSpPr>
            <a:spLocks noChangeShapeType="1"/>
          </p:cNvSpPr>
          <p:nvPr/>
        </p:nvSpPr>
        <p:spPr bwMode="auto">
          <a:xfrm>
            <a:off x="4724400" y="3429000"/>
            <a:ext cx="25908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1452" name="Line 12"/>
          <p:cNvSpPr>
            <a:spLocks noChangeShapeType="1"/>
          </p:cNvSpPr>
          <p:nvPr/>
        </p:nvSpPr>
        <p:spPr bwMode="auto">
          <a:xfrm>
            <a:off x="4724400" y="34290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453" name="Line 13"/>
          <p:cNvSpPr>
            <a:spLocks noChangeShapeType="1"/>
          </p:cNvSpPr>
          <p:nvPr/>
        </p:nvSpPr>
        <p:spPr bwMode="auto">
          <a:xfrm>
            <a:off x="7315200" y="34290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1454" name="Rectangle 14"/>
          <p:cNvSpPr>
            <a:spLocks noChangeArrowheads="1"/>
          </p:cNvSpPr>
          <p:nvPr/>
        </p:nvSpPr>
        <p:spPr bwMode="auto">
          <a:xfrm>
            <a:off x="4572000" y="2362200"/>
            <a:ext cx="2743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Hypothesis </a:t>
            </a:r>
          </a:p>
          <a:p>
            <a:pPr algn="ctr">
              <a:spcBef>
                <a:spcPct val="0"/>
              </a:spcBef>
              <a:buClrTx/>
              <a:buSzTx/>
              <a:buFontTx/>
              <a:buNone/>
            </a:pPr>
            <a:r>
              <a:rPr lang="en-US" altLang="en-US" sz="2400" b="1">
                <a:solidFill>
                  <a:srgbClr val="000066"/>
                </a:solidFill>
                <a:sym typeface="Symbol" panose="05050102010706020507" pitchFamily="18" charset="2"/>
              </a:rPr>
              <a:t>Tests for  p</a:t>
            </a:r>
          </a:p>
        </p:txBody>
      </p:sp>
      <p:sp>
        <p:nvSpPr>
          <p:cNvPr id="61455" name="Rectangle 15"/>
          <p:cNvSpPr>
            <a:spLocks noChangeArrowheads="1"/>
          </p:cNvSpPr>
          <p:nvPr/>
        </p:nvSpPr>
        <p:spPr bwMode="auto">
          <a:xfrm>
            <a:off x="6562725" y="3733800"/>
            <a:ext cx="15240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n</a:t>
            </a:r>
            <a:r>
              <a:rPr lang="el-GR" altLang="en-US" sz="2400" b="1">
                <a:solidFill>
                  <a:srgbClr val="000066"/>
                </a:solidFill>
                <a:latin typeface="Times New Roman" panose="02020603050405020304" pitchFamily="18" charset="0"/>
                <a:cs typeface="Times New Roman" panose="02020603050405020304" pitchFamily="18" charset="0"/>
                <a:sym typeface="Symbol" panose="05050102010706020507" pitchFamily="18" charset="2"/>
              </a:rPr>
              <a:t>π</a:t>
            </a:r>
            <a:r>
              <a:rPr lang="en-US" altLang="en-US" sz="2400" b="1">
                <a:solidFill>
                  <a:srgbClr val="000066"/>
                </a:solidFill>
                <a:sym typeface="Symbol" panose="05050102010706020507" pitchFamily="18" charset="2"/>
              </a:rPr>
              <a:t> &lt; 5</a:t>
            </a:r>
          </a:p>
          <a:p>
            <a:pPr algn="ctr">
              <a:spcBef>
                <a:spcPct val="0"/>
              </a:spcBef>
              <a:buClrTx/>
              <a:buSzTx/>
              <a:buFontTx/>
              <a:buNone/>
            </a:pPr>
            <a:r>
              <a:rPr lang="en-US" altLang="en-US" sz="2400" b="1">
                <a:solidFill>
                  <a:srgbClr val="000066"/>
                </a:solidFill>
                <a:sym typeface="Symbol" panose="05050102010706020507" pitchFamily="18" charset="2"/>
              </a:rPr>
              <a:t>or</a:t>
            </a:r>
          </a:p>
          <a:p>
            <a:pPr algn="ctr">
              <a:spcBef>
                <a:spcPct val="0"/>
              </a:spcBef>
              <a:buClrTx/>
              <a:buSzTx/>
              <a:buFontTx/>
              <a:buNone/>
            </a:pPr>
            <a:r>
              <a:rPr lang="en-US" altLang="en-US" sz="2400" b="1">
                <a:solidFill>
                  <a:srgbClr val="000066"/>
                </a:solidFill>
                <a:sym typeface="Symbol" panose="05050102010706020507" pitchFamily="18" charset="2"/>
              </a:rPr>
              <a:t>n(1-</a:t>
            </a:r>
            <a:r>
              <a:rPr lang="el-GR" altLang="en-US" sz="2400" b="1">
                <a:solidFill>
                  <a:srgbClr val="000066"/>
                </a:solidFill>
                <a:latin typeface="Times New Roman" panose="02020603050405020304" pitchFamily="18" charset="0"/>
                <a:cs typeface="Times New Roman" panose="02020603050405020304" pitchFamily="18" charset="0"/>
                <a:sym typeface="Symbol" panose="05050102010706020507" pitchFamily="18" charset="2"/>
              </a:rPr>
              <a:t>π</a:t>
            </a:r>
            <a:r>
              <a:rPr lang="en-US" altLang="en-US" sz="2400" b="1">
                <a:solidFill>
                  <a:srgbClr val="000066"/>
                </a:solidFill>
                <a:sym typeface="Symbol" panose="05050102010706020507" pitchFamily="18" charset="2"/>
              </a:rPr>
              <a:t>) &lt; 5</a:t>
            </a:r>
          </a:p>
        </p:txBody>
      </p:sp>
      <p:sp>
        <p:nvSpPr>
          <p:cNvPr id="61456" name="Freeform 16"/>
          <p:cNvSpPr>
            <a:spLocks/>
          </p:cNvSpPr>
          <p:nvPr/>
        </p:nvSpPr>
        <p:spPr bwMode="auto">
          <a:xfrm>
            <a:off x="304800" y="1828800"/>
            <a:ext cx="5562600" cy="4419600"/>
          </a:xfrm>
          <a:custGeom>
            <a:avLst/>
            <a:gdLst>
              <a:gd name="T0" fmla="*/ 2147483646 w 3504"/>
              <a:gd name="T1" fmla="*/ 2147483646 h 2784"/>
              <a:gd name="T2" fmla="*/ 2147483646 w 3504"/>
              <a:gd name="T3" fmla="*/ 2147483646 h 2784"/>
              <a:gd name="T4" fmla="*/ 2147483646 w 3504"/>
              <a:gd name="T5" fmla="*/ 0 h 2784"/>
              <a:gd name="T6" fmla="*/ 0 w 3504"/>
              <a:gd name="T7" fmla="*/ 0 h 2784"/>
              <a:gd name="T8" fmla="*/ 0 w 3504"/>
              <a:gd name="T9" fmla="*/ 2147483646 h 2784"/>
              <a:gd name="T10" fmla="*/ 2147483646 w 3504"/>
              <a:gd name="T11" fmla="*/ 2147483646 h 2784"/>
              <a:gd name="T12" fmla="*/ 2147483646 w 3504"/>
              <a:gd name="T13" fmla="*/ 2147483646 h 2784"/>
              <a:gd name="T14" fmla="*/ 2147483646 w 3504"/>
              <a:gd name="T15" fmla="*/ 2147483646 h 2784"/>
              <a:gd name="T16" fmla="*/ 2147483646 w 3504"/>
              <a:gd name="T17" fmla="*/ 2147483646 h 27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4"/>
              <a:gd name="T28" fmla="*/ 0 h 2784"/>
              <a:gd name="T29" fmla="*/ 3504 w 3504"/>
              <a:gd name="T30" fmla="*/ 2784 h 27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4" h="2784">
                <a:moveTo>
                  <a:pt x="3408" y="1056"/>
                </a:moveTo>
                <a:lnTo>
                  <a:pt x="2400" y="1056"/>
                </a:lnTo>
                <a:lnTo>
                  <a:pt x="2400" y="0"/>
                </a:lnTo>
                <a:lnTo>
                  <a:pt x="0" y="0"/>
                </a:lnTo>
                <a:lnTo>
                  <a:pt x="0" y="2784"/>
                </a:lnTo>
                <a:lnTo>
                  <a:pt x="3504" y="2784"/>
                </a:lnTo>
                <a:lnTo>
                  <a:pt x="3504" y="1056"/>
                </a:lnTo>
                <a:lnTo>
                  <a:pt x="3360" y="1056"/>
                </a:lnTo>
                <a:lnTo>
                  <a:pt x="3408" y="1056"/>
                </a:lnTo>
                <a:close/>
              </a:path>
            </a:pathLst>
          </a:cu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57" name="Text Box 17"/>
          <p:cNvSpPr txBox="1">
            <a:spLocks noChangeArrowheads="1"/>
          </p:cNvSpPr>
          <p:nvPr/>
        </p:nvSpPr>
        <p:spPr bwMode="auto">
          <a:xfrm>
            <a:off x="6858000" y="5410200"/>
            <a:ext cx="1828800" cy="720725"/>
          </a:xfrm>
          <a:prstGeom prst="rect">
            <a:avLst/>
          </a:prstGeom>
          <a:solidFill>
            <a:schemeClr val="accent2"/>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a:t>Not discussed in this chapter</a:t>
            </a:r>
          </a:p>
        </p:txBody>
      </p:sp>
      <p:sp>
        <p:nvSpPr>
          <p:cNvPr id="61458" name="Line 18"/>
          <p:cNvSpPr>
            <a:spLocks noChangeShapeType="1"/>
          </p:cNvSpPr>
          <p:nvPr/>
        </p:nvSpPr>
        <p:spPr bwMode="auto">
          <a:xfrm>
            <a:off x="7315200" y="5029200"/>
            <a:ext cx="0" cy="381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459" name="Rectangle 21"/>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2466" name="Rectangle 2"/>
          <p:cNvSpPr>
            <a:spLocks noGrp="1" noChangeArrowheads="1"/>
          </p:cNvSpPr>
          <p:nvPr>
            <p:ph type="body" idx="4294967295"/>
          </p:nvPr>
        </p:nvSpPr>
        <p:spPr>
          <a:xfrm>
            <a:off x="609600" y="1981200"/>
            <a:ext cx="3048000" cy="1828800"/>
          </a:xfrm>
        </p:spPr>
        <p:txBody>
          <a:bodyPr/>
          <a:lstStyle/>
          <a:p>
            <a:pPr eaLnBrk="1" hangingPunct="1"/>
            <a:r>
              <a:rPr lang="en-US" altLang="en-US" sz="2400"/>
              <a:t>An equivalent form to the last slide, but in terms of the number in the category of interest, X:</a:t>
            </a:r>
          </a:p>
        </p:txBody>
      </p:sp>
      <p:sp>
        <p:nvSpPr>
          <p:cNvPr id="62467" name="Rectangle 3"/>
          <p:cNvSpPr>
            <a:spLocks noGrp="1" noChangeArrowheads="1"/>
          </p:cNvSpPr>
          <p:nvPr>
            <p:ph type="title" idx="4294967295"/>
          </p:nvPr>
        </p:nvSpPr>
        <p:spPr>
          <a:xfrm>
            <a:off x="1143000" y="609600"/>
            <a:ext cx="7793038" cy="762000"/>
          </a:xfrm>
        </p:spPr>
        <p:txBody>
          <a:bodyPr/>
          <a:lstStyle/>
          <a:p>
            <a:pPr defTabSz="914400" eaLnBrk="1" hangingPunct="1">
              <a:lnSpc>
                <a:spcPct val="90000"/>
              </a:lnSpc>
            </a:pPr>
            <a:r>
              <a:rPr lang="en-US" altLang="en-US" sz="3600"/>
              <a:t>Z Test for Proportion in Terms of Number in Category of Interest</a:t>
            </a:r>
          </a:p>
        </p:txBody>
      </p:sp>
      <p:graphicFrame>
        <p:nvGraphicFramePr>
          <p:cNvPr id="62468" name="Object 4"/>
          <p:cNvGraphicFramePr>
            <a:graphicFrameLocks noChangeAspect="1"/>
          </p:cNvGraphicFramePr>
          <p:nvPr/>
        </p:nvGraphicFramePr>
        <p:xfrm>
          <a:off x="381000" y="4857750"/>
          <a:ext cx="3519488" cy="1309688"/>
        </p:xfrm>
        <a:graphic>
          <a:graphicData uri="http://schemas.openxmlformats.org/presentationml/2006/ole">
            <mc:AlternateContent xmlns:mc="http://schemas.openxmlformats.org/markup-compatibility/2006">
              <mc:Choice xmlns:v="urn:schemas-microsoft-com:vml" Requires="v">
                <p:oleObj name="Equation" r:id="rId2" imgW="1193800" imgH="444500" progId="Equation.3">
                  <p:embed/>
                </p:oleObj>
              </mc:Choice>
              <mc:Fallback>
                <p:oleObj name="Equation" r:id="rId2" imgW="1193800" imgH="4445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857750"/>
                        <a:ext cx="3519488" cy="1309688"/>
                      </a:xfrm>
                      <a:prstGeom prst="rect">
                        <a:avLst/>
                      </a:prstGeom>
                      <a:solidFill>
                        <a:srgbClr val="00E200"/>
                      </a:solidFill>
                      <a:ln w="9525">
                        <a:solidFill>
                          <a:schemeClr val="tx1"/>
                        </a:solidFill>
                        <a:miter lim="800000"/>
                        <a:headEnd/>
                        <a:tailEnd/>
                      </a:ln>
                    </p:spPr>
                  </p:pic>
                </p:oleObj>
              </mc:Fallback>
            </mc:AlternateContent>
          </a:graphicData>
        </a:graphic>
      </p:graphicFrame>
      <p:sp>
        <p:nvSpPr>
          <p:cNvPr id="62469" name="Line 5"/>
          <p:cNvSpPr>
            <a:spLocks noChangeShapeType="1"/>
          </p:cNvSpPr>
          <p:nvPr/>
        </p:nvSpPr>
        <p:spPr bwMode="auto">
          <a:xfrm>
            <a:off x="6019800" y="32004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0" name="Freeform 6"/>
          <p:cNvSpPr>
            <a:spLocks/>
          </p:cNvSpPr>
          <p:nvPr/>
        </p:nvSpPr>
        <p:spPr bwMode="auto">
          <a:xfrm>
            <a:off x="4038600" y="3657600"/>
            <a:ext cx="1819275" cy="1371600"/>
          </a:xfrm>
          <a:custGeom>
            <a:avLst/>
            <a:gdLst>
              <a:gd name="T0" fmla="*/ 0 w 1068"/>
              <a:gd name="T1" fmla="*/ 2147483646 h 429"/>
              <a:gd name="T2" fmla="*/ 2147483646 w 1068"/>
              <a:gd name="T3" fmla="*/ 2147483646 h 429"/>
              <a:gd name="T4" fmla="*/ 2147483646 w 1068"/>
              <a:gd name="T5" fmla="*/ 0 h 429"/>
              <a:gd name="T6" fmla="*/ 0 w 1068"/>
              <a:gd name="T7" fmla="*/ 0 h 429"/>
              <a:gd name="T8" fmla="*/ 0 w 1068"/>
              <a:gd name="T9" fmla="*/ 2147483646 h 429"/>
              <a:gd name="T10" fmla="*/ 0 60000 65536"/>
              <a:gd name="T11" fmla="*/ 0 60000 65536"/>
              <a:gd name="T12" fmla="*/ 0 60000 65536"/>
              <a:gd name="T13" fmla="*/ 0 60000 65536"/>
              <a:gd name="T14" fmla="*/ 0 60000 65536"/>
              <a:gd name="T15" fmla="*/ 0 w 1068"/>
              <a:gd name="T16" fmla="*/ 0 h 429"/>
              <a:gd name="T17" fmla="*/ 1068 w 1068"/>
              <a:gd name="T18" fmla="*/ 429 h 429"/>
            </a:gdLst>
            <a:ahLst/>
            <a:cxnLst>
              <a:cxn ang="T10">
                <a:pos x="T0" y="T1"/>
              </a:cxn>
              <a:cxn ang="T11">
                <a:pos x="T2" y="T3"/>
              </a:cxn>
              <a:cxn ang="T12">
                <a:pos x="T4" y="T5"/>
              </a:cxn>
              <a:cxn ang="T13">
                <a:pos x="T6" y="T7"/>
              </a:cxn>
              <a:cxn ang="T14">
                <a:pos x="T8" y="T9"/>
              </a:cxn>
            </a:cxnLst>
            <a:rect l="T15" t="T16" r="T17" b="T18"/>
            <a:pathLst>
              <a:path w="1068" h="429">
                <a:moveTo>
                  <a:pt x="0" y="428"/>
                </a:moveTo>
                <a:lnTo>
                  <a:pt x="1067" y="428"/>
                </a:lnTo>
                <a:lnTo>
                  <a:pt x="1067" y="0"/>
                </a:lnTo>
                <a:lnTo>
                  <a:pt x="0" y="0"/>
                </a:lnTo>
                <a:lnTo>
                  <a:pt x="0" y="428"/>
                </a:lnTo>
              </a:path>
            </a:pathLst>
          </a:custGeom>
          <a:solidFill>
            <a:srgbClr val="00E200"/>
          </a:solidFill>
          <a:ln w="25400" cap="rnd">
            <a:solidFill>
              <a:srgbClr val="1A1A1A"/>
            </a:solidFill>
            <a:round/>
            <a:headEnd/>
            <a:tailEnd/>
          </a:ln>
        </p:spPr>
        <p:txBody>
          <a:bodyPr/>
          <a:lstStyle/>
          <a:p>
            <a:endParaRPr lang="en-US"/>
          </a:p>
        </p:txBody>
      </p:sp>
      <p:sp>
        <p:nvSpPr>
          <p:cNvPr id="62471" name="Freeform 7"/>
          <p:cNvSpPr>
            <a:spLocks/>
          </p:cNvSpPr>
          <p:nvPr/>
        </p:nvSpPr>
        <p:spPr bwMode="auto">
          <a:xfrm>
            <a:off x="5029200" y="2362200"/>
            <a:ext cx="1981200" cy="914400"/>
          </a:xfrm>
          <a:custGeom>
            <a:avLst/>
            <a:gdLst>
              <a:gd name="T0" fmla="*/ 0 w 1115"/>
              <a:gd name="T1" fmla="*/ 2147483646 h 514"/>
              <a:gd name="T2" fmla="*/ 2147483646 w 1115"/>
              <a:gd name="T3" fmla="*/ 2147483646 h 514"/>
              <a:gd name="T4" fmla="*/ 2147483646 w 1115"/>
              <a:gd name="T5" fmla="*/ 0 h 514"/>
              <a:gd name="T6" fmla="*/ 0 w 1115"/>
              <a:gd name="T7" fmla="*/ 0 h 514"/>
              <a:gd name="T8" fmla="*/ 0 w 1115"/>
              <a:gd name="T9" fmla="*/ 2147483646 h 514"/>
              <a:gd name="T10" fmla="*/ 0 60000 65536"/>
              <a:gd name="T11" fmla="*/ 0 60000 65536"/>
              <a:gd name="T12" fmla="*/ 0 60000 65536"/>
              <a:gd name="T13" fmla="*/ 0 60000 65536"/>
              <a:gd name="T14" fmla="*/ 0 60000 65536"/>
              <a:gd name="T15" fmla="*/ 0 w 1115"/>
              <a:gd name="T16" fmla="*/ 0 h 514"/>
              <a:gd name="T17" fmla="*/ 1115 w 1115"/>
              <a:gd name="T18" fmla="*/ 514 h 514"/>
            </a:gdLst>
            <a:ahLst/>
            <a:cxnLst>
              <a:cxn ang="T10">
                <a:pos x="T0" y="T1"/>
              </a:cxn>
              <a:cxn ang="T11">
                <a:pos x="T2" y="T3"/>
              </a:cxn>
              <a:cxn ang="T12">
                <a:pos x="T4" y="T5"/>
              </a:cxn>
              <a:cxn ang="T13">
                <a:pos x="T6" y="T7"/>
              </a:cxn>
              <a:cxn ang="T14">
                <a:pos x="T8" y="T9"/>
              </a:cxn>
            </a:cxnLst>
            <a:rect l="T15" t="T16" r="T17" b="T18"/>
            <a:pathLst>
              <a:path w="1115" h="514">
                <a:moveTo>
                  <a:pt x="0" y="513"/>
                </a:moveTo>
                <a:lnTo>
                  <a:pt x="1114" y="513"/>
                </a:lnTo>
                <a:lnTo>
                  <a:pt x="1114" y="0"/>
                </a:lnTo>
                <a:lnTo>
                  <a:pt x="0" y="0"/>
                </a:lnTo>
                <a:lnTo>
                  <a:pt x="0" y="513"/>
                </a:lnTo>
              </a:path>
            </a:pathLst>
          </a:custGeom>
          <a:solidFill>
            <a:srgbClr val="FF9BAE"/>
          </a:solidFill>
          <a:ln w="25400" cap="rnd">
            <a:solidFill>
              <a:srgbClr val="1A1A1A"/>
            </a:solidFill>
            <a:round/>
            <a:headEnd/>
            <a:tailEnd/>
          </a:ln>
        </p:spPr>
        <p:txBody>
          <a:bodyPr/>
          <a:lstStyle/>
          <a:p>
            <a:endParaRPr lang="en-US"/>
          </a:p>
        </p:txBody>
      </p:sp>
      <p:sp>
        <p:nvSpPr>
          <p:cNvPr id="62472" name="Rectangle 8"/>
          <p:cNvSpPr>
            <a:spLocks noChangeArrowheads="1"/>
          </p:cNvSpPr>
          <p:nvPr/>
        </p:nvSpPr>
        <p:spPr bwMode="auto">
          <a:xfrm>
            <a:off x="4367213" y="3733800"/>
            <a:ext cx="117633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X  5</a:t>
            </a:r>
          </a:p>
          <a:p>
            <a:pPr algn="ctr">
              <a:spcBef>
                <a:spcPct val="0"/>
              </a:spcBef>
              <a:buClrTx/>
              <a:buSzTx/>
              <a:buFontTx/>
              <a:buNone/>
            </a:pPr>
            <a:r>
              <a:rPr lang="en-US" altLang="en-US" sz="2400" b="1">
                <a:solidFill>
                  <a:srgbClr val="000066"/>
                </a:solidFill>
                <a:sym typeface="Symbol" panose="05050102010706020507" pitchFamily="18" charset="2"/>
              </a:rPr>
              <a:t>and</a:t>
            </a:r>
          </a:p>
          <a:p>
            <a:pPr algn="ctr">
              <a:spcBef>
                <a:spcPct val="0"/>
              </a:spcBef>
              <a:buClrTx/>
              <a:buSzTx/>
              <a:buFontTx/>
              <a:buNone/>
            </a:pPr>
            <a:r>
              <a:rPr lang="en-US" altLang="en-US" sz="2400" b="1">
                <a:solidFill>
                  <a:srgbClr val="000066"/>
                </a:solidFill>
                <a:sym typeface="Symbol" panose="05050102010706020507" pitchFamily="18" charset="2"/>
              </a:rPr>
              <a:t>n-X  5</a:t>
            </a:r>
          </a:p>
        </p:txBody>
      </p:sp>
      <p:sp>
        <p:nvSpPr>
          <p:cNvPr id="62473" name="Freeform 9"/>
          <p:cNvSpPr>
            <a:spLocks/>
          </p:cNvSpPr>
          <p:nvPr/>
        </p:nvSpPr>
        <p:spPr bwMode="auto">
          <a:xfrm>
            <a:off x="6400800" y="3657600"/>
            <a:ext cx="1828800" cy="1371600"/>
          </a:xfrm>
          <a:custGeom>
            <a:avLst/>
            <a:gdLst>
              <a:gd name="T0" fmla="*/ 0 w 1241"/>
              <a:gd name="T1" fmla="*/ 2147483646 h 436"/>
              <a:gd name="T2" fmla="*/ 2147483646 w 1241"/>
              <a:gd name="T3" fmla="*/ 2147483646 h 436"/>
              <a:gd name="T4" fmla="*/ 2147483646 w 1241"/>
              <a:gd name="T5" fmla="*/ 0 h 436"/>
              <a:gd name="T6" fmla="*/ 0 w 1241"/>
              <a:gd name="T7" fmla="*/ 0 h 436"/>
              <a:gd name="T8" fmla="*/ 0 w 1241"/>
              <a:gd name="T9" fmla="*/ 2147483646 h 436"/>
              <a:gd name="T10" fmla="*/ 0 60000 65536"/>
              <a:gd name="T11" fmla="*/ 0 60000 65536"/>
              <a:gd name="T12" fmla="*/ 0 60000 65536"/>
              <a:gd name="T13" fmla="*/ 0 60000 65536"/>
              <a:gd name="T14" fmla="*/ 0 60000 65536"/>
              <a:gd name="T15" fmla="*/ 0 w 1241"/>
              <a:gd name="T16" fmla="*/ 0 h 436"/>
              <a:gd name="T17" fmla="*/ 1241 w 1241"/>
              <a:gd name="T18" fmla="*/ 436 h 436"/>
            </a:gdLst>
            <a:ahLst/>
            <a:cxnLst>
              <a:cxn ang="T10">
                <a:pos x="T0" y="T1"/>
              </a:cxn>
              <a:cxn ang="T11">
                <a:pos x="T2" y="T3"/>
              </a:cxn>
              <a:cxn ang="T12">
                <a:pos x="T4" y="T5"/>
              </a:cxn>
              <a:cxn ang="T13">
                <a:pos x="T6" y="T7"/>
              </a:cxn>
              <a:cxn ang="T14">
                <a:pos x="T8" y="T9"/>
              </a:cxn>
            </a:cxnLst>
            <a:rect l="T15" t="T16" r="T17" b="T18"/>
            <a:pathLst>
              <a:path w="1241" h="436">
                <a:moveTo>
                  <a:pt x="0" y="435"/>
                </a:moveTo>
                <a:lnTo>
                  <a:pt x="1240" y="435"/>
                </a:lnTo>
                <a:lnTo>
                  <a:pt x="1240" y="0"/>
                </a:lnTo>
                <a:lnTo>
                  <a:pt x="0" y="0"/>
                </a:lnTo>
                <a:lnTo>
                  <a:pt x="0" y="435"/>
                </a:lnTo>
              </a:path>
            </a:pathLst>
          </a:custGeom>
          <a:solidFill>
            <a:srgbClr val="FF9BAE"/>
          </a:solidFill>
          <a:ln w="25400" cap="rnd">
            <a:solidFill>
              <a:srgbClr val="1A1A1A"/>
            </a:solidFill>
            <a:round/>
            <a:headEnd/>
            <a:tailEnd/>
          </a:ln>
        </p:spPr>
        <p:txBody>
          <a:bodyPr/>
          <a:lstStyle/>
          <a:p>
            <a:endParaRPr lang="en-US"/>
          </a:p>
        </p:txBody>
      </p:sp>
      <p:sp>
        <p:nvSpPr>
          <p:cNvPr id="62474" name="Rectangle 10"/>
          <p:cNvSpPr>
            <a:spLocks noChangeArrowheads="1"/>
          </p:cNvSpPr>
          <p:nvPr/>
        </p:nvSpPr>
        <p:spPr bwMode="auto">
          <a:xfrm>
            <a:off x="6629400" y="5845175"/>
            <a:ext cx="184150"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2475" name="Line 11"/>
          <p:cNvSpPr>
            <a:spLocks noChangeShapeType="1"/>
          </p:cNvSpPr>
          <p:nvPr/>
        </p:nvSpPr>
        <p:spPr bwMode="auto">
          <a:xfrm>
            <a:off x="4953000" y="3409950"/>
            <a:ext cx="2362200" cy="190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62476" name="Line 12"/>
          <p:cNvSpPr>
            <a:spLocks noChangeShapeType="1"/>
          </p:cNvSpPr>
          <p:nvPr/>
        </p:nvSpPr>
        <p:spPr bwMode="auto">
          <a:xfrm>
            <a:off x="4953000" y="34290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7" name="Line 13"/>
          <p:cNvSpPr>
            <a:spLocks noChangeShapeType="1"/>
          </p:cNvSpPr>
          <p:nvPr/>
        </p:nvSpPr>
        <p:spPr bwMode="auto">
          <a:xfrm>
            <a:off x="7315200" y="3429000"/>
            <a:ext cx="1588" cy="228600"/>
          </a:xfrm>
          <a:prstGeom prst="line">
            <a:avLst/>
          </a:prstGeom>
          <a:noFill/>
          <a:ln w="2857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2478" name="Rectangle 14"/>
          <p:cNvSpPr>
            <a:spLocks noChangeArrowheads="1"/>
          </p:cNvSpPr>
          <p:nvPr/>
        </p:nvSpPr>
        <p:spPr bwMode="auto">
          <a:xfrm>
            <a:off x="4572000" y="2362200"/>
            <a:ext cx="27432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Hypothesis </a:t>
            </a:r>
          </a:p>
          <a:p>
            <a:pPr algn="ctr">
              <a:spcBef>
                <a:spcPct val="0"/>
              </a:spcBef>
              <a:buClrTx/>
              <a:buSzTx/>
              <a:buFontTx/>
              <a:buNone/>
            </a:pPr>
            <a:r>
              <a:rPr lang="en-US" altLang="en-US" sz="2400" b="1">
                <a:solidFill>
                  <a:srgbClr val="000066"/>
                </a:solidFill>
                <a:sym typeface="Symbol" panose="05050102010706020507" pitchFamily="18" charset="2"/>
              </a:rPr>
              <a:t>Tests for  X</a:t>
            </a:r>
          </a:p>
        </p:txBody>
      </p:sp>
      <p:sp>
        <p:nvSpPr>
          <p:cNvPr id="62479" name="Rectangle 15"/>
          <p:cNvSpPr>
            <a:spLocks noChangeArrowheads="1"/>
          </p:cNvSpPr>
          <p:nvPr/>
        </p:nvSpPr>
        <p:spPr bwMode="auto">
          <a:xfrm>
            <a:off x="6731000" y="3733800"/>
            <a:ext cx="118745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b="1">
                <a:solidFill>
                  <a:srgbClr val="000066"/>
                </a:solidFill>
                <a:sym typeface="Symbol" panose="05050102010706020507" pitchFamily="18" charset="2"/>
              </a:rPr>
              <a:t>X &lt; 5</a:t>
            </a:r>
          </a:p>
          <a:p>
            <a:pPr algn="ctr">
              <a:spcBef>
                <a:spcPct val="0"/>
              </a:spcBef>
              <a:buClrTx/>
              <a:buSzTx/>
              <a:buFontTx/>
              <a:buNone/>
            </a:pPr>
            <a:r>
              <a:rPr lang="en-US" altLang="en-US" sz="2400" b="1">
                <a:solidFill>
                  <a:srgbClr val="000066"/>
                </a:solidFill>
                <a:sym typeface="Symbol" panose="05050102010706020507" pitchFamily="18" charset="2"/>
              </a:rPr>
              <a:t>or</a:t>
            </a:r>
          </a:p>
          <a:p>
            <a:pPr algn="ctr">
              <a:spcBef>
                <a:spcPct val="0"/>
              </a:spcBef>
              <a:buClrTx/>
              <a:buSzTx/>
              <a:buFontTx/>
              <a:buNone/>
            </a:pPr>
            <a:r>
              <a:rPr lang="en-US" altLang="en-US" sz="2400" b="1">
                <a:solidFill>
                  <a:srgbClr val="000066"/>
                </a:solidFill>
                <a:sym typeface="Symbol" panose="05050102010706020507" pitchFamily="18" charset="2"/>
              </a:rPr>
              <a:t>n-X &lt; 5</a:t>
            </a:r>
          </a:p>
        </p:txBody>
      </p:sp>
      <p:sp>
        <p:nvSpPr>
          <p:cNvPr id="62480" name="Freeform 16"/>
          <p:cNvSpPr>
            <a:spLocks/>
          </p:cNvSpPr>
          <p:nvPr/>
        </p:nvSpPr>
        <p:spPr bwMode="auto">
          <a:xfrm>
            <a:off x="304800" y="1828800"/>
            <a:ext cx="5562600" cy="4419600"/>
          </a:xfrm>
          <a:custGeom>
            <a:avLst/>
            <a:gdLst>
              <a:gd name="T0" fmla="*/ 2147483646 w 3504"/>
              <a:gd name="T1" fmla="*/ 2147483646 h 2784"/>
              <a:gd name="T2" fmla="*/ 2147483646 w 3504"/>
              <a:gd name="T3" fmla="*/ 2147483646 h 2784"/>
              <a:gd name="T4" fmla="*/ 2147483646 w 3504"/>
              <a:gd name="T5" fmla="*/ 0 h 2784"/>
              <a:gd name="T6" fmla="*/ 0 w 3504"/>
              <a:gd name="T7" fmla="*/ 0 h 2784"/>
              <a:gd name="T8" fmla="*/ 0 w 3504"/>
              <a:gd name="T9" fmla="*/ 2147483646 h 2784"/>
              <a:gd name="T10" fmla="*/ 2147483646 w 3504"/>
              <a:gd name="T11" fmla="*/ 2147483646 h 2784"/>
              <a:gd name="T12" fmla="*/ 2147483646 w 3504"/>
              <a:gd name="T13" fmla="*/ 2147483646 h 2784"/>
              <a:gd name="T14" fmla="*/ 2147483646 w 3504"/>
              <a:gd name="T15" fmla="*/ 2147483646 h 2784"/>
              <a:gd name="T16" fmla="*/ 2147483646 w 3504"/>
              <a:gd name="T17" fmla="*/ 2147483646 h 278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504"/>
              <a:gd name="T28" fmla="*/ 0 h 2784"/>
              <a:gd name="T29" fmla="*/ 3504 w 3504"/>
              <a:gd name="T30" fmla="*/ 2784 h 278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504" h="2784">
                <a:moveTo>
                  <a:pt x="3408" y="1056"/>
                </a:moveTo>
                <a:lnTo>
                  <a:pt x="2400" y="1056"/>
                </a:lnTo>
                <a:lnTo>
                  <a:pt x="2400" y="0"/>
                </a:lnTo>
                <a:lnTo>
                  <a:pt x="0" y="0"/>
                </a:lnTo>
                <a:lnTo>
                  <a:pt x="0" y="2784"/>
                </a:lnTo>
                <a:lnTo>
                  <a:pt x="3504" y="2784"/>
                </a:lnTo>
                <a:lnTo>
                  <a:pt x="3504" y="1056"/>
                </a:lnTo>
                <a:lnTo>
                  <a:pt x="3360" y="1056"/>
                </a:lnTo>
                <a:lnTo>
                  <a:pt x="3408" y="1056"/>
                </a:lnTo>
                <a:close/>
              </a:path>
            </a:pathLst>
          </a:custGeom>
          <a:noFill/>
          <a:ln w="28575">
            <a:solidFill>
              <a:srgbClr val="C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2481" name="Text Box 17"/>
          <p:cNvSpPr txBox="1">
            <a:spLocks noChangeArrowheads="1"/>
          </p:cNvSpPr>
          <p:nvPr/>
        </p:nvSpPr>
        <p:spPr bwMode="auto">
          <a:xfrm>
            <a:off x="6858000" y="5410200"/>
            <a:ext cx="1828800" cy="720725"/>
          </a:xfrm>
          <a:prstGeom prst="rect">
            <a:avLst/>
          </a:prstGeom>
          <a:solidFill>
            <a:schemeClr val="accent2"/>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a:t>Not discussed in this chapter</a:t>
            </a:r>
          </a:p>
        </p:txBody>
      </p:sp>
      <p:sp>
        <p:nvSpPr>
          <p:cNvPr id="62482" name="Line 18"/>
          <p:cNvSpPr>
            <a:spLocks noChangeShapeType="1"/>
          </p:cNvSpPr>
          <p:nvPr/>
        </p:nvSpPr>
        <p:spPr bwMode="auto">
          <a:xfrm>
            <a:off x="7315200" y="5029200"/>
            <a:ext cx="0" cy="3810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483" name="Rectangle 21"/>
          <p:cNvSpPr>
            <a:spLocks noChangeArrowheads="1"/>
          </p:cNvSpPr>
          <p:nvPr/>
        </p:nvSpPr>
        <p:spPr bwMode="auto">
          <a:xfrm>
            <a:off x="7543800" y="1195388"/>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1066800" y="381000"/>
            <a:ext cx="7793038" cy="762000"/>
          </a:xfrm>
        </p:spPr>
        <p:txBody>
          <a:bodyPr/>
          <a:lstStyle/>
          <a:p>
            <a:pPr eaLnBrk="1" hangingPunct="1"/>
            <a:r>
              <a:rPr lang="en-US" altLang="en-US"/>
              <a:t>Example:  Z Test for Proportion</a:t>
            </a:r>
          </a:p>
        </p:txBody>
      </p:sp>
      <p:sp>
        <p:nvSpPr>
          <p:cNvPr id="63491" name="Rectangle 3"/>
          <p:cNvSpPr>
            <a:spLocks noChangeArrowheads="1"/>
          </p:cNvSpPr>
          <p:nvPr/>
        </p:nvSpPr>
        <p:spPr bwMode="auto">
          <a:xfrm>
            <a:off x="609600" y="5029200"/>
            <a:ext cx="41338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3492" name="Rectangle 4"/>
          <p:cNvSpPr>
            <a:spLocks noGrp="1" noChangeArrowheads="1"/>
          </p:cNvSpPr>
          <p:nvPr>
            <p:ph type="body" idx="4294967295"/>
          </p:nvPr>
        </p:nvSpPr>
        <p:spPr>
          <a:xfrm>
            <a:off x="381000" y="1868488"/>
            <a:ext cx="4343400" cy="4227512"/>
          </a:xfrm>
          <a:solidFill>
            <a:srgbClr val="00E200"/>
          </a:solidFill>
          <a:ln w="19050">
            <a:solidFill>
              <a:schemeClr val="tx1"/>
            </a:solidFill>
            <a:miter lim="800000"/>
            <a:headEnd/>
            <a:tailEnd/>
          </a:ln>
        </p:spPr>
        <p:txBody>
          <a:bodyPr/>
          <a:lstStyle/>
          <a:p>
            <a:pPr eaLnBrk="1" hangingPunct="1">
              <a:buFont typeface="Wingdings" panose="05000000000000000000" pitchFamily="2" charset="2"/>
              <a:buNone/>
            </a:pPr>
            <a:r>
              <a:rPr lang="en-US" altLang="en-US" sz="2700"/>
              <a:t>   A marketing company claims that it receives 8% responses from its mailing.  To test this claim, a random sample of 500 were surveyed  with 25 responses.  Test at the </a:t>
            </a:r>
            <a:r>
              <a:rPr lang="en-US" altLang="en-US" sz="2700">
                <a:sym typeface="Symbol" panose="05050102010706020507" pitchFamily="18" charset="2"/>
              </a:rPr>
              <a:t></a:t>
            </a:r>
            <a:r>
              <a:rPr lang="en-US" altLang="en-US" sz="2700"/>
              <a:t> = 0.05 significance level.</a:t>
            </a:r>
          </a:p>
        </p:txBody>
      </p:sp>
      <p:sp>
        <p:nvSpPr>
          <p:cNvPr id="63493" name="Text Box 5"/>
          <p:cNvSpPr txBox="1">
            <a:spLocks noChangeArrowheads="1"/>
          </p:cNvSpPr>
          <p:nvPr/>
        </p:nvSpPr>
        <p:spPr bwMode="auto">
          <a:xfrm>
            <a:off x="5181600" y="4267200"/>
            <a:ext cx="3124200" cy="1514475"/>
          </a:xfrm>
          <a:prstGeom prst="rect">
            <a:avLst/>
          </a:prstGeom>
          <a:solidFill>
            <a:srgbClr val="FF9BAE"/>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000"/>
              <a:t>Check:  </a:t>
            </a:r>
          </a:p>
          <a:p>
            <a:pPr eaLnBrk="1" hangingPunct="1">
              <a:spcBef>
                <a:spcPct val="50000"/>
              </a:spcBef>
              <a:buClrTx/>
              <a:buSzTx/>
              <a:buFontTx/>
              <a:buNone/>
            </a:pPr>
            <a:r>
              <a:rPr lang="en-US" altLang="en-US" sz="2000"/>
              <a:t>     n</a:t>
            </a:r>
            <a:r>
              <a:rPr lang="en-US" altLang="en-US" sz="1000"/>
              <a:t> </a:t>
            </a:r>
            <a:r>
              <a:rPr lang="el-GR" altLang="en-US" sz="2000">
                <a:latin typeface="Times New Roman" panose="02020603050405020304" pitchFamily="18" charset="0"/>
                <a:cs typeface="Times New Roman" panose="02020603050405020304" pitchFamily="18" charset="0"/>
              </a:rPr>
              <a:t>π</a:t>
            </a:r>
            <a:r>
              <a:rPr lang="en-US" altLang="en-US" sz="2000"/>
              <a:t> = (500)(.08) = 40</a:t>
            </a:r>
          </a:p>
          <a:p>
            <a:pPr eaLnBrk="1" hangingPunct="1">
              <a:spcBef>
                <a:spcPct val="50000"/>
              </a:spcBef>
              <a:buClrTx/>
              <a:buSzTx/>
              <a:buFontTx/>
              <a:buNone/>
            </a:pPr>
            <a:r>
              <a:rPr lang="en-US" altLang="en-US" sz="2000"/>
              <a:t>n(1-</a:t>
            </a:r>
            <a:r>
              <a:rPr lang="el-GR" altLang="en-US" sz="2000">
                <a:latin typeface="Times New Roman" panose="02020603050405020304" pitchFamily="18" charset="0"/>
                <a:cs typeface="Times New Roman" panose="02020603050405020304" pitchFamily="18" charset="0"/>
              </a:rPr>
              <a:t>π</a:t>
            </a:r>
            <a:r>
              <a:rPr lang="en-US" altLang="en-US" sz="2000"/>
              <a:t>) = (500)(.92) = 460</a:t>
            </a:r>
          </a:p>
          <a:p>
            <a:pPr eaLnBrk="1" hangingPunct="1">
              <a:spcBef>
                <a:spcPct val="50000"/>
              </a:spcBef>
              <a:buClrTx/>
              <a:buSzTx/>
              <a:buFontTx/>
              <a:buNone/>
            </a:pPr>
            <a:endParaRPr lang="en-US" altLang="en-US" sz="800"/>
          </a:p>
        </p:txBody>
      </p:sp>
      <p:sp>
        <p:nvSpPr>
          <p:cNvPr id="63494" name="Text Box 6"/>
          <p:cNvSpPr txBox="1">
            <a:spLocks noChangeArrowheads="1"/>
          </p:cNvSpPr>
          <p:nvPr/>
        </p:nvSpPr>
        <p:spPr bwMode="auto">
          <a:xfrm>
            <a:off x="8305800" y="4648200"/>
            <a:ext cx="68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4000">
                <a:sym typeface="Wingdings" panose="05000000000000000000" pitchFamily="2" charset="2"/>
              </a:rPr>
              <a:t></a:t>
            </a:r>
          </a:p>
        </p:txBody>
      </p:sp>
      <p:sp>
        <p:nvSpPr>
          <p:cNvPr id="63496" name="Rectangle 10"/>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914400" y="2590800"/>
            <a:ext cx="685800" cy="381000"/>
          </a:xfrm>
          <a:prstGeom prst="rect">
            <a:avLst/>
          </a:prstGeom>
          <a:solidFill>
            <a:srgbClr val="C7DAF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15" name="Line 3"/>
          <p:cNvSpPr>
            <a:spLocks noChangeShapeType="1"/>
          </p:cNvSpPr>
          <p:nvPr/>
        </p:nvSpPr>
        <p:spPr bwMode="auto">
          <a:xfrm>
            <a:off x="2286000" y="4038600"/>
            <a:ext cx="0" cy="1371600"/>
          </a:xfrm>
          <a:prstGeom prst="line">
            <a:avLst/>
          </a:prstGeom>
          <a:noFill/>
          <a:ln w="12700">
            <a:solidFill>
              <a:schemeClr val="tx2"/>
            </a:solidFill>
            <a:prstDash val="dash"/>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16" name="Rectangle 4"/>
          <p:cNvSpPr>
            <a:spLocks noChangeArrowheads="1"/>
          </p:cNvSpPr>
          <p:nvPr/>
        </p:nvSpPr>
        <p:spPr bwMode="auto">
          <a:xfrm>
            <a:off x="7924800" y="2057400"/>
            <a:ext cx="1066800" cy="457200"/>
          </a:xfrm>
          <a:prstGeom prst="rect">
            <a:avLst/>
          </a:prstGeom>
          <a:solidFill>
            <a:srgbClr val="FDE0B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17" name="Rectangle 5"/>
          <p:cNvSpPr>
            <a:spLocks noChangeArrowheads="1"/>
          </p:cNvSpPr>
          <p:nvPr/>
        </p:nvSpPr>
        <p:spPr bwMode="auto">
          <a:xfrm>
            <a:off x="609600" y="5791200"/>
            <a:ext cx="838200" cy="304800"/>
          </a:xfrm>
          <a:prstGeom prst="rect">
            <a:avLst/>
          </a:prstGeom>
          <a:solidFill>
            <a:srgbClr val="E4E4F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18" name="Rectangle 6"/>
          <p:cNvSpPr>
            <a:spLocks noChangeArrowheads="1"/>
          </p:cNvSpPr>
          <p:nvPr/>
        </p:nvSpPr>
        <p:spPr bwMode="auto">
          <a:xfrm>
            <a:off x="1447800" y="5486400"/>
            <a:ext cx="609600" cy="228600"/>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19" name="Rectangle 7"/>
          <p:cNvSpPr>
            <a:spLocks noChangeArrowheads="1"/>
          </p:cNvSpPr>
          <p:nvPr/>
        </p:nvSpPr>
        <p:spPr bwMode="auto">
          <a:xfrm>
            <a:off x="2809875" y="5492750"/>
            <a:ext cx="531813" cy="227013"/>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20" name="Rectangle 8"/>
          <p:cNvSpPr>
            <a:spLocks noChangeArrowheads="1"/>
          </p:cNvSpPr>
          <p:nvPr/>
        </p:nvSpPr>
        <p:spPr bwMode="auto">
          <a:xfrm>
            <a:off x="2514600" y="3505200"/>
            <a:ext cx="914400" cy="304800"/>
          </a:xfrm>
          <a:prstGeom prst="rect">
            <a:avLst/>
          </a:prstGeom>
          <a:solidFill>
            <a:srgbClr val="FDDBE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4521" name="Freeform 9"/>
          <p:cNvSpPr>
            <a:spLocks/>
          </p:cNvSpPr>
          <p:nvPr/>
        </p:nvSpPr>
        <p:spPr bwMode="auto">
          <a:xfrm>
            <a:off x="2967038" y="4972050"/>
            <a:ext cx="698500" cy="442913"/>
          </a:xfrm>
          <a:custGeom>
            <a:avLst/>
            <a:gdLst>
              <a:gd name="T0" fmla="*/ 0 w 440"/>
              <a:gd name="T1" fmla="*/ 0 h 279"/>
              <a:gd name="T2" fmla="*/ 2147483646 w 440"/>
              <a:gd name="T3" fmla="*/ 2147483646 h 279"/>
              <a:gd name="T4" fmla="*/ 2147483646 w 440"/>
              <a:gd name="T5" fmla="*/ 2147483646 h 279"/>
              <a:gd name="T6" fmla="*/ 2147483646 w 440"/>
              <a:gd name="T7" fmla="*/ 2147483646 h 279"/>
              <a:gd name="T8" fmla="*/ 2147483646 w 440"/>
              <a:gd name="T9" fmla="*/ 2147483646 h 279"/>
              <a:gd name="T10" fmla="*/ 2147483646 w 440"/>
              <a:gd name="T11" fmla="*/ 2147483646 h 279"/>
              <a:gd name="T12" fmla="*/ 2147483646 w 440"/>
              <a:gd name="T13" fmla="*/ 2147483646 h 279"/>
              <a:gd name="T14" fmla="*/ 2147483646 w 440"/>
              <a:gd name="T15" fmla="*/ 2147483646 h 279"/>
              <a:gd name="T16" fmla="*/ 2147483646 w 440"/>
              <a:gd name="T17" fmla="*/ 2147483646 h 2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40"/>
              <a:gd name="T28" fmla="*/ 0 h 279"/>
              <a:gd name="T29" fmla="*/ 440 w 440"/>
              <a:gd name="T30" fmla="*/ 279 h 27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40" h="279">
                <a:moveTo>
                  <a:pt x="0" y="0"/>
                </a:moveTo>
                <a:lnTo>
                  <a:pt x="3" y="279"/>
                </a:lnTo>
                <a:lnTo>
                  <a:pt x="440" y="273"/>
                </a:lnTo>
                <a:lnTo>
                  <a:pt x="440" y="255"/>
                </a:lnTo>
                <a:lnTo>
                  <a:pt x="269" y="225"/>
                </a:lnTo>
                <a:lnTo>
                  <a:pt x="195" y="192"/>
                </a:lnTo>
                <a:lnTo>
                  <a:pt x="161" y="168"/>
                </a:lnTo>
                <a:lnTo>
                  <a:pt x="111" y="135"/>
                </a:lnTo>
                <a:lnTo>
                  <a:pt x="32" y="51"/>
                </a:lnTo>
              </a:path>
            </a:pathLst>
          </a:custGeom>
          <a:solidFill>
            <a:srgbClr val="C7DAF7"/>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64522" name="Rectangle 10"/>
          <p:cNvSpPr>
            <a:spLocks noGrp="1" noChangeArrowheads="1"/>
          </p:cNvSpPr>
          <p:nvPr>
            <p:ph type="title" idx="4294967295"/>
          </p:nvPr>
        </p:nvSpPr>
        <p:spPr>
          <a:xfrm>
            <a:off x="1143000" y="76200"/>
            <a:ext cx="7383463" cy="609600"/>
          </a:xfrm>
        </p:spPr>
        <p:txBody>
          <a:bodyPr/>
          <a:lstStyle/>
          <a:p>
            <a:pPr eaLnBrk="1" hangingPunct="1"/>
            <a:r>
              <a:rPr lang="en-US" altLang="en-US"/>
              <a:t>Z Test for Proportion: Solution</a:t>
            </a:r>
            <a:endParaRPr lang="en-US" altLang="en-US" i="1"/>
          </a:p>
        </p:txBody>
      </p:sp>
      <p:sp>
        <p:nvSpPr>
          <p:cNvPr id="64523" name="Freeform 11"/>
          <p:cNvSpPr>
            <a:spLocks/>
          </p:cNvSpPr>
          <p:nvPr/>
        </p:nvSpPr>
        <p:spPr bwMode="auto">
          <a:xfrm>
            <a:off x="914400" y="4995863"/>
            <a:ext cx="690563" cy="409575"/>
          </a:xfrm>
          <a:custGeom>
            <a:avLst/>
            <a:gdLst>
              <a:gd name="T0" fmla="*/ 2147483646 w 435"/>
              <a:gd name="T1" fmla="*/ 0 h 258"/>
              <a:gd name="T2" fmla="*/ 2147483646 w 435"/>
              <a:gd name="T3" fmla="*/ 2147483646 h 258"/>
              <a:gd name="T4" fmla="*/ 0 w 435"/>
              <a:gd name="T5" fmla="*/ 2147483646 h 258"/>
              <a:gd name="T6" fmla="*/ 0 w 435"/>
              <a:gd name="T7" fmla="*/ 2147483646 h 258"/>
              <a:gd name="T8" fmla="*/ 2147483646 w 435"/>
              <a:gd name="T9" fmla="*/ 2147483646 h 258"/>
              <a:gd name="T10" fmla="*/ 2147483646 w 435"/>
              <a:gd name="T11" fmla="*/ 2147483646 h 258"/>
              <a:gd name="T12" fmla="*/ 2147483646 w 435"/>
              <a:gd name="T13" fmla="*/ 2147483646 h 258"/>
              <a:gd name="T14" fmla="*/ 2147483646 w 435"/>
              <a:gd name="T15" fmla="*/ 2147483646 h 258"/>
              <a:gd name="T16" fmla="*/ 2147483646 w 435"/>
              <a:gd name="T17" fmla="*/ 2147483646 h 258"/>
              <a:gd name="T18" fmla="*/ 2147483646 w 435"/>
              <a:gd name="T19" fmla="*/ 2147483646 h 2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5"/>
              <a:gd name="T31" fmla="*/ 0 h 258"/>
              <a:gd name="T32" fmla="*/ 435 w 435"/>
              <a:gd name="T33" fmla="*/ 258 h 2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5" h="258">
                <a:moveTo>
                  <a:pt x="429" y="0"/>
                </a:moveTo>
                <a:lnTo>
                  <a:pt x="435" y="258"/>
                </a:lnTo>
                <a:lnTo>
                  <a:pt x="0" y="258"/>
                </a:lnTo>
                <a:lnTo>
                  <a:pt x="0" y="240"/>
                </a:lnTo>
                <a:lnTo>
                  <a:pt x="15" y="236"/>
                </a:lnTo>
                <a:lnTo>
                  <a:pt x="92" y="230"/>
                </a:lnTo>
                <a:lnTo>
                  <a:pt x="224" y="186"/>
                </a:lnTo>
                <a:lnTo>
                  <a:pt x="260" y="165"/>
                </a:lnTo>
                <a:lnTo>
                  <a:pt x="308" y="137"/>
                </a:lnTo>
                <a:lnTo>
                  <a:pt x="362" y="84"/>
                </a:lnTo>
              </a:path>
            </a:pathLst>
          </a:custGeom>
          <a:solidFill>
            <a:srgbClr val="C7DAF7"/>
          </a:solidFill>
          <a:ln>
            <a:noFill/>
          </a:ln>
          <a:extLst>
            <a:ext uri="{91240B29-F687-4F45-9708-019B960494DF}">
              <a14:hiddenLine xmlns:a14="http://schemas.microsoft.com/office/drawing/2010/main" w="9525" cap="rnd">
                <a:solidFill>
                  <a:srgbClr val="000000"/>
                </a:solidFill>
                <a:round/>
                <a:headEnd type="none" w="sm" len="sm"/>
                <a:tailEnd type="none" w="sm" len="sm"/>
              </a14:hiddenLine>
            </a:ext>
          </a:extLst>
        </p:spPr>
        <p:txBody>
          <a:bodyPr/>
          <a:lstStyle/>
          <a:p>
            <a:endParaRPr lang="en-US"/>
          </a:p>
        </p:txBody>
      </p:sp>
      <p:sp>
        <p:nvSpPr>
          <p:cNvPr id="64524" name="Rectangle 12"/>
          <p:cNvSpPr>
            <a:spLocks noGrp="1" noChangeArrowheads="1"/>
          </p:cNvSpPr>
          <p:nvPr>
            <p:ph type="body" sz="half" idx="4294967295"/>
          </p:nvPr>
        </p:nvSpPr>
        <p:spPr>
          <a:xfrm>
            <a:off x="228600" y="2514600"/>
            <a:ext cx="3848100" cy="990600"/>
          </a:xfrm>
        </p:spPr>
        <p:txBody>
          <a:bodyPr lIns="90488" tIns="44450" rIns="90488" bIns="44450"/>
          <a:lstStyle/>
          <a:p>
            <a:pPr marL="342900" indent="-342900" defTabSz="914400" eaLnBrk="1" hangingPunct="1">
              <a:buFont typeface="Wingdings" panose="05000000000000000000" pitchFamily="2" charset="2"/>
              <a:buNone/>
            </a:pPr>
            <a:r>
              <a:rPr lang="en-US" altLang="en-US" sz="2400" b="1">
                <a:latin typeface="Symbol" panose="05050102010706020507" pitchFamily="18" charset="2"/>
              </a:rPr>
              <a:t>a</a:t>
            </a:r>
            <a:r>
              <a:rPr lang="en-US" altLang="en-US" sz="2400" b="1"/>
              <a:t>  </a:t>
            </a:r>
            <a:r>
              <a:rPr lang="en-US" altLang="en-US" sz="2300"/>
              <a:t>= 0.05   </a:t>
            </a:r>
          </a:p>
          <a:p>
            <a:pPr marL="342900" indent="-342900" defTabSz="914400" eaLnBrk="1" hangingPunct="1">
              <a:buFont typeface="Wingdings" panose="05000000000000000000" pitchFamily="2" charset="2"/>
              <a:buNone/>
            </a:pPr>
            <a:r>
              <a:rPr lang="en-US" altLang="en-US" sz="2300"/>
              <a:t>n = 500,   p  = 0.05</a:t>
            </a:r>
          </a:p>
        </p:txBody>
      </p:sp>
      <p:sp>
        <p:nvSpPr>
          <p:cNvPr id="64525" name="Rectangle 13"/>
          <p:cNvSpPr>
            <a:spLocks noChangeArrowheads="1"/>
          </p:cNvSpPr>
          <p:nvPr/>
        </p:nvSpPr>
        <p:spPr bwMode="auto">
          <a:xfrm>
            <a:off x="4791075" y="3813175"/>
            <a:ext cx="42005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a:t>Reject H</a:t>
            </a:r>
            <a:r>
              <a:rPr lang="en-US" altLang="en-US" sz="2400" baseline="-25000"/>
              <a:t>0</a:t>
            </a:r>
            <a:r>
              <a:rPr lang="en-US" altLang="en-US" sz="2400"/>
              <a:t> at </a:t>
            </a:r>
            <a:r>
              <a:rPr lang="en-US" altLang="en-US" sz="2400">
                <a:sym typeface="Symbol" panose="05050102010706020507" pitchFamily="18" charset="2"/>
              </a:rPr>
              <a:t></a:t>
            </a:r>
            <a:r>
              <a:rPr lang="en-US" altLang="en-US" sz="2400"/>
              <a:t> = 0.05</a:t>
            </a:r>
          </a:p>
        </p:txBody>
      </p:sp>
      <p:sp>
        <p:nvSpPr>
          <p:cNvPr id="64526" name="Rectangle 14"/>
          <p:cNvSpPr>
            <a:spLocks noChangeArrowheads="1"/>
          </p:cNvSpPr>
          <p:nvPr/>
        </p:nvSpPr>
        <p:spPr bwMode="auto">
          <a:xfrm>
            <a:off x="304800" y="1447800"/>
            <a:ext cx="2209800" cy="1038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nSpc>
                <a:spcPct val="110000"/>
              </a:lnSpc>
              <a:spcBef>
                <a:spcPct val="50000"/>
              </a:spcBef>
              <a:buClrTx/>
              <a:buSzTx/>
              <a:buFontTx/>
              <a:buNone/>
            </a:pPr>
            <a:r>
              <a:rPr lang="en-US" altLang="en-US" b="1"/>
              <a:t>H</a:t>
            </a:r>
            <a:r>
              <a:rPr lang="en-US" altLang="en-US" b="1" baseline="-25000"/>
              <a:t>0</a:t>
            </a:r>
            <a:r>
              <a:rPr lang="en-US" altLang="en-US" b="1"/>
              <a:t>: </a:t>
            </a:r>
            <a:r>
              <a:rPr lang="el-GR" altLang="en-US" b="1">
                <a:latin typeface="Times New Roman" panose="02020603050405020304" pitchFamily="18" charset="0"/>
                <a:cs typeface="Times New Roman" panose="02020603050405020304" pitchFamily="18" charset="0"/>
              </a:rPr>
              <a:t>π</a:t>
            </a:r>
            <a:r>
              <a:rPr lang="en-US" altLang="en-US" b="1"/>
              <a:t> = 0.08    H</a:t>
            </a:r>
            <a:r>
              <a:rPr lang="en-US" altLang="en-US" b="1" baseline="-25000"/>
              <a:t>1</a:t>
            </a:r>
            <a:r>
              <a:rPr lang="en-US" altLang="en-US" b="1"/>
              <a:t>: </a:t>
            </a:r>
            <a:r>
              <a:rPr lang="el-GR" altLang="en-US" b="1">
                <a:latin typeface="Times New Roman" panose="02020603050405020304" pitchFamily="18" charset="0"/>
                <a:cs typeface="Times New Roman" panose="02020603050405020304" pitchFamily="18" charset="0"/>
              </a:rPr>
              <a:t>π</a:t>
            </a:r>
            <a:r>
              <a:rPr lang="en-US" altLang="en-US" b="1"/>
              <a:t> </a:t>
            </a:r>
            <a:r>
              <a:rPr lang="en-US" altLang="en-US" b="1">
                <a:latin typeface="Symbol" panose="05050102010706020507" pitchFamily="18" charset="2"/>
              </a:rPr>
              <a:t>¹</a:t>
            </a:r>
            <a:r>
              <a:rPr lang="en-US" altLang="en-US" b="1"/>
              <a:t> 0.08</a:t>
            </a:r>
          </a:p>
        </p:txBody>
      </p:sp>
      <p:sp>
        <p:nvSpPr>
          <p:cNvPr id="64527" name="Rectangle 15"/>
          <p:cNvSpPr>
            <a:spLocks noChangeArrowheads="1"/>
          </p:cNvSpPr>
          <p:nvPr/>
        </p:nvSpPr>
        <p:spPr bwMode="auto">
          <a:xfrm>
            <a:off x="152400" y="3429000"/>
            <a:ext cx="3352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b="1" dirty="0"/>
              <a:t>Critical Values: ± 1.96</a:t>
            </a:r>
          </a:p>
        </p:txBody>
      </p:sp>
      <p:sp>
        <p:nvSpPr>
          <p:cNvPr id="64528" name="Rectangle 16"/>
          <p:cNvSpPr>
            <a:spLocks noChangeArrowheads="1"/>
          </p:cNvSpPr>
          <p:nvPr/>
        </p:nvSpPr>
        <p:spPr bwMode="auto">
          <a:xfrm>
            <a:off x="4714875" y="1295400"/>
            <a:ext cx="30575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t>Test Statistic:</a:t>
            </a:r>
          </a:p>
        </p:txBody>
      </p:sp>
      <p:sp>
        <p:nvSpPr>
          <p:cNvPr id="64529" name="Rectangle 17"/>
          <p:cNvSpPr>
            <a:spLocks noChangeArrowheads="1"/>
          </p:cNvSpPr>
          <p:nvPr/>
        </p:nvSpPr>
        <p:spPr bwMode="auto">
          <a:xfrm>
            <a:off x="4724400" y="3352800"/>
            <a:ext cx="2143125"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t>Decision:</a:t>
            </a:r>
          </a:p>
        </p:txBody>
      </p:sp>
      <p:sp>
        <p:nvSpPr>
          <p:cNvPr id="64530" name="Rectangle 18"/>
          <p:cNvSpPr>
            <a:spLocks noChangeArrowheads="1"/>
          </p:cNvSpPr>
          <p:nvPr/>
        </p:nvSpPr>
        <p:spPr bwMode="auto">
          <a:xfrm>
            <a:off x="4724400" y="4343400"/>
            <a:ext cx="2743200"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b="1"/>
              <a:t>Conclusion:</a:t>
            </a:r>
          </a:p>
        </p:txBody>
      </p:sp>
      <p:sp>
        <p:nvSpPr>
          <p:cNvPr id="64531" name="Freeform 19"/>
          <p:cNvSpPr>
            <a:spLocks/>
          </p:cNvSpPr>
          <p:nvPr/>
        </p:nvSpPr>
        <p:spPr bwMode="auto">
          <a:xfrm>
            <a:off x="914400" y="4038600"/>
            <a:ext cx="1389063" cy="1338263"/>
          </a:xfrm>
          <a:custGeom>
            <a:avLst/>
            <a:gdLst>
              <a:gd name="T0" fmla="*/ 0 w 875"/>
              <a:gd name="T1" fmla="*/ 2147483646 h 843"/>
              <a:gd name="T2" fmla="*/ 2147483646 w 875"/>
              <a:gd name="T3" fmla="*/ 2147483646 h 843"/>
              <a:gd name="T4" fmla="*/ 2147483646 w 875"/>
              <a:gd name="T5" fmla="*/ 2147483646 h 843"/>
              <a:gd name="T6" fmla="*/ 2147483646 w 875"/>
              <a:gd name="T7" fmla="*/ 2147483646 h 843"/>
              <a:gd name="T8" fmla="*/ 2147483646 w 875"/>
              <a:gd name="T9" fmla="*/ 2147483646 h 843"/>
              <a:gd name="T10" fmla="*/ 2147483646 w 875"/>
              <a:gd name="T11" fmla="*/ 2147483646 h 843"/>
              <a:gd name="T12" fmla="*/ 2147483646 w 875"/>
              <a:gd name="T13" fmla="*/ 2147483646 h 843"/>
              <a:gd name="T14" fmla="*/ 2147483646 w 875"/>
              <a:gd name="T15" fmla="*/ 2147483646 h 843"/>
              <a:gd name="T16" fmla="*/ 2147483646 w 875"/>
              <a:gd name="T17" fmla="*/ 2147483646 h 843"/>
              <a:gd name="T18" fmla="*/ 2147483646 w 875"/>
              <a:gd name="T19" fmla="*/ 2147483646 h 843"/>
              <a:gd name="T20" fmla="*/ 2147483646 w 875"/>
              <a:gd name="T21" fmla="*/ 2147483646 h 843"/>
              <a:gd name="T22" fmla="*/ 2147483646 w 875"/>
              <a:gd name="T23" fmla="*/ 2147483646 h 843"/>
              <a:gd name="T24" fmla="*/ 2147483646 w 875"/>
              <a:gd name="T25" fmla="*/ 2147483646 h 843"/>
              <a:gd name="T26" fmla="*/ 2147483646 w 875"/>
              <a:gd name="T27" fmla="*/ 2147483646 h 843"/>
              <a:gd name="T28" fmla="*/ 2147483646 w 875"/>
              <a:gd name="T29" fmla="*/ 2147483646 h 843"/>
              <a:gd name="T30" fmla="*/ 2147483646 w 875"/>
              <a:gd name="T31" fmla="*/ 0 h 8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5"/>
              <a:gd name="T49" fmla="*/ 0 h 843"/>
              <a:gd name="T50" fmla="*/ 875 w 875"/>
              <a:gd name="T51" fmla="*/ 843 h 8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5" h="843">
                <a:moveTo>
                  <a:pt x="0" y="842"/>
                </a:moveTo>
                <a:lnTo>
                  <a:pt x="92" y="831"/>
                </a:lnTo>
                <a:lnTo>
                  <a:pt x="137" y="822"/>
                </a:lnTo>
                <a:lnTo>
                  <a:pt x="183" y="808"/>
                </a:lnTo>
                <a:lnTo>
                  <a:pt x="229" y="789"/>
                </a:lnTo>
                <a:lnTo>
                  <a:pt x="276" y="763"/>
                </a:lnTo>
                <a:lnTo>
                  <a:pt x="321" y="729"/>
                </a:lnTo>
                <a:lnTo>
                  <a:pt x="414" y="631"/>
                </a:lnTo>
                <a:lnTo>
                  <a:pt x="506" y="493"/>
                </a:lnTo>
                <a:lnTo>
                  <a:pt x="598" y="329"/>
                </a:lnTo>
                <a:lnTo>
                  <a:pt x="643" y="245"/>
                </a:lnTo>
                <a:lnTo>
                  <a:pt x="690" y="165"/>
                </a:lnTo>
                <a:lnTo>
                  <a:pt x="735" y="98"/>
                </a:lnTo>
                <a:lnTo>
                  <a:pt x="782" y="45"/>
                </a:lnTo>
                <a:lnTo>
                  <a:pt x="827" y="11"/>
                </a:lnTo>
                <a:lnTo>
                  <a:pt x="874" y="0"/>
                </a:lnTo>
              </a:path>
            </a:pathLst>
          </a:custGeom>
          <a:noFill/>
          <a:ln w="254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2" name="Freeform 20"/>
          <p:cNvSpPr>
            <a:spLocks/>
          </p:cNvSpPr>
          <p:nvPr/>
        </p:nvSpPr>
        <p:spPr bwMode="auto">
          <a:xfrm>
            <a:off x="2286000" y="4038600"/>
            <a:ext cx="1389063" cy="1338263"/>
          </a:xfrm>
          <a:custGeom>
            <a:avLst/>
            <a:gdLst>
              <a:gd name="T0" fmla="*/ 2147483646 w 875"/>
              <a:gd name="T1" fmla="*/ 2147483646 h 843"/>
              <a:gd name="T2" fmla="*/ 2147483646 w 875"/>
              <a:gd name="T3" fmla="*/ 2147483646 h 843"/>
              <a:gd name="T4" fmla="*/ 2147483646 w 875"/>
              <a:gd name="T5" fmla="*/ 2147483646 h 843"/>
              <a:gd name="T6" fmla="*/ 2147483646 w 875"/>
              <a:gd name="T7" fmla="*/ 2147483646 h 843"/>
              <a:gd name="T8" fmla="*/ 2147483646 w 875"/>
              <a:gd name="T9" fmla="*/ 2147483646 h 843"/>
              <a:gd name="T10" fmla="*/ 2147483646 w 875"/>
              <a:gd name="T11" fmla="*/ 2147483646 h 843"/>
              <a:gd name="T12" fmla="*/ 2147483646 w 875"/>
              <a:gd name="T13" fmla="*/ 2147483646 h 843"/>
              <a:gd name="T14" fmla="*/ 2147483646 w 875"/>
              <a:gd name="T15" fmla="*/ 2147483646 h 843"/>
              <a:gd name="T16" fmla="*/ 2147483646 w 875"/>
              <a:gd name="T17" fmla="*/ 2147483646 h 843"/>
              <a:gd name="T18" fmla="*/ 2147483646 w 875"/>
              <a:gd name="T19" fmla="*/ 2147483646 h 843"/>
              <a:gd name="T20" fmla="*/ 2147483646 w 875"/>
              <a:gd name="T21" fmla="*/ 2147483646 h 843"/>
              <a:gd name="T22" fmla="*/ 2147483646 w 875"/>
              <a:gd name="T23" fmla="*/ 2147483646 h 843"/>
              <a:gd name="T24" fmla="*/ 2147483646 w 875"/>
              <a:gd name="T25" fmla="*/ 2147483646 h 843"/>
              <a:gd name="T26" fmla="*/ 2147483646 w 875"/>
              <a:gd name="T27" fmla="*/ 2147483646 h 843"/>
              <a:gd name="T28" fmla="*/ 2147483646 w 875"/>
              <a:gd name="T29" fmla="*/ 2147483646 h 843"/>
              <a:gd name="T30" fmla="*/ 0 w 875"/>
              <a:gd name="T31" fmla="*/ 0 h 84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75"/>
              <a:gd name="T49" fmla="*/ 0 h 843"/>
              <a:gd name="T50" fmla="*/ 875 w 875"/>
              <a:gd name="T51" fmla="*/ 843 h 84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75" h="843">
                <a:moveTo>
                  <a:pt x="874" y="842"/>
                </a:moveTo>
                <a:lnTo>
                  <a:pt x="782" y="831"/>
                </a:lnTo>
                <a:lnTo>
                  <a:pt x="735" y="822"/>
                </a:lnTo>
                <a:lnTo>
                  <a:pt x="690" y="808"/>
                </a:lnTo>
                <a:lnTo>
                  <a:pt x="643" y="789"/>
                </a:lnTo>
                <a:lnTo>
                  <a:pt x="598" y="763"/>
                </a:lnTo>
                <a:lnTo>
                  <a:pt x="551" y="729"/>
                </a:lnTo>
                <a:lnTo>
                  <a:pt x="459" y="631"/>
                </a:lnTo>
                <a:lnTo>
                  <a:pt x="368" y="493"/>
                </a:lnTo>
                <a:lnTo>
                  <a:pt x="276" y="329"/>
                </a:lnTo>
                <a:lnTo>
                  <a:pt x="230" y="245"/>
                </a:lnTo>
                <a:lnTo>
                  <a:pt x="183" y="165"/>
                </a:lnTo>
                <a:lnTo>
                  <a:pt x="137" y="98"/>
                </a:lnTo>
                <a:lnTo>
                  <a:pt x="92" y="45"/>
                </a:lnTo>
                <a:lnTo>
                  <a:pt x="45" y="11"/>
                </a:lnTo>
                <a:lnTo>
                  <a:pt x="0" y="0"/>
                </a:lnTo>
              </a:path>
            </a:pathLst>
          </a:custGeom>
          <a:noFill/>
          <a:ln w="254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4533" name="Line 21"/>
          <p:cNvSpPr>
            <a:spLocks noChangeShapeType="1"/>
          </p:cNvSpPr>
          <p:nvPr/>
        </p:nvSpPr>
        <p:spPr bwMode="auto">
          <a:xfrm flipH="1" flipV="1">
            <a:off x="2971800" y="4267200"/>
            <a:ext cx="0" cy="1143000"/>
          </a:xfrm>
          <a:prstGeom prst="line">
            <a:avLst/>
          </a:prstGeom>
          <a:noFill/>
          <a:ln w="12700">
            <a:solidFill>
              <a:schemeClr val="tx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34" name="Rectangle 22"/>
          <p:cNvSpPr>
            <a:spLocks noChangeArrowheads="1"/>
          </p:cNvSpPr>
          <p:nvPr/>
        </p:nvSpPr>
        <p:spPr bwMode="auto">
          <a:xfrm>
            <a:off x="3581400" y="5257800"/>
            <a:ext cx="33337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2400" i="1"/>
              <a:t>z</a:t>
            </a:r>
          </a:p>
        </p:txBody>
      </p:sp>
      <p:sp>
        <p:nvSpPr>
          <p:cNvPr id="64535" name="Rectangle 23"/>
          <p:cNvSpPr>
            <a:spLocks noChangeArrowheads="1"/>
          </p:cNvSpPr>
          <p:nvPr/>
        </p:nvSpPr>
        <p:spPr bwMode="auto">
          <a:xfrm>
            <a:off x="2133600" y="5410200"/>
            <a:ext cx="307975"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r>
              <a:rPr lang="en-US" altLang="en-US" sz="1800" b="1"/>
              <a:t>0</a:t>
            </a:r>
          </a:p>
        </p:txBody>
      </p:sp>
      <p:sp>
        <p:nvSpPr>
          <p:cNvPr id="64536" name="Line 24"/>
          <p:cNvSpPr>
            <a:spLocks noChangeShapeType="1"/>
          </p:cNvSpPr>
          <p:nvPr/>
        </p:nvSpPr>
        <p:spPr bwMode="auto">
          <a:xfrm>
            <a:off x="2971800" y="4343400"/>
            <a:ext cx="838200" cy="0"/>
          </a:xfrm>
          <a:prstGeom prst="line">
            <a:avLst/>
          </a:prstGeom>
          <a:noFill/>
          <a:ln w="127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37" name="Line 25"/>
          <p:cNvSpPr>
            <a:spLocks noChangeShapeType="1"/>
          </p:cNvSpPr>
          <p:nvPr/>
        </p:nvSpPr>
        <p:spPr bwMode="auto">
          <a:xfrm flipH="1">
            <a:off x="685800" y="4343400"/>
            <a:ext cx="914400" cy="0"/>
          </a:xfrm>
          <a:prstGeom prst="line">
            <a:avLst/>
          </a:prstGeom>
          <a:noFill/>
          <a:ln w="12700">
            <a:solidFill>
              <a:schemeClr val="tx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38" name="Rectangle 26"/>
          <p:cNvSpPr>
            <a:spLocks noChangeArrowheads="1"/>
          </p:cNvSpPr>
          <p:nvPr/>
        </p:nvSpPr>
        <p:spPr bwMode="auto">
          <a:xfrm>
            <a:off x="685800" y="3962400"/>
            <a:ext cx="10636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t>Reject</a:t>
            </a:r>
          </a:p>
        </p:txBody>
      </p:sp>
      <p:sp>
        <p:nvSpPr>
          <p:cNvPr id="64539" name="Rectangle 27"/>
          <p:cNvSpPr>
            <a:spLocks noChangeArrowheads="1"/>
          </p:cNvSpPr>
          <p:nvPr/>
        </p:nvSpPr>
        <p:spPr bwMode="auto">
          <a:xfrm>
            <a:off x="2895600" y="3962400"/>
            <a:ext cx="10636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t>Reject</a:t>
            </a:r>
          </a:p>
        </p:txBody>
      </p:sp>
      <p:sp>
        <p:nvSpPr>
          <p:cNvPr id="64540" name="Rectangle 28"/>
          <p:cNvSpPr>
            <a:spLocks noChangeArrowheads="1"/>
          </p:cNvSpPr>
          <p:nvPr/>
        </p:nvSpPr>
        <p:spPr bwMode="auto">
          <a:xfrm>
            <a:off x="3276600" y="4724400"/>
            <a:ext cx="685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t>.025</a:t>
            </a:r>
          </a:p>
        </p:txBody>
      </p:sp>
      <p:sp>
        <p:nvSpPr>
          <p:cNvPr id="64541" name="Rectangle 29"/>
          <p:cNvSpPr>
            <a:spLocks noChangeArrowheads="1"/>
          </p:cNvSpPr>
          <p:nvPr/>
        </p:nvSpPr>
        <p:spPr bwMode="auto">
          <a:xfrm>
            <a:off x="609600" y="4724400"/>
            <a:ext cx="685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t>.025</a:t>
            </a:r>
          </a:p>
        </p:txBody>
      </p:sp>
      <p:sp>
        <p:nvSpPr>
          <p:cNvPr id="64542" name="Line 30"/>
          <p:cNvSpPr>
            <a:spLocks noChangeShapeType="1"/>
          </p:cNvSpPr>
          <p:nvPr/>
        </p:nvSpPr>
        <p:spPr bwMode="auto">
          <a:xfrm>
            <a:off x="1219200" y="5029200"/>
            <a:ext cx="228600" cy="228600"/>
          </a:xfrm>
          <a:prstGeom prst="line">
            <a:avLst/>
          </a:prstGeom>
          <a:noFill/>
          <a:ln w="1905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4543" name="Text Box 31"/>
          <p:cNvSpPr txBox="1">
            <a:spLocks noChangeArrowheads="1"/>
          </p:cNvSpPr>
          <p:nvPr/>
        </p:nvSpPr>
        <p:spPr bwMode="auto">
          <a:xfrm>
            <a:off x="2743200" y="54102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type="none" w="sm" len="sm"/>
                <a:tailEnd type="none" w="sm" len="sm"/>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b="1" dirty="0"/>
              <a:t>1.96</a:t>
            </a:r>
          </a:p>
        </p:txBody>
      </p:sp>
      <p:sp>
        <p:nvSpPr>
          <p:cNvPr id="64544" name="Text Box 32"/>
          <p:cNvSpPr txBox="1">
            <a:spLocks noChangeArrowheads="1"/>
          </p:cNvSpPr>
          <p:nvPr/>
        </p:nvSpPr>
        <p:spPr bwMode="auto">
          <a:xfrm>
            <a:off x="609600" y="5715000"/>
            <a:ext cx="879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type="none" w="sm" len="sm"/>
                <a:tailEnd type="none" w="sm" len="sm"/>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400" dirty="0"/>
              <a:t>-2.47</a:t>
            </a:r>
          </a:p>
        </p:txBody>
      </p:sp>
      <p:sp>
        <p:nvSpPr>
          <p:cNvPr id="64545" name="Rectangle 33"/>
          <p:cNvSpPr>
            <a:spLocks noChangeArrowheads="1"/>
          </p:cNvSpPr>
          <p:nvPr/>
        </p:nvSpPr>
        <p:spPr bwMode="auto">
          <a:xfrm>
            <a:off x="4876800" y="4800600"/>
            <a:ext cx="3429000" cy="1562100"/>
          </a:xfrm>
          <a:prstGeom prst="rect">
            <a:avLst/>
          </a:prstGeom>
          <a:solidFill>
            <a:srgbClr val="00E200"/>
          </a:solidFill>
          <a:ln w="12700">
            <a:solidFill>
              <a:schemeClr val="tx1"/>
            </a:solidFill>
            <a:miter lim="800000"/>
            <a:headEnd/>
            <a:tailEnd/>
          </a:ln>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400" dirty="0"/>
              <a:t>There is sufficient evidence to reject the company’s claim of 8% response rate.</a:t>
            </a:r>
          </a:p>
        </p:txBody>
      </p:sp>
      <p:sp>
        <p:nvSpPr>
          <p:cNvPr id="64546" name="Line 34"/>
          <p:cNvSpPr>
            <a:spLocks noChangeShapeType="1"/>
          </p:cNvSpPr>
          <p:nvPr/>
        </p:nvSpPr>
        <p:spPr bwMode="auto">
          <a:xfrm flipH="1">
            <a:off x="3124200" y="5105400"/>
            <a:ext cx="304800" cy="152400"/>
          </a:xfrm>
          <a:prstGeom prst="line">
            <a:avLst/>
          </a:prstGeom>
          <a:noFill/>
          <a:ln w="1905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4547" name="Line 35"/>
          <p:cNvSpPr>
            <a:spLocks noChangeShapeType="1"/>
          </p:cNvSpPr>
          <p:nvPr/>
        </p:nvSpPr>
        <p:spPr bwMode="auto">
          <a:xfrm flipV="1">
            <a:off x="1219200" y="5410200"/>
            <a:ext cx="0" cy="381000"/>
          </a:xfrm>
          <a:prstGeom prst="line">
            <a:avLst/>
          </a:prstGeom>
          <a:noFill/>
          <a:ln w="57150">
            <a:solidFill>
              <a:schemeClr val="folHlink"/>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aphicFrame>
        <p:nvGraphicFramePr>
          <p:cNvPr id="64548" name="Object 4"/>
          <p:cNvGraphicFramePr>
            <a:graphicFrameLocks noChangeAspect="1"/>
          </p:cNvGraphicFramePr>
          <p:nvPr/>
        </p:nvGraphicFramePr>
        <p:xfrm>
          <a:off x="3251200" y="1882775"/>
          <a:ext cx="5745163" cy="1284288"/>
        </p:xfrm>
        <a:graphic>
          <a:graphicData uri="http://schemas.openxmlformats.org/presentationml/2006/ole">
            <mc:AlternateContent xmlns:mc="http://schemas.openxmlformats.org/markup-compatibility/2006">
              <mc:Choice xmlns:v="urn:schemas-microsoft-com:vml" Requires="v">
                <p:oleObj name="Equation" r:id="rId2" imgW="2667000" imgH="596900" progId="Equation.3">
                  <p:embed/>
                </p:oleObj>
              </mc:Choice>
              <mc:Fallback>
                <p:oleObj name="Equation" r:id="rId2" imgW="2667000" imgH="5969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1200" y="1882775"/>
                        <a:ext cx="5745163" cy="12842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4549" name="Line 37"/>
          <p:cNvSpPr>
            <a:spLocks noChangeShapeType="1"/>
          </p:cNvSpPr>
          <p:nvPr/>
        </p:nvSpPr>
        <p:spPr bwMode="auto">
          <a:xfrm>
            <a:off x="762000" y="5410200"/>
            <a:ext cx="29718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550" name="Text Box 38"/>
          <p:cNvSpPr txBox="1">
            <a:spLocks noChangeArrowheads="1"/>
          </p:cNvSpPr>
          <p:nvPr/>
        </p:nvSpPr>
        <p:spPr bwMode="auto">
          <a:xfrm>
            <a:off x="1371600" y="5410200"/>
            <a:ext cx="70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miter lim="800000"/>
                <a:headEnd type="none" w="sm" len="sm"/>
                <a:tailEnd type="none" w="sm" len="sm"/>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1800" b="1" dirty="0"/>
              <a:t>-1.96</a:t>
            </a:r>
          </a:p>
        </p:txBody>
      </p:sp>
      <p:sp>
        <p:nvSpPr>
          <p:cNvPr id="64551" name="Line 39"/>
          <p:cNvSpPr>
            <a:spLocks noChangeShapeType="1"/>
          </p:cNvSpPr>
          <p:nvPr/>
        </p:nvSpPr>
        <p:spPr bwMode="auto">
          <a:xfrm flipH="1" flipV="1">
            <a:off x="1600200" y="4267200"/>
            <a:ext cx="0" cy="1143000"/>
          </a:xfrm>
          <a:prstGeom prst="line">
            <a:avLst/>
          </a:prstGeom>
          <a:noFill/>
          <a:ln w="12700">
            <a:solidFill>
              <a:schemeClr val="tx2"/>
            </a:solidFill>
            <a:prstDash val="sysDot"/>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4552" name="Rectangle 42"/>
          <p:cNvSpPr>
            <a:spLocks noChangeArrowheads="1"/>
          </p:cNvSpPr>
          <p:nvPr/>
        </p:nvSpPr>
        <p:spPr bwMode="auto">
          <a:xfrm>
            <a:off x="7620000" y="6858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548"/>
                                        </p:tgtEl>
                                        <p:attrNameLst>
                                          <p:attrName>style.visibility</p:attrName>
                                        </p:attrNameLst>
                                      </p:cBhvr>
                                      <p:to>
                                        <p:strVal val="visible"/>
                                      </p:to>
                                    </p:set>
                                    <p:animEffect transition="in" filter="fade">
                                      <p:cBhvr>
                                        <p:cTn id="7" dur="500"/>
                                        <p:tgtEl>
                                          <p:spTgt spid="6454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4527">
                                            <p:txEl>
                                              <p:pRg st="0" end="0"/>
                                            </p:txEl>
                                          </p:spTgt>
                                        </p:tgtEl>
                                        <p:attrNameLst>
                                          <p:attrName>style.visibility</p:attrName>
                                        </p:attrNameLst>
                                      </p:cBhvr>
                                      <p:to>
                                        <p:strVal val="visible"/>
                                      </p:to>
                                    </p:set>
                                    <p:animEffect transition="in" filter="fade">
                                      <p:cBhvr>
                                        <p:cTn id="12" dur="500"/>
                                        <p:tgtEl>
                                          <p:spTgt spid="645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550">
                                            <p:txEl>
                                              <p:pRg st="0" end="0"/>
                                            </p:txEl>
                                          </p:spTgt>
                                        </p:tgtEl>
                                        <p:attrNameLst>
                                          <p:attrName>style.visibility</p:attrName>
                                        </p:attrNameLst>
                                      </p:cBhvr>
                                      <p:to>
                                        <p:strVal val="visible"/>
                                      </p:to>
                                    </p:set>
                                    <p:animEffect transition="in" filter="fade">
                                      <p:cBhvr>
                                        <p:cTn id="17" dur="500"/>
                                        <p:tgtEl>
                                          <p:spTgt spid="6455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4543">
                                            <p:txEl>
                                              <p:pRg st="0" end="0"/>
                                            </p:txEl>
                                          </p:spTgt>
                                        </p:tgtEl>
                                        <p:attrNameLst>
                                          <p:attrName>style.visibility</p:attrName>
                                        </p:attrNameLst>
                                      </p:cBhvr>
                                      <p:to>
                                        <p:strVal val="visible"/>
                                      </p:to>
                                    </p:set>
                                    <p:animEffect transition="in" filter="fade">
                                      <p:cBhvr>
                                        <p:cTn id="22" dur="500"/>
                                        <p:tgtEl>
                                          <p:spTgt spid="6454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4544">
                                            <p:txEl>
                                              <p:pRg st="0" end="0"/>
                                            </p:txEl>
                                          </p:spTgt>
                                        </p:tgtEl>
                                        <p:attrNameLst>
                                          <p:attrName>style.visibility</p:attrName>
                                        </p:attrNameLst>
                                      </p:cBhvr>
                                      <p:to>
                                        <p:strVal val="visible"/>
                                      </p:to>
                                    </p:set>
                                    <p:animEffect transition="in" filter="fade">
                                      <p:cBhvr>
                                        <p:cTn id="27" dur="500"/>
                                        <p:tgtEl>
                                          <p:spTgt spid="6454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4545">
                                            <p:txEl>
                                              <p:pRg st="0" end="0"/>
                                            </p:txEl>
                                          </p:spTgt>
                                        </p:tgtEl>
                                        <p:attrNameLst>
                                          <p:attrName>style.visibility</p:attrName>
                                        </p:attrNameLst>
                                      </p:cBhvr>
                                      <p:to>
                                        <p:strVal val="visible"/>
                                      </p:to>
                                    </p:set>
                                    <p:animEffect transition="in" filter="fade">
                                      <p:cBhvr>
                                        <p:cTn id="32" dur="500"/>
                                        <p:tgtEl>
                                          <p:spTgt spid="645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538" name="Rectangle 24"/>
          <p:cNvSpPr>
            <a:spLocks noGrp="1" noChangeArrowheads="1"/>
          </p:cNvSpPr>
          <p:nvPr>
            <p:ph type="title" idx="4294967295"/>
          </p:nvPr>
        </p:nvSpPr>
        <p:spPr>
          <a:xfrm>
            <a:off x="1150938" y="-228600"/>
            <a:ext cx="7383462" cy="990600"/>
          </a:xfrm>
        </p:spPr>
        <p:txBody>
          <a:bodyPr/>
          <a:lstStyle/>
          <a:p>
            <a:pPr defTabSz="914400" eaLnBrk="1" hangingPunct="1"/>
            <a:r>
              <a:rPr lang="en-US" altLang="en-US"/>
              <a:t>p-Value Solution</a:t>
            </a:r>
          </a:p>
        </p:txBody>
      </p:sp>
      <p:sp>
        <p:nvSpPr>
          <p:cNvPr id="65539" name="Text Box 2"/>
          <p:cNvSpPr txBox="1">
            <a:spLocks noChangeArrowheads="1"/>
          </p:cNvSpPr>
          <p:nvPr/>
        </p:nvSpPr>
        <p:spPr bwMode="auto">
          <a:xfrm>
            <a:off x="2209800" y="2362200"/>
            <a:ext cx="1524000" cy="304800"/>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400"/>
              <a:t>Do not reject H</a:t>
            </a:r>
            <a:r>
              <a:rPr lang="en-US" altLang="en-US" sz="1400" baseline="-25000"/>
              <a:t>0</a:t>
            </a:r>
          </a:p>
        </p:txBody>
      </p:sp>
      <p:sp>
        <p:nvSpPr>
          <p:cNvPr id="65540" name="Text Box 3"/>
          <p:cNvSpPr txBox="1">
            <a:spLocks noChangeArrowheads="1"/>
          </p:cNvSpPr>
          <p:nvPr/>
        </p:nvSpPr>
        <p:spPr bwMode="auto">
          <a:xfrm>
            <a:off x="4038600" y="2514600"/>
            <a:ext cx="1524000" cy="366713"/>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b="1"/>
              <a:t>Reject H</a:t>
            </a:r>
            <a:r>
              <a:rPr lang="en-US" altLang="en-US" sz="1800" b="1" baseline="-25000"/>
              <a:t>0</a:t>
            </a:r>
          </a:p>
        </p:txBody>
      </p:sp>
      <p:sp>
        <p:nvSpPr>
          <p:cNvPr id="65541" name="Text Box 4"/>
          <p:cNvSpPr txBox="1">
            <a:spLocks noChangeArrowheads="1"/>
          </p:cNvSpPr>
          <p:nvPr/>
        </p:nvSpPr>
        <p:spPr bwMode="auto">
          <a:xfrm>
            <a:off x="381000" y="2514600"/>
            <a:ext cx="1219200" cy="366713"/>
          </a:xfrm>
          <a:prstGeom prst="rect">
            <a:avLst/>
          </a:prstGeom>
          <a:solidFill>
            <a:srgbClr val="FFFFA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b="1"/>
              <a:t>Reject H</a:t>
            </a:r>
            <a:r>
              <a:rPr lang="en-US" altLang="en-US" sz="1800" b="1" baseline="-25000"/>
              <a:t>0</a:t>
            </a:r>
          </a:p>
        </p:txBody>
      </p:sp>
      <p:sp>
        <p:nvSpPr>
          <p:cNvPr id="65542" name="Freeform 5"/>
          <p:cNvSpPr>
            <a:spLocks/>
          </p:cNvSpPr>
          <p:nvPr/>
        </p:nvSpPr>
        <p:spPr bwMode="auto">
          <a:xfrm flipH="1">
            <a:off x="457200" y="4191000"/>
            <a:ext cx="762000" cy="152400"/>
          </a:xfrm>
          <a:custGeom>
            <a:avLst/>
            <a:gdLst>
              <a:gd name="T0" fmla="*/ 0 w 432"/>
              <a:gd name="T1" fmla="*/ 0 h 96"/>
              <a:gd name="T2" fmla="*/ 0 w 432"/>
              <a:gd name="T3" fmla="*/ 2147483646 h 96"/>
              <a:gd name="T4" fmla="*/ 2147483646 w 432"/>
              <a:gd name="T5" fmla="*/ 2147483646 h 96"/>
              <a:gd name="T6" fmla="*/ 2147483646 w 432"/>
              <a:gd name="T7" fmla="*/ 2147483646 h 96"/>
              <a:gd name="T8" fmla="*/ 2147483646 w 432"/>
              <a:gd name="T9" fmla="*/ 2147483646 h 96"/>
              <a:gd name="T10" fmla="*/ 2147483646 w 432"/>
              <a:gd name="T11" fmla="*/ 2147483646 h 96"/>
              <a:gd name="T12" fmla="*/ 2147483646 w 432"/>
              <a:gd name="T13" fmla="*/ 0 h 96"/>
              <a:gd name="T14" fmla="*/ 0 w 432"/>
              <a:gd name="T15" fmla="*/ 0 h 96"/>
              <a:gd name="T16" fmla="*/ 0 60000 65536"/>
              <a:gd name="T17" fmla="*/ 0 60000 65536"/>
              <a:gd name="T18" fmla="*/ 0 60000 65536"/>
              <a:gd name="T19" fmla="*/ 0 60000 65536"/>
              <a:gd name="T20" fmla="*/ 0 60000 65536"/>
              <a:gd name="T21" fmla="*/ 0 60000 65536"/>
              <a:gd name="T22" fmla="*/ 0 60000 65536"/>
              <a:gd name="T23" fmla="*/ 0 60000 65536"/>
              <a:gd name="T24" fmla="*/ 0 w 432"/>
              <a:gd name="T25" fmla="*/ 0 h 96"/>
              <a:gd name="T26" fmla="*/ 432 w 432"/>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2" h="96">
                <a:moveTo>
                  <a:pt x="0" y="0"/>
                </a:moveTo>
                <a:lnTo>
                  <a:pt x="0" y="96"/>
                </a:lnTo>
                <a:lnTo>
                  <a:pt x="432" y="96"/>
                </a:lnTo>
                <a:lnTo>
                  <a:pt x="432" y="48"/>
                </a:lnTo>
                <a:lnTo>
                  <a:pt x="336" y="48"/>
                </a:lnTo>
                <a:lnTo>
                  <a:pt x="240" y="48"/>
                </a:lnTo>
                <a:lnTo>
                  <a:pt x="48" y="0"/>
                </a:lnTo>
                <a:lnTo>
                  <a:pt x="0" y="0"/>
                </a:lnTo>
                <a:close/>
              </a:path>
            </a:pathLst>
          </a:custGeom>
          <a:solidFill>
            <a:srgbClr val="61F561"/>
          </a:solidFill>
          <a:ln>
            <a:noFill/>
          </a:ln>
          <a:extLst>
            <a:ext uri="{91240B29-F687-4F45-9708-019B960494DF}">
              <a14:hiddenLine xmlns:a14="http://schemas.microsoft.com/office/drawing/2010/main" w="19050">
                <a:solidFill>
                  <a:srgbClr val="000000"/>
                </a:solidFill>
                <a:round/>
                <a:headEnd/>
                <a:tailEnd/>
              </a14:hiddenLine>
            </a:ext>
          </a:extLst>
        </p:spPr>
        <p:txBody>
          <a:bodyPr wrap="none" anchor="ctr"/>
          <a:lstStyle/>
          <a:p>
            <a:endParaRPr lang="en-US"/>
          </a:p>
        </p:txBody>
      </p:sp>
      <p:sp>
        <p:nvSpPr>
          <p:cNvPr id="65543" name="Freeform 6"/>
          <p:cNvSpPr>
            <a:spLocks/>
          </p:cNvSpPr>
          <p:nvPr/>
        </p:nvSpPr>
        <p:spPr bwMode="auto">
          <a:xfrm>
            <a:off x="4572000" y="4191000"/>
            <a:ext cx="685800" cy="152400"/>
          </a:xfrm>
          <a:custGeom>
            <a:avLst/>
            <a:gdLst>
              <a:gd name="T0" fmla="*/ 0 w 432"/>
              <a:gd name="T1" fmla="*/ 0 h 96"/>
              <a:gd name="T2" fmla="*/ 0 w 432"/>
              <a:gd name="T3" fmla="*/ 2147483646 h 96"/>
              <a:gd name="T4" fmla="*/ 2147483646 w 432"/>
              <a:gd name="T5" fmla="*/ 2147483646 h 96"/>
              <a:gd name="T6" fmla="*/ 2147483646 w 432"/>
              <a:gd name="T7" fmla="*/ 2147483646 h 96"/>
              <a:gd name="T8" fmla="*/ 2147483646 w 432"/>
              <a:gd name="T9" fmla="*/ 2147483646 h 96"/>
              <a:gd name="T10" fmla="*/ 2147483646 w 432"/>
              <a:gd name="T11" fmla="*/ 2147483646 h 96"/>
              <a:gd name="T12" fmla="*/ 2147483646 w 432"/>
              <a:gd name="T13" fmla="*/ 0 h 96"/>
              <a:gd name="T14" fmla="*/ 0 w 432"/>
              <a:gd name="T15" fmla="*/ 0 h 96"/>
              <a:gd name="T16" fmla="*/ 0 60000 65536"/>
              <a:gd name="T17" fmla="*/ 0 60000 65536"/>
              <a:gd name="T18" fmla="*/ 0 60000 65536"/>
              <a:gd name="T19" fmla="*/ 0 60000 65536"/>
              <a:gd name="T20" fmla="*/ 0 60000 65536"/>
              <a:gd name="T21" fmla="*/ 0 60000 65536"/>
              <a:gd name="T22" fmla="*/ 0 60000 65536"/>
              <a:gd name="T23" fmla="*/ 0 60000 65536"/>
              <a:gd name="T24" fmla="*/ 0 w 432"/>
              <a:gd name="T25" fmla="*/ 0 h 96"/>
              <a:gd name="T26" fmla="*/ 432 w 432"/>
              <a:gd name="T27" fmla="*/ 96 h 9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2" h="96">
                <a:moveTo>
                  <a:pt x="0" y="0"/>
                </a:moveTo>
                <a:lnTo>
                  <a:pt x="0" y="96"/>
                </a:lnTo>
                <a:lnTo>
                  <a:pt x="432" y="96"/>
                </a:lnTo>
                <a:lnTo>
                  <a:pt x="432" y="48"/>
                </a:lnTo>
                <a:lnTo>
                  <a:pt x="336" y="48"/>
                </a:lnTo>
                <a:lnTo>
                  <a:pt x="240" y="48"/>
                </a:lnTo>
                <a:lnTo>
                  <a:pt x="48" y="0"/>
                </a:lnTo>
                <a:lnTo>
                  <a:pt x="0" y="0"/>
                </a:lnTo>
                <a:close/>
              </a:path>
            </a:pathLst>
          </a:custGeom>
          <a:solidFill>
            <a:srgbClr val="61F561"/>
          </a:solidFill>
          <a:ln>
            <a:noFill/>
          </a:ln>
          <a:extLst>
            <a:ext uri="{91240B29-F687-4F45-9708-019B960494DF}">
              <a14:hiddenLine xmlns:a14="http://schemas.microsoft.com/office/drawing/2010/main" w="19050">
                <a:solidFill>
                  <a:srgbClr val="000000"/>
                </a:solidFill>
                <a:round/>
                <a:headEnd/>
                <a:tailEnd/>
              </a14:hiddenLine>
            </a:ext>
          </a:extLst>
        </p:spPr>
        <p:txBody>
          <a:bodyPr wrap="none" anchor="ctr"/>
          <a:lstStyle/>
          <a:p>
            <a:endParaRPr lang="en-US"/>
          </a:p>
        </p:txBody>
      </p:sp>
      <p:sp>
        <p:nvSpPr>
          <p:cNvPr id="65544" name="Rectangle 7"/>
          <p:cNvSpPr>
            <a:spLocks noChangeArrowheads="1"/>
          </p:cNvSpPr>
          <p:nvPr/>
        </p:nvSpPr>
        <p:spPr bwMode="auto">
          <a:xfrm>
            <a:off x="7467600" y="3810000"/>
            <a:ext cx="990600" cy="381000"/>
          </a:xfrm>
          <a:prstGeom prst="rect">
            <a:avLst/>
          </a:prstGeom>
          <a:solidFill>
            <a:srgbClr val="C7DAF7"/>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5545" name="Freeform 8"/>
          <p:cNvSpPr>
            <a:spLocks/>
          </p:cNvSpPr>
          <p:nvPr/>
        </p:nvSpPr>
        <p:spPr bwMode="auto">
          <a:xfrm>
            <a:off x="533400" y="2971800"/>
            <a:ext cx="2362200" cy="1295400"/>
          </a:xfrm>
          <a:custGeom>
            <a:avLst/>
            <a:gdLst>
              <a:gd name="T0" fmla="*/ 0 w 600"/>
              <a:gd name="T1" fmla="*/ 2147483646 h 576"/>
              <a:gd name="T2" fmla="*/ 2147483646 w 600"/>
              <a:gd name="T3" fmla="*/ 2147483646 h 576"/>
              <a:gd name="T4" fmla="*/ 2147483646 w 600"/>
              <a:gd name="T5" fmla="*/ 2147483646 h 576"/>
              <a:gd name="T6" fmla="*/ 2147483646 w 600"/>
              <a:gd name="T7" fmla="*/ 2147483646 h 576"/>
              <a:gd name="T8" fmla="*/ 2147483646 w 600"/>
              <a:gd name="T9" fmla="*/ 2147483646 h 576"/>
              <a:gd name="T10" fmla="*/ 2147483646 w 600"/>
              <a:gd name="T11" fmla="*/ 2147483646 h 576"/>
              <a:gd name="T12" fmla="*/ 2147483646 w 600"/>
              <a:gd name="T13" fmla="*/ 2147483646 h 576"/>
              <a:gd name="T14" fmla="*/ 2147483646 w 600"/>
              <a:gd name="T15" fmla="*/ 2147483646 h 576"/>
              <a:gd name="T16" fmla="*/ 2147483646 w 600"/>
              <a:gd name="T17" fmla="*/ 2147483646 h 576"/>
              <a:gd name="T18" fmla="*/ 2147483646 w 600"/>
              <a:gd name="T19" fmla="*/ 2147483646 h 576"/>
              <a:gd name="T20" fmla="*/ 2147483646 w 600"/>
              <a:gd name="T21" fmla="*/ 2147483646 h 576"/>
              <a:gd name="T22" fmla="*/ 2147483646 w 600"/>
              <a:gd name="T23" fmla="*/ 2147483646 h 576"/>
              <a:gd name="T24" fmla="*/ 2147483646 w 600"/>
              <a:gd name="T25" fmla="*/ 2147483646 h 576"/>
              <a:gd name="T26" fmla="*/ 2147483646 w 600"/>
              <a:gd name="T27" fmla="*/ 2147483646 h 576"/>
              <a:gd name="T28" fmla="*/ 2147483646 w 600"/>
              <a:gd name="T29" fmla="*/ 2147483646 h 576"/>
              <a:gd name="T30" fmla="*/ 2147483646 w 600"/>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00"/>
              <a:gd name="T49" fmla="*/ 0 h 576"/>
              <a:gd name="T50" fmla="*/ 600 w 600"/>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00" h="576">
                <a:moveTo>
                  <a:pt x="0" y="575"/>
                </a:moveTo>
                <a:lnTo>
                  <a:pt x="63" y="570"/>
                </a:lnTo>
                <a:lnTo>
                  <a:pt x="95" y="562"/>
                </a:lnTo>
                <a:lnTo>
                  <a:pt x="127" y="553"/>
                </a:lnTo>
                <a:lnTo>
                  <a:pt x="158" y="540"/>
                </a:lnTo>
                <a:lnTo>
                  <a:pt x="190" y="521"/>
                </a:lnTo>
                <a:lnTo>
                  <a:pt x="222" y="498"/>
                </a:lnTo>
                <a:lnTo>
                  <a:pt x="284" y="432"/>
                </a:lnTo>
                <a:lnTo>
                  <a:pt x="347" y="338"/>
                </a:lnTo>
                <a:lnTo>
                  <a:pt x="410" y="224"/>
                </a:lnTo>
                <a:lnTo>
                  <a:pt x="441" y="167"/>
                </a:lnTo>
                <a:lnTo>
                  <a:pt x="473" y="114"/>
                </a:lnTo>
                <a:lnTo>
                  <a:pt x="505" y="67"/>
                </a:lnTo>
                <a:lnTo>
                  <a:pt x="535" y="31"/>
                </a:lnTo>
                <a:lnTo>
                  <a:pt x="567" y="8"/>
                </a:lnTo>
                <a:lnTo>
                  <a:pt x="599"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46" name="Freeform 9"/>
          <p:cNvSpPr>
            <a:spLocks/>
          </p:cNvSpPr>
          <p:nvPr/>
        </p:nvSpPr>
        <p:spPr bwMode="auto">
          <a:xfrm>
            <a:off x="2895600" y="2971800"/>
            <a:ext cx="2286000" cy="1295400"/>
          </a:xfrm>
          <a:custGeom>
            <a:avLst/>
            <a:gdLst>
              <a:gd name="T0" fmla="*/ 2147483646 w 576"/>
              <a:gd name="T1" fmla="*/ 2147483646 h 576"/>
              <a:gd name="T2" fmla="*/ 2147483646 w 576"/>
              <a:gd name="T3" fmla="*/ 2147483646 h 576"/>
              <a:gd name="T4" fmla="*/ 2147483646 w 576"/>
              <a:gd name="T5" fmla="*/ 2147483646 h 576"/>
              <a:gd name="T6" fmla="*/ 2147483646 w 576"/>
              <a:gd name="T7" fmla="*/ 2147483646 h 576"/>
              <a:gd name="T8" fmla="*/ 2147483646 w 576"/>
              <a:gd name="T9" fmla="*/ 2147483646 h 576"/>
              <a:gd name="T10" fmla="*/ 2147483646 w 576"/>
              <a:gd name="T11" fmla="*/ 2147483646 h 576"/>
              <a:gd name="T12" fmla="*/ 2147483646 w 576"/>
              <a:gd name="T13" fmla="*/ 2147483646 h 576"/>
              <a:gd name="T14" fmla="*/ 2147483646 w 576"/>
              <a:gd name="T15" fmla="*/ 2147483646 h 576"/>
              <a:gd name="T16" fmla="*/ 2147483646 w 576"/>
              <a:gd name="T17" fmla="*/ 2147483646 h 576"/>
              <a:gd name="T18" fmla="*/ 2147483646 w 576"/>
              <a:gd name="T19" fmla="*/ 2147483646 h 576"/>
              <a:gd name="T20" fmla="*/ 2147483646 w 576"/>
              <a:gd name="T21" fmla="*/ 2147483646 h 576"/>
              <a:gd name="T22" fmla="*/ 2147483646 w 576"/>
              <a:gd name="T23" fmla="*/ 2147483646 h 576"/>
              <a:gd name="T24" fmla="*/ 2147483646 w 576"/>
              <a:gd name="T25" fmla="*/ 2147483646 h 576"/>
              <a:gd name="T26" fmla="*/ 2147483646 w 576"/>
              <a:gd name="T27" fmla="*/ 2147483646 h 576"/>
              <a:gd name="T28" fmla="*/ 2147483646 w 576"/>
              <a:gd name="T29" fmla="*/ 2147483646 h 576"/>
              <a:gd name="T30" fmla="*/ 0 w 576"/>
              <a:gd name="T31" fmla="*/ 0 h 57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576"/>
              <a:gd name="T49" fmla="*/ 0 h 576"/>
              <a:gd name="T50" fmla="*/ 576 w 576"/>
              <a:gd name="T51" fmla="*/ 576 h 57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576" h="576">
                <a:moveTo>
                  <a:pt x="575" y="575"/>
                </a:moveTo>
                <a:lnTo>
                  <a:pt x="515" y="570"/>
                </a:lnTo>
                <a:lnTo>
                  <a:pt x="484" y="562"/>
                </a:lnTo>
                <a:lnTo>
                  <a:pt x="455" y="553"/>
                </a:lnTo>
                <a:lnTo>
                  <a:pt x="424" y="540"/>
                </a:lnTo>
                <a:lnTo>
                  <a:pt x="393" y="521"/>
                </a:lnTo>
                <a:lnTo>
                  <a:pt x="364" y="498"/>
                </a:lnTo>
                <a:lnTo>
                  <a:pt x="303" y="432"/>
                </a:lnTo>
                <a:lnTo>
                  <a:pt x="242" y="338"/>
                </a:lnTo>
                <a:lnTo>
                  <a:pt x="182" y="224"/>
                </a:lnTo>
                <a:lnTo>
                  <a:pt x="151" y="167"/>
                </a:lnTo>
                <a:lnTo>
                  <a:pt x="120" y="114"/>
                </a:lnTo>
                <a:lnTo>
                  <a:pt x="91" y="67"/>
                </a:lnTo>
                <a:lnTo>
                  <a:pt x="60" y="31"/>
                </a:lnTo>
                <a:lnTo>
                  <a:pt x="30" y="8"/>
                </a:lnTo>
                <a:lnTo>
                  <a:pt x="0" y="0"/>
                </a:lnTo>
              </a:path>
            </a:pathLst>
          </a:custGeom>
          <a:noFill/>
          <a:ln w="50800" cap="rnd">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5547" name="Line 10"/>
          <p:cNvSpPr>
            <a:spLocks noChangeShapeType="1"/>
          </p:cNvSpPr>
          <p:nvPr/>
        </p:nvSpPr>
        <p:spPr bwMode="auto">
          <a:xfrm>
            <a:off x="304800" y="4343400"/>
            <a:ext cx="5105400" cy="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65548" name="Rectangle 11"/>
          <p:cNvSpPr>
            <a:spLocks noChangeArrowheads="1"/>
          </p:cNvSpPr>
          <p:nvPr/>
        </p:nvSpPr>
        <p:spPr bwMode="auto">
          <a:xfrm flipH="1">
            <a:off x="4114800" y="2895600"/>
            <a:ext cx="1295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1800">
                <a:latin typeface="Symbol" panose="05050102010706020507" pitchFamily="18" charset="2"/>
                <a:sym typeface="Symbol" panose="05050102010706020507" pitchFamily="18" charset="2"/>
              </a:rPr>
              <a:t></a:t>
            </a:r>
            <a:r>
              <a:rPr lang="en-US" altLang="en-US" sz="1800">
                <a:sym typeface="Symbol" panose="05050102010706020507" pitchFamily="18" charset="2"/>
              </a:rPr>
              <a:t>/2</a:t>
            </a:r>
            <a:r>
              <a:rPr lang="en-US" altLang="en-US" sz="1800" i="1">
                <a:sym typeface="Symbol" panose="05050102010706020507" pitchFamily="18" charset="2"/>
              </a:rPr>
              <a:t> </a:t>
            </a:r>
            <a:r>
              <a:rPr lang="en-US" altLang="en-US" sz="1800"/>
              <a:t>= .025</a:t>
            </a:r>
          </a:p>
        </p:txBody>
      </p:sp>
      <p:sp>
        <p:nvSpPr>
          <p:cNvPr id="65549" name="Line 12"/>
          <p:cNvSpPr>
            <a:spLocks noChangeShapeType="1"/>
          </p:cNvSpPr>
          <p:nvPr/>
        </p:nvSpPr>
        <p:spPr bwMode="auto">
          <a:xfrm>
            <a:off x="2895600" y="2971800"/>
            <a:ext cx="0" cy="1371600"/>
          </a:xfrm>
          <a:prstGeom prst="line">
            <a:avLst/>
          </a:prstGeom>
          <a:noFill/>
          <a:ln w="9525" cap="rnd">
            <a:solidFill>
              <a:schemeClr val="tx1"/>
            </a:solidFill>
            <a:prstDash val="sysDot"/>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65550" name="Text Box 13"/>
          <p:cNvSpPr txBox="1">
            <a:spLocks noChangeArrowheads="1"/>
          </p:cNvSpPr>
          <p:nvPr/>
        </p:nvSpPr>
        <p:spPr bwMode="auto">
          <a:xfrm>
            <a:off x="3505200" y="4343400"/>
            <a:ext cx="1066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1.96</a:t>
            </a:r>
            <a:endParaRPr lang="el-GR" altLang="en-US" sz="2000" b="1"/>
          </a:p>
        </p:txBody>
      </p:sp>
      <p:sp>
        <p:nvSpPr>
          <p:cNvPr id="65551" name="Line 14"/>
          <p:cNvSpPr>
            <a:spLocks noChangeShapeType="1"/>
          </p:cNvSpPr>
          <p:nvPr/>
        </p:nvSpPr>
        <p:spPr bwMode="auto">
          <a:xfrm>
            <a:off x="1752600" y="2667000"/>
            <a:ext cx="2286000" cy="0"/>
          </a:xfrm>
          <a:prstGeom prst="line">
            <a:avLst/>
          </a:prstGeom>
          <a:noFill/>
          <a:ln w="190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2" name="Text Box 15"/>
          <p:cNvSpPr txBox="1">
            <a:spLocks noChangeArrowheads="1"/>
          </p:cNvSpPr>
          <p:nvPr/>
        </p:nvSpPr>
        <p:spPr bwMode="auto">
          <a:xfrm>
            <a:off x="2667000" y="4267200"/>
            <a:ext cx="457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1800"/>
              <a:t>0</a:t>
            </a:r>
            <a:endParaRPr lang="el-GR" altLang="en-US" sz="1800" baseline="-25000"/>
          </a:p>
        </p:txBody>
      </p:sp>
      <p:sp>
        <p:nvSpPr>
          <p:cNvPr id="65553" name="Line 16"/>
          <p:cNvSpPr>
            <a:spLocks noChangeShapeType="1"/>
          </p:cNvSpPr>
          <p:nvPr/>
        </p:nvSpPr>
        <p:spPr bwMode="auto">
          <a:xfrm flipV="1">
            <a:off x="4572000" y="3429000"/>
            <a:ext cx="0" cy="914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54" name="Line 17"/>
          <p:cNvSpPr>
            <a:spLocks noChangeShapeType="1"/>
          </p:cNvSpPr>
          <p:nvPr/>
        </p:nvSpPr>
        <p:spPr bwMode="auto">
          <a:xfrm>
            <a:off x="4038600" y="2895600"/>
            <a:ext cx="1600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55" name="Text Box 18"/>
          <p:cNvSpPr txBox="1">
            <a:spLocks noChangeArrowheads="1"/>
          </p:cNvSpPr>
          <p:nvPr/>
        </p:nvSpPr>
        <p:spPr bwMode="auto">
          <a:xfrm>
            <a:off x="685800" y="50292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Z = -2.47</a:t>
            </a:r>
            <a:endParaRPr lang="el-GR" altLang="en-US" sz="2000" b="1">
              <a:solidFill>
                <a:schemeClr val="folHlink"/>
              </a:solidFill>
            </a:endParaRPr>
          </a:p>
        </p:txBody>
      </p:sp>
      <p:sp>
        <p:nvSpPr>
          <p:cNvPr id="65556" name="Text Box 19"/>
          <p:cNvSpPr>
            <a:spLocks noGrp="1" noChangeArrowheads="1"/>
          </p:cNvSpPr>
          <p:nvPr>
            <p:ph type="body" idx="4294967295"/>
          </p:nvPr>
        </p:nvSpPr>
        <p:spPr>
          <a:xfrm>
            <a:off x="1371600" y="1371600"/>
            <a:ext cx="7315200" cy="923925"/>
          </a:xfrm>
        </p:spPr>
        <p:txBody>
          <a:bodyPr/>
          <a:lstStyle/>
          <a:p>
            <a:pPr marL="0" indent="0" defTabSz="914400" eaLnBrk="1" hangingPunct="1">
              <a:spcBef>
                <a:spcPct val="40000"/>
              </a:spcBef>
              <a:buFont typeface="Wingdings" panose="05000000000000000000" pitchFamily="2" charset="2"/>
              <a:buNone/>
            </a:pPr>
            <a:r>
              <a:rPr lang="en-US" altLang="en-US" sz="2700">
                <a:solidFill>
                  <a:schemeClr val="folHlink"/>
                </a:solidFill>
              </a:rPr>
              <a:t>Calculate the p-value and compare to </a:t>
            </a:r>
            <a:r>
              <a:rPr lang="en-US" altLang="en-US" sz="2700" b="1">
                <a:solidFill>
                  <a:schemeClr val="folHlink"/>
                </a:solidFill>
                <a:sym typeface="Symbol" panose="05050102010706020507" pitchFamily="18" charset="2"/>
              </a:rPr>
              <a:t></a:t>
            </a:r>
          </a:p>
          <a:p>
            <a:pPr marL="0" indent="0" defTabSz="914400" eaLnBrk="1" hangingPunct="1">
              <a:lnSpc>
                <a:spcPct val="60000"/>
              </a:lnSpc>
              <a:spcBef>
                <a:spcPct val="40000"/>
              </a:spcBef>
              <a:buFont typeface="Wingdings" panose="05000000000000000000" pitchFamily="2" charset="2"/>
              <a:buNone/>
            </a:pPr>
            <a:r>
              <a:rPr lang="en-US" altLang="en-US" sz="1900">
                <a:solidFill>
                  <a:schemeClr val="folHlink"/>
                </a:solidFill>
                <a:sym typeface="Symbol" panose="05050102010706020507" pitchFamily="18" charset="2"/>
              </a:rPr>
              <a:t>  (For a two-tail test the p-value is always two-tail.)</a:t>
            </a:r>
          </a:p>
        </p:txBody>
      </p:sp>
      <p:sp>
        <p:nvSpPr>
          <p:cNvPr id="65557" name="Text Box 20"/>
          <p:cNvSpPr txBox="1">
            <a:spLocks noChangeArrowheads="1"/>
          </p:cNvSpPr>
          <p:nvPr/>
        </p:nvSpPr>
        <p:spPr bwMode="auto">
          <a:xfrm>
            <a:off x="7086600" y="381000"/>
            <a:ext cx="145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000">
                <a:solidFill>
                  <a:srgbClr val="008000"/>
                </a:solidFill>
              </a:rPr>
              <a:t>(continued)</a:t>
            </a:r>
          </a:p>
        </p:txBody>
      </p:sp>
      <p:graphicFrame>
        <p:nvGraphicFramePr>
          <p:cNvPr id="65558" name="Object 4"/>
          <p:cNvGraphicFramePr>
            <a:graphicFrameLocks noChangeAspect="1"/>
          </p:cNvGraphicFramePr>
          <p:nvPr/>
        </p:nvGraphicFramePr>
        <p:xfrm>
          <a:off x="5813425" y="3352800"/>
          <a:ext cx="3154363" cy="828675"/>
        </p:xfrm>
        <a:graphic>
          <a:graphicData uri="http://schemas.openxmlformats.org/presentationml/2006/ole">
            <mc:AlternateContent xmlns:mc="http://schemas.openxmlformats.org/markup-compatibility/2006">
              <mc:Choice xmlns:v="urn:schemas-microsoft-com:vml" Requires="v">
                <p:oleObj name="Equation" r:id="rId2" imgW="1739900" imgH="457200" progId="Equation.3">
                  <p:embed/>
                </p:oleObj>
              </mc:Choice>
              <mc:Fallback>
                <p:oleObj name="Equation" r:id="rId2" imgW="1739900" imgH="457200" progId="Equation.3">
                  <p:embed/>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3425" y="3352800"/>
                        <a:ext cx="315436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5559" name="Line 22"/>
          <p:cNvSpPr>
            <a:spLocks noChangeShapeType="1"/>
          </p:cNvSpPr>
          <p:nvPr/>
        </p:nvSpPr>
        <p:spPr bwMode="auto">
          <a:xfrm flipV="1">
            <a:off x="4038600" y="2514600"/>
            <a:ext cx="0" cy="18288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0" name="Rectangle 23"/>
          <p:cNvSpPr>
            <a:spLocks noChangeArrowheads="1"/>
          </p:cNvSpPr>
          <p:nvPr/>
        </p:nvSpPr>
        <p:spPr bwMode="auto">
          <a:xfrm flipH="1">
            <a:off x="6248400" y="2514600"/>
            <a:ext cx="23622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sym typeface="Symbol" panose="05050102010706020507" pitchFamily="18" charset="2"/>
              </a:rPr>
              <a:t>p-value </a:t>
            </a:r>
            <a:r>
              <a:rPr lang="en-US" altLang="en-US" sz="2000" b="1">
                <a:solidFill>
                  <a:schemeClr val="folHlink"/>
                </a:solidFill>
              </a:rPr>
              <a:t>= 0.0136:</a:t>
            </a:r>
          </a:p>
        </p:txBody>
      </p:sp>
      <p:sp>
        <p:nvSpPr>
          <p:cNvPr id="65561" name="Text Box 25"/>
          <p:cNvSpPr txBox="1">
            <a:spLocks noChangeArrowheads="1"/>
          </p:cNvSpPr>
          <p:nvPr/>
        </p:nvSpPr>
        <p:spPr bwMode="auto">
          <a:xfrm>
            <a:off x="1371600" y="5562600"/>
            <a:ext cx="6477000" cy="476250"/>
          </a:xfrm>
          <a:prstGeom prst="rect">
            <a:avLst/>
          </a:prstGeom>
          <a:solidFill>
            <a:srgbClr val="00E200"/>
          </a:solidFill>
          <a:ln w="19050" algn="ctr">
            <a:solidFill>
              <a:schemeClr val="tx1"/>
            </a:solidFill>
            <a:miter lim="800000"/>
            <a:headEnd/>
            <a:tailEnd/>
          </a:ln>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b="1"/>
              <a:t>Reject H</a:t>
            </a:r>
            <a:r>
              <a:rPr lang="en-US" altLang="en-US" sz="2400" b="1" baseline="-25000"/>
              <a:t>0</a:t>
            </a:r>
            <a:r>
              <a:rPr lang="en-US" altLang="en-US" sz="2400" b="1"/>
              <a:t> since p-value = 0.0136 &lt; </a:t>
            </a:r>
            <a:r>
              <a:rPr lang="en-US" altLang="en-US" sz="2400" b="1">
                <a:sym typeface="Symbol" panose="05050102010706020507" pitchFamily="18" charset="2"/>
              </a:rPr>
              <a:t> = 0.05.</a:t>
            </a:r>
            <a:endParaRPr lang="en-US" altLang="en-US" sz="2400"/>
          </a:p>
        </p:txBody>
      </p:sp>
      <p:sp>
        <p:nvSpPr>
          <p:cNvPr id="65562" name="Line 26"/>
          <p:cNvSpPr>
            <a:spLocks noChangeShapeType="1"/>
          </p:cNvSpPr>
          <p:nvPr/>
        </p:nvSpPr>
        <p:spPr bwMode="auto">
          <a:xfrm flipV="1">
            <a:off x="1219200" y="3429000"/>
            <a:ext cx="0" cy="9144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3" name="Line 27"/>
          <p:cNvSpPr>
            <a:spLocks noChangeShapeType="1"/>
          </p:cNvSpPr>
          <p:nvPr/>
        </p:nvSpPr>
        <p:spPr bwMode="auto">
          <a:xfrm flipH="1">
            <a:off x="381000" y="3581400"/>
            <a:ext cx="838200" cy="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4" name="Line 28"/>
          <p:cNvSpPr>
            <a:spLocks noChangeShapeType="1"/>
          </p:cNvSpPr>
          <p:nvPr/>
        </p:nvSpPr>
        <p:spPr bwMode="auto">
          <a:xfrm flipV="1">
            <a:off x="1752600" y="2514600"/>
            <a:ext cx="0" cy="182880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565" name="Line 29"/>
          <p:cNvSpPr>
            <a:spLocks noChangeShapeType="1"/>
          </p:cNvSpPr>
          <p:nvPr/>
        </p:nvSpPr>
        <p:spPr bwMode="auto">
          <a:xfrm flipV="1">
            <a:off x="1219200" y="4343400"/>
            <a:ext cx="0" cy="6858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6" name="Text Box 30"/>
          <p:cNvSpPr txBox="1">
            <a:spLocks noChangeArrowheads="1"/>
          </p:cNvSpPr>
          <p:nvPr/>
        </p:nvSpPr>
        <p:spPr bwMode="auto">
          <a:xfrm>
            <a:off x="4038600" y="5029200"/>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solidFill>
                  <a:schemeClr val="folHlink"/>
                </a:solidFill>
              </a:rPr>
              <a:t>Z = 2.47</a:t>
            </a:r>
            <a:endParaRPr lang="el-GR" altLang="en-US" sz="2000" b="1">
              <a:solidFill>
                <a:schemeClr val="folHlink"/>
              </a:solidFill>
            </a:endParaRPr>
          </a:p>
        </p:txBody>
      </p:sp>
      <p:sp>
        <p:nvSpPr>
          <p:cNvPr id="65567" name="Line 31"/>
          <p:cNvSpPr>
            <a:spLocks noChangeShapeType="1"/>
          </p:cNvSpPr>
          <p:nvPr/>
        </p:nvSpPr>
        <p:spPr bwMode="auto">
          <a:xfrm flipV="1">
            <a:off x="4572000" y="4343400"/>
            <a:ext cx="0" cy="685800"/>
          </a:xfrm>
          <a:prstGeom prst="line">
            <a:avLst/>
          </a:prstGeom>
          <a:noFill/>
          <a:ln w="57150">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68" name="Text Box 32"/>
          <p:cNvSpPr txBox="1">
            <a:spLocks noChangeArrowheads="1"/>
          </p:cNvSpPr>
          <p:nvPr/>
        </p:nvSpPr>
        <p:spPr bwMode="auto">
          <a:xfrm>
            <a:off x="1295400" y="4343400"/>
            <a:ext cx="914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ClrTx/>
              <a:buSzTx/>
              <a:buFontTx/>
              <a:buNone/>
            </a:pPr>
            <a:r>
              <a:rPr lang="en-US" altLang="en-US" sz="2000" b="1"/>
              <a:t>-1.96</a:t>
            </a:r>
            <a:endParaRPr lang="el-GR" altLang="en-US" sz="2000" b="1"/>
          </a:p>
        </p:txBody>
      </p:sp>
      <p:sp>
        <p:nvSpPr>
          <p:cNvPr id="65569" name="Line 33"/>
          <p:cNvSpPr>
            <a:spLocks noChangeShapeType="1"/>
          </p:cNvSpPr>
          <p:nvPr/>
        </p:nvSpPr>
        <p:spPr bwMode="auto">
          <a:xfrm flipH="1">
            <a:off x="152400" y="2895600"/>
            <a:ext cx="1600200"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0" name="Rectangle 34"/>
          <p:cNvSpPr>
            <a:spLocks noChangeArrowheads="1"/>
          </p:cNvSpPr>
          <p:nvPr/>
        </p:nvSpPr>
        <p:spPr bwMode="auto">
          <a:xfrm flipH="1">
            <a:off x="381000" y="2895600"/>
            <a:ext cx="1295400" cy="36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1800">
                <a:latin typeface="Symbol" panose="05050102010706020507" pitchFamily="18" charset="2"/>
                <a:sym typeface="Symbol" panose="05050102010706020507" pitchFamily="18" charset="2"/>
              </a:rPr>
              <a:t></a:t>
            </a:r>
            <a:r>
              <a:rPr lang="en-US" altLang="en-US" sz="1800">
                <a:sym typeface="Symbol" panose="05050102010706020507" pitchFamily="18" charset="2"/>
              </a:rPr>
              <a:t>/2</a:t>
            </a:r>
            <a:r>
              <a:rPr lang="en-US" altLang="en-US" sz="1800" i="1">
                <a:sym typeface="Symbol" panose="05050102010706020507" pitchFamily="18" charset="2"/>
              </a:rPr>
              <a:t> </a:t>
            </a:r>
            <a:r>
              <a:rPr lang="en-US" altLang="en-US" sz="1800"/>
              <a:t>= .025</a:t>
            </a:r>
          </a:p>
        </p:txBody>
      </p:sp>
      <p:sp>
        <p:nvSpPr>
          <p:cNvPr id="65571" name="Line 35"/>
          <p:cNvSpPr>
            <a:spLocks noChangeShapeType="1"/>
          </p:cNvSpPr>
          <p:nvPr/>
        </p:nvSpPr>
        <p:spPr bwMode="auto">
          <a:xfrm>
            <a:off x="4572000" y="3581400"/>
            <a:ext cx="914400" cy="0"/>
          </a:xfrm>
          <a:prstGeom prst="line">
            <a:avLst/>
          </a:prstGeom>
          <a:noFill/>
          <a:ln w="28575">
            <a:solidFill>
              <a:schemeClr val="folHlink"/>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5572" name="Rectangle 36"/>
          <p:cNvSpPr>
            <a:spLocks noChangeArrowheads="1"/>
          </p:cNvSpPr>
          <p:nvPr/>
        </p:nvSpPr>
        <p:spPr bwMode="auto">
          <a:xfrm flipH="1">
            <a:off x="4572000" y="3581400"/>
            <a:ext cx="990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sym typeface="Symbol" panose="05050102010706020507" pitchFamily="18" charset="2"/>
              </a:rPr>
              <a:t>0.0068</a:t>
            </a:r>
            <a:endParaRPr lang="en-US" altLang="en-US" sz="2000" b="1">
              <a:solidFill>
                <a:schemeClr val="folHlink"/>
              </a:solidFill>
            </a:endParaRPr>
          </a:p>
        </p:txBody>
      </p:sp>
      <p:sp>
        <p:nvSpPr>
          <p:cNvPr id="65573" name="Rectangle 37"/>
          <p:cNvSpPr>
            <a:spLocks noChangeArrowheads="1"/>
          </p:cNvSpPr>
          <p:nvPr/>
        </p:nvSpPr>
        <p:spPr bwMode="auto">
          <a:xfrm flipH="1">
            <a:off x="228600" y="3581400"/>
            <a:ext cx="9906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a:solidFill>
                  <a:schemeClr val="folHlink"/>
                </a:solidFill>
                <a:sym typeface="Symbol" panose="05050102010706020507" pitchFamily="18" charset="2"/>
              </a:rPr>
              <a:t>0.0068</a:t>
            </a:r>
            <a:endParaRPr lang="en-US" altLang="en-US" sz="2000" b="1">
              <a:solidFill>
                <a:schemeClr val="folHlink"/>
              </a:solidFill>
            </a:endParaRPr>
          </a:p>
        </p:txBody>
      </p:sp>
      <p:sp>
        <p:nvSpPr>
          <p:cNvPr id="65574" name="Rectangle 38"/>
          <p:cNvSpPr>
            <a:spLocks noChangeArrowheads="1"/>
          </p:cNvSpPr>
          <p:nvPr/>
        </p:nvSpPr>
        <p:spPr bwMode="auto">
          <a:xfrm>
            <a:off x="5715000" y="2438400"/>
            <a:ext cx="3276600" cy="1905000"/>
          </a:xfrm>
          <a:prstGeom prst="rect">
            <a:avLst/>
          </a:prstGeom>
          <a:noFill/>
          <a:ln w="19050"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a:p>
        </p:txBody>
      </p:sp>
      <p:sp>
        <p:nvSpPr>
          <p:cNvPr id="65575" name="Rectangle 41"/>
          <p:cNvSpPr>
            <a:spLocks noChangeArrowheads="1"/>
          </p:cNvSpPr>
          <p:nvPr/>
        </p:nvSpPr>
        <p:spPr bwMode="auto">
          <a:xfrm>
            <a:off x="7620000" y="8382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a:xfrm>
            <a:off x="1150938" y="381000"/>
            <a:ext cx="7383462" cy="990600"/>
          </a:xfrm>
        </p:spPr>
        <p:txBody>
          <a:bodyPr/>
          <a:lstStyle/>
          <a:p>
            <a:pPr eaLnBrk="1" hangingPunct="1">
              <a:lnSpc>
                <a:spcPct val="80000"/>
              </a:lnSpc>
            </a:pPr>
            <a:r>
              <a:rPr lang="en-US" altLang="en-US"/>
              <a:t>Questions To Address In The Planning Stage</a:t>
            </a:r>
          </a:p>
        </p:txBody>
      </p:sp>
      <p:sp>
        <p:nvSpPr>
          <p:cNvPr id="66563" name="Rectangle 3"/>
          <p:cNvSpPr>
            <a:spLocks noGrp="1" noChangeArrowheads="1"/>
          </p:cNvSpPr>
          <p:nvPr>
            <p:ph type="body" idx="4294967295"/>
          </p:nvPr>
        </p:nvSpPr>
        <p:spPr>
          <a:xfrm>
            <a:off x="304800" y="1371600"/>
            <a:ext cx="8610600" cy="4532313"/>
          </a:xfrm>
        </p:spPr>
        <p:txBody>
          <a:bodyPr/>
          <a:lstStyle/>
          <a:p>
            <a:pPr eaLnBrk="1" hangingPunct="1">
              <a:spcBef>
                <a:spcPct val="25000"/>
              </a:spcBef>
            </a:pPr>
            <a:r>
              <a:rPr lang="en-US" altLang="en-US" sz="2000" dirty="0"/>
              <a:t>What is the goal of the survey, study, or experiment?</a:t>
            </a:r>
          </a:p>
          <a:p>
            <a:pPr eaLnBrk="1" hangingPunct="1">
              <a:spcBef>
                <a:spcPct val="25000"/>
              </a:spcBef>
            </a:pPr>
            <a:r>
              <a:rPr lang="en-US" altLang="en-US" sz="2000" dirty="0"/>
              <a:t>How can you translate this goal into a null and an alternative hypothesis?</a:t>
            </a:r>
          </a:p>
          <a:p>
            <a:pPr eaLnBrk="1" hangingPunct="1">
              <a:spcBef>
                <a:spcPct val="25000"/>
              </a:spcBef>
            </a:pPr>
            <a:r>
              <a:rPr lang="en-US" altLang="en-US" sz="2000" dirty="0"/>
              <a:t>Is the hypothesis test one or two tailed?</a:t>
            </a:r>
          </a:p>
          <a:p>
            <a:pPr eaLnBrk="1" hangingPunct="1">
              <a:spcBef>
                <a:spcPct val="25000"/>
              </a:spcBef>
            </a:pPr>
            <a:r>
              <a:rPr lang="en-US" altLang="en-US" sz="2000" dirty="0"/>
              <a:t>Can a random sample be selected?</a:t>
            </a:r>
          </a:p>
          <a:p>
            <a:pPr eaLnBrk="1" hangingPunct="1">
              <a:spcBef>
                <a:spcPct val="25000"/>
              </a:spcBef>
            </a:pPr>
            <a:r>
              <a:rPr lang="en-US" altLang="en-US" sz="2000" dirty="0"/>
              <a:t>What types of data will be collected?  Numerical?  Categorical?</a:t>
            </a:r>
          </a:p>
          <a:p>
            <a:pPr eaLnBrk="1" hangingPunct="1">
              <a:spcBef>
                <a:spcPct val="25000"/>
              </a:spcBef>
            </a:pPr>
            <a:r>
              <a:rPr lang="en-US" altLang="en-US" sz="2000" dirty="0"/>
              <a:t>What level of significance should be used?</a:t>
            </a:r>
          </a:p>
          <a:p>
            <a:pPr eaLnBrk="1" hangingPunct="1">
              <a:spcBef>
                <a:spcPct val="25000"/>
              </a:spcBef>
            </a:pPr>
            <a:r>
              <a:rPr lang="en-US" altLang="en-US" sz="2000" dirty="0"/>
              <a:t>Is the intended sample size large enough to achieve the desired power?</a:t>
            </a:r>
          </a:p>
          <a:p>
            <a:pPr eaLnBrk="1" hangingPunct="1">
              <a:spcBef>
                <a:spcPct val="25000"/>
              </a:spcBef>
            </a:pPr>
            <a:r>
              <a:rPr lang="en-US" altLang="en-US" sz="2000" dirty="0"/>
              <a:t>What statistical test procedure should be used and why?</a:t>
            </a:r>
          </a:p>
          <a:p>
            <a:pPr eaLnBrk="1" hangingPunct="1">
              <a:spcBef>
                <a:spcPct val="25000"/>
              </a:spcBef>
            </a:pPr>
            <a:r>
              <a:rPr lang="en-US" altLang="en-US" sz="2000" dirty="0"/>
              <a:t>What conclusions &amp; interpretations can you reach from the results of the planned hypothesis test?</a:t>
            </a:r>
          </a:p>
          <a:p>
            <a:pPr eaLnBrk="1" hangingPunct="1">
              <a:spcBef>
                <a:spcPct val="25000"/>
              </a:spcBef>
              <a:buFont typeface="Wingdings" panose="05000000000000000000" pitchFamily="2" charset="2"/>
              <a:buNone/>
            </a:pPr>
            <a:endParaRPr lang="en-US" altLang="en-US" sz="800" dirty="0"/>
          </a:p>
          <a:p>
            <a:pPr algn="ctr" eaLnBrk="1" hangingPunct="1">
              <a:spcBef>
                <a:spcPct val="25000"/>
              </a:spcBef>
              <a:buFont typeface="Wingdings" panose="05000000000000000000" pitchFamily="2" charset="2"/>
              <a:buNone/>
            </a:pPr>
            <a:r>
              <a:rPr lang="en-US" altLang="en-US" sz="2400" dirty="0"/>
              <a:t>Failing to consider these questions can lead to bias or incomplete results.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animEffect transition="in" filter="fade">
                                      <p:cBhvr>
                                        <p:cTn id="7" dur="500"/>
                                        <p:tgtEl>
                                          <p:spTgt spid="6656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6563">
                                            <p:txEl>
                                              <p:pRg st="2" end="2"/>
                                            </p:txEl>
                                          </p:spTgt>
                                        </p:tgtEl>
                                        <p:attrNameLst>
                                          <p:attrName>style.visibility</p:attrName>
                                        </p:attrNameLst>
                                      </p:cBhvr>
                                      <p:to>
                                        <p:strVal val="visible"/>
                                      </p:to>
                                    </p:set>
                                    <p:animEffect transition="in" filter="fade">
                                      <p:cBhvr>
                                        <p:cTn id="12" dur="500"/>
                                        <p:tgtEl>
                                          <p:spTgt spid="6656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6563">
                                            <p:txEl>
                                              <p:pRg st="3" end="3"/>
                                            </p:txEl>
                                          </p:spTgt>
                                        </p:tgtEl>
                                        <p:attrNameLst>
                                          <p:attrName>style.visibility</p:attrName>
                                        </p:attrNameLst>
                                      </p:cBhvr>
                                      <p:to>
                                        <p:strVal val="visible"/>
                                      </p:to>
                                    </p:set>
                                    <p:animEffect transition="in" filter="fade">
                                      <p:cBhvr>
                                        <p:cTn id="17" dur="500"/>
                                        <p:tgtEl>
                                          <p:spTgt spid="6656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6563">
                                            <p:txEl>
                                              <p:pRg st="4" end="4"/>
                                            </p:txEl>
                                          </p:spTgt>
                                        </p:tgtEl>
                                        <p:attrNameLst>
                                          <p:attrName>style.visibility</p:attrName>
                                        </p:attrNameLst>
                                      </p:cBhvr>
                                      <p:to>
                                        <p:strVal val="visible"/>
                                      </p:to>
                                    </p:set>
                                    <p:animEffect transition="in" filter="fade">
                                      <p:cBhvr>
                                        <p:cTn id="22" dur="500"/>
                                        <p:tgtEl>
                                          <p:spTgt spid="6656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6563">
                                            <p:txEl>
                                              <p:pRg st="5" end="5"/>
                                            </p:txEl>
                                          </p:spTgt>
                                        </p:tgtEl>
                                        <p:attrNameLst>
                                          <p:attrName>style.visibility</p:attrName>
                                        </p:attrNameLst>
                                      </p:cBhvr>
                                      <p:to>
                                        <p:strVal val="visible"/>
                                      </p:to>
                                    </p:set>
                                    <p:animEffect transition="in" filter="fade">
                                      <p:cBhvr>
                                        <p:cTn id="27" dur="500"/>
                                        <p:tgtEl>
                                          <p:spTgt spid="6656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6563">
                                            <p:txEl>
                                              <p:pRg st="6" end="6"/>
                                            </p:txEl>
                                          </p:spTgt>
                                        </p:tgtEl>
                                        <p:attrNameLst>
                                          <p:attrName>style.visibility</p:attrName>
                                        </p:attrNameLst>
                                      </p:cBhvr>
                                      <p:to>
                                        <p:strVal val="visible"/>
                                      </p:to>
                                    </p:set>
                                    <p:animEffect transition="in" filter="fade">
                                      <p:cBhvr>
                                        <p:cTn id="32" dur="500"/>
                                        <p:tgtEl>
                                          <p:spTgt spid="6656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6563">
                                            <p:txEl>
                                              <p:pRg st="7" end="7"/>
                                            </p:txEl>
                                          </p:spTgt>
                                        </p:tgtEl>
                                        <p:attrNameLst>
                                          <p:attrName>style.visibility</p:attrName>
                                        </p:attrNameLst>
                                      </p:cBhvr>
                                      <p:to>
                                        <p:strVal val="visible"/>
                                      </p:to>
                                    </p:set>
                                    <p:animEffect transition="in" filter="fade">
                                      <p:cBhvr>
                                        <p:cTn id="37" dur="500"/>
                                        <p:tgtEl>
                                          <p:spTgt spid="6656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6563">
                                            <p:txEl>
                                              <p:pRg st="8" end="8"/>
                                            </p:txEl>
                                          </p:spTgt>
                                        </p:tgtEl>
                                        <p:attrNameLst>
                                          <p:attrName>style.visibility</p:attrName>
                                        </p:attrNameLst>
                                      </p:cBhvr>
                                      <p:to>
                                        <p:strVal val="visible"/>
                                      </p:to>
                                    </p:set>
                                    <p:animEffect transition="in" filter="fade">
                                      <p:cBhvr>
                                        <p:cTn id="42" dur="500"/>
                                        <p:tgtEl>
                                          <p:spTgt spid="6656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6563">
                                            <p:txEl>
                                              <p:pRg st="10" end="10"/>
                                            </p:txEl>
                                          </p:spTgt>
                                        </p:tgtEl>
                                        <p:attrNameLst>
                                          <p:attrName>style.visibility</p:attrName>
                                        </p:attrNameLst>
                                      </p:cBhvr>
                                      <p:to>
                                        <p:strVal val="visible"/>
                                      </p:to>
                                    </p:set>
                                    <p:animEffect transition="in" filter="fade">
                                      <p:cBhvr>
                                        <p:cTn id="47" dur="500"/>
                                        <p:tgtEl>
                                          <p:spTgt spid="6656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lstStyle/>
          <a:p>
            <a:pPr eaLnBrk="1" hangingPunct="1"/>
            <a:r>
              <a:rPr lang="en-US" altLang="en-US"/>
              <a:t>Statistical Significance vs Practical Significance</a:t>
            </a:r>
          </a:p>
        </p:txBody>
      </p:sp>
      <p:sp>
        <p:nvSpPr>
          <p:cNvPr id="67587" name="Content Placeholder 2"/>
          <p:cNvSpPr>
            <a:spLocks noGrp="1"/>
          </p:cNvSpPr>
          <p:nvPr>
            <p:ph idx="4294967295"/>
          </p:nvPr>
        </p:nvSpPr>
        <p:spPr/>
        <p:txBody>
          <a:bodyPr/>
          <a:lstStyle/>
          <a:p>
            <a:pPr eaLnBrk="1" hangingPunct="1"/>
            <a:r>
              <a:rPr lang="en-US" altLang="en-US" dirty="0"/>
              <a:t>Statistically significant results (rejecting the null hypothesis) are not always of practical significance.</a:t>
            </a:r>
          </a:p>
          <a:p>
            <a:pPr lvl="1" eaLnBrk="1" hangingPunct="1"/>
            <a:r>
              <a:rPr lang="en-US" altLang="en-US" dirty="0"/>
              <a:t>This is more likely to happen when the sample size gets very large.</a:t>
            </a:r>
          </a:p>
          <a:p>
            <a:pPr eaLnBrk="1" hangingPunct="1"/>
            <a:r>
              <a:rPr lang="en-US" altLang="en-US" dirty="0"/>
              <a:t>Practically important results might be found to be statistically insignificant (failing to reject the null hypothesis.)</a:t>
            </a:r>
          </a:p>
          <a:p>
            <a:pPr lvl="1" eaLnBrk="1" hangingPunct="1"/>
            <a:r>
              <a:rPr lang="en-US" altLang="en-US" dirty="0"/>
              <a:t>This is more likely to happen when the sample size is relatively small.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fade">
                                      <p:cBhvr>
                                        <p:cTn id="7" dur="500"/>
                                        <p:tgtEl>
                                          <p:spTgt spid="675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7587">
                                            <p:txEl>
                                              <p:pRg st="2" end="2"/>
                                            </p:txEl>
                                          </p:spTgt>
                                        </p:tgtEl>
                                        <p:attrNameLst>
                                          <p:attrName>style.visibility</p:attrName>
                                        </p:attrNameLst>
                                      </p:cBhvr>
                                      <p:to>
                                        <p:strVal val="visible"/>
                                      </p:to>
                                    </p:set>
                                    <p:animEffect transition="in" filter="fade">
                                      <p:cBhvr>
                                        <p:cTn id="12" dur="500"/>
                                        <p:tgtEl>
                                          <p:spTgt spid="675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7587">
                                            <p:txEl>
                                              <p:pRg st="3" end="3"/>
                                            </p:txEl>
                                          </p:spTgt>
                                        </p:tgtEl>
                                        <p:attrNameLst>
                                          <p:attrName>style.visibility</p:attrName>
                                        </p:attrNameLst>
                                      </p:cBhvr>
                                      <p:to>
                                        <p:strVal val="visible"/>
                                      </p:to>
                                    </p:set>
                                    <p:animEffect transition="in" filter="fade">
                                      <p:cBhvr>
                                        <p:cTn id="17" dur="500"/>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a:xfrm>
            <a:off x="914400" y="381000"/>
            <a:ext cx="7848600" cy="990600"/>
          </a:xfrm>
        </p:spPr>
        <p:txBody>
          <a:bodyPr/>
          <a:lstStyle/>
          <a:p>
            <a:pPr eaLnBrk="1" hangingPunct="1"/>
            <a:r>
              <a:rPr lang="en-US" altLang="en-US"/>
              <a:t>Reporting Findings &amp; Ethical Issues</a:t>
            </a:r>
          </a:p>
        </p:txBody>
      </p:sp>
      <p:sp>
        <p:nvSpPr>
          <p:cNvPr id="68611" name="Content Placeholder 2"/>
          <p:cNvSpPr>
            <a:spLocks noGrp="1"/>
          </p:cNvSpPr>
          <p:nvPr>
            <p:ph idx="4294967295"/>
          </p:nvPr>
        </p:nvSpPr>
        <p:spPr>
          <a:xfrm>
            <a:off x="609600" y="1600200"/>
            <a:ext cx="8077200" cy="4532313"/>
          </a:xfrm>
        </p:spPr>
        <p:txBody>
          <a:bodyPr/>
          <a:lstStyle/>
          <a:p>
            <a:pPr eaLnBrk="1" hangingPunct="1"/>
            <a:r>
              <a:rPr lang="en-US" altLang="en-US" sz="2400" dirty="0"/>
              <a:t>Should document &amp; report both good &amp; bad results.</a:t>
            </a:r>
          </a:p>
          <a:p>
            <a:pPr eaLnBrk="1" hangingPunct="1"/>
            <a:r>
              <a:rPr lang="en-US" altLang="en-US" sz="2400" dirty="0"/>
              <a:t>Should not just report statistically significant results.</a:t>
            </a:r>
          </a:p>
          <a:p>
            <a:pPr eaLnBrk="1" hangingPunct="1"/>
            <a:r>
              <a:rPr lang="en-US" altLang="en-US" sz="2400" dirty="0"/>
              <a:t>Reports should distinguish between poor research methodology and unethical behavior.</a:t>
            </a:r>
          </a:p>
          <a:p>
            <a:pPr eaLnBrk="1" hangingPunct="1"/>
            <a:r>
              <a:rPr lang="en-US" altLang="en-US" sz="2400" dirty="0"/>
              <a:t>Ethical issues can arise in:</a:t>
            </a:r>
          </a:p>
          <a:p>
            <a:pPr lvl="1" eaLnBrk="1" hangingPunct="1"/>
            <a:r>
              <a:rPr lang="en-US" altLang="en-US" sz="2000" dirty="0"/>
              <a:t>The use of human subjects.</a:t>
            </a:r>
          </a:p>
          <a:p>
            <a:pPr lvl="1" eaLnBrk="1" hangingPunct="1"/>
            <a:r>
              <a:rPr lang="en-US" altLang="en-US" sz="2000" dirty="0"/>
              <a:t>The data collection method.</a:t>
            </a:r>
          </a:p>
          <a:p>
            <a:pPr lvl="1" eaLnBrk="1" hangingPunct="1"/>
            <a:r>
              <a:rPr lang="en-US" altLang="en-US" sz="2000" dirty="0"/>
              <a:t>The type of test being used.</a:t>
            </a:r>
          </a:p>
          <a:p>
            <a:pPr lvl="1" eaLnBrk="1" hangingPunct="1"/>
            <a:r>
              <a:rPr lang="en-US" altLang="en-US" sz="2000" dirty="0"/>
              <a:t>The level of significance being used.</a:t>
            </a:r>
          </a:p>
          <a:p>
            <a:pPr lvl="1" eaLnBrk="1" hangingPunct="1"/>
            <a:r>
              <a:rPr lang="en-US" altLang="en-US" sz="2000" dirty="0"/>
              <a:t>The cleansing and discarding of data.</a:t>
            </a:r>
          </a:p>
          <a:p>
            <a:pPr lvl="1" eaLnBrk="1" hangingPunct="1"/>
            <a:r>
              <a:rPr lang="en-US" altLang="en-US" sz="2000" dirty="0"/>
              <a:t>The failure to report pertinent findings.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611">
                                            <p:txEl>
                                              <p:pRg st="1" end="1"/>
                                            </p:txEl>
                                          </p:spTgt>
                                        </p:tgtEl>
                                        <p:attrNameLst>
                                          <p:attrName>style.visibility</p:attrName>
                                        </p:attrNameLst>
                                      </p:cBhvr>
                                      <p:to>
                                        <p:strVal val="visible"/>
                                      </p:to>
                                    </p:set>
                                    <p:animEffect transition="in" filter="fade">
                                      <p:cBhvr>
                                        <p:cTn id="7" dur="500"/>
                                        <p:tgtEl>
                                          <p:spTgt spid="686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8611">
                                            <p:txEl>
                                              <p:pRg st="2" end="2"/>
                                            </p:txEl>
                                          </p:spTgt>
                                        </p:tgtEl>
                                        <p:attrNameLst>
                                          <p:attrName>style.visibility</p:attrName>
                                        </p:attrNameLst>
                                      </p:cBhvr>
                                      <p:to>
                                        <p:strVal val="visible"/>
                                      </p:to>
                                    </p:set>
                                    <p:animEffect transition="in" filter="fade">
                                      <p:cBhvr>
                                        <p:cTn id="12" dur="500"/>
                                        <p:tgtEl>
                                          <p:spTgt spid="686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8611">
                                            <p:txEl>
                                              <p:pRg st="3" end="3"/>
                                            </p:txEl>
                                          </p:spTgt>
                                        </p:tgtEl>
                                        <p:attrNameLst>
                                          <p:attrName>style.visibility</p:attrName>
                                        </p:attrNameLst>
                                      </p:cBhvr>
                                      <p:to>
                                        <p:strVal val="visible"/>
                                      </p:to>
                                    </p:set>
                                    <p:animEffect transition="in" filter="fade">
                                      <p:cBhvr>
                                        <p:cTn id="17" dur="500"/>
                                        <p:tgtEl>
                                          <p:spTgt spid="6861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8611">
                                            <p:txEl>
                                              <p:pRg st="4" end="4"/>
                                            </p:txEl>
                                          </p:spTgt>
                                        </p:tgtEl>
                                        <p:attrNameLst>
                                          <p:attrName>style.visibility</p:attrName>
                                        </p:attrNameLst>
                                      </p:cBhvr>
                                      <p:to>
                                        <p:strVal val="visible"/>
                                      </p:to>
                                    </p:set>
                                    <p:animEffect transition="in" filter="fade">
                                      <p:cBhvr>
                                        <p:cTn id="22" dur="500"/>
                                        <p:tgtEl>
                                          <p:spTgt spid="68611">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8611">
                                            <p:txEl>
                                              <p:pRg st="5" end="5"/>
                                            </p:txEl>
                                          </p:spTgt>
                                        </p:tgtEl>
                                        <p:attrNameLst>
                                          <p:attrName>style.visibility</p:attrName>
                                        </p:attrNameLst>
                                      </p:cBhvr>
                                      <p:to>
                                        <p:strVal val="visible"/>
                                      </p:to>
                                    </p:set>
                                    <p:animEffect transition="in" filter="fade">
                                      <p:cBhvr>
                                        <p:cTn id="25" dur="500"/>
                                        <p:tgtEl>
                                          <p:spTgt spid="68611">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68611">
                                            <p:txEl>
                                              <p:pRg st="6" end="6"/>
                                            </p:txEl>
                                          </p:spTgt>
                                        </p:tgtEl>
                                        <p:attrNameLst>
                                          <p:attrName>style.visibility</p:attrName>
                                        </p:attrNameLst>
                                      </p:cBhvr>
                                      <p:to>
                                        <p:strVal val="visible"/>
                                      </p:to>
                                    </p:set>
                                    <p:animEffect transition="in" filter="fade">
                                      <p:cBhvr>
                                        <p:cTn id="28" dur="500"/>
                                        <p:tgtEl>
                                          <p:spTgt spid="68611">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8611">
                                            <p:txEl>
                                              <p:pRg st="7" end="7"/>
                                            </p:txEl>
                                          </p:spTgt>
                                        </p:tgtEl>
                                        <p:attrNameLst>
                                          <p:attrName>style.visibility</p:attrName>
                                        </p:attrNameLst>
                                      </p:cBhvr>
                                      <p:to>
                                        <p:strVal val="visible"/>
                                      </p:to>
                                    </p:set>
                                    <p:animEffect transition="in" filter="fade">
                                      <p:cBhvr>
                                        <p:cTn id="33" dur="500"/>
                                        <p:tgtEl>
                                          <p:spTgt spid="68611">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68611">
                                            <p:txEl>
                                              <p:pRg st="8" end="8"/>
                                            </p:txEl>
                                          </p:spTgt>
                                        </p:tgtEl>
                                        <p:attrNameLst>
                                          <p:attrName>style.visibility</p:attrName>
                                        </p:attrNameLst>
                                      </p:cBhvr>
                                      <p:to>
                                        <p:strVal val="visible"/>
                                      </p:to>
                                    </p:set>
                                    <p:animEffect transition="in" filter="fade">
                                      <p:cBhvr>
                                        <p:cTn id="36" dur="500"/>
                                        <p:tgtEl>
                                          <p:spTgt spid="68611">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8611">
                                            <p:txEl>
                                              <p:pRg st="9" end="9"/>
                                            </p:txEl>
                                          </p:spTgt>
                                        </p:tgtEl>
                                        <p:attrNameLst>
                                          <p:attrName>style.visibility</p:attrName>
                                        </p:attrNameLst>
                                      </p:cBhvr>
                                      <p:to>
                                        <p:strVal val="visible"/>
                                      </p:to>
                                    </p:set>
                                    <p:animEffect transition="in" filter="fade">
                                      <p:cBhvr>
                                        <p:cTn id="39" dur="500"/>
                                        <p:tgtEl>
                                          <p:spTgt spid="686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p:txBody>
          <a:bodyPr/>
          <a:lstStyle/>
          <a:p>
            <a:pPr eaLnBrk="1" hangingPunct="1"/>
            <a:r>
              <a:rPr lang="en-US" altLang="en-US" dirty="0"/>
              <a:t>The Alternative Hypothesis, H</a:t>
            </a:r>
            <a:r>
              <a:rPr lang="en-US" altLang="en-US" baseline="-25000" dirty="0"/>
              <a:t>1</a:t>
            </a:r>
          </a:p>
        </p:txBody>
      </p:sp>
      <p:sp>
        <p:nvSpPr>
          <p:cNvPr id="10243" name="Rectangle 3"/>
          <p:cNvSpPr>
            <a:spLocks noGrp="1" noChangeArrowheads="1"/>
          </p:cNvSpPr>
          <p:nvPr>
            <p:ph type="body" idx="4294967295"/>
          </p:nvPr>
        </p:nvSpPr>
        <p:spPr>
          <a:xfrm>
            <a:off x="1066800" y="1676400"/>
            <a:ext cx="7391400" cy="4532313"/>
          </a:xfrm>
        </p:spPr>
        <p:txBody>
          <a:bodyPr/>
          <a:lstStyle/>
          <a:p>
            <a:pPr eaLnBrk="1" hangingPunct="1"/>
            <a:r>
              <a:rPr lang="en-US" altLang="en-US" dirty="0"/>
              <a:t>Is the </a:t>
            </a:r>
            <a:r>
              <a:rPr lang="en-US" altLang="en-US" u="sng" dirty="0"/>
              <a:t>opposite</a:t>
            </a:r>
            <a:r>
              <a:rPr lang="en-US" altLang="en-US" dirty="0"/>
              <a:t> of the null hypothesis.</a:t>
            </a:r>
          </a:p>
          <a:p>
            <a:pPr lvl="1" eaLnBrk="1" hangingPunct="1"/>
            <a:r>
              <a:rPr lang="en-US" altLang="en-US" dirty="0"/>
              <a:t>e.g., The mean diameter of a manufactured bolt is not equal to 30mm  ( H</a:t>
            </a:r>
            <a:r>
              <a:rPr lang="en-US" altLang="en-US" baseline="-25000" dirty="0"/>
              <a:t>1</a:t>
            </a:r>
            <a:r>
              <a:rPr lang="en-US" altLang="en-US" dirty="0"/>
              <a:t>: </a:t>
            </a:r>
            <a:r>
              <a:rPr lang="el-GR" altLang="en-US" dirty="0">
                <a:sym typeface="Symbol" panose="05050102010706020507" pitchFamily="18" charset="2"/>
              </a:rPr>
              <a:t>μ</a:t>
            </a:r>
            <a:r>
              <a:rPr lang="en-US" altLang="en-US" dirty="0">
                <a:sym typeface="Symbol" panose="05050102010706020507" pitchFamily="18" charset="2"/>
              </a:rPr>
              <a:t> ≠ 30 </a:t>
            </a:r>
            <a:r>
              <a:rPr lang="en-US" altLang="en-US" dirty="0"/>
              <a:t>).</a:t>
            </a:r>
          </a:p>
          <a:p>
            <a:pPr eaLnBrk="1" hangingPunct="1"/>
            <a:r>
              <a:rPr lang="en-US" altLang="en-US" dirty="0"/>
              <a:t>Challenges the status quo.</a:t>
            </a:r>
          </a:p>
          <a:p>
            <a:pPr eaLnBrk="1" hangingPunct="1"/>
            <a:r>
              <a:rPr lang="en-US" altLang="en-US" u="sng" dirty="0"/>
              <a:t>Never</a:t>
            </a:r>
            <a:r>
              <a:rPr lang="en-US" altLang="en-US" dirty="0"/>
              <a:t> contains the </a:t>
            </a:r>
            <a:r>
              <a:rPr lang="en-US" altLang="en-US" sz="3100" dirty="0"/>
              <a:t>“=“, or “≤”, or “≥” </a:t>
            </a:r>
            <a:r>
              <a:rPr lang="en-US" altLang="en-US" dirty="0"/>
              <a:t>sign,</a:t>
            </a:r>
          </a:p>
          <a:p>
            <a:pPr lvl="1" eaLnBrk="1" hangingPunct="1"/>
            <a:r>
              <a:rPr lang="en-US" altLang="en-US" dirty="0"/>
              <a:t>Can be &lt;, &gt; in a “one-tail” test.</a:t>
            </a:r>
          </a:p>
          <a:p>
            <a:pPr eaLnBrk="1" hangingPunct="1"/>
            <a:r>
              <a:rPr lang="en-US" altLang="en-US" dirty="0"/>
              <a:t>May or may not be supported.</a:t>
            </a:r>
          </a:p>
          <a:p>
            <a:pPr eaLnBrk="1" hangingPunct="1"/>
            <a:r>
              <a:rPr lang="en-US" altLang="en-US" dirty="0"/>
              <a:t>Is generally the hypothesis that the researcher is trying to support.</a:t>
            </a:r>
          </a:p>
        </p:txBody>
      </p:sp>
      <p:sp>
        <p:nvSpPr>
          <p:cNvPr id="10244" name="Rectangle 6"/>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Effect transition="in" filter="fade">
                                      <p:cBhvr>
                                        <p:cTn id="7" dur="500"/>
                                        <p:tgtEl>
                                          <p:spTgt spid="1024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fade">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fade">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fade">
                                      <p:cBhvr>
                                        <p:cTn id="22" dur="500"/>
                                        <p:tgtEl>
                                          <p:spTgt spid="102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500"/>
                                        <p:tgtEl>
                                          <p:spTgt spid="1024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0243">
                                            <p:txEl>
                                              <p:pRg st="6" end="6"/>
                                            </p:txEl>
                                          </p:spTgt>
                                        </p:tgtEl>
                                        <p:attrNameLst>
                                          <p:attrName>style.visibility</p:attrName>
                                        </p:attrNameLst>
                                      </p:cBhvr>
                                      <p:to>
                                        <p:strVal val="visible"/>
                                      </p:to>
                                    </p:set>
                                    <p:animEffect transition="in" filter="fade">
                                      <p:cBhvr>
                                        <p:cTn id="32"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C9927-7D95-9B00-B39F-7437D8E1F4DD}"/>
              </a:ext>
            </a:extLst>
          </p:cNvPr>
          <p:cNvSpPr>
            <a:spLocks noGrp="1"/>
          </p:cNvSpPr>
          <p:nvPr>
            <p:ph type="title"/>
          </p:nvPr>
        </p:nvSpPr>
        <p:spPr/>
        <p:txBody>
          <a:bodyPr/>
          <a:lstStyle/>
          <a:p>
            <a:r>
              <a:rPr lang="en-US" dirty="0"/>
              <a:t>For Practice</a:t>
            </a:r>
          </a:p>
        </p:txBody>
      </p:sp>
      <p:sp>
        <p:nvSpPr>
          <p:cNvPr id="3" name="Content Placeholder 2">
            <a:extLst>
              <a:ext uri="{FF2B5EF4-FFF2-40B4-BE49-F238E27FC236}">
                <a16:creationId xmlns:a16="http://schemas.microsoft.com/office/drawing/2014/main" id="{355F07AA-49E9-9D47-9B86-0F39A8755908}"/>
              </a:ext>
            </a:extLst>
          </p:cNvPr>
          <p:cNvSpPr>
            <a:spLocks noGrp="1"/>
          </p:cNvSpPr>
          <p:nvPr>
            <p:ph idx="1"/>
          </p:nvPr>
        </p:nvSpPr>
        <p:spPr/>
        <p:txBody>
          <a:bodyPr/>
          <a:lstStyle/>
          <a:p>
            <a:r>
              <a:rPr lang="en-US" dirty="0"/>
              <a:t>1) Say we rent a billboard from a local tv station that claims an avg of 500 cars drive past it everyday from 5-7pm.  We know the actual number on a given day is a random var with </a:t>
            </a:r>
            <a:r>
              <a:rPr lang="el-GR" dirty="0"/>
              <a:t>σ</a:t>
            </a:r>
            <a:r>
              <a:rPr lang="en-US" dirty="0"/>
              <a:t>=20  </a:t>
            </a:r>
          </a:p>
          <a:p>
            <a:r>
              <a:rPr lang="en-US" dirty="0"/>
              <a:t>We wish to test their claim and we count cars for 25 randomly chosen evenings. </a:t>
            </a:r>
          </a:p>
          <a:p>
            <a:r>
              <a:rPr lang="en-US" dirty="0"/>
              <a:t>We find our </a:t>
            </a:r>
            <a:r>
              <a:rPr lang="en-US" dirty="0" err="1"/>
              <a:t>xbar</a:t>
            </a:r>
            <a:r>
              <a:rPr lang="en-US" dirty="0"/>
              <a:t> to be 480. (We take their word for it regarding the std deviation.)</a:t>
            </a:r>
          </a:p>
          <a:p>
            <a:r>
              <a:rPr lang="en-US" dirty="0"/>
              <a:t>Can we reject the claim above?    </a:t>
            </a:r>
          </a:p>
        </p:txBody>
      </p:sp>
    </p:spTree>
    <p:extLst>
      <p:ext uri="{BB962C8B-B14F-4D97-AF65-F5344CB8AC3E}">
        <p14:creationId xmlns:p14="http://schemas.microsoft.com/office/powerpoint/2010/main" val="18235468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6923-E78A-E191-79C1-9F071D66AB73}"/>
              </a:ext>
            </a:extLst>
          </p:cNvPr>
          <p:cNvSpPr>
            <a:spLocks noGrp="1"/>
          </p:cNvSpPr>
          <p:nvPr>
            <p:ph type="title"/>
          </p:nvPr>
        </p:nvSpPr>
        <p:spPr/>
        <p:txBody>
          <a:bodyPr/>
          <a:lstStyle/>
          <a:p>
            <a:r>
              <a:rPr lang="en-US" dirty="0"/>
              <a:t>For Practice</a:t>
            </a:r>
          </a:p>
        </p:txBody>
      </p:sp>
      <p:sp>
        <p:nvSpPr>
          <p:cNvPr id="3" name="Content Placeholder 2">
            <a:extLst>
              <a:ext uri="{FF2B5EF4-FFF2-40B4-BE49-F238E27FC236}">
                <a16:creationId xmlns:a16="http://schemas.microsoft.com/office/drawing/2014/main" id="{75CEB9AC-124F-C37E-CE5B-A81529DB4467}"/>
              </a:ext>
            </a:extLst>
          </p:cNvPr>
          <p:cNvSpPr>
            <a:spLocks noGrp="1"/>
          </p:cNvSpPr>
          <p:nvPr>
            <p:ph idx="1"/>
          </p:nvPr>
        </p:nvSpPr>
        <p:spPr/>
        <p:txBody>
          <a:bodyPr/>
          <a:lstStyle/>
          <a:p>
            <a:r>
              <a:rPr lang="en-US" dirty="0"/>
              <a:t>2) It is believed that traditionally the GPA in econ classes is 2.7 with sigma=0.6.  You are skeptical and think it’s higher. </a:t>
            </a:r>
          </a:p>
          <a:p>
            <a:r>
              <a:rPr lang="en-US" dirty="0"/>
              <a:t>You take a sample of 64 students and find </a:t>
            </a:r>
            <a:r>
              <a:rPr lang="en-US" dirty="0" err="1"/>
              <a:t>xbar</a:t>
            </a:r>
            <a:r>
              <a:rPr lang="en-US" dirty="0"/>
              <a:t>=2.9. Assume sigma=0.6 and alpha=0.05</a:t>
            </a:r>
          </a:p>
          <a:p>
            <a:pPr lvl="1"/>
            <a:r>
              <a:rPr lang="en-US" dirty="0"/>
              <a:t>Bonus question: what if </a:t>
            </a:r>
            <a:r>
              <a:rPr lang="en-US" dirty="0" err="1"/>
              <a:t>xbar</a:t>
            </a:r>
            <a:r>
              <a:rPr lang="en-US" dirty="0"/>
              <a:t> had been 2.6?</a:t>
            </a:r>
          </a:p>
          <a:p>
            <a:pPr lvl="1"/>
            <a:r>
              <a:rPr lang="en-US" dirty="0"/>
              <a:t>Could we instantly reject or fail to reject the null?</a:t>
            </a:r>
          </a:p>
          <a:p>
            <a:endParaRPr lang="en-US" dirty="0"/>
          </a:p>
          <a:p>
            <a:endParaRPr lang="en-US" dirty="0"/>
          </a:p>
        </p:txBody>
      </p:sp>
    </p:spTree>
    <p:extLst>
      <p:ext uri="{BB962C8B-B14F-4D97-AF65-F5344CB8AC3E}">
        <p14:creationId xmlns:p14="http://schemas.microsoft.com/office/powerpoint/2010/main" val="296184932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0CC-18DD-A85B-41EC-36BA3DABBC7E}"/>
              </a:ext>
            </a:extLst>
          </p:cNvPr>
          <p:cNvSpPr>
            <a:spLocks noGrp="1"/>
          </p:cNvSpPr>
          <p:nvPr>
            <p:ph type="title"/>
          </p:nvPr>
        </p:nvSpPr>
        <p:spPr/>
        <p:txBody>
          <a:bodyPr/>
          <a:lstStyle/>
          <a:p>
            <a:r>
              <a:rPr lang="en-US" dirty="0"/>
              <a:t>For Practice</a:t>
            </a:r>
          </a:p>
        </p:txBody>
      </p:sp>
      <p:sp>
        <p:nvSpPr>
          <p:cNvPr id="3" name="Content Placeholder 2">
            <a:extLst>
              <a:ext uri="{FF2B5EF4-FFF2-40B4-BE49-F238E27FC236}">
                <a16:creationId xmlns:a16="http://schemas.microsoft.com/office/drawing/2014/main" id="{96476CA9-D953-4AF3-665F-A7A8399628B0}"/>
              </a:ext>
            </a:extLst>
          </p:cNvPr>
          <p:cNvSpPr>
            <a:spLocks noGrp="1"/>
          </p:cNvSpPr>
          <p:nvPr>
            <p:ph idx="1"/>
          </p:nvPr>
        </p:nvSpPr>
        <p:spPr/>
        <p:txBody>
          <a:bodyPr/>
          <a:lstStyle/>
          <a:p>
            <a:r>
              <a:rPr lang="en-US" dirty="0"/>
              <a:t>3) H0: mu=170</a:t>
            </a:r>
          </a:p>
          <a:p>
            <a:r>
              <a:rPr lang="en-US" dirty="0"/>
              <a:t>H1: mu ≠170</a:t>
            </a:r>
          </a:p>
          <a:p>
            <a:r>
              <a:rPr lang="en-US" dirty="0"/>
              <a:t>n=25</a:t>
            </a:r>
          </a:p>
          <a:p>
            <a:r>
              <a:rPr lang="en-US" dirty="0" err="1"/>
              <a:t>xbar</a:t>
            </a:r>
            <a:r>
              <a:rPr lang="en-US" dirty="0"/>
              <a:t>=174.52</a:t>
            </a:r>
          </a:p>
          <a:p>
            <a:r>
              <a:rPr lang="en-US" dirty="0"/>
              <a:t>s=10.31</a:t>
            </a:r>
          </a:p>
          <a:p>
            <a:r>
              <a:rPr lang="en-US" dirty="0"/>
              <a:t>Set alpha=0.01</a:t>
            </a:r>
          </a:p>
          <a:p>
            <a:r>
              <a:rPr lang="en-US" dirty="0"/>
              <a:t>Can we reject the null?</a:t>
            </a:r>
          </a:p>
        </p:txBody>
      </p:sp>
    </p:spTree>
    <p:extLst>
      <p:ext uri="{BB962C8B-B14F-4D97-AF65-F5344CB8AC3E}">
        <p14:creationId xmlns:p14="http://schemas.microsoft.com/office/powerpoint/2010/main" val="2601411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DF096-9793-19B6-8C37-4A3D7A12B08B}"/>
              </a:ext>
            </a:extLst>
          </p:cNvPr>
          <p:cNvSpPr>
            <a:spLocks noGrp="1"/>
          </p:cNvSpPr>
          <p:nvPr>
            <p:ph type="title"/>
          </p:nvPr>
        </p:nvSpPr>
        <p:spPr/>
        <p:txBody>
          <a:bodyPr/>
          <a:lstStyle/>
          <a:p>
            <a:r>
              <a:rPr lang="en-US" dirty="0"/>
              <a:t>For Practice</a:t>
            </a:r>
          </a:p>
        </p:txBody>
      </p:sp>
      <p:sp>
        <p:nvSpPr>
          <p:cNvPr id="3" name="Content Placeholder 2">
            <a:extLst>
              <a:ext uri="{FF2B5EF4-FFF2-40B4-BE49-F238E27FC236}">
                <a16:creationId xmlns:a16="http://schemas.microsoft.com/office/drawing/2014/main" id="{B54B292E-09C1-1F2F-DA90-430B7DFD9049}"/>
              </a:ext>
            </a:extLst>
          </p:cNvPr>
          <p:cNvSpPr>
            <a:spLocks noGrp="1"/>
          </p:cNvSpPr>
          <p:nvPr>
            <p:ph idx="1"/>
          </p:nvPr>
        </p:nvSpPr>
        <p:spPr/>
        <p:txBody>
          <a:bodyPr/>
          <a:lstStyle/>
          <a:p>
            <a:r>
              <a:rPr lang="en-US" dirty="0"/>
              <a:t>4) Ho: mu&gt;=30</a:t>
            </a:r>
          </a:p>
          <a:p>
            <a:r>
              <a:rPr lang="en-US" dirty="0"/>
              <a:t>H1&lt;30</a:t>
            </a:r>
          </a:p>
          <a:p>
            <a:r>
              <a:rPr lang="en-US" dirty="0"/>
              <a:t> n= 35</a:t>
            </a:r>
          </a:p>
          <a:p>
            <a:r>
              <a:rPr lang="en-US" dirty="0" err="1"/>
              <a:t>Xbar</a:t>
            </a:r>
            <a:r>
              <a:rPr lang="en-US" dirty="0"/>
              <a:t>=29</a:t>
            </a:r>
          </a:p>
          <a:p>
            <a:r>
              <a:rPr lang="en-US" dirty="0"/>
              <a:t>s=2.5. </a:t>
            </a:r>
          </a:p>
          <a:p>
            <a:r>
              <a:rPr lang="en-US" dirty="0"/>
              <a:t>Can you reject the null?</a:t>
            </a:r>
          </a:p>
        </p:txBody>
      </p:sp>
    </p:spTree>
    <p:extLst>
      <p:ext uri="{BB962C8B-B14F-4D97-AF65-F5344CB8AC3E}">
        <p14:creationId xmlns:p14="http://schemas.microsoft.com/office/powerpoint/2010/main" val="6063726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31158-2FF3-56C5-ABB4-231FB29B06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205C0C-9DA9-029E-6086-A14B45C0C27C}"/>
              </a:ext>
            </a:extLst>
          </p:cNvPr>
          <p:cNvSpPr>
            <a:spLocks noGrp="1"/>
          </p:cNvSpPr>
          <p:nvPr>
            <p:ph idx="1"/>
          </p:nvPr>
        </p:nvSpPr>
        <p:spPr/>
        <p:txBody>
          <a:bodyPr/>
          <a:lstStyle/>
          <a:p>
            <a:r>
              <a:rPr lang="en-US" dirty="0"/>
              <a:t>5) H0: pi=0.5</a:t>
            </a:r>
          </a:p>
          <a:p>
            <a:r>
              <a:rPr lang="en-US" dirty="0"/>
              <a:t>H1: pi ≠0.5</a:t>
            </a:r>
          </a:p>
          <a:p>
            <a:r>
              <a:rPr lang="en-US" dirty="0"/>
              <a:t>n=100</a:t>
            </a:r>
          </a:p>
          <a:p>
            <a:r>
              <a:rPr lang="en-US" dirty="0"/>
              <a:t>Set alpha=0.05</a:t>
            </a:r>
          </a:p>
          <a:p>
            <a:r>
              <a:rPr lang="en-US" dirty="0"/>
              <a:t>p=0.53</a:t>
            </a:r>
          </a:p>
          <a:p>
            <a:r>
              <a:rPr lang="en-US" dirty="0"/>
              <a:t>Can we reject the null?</a:t>
            </a:r>
          </a:p>
        </p:txBody>
      </p:sp>
    </p:spTree>
    <p:extLst>
      <p:ext uri="{BB962C8B-B14F-4D97-AF65-F5344CB8AC3E}">
        <p14:creationId xmlns:p14="http://schemas.microsoft.com/office/powerpoint/2010/main" val="335906649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210B-3BA0-1B61-BA78-67A4185C3BE2}"/>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7118EFE1-1E76-BA4C-D660-2771D0755BBA}"/>
              </a:ext>
            </a:extLst>
          </p:cNvPr>
          <p:cNvSpPr>
            <a:spLocks noGrp="1"/>
          </p:cNvSpPr>
          <p:nvPr>
            <p:ph idx="1"/>
          </p:nvPr>
        </p:nvSpPr>
        <p:spPr/>
        <p:txBody>
          <a:bodyPr/>
          <a:lstStyle/>
          <a:p>
            <a:r>
              <a:rPr lang="en-US" dirty="0"/>
              <a:t>1) Z = (480-500)/(20/5) = -5</a:t>
            </a:r>
          </a:p>
          <a:p>
            <a:r>
              <a:rPr lang="en-US" dirty="0"/>
              <a:t>Z crit: 1.96 and -1.96</a:t>
            </a:r>
          </a:p>
          <a:p>
            <a:r>
              <a:rPr lang="en-US" dirty="0"/>
              <a:t>Reject claim</a:t>
            </a:r>
          </a:p>
          <a:p>
            <a:r>
              <a:rPr lang="en-US" dirty="0"/>
              <a:t>2) Ho: mu&lt;=2.7</a:t>
            </a:r>
          </a:p>
          <a:p>
            <a:r>
              <a:rPr lang="en-US" dirty="0"/>
              <a:t>H1: mu &gt; 2.7</a:t>
            </a:r>
          </a:p>
          <a:p>
            <a:r>
              <a:rPr lang="en-US" dirty="0"/>
              <a:t>Crit </a:t>
            </a:r>
            <a:r>
              <a:rPr lang="en-US" dirty="0" err="1"/>
              <a:t>val</a:t>
            </a:r>
            <a:r>
              <a:rPr lang="en-US" dirty="0"/>
              <a:t>: 1.645</a:t>
            </a:r>
          </a:p>
          <a:p>
            <a:r>
              <a:rPr lang="en-US" dirty="0"/>
              <a:t>Test stat: z= 2.67</a:t>
            </a:r>
          </a:p>
          <a:p>
            <a:r>
              <a:rPr lang="en-US" dirty="0"/>
              <a:t>Conclusion: Reject null</a:t>
            </a:r>
          </a:p>
          <a:p>
            <a:r>
              <a:rPr lang="en-US" dirty="0"/>
              <a:t>Interpretation: GPAs are higher than 2.7</a:t>
            </a:r>
          </a:p>
          <a:p>
            <a:endParaRPr lang="en-US" dirty="0"/>
          </a:p>
          <a:p>
            <a:endParaRPr lang="en-US" dirty="0"/>
          </a:p>
          <a:p>
            <a:endParaRPr lang="en-US" dirty="0"/>
          </a:p>
        </p:txBody>
      </p:sp>
    </p:spTree>
    <p:extLst>
      <p:ext uri="{BB962C8B-B14F-4D97-AF65-F5344CB8AC3E}">
        <p14:creationId xmlns:p14="http://schemas.microsoft.com/office/powerpoint/2010/main" val="662677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A4AA5-C95E-8F89-8DA0-DECECA92C6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F92E13-D9FE-D042-E937-4FD0B0CAA5F1}"/>
              </a:ext>
            </a:extLst>
          </p:cNvPr>
          <p:cNvSpPr>
            <a:spLocks noGrp="1"/>
          </p:cNvSpPr>
          <p:nvPr>
            <p:ph idx="1"/>
          </p:nvPr>
        </p:nvSpPr>
        <p:spPr/>
        <p:txBody>
          <a:bodyPr/>
          <a:lstStyle/>
          <a:p>
            <a:r>
              <a:rPr lang="en-US" dirty="0"/>
              <a:t>3) t-crit: 2.797 and -2.797</a:t>
            </a:r>
          </a:p>
          <a:p>
            <a:r>
              <a:rPr lang="en-US" dirty="0"/>
              <a:t>t= 2.19</a:t>
            </a:r>
          </a:p>
          <a:p>
            <a:r>
              <a:rPr lang="en-US" dirty="0"/>
              <a:t>Fail to reject</a:t>
            </a:r>
          </a:p>
          <a:p>
            <a:r>
              <a:rPr lang="en-US" dirty="0"/>
              <a:t>4) H0: mu&gt;=30</a:t>
            </a:r>
          </a:p>
          <a:p>
            <a:r>
              <a:rPr lang="en-US" dirty="0"/>
              <a:t>H1: mu&lt;30</a:t>
            </a:r>
          </a:p>
          <a:p>
            <a:r>
              <a:rPr lang="en-US" dirty="0"/>
              <a:t>t-crit for alpha= 0.05: -1.69</a:t>
            </a:r>
          </a:p>
          <a:p>
            <a:r>
              <a:rPr lang="en-US" dirty="0"/>
              <a:t>t-crit for alpha=0.01: -2.44</a:t>
            </a:r>
          </a:p>
          <a:p>
            <a:r>
              <a:rPr lang="en-US" dirty="0"/>
              <a:t>t=-2.36</a:t>
            </a:r>
          </a:p>
          <a:p>
            <a:endParaRPr lang="en-US" dirty="0"/>
          </a:p>
          <a:p>
            <a:endParaRPr lang="en-US" dirty="0"/>
          </a:p>
        </p:txBody>
      </p:sp>
    </p:spTree>
    <p:extLst>
      <p:ext uri="{BB962C8B-B14F-4D97-AF65-F5344CB8AC3E}">
        <p14:creationId xmlns:p14="http://schemas.microsoft.com/office/powerpoint/2010/main" val="2455381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FD028-7B88-DCC0-9DE3-B48E8E8FA5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8687D6-C9BE-BAD2-E28D-A589454F3652}"/>
              </a:ext>
            </a:extLst>
          </p:cNvPr>
          <p:cNvSpPr>
            <a:spLocks noGrp="1"/>
          </p:cNvSpPr>
          <p:nvPr>
            <p:ph idx="1"/>
          </p:nvPr>
        </p:nvSpPr>
        <p:spPr/>
        <p:txBody>
          <a:bodyPr/>
          <a:lstStyle/>
          <a:p>
            <a:r>
              <a:rPr lang="en-US" dirty="0"/>
              <a:t>5)</a:t>
            </a:r>
          </a:p>
          <a:p>
            <a:endParaRPr lang="en-US" dirty="0"/>
          </a:p>
          <a:p>
            <a:endParaRPr lang="en-US" dirty="0"/>
          </a:p>
          <a:p>
            <a:r>
              <a:rPr lang="en-US" dirty="0"/>
              <a:t> 0.03/(sqrt(.5(.5)/100)=</a:t>
            </a:r>
          </a:p>
          <a:p>
            <a:r>
              <a:rPr lang="en-US" dirty="0"/>
              <a:t>0.03/0.05=0.6</a:t>
            </a:r>
          </a:p>
          <a:p>
            <a:r>
              <a:rPr lang="en-US" dirty="0"/>
              <a:t>Z-crit: 1.96 and -1.96</a:t>
            </a:r>
          </a:p>
          <a:p>
            <a:r>
              <a:rPr lang="en-US" dirty="0"/>
              <a:t>Fail to reject</a:t>
            </a:r>
          </a:p>
          <a:p>
            <a:endParaRPr lang="en-US" dirty="0"/>
          </a:p>
        </p:txBody>
      </p:sp>
      <p:graphicFrame>
        <p:nvGraphicFramePr>
          <p:cNvPr id="4" name="Object 4">
            <a:extLst>
              <a:ext uri="{FF2B5EF4-FFF2-40B4-BE49-F238E27FC236}">
                <a16:creationId xmlns:a16="http://schemas.microsoft.com/office/drawing/2014/main" id="{E5236F48-F1FB-1DFA-85B3-335E7B332048}"/>
              </a:ext>
            </a:extLst>
          </p:cNvPr>
          <p:cNvGraphicFramePr>
            <a:graphicFrameLocks noChangeAspect="1"/>
          </p:cNvGraphicFramePr>
          <p:nvPr>
            <p:extLst>
              <p:ext uri="{D42A27DB-BD31-4B8C-83A1-F6EECF244321}">
                <p14:modId xmlns:p14="http://schemas.microsoft.com/office/powerpoint/2010/main" val="2677543466"/>
              </p:ext>
            </p:extLst>
          </p:nvPr>
        </p:nvGraphicFramePr>
        <p:xfrm>
          <a:off x="1583532" y="1219200"/>
          <a:ext cx="3259137" cy="1831975"/>
        </p:xfrm>
        <a:graphic>
          <a:graphicData uri="http://schemas.openxmlformats.org/presentationml/2006/ole">
            <mc:AlternateContent xmlns:mc="http://schemas.openxmlformats.org/markup-compatibility/2006">
              <mc:Choice xmlns:v="urn:schemas-microsoft-com:vml" Requires="v">
                <p:oleObj name="Equation" r:id="rId2" imgW="1104900" imgH="622300" progId="Equation.3">
                  <p:embed/>
                </p:oleObj>
              </mc:Choice>
              <mc:Fallback>
                <p:oleObj name="Equation" r:id="rId2" imgW="1104900" imgH="622300" progId="Equation.3">
                  <p:embed/>
                  <p:pic>
                    <p:nvPicPr>
                      <p:cNvPr id="61444"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3532" y="1219200"/>
                        <a:ext cx="3259137" cy="1831975"/>
                      </a:xfrm>
                      <a:prstGeom prst="rect">
                        <a:avLst/>
                      </a:prstGeom>
                      <a:solidFill>
                        <a:srgbClr val="00E200"/>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58487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C8490-A7D3-E70F-3B09-3F9ACA118E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443197E-87D0-3875-3EA4-FA6B5F774ED4}"/>
              </a:ext>
            </a:extLst>
          </p:cNvPr>
          <p:cNvSpPr>
            <a:spLocks noGrp="1"/>
          </p:cNvSpPr>
          <p:nvPr>
            <p:ph idx="1"/>
          </p:nvPr>
        </p:nvSpPr>
        <p:spPr/>
        <p:txBody>
          <a:bodyPr/>
          <a:lstStyle/>
          <a:p>
            <a:r>
              <a:rPr lang="en-US" dirty="0"/>
              <a:t>Thus far we have only tested a mean against a specific value</a:t>
            </a:r>
          </a:p>
          <a:p>
            <a:pPr lvl="1"/>
            <a:r>
              <a:rPr lang="en-US" dirty="0"/>
              <a:t>i.e. Is mu=50 or not?</a:t>
            </a:r>
          </a:p>
          <a:p>
            <a:r>
              <a:rPr lang="en-US" dirty="0"/>
              <a:t>Often we might find ourselves in situations where we want to compare two means from two different groups to see if they are the same</a:t>
            </a:r>
          </a:p>
          <a:p>
            <a:pPr lvl="1"/>
            <a:endParaRPr lang="en-US" dirty="0"/>
          </a:p>
        </p:txBody>
      </p:sp>
    </p:spTree>
    <p:extLst>
      <p:ext uri="{BB962C8B-B14F-4D97-AF65-F5344CB8AC3E}">
        <p14:creationId xmlns:p14="http://schemas.microsoft.com/office/powerpoint/2010/main" val="312790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392DE-1643-07A1-D5A7-61E4FB2BFB1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518E02-38C5-0CCD-DD9E-6700DDDC871F}"/>
              </a:ext>
            </a:extLst>
          </p:cNvPr>
          <p:cNvSpPr>
            <a:spLocks noGrp="1"/>
          </p:cNvSpPr>
          <p:nvPr>
            <p:ph idx="1"/>
          </p:nvPr>
        </p:nvSpPr>
        <p:spPr/>
        <p:txBody>
          <a:bodyPr/>
          <a:lstStyle/>
          <a:p>
            <a:r>
              <a:rPr lang="en-US" sz="2400" dirty="0"/>
              <a:t>Examples:</a:t>
            </a:r>
          </a:p>
          <a:p>
            <a:r>
              <a:rPr lang="en-US" sz="2400" dirty="0"/>
              <a:t>You screen two different endings to your new movie to two different test audiences and have them rate how much they like it. Is there a significant difference?</a:t>
            </a:r>
          </a:p>
          <a:p>
            <a:r>
              <a:rPr lang="en-US" sz="2400" dirty="0"/>
              <a:t>You head the tourism office for Tybee Island and are interested to know if people from in-state spend more/less than people that come from out of state.</a:t>
            </a:r>
          </a:p>
          <a:p>
            <a:pPr lvl="1"/>
            <a:r>
              <a:rPr lang="en-US" sz="2000" dirty="0"/>
              <a:t>Disney recently asked a similar question </a:t>
            </a:r>
          </a:p>
          <a:p>
            <a:r>
              <a:rPr lang="en-US" sz="2400" dirty="0"/>
              <a:t>Is there a difference between Millennials and Gen Z in screentime per day?</a:t>
            </a:r>
          </a:p>
        </p:txBody>
      </p:sp>
    </p:spTree>
    <p:extLst>
      <p:ext uri="{BB962C8B-B14F-4D97-AF65-F5344CB8AC3E}">
        <p14:creationId xmlns:p14="http://schemas.microsoft.com/office/powerpoint/2010/main" val="2358774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575469" y="152400"/>
            <a:ext cx="7993062" cy="990600"/>
          </a:xfrm>
        </p:spPr>
        <p:txBody>
          <a:bodyPr/>
          <a:lstStyle/>
          <a:p>
            <a:pPr eaLnBrk="1" hangingPunct="1"/>
            <a:r>
              <a:rPr lang="en-US" altLang="en-US" dirty="0"/>
              <a:t>The Hypothesis Testing Process</a:t>
            </a:r>
          </a:p>
        </p:txBody>
      </p:sp>
      <p:sp>
        <p:nvSpPr>
          <p:cNvPr id="11267" name="Rectangle 3"/>
          <p:cNvSpPr>
            <a:spLocks noGrp="1" noChangeArrowheads="1"/>
          </p:cNvSpPr>
          <p:nvPr>
            <p:ph type="body" idx="4294967295"/>
          </p:nvPr>
        </p:nvSpPr>
        <p:spPr>
          <a:xfrm>
            <a:off x="609600" y="1828800"/>
            <a:ext cx="8077200" cy="1511300"/>
          </a:xfrm>
        </p:spPr>
        <p:txBody>
          <a:bodyPr/>
          <a:lstStyle/>
          <a:p>
            <a:pPr eaLnBrk="1" hangingPunct="1"/>
            <a:r>
              <a:rPr lang="en-US" altLang="en-US" sz="2400" dirty="0"/>
              <a:t>Claim: The population mean age is 50.</a:t>
            </a:r>
          </a:p>
          <a:p>
            <a:pPr lvl="1" eaLnBrk="1" hangingPunct="1"/>
            <a:r>
              <a:rPr lang="en-US" altLang="en-US" sz="2000" dirty="0"/>
              <a:t>H</a:t>
            </a:r>
            <a:r>
              <a:rPr lang="en-US" altLang="en-US" sz="2000" baseline="-25000" dirty="0"/>
              <a:t>0</a:t>
            </a:r>
            <a:r>
              <a:rPr lang="en-US" altLang="en-US" sz="2000" dirty="0"/>
              <a:t>: </a:t>
            </a:r>
            <a:r>
              <a:rPr lang="el-GR" altLang="en-US" sz="2000" dirty="0">
                <a:cs typeface="Times New Roman" panose="02020603050405020304" pitchFamily="18" charset="0"/>
              </a:rPr>
              <a:t>μ</a:t>
            </a:r>
            <a:r>
              <a:rPr lang="en-US" altLang="en-US" sz="2000" dirty="0">
                <a:cs typeface="Times New Roman" panose="02020603050405020304" pitchFamily="18" charset="0"/>
              </a:rPr>
              <a:t> = 50, 	H</a:t>
            </a:r>
            <a:r>
              <a:rPr lang="en-US" altLang="en-US" sz="2000" baseline="-25000" dirty="0">
                <a:cs typeface="Times New Roman" panose="02020603050405020304" pitchFamily="18" charset="0"/>
              </a:rPr>
              <a:t>1</a:t>
            </a:r>
            <a:r>
              <a:rPr lang="en-US" altLang="en-US" sz="2000" dirty="0">
                <a:cs typeface="Times New Roman" panose="02020603050405020304" pitchFamily="18" charset="0"/>
              </a:rPr>
              <a:t>: </a:t>
            </a:r>
            <a:r>
              <a:rPr lang="el-GR" altLang="en-US" sz="2000" dirty="0">
                <a:cs typeface="Times New Roman" panose="02020603050405020304" pitchFamily="18" charset="0"/>
              </a:rPr>
              <a:t>μ</a:t>
            </a:r>
            <a:r>
              <a:rPr lang="en-US" altLang="en-US" sz="2000" dirty="0">
                <a:cs typeface="Times New Roman" panose="02020603050405020304" pitchFamily="18" charset="0"/>
              </a:rPr>
              <a:t> ≠ 50</a:t>
            </a:r>
          </a:p>
          <a:p>
            <a:pPr eaLnBrk="1" hangingPunct="1"/>
            <a:r>
              <a:rPr lang="en-US" altLang="en-US" sz="2400" dirty="0">
                <a:cs typeface="Times New Roman" panose="02020603050405020304" pitchFamily="18" charset="0"/>
              </a:rPr>
              <a:t>Sample the population and find the sample mean.</a:t>
            </a:r>
            <a:endParaRPr lang="el-GR" altLang="en-US" sz="2400" dirty="0">
              <a:cs typeface="Times New Roman" panose="02020603050405020304" pitchFamily="18" charset="0"/>
            </a:endParaRPr>
          </a:p>
        </p:txBody>
      </p:sp>
      <p:sp>
        <p:nvSpPr>
          <p:cNvPr id="11273" name="Rectangle 73"/>
          <p:cNvSpPr>
            <a:spLocks noChangeArrowheads="1"/>
          </p:cNvSpPr>
          <p:nvPr/>
        </p:nvSpPr>
        <p:spPr bwMode="auto">
          <a:xfrm>
            <a:off x="7620000" y="11430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fade">
                                      <p:cBhvr>
                                        <p:cTn id="7" dur="5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4A3B2-B4A2-AD9B-01CE-6316208198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D3FBEA-F93B-3464-FD98-9F146220B9FF}"/>
              </a:ext>
            </a:extLst>
          </p:cNvPr>
          <p:cNvSpPr>
            <a:spLocks noGrp="1"/>
          </p:cNvSpPr>
          <p:nvPr>
            <p:ph idx="1"/>
          </p:nvPr>
        </p:nvSpPr>
        <p:spPr/>
        <p:txBody>
          <a:bodyPr/>
          <a:lstStyle/>
          <a:p>
            <a:r>
              <a:rPr lang="en-US" dirty="0"/>
              <a:t>What are the null/alt </a:t>
            </a:r>
            <a:r>
              <a:rPr lang="en-US" dirty="0" err="1"/>
              <a:t>hypoths</a:t>
            </a:r>
            <a:r>
              <a:rPr lang="en-US" dirty="0"/>
              <a:t> here?</a:t>
            </a:r>
          </a:p>
          <a:p>
            <a:r>
              <a:rPr lang="en-US" dirty="0"/>
              <a:t>H0: mu1=mu2 </a:t>
            </a:r>
          </a:p>
          <a:p>
            <a:pPr lvl="1"/>
            <a:r>
              <a:rPr lang="en-US" dirty="0"/>
              <a:t>There is no difference between the group means</a:t>
            </a:r>
          </a:p>
          <a:p>
            <a:r>
              <a:rPr lang="en-US" dirty="0"/>
              <a:t>H1: mu1 ≠ m2</a:t>
            </a:r>
          </a:p>
          <a:p>
            <a:pPr lvl="1"/>
            <a:r>
              <a:rPr lang="en-US" dirty="0"/>
              <a:t>There is a difference between the means</a:t>
            </a:r>
          </a:p>
          <a:p>
            <a:pPr lvl="1"/>
            <a:endParaRPr lang="en-US" dirty="0"/>
          </a:p>
          <a:p>
            <a:r>
              <a:rPr lang="en-US" dirty="0"/>
              <a:t>Also possible we may want to do a one-tailed test</a:t>
            </a:r>
          </a:p>
          <a:p>
            <a:pPr lvl="1"/>
            <a:r>
              <a:rPr lang="en-US" dirty="0"/>
              <a:t>Ho: mu1&lt;=mu2, H1: mu1&gt;mu2</a:t>
            </a:r>
          </a:p>
        </p:txBody>
      </p:sp>
    </p:spTree>
    <p:extLst>
      <p:ext uri="{BB962C8B-B14F-4D97-AF65-F5344CB8AC3E}">
        <p14:creationId xmlns:p14="http://schemas.microsoft.com/office/powerpoint/2010/main" val="130841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FECB7-48D7-569D-32E4-3BC4CFA19BA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3974EE-87AC-1208-F8EA-1ED4ECF326C5}"/>
              </a:ext>
            </a:extLst>
          </p:cNvPr>
          <p:cNvSpPr>
            <a:spLocks noGrp="1"/>
          </p:cNvSpPr>
          <p:nvPr>
            <p:ph idx="1"/>
          </p:nvPr>
        </p:nvSpPr>
        <p:spPr/>
        <p:txBody>
          <a:bodyPr/>
          <a:lstStyle/>
          <a:p>
            <a:r>
              <a:rPr lang="en-US" dirty="0"/>
              <a:t>This gets a little complicated to do by hand, but luckily Excel handles it easily. </a:t>
            </a:r>
          </a:p>
          <a:p>
            <a:endParaRPr lang="en-US" dirty="0"/>
          </a:p>
        </p:txBody>
      </p:sp>
    </p:spTree>
    <p:extLst>
      <p:ext uri="{BB962C8B-B14F-4D97-AF65-F5344CB8AC3E}">
        <p14:creationId xmlns:p14="http://schemas.microsoft.com/office/powerpoint/2010/main" val="111168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1143000" y="457200"/>
            <a:ext cx="7383463" cy="990600"/>
          </a:xfrm>
        </p:spPr>
        <p:txBody>
          <a:bodyPr/>
          <a:lstStyle/>
          <a:p>
            <a:pPr eaLnBrk="1" hangingPunct="1"/>
            <a:r>
              <a:rPr lang="en-US" altLang="en-US"/>
              <a:t>The Hypothesis Testing Process</a:t>
            </a:r>
          </a:p>
        </p:txBody>
      </p:sp>
      <p:sp>
        <p:nvSpPr>
          <p:cNvPr id="12291" name="Rectangle 3"/>
          <p:cNvSpPr>
            <a:spLocks noGrp="1" noChangeArrowheads="1"/>
          </p:cNvSpPr>
          <p:nvPr>
            <p:ph type="body" idx="4294967295"/>
          </p:nvPr>
        </p:nvSpPr>
        <p:spPr>
          <a:xfrm>
            <a:off x="609600" y="1600200"/>
            <a:ext cx="8001000" cy="4953000"/>
          </a:xfrm>
        </p:spPr>
        <p:txBody>
          <a:bodyPr/>
          <a:lstStyle/>
          <a:p>
            <a:pPr eaLnBrk="1" hangingPunct="1"/>
            <a:r>
              <a:rPr lang="en-US" altLang="en-US" sz="2600" dirty="0"/>
              <a:t>Suppose the sample mean age was X = 20.</a:t>
            </a:r>
          </a:p>
          <a:p>
            <a:pPr eaLnBrk="1" hangingPunct="1"/>
            <a:endParaRPr lang="en-US" altLang="en-US" sz="1200" dirty="0"/>
          </a:p>
          <a:p>
            <a:pPr eaLnBrk="1" hangingPunct="1"/>
            <a:r>
              <a:rPr lang="en-US" altLang="en-US" sz="2600" dirty="0"/>
              <a:t>This is significantly lower than the claimed mean population age of 50.</a:t>
            </a:r>
          </a:p>
          <a:p>
            <a:pPr eaLnBrk="1" hangingPunct="1"/>
            <a:endParaRPr lang="en-US" altLang="en-US" sz="1200" dirty="0"/>
          </a:p>
          <a:p>
            <a:pPr eaLnBrk="1" hangingPunct="1"/>
            <a:r>
              <a:rPr lang="en-US" altLang="ko-KR" sz="2400" dirty="0">
                <a:ea typeface="굴림" panose="020B0600000101010101" pitchFamily="34" charset="-127"/>
              </a:rPr>
              <a:t>If the null hypothesis were true, the </a:t>
            </a:r>
            <a:r>
              <a:rPr lang="en-US" altLang="ko-KR" sz="2400" u="sng" dirty="0">
                <a:ea typeface="굴림" panose="020B0600000101010101" pitchFamily="34" charset="-127"/>
              </a:rPr>
              <a:t>probability</a:t>
            </a:r>
            <a:r>
              <a:rPr lang="en-US" altLang="ko-KR" sz="2400" dirty="0">
                <a:ea typeface="굴림" panose="020B0600000101010101" pitchFamily="34" charset="-127"/>
              </a:rPr>
              <a:t> of getting such a different sample mean </a:t>
            </a:r>
            <a:r>
              <a:rPr lang="en-US" altLang="ko-KR" sz="2400" u="sng" dirty="0">
                <a:ea typeface="굴림" panose="020B0600000101010101" pitchFamily="34" charset="-127"/>
              </a:rPr>
              <a:t>would be very small, so you reject the null</a:t>
            </a:r>
            <a:r>
              <a:rPr lang="en-US" altLang="ko-KR" sz="2400" dirty="0">
                <a:ea typeface="굴림" panose="020B0600000101010101" pitchFamily="34" charset="-127"/>
              </a:rPr>
              <a:t> hypothesis </a:t>
            </a:r>
            <a:r>
              <a:rPr lang="en-US" altLang="en-US" sz="2600" dirty="0"/>
              <a:t>.</a:t>
            </a:r>
          </a:p>
          <a:p>
            <a:pPr eaLnBrk="1" hangingPunct="1"/>
            <a:endParaRPr lang="en-US" altLang="en-US" sz="1200" dirty="0"/>
          </a:p>
          <a:p>
            <a:pPr eaLnBrk="1" hangingPunct="1"/>
            <a:r>
              <a:rPr lang="en-US" altLang="en-US" sz="2400" dirty="0"/>
              <a:t>In other words, getting a sample mean of 20 is so unlikely if the population mean was 50, you </a:t>
            </a:r>
            <a:r>
              <a:rPr lang="en-US" altLang="en-US" sz="2400" u="sng" dirty="0"/>
              <a:t>conclude that the population mean must not be 50</a:t>
            </a:r>
            <a:r>
              <a:rPr lang="en-US" altLang="en-US" sz="2400" dirty="0"/>
              <a:t>.</a:t>
            </a:r>
          </a:p>
        </p:txBody>
      </p:sp>
      <p:sp>
        <p:nvSpPr>
          <p:cNvPr id="12292" name="Line 4"/>
          <p:cNvSpPr>
            <a:spLocks noChangeShapeType="1"/>
          </p:cNvSpPr>
          <p:nvPr/>
        </p:nvSpPr>
        <p:spPr bwMode="auto">
          <a:xfrm>
            <a:off x="6354763" y="1660525"/>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Rectangle 5"/>
          <p:cNvSpPr>
            <a:spLocks noChangeArrowheads="1"/>
          </p:cNvSpPr>
          <p:nvPr/>
        </p:nvSpPr>
        <p:spPr bwMode="auto">
          <a:xfrm>
            <a:off x="6975475" y="381000"/>
            <a:ext cx="1711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rgbClr val="008000"/>
                </a:solidFill>
              </a:rPr>
              <a:t>(continued)</a:t>
            </a:r>
          </a:p>
        </p:txBody>
      </p:sp>
      <p:sp>
        <p:nvSpPr>
          <p:cNvPr id="12294" name="Rectangle 8"/>
          <p:cNvSpPr>
            <a:spLocks noChangeArrowheads="1"/>
          </p:cNvSpPr>
          <p:nvPr/>
        </p:nvSpPr>
        <p:spPr bwMode="auto">
          <a:xfrm>
            <a:off x="7620000" y="985838"/>
            <a:ext cx="14478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animEffect transition="in" filter="fade">
                                      <p:cBhvr>
                                        <p:cTn id="7" dur="500"/>
                                        <p:tgtEl>
                                          <p:spTgt spid="1229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291">
                                            <p:txEl>
                                              <p:pRg st="4" end="4"/>
                                            </p:txEl>
                                          </p:spTgt>
                                        </p:tgtEl>
                                        <p:attrNameLst>
                                          <p:attrName>style.visibility</p:attrName>
                                        </p:attrNameLst>
                                      </p:cBhvr>
                                      <p:to>
                                        <p:strVal val="visible"/>
                                      </p:to>
                                    </p:set>
                                    <p:animEffect transition="in" filter="fade">
                                      <p:cBhvr>
                                        <p:cTn id="12" dur="500"/>
                                        <p:tgtEl>
                                          <p:spTgt spid="1229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291">
                                            <p:txEl>
                                              <p:pRg st="6" end="6"/>
                                            </p:txEl>
                                          </p:spTgt>
                                        </p:tgtEl>
                                        <p:attrNameLst>
                                          <p:attrName>style.visibility</p:attrName>
                                        </p:attrNameLst>
                                      </p:cBhvr>
                                      <p:to>
                                        <p:strVal val="visible"/>
                                      </p:to>
                                    </p:set>
                                    <p:animEffect transition="in" filter="fade">
                                      <p:cBhvr>
                                        <p:cTn id="17" dur="500"/>
                                        <p:tgtEl>
                                          <p:spTgt spid="122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pPr eaLnBrk="1" hangingPunct="1"/>
            <a:r>
              <a:rPr lang="en-US" altLang="en-US" dirty="0"/>
              <a:t>The Hypothesis Testing Process</a:t>
            </a:r>
          </a:p>
        </p:txBody>
      </p:sp>
      <p:sp>
        <p:nvSpPr>
          <p:cNvPr id="13315" name="Line 3"/>
          <p:cNvSpPr>
            <a:spLocks noChangeShapeType="1"/>
          </p:cNvSpPr>
          <p:nvPr/>
        </p:nvSpPr>
        <p:spPr bwMode="auto">
          <a:xfrm flipH="1" flipV="1">
            <a:off x="2209800" y="4724400"/>
            <a:ext cx="0" cy="304800"/>
          </a:xfrm>
          <a:prstGeom prst="line">
            <a:avLst/>
          </a:prstGeom>
          <a:noFill/>
          <a:ln w="50800">
            <a:solidFill>
              <a:schemeClr val="bg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6" name="Line 4"/>
          <p:cNvSpPr>
            <a:spLocks noChangeShapeType="1"/>
          </p:cNvSpPr>
          <p:nvPr/>
        </p:nvSpPr>
        <p:spPr bwMode="auto">
          <a:xfrm flipV="1">
            <a:off x="4876800" y="5181600"/>
            <a:ext cx="0" cy="533400"/>
          </a:xfrm>
          <a:prstGeom prst="line">
            <a:avLst/>
          </a:prstGeom>
          <a:noFill/>
          <a:ln w="50800">
            <a:solidFill>
              <a:schemeClr val="bg2"/>
            </a:solidFill>
            <a:round/>
            <a:headEnd type="none" w="sm" len="sm"/>
            <a:tailEnd type="stealth"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17" name="Rectangle 6"/>
          <p:cNvSpPr>
            <a:spLocks noChangeArrowheads="1"/>
          </p:cNvSpPr>
          <p:nvPr/>
        </p:nvSpPr>
        <p:spPr bwMode="auto">
          <a:xfrm>
            <a:off x="4038600" y="4343400"/>
            <a:ext cx="1524000" cy="7747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0"/>
              </a:spcBef>
              <a:buClrTx/>
              <a:buSzTx/>
              <a:buFontTx/>
              <a:buNone/>
            </a:pPr>
            <a:r>
              <a:rPr lang="en-US" altLang="en-US" sz="2500" b="1" dirty="0"/>
              <a:t> </a:t>
            </a:r>
            <a:r>
              <a:rPr lang="el-GR" altLang="en-US" sz="2000" b="1" dirty="0">
                <a:latin typeface="Times New Roman" panose="02020603050405020304" pitchFamily="18" charset="0"/>
                <a:sym typeface="Symbol" panose="05050102010706020507" pitchFamily="18" charset="2"/>
              </a:rPr>
              <a:t>μ</a:t>
            </a:r>
            <a:r>
              <a:rPr lang="en-US" altLang="en-US" sz="2000" b="1" dirty="0">
                <a:latin typeface="Times New Roman" panose="02020603050405020304" pitchFamily="18" charset="0"/>
                <a:sym typeface="Symbol" panose="05050102010706020507" pitchFamily="18" charset="2"/>
              </a:rPr>
              <a:t> </a:t>
            </a:r>
            <a:r>
              <a:rPr lang="en-US" altLang="en-US" sz="2000" b="1" dirty="0">
                <a:latin typeface="Times New Roman" panose="02020603050405020304" pitchFamily="18" charset="0"/>
              </a:rPr>
              <a:t>= 50</a:t>
            </a:r>
          </a:p>
          <a:p>
            <a:pPr algn="ctr">
              <a:spcBef>
                <a:spcPct val="0"/>
              </a:spcBef>
              <a:buClrTx/>
              <a:buSzTx/>
              <a:buFontTx/>
              <a:buNone/>
            </a:pPr>
            <a:r>
              <a:rPr lang="en-US" altLang="en-US" sz="2000" b="1" dirty="0">
                <a:latin typeface="Times New Roman" panose="02020603050405020304" pitchFamily="18" charset="0"/>
              </a:rPr>
              <a:t>If</a:t>
            </a:r>
            <a:r>
              <a:rPr lang="en-US" altLang="en-US" sz="2000" b="1" i="1" dirty="0">
                <a:latin typeface="Times New Roman" panose="02020603050405020304" pitchFamily="18" charset="0"/>
              </a:rPr>
              <a:t> </a:t>
            </a:r>
            <a:r>
              <a:rPr lang="en-US" altLang="en-US" sz="2000" b="1" dirty="0">
                <a:latin typeface="Times New Roman" panose="02020603050405020304" pitchFamily="18" charset="0"/>
              </a:rPr>
              <a:t>H</a:t>
            </a:r>
            <a:r>
              <a:rPr lang="en-US" altLang="en-US" sz="2000" b="1" baseline="-25000" dirty="0">
                <a:latin typeface="Times New Roman" panose="02020603050405020304" pitchFamily="18" charset="0"/>
              </a:rPr>
              <a:t>0</a:t>
            </a:r>
            <a:r>
              <a:rPr lang="en-US" altLang="en-US" sz="2000" b="1" dirty="0">
                <a:latin typeface="Times New Roman" panose="02020603050405020304" pitchFamily="18" charset="0"/>
              </a:rPr>
              <a:t> is true</a:t>
            </a:r>
          </a:p>
        </p:txBody>
      </p:sp>
      <p:sp>
        <p:nvSpPr>
          <p:cNvPr id="13318" name="Rectangle 7"/>
          <p:cNvSpPr>
            <a:spLocks noChangeArrowheads="1"/>
          </p:cNvSpPr>
          <p:nvPr/>
        </p:nvSpPr>
        <p:spPr bwMode="auto">
          <a:xfrm>
            <a:off x="152400" y="4953000"/>
            <a:ext cx="2590800" cy="10033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latin typeface="Times New Roman" panose="02020603050405020304" pitchFamily="18" charset="0"/>
              </a:rPr>
              <a:t>If it is unlikely that you would get a sample mean of this value ...</a:t>
            </a:r>
          </a:p>
        </p:txBody>
      </p:sp>
      <p:sp>
        <p:nvSpPr>
          <p:cNvPr id="13319" name="Rectangle 8"/>
          <p:cNvSpPr>
            <a:spLocks noChangeArrowheads="1"/>
          </p:cNvSpPr>
          <p:nvPr/>
        </p:nvSpPr>
        <p:spPr bwMode="auto">
          <a:xfrm>
            <a:off x="6705600" y="4800600"/>
            <a:ext cx="2286000" cy="10033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lgn="ctr">
              <a:spcBef>
                <a:spcPct val="50000"/>
              </a:spcBef>
              <a:buClrTx/>
              <a:buSzTx/>
              <a:buFontTx/>
              <a:buNone/>
            </a:pPr>
            <a:r>
              <a:rPr lang="en-US" altLang="en-US" sz="2000">
                <a:latin typeface="Times New Roman" panose="02020603050405020304" pitchFamily="18" charset="0"/>
              </a:rPr>
              <a:t>... then you reject the null hypothesis that </a:t>
            </a:r>
            <a:r>
              <a:rPr lang="el-GR" altLang="en-US" sz="2000">
                <a:latin typeface="Times New Roman" panose="02020603050405020304" pitchFamily="18" charset="0"/>
                <a:sym typeface="Symbol" panose="05050102010706020507" pitchFamily="18" charset="2"/>
              </a:rPr>
              <a:t>μ</a:t>
            </a:r>
            <a:r>
              <a:rPr lang="en-US" altLang="en-US" sz="2000">
                <a:latin typeface="Times New Roman" panose="02020603050405020304" pitchFamily="18" charset="0"/>
              </a:rPr>
              <a:t> = 50.</a:t>
            </a:r>
          </a:p>
        </p:txBody>
      </p:sp>
      <p:sp>
        <p:nvSpPr>
          <p:cNvPr id="13320" name="Freeform 9"/>
          <p:cNvSpPr>
            <a:spLocks/>
          </p:cNvSpPr>
          <p:nvPr/>
        </p:nvSpPr>
        <p:spPr bwMode="auto">
          <a:xfrm>
            <a:off x="4724400" y="2362200"/>
            <a:ext cx="2667000" cy="1763713"/>
          </a:xfrm>
          <a:custGeom>
            <a:avLst/>
            <a:gdLst>
              <a:gd name="T0" fmla="*/ 2147483646 w 2002"/>
              <a:gd name="T1" fmla="*/ 2147483646 h 1927"/>
              <a:gd name="T2" fmla="*/ 2147483646 w 2002"/>
              <a:gd name="T3" fmla="*/ 2147483646 h 1927"/>
              <a:gd name="T4" fmla="*/ 2147483646 w 2002"/>
              <a:gd name="T5" fmla="*/ 2147483646 h 1927"/>
              <a:gd name="T6" fmla="*/ 2147483646 w 2002"/>
              <a:gd name="T7" fmla="*/ 2147483646 h 1927"/>
              <a:gd name="T8" fmla="*/ 2147483646 w 2002"/>
              <a:gd name="T9" fmla="*/ 2147483646 h 1927"/>
              <a:gd name="T10" fmla="*/ 2147483646 w 2002"/>
              <a:gd name="T11" fmla="*/ 2147483646 h 1927"/>
              <a:gd name="T12" fmla="*/ 2147483646 w 2002"/>
              <a:gd name="T13" fmla="*/ 2147483646 h 1927"/>
              <a:gd name="T14" fmla="*/ 2147483646 w 2002"/>
              <a:gd name="T15" fmla="*/ 2147483646 h 1927"/>
              <a:gd name="T16" fmla="*/ 2147483646 w 2002"/>
              <a:gd name="T17" fmla="*/ 2147483646 h 1927"/>
              <a:gd name="T18" fmla="*/ 2147483646 w 2002"/>
              <a:gd name="T19" fmla="*/ 2147483646 h 1927"/>
              <a:gd name="T20" fmla="*/ 2147483646 w 2002"/>
              <a:gd name="T21" fmla="*/ 2147483646 h 1927"/>
              <a:gd name="T22" fmla="*/ 2147483646 w 2002"/>
              <a:gd name="T23" fmla="*/ 2147483646 h 1927"/>
              <a:gd name="T24" fmla="*/ 2147483646 w 2002"/>
              <a:gd name="T25" fmla="*/ 2147483646 h 1927"/>
              <a:gd name="T26" fmla="*/ 2147483646 w 2002"/>
              <a:gd name="T27" fmla="*/ 2147483646 h 1927"/>
              <a:gd name="T28" fmla="*/ 2147483646 w 2002"/>
              <a:gd name="T29" fmla="*/ 2147483646 h 1927"/>
              <a:gd name="T30" fmla="*/ 0 w 2002"/>
              <a:gd name="T31" fmla="*/ 0 h 19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02"/>
              <a:gd name="T49" fmla="*/ 0 h 1927"/>
              <a:gd name="T50" fmla="*/ 2002 w 2002"/>
              <a:gd name="T51" fmla="*/ 1927 h 19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02" h="1927">
                <a:moveTo>
                  <a:pt x="2001" y="1926"/>
                </a:moveTo>
                <a:lnTo>
                  <a:pt x="1790" y="1902"/>
                </a:lnTo>
                <a:lnTo>
                  <a:pt x="1686" y="1881"/>
                </a:lnTo>
                <a:lnTo>
                  <a:pt x="1579" y="1849"/>
                </a:lnTo>
                <a:lnTo>
                  <a:pt x="1475" y="1806"/>
                </a:lnTo>
                <a:lnTo>
                  <a:pt x="1369" y="1747"/>
                </a:lnTo>
                <a:lnTo>
                  <a:pt x="1265" y="1667"/>
                </a:lnTo>
                <a:lnTo>
                  <a:pt x="1054" y="1443"/>
                </a:lnTo>
                <a:lnTo>
                  <a:pt x="843" y="1128"/>
                </a:lnTo>
                <a:lnTo>
                  <a:pt x="632" y="752"/>
                </a:lnTo>
                <a:lnTo>
                  <a:pt x="528" y="560"/>
                </a:lnTo>
                <a:lnTo>
                  <a:pt x="422" y="379"/>
                </a:lnTo>
                <a:lnTo>
                  <a:pt x="318" y="224"/>
                </a:lnTo>
                <a:lnTo>
                  <a:pt x="211" y="104"/>
                </a:lnTo>
                <a:lnTo>
                  <a:pt x="107" y="27"/>
                </a:lnTo>
                <a:lnTo>
                  <a:pt x="0" y="0"/>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1" name="Freeform 10"/>
          <p:cNvSpPr>
            <a:spLocks/>
          </p:cNvSpPr>
          <p:nvPr/>
        </p:nvSpPr>
        <p:spPr bwMode="auto">
          <a:xfrm>
            <a:off x="1981200" y="2362200"/>
            <a:ext cx="2719388" cy="1763713"/>
          </a:xfrm>
          <a:custGeom>
            <a:avLst/>
            <a:gdLst>
              <a:gd name="T0" fmla="*/ 0 w 2001"/>
              <a:gd name="T1" fmla="*/ 2147483646 h 1927"/>
              <a:gd name="T2" fmla="*/ 2147483646 w 2001"/>
              <a:gd name="T3" fmla="*/ 2147483646 h 1927"/>
              <a:gd name="T4" fmla="*/ 2147483646 w 2001"/>
              <a:gd name="T5" fmla="*/ 2147483646 h 1927"/>
              <a:gd name="T6" fmla="*/ 2147483646 w 2001"/>
              <a:gd name="T7" fmla="*/ 2147483646 h 1927"/>
              <a:gd name="T8" fmla="*/ 2147483646 w 2001"/>
              <a:gd name="T9" fmla="*/ 2147483646 h 1927"/>
              <a:gd name="T10" fmla="*/ 2147483646 w 2001"/>
              <a:gd name="T11" fmla="*/ 2147483646 h 1927"/>
              <a:gd name="T12" fmla="*/ 2147483646 w 2001"/>
              <a:gd name="T13" fmla="*/ 2147483646 h 1927"/>
              <a:gd name="T14" fmla="*/ 2147483646 w 2001"/>
              <a:gd name="T15" fmla="*/ 2147483646 h 1927"/>
              <a:gd name="T16" fmla="*/ 2147483646 w 2001"/>
              <a:gd name="T17" fmla="*/ 2147483646 h 1927"/>
              <a:gd name="T18" fmla="*/ 2147483646 w 2001"/>
              <a:gd name="T19" fmla="*/ 2147483646 h 1927"/>
              <a:gd name="T20" fmla="*/ 2147483646 w 2001"/>
              <a:gd name="T21" fmla="*/ 2147483646 h 1927"/>
              <a:gd name="T22" fmla="*/ 2147483646 w 2001"/>
              <a:gd name="T23" fmla="*/ 2147483646 h 1927"/>
              <a:gd name="T24" fmla="*/ 2147483646 w 2001"/>
              <a:gd name="T25" fmla="*/ 2147483646 h 1927"/>
              <a:gd name="T26" fmla="*/ 2147483646 w 2001"/>
              <a:gd name="T27" fmla="*/ 2147483646 h 1927"/>
              <a:gd name="T28" fmla="*/ 2147483646 w 2001"/>
              <a:gd name="T29" fmla="*/ 2147483646 h 1927"/>
              <a:gd name="T30" fmla="*/ 2147483646 w 2001"/>
              <a:gd name="T31" fmla="*/ 0 h 192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001"/>
              <a:gd name="T49" fmla="*/ 0 h 1927"/>
              <a:gd name="T50" fmla="*/ 2001 w 2001"/>
              <a:gd name="T51" fmla="*/ 1927 h 192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001" h="1927">
                <a:moveTo>
                  <a:pt x="0" y="1926"/>
                </a:moveTo>
                <a:lnTo>
                  <a:pt x="211" y="1902"/>
                </a:lnTo>
                <a:lnTo>
                  <a:pt x="317" y="1881"/>
                </a:lnTo>
                <a:lnTo>
                  <a:pt x="421" y="1849"/>
                </a:lnTo>
                <a:lnTo>
                  <a:pt x="525" y="1806"/>
                </a:lnTo>
                <a:lnTo>
                  <a:pt x="632" y="1747"/>
                </a:lnTo>
                <a:lnTo>
                  <a:pt x="736" y="1667"/>
                </a:lnTo>
                <a:lnTo>
                  <a:pt x="950" y="1443"/>
                </a:lnTo>
                <a:lnTo>
                  <a:pt x="1158" y="1128"/>
                </a:lnTo>
                <a:lnTo>
                  <a:pt x="1368" y="752"/>
                </a:lnTo>
                <a:lnTo>
                  <a:pt x="1475" y="560"/>
                </a:lnTo>
                <a:lnTo>
                  <a:pt x="1579" y="379"/>
                </a:lnTo>
                <a:lnTo>
                  <a:pt x="1686" y="224"/>
                </a:lnTo>
                <a:lnTo>
                  <a:pt x="1790" y="104"/>
                </a:lnTo>
                <a:lnTo>
                  <a:pt x="1896" y="27"/>
                </a:lnTo>
                <a:lnTo>
                  <a:pt x="2000" y="0"/>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2" name="Freeform 11"/>
          <p:cNvSpPr>
            <a:spLocks/>
          </p:cNvSpPr>
          <p:nvPr/>
        </p:nvSpPr>
        <p:spPr bwMode="auto">
          <a:xfrm>
            <a:off x="1752600" y="4267200"/>
            <a:ext cx="5943600" cy="3175"/>
          </a:xfrm>
          <a:custGeom>
            <a:avLst/>
            <a:gdLst>
              <a:gd name="T0" fmla="*/ 2147483646 w 3744"/>
              <a:gd name="T1" fmla="*/ 2147483646 h 2"/>
              <a:gd name="T2" fmla="*/ 0 w 3744"/>
              <a:gd name="T3" fmla="*/ 0 h 2"/>
              <a:gd name="T4" fmla="*/ 2147483646 w 3744"/>
              <a:gd name="T5" fmla="*/ 0 h 2"/>
              <a:gd name="T6" fmla="*/ 0 60000 65536"/>
              <a:gd name="T7" fmla="*/ 0 60000 65536"/>
              <a:gd name="T8" fmla="*/ 0 60000 65536"/>
              <a:gd name="T9" fmla="*/ 0 w 3744"/>
              <a:gd name="T10" fmla="*/ 0 h 2"/>
              <a:gd name="T11" fmla="*/ 3744 w 3744"/>
              <a:gd name="T12" fmla="*/ 2 h 2"/>
            </a:gdLst>
            <a:ahLst/>
            <a:cxnLst>
              <a:cxn ang="T6">
                <a:pos x="T0" y="T1"/>
              </a:cxn>
              <a:cxn ang="T7">
                <a:pos x="T2" y="T3"/>
              </a:cxn>
              <a:cxn ang="T8">
                <a:pos x="T4" y="T5"/>
              </a:cxn>
            </a:cxnLst>
            <a:rect l="T9" t="T10" r="T11" b="T12"/>
            <a:pathLst>
              <a:path w="3744" h="2">
                <a:moveTo>
                  <a:pt x="6" y="2"/>
                </a:moveTo>
                <a:lnTo>
                  <a:pt x="0" y="0"/>
                </a:lnTo>
                <a:lnTo>
                  <a:pt x="3744" y="0"/>
                </a:lnTo>
              </a:path>
            </a:pathLst>
          </a:custGeom>
          <a:noFill/>
          <a:ln w="50800" cap="rnd">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3" name="Rectangle 12"/>
          <p:cNvSpPr>
            <a:spLocks noChangeArrowheads="1"/>
          </p:cNvSpPr>
          <p:nvPr/>
        </p:nvSpPr>
        <p:spPr bwMode="auto">
          <a:xfrm>
            <a:off x="1981200" y="4343400"/>
            <a:ext cx="533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dirty="0"/>
              <a:t>20</a:t>
            </a:r>
          </a:p>
        </p:txBody>
      </p:sp>
      <p:sp>
        <p:nvSpPr>
          <p:cNvPr id="13324" name="Rectangle 13"/>
          <p:cNvSpPr>
            <a:spLocks noChangeArrowheads="1"/>
          </p:cNvSpPr>
          <p:nvPr/>
        </p:nvSpPr>
        <p:spPr bwMode="auto">
          <a:xfrm>
            <a:off x="3124200" y="5562600"/>
            <a:ext cx="3352800" cy="698500"/>
          </a:xfrm>
          <a:prstGeom prst="rect">
            <a:avLst/>
          </a:prstGeom>
          <a:solidFill>
            <a:srgbClr val="00E2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a:latin typeface="Times New Roman" panose="02020603050405020304" pitchFamily="18" charset="0"/>
              </a:rPr>
              <a:t>... When in fact this were</a:t>
            </a:r>
            <a:br>
              <a:rPr lang="en-US" altLang="en-US" sz="2000">
                <a:latin typeface="Times New Roman" panose="02020603050405020304" pitchFamily="18" charset="0"/>
              </a:rPr>
            </a:br>
            <a:r>
              <a:rPr lang="en-US" altLang="en-US" sz="2000">
                <a:latin typeface="Times New Roman" panose="02020603050405020304" pitchFamily="18" charset="0"/>
              </a:rPr>
              <a:t> the population mean…</a:t>
            </a:r>
          </a:p>
        </p:txBody>
      </p:sp>
      <p:sp>
        <p:nvSpPr>
          <p:cNvPr id="13325" name="Line 14"/>
          <p:cNvSpPr>
            <a:spLocks noChangeShapeType="1"/>
          </p:cNvSpPr>
          <p:nvPr/>
        </p:nvSpPr>
        <p:spPr bwMode="auto">
          <a:xfrm>
            <a:off x="5562600" y="1524000"/>
            <a:ext cx="0"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26" name="Line 15"/>
          <p:cNvSpPr>
            <a:spLocks noChangeShapeType="1"/>
          </p:cNvSpPr>
          <p:nvPr/>
        </p:nvSpPr>
        <p:spPr bwMode="auto">
          <a:xfrm>
            <a:off x="4724400" y="2362200"/>
            <a:ext cx="0" cy="190500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27" name="Text Box 5"/>
          <p:cNvSpPr txBox="1">
            <a:spLocks noChangeArrowheads="1"/>
          </p:cNvSpPr>
          <p:nvPr/>
        </p:nvSpPr>
        <p:spPr bwMode="auto">
          <a:xfrm>
            <a:off x="5943600" y="2209800"/>
            <a:ext cx="2362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buClrTx/>
              <a:buSzTx/>
              <a:buFontTx/>
              <a:buNone/>
            </a:pPr>
            <a:r>
              <a:rPr lang="en-US" altLang="en-US" sz="2400" dirty="0">
                <a:latin typeface="Times New Roman" panose="02020603050405020304" pitchFamily="18" charset="0"/>
              </a:rPr>
              <a:t>Sampling Distribution of X</a:t>
            </a:r>
          </a:p>
        </p:txBody>
      </p:sp>
      <p:sp>
        <p:nvSpPr>
          <p:cNvPr id="13328" name="Line 16"/>
          <p:cNvSpPr>
            <a:spLocks noChangeShapeType="1"/>
          </p:cNvSpPr>
          <p:nvPr/>
        </p:nvSpPr>
        <p:spPr bwMode="auto">
          <a:xfrm flipV="1">
            <a:off x="7893050" y="2652713"/>
            <a:ext cx="228600" cy="0"/>
          </a:xfrm>
          <a:prstGeom prst="line">
            <a:avLst/>
          </a:prstGeom>
          <a:noFill/>
          <a:ln w="1905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3329" name="Rectangle 17"/>
          <p:cNvSpPr>
            <a:spLocks noChangeArrowheads="1"/>
          </p:cNvSpPr>
          <p:nvPr/>
        </p:nvSpPr>
        <p:spPr bwMode="auto">
          <a:xfrm>
            <a:off x="7696200" y="4178300"/>
            <a:ext cx="5334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a:spcBef>
                <a:spcPct val="50000"/>
              </a:spcBef>
              <a:buClrTx/>
              <a:buSzTx/>
              <a:buFontTx/>
              <a:buNone/>
            </a:pPr>
            <a:r>
              <a:rPr lang="en-US" altLang="en-US" sz="2000" b="1" dirty="0"/>
              <a:t>X</a:t>
            </a:r>
          </a:p>
        </p:txBody>
      </p:sp>
      <p:sp>
        <p:nvSpPr>
          <p:cNvPr id="13330" name="Freeform 18"/>
          <p:cNvSpPr>
            <a:spLocks/>
          </p:cNvSpPr>
          <p:nvPr/>
        </p:nvSpPr>
        <p:spPr bwMode="auto">
          <a:xfrm>
            <a:off x="7800975" y="4248150"/>
            <a:ext cx="138113" cy="1588"/>
          </a:xfrm>
          <a:custGeom>
            <a:avLst/>
            <a:gdLst>
              <a:gd name="T0" fmla="*/ 0 w 87"/>
              <a:gd name="T1" fmla="*/ 0 h 1"/>
              <a:gd name="T2" fmla="*/ 2147483646 w 87"/>
              <a:gd name="T3" fmla="*/ 0 h 1"/>
              <a:gd name="T4" fmla="*/ 0 60000 65536"/>
              <a:gd name="T5" fmla="*/ 0 60000 65536"/>
              <a:gd name="T6" fmla="*/ 0 w 87"/>
              <a:gd name="T7" fmla="*/ 0 h 1"/>
              <a:gd name="T8" fmla="*/ 87 w 87"/>
              <a:gd name="T9" fmla="*/ 1 h 1"/>
            </a:gdLst>
            <a:ahLst/>
            <a:cxnLst>
              <a:cxn ang="T4">
                <a:pos x="T0" y="T1"/>
              </a:cxn>
              <a:cxn ang="T5">
                <a:pos x="T2" y="T3"/>
              </a:cxn>
            </a:cxnLst>
            <a:rect l="T6" t="T7" r="T8" b="T9"/>
            <a:pathLst>
              <a:path w="87" h="1">
                <a:moveTo>
                  <a:pt x="0" y="0"/>
                </a:moveTo>
                <a:lnTo>
                  <a:pt x="87" y="0"/>
                </a:lnTo>
              </a:path>
            </a:pathLst>
          </a:cu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13331" name="Rectangle 19"/>
          <p:cNvSpPr>
            <a:spLocks noChangeArrowheads="1"/>
          </p:cNvSpPr>
          <p:nvPr/>
        </p:nvSpPr>
        <p:spPr bwMode="auto">
          <a:xfrm>
            <a:off x="6934200" y="381000"/>
            <a:ext cx="17113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solidFill>
                  <a:srgbClr val="008000"/>
                </a:solidFill>
              </a:rPr>
              <a:t>(continued)</a:t>
            </a:r>
          </a:p>
        </p:txBody>
      </p:sp>
      <p:sp>
        <p:nvSpPr>
          <p:cNvPr id="13332" name="Rectangle 22"/>
          <p:cNvSpPr>
            <a:spLocks noChangeArrowheads="1"/>
          </p:cNvSpPr>
          <p:nvPr/>
        </p:nvSpPr>
        <p:spPr bwMode="auto">
          <a:xfrm>
            <a:off x="7543800" y="990600"/>
            <a:ext cx="1447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336699"/>
              </a:buClr>
              <a:buSzPct val="60000"/>
              <a:buFont typeface="Wingdings" panose="05000000000000000000" pitchFamily="2" charset="2"/>
              <a:buChar char="n"/>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rgbClr val="A50021"/>
              </a:buClr>
              <a:buSzPct val="5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rgbClr val="008000"/>
              </a:buClr>
              <a:buSzPct val="5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rgbClr val="336699"/>
              </a:buClr>
              <a:buSzPct val="55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A50021"/>
              </a:buClr>
              <a:buSzPct val="50000"/>
              <a:buFont typeface="Wingdings" panose="05000000000000000000" pitchFamily="2" charset="2"/>
              <a:buChar char="n"/>
              <a:defRPr>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a:t>DCOV</a:t>
            </a:r>
            <a:r>
              <a:rPr lang="en-US" altLang="en-US" u="sng">
                <a:solidFill>
                  <a:srgbClr val="A50021"/>
                </a:solidFill>
              </a:rPr>
              <a:t>A</a:t>
            </a:r>
          </a:p>
        </p:txBody>
      </p:sp>
      <p:cxnSp>
        <p:nvCxnSpPr>
          <p:cNvPr id="3" name="Straight Connector 2">
            <a:extLst>
              <a:ext uri="{FF2B5EF4-FFF2-40B4-BE49-F238E27FC236}">
                <a16:creationId xmlns:a16="http://schemas.microsoft.com/office/drawing/2014/main" id="{83203907-0D89-44E1-967C-92613240396D}"/>
              </a:ext>
            </a:extLst>
          </p:cNvPr>
          <p:cNvCxnSpPr/>
          <p:nvPr/>
        </p:nvCxnSpPr>
        <p:spPr>
          <a:xfrm>
            <a:off x="2209800" y="2938463"/>
            <a:ext cx="0" cy="13096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93D313E0-B835-491A-8FFC-BE5F2D3F3146}"/>
              </a:ext>
            </a:extLst>
          </p:cNvPr>
          <p:cNvCxnSpPr/>
          <p:nvPr/>
        </p:nvCxnSpPr>
        <p:spPr>
          <a:xfrm flipH="1">
            <a:off x="914400" y="3810000"/>
            <a:ext cx="12954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Freeform 4">
            <a:extLst>
              <a:ext uri="{FF2B5EF4-FFF2-40B4-BE49-F238E27FC236}">
                <a16:creationId xmlns:a16="http://schemas.microsoft.com/office/drawing/2014/main" id="{4F82FC90-AEE0-42A3-8E03-C97D76DD3FA8}"/>
              </a:ext>
            </a:extLst>
          </p:cNvPr>
          <p:cNvSpPr>
            <a:spLocks/>
          </p:cNvSpPr>
          <p:nvPr/>
        </p:nvSpPr>
        <p:spPr bwMode="auto">
          <a:xfrm>
            <a:off x="1571625" y="4131882"/>
            <a:ext cx="638175" cy="148420"/>
          </a:xfrm>
          <a:custGeom>
            <a:avLst/>
            <a:gdLst>
              <a:gd name="T0" fmla="*/ 0 w 474"/>
              <a:gd name="T1" fmla="*/ 2147483646 h 191"/>
              <a:gd name="T2" fmla="*/ 2147483646 w 474"/>
              <a:gd name="T3" fmla="*/ 2147483646 h 191"/>
              <a:gd name="T4" fmla="*/ 2147483646 w 474"/>
              <a:gd name="T5" fmla="*/ 2147483646 h 191"/>
              <a:gd name="T6" fmla="*/ 2147483646 w 474"/>
              <a:gd name="T7" fmla="*/ 2147483646 h 191"/>
              <a:gd name="T8" fmla="*/ 2147483646 w 474"/>
              <a:gd name="T9" fmla="*/ 2147483646 h 191"/>
              <a:gd name="T10" fmla="*/ 2147483646 w 474"/>
              <a:gd name="T11" fmla="*/ 0 h 191"/>
              <a:gd name="T12" fmla="*/ 2147483646 w 474"/>
              <a:gd name="T13" fmla="*/ 2147483646 h 191"/>
              <a:gd name="T14" fmla="*/ 0 w 474"/>
              <a:gd name="T15" fmla="*/ 2147483646 h 191"/>
              <a:gd name="T16" fmla="*/ 0 w 474"/>
              <a:gd name="T17" fmla="*/ 2147483646 h 1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74"/>
              <a:gd name="T28" fmla="*/ 0 h 191"/>
              <a:gd name="T29" fmla="*/ 474 w 474"/>
              <a:gd name="T30" fmla="*/ 191 h 19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74" h="191">
                <a:moveTo>
                  <a:pt x="0" y="186"/>
                </a:moveTo>
                <a:lnTo>
                  <a:pt x="48" y="144"/>
                </a:lnTo>
                <a:lnTo>
                  <a:pt x="246" y="111"/>
                </a:lnTo>
                <a:lnTo>
                  <a:pt x="345" y="78"/>
                </a:lnTo>
                <a:lnTo>
                  <a:pt x="456" y="9"/>
                </a:lnTo>
                <a:lnTo>
                  <a:pt x="474" y="0"/>
                </a:lnTo>
                <a:lnTo>
                  <a:pt x="468" y="186"/>
                </a:lnTo>
                <a:lnTo>
                  <a:pt x="0" y="191"/>
                </a:lnTo>
                <a:lnTo>
                  <a:pt x="0" y="186"/>
                </a:lnTo>
              </a:path>
            </a:pathLst>
          </a:custGeom>
          <a:solidFill>
            <a:srgbClr val="C3DBFF"/>
          </a:solidFill>
          <a:ln>
            <a:noFill/>
          </a:ln>
          <a:extLst>
            <a:ext uri="{91240B29-F687-4F45-9708-019B960494DF}">
              <a14:hiddenLine xmlns:a14="http://schemas.microsoft.com/office/drawing/2010/main" w="12700" cap="rnd">
                <a:solidFill>
                  <a:srgbClr val="000000"/>
                </a:solidFill>
                <a:round/>
                <a:headEnd type="none" w="sm" len="sm"/>
                <a:tailEnd type="none" w="sm" len="sm"/>
              </a14:hiddenLine>
            </a:ext>
          </a:extLst>
        </p:spPr>
        <p:txBody>
          <a:bodyPr/>
          <a:lstStyle/>
          <a:p>
            <a:endParaRPr lang="en-US"/>
          </a:p>
        </p:txBody>
      </p:sp>
      <p:cxnSp>
        <p:nvCxnSpPr>
          <p:cNvPr id="27" name="Straight Connector 26">
            <a:extLst>
              <a:ext uri="{FF2B5EF4-FFF2-40B4-BE49-F238E27FC236}">
                <a16:creationId xmlns:a16="http://schemas.microsoft.com/office/drawing/2014/main" id="{CAE67814-5F40-4D4A-91DE-21550707E273}"/>
              </a:ext>
            </a:extLst>
          </p:cNvPr>
          <p:cNvCxnSpPr>
            <a:cxnSpLocks/>
          </p:cNvCxnSpPr>
          <p:nvPr/>
        </p:nvCxnSpPr>
        <p:spPr>
          <a:xfrm>
            <a:off x="3429000" y="1695450"/>
            <a:ext cx="0" cy="257175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16C6357-A51C-484F-ABA5-371A8401E8B4}"/>
              </a:ext>
            </a:extLst>
          </p:cNvPr>
          <p:cNvSpPr txBox="1"/>
          <p:nvPr/>
        </p:nvSpPr>
        <p:spPr>
          <a:xfrm>
            <a:off x="3715002" y="925205"/>
            <a:ext cx="1371598" cy="830997"/>
          </a:xfrm>
          <a:prstGeom prst="rect">
            <a:avLst/>
          </a:prstGeom>
          <a:noFill/>
        </p:spPr>
        <p:txBody>
          <a:bodyPr wrap="square" rtlCol="0">
            <a:spAutoFit/>
          </a:bodyPr>
          <a:lstStyle/>
          <a:p>
            <a:pPr>
              <a:spcBef>
                <a:spcPct val="50000"/>
              </a:spcBef>
              <a:buClrTx/>
              <a:buSzTx/>
              <a:buFontTx/>
              <a:buNone/>
            </a:pPr>
            <a:r>
              <a:rPr lang="en-US" altLang="en-US" sz="1600" b="1" dirty="0"/>
              <a:t>If 45 is </a:t>
            </a:r>
            <a:r>
              <a:rPr lang="en-US" altLang="en-US" sz="1600" b="1" dirty="0" err="1"/>
              <a:t>smpl</a:t>
            </a:r>
            <a:r>
              <a:rPr lang="en-US" altLang="en-US" sz="1600" b="1" dirty="0"/>
              <a:t> mean, what then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_PrenHall1">
  <a:themeElements>
    <a:clrScheme name="1_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PrenHall1">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5938</TotalTime>
  <Pages>20</Pages>
  <Words>4462</Words>
  <Application>Microsoft Office PowerPoint</Application>
  <PresentationFormat>On-screen Show (4:3)</PresentationFormat>
  <Paragraphs>683</Paragraphs>
  <Slides>71</Slides>
  <Notes>2</Notes>
  <HiddenSlides>10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7" baseType="lpstr">
      <vt:lpstr>Times New Roman</vt:lpstr>
      <vt:lpstr>Symbol</vt:lpstr>
      <vt:lpstr>Arial</vt:lpstr>
      <vt:lpstr>Wingdings</vt:lpstr>
      <vt:lpstr>1_PrenHall1</vt:lpstr>
      <vt:lpstr>Equation</vt:lpstr>
      <vt:lpstr>PowerPoint Presentation</vt:lpstr>
      <vt:lpstr>Objectives</vt:lpstr>
      <vt:lpstr>What is a Hypothesis?</vt:lpstr>
      <vt:lpstr>The Null Hypothesis, H0</vt:lpstr>
      <vt:lpstr>The Null Hypothesis, H0</vt:lpstr>
      <vt:lpstr>The Alternative Hypothesis, H1</vt:lpstr>
      <vt:lpstr>The Hypothesis Testing Process</vt:lpstr>
      <vt:lpstr>The Hypothesis Testing Process</vt:lpstr>
      <vt:lpstr>The Hypothesis Testing Process</vt:lpstr>
      <vt:lpstr>The Test Statistic and  Critical Values</vt:lpstr>
      <vt:lpstr>The Test Statistic and  Critical Values</vt:lpstr>
      <vt:lpstr>Risks in Decision Making Using Hypothesis Testing</vt:lpstr>
      <vt:lpstr>Possible Errors in Hypothesis Test Decision Making</vt:lpstr>
      <vt:lpstr>Possible Errors in Hypothesis Test Decision Making</vt:lpstr>
      <vt:lpstr>Type I &amp; II Error Relationship</vt:lpstr>
      <vt:lpstr>Factors Affecting Type II Error</vt:lpstr>
      <vt:lpstr>Level of Significance  and the Rejection Region</vt:lpstr>
      <vt:lpstr>Hypothesis Tests for the Mean</vt:lpstr>
      <vt:lpstr>Z Test of Hypothesis for the Mean (σ Known)</vt:lpstr>
      <vt:lpstr>Critical Value Approach to Testing</vt:lpstr>
      <vt:lpstr>Two-Tail Tests</vt:lpstr>
      <vt:lpstr>Steps in The Critical Value Approach To Hypothesis Testing</vt:lpstr>
      <vt:lpstr>Steps in The Critical Value Approach To Hypothesis Testing</vt:lpstr>
      <vt:lpstr>Hypothesis Testing Example</vt:lpstr>
      <vt:lpstr>Hypothesis Testing Example</vt:lpstr>
      <vt:lpstr>Hypothesis Testing Example</vt:lpstr>
      <vt:lpstr>Hypothesis Testing Example</vt:lpstr>
      <vt:lpstr>p-Value Approach to Testing</vt:lpstr>
      <vt:lpstr>p-Value Approach to Testing: Interpreting the p-value</vt:lpstr>
      <vt:lpstr>p-value Hypothesis Testing Example</vt:lpstr>
      <vt:lpstr>p-value Hypothesis Testing Example</vt:lpstr>
      <vt:lpstr>p-Value Hypothesis Testing Example: Calculating the p-value</vt:lpstr>
      <vt:lpstr>p-value Hypothesis Testing Example</vt:lpstr>
      <vt:lpstr>PowerPoint Presentation</vt:lpstr>
      <vt:lpstr>Do You Ever Truly Know σ?</vt:lpstr>
      <vt:lpstr>Hypothesis Testing for the Mean:  σ Unknown</vt:lpstr>
      <vt:lpstr>t Test of Hypothesis for the Mean (σ Unknown)</vt:lpstr>
      <vt:lpstr>Example: Two-Tail Test ( Unknown)</vt:lpstr>
      <vt:lpstr>Example Solution:  Two-Tail t Test</vt:lpstr>
      <vt:lpstr>PowerPoint Presentation</vt:lpstr>
      <vt:lpstr>PowerPoint Presentation</vt:lpstr>
      <vt:lpstr>One-Tail Tests</vt:lpstr>
      <vt:lpstr>Lower-Tail Tests</vt:lpstr>
      <vt:lpstr>Upper-Tail Tests</vt:lpstr>
      <vt:lpstr>Example: Upper-Tail t Test  for Mean  ( unknown)</vt:lpstr>
      <vt:lpstr>PowerPoint Presentation</vt:lpstr>
      <vt:lpstr>Example: Test Statistic</vt:lpstr>
      <vt:lpstr>Example: Decision</vt:lpstr>
      <vt:lpstr>Example:  Utilizing The p-value for The Upper Tail t-Test</vt:lpstr>
      <vt:lpstr>Hypothesis Tests for Proportions</vt:lpstr>
      <vt:lpstr>Proportions</vt:lpstr>
      <vt:lpstr>Hypothesis Tests for Proportions</vt:lpstr>
      <vt:lpstr>Z Test for Proportion in Terms of Number in Category of Interest</vt:lpstr>
      <vt:lpstr>Example:  Z Test for Proportion</vt:lpstr>
      <vt:lpstr>Z Test for Proportion: Solution</vt:lpstr>
      <vt:lpstr>p-Value Solution</vt:lpstr>
      <vt:lpstr>Questions To Address In The Planning Stage</vt:lpstr>
      <vt:lpstr>Statistical Significance vs Practical Significance</vt:lpstr>
      <vt:lpstr>Reporting Findings &amp; Ethical Issues</vt:lpstr>
      <vt:lpstr>For Practice</vt:lpstr>
      <vt:lpstr>For Practice</vt:lpstr>
      <vt:lpstr>For Practice</vt:lpstr>
      <vt:lpstr>For Practice</vt:lpstr>
      <vt:lpstr>PowerPoint Presentation</vt:lpstr>
      <vt:lpstr>Solutions</vt:lpstr>
      <vt:lpstr>PowerPoint Presentation</vt:lpstr>
      <vt:lpstr>PowerPoint Presentation</vt:lpstr>
      <vt:lpstr>PowerPoint Presentation</vt:lpstr>
      <vt:lpstr>PowerPoint Presentation</vt:lpstr>
      <vt:lpstr>PowerPoint Presentation</vt:lpstr>
      <vt:lpstr>PowerPoint Presentation</vt:lpstr>
    </vt:vector>
  </TitlesOfParts>
  <Company>Copyright © 2019, 2015, 2012 Pearson Education,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Business Statistics 14/e</dc:title>
  <dc:subject>Chapter 9  Fundamentals of Hypothesis Testing: One-Sample Tests</dc:subject>
  <dc:creator>Berenson/Levine/Szabat/Stephan</dc:creator>
  <cp:lastModifiedBy>Jason Beck</cp:lastModifiedBy>
  <cp:revision>256</cp:revision>
  <cp:lastPrinted>1998-11-22T23:37:53Z</cp:lastPrinted>
  <dcterms:created xsi:type="dcterms:W3CDTF">2001-01-29T19:31:26Z</dcterms:created>
  <dcterms:modified xsi:type="dcterms:W3CDTF">2023-11-28T18:54:13Z</dcterms:modified>
</cp:coreProperties>
</file>