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53" r:id="rId1"/>
  </p:sldMasterIdLst>
  <p:notesMasterIdLst>
    <p:notesMasterId r:id="rId108"/>
  </p:notesMasterIdLst>
  <p:handoutMasterIdLst>
    <p:handoutMasterId r:id="rId109"/>
  </p:handoutMasterIdLst>
  <p:sldIdLst>
    <p:sldId id="416" r:id="rId2"/>
    <p:sldId id="418" r:id="rId3"/>
    <p:sldId id="505" r:id="rId4"/>
    <p:sldId id="506" r:id="rId5"/>
    <p:sldId id="507" r:id="rId6"/>
    <p:sldId id="508" r:id="rId7"/>
    <p:sldId id="509" r:id="rId8"/>
    <p:sldId id="423" r:id="rId9"/>
    <p:sldId id="419" r:id="rId10"/>
    <p:sldId id="420" r:id="rId11"/>
    <p:sldId id="511" r:id="rId12"/>
    <p:sldId id="424" r:id="rId13"/>
    <p:sldId id="512" r:id="rId14"/>
    <p:sldId id="425" r:id="rId15"/>
    <p:sldId id="513" r:id="rId16"/>
    <p:sldId id="426" r:id="rId17"/>
    <p:sldId id="514" r:id="rId18"/>
    <p:sldId id="427" r:id="rId19"/>
    <p:sldId id="515" r:id="rId20"/>
    <p:sldId id="516" r:id="rId21"/>
    <p:sldId id="517" r:id="rId22"/>
    <p:sldId id="518" r:id="rId23"/>
    <p:sldId id="428" r:id="rId24"/>
    <p:sldId id="429" r:id="rId25"/>
    <p:sldId id="430" r:id="rId26"/>
    <p:sldId id="431" r:id="rId27"/>
    <p:sldId id="432" r:id="rId28"/>
    <p:sldId id="519" r:id="rId29"/>
    <p:sldId id="433" r:id="rId30"/>
    <p:sldId id="434" r:id="rId31"/>
    <p:sldId id="435" r:id="rId32"/>
    <p:sldId id="436" r:id="rId33"/>
    <p:sldId id="510" r:id="rId34"/>
    <p:sldId id="437" r:id="rId35"/>
    <p:sldId id="438" r:id="rId36"/>
    <p:sldId id="495" r:id="rId37"/>
    <p:sldId id="496" r:id="rId38"/>
    <p:sldId id="497" r:id="rId39"/>
    <p:sldId id="520" r:id="rId40"/>
    <p:sldId id="521" r:id="rId41"/>
    <p:sldId id="522" r:id="rId42"/>
    <p:sldId id="523" r:id="rId43"/>
    <p:sldId id="524" r:id="rId44"/>
    <p:sldId id="439" r:id="rId45"/>
    <p:sldId id="440" r:id="rId46"/>
    <p:sldId id="441" r:id="rId47"/>
    <p:sldId id="442" r:id="rId48"/>
    <p:sldId id="443" r:id="rId49"/>
    <p:sldId id="525" r:id="rId50"/>
    <p:sldId id="444" r:id="rId51"/>
    <p:sldId id="445" r:id="rId52"/>
    <p:sldId id="446" r:id="rId53"/>
    <p:sldId id="447" r:id="rId54"/>
    <p:sldId id="498" r:id="rId55"/>
    <p:sldId id="526" r:id="rId56"/>
    <p:sldId id="448" r:id="rId57"/>
    <p:sldId id="527" r:id="rId58"/>
    <p:sldId id="449" r:id="rId59"/>
    <p:sldId id="450" r:id="rId60"/>
    <p:sldId id="528" r:id="rId61"/>
    <p:sldId id="451" r:id="rId62"/>
    <p:sldId id="529" r:id="rId63"/>
    <p:sldId id="452" r:id="rId64"/>
    <p:sldId id="453" r:id="rId65"/>
    <p:sldId id="530" r:id="rId66"/>
    <p:sldId id="531" r:id="rId67"/>
    <p:sldId id="532" r:id="rId68"/>
    <p:sldId id="533" r:id="rId69"/>
    <p:sldId id="454" r:id="rId70"/>
    <p:sldId id="455" r:id="rId71"/>
    <p:sldId id="456" r:id="rId72"/>
    <p:sldId id="534" r:id="rId73"/>
    <p:sldId id="535" r:id="rId74"/>
    <p:sldId id="536" r:id="rId75"/>
    <p:sldId id="457" r:id="rId76"/>
    <p:sldId id="458" r:id="rId77"/>
    <p:sldId id="459" r:id="rId78"/>
    <p:sldId id="461" r:id="rId79"/>
    <p:sldId id="537" r:id="rId80"/>
    <p:sldId id="462" r:id="rId81"/>
    <p:sldId id="538" r:id="rId82"/>
    <p:sldId id="539" r:id="rId83"/>
    <p:sldId id="463" r:id="rId84"/>
    <p:sldId id="540" r:id="rId85"/>
    <p:sldId id="464" r:id="rId86"/>
    <p:sldId id="465" r:id="rId87"/>
    <p:sldId id="466" r:id="rId88"/>
    <p:sldId id="467" r:id="rId89"/>
    <p:sldId id="468" r:id="rId90"/>
    <p:sldId id="541" r:id="rId91"/>
    <p:sldId id="504" r:id="rId92"/>
    <p:sldId id="469" r:id="rId93"/>
    <p:sldId id="470" r:id="rId94"/>
    <p:sldId id="471" r:id="rId95"/>
    <p:sldId id="472" r:id="rId96"/>
    <p:sldId id="473" r:id="rId97"/>
    <p:sldId id="502" r:id="rId98"/>
    <p:sldId id="474" r:id="rId99"/>
    <p:sldId id="475" r:id="rId100"/>
    <p:sldId id="476" r:id="rId101"/>
    <p:sldId id="477" r:id="rId102"/>
    <p:sldId id="503" r:id="rId103"/>
    <p:sldId id="490" r:id="rId104"/>
    <p:sldId id="491" r:id="rId105"/>
    <p:sldId id="492" r:id="rId106"/>
    <p:sldId id="493" r:id="rId107"/>
  </p:sldIdLst>
  <p:sldSz cx="9144000" cy="6858000" type="screen4x3"/>
  <p:notesSz cx="6858000" cy="9144000"/>
  <p:custDataLst>
    <p:tags r:id="rId110"/>
  </p:custData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E200"/>
    <a:srgbClr val="008000"/>
    <a:srgbClr val="FFCC99"/>
    <a:srgbClr val="FDE0BD"/>
    <a:srgbClr val="9BFF9B"/>
    <a:srgbClr val="FFC5FF"/>
    <a:srgbClr val="A50021"/>
    <a:srgbClr val="FF9B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38" autoAdjust="0"/>
    <p:restoredTop sz="94647" autoAdjust="0"/>
  </p:normalViewPr>
  <p:slideViewPr>
    <p:cSldViewPr showGuides="1">
      <p:cViewPr varScale="1">
        <p:scale>
          <a:sx n="78" d="100"/>
          <a:sy n="78" d="100"/>
        </p:scale>
        <p:origin x="181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>
        <p:scale>
          <a:sx n="75" d="100"/>
          <a:sy n="75" d="100"/>
        </p:scale>
        <p:origin x="-528" y="32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theme" Target="theme/theme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notesMaster" Target="notesMasters/notesMaster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handoutMaster" Target="handoutMasters/handoutMaster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tags" Target="tags/tag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pat\AppData\Local\Temp\Temp1_Excel%20Guide%20Workbooks.zip\Excel%20Guide%20Workbooks\Simple%20Linear%20Regression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pat\AppData\Local\Temp\Temp1_Excel%20Guide%20Workbooks.zip\Excel%20Guide%20Workbooks\Simple%20Linear%20Regress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Residuals vs Observation Number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'[Simple Linear Regression.xlsx]RESIDUALS'!$E$1</c:f>
              <c:strCache>
                <c:ptCount val="1"/>
                <c:pt idx="0">
                  <c:v>Residuals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dPt>
            <c:idx val="1"/>
            <c:marker>
              <c:symbol val="circle"/>
              <c:size val="5"/>
              <c:spPr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C228-4727-83EB-5CA4E6C9A68F}"/>
              </c:ext>
            </c:extLst>
          </c:dPt>
          <c:xVal>
            <c:numRef>
              <c:f>'[Simple Linear Regression.xlsx]RESIDUALS'!$A$2:$A$15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xVal>
          <c:yVal>
            <c:numRef>
              <c:f>'[Simple Linear Regression.xlsx]RESIDUALS'!$E$2:$E$15</c:f>
              <c:numCache>
                <c:formatCode>General</c:formatCode>
                <c:ptCount val="14"/>
                <c:pt idx="0">
                  <c:v>-6.9231625835189163</c:v>
                </c:pt>
                <c:pt idx="1">
                  <c:v>38.123289850461333</c:v>
                </c:pt>
                <c:pt idx="2">
                  <c:v>-5.8534839325484995</c:v>
                </c:pt>
                <c:pt idx="3">
                  <c:v>3.9371619471842223</c:v>
                </c:pt>
                <c:pt idx="4">
                  <c:v>-19.992841234489333</c:v>
                </c:pt>
                <c:pt idx="5">
                  <c:v>-49.388323258033722</c:v>
                </c:pt>
                <c:pt idx="6">
                  <c:v>48.797486477887389</c:v>
                </c:pt>
                <c:pt idx="7">
                  <c:v>-43.1792873051225</c:v>
                </c:pt>
                <c:pt idx="8">
                  <c:v>64.332643970728611</c:v>
                </c:pt>
                <c:pt idx="9">
                  <c:v>-29.8534839325485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228-4727-83EB-5CA4E6C9A6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4442496"/>
        <c:axId val="464444032"/>
      </c:scatterChart>
      <c:valAx>
        <c:axId val="464442496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4444032"/>
        <c:crosses val="autoZero"/>
        <c:crossBetween val="midCat"/>
      </c:valAx>
      <c:valAx>
        <c:axId val="464444032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4442496"/>
        <c:crosses val="autoZero"/>
        <c:crossBetween val="midCat"/>
      </c:valAx>
      <c:spPr>
        <a:solidFill>
          <a:schemeClr val="tx2">
            <a:lumMod val="20000"/>
            <a:lumOff val="80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Residuals vs Predicted</a:t>
            </a:r>
            <a:r>
              <a:rPr lang="en-US" baseline="0"/>
              <a:t> Value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2536926330920071E-2"/>
          <c:y val="0.12834261597536931"/>
          <c:w val="0.8865194235527788"/>
          <c:h val="0.79907980765904452"/>
        </c:manualLayout>
      </c:layout>
      <c:scatterChart>
        <c:scatterStyle val="lineMarker"/>
        <c:varyColors val="0"/>
        <c:ser>
          <c:idx val="0"/>
          <c:order val="0"/>
          <c:tx>
            <c:strRef>
              <c:f>'[Simple Linear Regression.xlsx]RESIDUALS'!$E$1</c:f>
              <c:strCache>
                <c:ptCount val="1"/>
                <c:pt idx="0">
                  <c:v>Residuals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25400">
                <a:solidFill>
                  <a:schemeClr val="tx1"/>
                </a:solidFill>
              </a:ln>
              <a:effectLst/>
            </c:spPr>
          </c:marker>
          <c:xVal>
            <c:numRef>
              <c:f>'[Simple Linear Regression.xlsx]RESIDUALS'!$C$2:$C$11</c:f>
              <c:numCache>
                <c:formatCode>General</c:formatCode>
                <c:ptCount val="10"/>
                <c:pt idx="0">
                  <c:v>251.92316258351892</c:v>
                </c:pt>
                <c:pt idx="1">
                  <c:v>273.87671014953867</c:v>
                </c:pt>
                <c:pt idx="2">
                  <c:v>284.8534839325485</c:v>
                </c:pt>
                <c:pt idx="3">
                  <c:v>304.06283805281578</c:v>
                </c:pt>
                <c:pt idx="4">
                  <c:v>218.99284123448933</c:v>
                </c:pt>
                <c:pt idx="5">
                  <c:v>268.38832325803372</c:v>
                </c:pt>
                <c:pt idx="6">
                  <c:v>356.20251352211261</c:v>
                </c:pt>
                <c:pt idx="7">
                  <c:v>367.1792873051225</c:v>
                </c:pt>
                <c:pt idx="8">
                  <c:v>254.66735602927139</c:v>
                </c:pt>
                <c:pt idx="9">
                  <c:v>284.8534839325485</c:v>
                </c:pt>
              </c:numCache>
            </c:numRef>
          </c:xVal>
          <c:yVal>
            <c:numRef>
              <c:f>'[Simple Linear Regression.xlsx]RESIDUALS'!$E$2:$E$11</c:f>
              <c:numCache>
                <c:formatCode>General</c:formatCode>
                <c:ptCount val="10"/>
                <c:pt idx="0">
                  <c:v>-6.9231625835189163</c:v>
                </c:pt>
                <c:pt idx="1">
                  <c:v>38.123289850461333</c:v>
                </c:pt>
                <c:pt idx="2">
                  <c:v>-5.8534839325484995</c:v>
                </c:pt>
                <c:pt idx="3">
                  <c:v>3.9371619471842223</c:v>
                </c:pt>
                <c:pt idx="4">
                  <c:v>-19.992841234489333</c:v>
                </c:pt>
                <c:pt idx="5">
                  <c:v>-49.388323258033722</c:v>
                </c:pt>
                <c:pt idx="6">
                  <c:v>48.797486477887389</c:v>
                </c:pt>
                <c:pt idx="7">
                  <c:v>-43.1792873051225</c:v>
                </c:pt>
                <c:pt idx="8">
                  <c:v>64.332643970728611</c:v>
                </c:pt>
                <c:pt idx="9">
                  <c:v>-29.8534839325485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A55-476F-9E07-A45F46990D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5632256"/>
        <c:axId val="465872000"/>
      </c:scatterChart>
      <c:valAx>
        <c:axId val="465632256"/>
        <c:scaling>
          <c:orientation val="minMax"/>
          <c:min val="20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5872000"/>
        <c:crossesAt val="-60"/>
        <c:crossBetween val="midCat"/>
      </c:valAx>
      <c:valAx>
        <c:axId val="465872000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5632256"/>
        <c:crosses val="autoZero"/>
        <c:crossBetween val="midCat"/>
      </c:valAx>
      <c:spPr>
        <a:solidFill>
          <a:schemeClr val="tx2">
            <a:lumMod val="20000"/>
            <a:lumOff val="80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76200" y="8823325"/>
            <a:ext cx="6705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5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endParaRPr lang="en-US" altLang="en-US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71438" y="55563"/>
            <a:ext cx="6715125" cy="271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>
            <a:lvl1pPr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200"/>
              <a:t>	Chapter 12		 12-</a:t>
            </a:r>
            <a:fld id="{4DFEC655-430D-4CD9-A36A-D4BF72FF78B2}" type="slidenum">
              <a:rPr lang="en-US" altLang="en-US" sz="1200" smtClean="0"/>
              <a:pPr>
                <a:defRPr/>
              </a:pPr>
              <a:t>‹#›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7752690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76600"/>
            <a:ext cx="5029200" cy="5181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notes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47800" y="609600"/>
            <a:ext cx="3886200" cy="2584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1120775" y="3581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1120775" y="38862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>
            <a:off x="1120775" y="41910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>
            <a:off x="1120775" y="44958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>
            <a:off x="1120775" y="48006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1120775" y="5105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1120775" y="5105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Line 11"/>
          <p:cNvSpPr>
            <a:spLocks noChangeShapeType="1"/>
          </p:cNvSpPr>
          <p:nvPr/>
        </p:nvSpPr>
        <p:spPr bwMode="auto">
          <a:xfrm>
            <a:off x="1120775" y="54102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0" name="Line 12"/>
          <p:cNvSpPr>
            <a:spLocks noChangeShapeType="1"/>
          </p:cNvSpPr>
          <p:nvPr/>
        </p:nvSpPr>
        <p:spPr bwMode="auto">
          <a:xfrm>
            <a:off x="1120775" y="57150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1" name="Line 13"/>
          <p:cNvSpPr>
            <a:spLocks noChangeShapeType="1"/>
          </p:cNvSpPr>
          <p:nvPr/>
        </p:nvSpPr>
        <p:spPr bwMode="auto">
          <a:xfrm>
            <a:off x="1120775" y="60198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2" name="Line 14"/>
          <p:cNvSpPr>
            <a:spLocks noChangeShapeType="1"/>
          </p:cNvSpPr>
          <p:nvPr/>
        </p:nvSpPr>
        <p:spPr bwMode="auto">
          <a:xfrm>
            <a:off x="1120775" y="63246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3" name="Line 15"/>
          <p:cNvSpPr>
            <a:spLocks noChangeShapeType="1"/>
          </p:cNvSpPr>
          <p:nvPr/>
        </p:nvSpPr>
        <p:spPr bwMode="auto">
          <a:xfrm>
            <a:off x="1120775" y="6629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4" name="Line 16"/>
          <p:cNvSpPr>
            <a:spLocks noChangeShapeType="1"/>
          </p:cNvSpPr>
          <p:nvPr/>
        </p:nvSpPr>
        <p:spPr bwMode="auto">
          <a:xfrm>
            <a:off x="1120775" y="69342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5" name="Line 17"/>
          <p:cNvSpPr>
            <a:spLocks noChangeShapeType="1"/>
          </p:cNvSpPr>
          <p:nvPr/>
        </p:nvSpPr>
        <p:spPr bwMode="auto">
          <a:xfrm>
            <a:off x="1120775" y="72390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6" name="Line 18"/>
          <p:cNvSpPr>
            <a:spLocks noChangeShapeType="1"/>
          </p:cNvSpPr>
          <p:nvPr/>
        </p:nvSpPr>
        <p:spPr bwMode="auto">
          <a:xfrm>
            <a:off x="1120775" y="75438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7" name="Line 19"/>
          <p:cNvSpPr>
            <a:spLocks noChangeShapeType="1"/>
          </p:cNvSpPr>
          <p:nvPr/>
        </p:nvSpPr>
        <p:spPr bwMode="auto">
          <a:xfrm>
            <a:off x="1120775" y="78486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8" name="Line 20"/>
          <p:cNvSpPr>
            <a:spLocks noChangeShapeType="1"/>
          </p:cNvSpPr>
          <p:nvPr/>
        </p:nvSpPr>
        <p:spPr bwMode="auto">
          <a:xfrm>
            <a:off x="1120775" y="8153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" name="Line 21"/>
          <p:cNvSpPr>
            <a:spLocks noChangeShapeType="1"/>
          </p:cNvSpPr>
          <p:nvPr/>
        </p:nvSpPr>
        <p:spPr bwMode="auto">
          <a:xfrm>
            <a:off x="1120775" y="84582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3" name="Rectangle 25"/>
          <p:cNvSpPr>
            <a:spLocks noChangeArrowheads="1"/>
          </p:cNvSpPr>
          <p:nvPr/>
        </p:nvSpPr>
        <p:spPr bwMode="auto">
          <a:xfrm>
            <a:off x="77788" y="61913"/>
            <a:ext cx="6702425" cy="271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>
            <a:lvl1pPr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200"/>
              <a:t>	Chapter 12		12-</a:t>
            </a:r>
            <a:fld id="{7AF1F10C-2A39-4704-8566-1AEFDD48235A}" type="slidenum">
              <a:rPr lang="en-US" altLang="en-US" sz="1200" smtClean="0"/>
              <a:pPr>
                <a:defRPr/>
              </a:pPr>
              <a:t>‹#›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8741383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14400" y="4419600"/>
            <a:ext cx="5029200" cy="40386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813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3809284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21482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4585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28600"/>
            <a:ext cx="2019300" cy="61325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905500" cy="61325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2760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8568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302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28800"/>
            <a:ext cx="3962400" cy="4532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828800"/>
            <a:ext cx="3962400" cy="4532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7065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2728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27774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013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6580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7640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28600"/>
            <a:ext cx="738346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5342" tIns="42672" rIns="85342" bIns="4267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828800"/>
            <a:ext cx="8077200" cy="453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5342" tIns="42672" rIns="85342" bIns="426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gray">
          <a:xfrm>
            <a:off x="0" y="6409509"/>
            <a:ext cx="9144000" cy="457200"/>
          </a:xfrm>
          <a:prstGeom prst="rect">
            <a:avLst/>
          </a:prstGeom>
          <a:solidFill>
            <a:srgbClr val="1C4A5E"/>
          </a:solidFill>
          <a:ln>
            <a:noFill/>
          </a:ln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 b="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pic>
        <p:nvPicPr>
          <p:cNvPr id="9" name="Shape 40"/>
          <p:cNvPicPr preferRelativeResize="0"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6477771"/>
            <a:ext cx="10826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20"/>
          <p:cNvSpPr txBox="1">
            <a:spLocks noChangeArrowheads="1"/>
          </p:cNvSpPr>
          <p:nvPr userDrawn="1"/>
        </p:nvSpPr>
        <p:spPr bwMode="auto">
          <a:xfrm>
            <a:off x="3492500" y="6512696"/>
            <a:ext cx="38227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200" b="0" dirty="0">
                <a:solidFill>
                  <a:srgbClr val="D9D9D9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Copyright © 2020 Pearson Education Ltd.  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1352550" y="6538096"/>
            <a:ext cx="1998663" cy="261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100" spc="205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ALWAYS LEARNING</a:t>
            </a:r>
            <a:endParaRPr lang="en-US" sz="1100" b="0" dirty="0">
              <a:solidFill>
                <a:srgbClr val="FFFFFF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2" name="TextBox 18"/>
          <p:cNvSpPr txBox="1">
            <a:spLocks noChangeArrowheads="1"/>
          </p:cNvSpPr>
          <p:nvPr userDrawn="1"/>
        </p:nvSpPr>
        <p:spPr bwMode="auto">
          <a:xfrm>
            <a:off x="7391400" y="6468291"/>
            <a:ext cx="1219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600" b="0" dirty="0">
                <a:solidFill>
                  <a:prstClr val="white"/>
                </a:solidFill>
                <a:ea typeface="MS PGothic" panose="020B0600070205080204" pitchFamily="34" charset="-128"/>
              </a:rPr>
              <a:t>Slide </a:t>
            </a:r>
            <a:fld id="{C1165AEB-7ABF-4805-BAD5-BFA81993408A}" type="slidenum">
              <a:rPr lang="en-US" altLang="en-US" sz="1600" b="0" smtClean="0">
                <a:solidFill>
                  <a:prstClr val="white"/>
                </a:solidFill>
                <a:ea typeface="MS PGothic" panose="020B0600070205080204" pitchFamily="34" charset="-128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en-US" sz="1600" b="0" dirty="0">
              <a:solidFill>
                <a:prstClr val="white"/>
              </a:solidFill>
              <a:ea typeface="MS PGothic" panose="020B0600070205080204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hf hdr="0" dt="0"/>
  <p:txStyles>
    <p:titleStyle>
      <a:lvl1pPr algn="l" defTabSz="852488" rtl="0" eaLnBrk="0" fontAlgn="base" hangingPunct="0">
        <a:spcBef>
          <a:spcPct val="0"/>
        </a:spcBef>
        <a:spcAft>
          <a:spcPct val="0"/>
        </a:spcAft>
        <a:defRPr sz="4000">
          <a:solidFill>
            <a:srgbClr val="A50021"/>
          </a:solidFill>
          <a:latin typeface="+mj-lt"/>
          <a:ea typeface="+mj-ea"/>
          <a:cs typeface="+mj-cs"/>
        </a:defRPr>
      </a:lvl1pPr>
      <a:lvl2pPr algn="l" defTabSz="852488" rtl="0" eaLnBrk="0" fontAlgn="base" hangingPunct="0">
        <a:spcBef>
          <a:spcPct val="0"/>
        </a:spcBef>
        <a:spcAft>
          <a:spcPct val="0"/>
        </a:spcAft>
        <a:defRPr sz="4000">
          <a:solidFill>
            <a:srgbClr val="A50021"/>
          </a:solidFill>
          <a:latin typeface="Arial" charset="0"/>
          <a:cs typeface="Arial" charset="0"/>
        </a:defRPr>
      </a:lvl2pPr>
      <a:lvl3pPr algn="l" defTabSz="852488" rtl="0" eaLnBrk="0" fontAlgn="base" hangingPunct="0">
        <a:spcBef>
          <a:spcPct val="0"/>
        </a:spcBef>
        <a:spcAft>
          <a:spcPct val="0"/>
        </a:spcAft>
        <a:defRPr sz="4000">
          <a:solidFill>
            <a:srgbClr val="A50021"/>
          </a:solidFill>
          <a:latin typeface="Arial" charset="0"/>
          <a:cs typeface="Arial" charset="0"/>
        </a:defRPr>
      </a:lvl3pPr>
      <a:lvl4pPr algn="l" defTabSz="852488" rtl="0" eaLnBrk="0" fontAlgn="base" hangingPunct="0">
        <a:spcBef>
          <a:spcPct val="0"/>
        </a:spcBef>
        <a:spcAft>
          <a:spcPct val="0"/>
        </a:spcAft>
        <a:defRPr sz="4000">
          <a:solidFill>
            <a:srgbClr val="A50021"/>
          </a:solidFill>
          <a:latin typeface="Arial" charset="0"/>
          <a:cs typeface="Arial" charset="0"/>
        </a:defRPr>
      </a:lvl4pPr>
      <a:lvl5pPr algn="l" defTabSz="852488" rtl="0" eaLnBrk="0" fontAlgn="base" hangingPunct="0">
        <a:spcBef>
          <a:spcPct val="0"/>
        </a:spcBef>
        <a:spcAft>
          <a:spcPct val="0"/>
        </a:spcAft>
        <a:defRPr sz="4000">
          <a:solidFill>
            <a:srgbClr val="A50021"/>
          </a:solidFill>
          <a:latin typeface="Arial" charset="0"/>
          <a:cs typeface="Arial" charset="0"/>
        </a:defRPr>
      </a:lvl5pPr>
      <a:lvl6pPr marL="457200" algn="l" defTabSz="852488" rtl="0" fontAlgn="base">
        <a:spcBef>
          <a:spcPct val="0"/>
        </a:spcBef>
        <a:spcAft>
          <a:spcPct val="0"/>
        </a:spcAft>
        <a:defRPr sz="4000">
          <a:solidFill>
            <a:srgbClr val="D00000"/>
          </a:solidFill>
          <a:latin typeface="Arial" charset="0"/>
          <a:cs typeface="Arial" charset="0"/>
        </a:defRPr>
      </a:lvl6pPr>
      <a:lvl7pPr marL="914400" algn="l" defTabSz="852488" rtl="0" fontAlgn="base">
        <a:spcBef>
          <a:spcPct val="0"/>
        </a:spcBef>
        <a:spcAft>
          <a:spcPct val="0"/>
        </a:spcAft>
        <a:defRPr sz="4000">
          <a:solidFill>
            <a:srgbClr val="D00000"/>
          </a:solidFill>
          <a:latin typeface="Arial" charset="0"/>
          <a:cs typeface="Arial" charset="0"/>
        </a:defRPr>
      </a:lvl7pPr>
      <a:lvl8pPr marL="1371600" algn="l" defTabSz="852488" rtl="0" fontAlgn="base">
        <a:spcBef>
          <a:spcPct val="0"/>
        </a:spcBef>
        <a:spcAft>
          <a:spcPct val="0"/>
        </a:spcAft>
        <a:defRPr sz="4000">
          <a:solidFill>
            <a:srgbClr val="D00000"/>
          </a:solidFill>
          <a:latin typeface="Arial" charset="0"/>
          <a:cs typeface="Arial" charset="0"/>
        </a:defRPr>
      </a:lvl8pPr>
      <a:lvl9pPr marL="1828800" algn="l" defTabSz="852488" rtl="0" fontAlgn="base">
        <a:spcBef>
          <a:spcPct val="0"/>
        </a:spcBef>
        <a:spcAft>
          <a:spcPct val="0"/>
        </a:spcAft>
        <a:defRPr sz="4000">
          <a:solidFill>
            <a:srgbClr val="D00000"/>
          </a:solidFill>
          <a:latin typeface="Arial" charset="0"/>
          <a:cs typeface="Arial" charset="0"/>
        </a:defRPr>
      </a:lvl9pPr>
    </p:titleStyle>
    <p:bodyStyle>
      <a:lvl1pPr marL="320675" indent="-320675" algn="l" defTabSz="852488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SzPct val="60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93738" indent="-268288" algn="l" defTabSz="852488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5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2pPr>
      <a:lvl3pPr marL="1068388" indent="-215900" algn="l" defTabSz="852488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3pPr>
      <a:lvl4pPr marL="1493838" indent="-212725" algn="l" defTabSz="852488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SzPct val="55000"/>
        <a:buFont typeface="Wingdings" panose="05000000000000000000" pitchFamily="2" charset="2"/>
        <a:buChar char="n"/>
        <a:defRPr>
          <a:solidFill>
            <a:schemeClr val="tx1"/>
          </a:solidFill>
          <a:latin typeface="+mn-lt"/>
          <a:cs typeface="+mn-cs"/>
        </a:defRPr>
      </a:lvl4pPr>
      <a:lvl5pPr marL="1919288" indent="-212725" algn="l" defTabSz="852488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anose="05000000000000000000" pitchFamily="2" charset="2"/>
        <a:buChar char="n"/>
        <a:defRPr>
          <a:solidFill>
            <a:schemeClr val="tx1"/>
          </a:solidFill>
          <a:latin typeface="+mn-lt"/>
          <a:cs typeface="+mn-cs"/>
        </a:defRPr>
      </a:lvl5pPr>
      <a:lvl6pPr marL="2376488" indent="-212725" algn="l" defTabSz="852488" rtl="0" fontAlgn="base">
        <a:spcBef>
          <a:spcPct val="20000"/>
        </a:spcBef>
        <a:spcAft>
          <a:spcPct val="0"/>
        </a:spcAft>
        <a:buClr>
          <a:srgbClr val="FD2B4E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  <a:cs typeface="+mn-cs"/>
        </a:defRPr>
      </a:lvl6pPr>
      <a:lvl7pPr marL="2833688" indent="-212725" algn="l" defTabSz="852488" rtl="0" fontAlgn="base">
        <a:spcBef>
          <a:spcPct val="20000"/>
        </a:spcBef>
        <a:spcAft>
          <a:spcPct val="0"/>
        </a:spcAft>
        <a:buClr>
          <a:srgbClr val="FD2B4E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  <a:cs typeface="+mn-cs"/>
        </a:defRPr>
      </a:lvl7pPr>
      <a:lvl8pPr marL="3290888" indent="-212725" algn="l" defTabSz="852488" rtl="0" fontAlgn="base">
        <a:spcBef>
          <a:spcPct val="20000"/>
        </a:spcBef>
        <a:spcAft>
          <a:spcPct val="0"/>
        </a:spcAft>
        <a:buClr>
          <a:srgbClr val="FD2B4E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  <a:cs typeface="+mn-cs"/>
        </a:defRPr>
      </a:lvl8pPr>
      <a:lvl9pPr marL="3748088" indent="-212725" algn="l" defTabSz="852488" rtl="0" fontAlgn="base">
        <a:spcBef>
          <a:spcPct val="20000"/>
        </a:spcBef>
        <a:spcAft>
          <a:spcPct val="0"/>
        </a:spcAft>
        <a:buClr>
          <a:srgbClr val="FD2B4E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oleObject" Target="../embeddings/oleObject55.bin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oleObject" Target="../embeddings/oleObject56.bin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5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9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7" Type="http://schemas.openxmlformats.org/officeDocument/2006/relationships/image" Target="../media/image16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5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7" Type="http://schemas.openxmlformats.org/officeDocument/2006/relationships/image" Target="../media/image19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9.bin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image" Target="../media/image25.wmf"/><Relationship Id="rId3" Type="http://schemas.openxmlformats.org/officeDocument/2006/relationships/image" Target="../media/image20.wmf"/><Relationship Id="rId7" Type="http://schemas.openxmlformats.org/officeDocument/2006/relationships/image" Target="../media/image22.wmf"/><Relationship Id="rId12" Type="http://schemas.openxmlformats.org/officeDocument/2006/relationships/oleObject" Target="../embeddings/oleObject26.bin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24.wmf"/><Relationship Id="rId5" Type="http://schemas.openxmlformats.org/officeDocument/2006/relationships/image" Target="../media/image21.wmf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22.bin"/><Relationship Id="rId9" Type="http://schemas.openxmlformats.org/officeDocument/2006/relationships/image" Target="../media/image23.w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oleObject" Target="../embeddings/oleObject27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28.bin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oleObject" Target="../embeddings/oleObject29.bin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oleObject" Target="../embeddings/oleObject30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31.bin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oleObject" Target="../embeddings/oleObject32.bin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oleObject" Target="../embeddings/oleObject33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wmf"/><Relationship Id="rId4" Type="http://schemas.openxmlformats.org/officeDocument/2006/relationships/oleObject" Target="../embeddings/oleObject34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oleObject" Target="../embeddings/oleObject35.bin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oleObject" Target="../embeddings/oleObject36.bin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oleObject" Target="../embeddings/oleObject38.bin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oleObject" Target="../embeddings/oleObject39.bin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oleObject" Target="../embeddings/oleObject40.bin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oleObject" Target="../embeddings/oleObject41.bin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oleObject" Target="../embeddings/oleObject42.bin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oleObject" Target="../embeddings/oleObject43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wmf"/><Relationship Id="rId4" Type="http://schemas.openxmlformats.org/officeDocument/2006/relationships/oleObject" Target="../embeddings/oleObject44.bin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7" Type="http://schemas.openxmlformats.org/officeDocument/2006/relationships/image" Target="../media/image48.wmf"/><Relationship Id="rId2" Type="http://schemas.openxmlformats.org/officeDocument/2006/relationships/oleObject" Target="../embeddings/oleObject45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7.bin"/><Relationship Id="rId5" Type="http://schemas.openxmlformats.org/officeDocument/2006/relationships/image" Target="../media/image47.wmf"/><Relationship Id="rId4" Type="http://schemas.openxmlformats.org/officeDocument/2006/relationships/oleObject" Target="../embeddings/oleObject46.bin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oleObject" Target="../embeddings/oleObject48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wmf"/><Relationship Id="rId4" Type="http://schemas.openxmlformats.org/officeDocument/2006/relationships/oleObject" Target="../embeddings/oleObject49.bin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oleObject" Target="../embeddings/oleObject50.bin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oleObject" Target="../embeddings/oleObject5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wmf"/><Relationship Id="rId4" Type="http://schemas.openxmlformats.org/officeDocument/2006/relationships/oleObject" Target="../embeddings/oleObject52.bin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oleObject" Target="../embeddings/oleObject53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wmf"/><Relationship Id="rId4" Type="http://schemas.openxmlformats.org/officeDocument/2006/relationships/oleObject" Target="../embeddings/oleObject5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4572000" y="2514600"/>
            <a:ext cx="4495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/>
              <a:t>Simple Linear Regression</a:t>
            </a:r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4495800" y="852488"/>
            <a:ext cx="42672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800" b="1">
                <a:solidFill>
                  <a:srgbClr val="A50021"/>
                </a:solidFill>
              </a:rPr>
              <a:t>Chapter 13</a:t>
            </a: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378" y="825330"/>
            <a:ext cx="3948840" cy="5078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0"/>
            <a:ext cx="7383463" cy="704850"/>
          </a:xfrm>
        </p:spPr>
        <p:txBody>
          <a:bodyPr/>
          <a:lstStyle/>
          <a:p>
            <a:pPr eaLnBrk="1" hangingPunct="1"/>
            <a:r>
              <a:rPr lang="en-US" altLang="en-US"/>
              <a:t>Types of Relationships</a:t>
            </a:r>
          </a:p>
        </p:txBody>
      </p:sp>
      <p:sp>
        <p:nvSpPr>
          <p:cNvPr id="8195" name="Text Box 78"/>
          <p:cNvSpPr txBox="1">
            <a:spLocks noChangeArrowheads="1"/>
          </p:cNvSpPr>
          <p:nvPr/>
        </p:nvSpPr>
        <p:spPr bwMode="auto">
          <a:xfrm>
            <a:off x="141288" y="1173163"/>
            <a:ext cx="1355725" cy="523875"/>
          </a:xfrm>
          <a:prstGeom prst="rect">
            <a:avLst/>
          </a:prstGeom>
          <a:solidFill>
            <a:srgbClr val="00E2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/>
              <a:t>Linear Relationships</a:t>
            </a:r>
          </a:p>
        </p:txBody>
      </p:sp>
      <p:sp>
        <p:nvSpPr>
          <p:cNvPr id="8196" name="Text Box 79"/>
          <p:cNvSpPr txBox="1">
            <a:spLocks noChangeArrowheads="1"/>
          </p:cNvSpPr>
          <p:nvPr/>
        </p:nvSpPr>
        <p:spPr bwMode="auto">
          <a:xfrm>
            <a:off x="52388" y="3322638"/>
            <a:ext cx="1444625" cy="522287"/>
          </a:xfrm>
          <a:prstGeom prst="rect">
            <a:avLst/>
          </a:prstGeom>
          <a:solidFill>
            <a:srgbClr val="00E2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/>
              <a:t>Curvilinear Relationships</a:t>
            </a:r>
          </a:p>
        </p:txBody>
      </p:sp>
      <p:grpSp>
        <p:nvGrpSpPr>
          <p:cNvPr id="8197" name="Group 14"/>
          <p:cNvGrpSpPr>
            <a:grpSpLocks/>
          </p:cNvGrpSpPr>
          <p:nvPr/>
        </p:nvGrpSpPr>
        <p:grpSpPr bwMode="auto">
          <a:xfrm>
            <a:off x="2349500" y="744538"/>
            <a:ext cx="5673725" cy="1604962"/>
            <a:chOff x="1991357" y="744908"/>
            <a:chExt cx="5672978" cy="1604746"/>
          </a:xfrm>
        </p:grpSpPr>
        <p:grpSp>
          <p:nvGrpSpPr>
            <p:cNvPr id="8306" name="Group 1"/>
            <p:cNvGrpSpPr>
              <a:grpSpLocks/>
            </p:cNvGrpSpPr>
            <p:nvPr/>
          </p:nvGrpSpPr>
          <p:grpSpPr bwMode="auto">
            <a:xfrm>
              <a:off x="1991357" y="789725"/>
              <a:ext cx="2276337" cy="1515113"/>
              <a:chOff x="685800" y="2255838"/>
              <a:chExt cx="3073400" cy="1997075"/>
            </a:xfrm>
          </p:grpSpPr>
          <p:sp>
            <p:nvSpPr>
              <p:cNvPr id="8326" name="Line 20"/>
              <p:cNvSpPr>
                <a:spLocks noChangeShapeType="1"/>
              </p:cNvSpPr>
              <p:nvPr/>
            </p:nvSpPr>
            <p:spPr bwMode="auto">
              <a:xfrm flipH="1">
                <a:off x="1143000" y="2438400"/>
                <a:ext cx="0" cy="15240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7" name="Oval 21"/>
              <p:cNvSpPr>
                <a:spLocks noChangeArrowheads="1"/>
              </p:cNvSpPr>
              <p:nvPr/>
            </p:nvSpPr>
            <p:spPr bwMode="auto">
              <a:xfrm rot="-7282380">
                <a:off x="1219200" y="36576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8328" name="Oval 22"/>
              <p:cNvSpPr>
                <a:spLocks noChangeArrowheads="1"/>
              </p:cNvSpPr>
              <p:nvPr/>
            </p:nvSpPr>
            <p:spPr bwMode="auto">
              <a:xfrm rot="-7282380">
                <a:off x="1447800" y="33528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8329" name="Oval 23"/>
              <p:cNvSpPr>
                <a:spLocks noChangeArrowheads="1"/>
              </p:cNvSpPr>
              <p:nvPr/>
            </p:nvSpPr>
            <p:spPr bwMode="auto">
              <a:xfrm rot="-7282380">
                <a:off x="3124200" y="22860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8330" name="Oval 24"/>
              <p:cNvSpPr>
                <a:spLocks noChangeArrowheads="1"/>
              </p:cNvSpPr>
              <p:nvPr/>
            </p:nvSpPr>
            <p:spPr bwMode="auto">
              <a:xfrm rot="-7282380">
                <a:off x="3276600" y="26670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8331" name="Oval 25"/>
              <p:cNvSpPr>
                <a:spLocks noChangeArrowheads="1"/>
              </p:cNvSpPr>
              <p:nvPr/>
            </p:nvSpPr>
            <p:spPr bwMode="auto">
              <a:xfrm rot="-7282380">
                <a:off x="1676400" y="35052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8332" name="Oval 26"/>
              <p:cNvSpPr>
                <a:spLocks noChangeArrowheads="1"/>
              </p:cNvSpPr>
              <p:nvPr/>
            </p:nvSpPr>
            <p:spPr bwMode="auto">
              <a:xfrm rot="-7282380">
                <a:off x="2895600" y="26670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8333" name="Oval 27"/>
              <p:cNvSpPr>
                <a:spLocks noChangeArrowheads="1"/>
              </p:cNvSpPr>
              <p:nvPr/>
            </p:nvSpPr>
            <p:spPr bwMode="auto">
              <a:xfrm rot="-7282380">
                <a:off x="2514600" y="32766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8334" name="Oval 28"/>
              <p:cNvSpPr>
                <a:spLocks noChangeArrowheads="1"/>
              </p:cNvSpPr>
              <p:nvPr/>
            </p:nvSpPr>
            <p:spPr bwMode="auto">
              <a:xfrm rot="-7282380">
                <a:off x="2590800" y="26670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8335" name="Oval 29"/>
              <p:cNvSpPr>
                <a:spLocks noChangeArrowheads="1"/>
              </p:cNvSpPr>
              <p:nvPr/>
            </p:nvSpPr>
            <p:spPr bwMode="auto">
              <a:xfrm rot="-7282380">
                <a:off x="2209800" y="25146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8336" name="Oval 30"/>
              <p:cNvSpPr>
                <a:spLocks noChangeArrowheads="1"/>
              </p:cNvSpPr>
              <p:nvPr/>
            </p:nvSpPr>
            <p:spPr bwMode="auto">
              <a:xfrm rot="-7282380">
                <a:off x="1295400" y="30480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8337" name="Oval 31"/>
              <p:cNvSpPr>
                <a:spLocks noChangeArrowheads="1"/>
              </p:cNvSpPr>
              <p:nvPr/>
            </p:nvSpPr>
            <p:spPr bwMode="auto">
              <a:xfrm rot="-7282380">
                <a:off x="1600200" y="28956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8338" name="Oval 32"/>
              <p:cNvSpPr>
                <a:spLocks noChangeArrowheads="1"/>
              </p:cNvSpPr>
              <p:nvPr/>
            </p:nvSpPr>
            <p:spPr bwMode="auto">
              <a:xfrm rot="-7282380">
                <a:off x="1905000" y="3082925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8339" name="Oval 33"/>
              <p:cNvSpPr>
                <a:spLocks noChangeArrowheads="1"/>
              </p:cNvSpPr>
              <p:nvPr/>
            </p:nvSpPr>
            <p:spPr bwMode="auto">
              <a:xfrm rot="-7282380">
                <a:off x="2819400" y="29718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8340" name="Oval 34"/>
              <p:cNvSpPr>
                <a:spLocks noChangeArrowheads="1"/>
              </p:cNvSpPr>
              <p:nvPr/>
            </p:nvSpPr>
            <p:spPr bwMode="auto">
              <a:xfrm rot="-7282380">
                <a:off x="2286000" y="30480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8341" name="Oval 35"/>
              <p:cNvSpPr>
                <a:spLocks noChangeArrowheads="1"/>
              </p:cNvSpPr>
              <p:nvPr/>
            </p:nvSpPr>
            <p:spPr bwMode="auto">
              <a:xfrm rot="-7282380">
                <a:off x="2057400" y="33528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8342" name="Text Box 36"/>
              <p:cNvSpPr txBox="1">
                <a:spLocks noChangeArrowheads="1"/>
              </p:cNvSpPr>
              <p:nvPr/>
            </p:nvSpPr>
            <p:spPr bwMode="auto">
              <a:xfrm>
                <a:off x="685800" y="2255838"/>
                <a:ext cx="354013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 b="1"/>
                  <a:t>Y</a:t>
                </a:r>
              </a:p>
            </p:txBody>
          </p:sp>
          <p:sp>
            <p:nvSpPr>
              <p:cNvPr id="8343" name="Line 37"/>
              <p:cNvSpPr>
                <a:spLocks noChangeShapeType="1"/>
              </p:cNvSpPr>
              <p:nvPr/>
            </p:nvSpPr>
            <p:spPr bwMode="auto">
              <a:xfrm>
                <a:off x="1143000" y="3962400"/>
                <a:ext cx="22860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44" name="Oval 38"/>
              <p:cNvSpPr>
                <a:spLocks noChangeArrowheads="1"/>
              </p:cNvSpPr>
              <p:nvPr/>
            </p:nvSpPr>
            <p:spPr bwMode="auto">
              <a:xfrm rot="-7282380">
                <a:off x="3124200" y="29718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8345" name="Text Box 39"/>
              <p:cNvSpPr txBox="1">
                <a:spLocks noChangeArrowheads="1"/>
              </p:cNvSpPr>
              <p:nvPr/>
            </p:nvSpPr>
            <p:spPr bwMode="auto">
              <a:xfrm>
                <a:off x="3405188" y="3856038"/>
                <a:ext cx="354012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 b="1"/>
                  <a:t>X</a:t>
                </a:r>
              </a:p>
            </p:txBody>
          </p:sp>
          <p:sp>
            <p:nvSpPr>
              <p:cNvPr id="8346" name="Line 81"/>
              <p:cNvSpPr>
                <a:spLocks noChangeShapeType="1"/>
              </p:cNvSpPr>
              <p:nvPr/>
            </p:nvSpPr>
            <p:spPr bwMode="auto">
              <a:xfrm flipV="1">
                <a:off x="1143000" y="2590800"/>
                <a:ext cx="2362200" cy="11430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8307" name="Group 2"/>
            <p:cNvGrpSpPr>
              <a:grpSpLocks/>
            </p:cNvGrpSpPr>
            <p:nvPr/>
          </p:nvGrpSpPr>
          <p:grpSpPr bwMode="auto">
            <a:xfrm>
              <a:off x="5340119" y="744908"/>
              <a:ext cx="2324216" cy="1604746"/>
              <a:chOff x="685800" y="4465638"/>
              <a:chExt cx="3073400" cy="1997075"/>
            </a:xfrm>
          </p:grpSpPr>
          <p:sp>
            <p:nvSpPr>
              <p:cNvPr id="8308" name="Line 3"/>
              <p:cNvSpPr>
                <a:spLocks noChangeShapeType="1"/>
              </p:cNvSpPr>
              <p:nvPr/>
            </p:nvSpPr>
            <p:spPr bwMode="auto">
              <a:xfrm>
                <a:off x="1143000" y="4724400"/>
                <a:ext cx="0" cy="14478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09" name="Oval 4"/>
              <p:cNvSpPr>
                <a:spLocks noChangeArrowheads="1"/>
              </p:cNvSpPr>
              <p:nvPr/>
            </p:nvSpPr>
            <p:spPr bwMode="auto">
              <a:xfrm rot="-7282380">
                <a:off x="2667000" y="58674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8310" name="Oval 5"/>
              <p:cNvSpPr>
                <a:spLocks noChangeArrowheads="1"/>
              </p:cNvSpPr>
              <p:nvPr/>
            </p:nvSpPr>
            <p:spPr bwMode="auto">
              <a:xfrm rot="-7282380">
                <a:off x="1371600" y="49530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8311" name="Oval 6"/>
              <p:cNvSpPr>
                <a:spLocks noChangeArrowheads="1"/>
              </p:cNvSpPr>
              <p:nvPr/>
            </p:nvSpPr>
            <p:spPr bwMode="auto">
              <a:xfrm rot="-7282380">
                <a:off x="3124200" y="57912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8312" name="Oval 7"/>
              <p:cNvSpPr>
                <a:spLocks noChangeArrowheads="1"/>
              </p:cNvSpPr>
              <p:nvPr/>
            </p:nvSpPr>
            <p:spPr bwMode="auto">
              <a:xfrm rot="-7282380">
                <a:off x="1752600" y="48006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8313" name="Oval 8"/>
              <p:cNvSpPr>
                <a:spLocks noChangeArrowheads="1"/>
              </p:cNvSpPr>
              <p:nvPr/>
            </p:nvSpPr>
            <p:spPr bwMode="auto">
              <a:xfrm rot="-7282380">
                <a:off x="2514600" y="54864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8314" name="Oval 9"/>
              <p:cNvSpPr>
                <a:spLocks noChangeArrowheads="1"/>
              </p:cNvSpPr>
              <p:nvPr/>
            </p:nvSpPr>
            <p:spPr bwMode="auto">
              <a:xfrm rot="-7282380">
                <a:off x="2819400" y="56388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8315" name="Oval 10"/>
              <p:cNvSpPr>
                <a:spLocks noChangeArrowheads="1"/>
              </p:cNvSpPr>
              <p:nvPr/>
            </p:nvSpPr>
            <p:spPr bwMode="auto">
              <a:xfrm rot="-7282380">
                <a:off x="2057400" y="50292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8316" name="Oval 11"/>
              <p:cNvSpPr>
                <a:spLocks noChangeArrowheads="1"/>
              </p:cNvSpPr>
              <p:nvPr/>
            </p:nvSpPr>
            <p:spPr bwMode="auto">
              <a:xfrm rot="-7282380">
                <a:off x="1295400" y="47244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8317" name="Oval 12"/>
              <p:cNvSpPr>
                <a:spLocks noChangeArrowheads="1"/>
              </p:cNvSpPr>
              <p:nvPr/>
            </p:nvSpPr>
            <p:spPr bwMode="auto">
              <a:xfrm rot="-7282380">
                <a:off x="1600200" y="51054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8318" name="Oval 13"/>
              <p:cNvSpPr>
                <a:spLocks noChangeArrowheads="1"/>
              </p:cNvSpPr>
              <p:nvPr/>
            </p:nvSpPr>
            <p:spPr bwMode="auto">
              <a:xfrm rot="-7282380">
                <a:off x="1828800" y="53340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8319" name="Oval 14"/>
              <p:cNvSpPr>
                <a:spLocks noChangeArrowheads="1"/>
              </p:cNvSpPr>
              <p:nvPr/>
            </p:nvSpPr>
            <p:spPr bwMode="auto">
              <a:xfrm rot="-7282380">
                <a:off x="2438400" y="57150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8320" name="Oval 15"/>
              <p:cNvSpPr>
                <a:spLocks noChangeArrowheads="1"/>
              </p:cNvSpPr>
              <p:nvPr/>
            </p:nvSpPr>
            <p:spPr bwMode="auto">
              <a:xfrm rot="-7282380">
                <a:off x="2362200" y="52578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8321" name="Oval 16"/>
              <p:cNvSpPr>
                <a:spLocks noChangeArrowheads="1"/>
              </p:cNvSpPr>
              <p:nvPr/>
            </p:nvSpPr>
            <p:spPr bwMode="auto">
              <a:xfrm rot="-7282380">
                <a:off x="2133600" y="53340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8322" name="Text Box 17"/>
              <p:cNvSpPr txBox="1">
                <a:spLocks noChangeArrowheads="1"/>
              </p:cNvSpPr>
              <p:nvPr/>
            </p:nvSpPr>
            <p:spPr bwMode="auto">
              <a:xfrm>
                <a:off x="685800" y="4465638"/>
                <a:ext cx="354013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 b="1"/>
                  <a:t>Y</a:t>
                </a:r>
              </a:p>
            </p:txBody>
          </p:sp>
          <p:sp>
            <p:nvSpPr>
              <p:cNvPr id="8323" name="Line 18"/>
              <p:cNvSpPr>
                <a:spLocks noChangeShapeType="1"/>
              </p:cNvSpPr>
              <p:nvPr/>
            </p:nvSpPr>
            <p:spPr bwMode="auto">
              <a:xfrm>
                <a:off x="1143000" y="6172200"/>
                <a:ext cx="22860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4" name="Text Box 19"/>
              <p:cNvSpPr txBox="1">
                <a:spLocks noChangeArrowheads="1"/>
              </p:cNvSpPr>
              <p:nvPr/>
            </p:nvSpPr>
            <p:spPr bwMode="auto">
              <a:xfrm>
                <a:off x="3405188" y="6065838"/>
                <a:ext cx="354012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 b="1"/>
                  <a:t>X</a:t>
                </a:r>
              </a:p>
            </p:txBody>
          </p:sp>
          <p:sp>
            <p:nvSpPr>
              <p:cNvPr id="8325" name="Line 82"/>
              <p:cNvSpPr>
                <a:spLocks noChangeShapeType="1"/>
              </p:cNvSpPr>
              <p:nvPr/>
            </p:nvSpPr>
            <p:spPr bwMode="auto">
              <a:xfrm>
                <a:off x="1295400" y="4724400"/>
                <a:ext cx="1828800" cy="12954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8198" name="Rectangle 85"/>
          <p:cNvSpPr>
            <a:spLocks noChangeArrowheads="1"/>
          </p:cNvSpPr>
          <p:nvPr/>
        </p:nvSpPr>
        <p:spPr bwMode="auto">
          <a:xfrm>
            <a:off x="7653338" y="322263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</a:t>
            </a:r>
            <a:r>
              <a:rPr lang="en-US" altLang="en-US" sz="2400" u="sng">
                <a:solidFill>
                  <a:srgbClr val="A50021"/>
                </a:solidFill>
              </a:rPr>
              <a:t>V</a:t>
            </a:r>
            <a:r>
              <a:rPr lang="en-US" altLang="en-US" sz="2400"/>
              <a:t>A</a:t>
            </a:r>
          </a:p>
        </p:txBody>
      </p:sp>
      <p:grpSp>
        <p:nvGrpSpPr>
          <p:cNvPr id="8199" name="Group 15"/>
          <p:cNvGrpSpPr>
            <a:grpSpLocks/>
          </p:cNvGrpSpPr>
          <p:nvPr/>
        </p:nvGrpSpPr>
        <p:grpSpPr bwMode="auto">
          <a:xfrm>
            <a:off x="1752600" y="2911475"/>
            <a:ext cx="6867525" cy="1422400"/>
            <a:chOff x="1752600" y="2911384"/>
            <a:chExt cx="6867792" cy="1423250"/>
          </a:xfrm>
        </p:grpSpPr>
        <p:grpSp>
          <p:nvGrpSpPr>
            <p:cNvPr id="8243" name="Group 8"/>
            <p:cNvGrpSpPr>
              <a:grpSpLocks/>
            </p:cNvGrpSpPr>
            <p:nvPr/>
          </p:nvGrpSpPr>
          <p:grpSpPr bwMode="auto">
            <a:xfrm>
              <a:off x="4216454" y="2918205"/>
              <a:ext cx="2049395" cy="1409609"/>
              <a:chOff x="4276138" y="4338911"/>
              <a:chExt cx="2049395" cy="1409609"/>
            </a:xfrm>
          </p:grpSpPr>
          <p:sp>
            <p:nvSpPr>
              <p:cNvPr id="8284" name="Line 57"/>
              <p:cNvSpPr>
                <a:spLocks noChangeShapeType="1"/>
              </p:cNvSpPr>
              <p:nvPr/>
            </p:nvSpPr>
            <p:spPr bwMode="auto">
              <a:xfrm flipH="1">
                <a:off x="4581007" y="4467770"/>
                <a:ext cx="0" cy="107569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85" name="Text Box 73"/>
              <p:cNvSpPr txBox="1">
                <a:spLocks noChangeArrowheads="1"/>
              </p:cNvSpPr>
              <p:nvPr/>
            </p:nvSpPr>
            <p:spPr bwMode="auto">
              <a:xfrm>
                <a:off x="4276138" y="4338911"/>
                <a:ext cx="236062" cy="280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 b="1"/>
                  <a:t>Y</a:t>
                </a:r>
              </a:p>
            </p:txBody>
          </p:sp>
          <p:sp>
            <p:nvSpPr>
              <p:cNvPr id="8286" name="Line 74"/>
              <p:cNvSpPr>
                <a:spLocks noChangeShapeType="1"/>
              </p:cNvSpPr>
              <p:nvPr/>
            </p:nvSpPr>
            <p:spPr bwMode="auto">
              <a:xfrm>
                <a:off x="4581007" y="5543465"/>
                <a:ext cx="1524343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87" name="Text Box 76"/>
              <p:cNvSpPr txBox="1">
                <a:spLocks noChangeArrowheads="1"/>
              </p:cNvSpPr>
              <p:nvPr/>
            </p:nvSpPr>
            <p:spPr bwMode="auto">
              <a:xfrm>
                <a:off x="6089472" y="5468391"/>
                <a:ext cx="236061" cy="280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 b="1"/>
                  <a:t>X</a:t>
                </a:r>
              </a:p>
            </p:txBody>
          </p:sp>
          <p:grpSp>
            <p:nvGrpSpPr>
              <p:cNvPr id="8288" name="Group 7"/>
              <p:cNvGrpSpPr>
                <a:grpSpLocks/>
              </p:cNvGrpSpPr>
              <p:nvPr/>
            </p:nvGrpSpPr>
            <p:grpSpPr bwMode="auto">
              <a:xfrm rot="10800000">
                <a:off x="4664165" y="4437980"/>
                <a:ext cx="1575155" cy="1021910"/>
                <a:chOff x="4631818" y="4467770"/>
                <a:chExt cx="1575155" cy="1021910"/>
              </a:xfrm>
            </p:grpSpPr>
            <p:sp>
              <p:nvSpPr>
                <p:cNvPr id="8289" name="Oval 58"/>
                <p:cNvSpPr>
                  <a:spLocks noChangeArrowheads="1"/>
                </p:cNvSpPr>
                <p:nvPr/>
              </p:nvSpPr>
              <p:spPr bwMode="auto">
                <a:xfrm rot="-7282380">
                  <a:off x="4627358" y="5332786"/>
                  <a:ext cx="161354" cy="152434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336699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A50021"/>
                    </a:buClr>
                    <a:buSzPct val="5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8000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36699"/>
                    </a:buClr>
                    <a:buSzPct val="55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8290" name="Oval 59"/>
                <p:cNvSpPr>
                  <a:spLocks noChangeArrowheads="1"/>
                </p:cNvSpPr>
                <p:nvPr/>
              </p:nvSpPr>
              <p:spPr bwMode="auto">
                <a:xfrm rot="-7282380">
                  <a:off x="4779792" y="5117647"/>
                  <a:ext cx="161354" cy="152434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336699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A50021"/>
                    </a:buClr>
                    <a:buSzPct val="5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8000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36699"/>
                    </a:buClr>
                    <a:buSzPct val="55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8291" name="Oval 60"/>
                <p:cNvSpPr>
                  <a:spLocks noChangeArrowheads="1"/>
                </p:cNvSpPr>
                <p:nvPr/>
              </p:nvSpPr>
              <p:spPr bwMode="auto">
                <a:xfrm rot="-7282380">
                  <a:off x="6050079" y="5010078"/>
                  <a:ext cx="161354" cy="152434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336699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A50021"/>
                    </a:buClr>
                    <a:buSzPct val="5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8000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36699"/>
                    </a:buClr>
                    <a:buSzPct val="55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8292" name="Oval 61"/>
                <p:cNvSpPr>
                  <a:spLocks noChangeArrowheads="1"/>
                </p:cNvSpPr>
                <p:nvPr/>
              </p:nvSpPr>
              <p:spPr bwMode="auto">
                <a:xfrm rot="-7282380">
                  <a:off x="5745210" y="4579799"/>
                  <a:ext cx="161354" cy="152434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336699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A50021"/>
                    </a:buClr>
                    <a:buSzPct val="5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8000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36699"/>
                    </a:buClr>
                    <a:buSzPct val="55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8293" name="Oval 62"/>
                <p:cNvSpPr>
                  <a:spLocks noChangeArrowheads="1"/>
                </p:cNvSpPr>
                <p:nvPr/>
              </p:nvSpPr>
              <p:spPr bwMode="auto">
                <a:xfrm rot="-7282380">
                  <a:off x="5033850" y="4633584"/>
                  <a:ext cx="161354" cy="152434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336699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A50021"/>
                    </a:buClr>
                    <a:buSzPct val="5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8000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36699"/>
                    </a:buClr>
                    <a:buSzPct val="55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8294" name="Oval 63"/>
                <p:cNvSpPr>
                  <a:spLocks noChangeArrowheads="1"/>
                </p:cNvSpPr>
                <p:nvPr/>
              </p:nvSpPr>
              <p:spPr bwMode="auto">
                <a:xfrm rot="-7282380">
                  <a:off x="6050079" y="5225217"/>
                  <a:ext cx="161354" cy="152434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336699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A50021"/>
                    </a:buClr>
                    <a:buSzPct val="5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8000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36699"/>
                    </a:buClr>
                    <a:buSzPct val="55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8295" name="Oval 64"/>
                <p:cNvSpPr>
                  <a:spLocks noChangeArrowheads="1"/>
                </p:cNvSpPr>
                <p:nvPr/>
              </p:nvSpPr>
              <p:spPr bwMode="auto">
                <a:xfrm rot="-7282380">
                  <a:off x="5846833" y="5063862"/>
                  <a:ext cx="161354" cy="152434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336699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A50021"/>
                    </a:buClr>
                    <a:buSzPct val="5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8000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36699"/>
                    </a:buClr>
                    <a:buSzPct val="55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8296" name="Oval 65"/>
                <p:cNvSpPr>
                  <a:spLocks noChangeArrowheads="1"/>
                </p:cNvSpPr>
                <p:nvPr/>
              </p:nvSpPr>
              <p:spPr bwMode="auto">
                <a:xfrm rot="-7282380">
                  <a:off x="5541964" y="4687369"/>
                  <a:ext cx="161354" cy="152434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336699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A50021"/>
                    </a:buClr>
                    <a:buSzPct val="5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8000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36699"/>
                    </a:buClr>
                    <a:buSzPct val="55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8297" name="Oval 66"/>
                <p:cNvSpPr>
                  <a:spLocks noChangeArrowheads="1"/>
                </p:cNvSpPr>
                <p:nvPr/>
              </p:nvSpPr>
              <p:spPr bwMode="auto">
                <a:xfrm rot="-7282380">
                  <a:off x="5287907" y="4579799"/>
                  <a:ext cx="161354" cy="152434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336699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A50021"/>
                    </a:buClr>
                    <a:buSzPct val="5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8000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36699"/>
                    </a:buClr>
                    <a:buSzPct val="55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8298" name="Oval 67"/>
                <p:cNvSpPr>
                  <a:spLocks noChangeArrowheads="1"/>
                </p:cNvSpPr>
                <p:nvPr/>
              </p:nvSpPr>
              <p:spPr bwMode="auto">
                <a:xfrm rot="-7282380">
                  <a:off x="4728981" y="4902508"/>
                  <a:ext cx="161354" cy="152434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336699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A50021"/>
                    </a:buClr>
                    <a:buSzPct val="5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8000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36699"/>
                    </a:buClr>
                    <a:buSzPct val="55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8299" name="Oval 68"/>
                <p:cNvSpPr>
                  <a:spLocks noChangeArrowheads="1"/>
                </p:cNvSpPr>
                <p:nvPr/>
              </p:nvSpPr>
              <p:spPr bwMode="auto">
                <a:xfrm rot="-7282380">
                  <a:off x="4881415" y="4794939"/>
                  <a:ext cx="161354" cy="152434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336699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A50021"/>
                    </a:buClr>
                    <a:buSzPct val="5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8000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36699"/>
                    </a:buClr>
                    <a:buSzPct val="55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8300" name="Oval 69"/>
                <p:cNvSpPr>
                  <a:spLocks noChangeArrowheads="1"/>
                </p:cNvSpPr>
                <p:nvPr/>
              </p:nvSpPr>
              <p:spPr bwMode="auto">
                <a:xfrm rot="-7282380">
                  <a:off x="5084661" y="4927159"/>
                  <a:ext cx="161354" cy="152434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lr>
                      <a:srgbClr val="336699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A50021"/>
                    </a:buClr>
                    <a:buSzPct val="5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8000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36699"/>
                    </a:buClr>
                    <a:buSzPct val="55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8301" name="Oval 70"/>
                <p:cNvSpPr>
                  <a:spLocks noChangeArrowheads="1"/>
                </p:cNvSpPr>
                <p:nvPr/>
              </p:nvSpPr>
              <p:spPr bwMode="auto">
                <a:xfrm rot="-7282380">
                  <a:off x="5694399" y="4848723"/>
                  <a:ext cx="161354" cy="152434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336699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A50021"/>
                    </a:buClr>
                    <a:buSzPct val="5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8000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36699"/>
                    </a:buClr>
                    <a:buSzPct val="55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8302" name="Oval 71"/>
                <p:cNvSpPr>
                  <a:spLocks noChangeArrowheads="1"/>
                </p:cNvSpPr>
                <p:nvPr/>
              </p:nvSpPr>
              <p:spPr bwMode="auto">
                <a:xfrm rot="-7282380">
                  <a:off x="5338718" y="4794939"/>
                  <a:ext cx="161354" cy="152434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336699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A50021"/>
                    </a:buClr>
                    <a:buSzPct val="5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8000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36699"/>
                    </a:buClr>
                    <a:buSzPct val="55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8303" name="Oval 72"/>
                <p:cNvSpPr>
                  <a:spLocks noChangeArrowheads="1"/>
                </p:cNvSpPr>
                <p:nvPr/>
              </p:nvSpPr>
              <p:spPr bwMode="auto">
                <a:xfrm rot="-7282380">
                  <a:off x="5491153" y="4472230"/>
                  <a:ext cx="161354" cy="152434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336699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A50021"/>
                    </a:buClr>
                    <a:buSzPct val="5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8000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36699"/>
                    </a:buClr>
                    <a:buSzPct val="55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8304" name="Oval 75"/>
                <p:cNvSpPr>
                  <a:spLocks noChangeArrowheads="1"/>
                </p:cNvSpPr>
                <p:nvPr/>
              </p:nvSpPr>
              <p:spPr bwMode="auto">
                <a:xfrm rot="-7282380">
                  <a:off x="5897644" y="4848723"/>
                  <a:ext cx="161354" cy="152434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336699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A50021"/>
                    </a:buClr>
                    <a:buSzPct val="5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8000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36699"/>
                    </a:buClr>
                    <a:buSzPct val="55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8305" name="Freeform 83"/>
                <p:cNvSpPr>
                  <a:spLocks/>
                </p:cNvSpPr>
                <p:nvPr/>
              </p:nvSpPr>
              <p:spPr bwMode="auto">
                <a:xfrm>
                  <a:off x="4682630" y="4647053"/>
                  <a:ext cx="1473532" cy="788843"/>
                </a:xfrm>
                <a:custGeom>
                  <a:avLst/>
                  <a:gdLst>
                    <a:gd name="T0" fmla="*/ 0 w 1392"/>
                    <a:gd name="T1" fmla="*/ 2147483646 h 704"/>
                    <a:gd name="T2" fmla="*/ 2147483646 w 1392"/>
                    <a:gd name="T3" fmla="*/ 2147483646 h 704"/>
                    <a:gd name="T4" fmla="*/ 2147483646 w 1392"/>
                    <a:gd name="T5" fmla="*/ 2147483646 h 704"/>
                    <a:gd name="T6" fmla="*/ 0 60000 65536"/>
                    <a:gd name="T7" fmla="*/ 0 60000 65536"/>
                    <a:gd name="T8" fmla="*/ 0 60000 65536"/>
                    <a:gd name="T9" fmla="*/ 0 w 1392"/>
                    <a:gd name="T10" fmla="*/ 0 h 704"/>
                    <a:gd name="T11" fmla="*/ 1392 w 1392"/>
                    <a:gd name="T12" fmla="*/ 704 h 70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92" h="704">
                      <a:moveTo>
                        <a:pt x="0" y="704"/>
                      </a:moveTo>
                      <a:cubicBezTo>
                        <a:pt x="244" y="384"/>
                        <a:pt x="488" y="64"/>
                        <a:pt x="720" y="32"/>
                      </a:cubicBezTo>
                      <a:cubicBezTo>
                        <a:pt x="952" y="0"/>
                        <a:pt x="1172" y="256"/>
                        <a:pt x="1392" y="512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8244" name="Group 6"/>
            <p:cNvGrpSpPr>
              <a:grpSpLocks/>
            </p:cNvGrpSpPr>
            <p:nvPr/>
          </p:nvGrpSpPr>
          <p:grpSpPr bwMode="auto">
            <a:xfrm>
              <a:off x="1752600" y="2911384"/>
              <a:ext cx="2065274" cy="1423250"/>
              <a:chOff x="2202420" y="2883058"/>
              <a:chExt cx="2065274" cy="1423250"/>
            </a:xfrm>
          </p:grpSpPr>
          <p:sp>
            <p:nvSpPr>
              <p:cNvPr id="8265" name="Line 41"/>
              <p:cNvSpPr>
                <a:spLocks noChangeShapeType="1"/>
              </p:cNvSpPr>
              <p:nvPr/>
            </p:nvSpPr>
            <p:spPr bwMode="auto">
              <a:xfrm>
                <a:off x="2507289" y="3079343"/>
                <a:ext cx="0" cy="102191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66" name="Text Box 55"/>
              <p:cNvSpPr txBox="1">
                <a:spLocks noChangeArrowheads="1"/>
              </p:cNvSpPr>
              <p:nvPr/>
            </p:nvSpPr>
            <p:spPr bwMode="auto">
              <a:xfrm>
                <a:off x="2202420" y="2896699"/>
                <a:ext cx="236062" cy="280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 b="1"/>
                  <a:t>Y</a:t>
                </a:r>
              </a:p>
            </p:txBody>
          </p:sp>
          <p:sp>
            <p:nvSpPr>
              <p:cNvPr id="8267" name="Line 56"/>
              <p:cNvSpPr>
                <a:spLocks noChangeShapeType="1"/>
              </p:cNvSpPr>
              <p:nvPr/>
            </p:nvSpPr>
            <p:spPr bwMode="auto">
              <a:xfrm>
                <a:off x="2507289" y="4101253"/>
                <a:ext cx="1524343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68" name="Text Box 77"/>
              <p:cNvSpPr txBox="1">
                <a:spLocks noChangeArrowheads="1"/>
              </p:cNvSpPr>
              <p:nvPr/>
            </p:nvSpPr>
            <p:spPr bwMode="auto">
              <a:xfrm>
                <a:off x="4031632" y="4026179"/>
                <a:ext cx="236062" cy="280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 b="1"/>
                  <a:t>X</a:t>
                </a:r>
              </a:p>
            </p:txBody>
          </p:sp>
          <p:grpSp>
            <p:nvGrpSpPr>
              <p:cNvPr id="8269" name="Group 5"/>
              <p:cNvGrpSpPr>
                <a:grpSpLocks/>
              </p:cNvGrpSpPr>
              <p:nvPr/>
            </p:nvGrpSpPr>
            <p:grpSpPr bwMode="auto">
              <a:xfrm rot="-9746000">
                <a:off x="2636247" y="2883058"/>
                <a:ext cx="1371909" cy="1183264"/>
                <a:chOff x="2558100" y="2810419"/>
                <a:chExt cx="1371909" cy="1183264"/>
              </a:xfrm>
            </p:grpSpPr>
            <p:sp>
              <p:nvSpPr>
                <p:cNvPr id="8270" name="Oval 42"/>
                <p:cNvSpPr>
                  <a:spLocks noChangeArrowheads="1"/>
                </p:cNvSpPr>
                <p:nvPr/>
              </p:nvSpPr>
              <p:spPr bwMode="auto">
                <a:xfrm rot="-7282380">
                  <a:off x="2553640" y="3783005"/>
                  <a:ext cx="161354" cy="152434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336699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A50021"/>
                    </a:buClr>
                    <a:buSzPct val="5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8000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36699"/>
                    </a:buClr>
                    <a:buSzPct val="55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8271" name="Oval 43"/>
                <p:cNvSpPr>
                  <a:spLocks noChangeArrowheads="1"/>
                </p:cNvSpPr>
                <p:nvPr/>
              </p:nvSpPr>
              <p:spPr bwMode="auto">
                <a:xfrm rot="-7282380">
                  <a:off x="2756886" y="3675435"/>
                  <a:ext cx="161354" cy="152434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336699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A50021"/>
                    </a:buClr>
                    <a:buSzPct val="5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8000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36699"/>
                    </a:buClr>
                    <a:buSzPct val="55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8272" name="Oval 44"/>
                <p:cNvSpPr>
                  <a:spLocks noChangeArrowheads="1"/>
                </p:cNvSpPr>
                <p:nvPr/>
              </p:nvSpPr>
              <p:spPr bwMode="auto">
                <a:xfrm rot="-7282380">
                  <a:off x="3773115" y="2922448"/>
                  <a:ext cx="161354" cy="152434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336699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A50021"/>
                    </a:buClr>
                    <a:buSzPct val="5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8000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36699"/>
                    </a:buClr>
                    <a:buSzPct val="55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8273" name="Oval 45"/>
                <p:cNvSpPr>
                  <a:spLocks noChangeArrowheads="1"/>
                </p:cNvSpPr>
                <p:nvPr/>
              </p:nvSpPr>
              <p:spPr bwMode="auto">
                <a:xfrm rot="-7282380">
                  <a:off x="3722303" y="3137588"/>
                  <a:ext cx="161354" cy="152434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336699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A50021"/>
                    </a:buClr>
                    <a:buSzPct val="5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8000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36699"/>
                    </a:buClr>
                    <a:buSzPct val="55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8274" name="Oval 46"/>
                <p:cNvSpPr>
                  <a:spLocks noChangeArrowheads="1"/>
                </p:cNvSpPr>
                <p:nvPr/>
              </p:nvSpPr>
              <p:spPr bwMode="auto">
                <a:xfrm rot="-7282380">
                  <a:off x="2807697" y="3836789"/>
                  <a:ext cx="161354" cy="152434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336699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A50021"/>
                    </a:buClr>
                    <a:buSzPct val="5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8000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36699"/>
                    </a:buClr>
                    <a:buSzPct val="55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8275" name="Oval 47"/>
                <p:cNvSpPr>
                  <a:spLocks noChangeArrowheads="1"/>
                </p:cNvSpPr>
                <p:nvPr/>
              </p:nvSpPr>
              <p:spPr bwMode="auto">
                <a:xfrm rot="-7282380">
                  <a:off x="3519058" y="3030018"/>
                  <a:ext cx="161354" cy="152434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336699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A50021"/>
                    </a:buClr>
                    <a:buSzPct val="5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8000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36699"/>
                    </a:buClr>
                    <a:buSzPct val="55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8276" name="Oval 48"/>
                <p:cNvSpPr>
                  <a:spLocks noChangeArrowheads="1"/>
                </p:cNvSpPr>
                <p:nvPr/>
              </p:nvSpPr>
              <p:spPr bwMode="auto">
                <a:xfrm rot="-7282380">
                  <a:off x="3468246" y="3567866"/>
                  <a:ext cx="161354" cy="152434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336699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A50021"/>
                    </a:buClr>
                    <a:buSzPct val="5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8000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36699"/>
                    </a:buClr>
                    <a:buSzPct val="55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8277" name="Oval 49"/>
                <p:cNvSpPr>
                  <a:spLocks noChangeArrowheads="1"/>
                </p:cNvSpPr>
                <p:nvPr/>
              </p:nvSpPr>
              <p:spPr bwMode="auto">
                <a:xfrm rot="-7282380">
                  <a:off x="3417435" y="3352727"/>
                  <a:ext cx="161354" cy="152434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336699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A50021"/>
                    </a:buClr>
                    <a:buSzPct val="5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8000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36699"/>
                    </a:buClr>
                    <a:buSzPct val="55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8278" name="Oval 50"/>
                <p:cNvSpPr>
                  <a:spLocks noChangeArrowheads="1"/>
                </p:cNvSpPr>
                <p:nvPr/>
              </p:nvSpPr>
              <p:spPr bwMode="auto">
                <a:xfrm rot="-7282380">
                  <a:off x="3620681" y="2814879"/>
                  <a:ext cx="161354" cy="152434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336699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A50021"/>
                    </a:buClr>
                    <a:buSzPct val="5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8000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36699"/>
                    </a:buClr>
                    <a:buSzPct val="55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8279" name="Oval 51"/>
                <p:cNvSpPr>
                  <a:spLocks noChangeArrowheads="1"/>
                </p:cNvSpPr>
                <p:nvPr/>
              </p:nvSpPr>
              <p:spPr bwMode="auto">
                <a:xfrm rot="-7282380">
                  <a:off x="2960132" y="3621650"/>
                  <a:ext cx="161354" cy="152434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lr>
                      <a:srgbClr val="336699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A50021"/>
                    </a:buClr>
                    <a:buSzPct val="5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8000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36699"/>
                    </a:buClr>
                    <a:buSzPct val="55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8280" name="Oval 52"/>
                <p:cNvSpPr>
                  <a:spLocks noChangeArrowheads="1"/>
                </p:cNvSpPr>
                <p:nvPr/>
              </p:nvSpPr>
              <p:spPr bwMode="auto">
                <a:xfrm rot="-7282380">
                  <a:off x="3620681" y="3352727"/>
                  <a:ext cx="161354" cy="152434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336699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A50021"/>
                    </a:buClr>
                    <a:buSzPct val="5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8000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36699"/>
                    </a:buClr>
                    <a:buSzPct val="55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8281" name="Oval 53"/>
                <p:cNvSpPr>
                  <a:spLocks noChangeArrowheads="1"/>
                </p:cNvSpPr>
                <p:nvPr/>
              </p:nvSpPr>
              <p:spPr bwMode="auto">
                <a:xfrm rot="-7282380">
                  <a:off x="3214189" y="3514081"/>
                  <a:ext cx="161354" cy="152434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336699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A50021"/>
                    </a:buClr>
                    <a:buSzPct val="5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8000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36699"/>
                    </a:buClr>
                    <a:buSzPct val="55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8282" name="Oval 54"/>
                <p:cNvSpPr>
                  <a:spLocks noChangeArrowheads="1"/>
                </p:cNvSpPr>
                <p:nvPr/>
              </p:nvSpPr>
              <p:spPr bwMode="auto">
                <a:xfrm rot="-7282380">
                  <a:off x="3112566" y="3729220"/>
                  <a:ext cx="161354" cy="152434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336699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A50021"/>
                    </a:buClr>
                    <a:buSzPct val="5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8000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36699"/>
                    </a:buClr>
                    <a:buSzPct val="55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8283" name="Freeform 84"/>
                <p:cNvSpPr>
                  <a:spLocks/>
                </p:cNvSpPr>
                <p:nvPr/>
              </p:nvSpPr>
              <p:spPr bwMode="auto">
                <a:xfrm>
                  <a:off x="2608912" y="2864204"/>
                  <a:ext cx="1219475" cy="1021910"/>
                </a:xfrm>
                <a:custGeom>
                  <a:avLst/>
                  <a:gdLst>
                    <a:gd name="T0" fmla="*/ 0 w 1152"/>
                    <a:gd name="T1" fmla="*/ 2147483646 h 912"/>
                    <a:gd name="T2" fmla="*/ 2147483646 w 1152"/>
                    <a:gd name="T3" fmla="*/ 2147483646 h 912"/>
                    <a:gd name="T4" fmla="*/ 2147483646 w 1152"/>
                    <a:gd name="T5" fmla="*/ 0 h 912"/>
                    <a:gd name="T6" fmla="*/ 0 60000 65536"/>
                    <a:gd name="T7" fmla="*/ 0 60000 65536"/>
                    <a:gd name="T8" fmla="*/ 0 60000 65536"/>
                    <a:gd name="T9" fmla="*/ 0 w 1152"/>
                    <a:gd name="T10" fmla="*/ 0 h 912"/>
                    <a:gd name="T11" fmla="*/ 1152 w 1152"/>
                    <a:gd name="T12" fmla="*/ 912 h 9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52" h="912">
                      <a:moveTo>
                        <a:pt x="0" y="912"/>
                      </a:moveTo>
                      <a:cubicBezTo>
                        <a:pt x="312" y="844"/>
                        <a:pt x="624" y="776"/>
                        <a:pt x="816" y="624"/>
                      </a:cubicBezTo>
                      <a:cubicBezTo>
                        <a:pt x="1008" y="472"/>
                        <a:pt x="1080" y="236"/>
                        <a:pt x="1152" y="0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8245" name="Group 9"/>
            <p:cNvGrpSpPr>
              <a:grpSpLocks/>
            </p:cNvGrpSpPr>
            <p:nvPr/>
          </p:nvGrpSpPr>
          <p:grpSpPr bwMode="auto">
            <a:xfrm>
              <a:off x="6664428" y="2937307"/>
              <a:ext cx="1955964" cy="1371404"/>
              <a:chOff x="6004181" y="4385439"/>
              <a:chExt cx="2065274" cy="1552231"/>
            </a:xfrm>
          </p:grpSpPr>
          <p:sp>
            <p:nvSpPr>
              <p:cNvPr id="8246" name="Line 41"/>
              <p:cNvSpPr>
                <a:spLocks noChangeShapeType="1"/>
              </p:cNvSpPr>
              <p:nvPr/>
            </p:nvSpPr>
            <p:spPr bwMode="auto">
              <a:xfrm>
                <a:off x="6309050" y="4710705"/>
                <a:ext cx="0" cy="102191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47" name="Text Box 55"/>
              <p:cNvSpPr txBox="1">
                <a:spLocks noChangeArrowheads="1"/>
              </p:cNvSpPr>
              <p:nvPr/>
            </p:nvSpPr>
            <p:spPr bwMode="auto">
              <a:xfrm>
                <a:off x="6004181" y="4528061"/>
                <a:ext cx="236062" cy="280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 b="1"/>
                  <a:t>Y</a:t>
                </a:r>
              </a:p>
            </p:txBody>
          </p:sp>
          <p:sp>
            <p:nvSpPr>
              <p:cNvPr id="8248" name="Line 56"/>
              <p:cNvSpPr>
                <a:spLocks noChangeShapeType="1"/>
              </p:cNvSpPr>
              <p:nvPr/>
            </p:nvSpPr>
            <p:spPr bwMode="auto">
              <a:xfrm>
                <a:off x="6309050" y="5732615"/>
                <a:ext cx="1524343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49" name="Text Box 77"/>
              <p:cNvSpPr txBox="1">
                <a:spLocks noChangeArrowheads="1"/>
              </p:cNvSpPr>
              <p:nvPr/>
            </p:nvSpPr>
            <p:spPr bwMode="auto">
              <a:xfrm>
                <a:off x="7833393" y="5657541"/>
                <a:ext cx="236062" cy="280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 b="1"/>
                  <a:t>X</a:t>
                </a:r>
              </a:p>
            </p:txBody>
          </p:sp>
          <p:grpSp>
            <p:nvGrpSpPr>
              <p:cNvPr id="8250" name="Group 119"/>
              <p:cNvGrpSpPr>
                <a:grpSpLocks/>
              </p:cNvGrpSpPr>
              <p:nvPr/>
            </p:nvGrpSpPr>
            <p:grpSpPr bwMode="auto">
              <a:xfrm rot="5067072">
                <a:off x="6486163" y="4479762"/>
                <a:ext cx="1371909" cy="1183264"/>
                <a:chOff x="2558100" y="2810419"/>
                <a:chExt cx="1371909" cy="1183264"/>
              </a:xfrm>
            </p:grpSpPr>
            <p:sp>
              <p:nvSpPr>
                <p:cNvPr id="8251" name="Oval 42"/>
                <p:cNvSpPr>
                  <a:spLocks noChangeArrowheads="1"/>
                </p:cNvSpPr>
                <p:nvPr/>
              </p:nvSpPr>
              <p:spPr bwMode="auto">
                <a:xfrm rot="-7282380">
                  <a:off x="2553640" y="3783005"/>
                  <a:ext cx="161354" cy="152434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336699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A50021"/>
                    </a:buClr>
                    <a:buSzPct val="5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8000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36699"/>
                    </a:buClr>
                    <a:buSzPct val="55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8252" name="Oval 43"/>
                <p:cNvSpPr>
                  <a:spLocks noChangeArrowheads="1"/>
                </p:cNvSpPr>
                <p:nvPr/>
              </p:nvSpPr>
              <p:spPr bwMode="auto">
                <a:xfrm rot="-7282380">
                  <a:off x="2756886" y="3675435"/>
                  <a:ext cx="161354" cy="152434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336699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A50021"/>
                    </a:buClr>
                    <a:buSzPct val="5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8000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36699"/>
                    </a:buClr>
                    <a:buSzPct val="55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8253" name="Oval 44"/>
                <p:cNvSpPr>
                  <a:spLocks noChangeArrowheads="1"/>
                </p:cNvSpPr>
                <p:nvPr/>
              </p:nvSpPr>
              <p:spPr bwMode="auto">
                <a:xfrm rot="-7282380">
                  <a:off x="3773115" y="2922448"/>
                  <a:ext cx="161354" cy="152434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336699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A50021"/>
                    </a:buClr>
                    <a:buSzPct val="5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8000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36699"/>
                    </a:buClr>
                    <a:buSzPct val="55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8254" name="Oval 45"/>
                <p:cNvSpPr>
                  <a:spLocks noChangeArrowheads="1"/>
                </p:cNvSpPr>
                <p:nvPr/>
              </p:nvSpPr>
              <p:spPr bwMode="auto">
                <a:xfrm rot="-7282380">
                  <a:off x="3722303" y="3137588"/>
                  <a:ext cx="161354" cy="152434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336699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A50021"/>
                    </a:buClr>
                    <a:buSzPct val="5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8000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36699"/>
                    </a:buClr>
                    <a:buSzPct val="55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8255" name="Oval 46"/>
                <p:cNvSpPr>
                  <a:spLocks noChangeArrowheads="1"/>
                </p:cNvSpPr>
                <p:nvPr/>
              </p:nvSpPr>
              <p:spPr bwMode="auto">
                <a:xfrm rot="-7282380">
                  <a:off x="2807697" y="3836789"/>
                  <a:ext cx="161354" cy="152434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336699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A50021"/>
                    </a:buClr>
                    <a:buSzPct val="5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8000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36699"/>
                    </a:buClr>
                    <a:buSzPct val="55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8256" name="Oval 47"/>
                <p:cNvSpPr>
                  <a:spLocks noChangeArrowheads="1"/>
                </p:cNvSpPr>
                <p:nvPr/>
              </p:nvSpPr>
              <p:spPr bwMode="auto">
                <a:xfrm rot="-7282380">
                  <a:off x="3519058" y="3030018"/>
                  <a:ext cx="161354" cy="152434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336699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A50021"/>
                    </a:buClr>
                    <a:buSzPct val="5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8000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36699"/>
                    </a:buClr>
                    <a:buSzPct val="55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8257" name="Oval 48"/>
                <p:cNvSpPr>
                  <a:spLocks noChangeArrowheads="1"/>
                </p:cNvSpPr>
                <p:nvPr/>
              </p:nvSpPr>
              <p:spPr bwMode="auto">
                <a:xfrm rot="-7282380">
                  <a:off x="3468246" y="3567866"/>
                  <a:ext cx="161354" cy="152434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336699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A50021"/>
                    </a:buClr>
                    <a:buSzPct val="5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8000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36699"/>
                    </a:buClr>
                    <a:buSzPct val="55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8258" name="Oval 49"/>
                <p:cNvSpPr>
                  <a:spLocks noChangeArrowheads="1"/>
                </p:cNvSpPr>
                <p:nvPr/>
              </p:nvSpPr>
              <p:spPr bwMode="auto">
                <a:xfrm rot="-7282380">
                  <a:off x="3417435" y="3352727"/>
                  <a:ext cx="161354" cy="152434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336699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A50021"/>
                    </a:buClr>
                    <a:buSzPct val="5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8000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36699"/>
                    </a:buClr>
                    <a:buSzPct val="55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8259" name="Oval 50"/>
                <p:cNvSpPr>
                  <a:spLocks noChangeArrowheads="1"/>
                </p:cNvSpPr>
                <p:nvPr/>
              </p:nvSpPr>
              <p:spPr bwMode="auto">
                <a:xfrm rot="-7282380">
                  <a:off x="3620681" y="2814879"/>
                  <a:ext cx="161354" cy="152434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336699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A50021"/>
                    </a:buClr>
                    <a:buSzPct val="5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8000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36699"/>
                    </a:buClr>
                    <a:buSzPct val="55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8260" name="Oval 51"/>
                <p:cNvSpPr>
                  <a:spLocks noChangeArrowheads="1"/>
                </p:cNvSpPr>
                <p:nvPr/>
              </p:nvSpPr>
              <p:spPr bwMode="auto">
                <a:xfrm rot="-7282380">
                  <a:off x="2960132" y="3621650"/>
                  <a:ext cx="161354" cy="152434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lr>
                      <a:srgbClr val="336699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A50021"/>
                    </a:buClr>
                    <a:buSzPct val="5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8000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36699"/>
                    </a:buClr>
                    <a:buSzPct val="55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8261" name="Oval 52"/>
                <p:cNvSpPr>
                  <a:spLocks noChangeArrowheads="1"/>
                </p:cNvSpPr>
                <p:nvPr/>
              </p:nvSpPr>
              <p:spPr bwMode="auto">
                <a:xfrm rot="-7282380">
                  <a:off x="3620681" y="3352727"/>
                  <a:ext cx="161354" cy="152434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336699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A50021"/>
                    </a:buClr>
                    <a:buSzPct val="5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8000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36699"/>
                    </a:buClr>
                    <a:buSzPct val="55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8262" name="Oval 53"/>
                <p:cNvSpPr>
                  <a:spLocks noChangeArrowheads="1"/>
                </p:cNvSpPr>
                <p:nvPr/>
              </p:nvSpPr>
              <p:spPr bwMode="auto">
                <a:xfrm rot="-7282380">
                  <a:off x="3214189" y="3514081"/>
                  <a:ext cx="161354" cy="152434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336699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A50021"/>
                    </a:buClr>
                    <a:buSzPct val="5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8000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36699"/>
                    </a:buClr>
                    <a:buSzPct val="55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8263" name="Oval 54"/>
                <p:cNvSpPr>
                  <a:spLocks noChangeArrowheads="1"/>
                </p:cNvSpPr>
                <p:nvPr/>
              </p:nvSpPr>
              <p:spPr bwMode="auto">
                <a:xfrm rot="-7282380">
                  <a:off x="3112566" y="3729220"/>
                  <a:ext cx="161354" cy="152434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336699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A50021"/>
                    </a:buClr>
                    <a:buSzPct val="5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8000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36699"/>
                    </a:buClr>
                    <a:buSzPct val="55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8264" name="Freeform 84"/>
                <p:cNvSpPr>
                  <a:spLocks/>
                </p:cNvSpPr>
                <p:nvPr/>
              </p:nvSpPr>
              <p:spPr bwMode="auto">
                <a:xfrm>
                  <a:off x="2608912" y="2864204"/>
                  <a:ext cx="1219475" cy="1021910"/>
                </a:xfrm>
                <a:custGeom>
                  <a:avLst/>
                  <a:gdLst>
                    <a:gd name="T0" fmla="*/ 0 w 1152"/>
                    <a:gd name="T1" fmla="*/ 2147483646 h 912"/>
                    <a:gd name="T2" fmla="*/ 2147483646 w 1152"/>
                    <a:gd name="T3" fmla="*/ 2147483646 h 912"/>
                    <a:gd name="T4" fmla="*/ 2147483646 w 1152"/>
                    <a:gd name="T5" fmla="*/ 0 h 912"/>
                    <a:gd name="T6" fmla="*/ 0 60000 65536"/>
                    <a:gd name="T7" fmla="*/ 0 60000 65536"/>
                    <a:gd name="T8" fmla="*/ 0 60000 65536"/>
                    <a:gd name="T9" fmla="*/ 0 w 1152"/>
                    <a:gd name="T10" fmla="*/ 0 h 912"/>
                    <a:gd name="T11" fmla="*/ 1152 w 1152"/>
                    <a:gd name="T12" fmla="*/ 912 h 9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52" h="912">
                      <a:moveTo>
                        <a:pt x="0" y="912"/>
                      </a:moveTo>
                      <a:cubicBezTo>
                        <a:pt x="312" y="844"/>
                        <a:pt x="624" y="776"/>
                        <a:pt x="816" y="624"/>
                      </a:cubicBezTo>
                      <a:cubicBezTo>
                        <a:pt x="1008" y="472"/>
                        <a:pt x="1080" y="236"/>
                        <a:pt x="1152" y="0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8200" name="Text Box 79"/>
          <p:cNvSpPr txBox="1">
            <a:spLocks noChangeArrowheads="1"/>
          </p:cNvSpPr>
          <p:nvPr/>
        </p:nvSpPr>
        <p:spPr bwMode="auto">
          <a:xfrm>
            <a:off x="96838" y="5334000"/>
            <a:ext cx="1444625" cy="523875"/>
          </a:xfrm>
          <a:prstGeom prst="rect">
            <a:avLst/>
          </a:prstGeom>
          <a:solidFill>
            <a:srgbClr val="00E2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/>
              <a:t>No Relationship</a:t>
            </a:r>
          </a:p>
        </p:txBody>
      </p:sp>
      <p:grpSp>
        <p:nvGrpSpPr>
          <p:cNvPr id="8201" name="Group 16"/>
          <p:cNvGrpSpPr>
            <a:grpSpLocks/>
          </p:cNvGrpSpPr>
          <p:nvPr/>
        </p:nvGrpSpPr>
        <p:grpSpPr bwMode="auto">
          <a:xfrm>
            <a:off x="2476500" y="4745038"/>
            <a:ext cx="5419725" cy="1527175"/>
            <a:chOff x="2135022" y="4745383"/>
            <a:chExt cx="5419680" cy="1526248"/>
          </a:xfrm>
        </p:grpSpPr>
        <p:grpSp>
          <p:nvGrpSpPr>
            <p:cNvPr id="8202" name="Group 158"/>
            <p:cNvGrpSpPr>
              <a:grpSpLocks/>
            </p:cNvGrpSpPr>
            <p:nvPr/>
          </p:nvGrpSpPr>
          <p:grpSpPr bwMode="auto">
            <a:xfrm>
              <a:off x="2135022" y="4745383"/>
              <a:ext cx="2083070" cy="1526248"/>
              <a:chOff x="2971800" y="2133600"/>
              <a:chExt cx="3073400" cy="2043113"/>
            </a:xfrm>
          </p:grpSpPr>
          <p:sp>
            <p:nvSpPr>
              <p:cNvPr id="8221" name="Line 20"/>
              <p:cNvSpPr>
                <a:spLocks noChangeShapeType="1"/>
              </p:cNvSpPr>
              <p:nvPr/>
            </p:nvSpPr>
            <p:spPr bwMode="auto">
              <a:xfrm flipH="1">
                <a:off x="3429000" y="2362200"/>
                <a:ext cx="0" cy="15240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2" name="Oval 21"/>
              <p:cNvSpPr>
                <a:spLocks noChangeArrowheads="1"/>
              </p:cNvSpPr>
              <p:nvPr/>
            </p:nvSpPr>
            <p:spPr bwMode="auto">
              <a:xfrm rot="-7282380">
                <a:off x="4876800" y="21336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8223" name="Oval 22"/>
              <p:cNvSpPr>
                <a:spLocks noChangeArrowheads="1"/>
              </p:cNvSpPr>
              <p:nvPr/>
            </p:nvSpPr>
            <p:spPr bwMode="auto">
              <a:xfrm rot="-7282380">
                <a:off x="3581400" y="30480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8224" name="Oval 23"/>
              <p:cNvSpPr>
                <a:spLocks noChangeArrowheads="1"/>
              </p:cNvSpPr>
              <p:nvPr/>
            </p:nvSpPr>
            <p:spPr bwMode="auto">
              <a:xfrm rot="-7282380">
                <a:off x="5410200" y="32766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8225" name="Oval 24"/>
              <p:cNvSpPr>
                <a:spLocks noChangeArrowheads="1"/>
              </p:cNvSpPr>
              <p:nvPr/>
            </p:nvSpPr>
            <p:spPr bwMode="auto">
              <a:xfrm rot="-7282380">
                <a:off x="5562600" y="25908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8226" name="Oval 25"/>
              <p:cNvSpPr>
                <a:spLocks noChangeArrowheads="1"/>
              </p:cNvSpPr>
              <p:nvPr/>
            </p:nvSpPr>
            <p:spPr bwMode="auto">
              <a:xfrm rot="-7282380">
                <a:off x="3962400" y="34290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8227" name="Oval 26"/>
              <p:cNvSpPr>
                <a:spLocks noChangeArrowheads="1"/>
              </p:cNvSpPr>
              <p:nvPr/>
            </p:nvSpPr>
            <p:spPr bwMode="auto">
              <a:xfrm rot="-7282380">
                <a:off x="4114800" y="22098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8228" name="Oval 27"/>
              <p:cNvSpPr>
                <a:spLocks noChangeArrowheads="1"/>
              </p:cNvSpPr>
              <p:nvPr/>
            </p:nvSpPr>
            <p:spPr bwMode="auto">
              <a:xfrm rot="-7282380">
                <a:off x="4876800" y="28956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8229" name="Oval 28"/>
              <p:cNvSpPr>
                <a:spLocks noChangeArrowheads="1"/>
              </p:cNvSpPr>
              <p:nvPr/>
            </p:nvSpPr>
            <p:spPr bwMode="auto">
              <a:xfrm rot="-7282380">
                <a:off x="5029200" y="24384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8230" name="Oval 29"/>
              <p:cNvSpPr>
                <a:spLocks noChangeArrowheads="1"/>
              </p:cNvSpPr>
              <p:nvPr/>
            </p:nvSpPr>
            <p:spPr bwMode="auto">
              <a:xfrm rot="-7282380">
                <a:off x="5486400" y="22860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8231" name="Oval 30"/>
              <p:cNvSpPr>
                <a:spLocks noChangeArrowheads="1"/>
              </p:cNvSpPr>
              <p:nvPr/>
            </p:nvSpPr>
            <p:spPr bwMode="auto">
              <a:xfrm rot="-7282380">
                <a:off x="4572000" y="24384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8232" name="Oval 31"/>
              <p:cNvSpPr>
                <a:spLocks noChangeArrowheads="1"/>
              </p:cNvSpPr>
              <p:nvPr/>
            </p:nvSpPr>
            <p:spPr bwMode="auto">
              <a:xfrm rot="-7282380">
                <a:off x="3962400" y="31242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8233" name="Oval 32"/>
              <p:cNvSpPr>
                <a:spLocks noChangeArrowheads="1"/>
              </p:cNvSpPr>
              <p:nvPr/>
            </p:nvSpPr>
            <p:spPr bwMode="auto">
              <a:xfrm rot="-7282380">
                <a:off x="4191000" y="27432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8234" name="Oval 33"/>
              <p:cNvSpPr>
                <a:spLocks noChangeArrowheads="1"/>
              </p:cNvSpPr>
              <p:nvPr/>
            </p:nvSpPr>
            <p:spPr bwMode="auto">
              <a:xfrm rot="-7282380">
                <a:off x="5181600" y="34290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8235" name="Oval 34"/>
              <p:cNvSpPr>
                <a:spLocks noChangeArrowheads="1"/>
              </p:cNvSpPr>
              <p:nvPr/>
            </p:nvSpPr>
            <p:spPr bwMode="auto">
              <a:xfrm rot="-7282380">
                <a:off x="4572000" y="29718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8236" name="Oval 35"/>
              <p:cNvSpPr>
                <a:spLocks noChangeArrowheads="1"/>
              </p:cNvSpPr>
              <p:nvPr/>
            </p:nvSpPr>
            <p:spPr bwMode="auto">
              <a:xfrm rot="-7282380">
                <a:off x="4343400" y="32766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8237" name="Text Box 36"/>
              <p:cNvSpPr txBox="1">
                <a:spLocks noChangeArrowheads="1"/>
              </p:cNvSpPr>
              <p:nvPr/>
            </p:nvSpPr>
            <p:spPr bwMode="auto">
              <a:xfrm>
                <a:off x="2971800" y="2179638"/>
                <a:ext cx="354013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 b="1"/>
                  <a:t>Y</a:t>
                </a:r>
              </a:p>
            </p:txBody>
          </p:sp>
          <p:sp>
            <p:nvSpPr>
              <p:cNvPr id="8238" name="Line 37"/>
              <p:cNvSpPr>
                <a:spLocks noChangeShapeType="1"/>
              </p:cNvSpPr>
              <p:nvPr/>
            </p:nvSpPr>
            <p:spPr bwMode="auto">
              <a:xfrm>
                <a:off x="3429000" y="3886200"/>
                <a:ext cx="22860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39" name="Text Box 38"/>
              <p:cNvSpPr txBox="1">
                <a:spLocks noChangeArrowheads="1"/>
              </p:cNvSpPr>
              <p:nvPr/>
            </p:nvSpPr>
            <p:spPr bwMode="auto">
              <a:xfrm>
                <a:off x="5691188" y="3779838"/>
                <a:ext cx="354012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 b="1"/>
                  <a:t>X</a:t>
                </a:r>
              </a:p>
            </p:txBody>
          </p:sp>
          <p:sp>
            <p:nvSpPr>
              <p:cNvPr id="8240" name="Oval 42"/>
              <p:cNvSpPr>
                <a:spLocks noChangeArrowheads="1"/>
              </p:cNvSpPr>
              <p:nvPr/>
            </p:nvSpPr>
            <p:spPr bwMode="auto">
              <a:xfrm rot="-7282380">
                <a:off x="3657600" y="26670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8241" name="Oval 43"/>
              <p:cNvSpPr>
                <a:spLocks noChangeArrowheads="1"/>
              </p:cNvSpPr>
              <p:nvPr/>
            </p:nvSpPr>
            <p:spPr bwMode="auto">
              <a:xfrm rot="-7282380">
                <a:off x="4800600" y="34290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8242" name="Oval 44"/>
              <p:cNvSpPr>
                <a:spLocks noChangeArrowheads="1"/>
              </p:cNvSpPr>
              <p:nvPr/>
            </p:nvSpPr>
            <p:spPr bwMode="auto">
              <a:xfrm rot="-7282380">
                <a:off x="5257800" y="28194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</p:grpSp>
        <p:grpSp>
          <p:nvGrpSpPr>
            <p:cNvPr id="8203" name="Group 181"/>
            <p:cNvGrpSpPr>
              <a:grpSpLocks/>
            </p:cNvGrpSpPr>
            <p:nvPr/>
          </p:nvGrpSpPr>
          <p:grpSpPr bwMode="auto">
            <a:xfrm>
              <a:off x="5488167" y="4785794"/>
              <a:ext cx="2066535" cy="1445426"/>
              <a:chOff x="2971800" y="4389438"/>
              <a:chExt cx="3073400" cy="1997075"/>
            </a:xfrm>
          </p:grpSpPr>
          <p:sp>
            <p:nvSpPr>
              <p:cNvPr id="8204" name="Line 3"/>
              <p:cNvSpPr>
                <a:spLocks noChangeShapeType="1"/>
              </p:cNvSpPr>
              <p:nvPr/>
            </p:nvSpPr>
            <p:spPr bwMode="auto">
              <a:xfrm>
                <a:off x="3429000" y="4648200"/>
                <a:ext cx="0" cy="14478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5" name="Oval 4"/>
              <p:cNvSpPr>
                <a:spLocks noChangeArrowheads="1"/>
              </p:cNvSpPr>
              <p:nvPr/>
            </p:nvSpPr>
            <p:spPr bwMode="auto">
              <a:xfrm rot="-7282380">
                <a:off x="5486400" y="51816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8206" name="Oval 5"/>
              <p:cNvSpPr>
                <a:spLocks noChangeArrowheads="1"/>
              </p:cNvSpPr>
              <p:nvPr/>
            </p:nvSpPr>
            <p:spPr bwMode="auto">
              <a:xfrm rot="-7282380">
                <a:off x="3886200" y="51054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8207" name="Oval 6"/>
              <p:cNvSpPr>
                <a:spLocks noChangeArrowheads="1"/>
              </p:cNvSpPr>
              <p:nvPr/>
            </p:nvSpPr>
            <p:spPr bwMode="auto">
              <a:xfrm rot="-7282380">
                <a:off x="5410200" y="49530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8208" name="Oval 7"/>
              <p:cNvSpPr>
                <a:spLocks noChangeArrowheads="1"/>
              </p:cNvSpPr>
              <p:nvPr/>
            </p:nvSpPr>
            <p:spPr bwMode="auto">
              <a:xfrm rot="-7282380">
                <a:off x="4114800" y="48768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8209" name="Oval 8"/>
              <p:cNvSpPr>
                <a:spLocks noChangeArrowheads="1"/>
              </p:cNvSpPr>
              <p:nvPr/>
            </p:nvSpPr>
            <p:spPr bwMode="auto">
              <a:xfrm rot="-7282380">
                <a:off x="5029200" y="48768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8210" name="Oval 9"/>
              <p:cNvSpPr>
                <a:spLocks noChangeArrowheads="1"/>
              </p:cNvSpPr>
              <p:nvPr/>
            </p:nvSpPr>
            <p:spPr bwMode="auto">
              <a:xfrm rot="-7282380">
                <a:off x="5181600" y="51054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8211" name="Oval 10"/>
              <p:cNvSpPr>
                <a:spLocks noChangeArrowheads="1"/>
              </p:cNvSpPr>
              <p:nvPr/>
            </p:nvSpPr>
            <p:spPr bwMode="auto">
              <a:xfrm rot="-7282380">
                <a:off x="4419600" y="50292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8212" name="Oval 11"/>
              <p:cNvSpPr>
                <a:spLocks noChangeArrowheads="1"/>
              </p:cNvSpPr>
              <p:nvPr/>
            </p:nvSpPr>
            <p:spPr bwMode="auto">
              <a:xfrm rot="-7282380">
                <a:off x="3505200" y="51054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8213" name="Oval 12"/>
              <p:cNvSpPr>
                <a:spLocks noChangeArrowheads="1"/>
              </p:cNvSpPr>
              <p:nvPr/>
            </p:nvSpPr>
            <p:spPr bwMode="auto">
              <a:xfrm rot="-7282380">
                <a:off x="3733800" y="48768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8214" name="Oval 13"/>
              <p:cNvSpPr>
                <a:spLocks noChangeArrowheads="1"/>
              </p:cNvSpPr>
              <p:nvPr/>
            </p:nvSpPr>
            <p:spPr bwMode="auto">
              <a:xfrm rot="-7282380">
                <a:off x="4191000" y="51054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8215" name="Oval 14"/>
              <p:cNvSpPr>
                <a:spLocks noChangeArrowheads="1"/>
              </p:cNvSpPr>
              <p:nvPr/>
            </p:nvSpPr>
            <p:spPr bwMode="auto">
              <a:xfrm rot="-7282380">
                <a:off x="4876800" y="51816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8216" name="Oval 15"/>
              <p:cNvSpPr>
                <a:spLocks noChangeArrowheads="1"/>
              </p:cNvSpPr>
              <p:nvPr/>
            </p:nvSpPr>
            <p:spPr bwMode="auto">
              <a:xfrm rot="-7282380">
                <a:off x="4648200" y="49530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8217" name="Oval 16"/>
              <p:cNvSpPr>
                <a:spLocks noChangeArrowheads="1"/>
              </p:cNvSpPr>
              <p:nvPr/>
            </p:nvSpPr>
            <p:spPr bwMode="auto">
              <a:xfrm rot="-7282380">
                <a:off x="4572000" y="51816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8218" name="Text Box 17"/>
              <p:cNvSpPr txBox="1">
                <a:spLocks noChangeArrowheads="1"/>
              </p:cNvSpPr>
              <p:nvPr/>
            </p:nvSpPr>
            <p:spPr bwMode="auto">
              <a:xfrm>
                <a:off x="2971800" y="4389438"/>
                <a:ext cx="354013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 b="1"/>
                  <a:t>Y</a:t>
                </a:r>
              </a:p>
            </p:txBody>
          </p:sp>
          <p:sp>
            <p:nvSpPr>
              <p:cNvPr id="8219" name="Line 18"/>
              <p:cNvSpPr>
                <a:spLocks noChangeShapeType="1"/>
              </p:cNvSpPr>
              <p:nvPr/>
            </p:nvSpPr>
            <p:spPr bwMode="auto">
              <a:xfrm>
                <a:off x="3429000" y="6096000"/>
                <a:ext cx="22860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0" name="Text Box 19"/>
              <p:cNvSpPr txBox="1">
                <a:spLocks noChangeArrowheads="1"/>
              </p:cNvSpPr>
              <p:nvPr/>
            </p:nvSpPr>
            <p:spPr bwMode="auto">
              <a:xfrm>
                <a:off x="5691188" y="5989638"/>
                <a:ext cx="354012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 b="1"/>
                  <a:t>X</a:t>
                </a:r>
              </a:p>
            </p:txBody>
          </p:sp>
        </p:grpSp>
      </p:grp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50938" y="381000"/>
            <a:ext cx="7383462" cy="990600"/>
          </a:xfrm>
        </p:spPr>
        <p:txBody>
          <a:bodyPr/>
          <a:lstStyle/>
          <a:p>
            <a:pPr eaLnBrk="1" hangingPunct="1"/>
            <a:r>
              <a:rPr lang="en-US" altLang="en-US"/>
              <a:t>F-Test for The Slope</a:t>
            </a:r>
            <a:br>
              <a:rPr lang="en-US" altLang="en-US"/>
            </a:br>
            <a:r>
              <a:rPr lang="en-US" altLang="en-US"/>
              <a:t>Excel Output</a:t>
            </a:r>
          </a:p>
        </p:txBody>
      </p:sp>
      <p:graphicFrame>
        <p:nvGraphicFramePr>
          <p:cNvPr id="286823" name="Group 103"/>
          <p:cNvGraphicFramePr>
            <a:graphicFrameLocks noGrp="1"/>
          </p:cNvGraphicFramePr>
          <p:nvPr/>
        </p:nvGraphicFramePr>
        <p:xfrm>
          <a:off x="609600" y="2209800"/>
          <a:ext cx="8177213" cy="3252791"/>
        </p:xfrm>
        <a:graphic>
          <a:graphicData uri="http://schemas.openxmlformats.org/drawingml/2006/table">
            <a:tbl>
              <a:tblPr/>
              <a:tblGrid>
                <a:gridCol w="1547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9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54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25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74638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Regression Statistics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Multiple R</a:t>
                      </a: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0.76211</a:t>
                      </a: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Square</a:t>
                      </a: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0.58082</a:t>
                      </a: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Adjusted R Square</a:t>
                      </a: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0.52842</a:t>
                      </a: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 Error</a:t>
                      </a: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41.33032</a:t>
                      </a: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Observations</a:t>
                      </a: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307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ANOVA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df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SS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Significance F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09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Regression</a:t>
                      </a: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DAF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18934.9348</a:t>
                      </a: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18934.9348</a:t>
                      </a: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11.0848</a:t>
                      </a: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0.01039</a:t>
                      </a: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DAF7"/>
                    </a:solidFill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1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Residual</a:t>
                      </a: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DAF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13665.5652</a:t>
                      </a: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1708.1957</a:t>
                      </a: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32600.5000</a:t>
                      </a: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70741" name="Object 89"/>
          <p:cNvGraphicFramePr>
            <a:graphicFrameLocks noChangeAspect="1"/>
          </p:cNvGraphicFramePr>
          <p:nvPr/>
        </p:nvGraphicFramePr>
        <p:xfrm>
          <a:off x="3505200" y="2489200"/>
          <a:ext cx="485457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13000" imgH="419100" progId="Equation.3">
                  <p:embed/>
                </p:oleObj>
              </mc:Choice>
              <mc:Fallback>
                <p:oleObj name="Equation" r:id="rId2" imgW="2413000" imgH="419100" progId="Equation.3">
                  <p:embed/>
                  <p:pic>
                    <p:nvPicPr>
                      <p:cNvPr id="0" name="Object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489200"/>
                        <a:ext cx="4854575" cy="838200"/>
                      </a:xfrm>
                      <a:prstGeom prst="rect">
                        <a:avLst/>
                      </a:prstGeom>
                      <a:solidFill>
                        <a:srgbClr val="C7DAF7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742" name="Line 89"/>
          <p:cNvSpPr>
            <a:spLocks noChangeShapeType="1"/>
          </p:cNvSpPr>
          <p:nvPr/>
        </p:nvSpPr>
        <p:spPr bwMode="auto">
          <a:xfrm flipV="1">
            <a:off x="3200400" y="40386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0743" name="Line 90"/>
          <p:cNvSpPr>
            <a:spLocks noChangeShapeType="1"/>
          </p:cNvSpPr>
          <p:nvPr/>
        </p:nvSpPr>
        <p:spPr bwMode="auto">
          <a:xfrm flipV="1">
            <a:off x="6324600" y="3124200"/>
            <a:ext cx="990600" cy="1447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0744" name="Line 91"/>
          <p:cNvSpPr>
            <a:spLocks noChangeShapeType="1"/>
          </p:cNvSpPr>
          <p:nvPr/>
        </p:nvSpPr>
        <p:spPr bwMode="auto">
          <a:xfrm flipV="1">
            <a:off x="7772400" y="41910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0745" name="Text Box 92"/>
          <p:cNvSpPr txBox="1">
            <a:spLocks noChangeArrowheads="1"/>
          </p:cNvSpPr>
          <p:nvPr/>
        </p:nvSpPr>
        <p:spPr bwMode="auto">
          <a:xfrm>
            <a:off x="3581400" y="3505200"/>
            <a:ext cx="2362200" cy="581025"/>
          </a:xfrm>
          <a:prstGeom prst="rect">
            <a:avLst/>
          </a:prstGeom>
          <a:solidFill>
            <a:srgbClr val="C7DA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/>
              <a:t>With 1 and 8 degrees of freedom</a:t>
            </a:r>
          </a:p>
        </p:txBody>
      </p:sp>
      <p:sp>
        <p:nvSpPr>
          <p:cNvPr id="70746" name="Text Box 93"/>
          <p:cNvSpPr txBox="1">
            <a:spLocks noChangeArrowheads="1"/>
          </p:cNvSpPr>
          <p:nvPr/>
        </p:nvSpPr>
        <p:spPr bwMode="auto">
          <a:xfrm>
            <a:off x="7543800" y="3581400"/>
            <a:ext cx="1295400" cy="581025"/>
          </a:xfrm>
          <a:prstGeom prst="rect">
            <a:avLst/>
          </a:prstGeom>
          <a:solidFill>
            <a:srgbClr val="C7DA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/>
              <a:t>p-value for the F-Test</a:t>
            </a:r>
          </a:p>
        </p:txBody>
      </p:sp>
      <p:sp>
        <p:nvSpPr>
          <p:cNvPr id="70747" name="Rectangle 10"/>
          <p:cNvSpPr>
            <a:spLocks noChangeArrowheads="1"/>
          </p:cNvSpPr>
          <p:nvPr/>
        </p:nvSpPr>
        <p:spPr bwMode="auto">
          <a:xfrm>
            <a:off x="7543800" y="1304925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381000" y="1600200"/>
            <a:ext cx="3810000" cy="914400"/>
          </a:xfrm>
          <a:prstGeom prst="rect">
            <a:avLst/>
          </a:prstGeom>
          <a:solidFill>
            <a:srgbClr val="00E2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600200"/>
            <a:ext cx="3848100" cy="1828800"/>
          </a:xfrm>
        </p:spPr>
        <p:txBody>
          <a:bodyPr lIns="90488" tIns="44450" rIns="90488" bIns="44450"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/>
              <a:t>H</a:t>
            </a:r>
            <a:r>
              <a:rPr lang="en-US" altLang="en-US" sz="2400" baseline="-25000"/>
              <a:t>0</a:t>
            </a:r>
            <a:r>
              <a:rPr lang="en-US" altLang="en-US" sz="2400"/>
              <a:t>: </a:t>
            </a:r>
            <a:r>
              <a:rPr lang="el-GR" altLang="en-US" sz="2400"/>
              <a:t>β</a:t>
            </a:r>
            <a:r>
              <a:rPr lang="en-US" altLang="en-US" sz="2400" baseline="-25000"/>
              <a:t>1</a:t>
            </a:r>
            <a:r>
              <a:rPr lang="en-US" altLang="en-US" sz="2400"/>
              <a:t> = 0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/>
              <a:t>H</a:t>
            </a:r>
            <a:r>
              <a:rPr lang="en-US" altLang="en-US" sz="2400" baseline="-25000"/>
              <a:t>1</a:t>
            </a:r>
            <a:r>
              <a:rPr lang="en-US" altLang="en-US" sz="2400"/>
              <a:t>: </a:t>
            </a:r>
            <a:r>
              <a:rPr lang="el-GR" altLang="en-US" sz="2400"/>
              <a:t>β</a:t>
            </a:r>
            <a:r>
              <a:rPr lang="en-US" altLang="en-US" sz="2400" baseline="-25000"/>
              <a:t>1</a:t>
            </a:r>
            <a:r>
              <a:rPr lang="en-US" altLang="en-US" sz="2400"/>
              <a:t> ≠ 0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>
                <a:sym typeface="Symbol" panose="05050102010706020507" pitchFamily="18" charset="2"/>
              </a:rPr>
              <a:t></a:t>
            </a:r>
            <a:r>
              <a:rPr lang="en-US" altLang="en-US" sz="2400"/>
              <a:t> = .05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/>
              <a:t>df</a:t>
            </a:r>
            <a:r>
              <a:rPr lang="en-US" altLang="en-US" sz="2400" baseline="-25000"/>
              <a:t>1</a:t>
            </a:r>
            <a:r>
              <a:rPr lang="en-US" altLang="en-US" sz="2400"/>
              <a:t>= 1      df</a:t>
            </a:r>
            <a:r>
              <a:rPr lang="en-US" altLang="en-US" sz="2400" baseline="-25000"/>
              <a:t>2</a:t>
            </a:r>
            <a:r>
              <a:rPr lang="en-US" altLang="en-US" sz="2400"/>
              <a:t> = 8 </a:t>
            </a:r>
            <a:endParaRPr lang="en-US" altLang="en-US" sz="2400" b="1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4419600" y="1524000"/>
            <a:ext cx="3810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altLang="en-US" b="1"/>
              <a:t>Test Statistic: </a:t>
            </a:r>
            <a:endParaRPr lang="en-US" altLang="en-US"/>
          </a:p>
          <a:p>
            <a:pPr>
              <a:buClrTx/>
              <a:buSzTx/>
              <a:buFontTx/>
              <a:buNone/>
            </a:pPr>
            <a:endParaRPr lang="en-US" altLang="en-US"/>
          </a:p>
          <a:p>
            <a:pPr>
              <a:buClrTx/>
              <a:buSzTx/>
              <a:buFontTx/>
              <a:buNone/>
            </a:pPr>
            <a:endParaRPr lang="en-US" altLang="en-US"/>
          </a:p>
          <a:p>
            <a:pPr>
              <a:buClrTx/>
              <a:buSzTx/>
              <a:buFontTx/>
              <a:buNone/>
            </a:pPr>
            <a:r>
              <a:rPr lang="en-US" altLang="en-US" b="1">
                <a:solidFill>
                  <a:srgbClr val="008000"/>
                </a:solidFill>
              </a:rPr>
              <a:t>Decision:</a:t>
            </a:r>
            <a:endParaRPr lang="en-US" altLang="en-US">
              <a:solidFill>
                <a:srgbClr val="008000"/>
              </a:solidFill>
            </a:endParaRPr>
          </a:p>
          <a:p>
            <a:pPr>
              <a:buClrTx/>
              <a:buSzTx/>
              <a:buFontTx/>
              <a:buNone/>
            </a:pPr>
            <a:endParaRPr lang="en-US" altLang="en-US"/>
          </a:p>
          <a:p>
            <a:pPr>
              <a:buClrTx/>
              <a:buSzTx/>
              <a:buFontTx/>
              <a:buNone/>
            </a:pPr>
            <a:endParaRPr lang="en-US" altLang="en-US" b="1">
              <a:solidFill>
                <a:schemeClr val="folHlink"/>
              </a:solidFill>
            </a:endParaRPr>
          </a:p>
          <a:p>
            <a:pPr>
              <a:buClrTx/>
              <a:buSzTx/>
              <a:buFontTx/>
              <a:buNone/>
            </a:pPr>
            <a:r>
              <a:rPr lang="en-US" altLang="en-US" b="1">
                <a:solidFill>
                  <a:srgbClr val="008000"/>
                </a:solidFill>
              </a:rPr>
              <a:t>Conclusion:</a:t>
            </a:r>
            <a:endParaRPr lang="en-US" altLang="en-US">
              <a:solidFill>
                <a:srgbClr val="008000"/>
              </a:solidFill>
            </a:endParaRPr>
          </a:p>
          <a:p>
            <a:pPr latinLnBrk="1">
              <a:buClrTx/>
              <a:buSzTx/>
              <a:buFontTx/>
              <a:buNone/>
            </a:pPr>
            <a:endParaRPr lang="en-US" altLang="en-US"/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4648200" y="3581400"/>
            <a:ext cx="3733800" cy="525463"/>
          </a:xfrm>
          <a:prstGeom prst="rect">
            <a:avLst/>
          </a:prstGeom>
          <a:solidFill>
            <a:srgbClr val="00E2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/>
              <a:t>Reject H</a:t>
            </a:r>
            <a:r>
              <a:rPr lang="en-US" altLang="en-US" baseline="-25000"/>
              <a:t>0</a:t>
            </a:r>
            <a:r>
              <a:rPr lang="en-US" altLang="en-US"/>
              <a:t> at  </a:t>
            </a:r>
            <a:r>
              <a:rPr lang="en-US" altLang="en-US" b="1">
                <a:latin typeface="Symbol" panose="05050102010706020507" pitchFamily="18" charset="2"/>
              </a:rPr>
              <a:t></a:t>
            </a:r>
            <a:r>
              <a:rPr lang="en-US" altLang="en-US"/>
              <a:t> = 0.05.</a:t>
            </a:r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4495800" y="5016500"/>
            <a:ext cx="44958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There is sufficient evidence that house size affects selling price.</a:t>
            </a:r>
          </a:p>
        </p:txBody>
      </p:sp>
      <p:sp>
        <p:nvSpPr>
          <p:cNvPr id="72711" name="Freeform 7"/>
          <p:cNvSpPr>
            <a:spLocks/>
          </p:cNvSpPr>
          <p:nvPr/>
        </p:nvSpPr>
        <p:spPr bwMode="auto">
          <a:xfrm>
            <a:off x="2051050" y="5334000"/>
            <a:ext cx="1555750" cy="223838"/>
          </a:xfrm>
          <a:custGeom>
            <a:avLst/>
            <a:gdLst>
              <a:gd name="T0" fmla="*/ 2147483646 w 980"/>
              <a:gd name="T1" fmla="*/ 2147483646 h 154"/>
              <a:gd name="T2" fmla="*/ 0 w 980"/>
              <a:gd name="T3" fmla="*/ 0 h 154"/>
              <a:gd name="T4" fmla="*/ 2147483646 w 980"/>
              <a:gd name="T5" fmla="*/ 2147483646 h 154"/>
              <a:gd name="T6" fmla="*/ 2147483646 w 980"/>
              <a:gd name="T7" fmla="*/ 2147483646 h 154"/>
              <a:gd name="T8" fmla="*/ 2147483646 w 980"/>
              <a:gd name="T9" fmla="*/ 2147483646 h 154"/>
              <a:gd name="T10" fmla="*/ 2147483646 w 980"/>
              <a:gd name="T11" fmla="*/ 2147483646 h 154"/>
              <a:gd name="T12" fmla="*/ 2147483646 w 980"/>
              <a:gd name="T13" fmla="*/ 2147483646 h 154"/>
              <a:gd name="T14" fmla="*/ 2147483646 w 980"/>
              <a:gd name="T15" fmla="*/ 2147483646 h 154"/>
              <a:gd name="T16" fmla="*/ 2147483646 w 980"/>
              <a:gd name="T17" fmla="*/ 2147483646 h 154"/>
              <a:gd name="T18" fmla="*/ 2147483646 w 980"/>
              <a:gd name="T19" fmla="*/ 2147483646 h 15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80"/>
              <a:gd name="T31" fmla="*/ 0 h 154"/>
              <a:gd name="T32" fmla="*/ 980 w 980"/>
              <a:gd name="T33" fmla="*/ 154 h 15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80" h="154">
                <a:moveTo>
                  <a:pt x="4" y="154"/>
                </a:moveTo>
                <a:lnTo>
                  <a:pt x="0" y="0"/>
                </a:lnTo>
                <a:lnTo>
                  <a:pt x="83" y="39"/>
                </a:lnTo>
                <a:lnTo>
                  <a:pt x="154" y="61"/>
                </a:lnTo>
                <a:lnTo>
                  <a:pt x="209" y="76"/>
                </a:lnTo>
                <a:lnTo>
                  <a:pt x="283" y="91"/>
                </a:lnTo>
                <a:lnTo>
                  <a:pt x="428" y="111"/>
                </a:lnTo>
                <a:lnTo>
                  <a:pt x="592" y="126"/>
                </a:lnTo>
                <a:lnTo>
                  <a:pt x="979" y="141"/>
                </a:lnTo>
                <a:lnTo>
                  <a:pt x="980" y="154"/>
                </a:lnTo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712" name="Freeform 8"/>
          <p:cNvSpPr>
            <a:spLocks/>
          </p:cNvSpPr>
          <p:nvPr/>
        </p:nvSpPr>
        <p:spPr bwMode="auto">
          <a:xfrm>
            <a:off x="373063" y="3948113"/>
            <a:ext cx="3513137" cy="1614487"/>
          </a:xfrm>
          <a:custGeom>
            <a:avLst/>
            <a:gdLst>
              <a:gd name="T0" fmla="*/ 0 w 3388"/>
              <a:gd name="T1" fmla="*/ 0 h 1023"/>
              <a:gd name="T2" fmla="*/ 0 w 3388"/>
              <a:gd name="T3" fmla="*/ 2147483646 h 1023"/>
              <a:gd name="T4" fmla="*/ 2147483646 w 3388"/>
              <a:gd name="T5" fmla="*/ 2147483646 h 1023"/>
              <a:gd name="T6" fmla="*/ 0 60000 65536"/>
              <a:gd name="T7" fmla="*/ 0 60000 65536"/>
              <a:gd name="T8" fmla="*/ 0 60000 65536"/>
              <a:gd name="T9" fmla="*/ 0 w 3388"/>
              <a:gd name="T10" fmla="*/ 0 h 1023"/>
              <a:gd name="T11" fmla="*/ 3388 w 3388"/>
              <a:gd name="T12" fmla="*/ 1023 h 102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88" h="1023">
                <a:moveTo>
                  <a:pt x="0" y="0"/>
                </a:moveTo>
                <a:lnTo>
                  <a:pt x="0" y="1022"/>
                </a:lnTo>
                <a:lnTo>
                  <a:pt x="3387" y="1022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3" name="Rectangle 9"/>
          <p:cNvSpPr>
            <a:spLocks noChangeArrowheads="1"/>
          </p:cNvSpPr>
          <p:nvPr/>
        </p:nvSpPr>
        <p:spPr bwMode="auto">
          <a:xfrm>
            <a:off x="152400" y="5334000"/>
            <a:ext cx="4572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0</a:t>
            </a:r>
            <a:r>
              <a:rPr lang="en-US" altLang="en-US" sz="3600" b="1"/>
              <a:t> </a:t>
            </a:r>
          </a:p>
        </p:txBody>
      </p:sp>
      <p:sp>
        <p:nvSpPr>
          <p:cNvPr id="72714" name="Line 10"/>
          <p:cNvSpPr>
            <a:spLocks noChangeShapeType="1"/>
          </p:cNvSpPr>
          <p:nvPr/>
        </p:nvSpPr>
        <p:spPr bwMode="auto">
          <a:xfrm>
            <a:off x="515938" y="4267200"/>
            <a:ext cx="3175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5" name="Freeform 11"/>
          <p:cNvSpPr>
            <a:spLocks/>
          </p:cNvSpPr>
          <p:nvPr/>
        </p:nvSpPr>
        <p:spPr bwMode="auto">
          <a:xfrm>
            <a:off x="381000" y="4191000"/>
            <a:ext cx="3429000" cy="1392238"/>
          </a:xfrm>
          <a:custGeom>
            <a:avLst/>
            <a:gdLst>
              <a:gd name="T0" fmla="*/ 0 w 3492"/>
              <a:gd name="T1" fmla="*/ 2147483646 h 1021"/>
              <a:gd name="T2" fmla="*/ 2147483646 w 3492"/>
              <a:gd name="T3" fmla="*/ 2147483646 h 1021"/>
              <a:gd name="T4" fmla="*/ 2147483646 w 3492"/>
              <a:gd name="T5" fmla="*/ 2147483646 h 1021"/>
              <a:gd name="T6" fmla="*/ 2147483646 w 3492"/>
              <a:gd name="T7" fmla="*/ 2147483646 h 1021"/>
              <a:gd name="T8" fmla="*/ 2147483646 w 3492"/>
              <a:gd name="T9" fmla="*/ 2147483646 h 10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92"/>
              <a:gd name="T16" fmla="*/ 0 h 1021"/>
              <a:gd name="T17" fmla="*/ 3492 w 3492"/>
              <a:gd name="T18" fmla="*/ 1021 h 10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92" h="1021">
                <a:moveTo>
                  <a:pt x="0" y="1011"/>
                </a:moveTo>
                <a:cubicBezTo>
                  <a:pt x="27" y="982"/>
                  <a:pt x="43" y="1005"/>
                  <a:pt x="162" y="837"/>
                </a:cubicBezTo>
                <a:cubicBezTo>
                  <a:pt x="281" y="669"/>
                  <a:pt x="453" y="0"/>
                  <a:pt x="714" y="3"/>
                </a:cubicBezTo>
                <a:cubicBezTo>
                  <a:pt x="975" y="6"/>
                  <a:pt x="1265" y="689"/>
                  <a:pt x="1728" y="855"/>
                </a:cubicBezTo>
                <a:cubicBezTo>
                  <a:pt x="2191" y="1021"/>
                  <a:pt x="3125" y="969"/>
                  <a:pt x="3492" y="999"/>
                </a:cubicBezTo>
              </a:path>
            </a:pathLst>
          </a:custGeom>
          <a:noFill/>
          <a:ln w="38100" cap="flat" cmpd="sng">
            <a:solidFill>
              <a:schemeClr val="folHlink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716" name="Line 12"/>
          <p:cNvSpPr>
            <a:spLocks noChangeShapeType="1"/>
          </p:cNvSpPr>
          <p:nvPr/>
        </p:nvSpPr>
        <p:spPr bwMode="auto">
          <a:xfrm>
            <a:off x="2057400" y="5334000"/>
            <a:ext cx="1588" cy="2286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717" name="Line 13"/>
          <p:cNvSpPr>
            <a:spLocks noChangeShapeType="1"/>
          </p:cNvSpPr>
          <p:nvPr/>
        </p:nvSpPr>
        <p:spPr bwMode="auto">
          <a:xfrm flipH="1">
            <a:off x="2362200" y="51054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718" name="Text Box 14"/>
          <p:cNvSpPr txBox="1">
            <a:spLocks noChangeArrowheads="1"/>
          </p:cNvSpPr>
          <p:nvPr/>
        </p:nvSpPr>
        <p:spPr bwMode="auto">
          <a:xfrm>
            <a:off x="1905000" y="48006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ym typeface="Symbol" panose="05050102010706020507" pitchFamily="18" charset="2"/>
              </a:rPr>
              <a:t> = .05</a:t>
            </a:r>
            <a:endParaRPr lang="en-US" altLang="en-US" sz="2000" baseline="-25000">
              <a:sym typeface="Symbol" panose="05050102010706020507" pitchFamily="18" charset="2"/>
            </a:endParaRPr>
          </a:p>
        </p:txBody>
      </p:sp>
      <p:sp>
        <p:nvSpPr>
          <p:cNvPr id="72719" name="Rectangle 15"/>
          <p:cNvSpPr>
            <a:spLocks noChangeArrowheads="1"/>
          </p:cNvSpPr>
          <p:nvPr/>
        </p:nvSpPr>
        <p:spPr bwMode="auto">
          <a:xfrm>
            <a:off x="1600200" y="5943600"/>
            <a:ext cx="15240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chemeClr val="hlink"/>
                </a:solidFill>
              </a:rPr>
              <a:t>F</a:t>
            </a:r>
            <a:r>
              <a:rPr lang="en-US" altLang="en-US" sz="2000" b="1" baseline="-25000">
                <a:solidFill>
                  <a:schemeClr val="hlink"/>
                </a:solidFill>
                <a:sym typeface="Symbol" panose="05050102010706020507" pitchFamily="18" charset="2"/>
              </a:rPr>
              <a:t>.05 </a:t>
            </a:r>
            <a:r>
              <a:rPr lang="en-US" altLang="en-US" sz="2000" b="1">
                <a:solidFill>
                  <a:schemeClr val="hlink"/>
                </a:solidFill>
              </a:rPr>
              <a:t>= 5.32</a:t>
            </a:r>
          </a:p>
        </p:txBody>
      </p:sp>
      <p:sp>
        <p:nvSpPr>
          <p:cNvPr id="72720" name="Line 16"/>
          <p:cNvSpPr>
            <a:spLocks noChangeShapeType="1"/>
          </p:cNvSpPr>
          <p:nvPr/>
        </p:nvSpPr>
        <p:spPr bwMode="auto">
          <a:xfrm flipV="1">
            <a:off x="2057400" y="5562600"/>
            <a:ext cx="0" cy="457200"/>
          </a:xfrm>
          <a:prstGeom prst="line">
            <a:avLst/>
          </a:prstGeom>
          <a:noFill/>
          <a:ln w="38100">
            <a:solidFill>
              <a:schemeClr val="hlink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721" name="Line 17"/>
          <p:cNvSpPr>
            <a:spLocks noChangeShapeType="1"/>
          </p:cNvSpPr>
          <p:nvPr/>
        </p:nvSpPr>
        <p:spPr bwMode="auto">
          <a:xfrm flipH="1">
            <a:off x="457200" y="57912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722" name="Line 18"/>
          <p:cNvSpPr>
            <a:spLocks noChangeShapeType="1"/>
          </p:cNvSpPr>
          <p:nvPr/>
        </p:nvSpPr>
        <p:spPr bwMode="auto">
          <a:xfrm flipH="1">
            <a:off x="2057400" y="57912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723" name="Rectangle 19"/>
          <p:cNvSpPr>
            <a:spLocks noChangeArrowheads="1"/>
          </p:cNvSpPr>
          <p:nvPr/>
        </p:nvSpPr>
        <p:spPr bwMode="auto">
          <a:xfrm>
            <a:off x="2362200" y="5715000"/>
            <a:ext cx="9906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/>
              <a:t>Reject H</a:t>
            </a:r>
            <a:r>
              <a:rPr lang="en-US" altLang="en-US" sz="1400" baseline="-25000"/>
              <a:t>0</a:t>
            </a:r>
          </a:p>
        </p:txBody>
      </p:sp>
      <p:sp>
        <p:nvSpPr>
          <p:cNvPr id="72724" name="Rectangle 20"/>
          <p:cNvSpPr>
            <a:spLocks noChangeArrowheads="1"/>
          </p:cNvSpPr>
          <p:nvPr/>
        </p:nvSpPr>
        <p:spPr bwMode="auto">
          <a:xfrm>
            <a:off x="762000" y="5715000"/>
            <a:ext cx="9144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/>
              <a:t>Do not </a:t>
            </a:r>
          </a:p>
          <a:p>
            <a:pPr>
              <a:lnSpc>
                <a:spcPct val="2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/>
              <a:t>reject H</a:t>
            </a:r>
            <a:r>
              <a:rPr lang="en-US" altLang="en-US" sz="1400" baseline="-25000"/>
              <a:t>0</a:t>
            </a:r>
          </a:p>
        </p:txBody>
      </p:sp>
      <p:graphicFrame>
        <p:nvGraphicFramePr>
          <p:cNvPr id="72725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4335898"/>
              </p:ext>
            </p:extLst>
          </p:nvPr>
        </p:nvGraphicFramePr>
        <p:xfrm>
          <a:off x="4633913" y="2084388"/>
          <a:ext cx="2865437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95400" imgH="368300" progId="Equation.3">
                  <p:embed/>
                </p:oleObj>
              </mc:Choice>
              <mc:Fallback>
                <p:oleObj name="Equation" r:id="rId2" imgW="1295400" imgH="36830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3913" y="2084388"/>
                        <a:ext cx="2865437" cy="800100"/>
                      </a:xfrm>
                      <a:prstGeom prst="rect">
                        <a:avLst/>
                      </a:prstGeom>
                      <a:solidFill>
                        <a:srgbClr val="FF9BAE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26" name="Line 22"/>
          <p:cNvSpPr>
            <a:spLocks noChangeShapeType="1"/>
          </p:cNvSpPr>
          <p:nvPr/>
        </p:nvSpPr>
        <p:spPr bwMode="auto">
          <a:xfrm>
            <a:off x="3429000" y="3733800"/>
            <a:ext cx="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27" name="Line 23"/>
          <p:cNvSpPr>
            <a:spLocks noChangeShapeType="1"/>
          </p:cNvSpPr>
          <p:nvPr/>
        </p:nvSpPr>
        <p:spPr bwMode="auto">
          <a:xfrm flipV="1">
            <a:off x="3429000" y="2590800"/>
            <a:ext cx="121920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28" name="Rectangle 24"/>
          <p:cNvSpPr>
            <a:spLocks noChangeArrowheads="1"/>
          </p:cNvSpPr>
          <p:nvPr/>
        </p:nvSpPr>
        <p:spPr bwMode="auto">
          <a:xfrm>
            <a:off x="1447800" y="3581400"/>
            <a:ext cx="13716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chemeClr val="hlink"/>
                </a:solidFill>
              </a:rPr>
              <a:t>Critical Value:  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chemeClr val="hlink"/>
                </a:solidFill>
              </a:rPr>
              <a:t>F</a:t>
            </a:r>
            <a:r>
              <a:rPr lang="en-US" altLang="en-US" sz="2000" b="1" baseline="-25000">
                <a:solidFill>
                  <a:schemeClr val="hlink"/>
                </a:solidFill>
                <a:sym typeface="Symbol" panose="05050102010706020507" pitchFamily="18" charset="2"/>
              </a:rPr>
              <a:t> </a:t>
            </a:r>
            <a:r>
              <a:rPr lang="en-US" altLang="en-US" sz="2000" b="1">
                <a:solidFill>
                  <a:schemeClr val="hlink"/>
                </a:solidFill>
              </a:rPr>
              <a:t>= 5.32</a:t>
            </a:r>
          </a:p>
        </p:txBody>
      </p:sp>
      <p:sp>
        <p:nvSpPr>
          <p:cNvPr id="72729" name="Rectangle 25"/>
          <p:cNvSpPr>
            <a:spLocks noGrp="1" noChangeArrowheads="1"/>
          </p:cNvSpPr>
          <p:nvPr>
            <p:ph type="title" idx="4294967295"/>
          </p:nvPr>
        </p:nvSpPr>
        <p:spPr>
          <a:xfrm>
            <a:off x="1150938" y="-228600"/>
            <a:ext cx="7383462" cy="990600"/>
          </a:xfrm>
        </p:spPr>
        <p:txBody>
          <a:bodyPr/>
          <a:lstStyle/>
          <a:p>
            <a:pPr defTabSz="914400" eaLnBrk="1" hangingPunct="1"/>
            <a:r>
              <a:rPr lang="en-US" altLang="en-US"/>
              <a:t>F Test for The Slope</a:t>
            </a:r>
          </a:p>
        </p:txBody>
      </p:sp>
      <p:sp>
        <p:nvSpPr>
          <p:cNvPr id="72730" name="Text Box 26"/>
          <p:cNvSpPr txBox="1">
            <a:spLocks noChangeArrowheads="1"/>
          </p:cNvSpPr>
          <p:nvPr/>
        </p:nvSpPr>
        <p:spPr bwMode="auto">
          <a:xfrm>
            <a:off x="6926263" y="342900"/>
            <a:ext cx="145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8000"/>
                </a:solidFill>
              </a:rPr>
              <a:t>(continued)</a:t>
            </a:r>
          </a:p>
        </p:txBody>
      </p:sp>
      <p:sp>
        <p:nvSpPr>
          <p:cNvPr id="72731" name="Text Box 27"/>
          <p:cNvSpPr txBox="1">
            <a:spLocks noChangeArrowheads="1"/>
          </p:cNvSpPr>
          <p:nvPr/>
        </p:nvSpPr>
        <p:spPr bwMode="auto">
          <a:xfrm>
            <a:off x="3810000" y="54864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F</a:t>
            </a:r>
          </a:p>
        </p:txBody>
      </p:sp>
      <p:sp>
        <p:nvSpPr>
          <p:cNvPr id="72732" name="AutoShape 28"/>
          <p:cNvSpPr>
            <a:spLocks/>
          </p:cNvSpPr>
          <p:nvPr/>
        </p:nvSpPr>
        <p:spPr bwMode="auto">
          <a:xfrm rot="16200000">
            <a:off x="1562100" y="2247900"/>
            <a:ext cx="228600" cy="2438400"/>
          </a:xfrm>
          <a:prstGeom prst="leftBrace">
            <a:avLst>
              <a:gd name="adj1" fmla="val 88889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72733" name="Rectangle 30"/>
          <p:cNvSpPr>
            <a:spLocks noChangeArrowheads="1"/>
          </p:cNvSpPr>
          <p:nvPr/>
        </p:nvSpPr>
        <p:spPr bwMode="auto">
          <a:xfrm>
            <a:off x="7239000" y="808038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Table&#10;&#10;Description automatically generated">
            <a:extLst>
              <a:ext uri="{FF2B5EF4-FFF2-40B4-BE49-F238E27FC236}">
                <a16:creationId xmlns:a16="http://schemas.microsoft.com/office/drawing/2014/main" id="{EADE2092-09C0-491F-85C7-67608A75D4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02998" y="1241197"/>
            <a:ext cx="5704006" cy="4136011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62DD45E-5797-467D-9E72-860FF3C528A3}"/>
              </a:ext>
            </a:extLst>
          </p:cNvPr>
          <p:cNvCxnSpPr>
            <a:cxnSpLocks/>
          </p:cNvCxnSpPr>
          <p:nvPr/>
        </p:nvCxnSpPr>
        <p:spPr>
          <a:xfrm>
            <a:off x="203461" y="2743200"/>
            <a:ext cx="609601" cy="0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78D9F91-08FD-4F75-949D-3BBF40DABCFA}"/>
              </a:ext>
            </a:extLst>
          </p:cNvPr>
          <p:cNvCxnSpPr>
            <a:cxnSpLocks/>
          </p:cNvCxnSpPr>
          <p:nvPr/>
        </p:nvCxnSpPr>
        <p:spPr>
          <a:xfrm>
            <a:off x="1447797" y="457199"/>
            <a:ext cx="0" cy="1134534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F02AF6BA-054A-406E-BCFE-40AA85A2A656}"/>
              </a:ext>
            </a:extLst>
          </p:cNvPr>
          <p:cNvSpPr/>
          <p:nvPr/>
        </p:nvSpPr>
        <p:spPr>
          <a:xfrm>
            <a:off x="1143000" y="2628900"/>
            <a:ext cx="609595" cy="228599"/>
          </a:xfrm>
          <a:prstGeom prst="ellipse">
            <a:avLst/>
          </a:prstGeom>
          <a:solidFill>
            <a:srgbClr val="FF0000">
              <a:alpha val="12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Table&#10;&#10;Description automatically generated">
            <a:extLst>
              <a:ext uri="{FF2B5EF4-FFF2-40B4-BE49-F238E27FC236}">
                <a16:creationId xmlns:a16="http://schemas.microsoft.com/office/drawing/2014/main" id="{B1379FE4-A5D4-4085-8D7F-34A6C5F138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21230" y="1365545"/>
            <a:ext cx="5791442" cy="379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261315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80963"/>
            <a:ext cx="7383463" cy="990600"/>
          </a:xfrm>
        </p:spPr>
        <p:txBody>
          <a:bodyPr/>
          <a:lstStyle/>
          <a:p>
            <a:pPr eaLnBrk="1" hangingPunct="1"/>
            <a:r>
              <a:rPr lang="en-US" altLang="en-US" dirty="0"/>
              <a:t>Pitfalls of Regression Analysis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71600"/>
            <a:ext cx="8305800" cy="4876800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Lacking an </a:t>
            </a:r>
            <a:r>
              <a:rPr lang="en-US" altLang="en-US" sz="2400" dirty="0">
                <a:highlight>
                  <a:srgbClr val="FFFF00"/>
                </a:highlight>
              </a:rPr>
              <a:t>awareness of the assumptions </a:t>
            </a:r>
            <a:r>
              <a:rPr lang="en-US" altLang="en-US" sz="2400" dirty="0"/>
              <a:t>of least-squares regression.</a:t>
            </a:r>
          </a:p>
          <a:p>
            <a:pPr eaLnBrk="1" hangingPunct="1"/>
            <a:r>
              <a:rPr lang="en-US" altLang="en-US" sz="2400" dirty="0"/>
              <a:t>Not knowing how to </a:t>
            </a:r>
            <a:r>
              <a:rPr lang="en-US" altLang="en-US" sz="2400" dirty="0">
                <a:highlight>
                  <a:srgbClr val="FFFF00"/>
                </a:highlight>
              </a:rPr>
              <a:t>evaluate the assumptions </a:t>
            </a:r>
            <a:r>
              <a:rPr lang="en-US" altLang="en-US" sz="2400" dirty="0"/>
              <a:t>of least-squares regression.</a:t>
            </a:r>
          </a:p>
          <a:p>
            <a:pPr eaLnBrk="1" hangingPunct="1"/>
            <a:r>
              <a:rPr lang="en-US" altLang="en-US" sz="2400" dirty="0"/>
              <a:t>Not knowing the </a:t>
            </a:r>
            <a:r>
              <a:rPr lang="en-US" altLang="en-US" sz="2400" dirty="0">
                <a:highlight>
                  <a:srgbClr val="FFFF00"/>
                </a:highlight>
              </a:rPr>
              <a:t>alternatives</a:t>
            </a:r>
            <a:r>
              <a:rPr lang="en-US" altLang="en-US" sz="2400" dirty="0"/>
              <a:t> to least-squares regression if a particular assumption is violated.</a:t>
            </a:r>
          </a:p>
          <a:p>
            <a:pPr eaLnBrk="1" hangingPunct="1"/>
            <a:r>
              <a:rPr lang="en-US" altLang="en-US" sz="2400" dirty="0"/>
              <a:t>Using a regression model </a:t>
            </a:r>
            <a:r>
              <a:rPr lang="en-US" altLang="en-US" sz="2400" dirty="0">
                <a:highlight>
                  <a:srgbClr val="FFFF00"/>
                </a:highlight>
              </a:rPr>
              <a:t>without knowledge of the subject matter</a:t>
            </a:r>
            <a:r>
              <a:rPr lang="en-US" altLang="en-US" sz="2400" dirty="0"/>
              <a:t>.</a:t>
            </a:r>
          </a:p>
          <a:p>
            <a:pPr eaLnBrk="1" hangingPunct="1"/>
            <a:r>
              <a:rPr lang="en-US" altLang="en-US" sz="2400" dirty="0"/>
              <a:t>Extrapolating </a:t>
            </a:r>
            <a:r>
              <a:rPr lang="en-US" altLang="en-US" sz="2400" dirty="0">
                <a:highlight>
                  <a:srgbClr val="FFFF00"/>
                </a:highlight>
              </a:rPr>
              <a:t>outside the relevant range</a:t>
            </a:r>
            <a:r>
              <a:rPr lang="en-US" altLang="en-US" sz="2400" dirty="0"/>
              <a:t>.</a:t>
            </a:r>
          </a:p>
          <a:p>
            <a:pPr eaLnBrk="1" hangingPunct="1"/>
            <a:r>
              <a:rPr lang="en-US" altLang="en-US" sz="2400" dirty="0"/>
              <a:t>Concluding that a significant relationship identified always reflects a </a:t>
            </a:r>
            <a:r>
              <a:rPr lang="en-US" altLang="en-US" sz="2400" dirty="0">
                <a:highlight>
                  <a:srgbClr val="FFFF00"/>
                </a:highlight>
              </a:rPr>
              <a:t>cause-and-effect</a:t>
            </a:r>
            <a:r>
              <a:rPr lang="en-US" altLang="en-US" sz="2400" dirty="0"/>
              <a:t> relationship.</a:t>
            </a:r>
          </a:p>
        </p:txBody>
      </p:sp>
      <p:sp>
        <p:nvSpPr>
          <p:cNvPr id="84996" name="Rectangle 16"/>
          <p:cNvSpPr>
            <a:spLocks noChangeArrowheads="1"/>
          </p:cNvSpPr>
          <p:nvPr/>
        </p:nvSpPr>
        <p:spPr bwMode="auto">
          <a:xfrm>
            <a:off x="7678738" y="981075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9238" y="238125"/>
            <a:ext cx="8610600" cy="609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200"/>
              <a:t>Seven Steps for Avoiding the Potential Pitfalls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7338" y="1457325"/>
            <a:ext cx="8534400" cy="4532313"/>
          </a:xfrm>
        </p:spPr>
        <p:txBody>
          <a:bodyPr/>
          <a:lstStyle/>
          <a:p>
            <a:pPr marL="514350" indent="-514350" eaLnBrk="1" hangingPunct="1">
              <a:buClrTx/>
              <a:buSzPct val="100000"/>
              <a:buFont typeface="Arial" panose="020B0604020202020204" pitchFamily="34" charset="0"/>
              <a:buAutoNum type="arabicPeriod"/>
            </a:pPr>
            <a:r>
              <a:rPr lang="en-US" altLang="en-US" sz="2400" dirty="0"/>
              <a:t>Be clear about the problem or goal being investigated and the variables that need to be examined.</a:t>
            </a:r>
          </a:p>
          <a:p>
            <a:pPr marL="514350" indent="-514350" eaLnBrk="1" hangingPunct="1">
              <a:buClrTx/>
              <a:buSzPct val="100000"/>
              <a:buFont typeface="Arial" panose="020B0604020202020204" pitchFamily="34" charset="0"/>
              <a:buAutoNum type="arabicPeriod"/>
            </a:pPr>
            <a:r>
              <a:rPr lang="en-US" altLang="en-US" sz="2400" dirty="0"/>
              <a:t>Construct a scatter plot of X vs. Y to observe the possible relationship.</a:t>
            </a:r>
          </a:p>
          <a:p>
            <a:pPr marL="514350" indent="-514350" eaLnBrk="1" hangingPunct="1">
              <a:buClrTx/>
              <a:buSzPct val="100000"/>
              <a:buFont typeface="Arial" panose="020B0604020202020204" pitchFamily="34" charset="0"/>
              <a:buAutoNum type="arabicPeriod"/>
            </a:pPr>
            <a:r>
              <a:rPr lang="en-US" altLang="en-US" sz="2400" dirty="0"/>
              <a:t>Perform a residual analysis to check the assumptions:</a:t>
            </a:r>
          </a:p>
          <a:p>
            <a:pPr marL="882650" lvl="1" indent="-457200" eaLnBrk="1" hangingPunct="1">
              <a:buClrTx/>
              <a:buSzPct val="100000"/>
              <a:buFont typeface="Arial" panose="020B0604020202020204" pitchFamily="34" charset="0"/>
              <a:buAutoNum type="alphaLcPeriod"/>
            </a:pPr>
            <a:r>
              <a:rPr lang="en-US" altLang="en-US" sz="2000" dirty="0"/>
              <a:t>Plot the residuals versus X to check for violations of assumptions such as equal variance.</a:t>
            </a:r>
          </a:p>
          <a:p>
            <a:pPr marL="882650" lvl="1" indent="-457200" eaLnBrk="1" hangingPunct="1">
              <a:buClrTx/>
              <a:buSzPct val="100000"/>
              <a:buFont typeface="Arial" panose="020B0604020202020204" pitchFamily="34" charset="0"/>
              <a:buAutoNum type="alphaLcPeriod"/>
            </a:pPr>
            <a:r>
              <a:rPr lang="en-US" altLang="en-US" sz="2000" dirty="0"/>
              <a:t>Use a histogram, boxplot, or normal probability plot of the residuals to uncover possible non-normality.</a:t>
            </a:r>
          </a:p>
          <a:p>
            <a:pPr marL="882650" lvl="1" indent="-457200" eaLnBrk="1" hangingPunct="1">
              <a:buClrTx/>
              <a:buSzPct val="100000"/>
              <a:buFont typeface="Arial" panose="020B0604020202020204" pitchFamily="34" charset="0"/>
              <a:buAutoNum type="alphaLcPeriod"/>
            </a:pPr>
            <a:r>
              <a:rPr lang="en-US" altLang="en-US" sz="2000" dirty="0"/>
              <a:t>Plot the residuals versus time to check for independence. (This step is necessary only if the data are collected over time.)</a:t>
            </a:r>
          </a:p>
        </p:txBody>
      </p:sp>
      <p:sp>
        <p:nvSpPr>
          <p:cNvPr id="86020" name="Rectangle 16"/>
          <p:cNvSpPr>
            <a:spLocks noChangeArrowheads="1"/>
          </p:cNvSpPr>
          <p:nvPr/>
        </p:nvSpPr>
        <p:spPr bwMode="auto">
          <a:xfrm>
            <a:off x="7678738" y="847725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6"/>
          <p:cNvSpPr txBox="1">
            <a:spLocks noChangeArrowheads="1"/>
          </p:cNvSpPr>
          <p:nvPr/>
        </p:nvSpPr>
        <p:spPr bwMode="auto">
          <a:xfrm>
            <a:off x="7467600" y="685800"/>
            <a:ext cx="145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>
                <a:solidFill>
                  <a:srgbClr val="008000"/>
                </a:solidFill>
              </a:rPr>
              <a:t>(continued)</a:t>
            </a:r>
          </a:p>
        </p:txBody>
      </p:sp>
      <p:sp>
        <p:nvSpPr>
          <p:cNvPr id="870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65113"/>
            <a:ext cx="8693150" cy="4968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200"/>
              <a:t>Seven Steps for Avoiding the Potential Pitfalls</a:t>
            </a:r>
          </a:p>
        </p:txBody>
      </p:sp>
      <p:sp>
        <p:nvSpPr>
          <p:cNvPr id="87044" name="Rectangle 16"/>
          <p:cNvSpPr>
            <a:spLocks noChangeArrowheads="1"/>
          </p:cNvSpPr>
          <p:nvPr/>
        </p:nvSpPr>
        <p:spPr bwMode="auto">
          <a:xfrm>
            <a:off x="7726363" y="1030288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87338" y="1457325"/>
            <a:ext cx="8534400" cy="453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342" tIns="42672" rIns="85342" bIns="42672"/>
          <a:lstStyle>
            <a:lvl1pPr marL="320675" indent="-320675" algn="l" defTabSz="8524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3738" indent="-268288" algn="l" defTabSz="8524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068388" indent="-215900" algn="l" defTabSz="8524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493838" indent="-212725" algn="l" defTabSz="8524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1919288" indent="-212725" algn="l" defTabSz="8524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2376488" indent="-212725" algn="l" defTabSz="852488" rtl="0" fontAlgn="base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833688" indent="-212725" algn="l" defTabSz="852488" rtl="0" fontAlgn="base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290888" indent="-212725" algn="l" defTabSz="852488" rtl="0" fontAlgn="base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748088" indent="-212725" algn="l" defTabSz="852488" rtl="0" fontAlgn="base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57200" indent="-457200" eaLnBrk="1" hangingPunct="1">
              <a:buClrTx/>
              <a:buSzPct val="100000"/>
              <a:buFont typeface="+mj-lt"/>
              <a:buAutoNum type="arabicPeriod" startAt="4"/>
              <a:defRPr/>
            </a:pPr>
            <a:r>
              <a:rPr lang="en-US" altLang="en-US" sz="2400" kern="0" dirty="0"/>
              <a:t>If there are violations of the assumptions, use alternative methods to least-squares regression or alternative least-squares models.</a:t>
            </a:r>
          </a:p>
          <a:p>
            <a:pPr marL="514350" indent="-514350" eaLnBrk="1" hangingPunct="1">
              <a:buClrTx/>
              <a:buSzPct val="100000"/>
              <a:buFont typeface="+mj-lt"/>
              <a:buAutoNum type="arabicPeriod" startAt="4"/>
              <a:defRPr/>
            </a:pPr>
            <a:r>
              <a:rPr lang="en-US" altLang="en-US" sz="2400" kern="0" dirty="0"/>
              <a:t>If there are no violations of the assumptions, carry out tests for the significance of the regression coefficients and develop confidence and prediction intervals.</a:t>
            </a:r>
          </a:p>
          <a:p>
            <a:pPr marL="514350" indent="-514350" eaLnBrk="1" hangingPunct="1">
              <a:buClrTx/>
              <a:buSzPct val="100000"/>
              <a:buFont typeface="+mj-lt"/>
              <a:buAutoNum type="arabicPeriod" startAt="4"/>
              <a:defRPr/>
            </a:pPr>
            <a:r>
              <a:rPr lang="en-US" altLang="en-US" sz="2400" kern="0" dirty="0"/>
              <a:t>Refrain from making predictions and forecasts outside the relevant range of the independent variable.</a:t>
            </a:r>
          </a:p>
          <a:p>
            <a:pPr marL="514350" indent="-514350" eaLnBrk="1" hangingPunct="1">
              <a:buClrTx/>
              <a:buSzPct val="100000"/>
              <a:buFont typeface="+mj-lt"/>
              <a:buAutoNum type="arabicPeriod" startAt="4"/>
              <a:defRPr/>
            </a:pPr>
            <a:r>
              <a:rPr lang="en-US" altLang="en-US" sz="2400" kern="0" dirty="0"/>
              <a:t>Remember that the relationships identified in observational studies may or may not be due to cause-and-effect relationships (While causation implies correlation, correlation does not imply causation.)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Chapter Summary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20713" y="1371600"/>
            <a:ext cx="7924800" cy="4989513"/>
          </a:xfrm>
        </p:spPr>
        <p:txBody>
          <a:bodyPr>
            <a:sp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b="1"/>
              <a:t>In this chapter we discussed:</a:t>
            </a:r>
            <a:r>
              <a:rPr lang="en-US" altLang="en-US" sz="2400"/>
              <a:t> </a:t>
            </a:r>
          </a:p>
          <a:p>
            <a:pPr eaLnBrk="1" hangingPunct="1">
              <a:spcBef>
                <a:spcPct val="25000"/>
              </a:spcBef>
              <a:buSzPct val="80000"/>
            </a:pPr>
            <a:r>
              <a:rPr lang="en-US" altLang="en-US" sz="2400"/>
              <a:t>How to use regression analysis to predict the value of a dependent variable based on a value of an  independent variable.</a:t>
            </a:r>
          </a:p>
          <a:p>
            <a:pPr eaLnBrk="1" hangingPunct="1">
              <a:spcBef>
                <a:spcPct val="25000"/>
              </a:spcBef>
              <a:buSzPct val="80000"/>
            </a:pPr>
            <a:r>
              <a:rPr lang="en-US" altLang="en-US" sz="2400"/>
              <a:t>Understanding the meaning of the regression coefficients b</a:t>
            </a:r>
            <a:r>
              <a:rPr lang="en-US" altLang="en-US" sz="2400" baseline="-25000"/>
              <a:t>0</a:t>
            </a:r>
            <a:r>
              <a:rPr lang="en-US" altLang="en-US" sz="2400"/>
              <a:t> and b</a:t>
            </a:r>
            <a:r>
              <a:rPr lang="en-US" altLang="en-US" sz="2400" baseline="-25000"/>
              <a:t>1</a:t>
            </a:r>
            <a:r>
              <a:rPr lang="en-US" altLang="en-US" sz="2400"/>
              <a:t>.</a:t>
            </a:r>
          </a:p>
          <a:p>
            <a:pPr eaLnBrk="1" hangingPunct="1">
              <a:spcBef>
                <a:spcPct val="25000"/>
              </a:spcBef>
              <a:buSzPct val="80000"/>
            </a:pPr>
            <a:r>
              <a:rPr lang="en-US" altLang="en-US" sz="2400"/>
              <a:t>Evaluating the assumptions of regression analysis and know what to do if the assumptions are violated.</a:t>
            </a:r>
          </a:p>
          <a:p>
            <a:pPr eaLnBrk="1" hangingPunct="1">
              <a:spcBef>
                <a:spcPct val="25000"/>
              </a:spcBef>
              <a:buSzPct val="80000"/>
            </a:pPr>
            <a:r>
              <a:rPr lang="en-US" altLang="en-US" sz="2400"/>
              <a:t>Making inferences about the slope and correlation coefficient.</a:t>
            </a:r>
          </a:p>
          <a:p>
            <a:pPr eaLnBrk="1" hangingPunct="1">
              <a:spcBef>
                <a:spcPct val="25000"/>
              </a:spcBef>
              <a:buSzPct val="80000"/>
            </a:pPr>
            <a:r>
              <a:rPr lang="en-US" altLang="en-US" sz="2400"/>
              <a:t>Estimating mean values and predicting individual values.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46F88-E120-063F-4B0D-83A55EF09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78535-2531-66D2-D45E-4A0BB03E84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 regression you will have:</a:t>
            </a:r>
          </a:p>
          <a:p>
            <a:pPr lvl="1"/>
            <a:r>
              <a:rPr lang="en-US" u="sng" dirty="0"/>
              <a:t>One</a:t>
            </a:r>
            <a:r>
              <a:rPr lang="en-US" dirty="0"/>
              <a:t> dependent variable</a:t>
            </a:r>
          </a:p>
          <a:p>
            <a:pPr lvl="2"/>
            <a:r>
              <a:rPr lang="en-US" dirty="0"/>
              <a:t>The thing that gets affected/the result</a:t>
            </a:r>
          </a:p>
          <a:p>
            <a:pPr lvl="3"/>
            <a:r>
              <a:rPr lang="en-US" dirty="0"/>
              <a:t>Ex: </a:t>
            </a:r>
            <a:r>
              <a:rPr lang="en-US" dirty="0">
                <a:solidFill>
                  <a:srgbClr val="FF0000"/>
                </a:solidFill>
              </a:rPr>
              <a:t>sales price of the house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</a:rPr>
              <a:t>GDP</a:t>
            </a:r>
            <a:r>
              <a:rPr lang="en-US" dirty="0"/>
              <a:t>,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salary for a worker</a:t>
            </a:r>
          </a:p>
          <a:p>
            <a:pPr lvl="1"/>
            <a:r>
              <a:rPr lang="en-US" u="sng" dirty="0"/>
              <a:t>Multiple</a:t>
            </a:r>
            <a:r>
              <a:rPr lang="en-US" dirty="0"/>
              <a:t> independent variables (usually)</a:t>
            </a:r>
          </a:p>
          <a:p>
            <a:pPr lvl="2"/>
            <a:r>
              <a:rPr lang="en-US" dirty="0"/>
              <a:t>The things that affect the dependent variable </a:t>
            </a:r>
          </a:p>
          <a:p>
            <a:pPr lvl="3"/>
            <a:r>
              <a:rPr lang="en-US" dirty="0"/>
              <a:t>Ex: </a:t>
            </a:r>
            <a:r>
              <a:rPr lang="en-US" dirty="0">
                <a:solidFill>
                  <a:srgbClr val="FF0000"/>
                </a:solidFill>
              </a:rPr>
              <a:t>size of house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</a:rPr>
              <a:t>foreign investment</a:t>
            </a:r>
            <a:r>
              <a:rPr lang="en-US" dirty="0"/>
              <a:t>,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amount of education</a:t>
            </a:r>
          </a:p>
          <a:p>
            <a:pPr lvl="1"/>
            <a:r>
              <a:rPr lang="en-US" dirty="0"/>
              <a:t>In regression, there is always one (and only one) dep var</a:t>
            </a:r>
          </a:p>
          <a:p>
            <a:pPr lvl="1"/>
            <a:r>
              <a:rPr lang="en-US" dirty="0"/>
              <a:t>We will begin our discussion with a case of only one independent variable (we will add more later) </a:t>
            </a:r>
          </a:p>
        </p:txBody>
      </p:sp>
    </p:spTree>
    <p:extLst>
      <p:ext uri="{BB962C8B-B14F-4D97-AF65-F5344CB8AC3E}">
        <p14:creationId xmlns:p14="http://schemas.microsoft.com/office/powerpoint/2010/main" val="59984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50938" y="381000"/>
            <a:ext cx="7078662" cy="99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/>
              <a:t>Simple Linear Regression Model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49350" y="2057400"/>
            <a:ext cx="6934200" cy="3824288"/>
          </a:xfrm>
        </p:spPr>
        <p:txBody>
          <a:bodyPr/>
          <a:lstStyle/>
          <a:p>
            <a:pPr eaLnBrk="1" hangingPunct="1">
              <a:spcBef>
                <a:spcPct val="45000"/>
              </a:spcBef>
            </a:pPr>
            <a:r>
              <a:rPr lang="en-US" altLang="en-US" sz="3200" dirty="0"/>
              <a:t>Only </a:t>
            </a:r>
            <a:r>
              <a:rPr lang="en-US" altLang="en-US" sz="3200" b="1" dirty="0">
                <a:solidFill>
                  <a:srgbClr val="008000"/>
                </a:solidFill>
              </a:rPr>
              <a:t>one</a:t>
            </a:r>
            <a:r>
              <a:rPr lang="en-US" altLang="en-US" sz="3200" dirty="0">
                <a:solidFill>
                  <a:srgbClr val="008000"/>
                </a:solidFill>
              </a:rPr>
              <a:t> independent variable</a:t>
            </a:r>
            <a:r>
              <a:rPr lang="en-US" altLang="en-US" sz="3200" dirty="0"/>
              <a:t>, X.</a:t>
            </a:r>
          </a:p>
          <a:p>
            <a:pPr eaLnBrk="1" hangingPunct="1">
              <a:spcBef>
                <a:spcPct val="45000"/>
              </a:spcBef>
            </a:pPr>
            <a:r>
              <a:rPr lang="en-US" altLang="en-US" sz="3200" dirty="0"/>
              <a:t>Relationship between X and Y is described by a linear function.</a:t>
            </a:r>
          </a:p>
          <a:p>
            <a:pPr lvl="1" eaLnBrk="1" hangingPunct="1">
              <a:spcBef>
                <a:spcPct val="45000"/>
              </a:spcBef>
            </a:pPr>
            <a:r>
              <a:rPr lang="en-US" altLang="en-US" dirty="0"/>
              <a:t>Recall y = mx + b</a:t>
            </a:r>
          </a:p>
          <a:p>
            <a:pPr eaLnBrk="1" hangingPunct="1">
              <a:spcBef>
                <a:spcPct val="45000"/>
              </a:spcBef>
            </a:pPr>
            <a:r>
              <a:rPr lang="en-US" altLang="en-US" sz="3200" dirty="0"/>
              <a:t>Changes in Y are assumed to be related to changes in X.</a:t>
            </a:r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7505700" y="6477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21EE8-302E-46C9-109D-0118DC1A8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0C615-2D70-BBD2-5FDA-091EB9A09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linear regression, we assume that there is a relationship between x and y, and that that relationship is linear</a:t>
            </a:r>
          </a:p>
          <a:p>
            <a:pPr lvl="1"/>
            <a:r>
              <a:rPr lang="en-US" dirty="0"/>
              <a:t>Later we can relax the assumption (a little bit) that the relationship is strictly linear. .</a:t>
            </a:r>
          </a:p>
          <a:p>
            <a:r>
              <a:rPr lang="en-US" dirty="0"/>
              <a:t>If we are using simple (one </a:t>
            </a:r>
            <a:r>
              <a:rPr lang="en-US" dirty="0" err="1"/>
              <a:t>indep</a:t>
            </a:r>
            <a:r>
              <a:rPr lang="en-US" dirty="0"/>
              <a:t> var) linear regression, we are implicitly assuming that the relationship between x and y can be represented as…</a:t>
            </a:r>
          </a:p>
        </p:txBody>
      </p:sp>
    </p:spTree>
    <p:extLst>
      <p:ext uri="{BB962C8B-B14F-4D97-AF65-F5344CB8AC3E}">
        <p14:creationId xmlns:p14="http://schemas.microsoft.com/office/powerpoint/2010/main" val="85989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3"/>
          <p:cNvGraphicFramePr>
            <a:graphicFrameLocks noChangeAspect="1"/>
          </p:cNvGraphicFramePr>
          <p:nvPr/>
        </p:nvGraphicFramePr>
        <p:xfrm>
          <a:off x="1643063" y="3581400"/>
          <a:ext cx="6088062" cy="1217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3000" imgH="228600" progId="Equation.3">
                  <p:embed/>
                </p:oleObj>
              </mc:Choice>
              <mc:Fallback>
                <p:oleObj name="Equation" r:id="rId2" imgW="114300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3063" y="3581400"/>
                        <a:ext cx="6088062" cy="1217613"/>
                      </a:xfrm>
                      <a:prstGeom prst="rect">
                        <a:avLst/>
                      </a:prstGeom>
                      <a:solidFill>
                        <a:srgbClr val="00E2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581400" y="5029200"/>
            <a:ext cx="2216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/>
              <a:t>Linear component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912794" y="76200"/>
            <a:ext cx="7688262" cy="99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dirty="0"/>
              <a:t>Simple Linear Regression Model</a:t>
            </a:r>
          </a:p>
        </p:txBody>
      </p:sp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2133600" y="2514600"/>
            <a:ext cx="15240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dirty="0"/>
              <a:t>Population </a:t>
            </a:r>
            <a:br>
              <a:rPr lang="en-US" altLang="en-US" sz="2000" dirty="0"/>
            </a:br>
            <a:r>
              <a:rPr lang="en-US" altLang="en-US" sz="2000" dirty="0"/>
              <a:t>Y  intercept </a:t>
            </a:r>
          </a:p>
        </p:txBody>
      </p:sp>
      <p:sp>
        <p:nvSpPr>
          <p:cNvPr id="10246" name="Rectangle 7"/>
          <p:cNvSpPr>
            <a:spLocks noChangeArrowheads="1"/>
          </p:cNvSpPr>
          <p:nvPr/>
        </p:nvSpPr>
        <p:spPr bwMode="auto">
          <a:xfrm>
            <a:off x="3886200" y="2362200"/>
            <a:ext cx="14478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dirty="0"/>
              <a:t>Population Slope</a:t>
            </a:r>
            <a:br>
              <a:rPr lang="en-US" altLang="en-US" sz="2000" dirty="0"/>
            </a:br>
            <a:r>
              <a:rPr lang="en-US" altLang="en-US" sz="2000" dirty="0"/>
              <a:t>Coefficient </a:t>
            </a:r>
          </a:p>
        </p:txBody>
      </p:sp>
      <p:sp>
        <p:nvSpPr>
          <p:cNvPr id="10247" name="Rectangle 8"/>
          <p:cNvSpPr>
            <a:spLocks noChangeArrowheads="1"/>
          </p:cNvSpPr>
          <p:nvPr/>
        </p:nvSpPr>
        <p:spPr bwMode="auto">
          <a:xfrm>
            <a:off x="7772400" y="2286000"/>
            <a:ext cx="1147763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dirty="0"/>
              <a:t>Random Error term</a:t>
            </a:r>
          </a:p>
        </p:txBody>
      </p:sp>
      <p:sp>
        <p:nvSpPr>
          <p:cNvPr id="10248" name="Rectangle 9"/>
          <p:cNvSpPr>
            <a:spLocks noChangeArrowheads="1"/>
          </p:cNvSpPr>
          <p:nvPr/>
        </p:nvSpPr>
        <p:spPr bwMode="auto">
          <a:xfrm>
            <a:off x="152400" y="3124200"/>
            <a:ext cx="183832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dirty="0"/>
              <a:t>Dependent Variable</a:t>
            </a:r>
          </a:p>
        </p:txBody>
      </p:sp>
      <p:sp>
        <p:nvSpPr>
          <p:cNvPr id="10249" name="Line 10"/>
          <p:cNvSpPr>
            <a:spLocks noChangeShapeType="1"/>
          </p:cNvSpPr>
          <p:nvPr/>
        </p:nvSpPr>
        <p:spPr bwMode="auto">
          <a:xfrm>
            <a:off x="2971800" y="3200400"/>
            <a:ext cx="3810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0" name="Line 11"/>
          <p:cNvSpPr>
            <a:spLocks noChangeShapeType="1"/>
          </p:cNvSpPr>
          <p:nvPr/>
        </p:nvSpPr>
        <p:spPr bwMode="auto">
          <a:xfrm>
            <a:off x="1295400" y="3657600"/>
            <a:ext cx="3810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Line 12"/>
          <p:cNvSpPr>
            <a:spLocks noChangeShapeType="1"/>
          </p:cNvSpPr>
          <p:nvPr/>
        </p:nvSpPr>
        <p:spPr bwMode="auto">
          <a:xfrm flipH="1">
            <a:off x="5867400" y="32004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2" name="Line 13"/>
          <p:cNvSpPr>
            <a:spLocks noChangeShapeType="1"/>
          </p:cNvSpPr>
          <p:nvPr/>
        </p:nvSpPr>
        <p:spPr bwMode="auto">
          <a:xfrm rot="20940815" flipH="1">
            <a:off x="7319963" y="3429000"/>
            <a:ext cx="463550" cy="365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3" name="Rectangle 14"/>
          <p:cNvSpPr>
            <a:spLocks noChangeArrowheads="1"/>
          </p:cNvSpPr>
          <p:nvPr/>
        </p:nvSpPr>
        <p:spPr bwMode="auto">
          <a:xfrm>
            <a:off x="5638800" y="2514600"/>
            <a:ext cx="1604963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dirty="0"/>
              <a:t>Independent Variable</a:t>
            </a:r>
          </a:p>
        </p:txBody>
      </p:sp>
      <p:sp>
        <p:nvSpPr>
          <p:cNvPr id="10254" name="AutoShape 15"/>
          <p:cNvSpPr>
            <a:spLocks/>
          </p:cNvSpPr>
          <p:nvPr/>
        </p:nvSpPr>
        <p:spPr bwMode="auto">
          <a:xfrm rot="16200000" flipV="1">
            <a:off x="4569619" y="3659981"/>
            <a:ext cx="228600" cy="2662238"/>
          </a:xfrm>
          <a:prstGeom prst="leftBrace">
            <a:avLst>
              <a:gd name="adj1" fmla="val 97049"/>
              <a:gd name="adj2" fmla="val 50000"/>
            </a:avLst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0255" name="Line 16"/>
          <p:cNvSpPr>
            <a:spLocks noChangeShapeType="1"/>
          </p:cNvSpPr>
          <p:nvPr/>
        </p:nvSpPr>
        <p:spPr bwMode="auto">
          <a:xfrm rot="-659185">
            <a:off x="4792663" y="3292475"/>
            <a:ext cx="227012" cy="396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6" name="AutoShape 17"/>
          <p:cNvSpPr>
            <a:spLocks/>
          </p:cNvSpPr>
          <p:nvPr/>
        </p:nvSpPr>
        <p:spPr bwMode="auto">
          <a:xfrm rot="16200000" flipV="1">
            <a:off x="7124700" y="4518025"/>
            <a:ext cx="228600" cy="914400"/>
          </a:xfrm>
          <a:prstGeom prst="leftBrace">
            <a:avLst>
              <a:gd name="adj1" fmla="val 33333"/>
              <a:gd name="adj2" fmla="val 50000"/>
            </a:avLst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0257" name="Text Box 18"/>
          <p:cNvSpPr txBox="1">
            <a:spLocks noChangeArrowheads="1"/>
          </p:cNvSpPr>
          <p:nvPr/>
        </p:nvSpPr>
        <p:spPr bwMode="auto">
          <a:xfrm>
            <a:off x="6451600" y="5089525"/>
            <a:ext cx="1778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/>
              <a:t>Random Error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/>
              <a:t> component</a:t>
            </a:r>
          </a:p>
        </p:txBody>
      </p:sp>
      <p:sp>
        <p:nvSpPr>
          <p:cNvPr id="10258" name="Rectangle 19"/>
          <p:cNvSpPr>
            <a:spLocks noChangeArrowheads="1"/>
          </p:cNvSpPr>
          <p:nvPr/>
        </p:nvSpPr>
        <p:spPr bwMode="auto">
          <a:xfrm>
            <a:off x="7543800" y="1304925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10245" grpId="0"/>
      <p:bldP spid="10246" grpId="0"/>
      <p:bldP spid="10247" grpId="0"/>
      <p:bldP spid="10248" grpId="0"/>
      <p:bldP spid="1025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372D3-103B-3009-5DDA-AF92B6174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28FA9-B100-D7F2-E1B5-4794410824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basic idea: find the “best” line that fits a scatter plot</a:t>
            </a:r>
          </a:p>
          <a:p>
            <a:pPr lvl="1"/>
            <a:r>
              <a:rPr lang="en-US" dirty="0"/>
              <a:t>“line of best fit”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992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2"/>
          <p:cNvSpPr>
            <a:spLocks noChangeShapeType="1"/>
          </p:cNvSpPr>
          <p:nvPr/>
        </p:nvSpPr>
        <p:spPr bwMode="auto">
          <a:xfrm flipH="1" flipV="1">
            <a:off x="2286000" y="4267200"/>
            <a:ext cx="17526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67" name="Line 3"/>
          <p:cNvSpPr>
            <a:spLocks noChangeShapeType="1"/>
          </p:cNvSpPr>
          <p:nvPr/>
        </p:nvSpPr>
        <p:spPr bwMode="auto">
          <a:xfrm flipH="1" flipV="1">
            <a:off x="2286000" y="2971800"/>
            <a:ext cx="17526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7467600" y="1219200"/>
            <a:ext cx="145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8000"/>
                </a:solidFill>
              </a:rPr>
              <a:t>(continued)</a:t>
            </a:r>
          </a:p>
        </p:txBody>
      </p:sp>
      <p:sp>
        <p:nvSpPr>
          <p:cNvPr id="11269" name="Line 6"/>
          <p:cNvSpPr>
            <a:spLocks noChangeShapeType="1"/>
          </p:cNvSpPr>
          <p:nvPr/>
        </p:nvSpPr>
        <p:spPr bwMode="auto">
          <a:xfrm flipH="1">
            <a:off x="4021138" y="3094038"/>
            <a:ext cx="6350" cy="27924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0" name="Line 7"/>
          <p:cNvSpPr>
            <a:spLocks noChangeShapeType="1"/>
          </p:cNvSpPr>
          <p:nvPr/>
        </p:nvSpPr>
        <p:spPr bwMode="auto">
          <a:xfrm flipV="1">
            <a:off x="2122488" y="2990850"/>
            <a:ext cx="6470650" cy="1830388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1" name="Freeform 8"/>
          <p:cNvSpPr>
            <a:spLocks/>
          </p:cNvSpPr>
          <p:nvPr/>
        </p:nvSpPr>
        <p:spPr bwMode="auto">
          <a:xfrm>
            <a:off x="5011738" y="4743450"/>
            <a:ext cx="454025" cy="454025"/>
          </a:xfrm>
          <a:custGeom>
            <a:avLst/>
            <a:gdLst>
              <a:gd name="T0" fmla="*/ 0 w 286"/>
              <a:gd name="T1" fmla="*/ 2147483646 h 286"/>
              <a:gd name="T2" fmla="*/ 2147483646 w 286"/>
              <a:gd name="T3" fmla="*/ 2147483646 h 286"/>
              <a:gd name="T4" fmla="*/ 2147483646 w 286"/>
              <a:gd name="T5" fmla="*/ 2147483646 h 286"/>
              <a:gd name="T6" fmla="*/ 2147483646 w 286"/>
              <a:gd name="T7" fmla="*/ 2147483646 h 286"/>
              <a:gd name="T8" fmla="*/ 2147483646 w 286"/>
              <a:gd name="T9" fmla="*/ 2147483646 h 286"/>
              <a:gd name="T10" fmla="*/ 2147483646 w 286"/>
              <a:gd name="T11" fmla="*/ 0 h 286"/>
              <a:gd name="T12" fmla="*/ 2147483646 w 286"/>
              <a:gd name="T13" fmla="*/ 2147483646 h 286"/>
              <a:gd name="T14" fmla="*/ 2147483646 w 286"/>
              <a:gd name="T15" fmla="*/ 2147483646 h 286"/>
              <a:gd name="T16" fmla="*/ 2147483646 w 286"/>
              <a:gd name="T17" fmla="*/ 2147483646 h 286"/>
              <a:gd name="T18" fmla="*/ 2147483646 w 286"/>
              <a:gd name="T19" fmla="*/ 2147483646 h 286"/>
              <a:gd name="T20" fmla="*/ 2147483646 w 286"/>
              <a:gd name="T21" fmla="*/ 2147483646 h 286"/>
              <a:gd name="T22" fmla="*/ 2147483646 w 286"/>
              <a:gd name="T23" fmla="*/ 2147483646 h 286"/>
              <a:gd name="T24" fmla="*/ 2147483646 w 286"/>
              <a:gd name="T25" fmla="*/ 2147483646 h 286"/>
              <a:gd name="T26" fmla="*/ 2147483646 w 286"/>
              <a:gd name="T27" fmla="*/ 2147483646 h 286"/>
              <a:gd name="T28" fmla="*/ 2147483646 w 286"/>
              <a:gd name="T29" fmla="*/ 2147483646 h 286"/>
              <a:gd name="T30" fmla="*/ 2147483646 w 286"/>
              <a:gd name="T31" fmla="*/ 2147483646 h 286"/>
              <a:gd name="T32" fmla="*/ 2147483646 w 286"/>
              <a:gd name="T33" fmla="*/ 2147483646 h 286"/>
              <a:gd name="T34" fmla="*/ 2147483646 w 286"/>
              <a:gd name="T35" fmla="*/ 2147483646 h 286"/>
              <a:gd name="T36" fmla="*/ 2147483646 w 286"/>
              <a:gd name="T37" fmla="*/ 2147483646 h 286"/>
              <a:gd name="T38" fmla="*/ 2147483646 w 286"/>
              <a:gd name="T39" fmla="*/ 2147483646 h 286"/>
              <a:gd name="T40" fmla="*/ 0 w 286"/>
              <a:gd name="T41" fmla="*/ 2147483646 h 28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86"/>
              <a:gd name="T64" fmla="*/ 0 h 286"/>
              <a:gd name="T65" fmla="*/ 286 w 286"/>
              <a:gd name="T66" fmla="*/ 286 h 28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86" h="286">
                <a:moveTo>
                  <a:pt x="0" y="145"/>
                </a:moveTo>
                <a:lnTo>
                  <a:pt x="7" y="99"/>
                </a:lnTo>
                <a:lnTo>
                  <a:pt x="26" y="61"/>
                </a:lnTo>
                <a:lnTo>
                  <a:pt x="61" y="30"/>
                </a:lnTo>
                <a:lnTo>
                  <a:pt x="99" y="8"/>
                </a:lnTo>
                <a:lnTo>
                  <a:pt x="144" y="0"/>
                </a:lnTo>
                <a:lnTo>
                  <a:pt x="186" y="8"/>
                </a:lnTo>
                <a:lnTo>
                  <a:pt x="228" y="30"/>
                </a:lnTo>
                <a:lnTo>
                  <a:pt x="259" y="61"/>
                </a:lnTo>
                <a:lnTo>
                  <a:pt x="278" y="99"/>
                </a:lnTo>
                <a:lnTo>
                  <a:pt x="285" y="145"/>
                </a:lnTo>
                <a:lnTo>
                  <a:pt x="278" y="190"/>
                </a:lnTo>
                <a:lnTo>
                  <a:pt x="259" y="228"/>
                </a:lnTo>
                <a:lnTo>
                  <a:pt x="228" y="259"/>
                </a:lnTo>
                <a:lnTo>
                  <a:pt x="186" y="281"/>
                </a:lnTo>
                <a:lnTo>
                  <a:pt x="144" y="285"/>
                </a:lnTo>
                <a:lnTo>
                  <a:pt x="99" y="281"/>
                </a:lnTo>
                <a:lnTo>
                  <a:pt x="61" y="259"/>
                </a:lnTo>
                <a:lnTo>
                  <a:pt x="26" y="228"/>
                </a:lnTo>
                <a:lnTo>
                  <a:pt x="7" y="190"/>
                </a:lnTo>
                <a:lnTo>
                  <a:pt x="0" y="145"/>
                </a:lnTo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2" name="Rectangle 9"/>
          <p:cNvSpPr>
            <a:spLocks noChangeArrowheads="1"/>
          </p:cNvSpPr>
          <p:nvPr/>
        </p:nvSpPr>
        <p:spPr bwMode="auto">
          <a:xfrm>
            <a:off x="4897438" y="5337175"/>
            <a:ext cx="1841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1273" name="Rectangle 10"/>
          <p:cNvSpPr>
            <a:spLocks noChangeArrowheads="1"/>
          </p:cNvSpPr>
          <p:nvPr/>
        </p:nvSpPr>
        <p:spPr bwMode="auto">
          <a:xfrm>
            <a:off x="4953000" y="3962400"/>
            <a:ext cx="24384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Random Error for this X</a:t>
            </a:r>
            <a:r>
              <a:rPr lang="en-US" altLang="en-US" sz="2400" baseline="-25000" dirty="0"/>
              <a:t>i</a:t>
            </a:r>
            <a:r>
              <a:rPr lang="en-US" altLang="en-US" sz="2400" dirty="0"/>
              <a:t> value</a:t>
            </a:r>
            <a:endParaRPr lang="en-US" altLang="en-US" sz="2400" baseline="-25000" dirty="0"/>
          </a:p>
        </p:txBody>
      </p:sp>
      <p:sp>
        <p:nvSpPr>
          <p:cNvPr id="11274" name="Rectangle 11"/>
          <p:cNvSpPr>
            <a:spLocks noChangeArrowheads="1"/>
          </p:cNvSpPr>
          <p:nvPr/>
        </p:nvSpPr>
        <p:spPr bwMode="auto">
          <a:xfrm>
            <a:off x="1811338" y="1924050"/>
            <a:ext cx="45243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/>
              <a:t>Y</a:t>
            </a:r>
          </a:p>
        </p:txBody>
      </p:sp>
      <p:sp>
        <p:nvSpPr>
          <p:cNvPr id="11275" name="Rectangle 12"/>
          <p:cNvSpPr>
            <a:spLocks noChangeArrowheads="1"/>
          </p:cNvSpPr>
          <p:nvPr/>
        </p:nvSpPr>
        <p:spPr bwMode="auto">
          <a:xfrm>
            <a:off x="8212138" y="5824538"/>
            <a:ext cx="45243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/>
              <a:t>X</a:t>
            </a:r>
          </a:p>
        </p:txBody>
      </p:sp>
      <p:sp>
        <p:nvSpPr>
          <p:cNvPr id="11276" name="Freeform 13"/>
          <p:cNvSpPr>
            <a:spLocks/>
          </p:cNvSpPr>
          <p:nvPr/>
        </p:nvSpPr>
        <p:spPr bwMode="auto">
          <a:xfrm>
            <a:off x="7754938" y="2686050"/>
            <a:ext cx="455612" cy="454025"/>
          </a:xfrm>
          <a:custGeom>
            <a:avLst/>
            <a:gdLst>
              <a:gd name="T0" fmla="*/ 0 w 287"/>
              <a:gd name="T1" fmla="*/ 2147483646 h 286"/>
              <a:gd name="T2" fmla="*/ 2147483646 w 287"/>
              <a:gd name="T3" fmla="*/ 2147483646 h 286"/>
              <a:gd name="T4" fmla="*/ 2147483646 w 287"/>
              <a:gd name="T5" fmla="*/ 2147483646 h 286"/>
              <a:gd name="T6" fmla="*/ 2147483646 w 287"/>
              <a:gd name="T7" fmla="*/ 2147483646 h 286"/>
              <a:gd name="T8" fmla="*/ 2147483646 w 287"/>
              <a:gd name="T9" fmla="*/ 2147483646 h 286"/>
              <a:gd name="T10" fmla="*/ 2147483646 w 287"/>
              <a:gd name="T11" fmla="*/ 0 h 286"/>
              <a:gd name="T12" fmla="*/ 2147483646 w 287"/>
              <a:gd name="T13" fmla="*/ 2147483646 h 286"/>
              <a:gd name="T14" fmla="*/ 2147483646 w 287"/>
              <a:gd name="T15" fmla="*/ 2147483646 h 286"/>
              <a:gd name="T16" fmla="*/ 2147483646 w 287"/>
              <a:gd name="T17" fmla="*/ 2147483646 h 286"/>
              <a:gd name="T18" fmla="*/ 2147483646 w 287"/>
              <a:gd name="T19" fmla="*/ 2147483646 h 286"/>
              <a:gd name="T20" fmla="*/ 2147483646 w 287"/>
              <a:gd name="T21" fmla="*/ 2147483646 h 286"/>
              <a:gd name="T22" fmla="*/ 2147483646 w 287"/>
              <a:gd name="T23" fmla="*/ 2147483646 h 286"/>
              <a:gd name="T24" fmla="*/ 2147483646 w 287"/>
              <a:gd name="T25" fmla="*/ 2147483646 h 286"/>
              <a:gd name="T26" fmla="*/ 2147483646 w 287"/>
              <a:gd name="T27" fmla="*/ 2147483646 h 286"/>
              <a:gd name="T28" fmla="*/ 2147483646 w 287"/>
              <a:gd name="T29" fmla="*/ 2147483646 h 286"/>
              <a:gd name="T30" fmla="*/ 2147483646 w 287"/>
              <a:gd name="T31" fmla="*/ 2147483646 h 286"/>
              <a:gd name="T32" fmla="*/ 2147483646 w 287"/>
              <a:gd name="T33" fmla="*/ 2147483646 h 286"/>
              <a:gd name="T34" fmla="*/ 2147483646 w 287"/>
              <a:gd name="T35" fmla="*/ 2147483646 h 286"/>
              <a:gd name="T36" fmla="*/ 2147483646 w 287"/>
              <a:gd name="T37" fmla="*/ 2147483646 h 286"/>
              <a:gd name="T38" fmla="*/ 2147483646 w 287"/>
              <a:gd name="T39" fmla="*/ 2147483646 h 286"/>
              <a:gd name="T40" fmla="*/ 0 w 287"/>
              <a:gd name="T41" fmla="*/ 2147483646 h 28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87"/>
              <a:gd name="T64" fmla="*/ 0 h 286"/>
              <a:gd name="T65" fmla="*/ 287 w 287"/>
              <a:gd name="T66" fmla="*/ 286 h 28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87" h="286">
                <a:moveTo>
                  <a:pt x="0" y="141"/>
                </a:moveTo>
                <a:lnTo>
                  <a:pt x="8" y="99"/>
                </a:lnTo>
                <a:lnTo>
                  <a:pt x="26" y="57"/>
                </a:lnTo>
                <a:lnTo>
                  <a:pt x="57" y="26"/>
                </a:lnTo>
                <a:lnTo>
                  <a:pt x="99" y="8"/>
                </a:lnTo>
                <a:lnTo>
                  <a:pt x="141" y="0"/>
                </a:lnTo>
                <a:lnTo>
                  <a:pt x="187" y="8"/>
                </a:lnTo>
                <a:lnTo>
                  <a:pt x="224" y="26"/>
                </a:lnTo>
                <a:lnTo>
                  <a:pt x="259" y="57"/>
                </a:lnTo>
                <a:lnTo>
                  <a:pt x="278" y="99"/>
                </a:lnTo>
                <a:lnTo>
                  <a:pt x="286" y="141"/>
                </a:lnTo>
                <a:lnTo>
                  <a:pt x="278" y="186"/>
                </a:lnTo>
                <a:lnTo>
                  <a:pt x="259" y="224"/>
                </a:lnTo>
                <a:lnTo>
                  <a:pt x="224" y="259"/>
                </a:lnTo>
                <a:lnTo>
                  <a:pt x="187" y="278"/>
                </a:lnTo>
                <a:lnTo>
                  <a:pt x="141" y="285"/>
                </a:lnTo>
                <a:lnTo>
                  <a:pt x="99" y="278"/>
                </a:lnTo>
                <a:lnTo>
                  <a:pt x="57" y="259"/>
                </a:lnTo>
                <a:lnTo>
                  <a:pt x="26" y="224"/>
                </a:lnTo>
                <a:lnTo>
                  <a:pt x="8" y="186"/>
                </a:lnTo>
                <a:lnTo>
                  <a:pt x="0" y="141"/>
                </a:lnTo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7" name="Freeform 14"/>
          <p:cNvSpPr>
            <a:spLocks/>
          </p:cNvSpPr>
          <p:nvPr/>
        </p:nvSpPr>
        <p:spPr bwMode="auto">
          <a:xfrm>
            <a:off x="2501900" y="4673600"/>
            <a:ext cx="455613" cy="455613"/>
          </a:xfrm>
          <a:custGeom>
            <a:avLst/>
            <a:gdLst>
              <a:gd name="T0" fmla="*/ 0 w 287"/>
              <a:gd name="T1" fmla="*/ 2147483646 h 287"/>
              <a:gd name="T2" fmla="*/ 2147483646 w 287"/>
              <a:gd name="T3" fmla="*/ 2147483646 h 287"/>
              <a:gd name="T4" fmla="*/ 2147483646 w 287"/>
              <a:gd name="T5" fmla="*/ 2147483646 h 287"/>
              <a:gd name="T6" fmla="*/ 2147483646 w 287"/>
              <a:gd name="T7" fmla="*/ 2147483646 h 287"/>
              <a:gd name="T8" fmla="*/ 2147483646 w 287"/>
              <a:gd name="T9" fmla="*/ 2147483646 h 287"/>
              <a:gd name="T10" fmla="*/ 2147483646 w 287"/>
              <a:gd name="T11" fmla="*/ 0 h 287"/>
              <a:gd name="T12" fmla="*/ 2147483646 w 287"/>
              <a:gd name="T13" fmla="*/ 2147483646 h 287"/>
              <a:gd name="T14" fmla="*/ 2147483646 w 287"/>
              <a:gd name="T15" fmla="*/ 2147483646 h 287"/>
              <a:gd name="T16" fmla="*/ 2147483646 w 287"/>
              <a:gd name="T17" fmla="*/ 2147483646 h 287"/>
              <a:gd name="T18" fmla="*/ 2147483646 w 287"/>
              <a:gd name="T19" fmla="*/ 2147483646 h 287"/>
              <a:gd name="T20" fmla="*/ 2147483646 w 287"/>
              <a:gd name="T21" fmla="*/ 2147483646 h 287"/>
              <a:gd name="T22" fmla="*/ 2147483646 w 287"/>
              <a:gd name="T23" fmla="*/ 2147483646 h 287"/>
              <a:gd name="T24" fmla="*/ 2147483646 w 287"/>
              <a:gd name="T25" fmla="*/ 2147483646 h 287"/>
              <a:gd name="T26" fmla="*/ 2147483646 w 287"/>
              <a:gd name="T27" fmla="*/ 2147483646 h 287"/>
              <a:gd name="T28" fmla="*/ 2147483646 w 287"/>
              <a:gd name="T29" fmla="*/ 2147483646 h 287"/>
              <a:gd name="T30" fmla="*/ 2147483646 w 287"/>
              <a:gd name="T31" fmla="*/ 2147483646 h 287"/>
              <a:gd name="T32" fmla="*/ 2147483646 w 287"/>
              <a:gd name="T33" fmla="*/ 2147483646 h 287"/>
              <a:gd name="T34" fmla="*/ 2147483646 w 287"/>
              <a:gd name="T35" fmla="*/ 2147483646 h 287"/>
              <a:gd name="T36" fmla="*/ 2147483646 w 287"/>
              <a:gd name="T37" fmla="*/ 2147483646 h 287"/>
              <a:gd name="T38" fmla="*/ 2147483646 w 287"/>
              <a:gd name="T39" fmla="*/ 2147483646 h 287"/>
              <a:gd name="T40" fmla="*/ 0 w 287"/>
              <a:gd name="T41" fmla="*/ 2147483646 h 28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87"/>
              <a:gd name="T64" fmla="*/ 0 h 287"/>
              <a:gd name="T65" fmla="*/ 287 w 287"/>
              <a:gd name="T66" fmla="*/ 287 h 287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87" h="287">
                <a:moveTo>
                  <a:pt x="0" y="145"/>
                </a:moveTo>
                <a:lnTo>
                  <a:pt x="8" y="99"/>
                </a:lnTo>
                <a:lnTo>
                  <a:pt x="27" y="62"/>
                </a:lnTo>
                <a:lnTo>
                  <a:pt x="58" y="27"/>
                </a:lnTo>
                <a:lnTo>
                  <a:pt x="99" y="8"/>
                </a:lnTo>
                <a:lnTo>
                  <a:pt x="141" y="0"/>
                </a:lnTo>
                <a:lnTo>
                  <a:pt x="187" y="8"/>
                </a:lnTo>
                <a:lnTo>
                  <a:pt x="225" y="27"/>
                </a:lnTo>
                <a:lnTo>
                  <a:pt x="260" y="62"/>
                </a:lnTo>
                <a:lnTo>
                  <a:pt x="278" y="99"/>
                </a:lnTo>
                <a:lnTo>
                  <a:pt x="286" y="145"/>
                </a:lnTo>
                <a:lnTo>
                  <a:pt x="278" y="187"/>
                </a:lnTo>
                <a:lnTo>
                  <a:pt x="260" y="228"/>
                </a:lnTo>
                <a:lnTo>
                  <a:pt x="225" y="260"/>
                </a:lnTo>
                <a:lnTo>
                  <a:pt x="187" y="278"/>
                </a:lnTo>
                <a:lnTo>
                  <a:pt x="141" y="286"/>
                </a:lnTo>
                <a:lnTo>
                  <a:pt x="99" y="278"/>
                </a:lnTo>
                <a:lnTo>
                  <a:pt x="58" y="260"/>
                </a:lnTo>
                <a:lnTo>
                  <a:pt x="27" y="228"/>
                </a:lnTo>
                <a:lnTo>
                  <a:pt x="8" y="187"/>
                </a:lnTo>
                <a:lnTo>
                  <a:pt x="0" y="145"/>
                </a:lnTo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8" name="Rectangle 15"/>
          <p:cNvSpPr>
            <a:spLocks noChangeArrowheads="1"/>
          </p:cNvSpPr>
          <p:nvPr/>
        </p:nvSpPr>
        <p:spPr bwMode="auto">
          <a:xfrm>
            <a:off x="3138488" y="4937125"/>
            <a:ext cx="1841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1279" name="Freeform 16"/>
          <p:cNvSpPr>
            <a:spLocks/>
          </p:cNvSpPr>
          <p:nvPr/>
        </p:nvSpPr>
        <p:spPr bwMode="auto">
          <a:xfrm>
            <a:off x="7010400" y="3810000"/>
            <a:ext cx="455613" cy="454025"/>
          </a:xfrm>
          <a:custGeom>
            <a:avLst/>
            <a:gdLst>
              <a:gd name="T0" fmla="*/ 0 w 287"/>
              <a:gd name="T1" fmla="*/ 2147483646 h 286"/>
              <a:gd name="T2" fmla="*/ 2147483646 w 287"/>
              <a:gd name="T3" fmla="*/ 2147483646 h 286"/>
              <a:gd name="T4" fmla="*/ 2147483646 w 287"/>
              <a:gd name="T5" fmla="*/ 2147483646 h 286"/>
              <a:gd name="T6" fmla="*/ 2147483646 w 287"/>
              <a:gd name="T7" fmla="*/ 2147483646 h 286"/>
              <a:gd name="T8" fmla="*/ 2147483646 w 287"/>
              <a:gd name="T9" fmla="*/ 2147483646 h 286"/>
              <a:gd name="T10" fmla="*/ 2147483646 w 287"/>
              <a:gd name="T11" fmla="*/ 0 h 286"/>
              <a:gd name="T12" fmla="*/ 2147483646 w 287"/>
              <a:gd name="T13" fmla="*/ 2147483646 h 286"/>
              <a:gd name="T14" fmla="*/ 2147483646 w 287"/>
              <a:gd name="T15" fmla="*/ 2147483646 h 286"/>
              <a:gd name="T16" fmla="*/ 2147483646 w 287"/>
              <a:gd name="T17" fmla="*/ 2147483646 h 286"/>
              <a:gd name="T18" fmla="*/ 2147483646 w 287"/>
              <a:gd name="T19" fmla="*/ 2147483646 h 286"/>
              <a:gd name="T20" fmla="*/ 2147483646 w 287"/>
              <a:gd name="T21" fmla="*/ 2147483646 h 286"/>
              <a:gd name="T22" fmla="*/ 2147483646 w 287"/>
              <a:gd name="T23" fmla="*/ 2147483646 h 286"/>
              <a:gd name="T24" fmla="*/ 2147483646 w 287"/>
              <a:gd name="T25" fmla="*/ 2147483646 h 286"/>
              <a:gd name="T26" fmla="*/ 2147483646 w 287"/>
              <a:gd name="T27" fmla="*/ 2147483646 h 286"/>
              <a:gd name="T28" fmla="*/ 2147483646 w 287"/>
              <a:gd name="T29" fmla="*/ 2147483646 h 286"/>
              <a:gd name="T30" fmla="*/ 2147483646 w 287"/>
              <a:gd name="T31" fmla="*/ 2147483646 h 286"/>
              <a:gd name="T32" fmla="*/ 2147483646 w 287"/>
              <a:gd name="T33" fmla="*/ 2147483646 h 286"/>
              <a:gd name="T34" fmla="*/ 2147483646 w 287"/>
              <a:gd name="T35" fmla="*/ 2147483646 h 286"/>
              <a:gd name="T36" fmla="*/ 2147483646 w 287"/>
              <a:gd name="T37" fmla="*/ 2147483646 h 286"/>
              <a:gd name="T38" fmla="*/ 2147483646 w 287"/>
              <a:gd name="T39" fmla="*/ 2147483646 h 286"/>
              <a:gd name="T40" fmla="*/ 0 w 287"/>
              <a:gd name="T41" fmla="*/ 2147483646 h 28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87"/>
              <a:gd name="T64" fmla="*/ 0 h 286"/>
              <a:gd name="T65" fmla="*/ 287 w 287"/>
              <a:gd name="T66" fmla="*/ 286 h 28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87" h="286">
                <a:moveTo>
                  <a:pt x="0" y="144"/>
                </a:moveTo>
                <a:lnTo>
                  <a:pt x="8" y="99"/>
                </a:lnTo>
                <a:lnTo>
                  <a:pt x="26" y="61"/>
                </a:lnTo>
                <a:lnTo>
                  <a:pt x="58" y="26"/>
                </a:lnTo>
                <a:lnTo>
                  <a:pt x="99" y="7"/>
                </a:lnTo>
                <a:lnTo>
                  <a:pt x="141" y="0"/>
                </a:lnTo>
                <a:lnTo>
                  <a:pt x="187" y="7"/>
                </a:lnTo>
                <a:lnTo>
                  <a:pt x="225" y="26"/>
                </a:lnTo>
                <a:lnTo>
                  <a:pt x="260" y="61"/>
                </a:lnTo>
                <a:lnTo>
                  <a:pt x="278" y="99"/>
                </a:lnTo>
                <a:lnTo>
                  <a:pt x="286" y="144"/>
                </a:lnTo>
                <a:lnTo>
                  <a:pt x="278" y="186"/>
                </a:lnTo>
                <a:lnTo>
                  <a:pt x="260" y="228"/>
                </a:lnTo>
                <a:lnTo>
                  <a:pt x="225" y="259"/>
                </a:lnTo>
                <a:lnTo>
                  <a:pt x="187" y="277"/>
                </a:lnTo>
                <a:lnTo>
                  <a:pt x="141" y="285"/>
                </a:lnTo>
                <a:lnTo>
                  <a:pt x="99" y="277"/>
                </a:lnTo>
                <a:lnTo>
                  <a:pt x="58" y="259"/>
                </a:lnTo>
                <a:lnTo>
                  <a:pt x="26" y="228"/>
                </a:lnTo>
                <a:lnTo>
                  <a:pt x="8" y="186"/>
                </a:lnTo>
                <a:lnTo>
                  <a:pt x="0" y="144"/>
                </a:lnTo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0" name="Freeform 17"/>
          <p:cNvSpPr>
            <a:spLocks/>
          </p:cNvSpPr>
          <p:nvPr/>
        </p:nvSpPr>
        <p:spPr bwMode="auto">
          <a:xfrm>
            <a:off x="5545138" y="3143250"/>
            <a:ext cx="455612" cy="454025"/>
          </a:xfrm>
          <a:custGeom>
            <a:avLst/>
            <a:gdLst>
              <a:gd name="T0" fmla="*/ 0 w 287"/>
              <a:gd name="T1" fmla="*/ 2147483646 h 286"/>
              <a:gd name="T2" fmla="*/ 2147483646 w 287"/>
              <a:gd name="T3" fmla="*/ 2147483646 h 286"/>
              <a:gd name="T4" fmla="*/ 2147483646 w 287"/>
              <a:gd name="T5" fmla="*/ 2147483646 h 286"/>
              <a:gd name="T6" fmla="*/ 2147483646 w 287"/>
              <a:gd name="T7" fmla="*/ 2147483646 h 286"/>
              <a:gd name="T8" fmla="*/ 2147483646 w 287"/>
              <a:gd name="T9" fmla="*/ 2147483646 h 286"/>
              <a:gd name="T10" fmla="*/ 2147483646 w 287"/>
              <a:gd name="T11" fmla="*/ 0 h 286"/>
              <a:gd name="T12" fmla="*/ 2147483646 w 287"/>
              <a:gd name="T13" fmla="*/ 2147483646 h 286"/>
              <a:gd name="T14" fmla="*/ 2147483646 w 287"/>
              <a:gd name="T15" fmla="*/ 2147483646 h 286"/>
              <a:gd name="T16" fmla="*/ 2147483646 w 287"/>
              <a:gd name="T17" fmla="*/ 2147483646 h 286"/>
              <a:gd name="T18" fmla="*/ 2147483646 w 287"/>
              <a:gd name="T19" fmla="*/ 2147483646 h 286"/>
              <a:gd name="T20" fmla="*/ 2147483646 w 287"/>
              <a:gd name="T21" fmla="*/ 2147483646 h 286"/>
              <a:gd name="T22" fmla="*/ 2147483646 w 287"/>
              <a:gd name="T23" fmla="*/ 2147483646 h 286"/>
              <a:gd name="T24" fmla="*/ 2147483646 w 287"/>
              <a:gd name="T25" fmla="*/ 2147483646 h 286"/>
              <a:gd name="T26" fmla="*/ 2147483646 w 287"/>
              <a:gd name="T27" fmla="*/ 2147483646 h 286"/>
              <a:gd name="T28" fmla="*/ 2147483646 w 287"/>
              <a:gd name="T29" fmla="*/ 2147483646 h 286"/>
              <a:gd name="T30" fmla="*/ 2147483646 w 287"/>
              <a:gd name="T31" fmla="*/ 2147483646 h 286"/>
              <a:gd name="T32" fmla="*/ 2147483646 w 287"/>
              <a:gd name="T33" fmla="*/ 2147483646 h 286"/>
              <a:gd name="T34" fmla="*/ 2147483646 w 287"/>
              <a:gd name="T35" fmla="*/ 2147483646 h 286"/>
              <a:gd name="T36" fmla="*/ 2147483646 w 287"/>
              <a:gd name="T37" fmla="*/ 2147483646 h 286"/>
              <a:gd name="T38" fmla="*/ 2147483646 w 287"/>
              <a:gd name="T39" fmla="*/ 2147483646 h 286"/>
              <a:gd name="T40" fmla="*/ 0 w 287"/>
              <a:gd name="T41" fmla="*/ 2147483646 h 28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87"/>
              <a:gd name="T64" fmla="*/ 0 h 286"/>
              <a:gd name="T65" fmla="*/ 287 w 287"/>
              <a:gd name="T66" fmla="*/ 286 h 28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87" h="286">
                <a:moveTo>
                  <a:pt x="0" y="140"/>
                </a:moveTo>
                <a:lnTo>
                  <a:pt x="8" y="99"/>
                </a:lnTo>
                <a:lnTo>
                  <a:pt x="26" y="57"/>
                </a:lnTo>
                <a:lnTo>
                  <a:pt x="61" y="26"/>
                </a:lnTo>
                <a:lnTo>
                  <a:pt x="99" y="7"/>
                </a:lnTo>
                <a:lnTo>
                  <a:pt x="145" y="0"/>
                </a:lnTo>
                <a:lnTo>
                  <a:pt x="187" y="7"/>
                </a:lnTo>
                <a:lnTo>
                  <a:pt x="228" y="26"/>
                </a:lnTo>
                <a:lnTo>
                  <a:pt x="259" y="57"/>
                </a:lnTo>
                <a:lnTo>
                  <a:pt x="278" y="99"/>
                </a:lnTo>
                <a:lnTo>
                  <a:pt x="286" y="140"/>
                </a:lnTo>
                <a:lnTo>
                  <a:pt x="278" y="186"/>
                </a:lnTo>
                <a:lnTo>
                  <a:pt x="259" y="224"/>
                </a:lnTo>
                <a:lnTo>
                  <a:pt x="228" y="259"/>
                </a:lnTo>
                <a:lnTo>
                  <a:pt x="187" y="277"/>
                </a:lnTo>
                <a:lnTo>
                  <a:pt x="145" y="285"/>
                </a:lnTo>
                <a:lnTo>
                  <a:pt x="99" y="277"/>
                </a:lnTo>
                <a:lnTo>
                  <a:pt x="61" y="259"/>
                </a:lnTo>
                <a:lnTo>
                  <a:pt x="26" y="224"/>
                </a:lnTo>
                <a:lnTo>
                  <a:pt x="8" y="186"/>
                </a:lnTo>
                <a:lnTo>
                  <a:pt x="0" y="140"/>
                </a:lnTo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1" name="Rectangle 18"/>
          <p:cNvSpPr>
            <a:spLocks noChangeArrowheads="1"/>
          </p:cNvSpPr>
          <p:nvPr/>
        </p:nvSpPr>
        <p:spPr bwMode="auto">
          <a:xfrm>
            <a:off x="2774950" y="4110038"/>
            <a:ext cx="1841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1282" name="Rectangle 19"/>
          <p:cNvSpPr>
            <a:spLocks noChangeArrowheads="1"/>
          </p:cNvSpPr>
          <p:nvPr/>
        </p:nvSpPr>
        <p:spPr bwMode="auto">
          <a:xfrm>
            <a:off x="3935413" y="2994025"/>
            <a:ext cx="1841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1283" name="Rectangle 20"/>
          <p:cNvSpPr>
            <a:spLocks noChangeArrowheads="1"/>
          </p:cNvSpPr>
          <p:nvPr/>
        </p:nvSpPr>
        <p:spPr bwMode="auto">
          <a:xfrm>
            <a:off x="3935413" y="3054350"/>
            <a:ext cx="184150" cy="92075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1284" name="Rectangle 21"/>
          <p:cNvSpPr>
            <a:spLocks noChangeArrowheads="1"/>
          </p:cNvSpPr>
          <p:nvPr/>
        </p:nvSpPr>
        <p:spPr bwMode="auto">
          <a:xfrm>
            <a:off x="4435475" y="3024188"/>
            <a:ext cx="1841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1285" name="Freeform 22"/>
          <p:cNvSpPr>
            <a:spLocks/>
          </p:cNvSpPr>
          <p:nvPr/>
        </p:nvSpPr>
        <p:spPr bwMode="auto">
          <a:xfrm>
            <a:off x="2286000" y="2438400"/>
            <a:ext cx="6323013" cy="3452813"/>
          </a:xfrm>
          <a:custGeom>
            <a:avLst/>
            <a:gdLst>
              <a:gd name="T0" fmla="*/ 2147483646 w 3983"/>
              <a:gd name="T1" fmla="*/ 0 h 2175"/>
              <a:gd name="T2" fmla="*/ 0 w 3983"/>
              <a:gd name="T3" fmla="*/ 2147483646 h 2175"/>
              <a:gd name="T4" fmla="*/ 2147483646 w 3983"/>
              <a:gd name="T5" fmla="*/ 2147483646 h 2175"/>
              <a:gd name="T6" fmla="*/ 0 60000 65536"/>
              <a:gd name="T7" fmla="*/ 0 60000 65536"/>
              <a:gd name="T8" fmla="*/ 0 60000 65536"/>
              <a:gd name="T9" fmla="*/ 0 w 3983"/>
              <a:gd name="T10" fmla="*/ 0 h 2175"/>
              <a:gd name="T11" fmla="*/ 3983 w 3983"/>
              <a:gd name="T12" fmla="*/ 2175 h 21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83" h="2175">
                <a:moveTo>
                  <a:pt x="1" y="0"/>
                </a:moveTo>
                <a:lnTo>
                  <a:pt x="0" y="2175"/>
                </a:lnTo>
                <a:lnTo>
                  <a:pt x="3983" y="2175"/>
                </a:lnTo>
              </a:path>
            </a:pathLst>
          </a:custGeom>
          <a:noFill/>
          <a:ln w="762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6" name="Line 23"/>
          <p:cNvSpPr>
            <a:spLocks noChangeShapeType="1"/>
          </p:cNvSpPr>
          <p:nvPr/>
        </p:nvSpPr>
        <p:spPr bwMode="auto">
          <a:xfrm>
            <a:off x="1900238" y="2516188"/>
            <a:ext cx="1587" cy="1587"/>
          </a:xfrm>
          <a:prstGeom prst="line">
            <a:avLst/>
          </a:prstGeom>
          <a:noFill/>
          <a:ln w="762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7" name="Line 24"/>
          <p:cNvSpPr>
            <a:spLocks noChangeShapeType="1"/>
          </p:cNvSpPr>
          <p:nvPr/>
        </p:nvSpPr>
        <p:spPr bwMode="auto">
          <a:xfrm>
            <a:off x="1900238" y="3076575"/>
            <a:ext cx="1587" cy="1588"/>
          </a:xfrm>
          <a:prstGeom prst="line">
            <a:avLst/>
          </a:prstGeom>
          <a:noFill/>
          <a:ln w="762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8" name="Line 25"/>
          <p:cNvSpPr>
            <a:spLocks noChangeShapeType="1"/>
          </p:cNvSpPr>
          <p:nvPr/>
        </p:nvSpPr>
        <p:spPr bwMode="auto">
          <a:xfrm>
            <a:off x="1900238" y="3390900"/>
            <a:ext cx="1587" cy="1588"/>
          </a:xfrm>
          <a:prstGeom prst="line">
            <a:avLst/>
          </a:prstGeom>
          <a:noFill/>
          <a:ln w="762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9" name="Line 26"/>
          <p:cNvSpPr>
            <a:spLocks noChangeShapeType="1"/>
          </p:cNvSpPr>
          <p:nvPr/>
        </p:nvSpPr>
        <p:spPr bwMode="auto">
          <a:xfrm>
            <a:off x="1900238" y="3698875"/>
            <a:ext cx="1587" cy="1588"/>
          </a:xfrm>
          <a:prstGeom prst="line">
            <a:avLst/>
          </a:prstGeom>
          <a:noFill/>
          <a:ln w="762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0" name="Line 27"/>
          <p:cNvSpPr>
            <a:spLocks noChangeShapeType="1"/>
          </p:cNvSpPr>
          <p:nvPr/>
        </p:nvSpPr>
        <p:spPr bwMode="auto">
          <a:xfrm>
            <a:off x="1900238" y="4014788"/>
            <a:ext cx="1587" cy="1587"/>
          </a:xfrm>
          <a:prstGeom prst="line">
            <a:avLst/>
          </a:prstGeom>
          <a:noFill/>
          <a:ln w="762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1" name="Line 28"/>
          <p:cNvSpPr>
            <a:spLocks noChangeShapeType="1"/>
          </p:cNvSpPr>
          <p:nvPr/>
        </p:nvSpPr>
        <p:spPr bwMode="auto">
          <a:xfrm>
            <a:off x="1900238" y="4329113"/>
            <a:ext cx="1587" cy="1587"/>
          </a:xfrm>
          <a:prstGeom prst="line">
            <a:avLst/>
          </a:prstGeom>
          <a:noFill/>
          <a:ln w="762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2" name="Line 29"/>
          <p:cNvSpPr>
            <a:spLocks noChangeShapeType="1"/>
          </p:cNvSpPr>
          <p:nvPr/>
        </p:nvSpPr>
        <p:spPr bwMode="auto">
          <a:xfrm>
            <a:off x="1900238" y="4637088"/>
            <a:ext cx="1587" cy="1587"/>
          </a:xfrm>
          <a:prstGeom prst="line">
            <a:avLst/>
          </a:prstGeom>
          <a:noFill/>
          <a:ln w="762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3" name="Line 30"/>
          <p:cNvSpPr>
            <a:spLocks noChangeShapeType="1"/>
          </p:cNvSpPr>
          <p:nvPr/>
        </p:nvSpPr>
        <p:spPr bwMode="auto">
          <a:xfrm>
            <a:off x="1900238" y="4951413"/>
            <a:ext cx="1587" cy="1587"/>
          </a:xfrm>
          <a:prstGeom prst="line">
            <a:avLst/>
          </a:prstGeom>
          <a:noFill/>
          <a:ln w="762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4" name="Line 31"/>
          <p:cNvSpPr>
            <a:spLocks noChangeShapeType="1"/>
          </p:cNvSpPr>
          <p:nvPr/>
        </p:nvSpPr>
        <p:spPr bwMode="auto">
          <a:xfrm>
            <a:off x="1900238" y="5259388"/>
            <a:ext cx="1587" cy="1587"/>
          </a:xfrm>
          <a:prstGeom prst="line">
            <a:avLst/>
          </a:prstGeom>
          <a:noFill/>
          <a:ln w="762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5" name="Line 32"/>
          <p:cNvSpPr>
            <a:spLocks noChangeShapeType="1"/>
          </p:cNvSpPr>
          <p:nvPr/>
        </p:nvSpPr>
        <p:spPr bwMode="auto">
          <a:xfrm>
            <a:off x="1900238" y="5575300"/>
            <a:ext cx="1587" cy="1588"/>
          </a:xfrm>
          <a:prstGeom prst="line">
            <a:avLst/>
          </a:prstGeom>
          <a:noFill/>
          <a:ln w="762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6" name="Rectangle 33"/>
          <p:cNvSpPr>
            <a:spLocks noChangeArrowheads="1"/>
          </p:cNvSpPr>
          <p:nvPr/>
        </p:nvSpPr>
        <p:spPr bwMode="auto">
          <a:xfrm>
            <a:off x="1758950" y="4237038"/>
            <a:ext cx="920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1297" name="Rectangle 34"/>
          <p:cNvSpPr>
            <a:spLocks noChangeArrowheads="1"/>
          </p:cNvSpPr>
          <p:nvPr/>
        </p:nvSpPr>
        <p:spPr bwMode="auto">
          <a:xfrm>
            <a:off x="5324475" y="6164263"/>
            <a:ext cx="1841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1298" name="Rectangle 35"/>
          <p:cNvSpPr>
            <a:spLocks noChangeArrowheads="1"/>
          </p:cNvSpPr>
          <p:nvPr/>
        </p:nvSpPr>
        <p:spPr bwMode="auto">
          <a:xfrm>
            <a:off x="152400" y="2667000"/>
            <a:ext cx="20574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dirty="0"/>
              <a:t>Observed Value of Y for X</a:t>
            </a:r>
            <a:r>
              <a:rPr lang="en-US" altLang="en-US" sz="2000" baseline="-25000" dirty="0"/>
              <a:t>i</a:t>
            </a:r>
            <a:endParaRPr lang="en-US" altLang="en-US" sz="2400" b="1" baseline="-25000" dirty="0"/>
          </a:p>
        </p:txBody>
      </p:sp>
      <p:sp>
        <p:nvSpPr>
          <p:cNvPr id="11299" name="AutoShape 36"/>
          <p:cNvSpPr>
            <a:spLocks/>
          </p:cNvSpPr>
          <p:nvPr/>
        </p:nvSpPr>
        <p:spPr bwMode="auto">
          <a:xfrm>
            <a:off x="2057400" y="4895850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28575">
            <a:solidFill>
              <a:srgbClr val="00E2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1300" name="Line 37"/>
          <p:cNvSpPr>
            <a:spLocks noChangeShapeType="1"/>
          </p:cNvSpPr>
          <p:nvPr/>
        </p:nvSpPr>
        <p:spPr bwMode="auto">
          <a:xfrm>
            <a:off x="6705600" y="3505200"/>
            <a:ext cx="1676400" cy="1588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1" name="Line 38"/>
          <p:cNvSpPr>
            <a:spLocks noChangeShapeType="1"/>
          </p:cNvSpPr>
          <p:nvPr/>
        </p:nvSpPr>
        <p:spPr bwMode="auto">
          <a:xfrm>
            <a:off x="8382000" y="3048000"/>
            <a:ext cx="1588" cy="457200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2" name="AutoShape 39"/>
          <p:cNvSpPr>
            <a:spLocks/>
          </p:cNvSpPr>
          <p:nvPr/>
        </p:nvSpPr>
        <p:spPr bwMode="auto">
          <a:xfrm flipH="1">
            <a:off x="4097338" y="3219450"/>
            <a:ext cx="152400" cy="990600"/>
          </a:xfrm>
          <a:prstGeom prst="leftBrace">
            <a:avLst>
              <a:gd name="adj1" fmla="val 54167"/>
              <a:gd name="adj2" fmla="val 48958"/>
            </a:avLst>
          </a:prstGeom>
          <a:noFill/>
          <a:ln w="28575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1303" name="Freeform 40"/>
          <p:cNvSpPr>
            <a:spLocks/>
          </p:cNvSpPr>
          <p:nvPr/>
        </p:nvSpPr>
        <p:spPr bwMode="auto">
          <a:xfrm>
            <a:off x="3944938" y="4210050"/>
            <a:ext cx="152400" cy="152400"/>
          </a:xfrm>
          <a:custGeom>
            <a:avLst/>
            <a:gdLst>
              <a:gd name="T0" fmla="*/ 0 w 286"/>
              <a:gd name="T1" fmla="*/ 2147483646 h 286"/>
              <a:gd name="T2" fmla="*/ 2147483646 w 286"/>
              <a:gd name="T3" fmla="*/ 2147483646 h 286"/>
              <a:gd name="T4" fmla="*/ 2147483646 w 286"/>
              <a:gd name="T5" fmla="*/ 2147483646 h 286"/>
              <a:gd name="T6" fmla="*/ 2147483646 w 286"/>
              <a:gd name="T7" fmla="*/ 2147483646 h 286"/>
              <a:gd name="T8" fmla="*/ 2147483646 w 286"/>
              <a:gd name="T9" fmla="*/ 2147483646 h 286"/>
              <a:gd name="T10" fmla="*/ 2147483646 w 286"/>
              <a:gd name="T11" fmla="*/ 0 h 286"/>
              <a:gd name="T12" fmla="*/ 2147483646 w 286"/>
              <a:gd name="T13" fmla="*/ 2147483646 h 286"/>
              <a:gd name="T14" fmla="*/ 2147483646 w 286"/>
              <a:gd name="T15" fmla="*/ 2147483646 h 286"/>
              <a:gd name="T16" fmla="*/ 2147483646 w 286"/>
              <a:gd name="T17" fmla="*/ 2147483646 h 286"/>
              <a:gd name="T18" fmla="*/ 2147483646 w 286"/>
              <a:gd name="T19" fmla="*/ 2147483646 h 286"/>
              <a:gd name="T20" fmla="*/ 2147483646 w 286"/>
              <a:gd name="T21" fmla="*/ 2147483646 h 286"/>
              <a:gd name="T22" fmla="*/ 2147483646 w 286"/>
              <a:gd name="T23" fmla="*/ 2147483646 h 286"/>
              <a:gd name="T24" fmla="*/ 2147483646 w 286"/>
              <a:gd name="T25" fmla="*/ 2147483646 h 286"/>
              <a:gd name="T26" fmla="*/ 2147483646 w 286"/>
              <a:gd name="T27" fmla="*/ 2147483646 h 286"/>
              <a:gd name="T28" fmla="*/ 2147483646 w 286"/>
              <a:gd name="T29" fmla="*/ 2147483646 h 286"/>
              <a:gd name="T30" fmla="*/ 2147483646 w 286"/>
              <a:gd name="T31" fmla="*/ 2147483646 h 286"/>
              <a:gd name="T32" fmla="*/ 2147483646 w 286"/>
              <a:gd name="T33" fmla="*/ 2147483646 h 286"/>
              <a:gd name="T34" fmla="*/ 2147483646 w 286"/>
              <a:gd name="T35" fmla="*/ 2147483646 h 286"/>
              <a:gd name="T36" fmla="*/ 2147483646 w 286"/>
              <a:gd name="T37" fmla="*/ 2147483646 h 286"/>
              <a:gd name="T38" fmla="*/ 2147483646 w 286"/>
              <a:gd name="T39" fmla="*/ 2147483646 h 286"/>
              <a:gd name="T40" fmla="*/ 0 w 286"/>
              <a:gd name="T41" fmla="*/ 2147483646 h 28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86"/>
              <a:gd name="T64" fmla="*/ 0 h 286"/>
              <a:gd name="T65" fmla="*/ 286 w 286"/>
              <a:gd name="T66" fmla="*/ 286 h 28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86" h="286">
                <a:moveTo>
                  <a:pt x="0" y="145"/>
                </a:moveTo>
                <a:lnTo>
                  <a:pt x="7" y="99"/>
                </a:lnTo>
                <a:lnTo>
                  <a:pt x="26" y="61"/>
                </a:lnTo>
                <a:lnTo>
                  <a:pt x="61" y="30"/>
                </a:lnTo>
                <a:lnTo>
                  <a:pt x="99" y="8"/>
                </a:lnTo>
                <a:lnTo>
                  <a:pt x="144" y="0"/>
                </a:lnTo>
                <a:lnTo>
                  <a:pt x="186" y="8"/>
                </a:lnTo>
                <a:lnTo>
                  <a:pt x="228" y="30"/>
                </a:lnTo>
                <a:lnTo>
                  <a:pt x="259" y="61"/>
                </a:lnTo>
                <a:lnTo>
                  <a:pt x="278" y="99"/>
                </a:lnTo>
                <a:lnTo>
                  <a:pt x="285" y="145"/>
                </a:lnTo>
                <a:lnTo>
                  <a:pt x="278" y="190"/>
                </a:lnTo>
                <a:lnTo>
                  <a:pt x="259" y="228"/>
                </a:lnTo>
                <a:lnTo>
                  <a:pt x="228" y="259"/>
                </a:lnTo>
                <a:lnTo>
                  <a:pt x="186" y="281"/>
                </a:lnTo>
                <a:lnTo>
                  <a:pt x="144" y="285"/>
                </a:lnTo>
                <a:lnTo>
                  <a:pt x="99" y="281"/>
                </a:lnTo>
                <a:lnTo>
                  <a:pt x="61" y="259"/>
                </a:lnTo>
                <a:lnTo>
                  <a:pt x="26" y="228"/>
                </a:lnTo>
                <a:lnTo>
                  <a:pt x="7" y="190"/>
                </a:lnTo>
                <a:lnTo>
                  <a:pt x="0" y="145"/>
                </a:lnTo>
              </a:path>
            </a:pathLst>
          </a:cu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4" name="Rectangle 41"/>
          <p:cNvSpPr>
            <a:spLocks noChangeArrowheads="1"/>
          </p:cNvSpPr>
          <p:nvPr/>
        </p:nvSpPr>
        <p:spPr bwMode="auto">
          <a:xfrm>
            <a:off x="228600" y="3886200"/>
            <a:ext cx="19812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dirty="0"/>
              <a:t>Predicted Value of Y for X</a:t>
            </a:r>
            <a:r>
              <a:rPr lang="en-US" altLang="en-US" sz="2000" baseline="-25000" dirty="0"/>
              <a:t>i</a:t>
            </a:r>
            <a:r>
              <a:rPr lang="en-US" altLang="en-US" sz="2000" dirty="0"/>
              <a:t> </a:t>
            </a:r>
          </a:p>
        </p:txBody>
      </p:sp>
      <p:graphicFrame>
        <p:nvGraphicFramePr>
          <p:cNvPr id="11305" name="Object 43"/>
          <p:cNvGraphicFramePr>
            <a:graphicFrameLocks noChangeAspect="1"/>
          </p:cNvGraphicFramePr>
          <p:nvPr/>
        </p:nvGraphicFramePr>
        <p:xfrm>
          <a:off x="3629025" y="1752600"/>
          <a:ext cx="3878263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3000" imgH="228600" progId="Equation.3">
                  <p:embed/>
                </p:oleObj>
              </mc:Choice>
              <mc:Fallback>
                <p:oleObj name="Equation" r:id="rId2" imgW="1143000" imgH="228600" progId="Equation.3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9025" y="1752600"/>
                        <a:ext cx="3878263" cy="776288"/>
                      </a:xfrm>
                      <a:prstGeom prst="rect">
                        <a:avLst/>
                      </a:prstGeom>
                      <a:solidFill>
                        <a:srgbClr val="00E2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06" name="Text Box 43"/>
          <p:cNvSpPr txBox="1">
            <a:spLocks noChangeArrowheads="1"/>
          </p:cNvSpPr>
          <p:nvPr/>
        </p:nvSpPr>
        <p:spPr bwMode="auto">
          <a:xfrm>
            <a:off x="3810000" y="5867400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X</a:t>
            </a:r>
            <a:r>
              <a:rPr lang="en-US" altLang="en-US" sz="2400" baseline="-25000"/>
              <a:t>i</a:t>
            </a:r>
          </a:p>
        </p:txBody>
      </p:sp>
      <p:sp>
        <p:nvSpPr>
          <p:cNvPr id="11307" name="Freeform 44"/>
          <p:cNvSpPr>
            <a:spLocks/>
          </p:cNvSpPr>
          <p:nvPr/>
        </p:nvSpPr>
        <p:spPr bwMode="auto">
          <a:xfrm>
            <a:off x="3792538" y="2762250"/>
            <a:ext cx="455612" cy="454025"/>
          </a:xfrm>
          <a:custGeom>
            <a:avLst/>
            <a:gdLst>
              <a:gd name="T0" fmla="*/ 0 w 287"/>
              <a:gd name="T1" fmla="*/ 2147483646 h 286"/>
              <a:gd name="T2" fmla="*/ 2147483646 w 287"/>
              <a:gd name="T3" fmla="*/ 2147483646 h 286"/>
              <a:gd name="T4" fmla="*/ 2147483646 w 287"/>
              <a:gd name="T5" fmla="*/ 2147483646 h 286"/>
              <a:gd name="T6" fmla="*/ 2147483646 w 287"/>
              <a:gd name="T7" fmla="*/ 2147483646 h 286"/>
              <a:gd name="T8" fmla="*/ 2147483646 w 287"/>
              <a:gd name="T9" fmla="*/ 2147483646 h 286"/>
              <a:gd name="T10" fmla="*/ 2147483646 w 287"/>
              <a:gd name="T11" fmla="*/ 0 h 286"/>
              <a:gd name="T12" fmla="*/ 2147483646 w 287"/>
              <a:gd name="T13" fmla="*/ 2147483646 h 286"/>
              <a:gd name="T14" fmla="*/ 2147483646 w 287"/>
              <a:gd name="T15" fmla="*/ 2147483646 h 286"/>
              <a:gd name="T16" fmla="*/ 2147483646 w 287"/>
              <a:gd name="T17" fmla="*/ 2147483646 h 286"/>
              <a:gd name="T18" fmla="*/ 2147483646 w 287"/>
              <a:gd name="T19" fmla="*/ 2147483646 h 286"/>
              <a:gd name="T20" fmla="*/ 2147483646 w 287"/>
              <a:gd name="T21" fmla="*/ 2147483646 h 286"/>
              <a:gd name="T22" fmla="*/ 2147483646 w 287"/>
              <a:gd name="T23" fmla="*/ 2147483646 h 286"/>
              <a:gd name="T24" fmla="*/ 2147483646 w 287"/>
              <a:gd name="T25" fmla="*/ 2147483646 h 286"/>
              <a:gd name="T26" fmla="*/ 2147483646 w 287"/>
              <a:gd name="T27" fmla="*/ 2147483646 h 286"/>
              <a:gd name="T28" fmla="*/ 2147483646 w 287"/>
              <a:gd name="T29" fmla="*/ 2147483646 h 286"/>
              <a:gd name="T30" fmla="*/ 2147483646 w 287"/>
              <a:gd name="T31" fmla="*/ 2147483646 h 286"/>
              <a:gd name="T32" fmla="*/ 2147483646 w 287"/>
              <a:gd name="T33" fmla="*/ 2147483646 h 286"/>
              <a:gd name="T34" fmla="*/ 2147483646 w 287"/>
              <a:gd name="T35" fmla="*/ 2147483646 h 286"/>
              <a:gd name="T36" fmla="*/ 2147483646 w 287"/>
              <a:gd name="T37" fmla="*/ 2147483646 h 286"/>
              <a:gd name="T38" fmla="*/ 2147483646 w 287"/>
              <a:gd name="T39" fmla="*/ 2147483646 h 286"/>
              <a:gd name="T40" fmla="*/ 0 w 287"/>
              <a:gd name="T41" fmla="*/ 2147483646 h 28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87"/>
              <a:gd name="T64" fmla="*/ 0 h 286"/>
              <a:gd name="T65" fmla="*/ 287 w 287"/>
              <a:gd name="T66" fmla="*/ 286 h 28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87" h="286">
                <a:moveTo>
                  <a:pt x="0" y="144"/>
                </a:moveTo>
                <a:lnTo>
                  <a:pt x="8" y="99"/>
                </a:lnTo>
                <a:lnTo>
                  <a:pt x="26" y="61"/>
                </a:lnTo>
                <a:lnTo>
                  <a:pt x="61" y="30"/>
                </a:lnTo>
                <a:lnTo>
                  <a:pt x="99" y="8"/>
                </a:lnTo>
                <a:lnTo>
                  <a:pt x="145" y="0"/>
                </a:lnTo>
                <a:lnTo>
                  <a:pt x="187" y="8"/>
                </a:lnTo>
                <a:lnTo>
                  <a:pt x="228" y="30"/>
                </a:lnTo>
                <a:lnTo>
                  <a:pt x="259" y="61"/>
                </a:lnTo>
                <a:lnTo>
                  <a:pt x="278" y="99"/>
                </a:lnTo>
                <a:lnTo>
                  <a:pt x="286" y="144"/>
                </a:lnTo>
                <a:lnTo>
                  <a:pt x="278" y="190"/>
                </a:lnTo>
                <a:lnTo>
                  <a:pt x="259" y="228"/>
                </a:lnTo>
                <a:lnTo>
                  <a:pt x="228" y="259"/>
                </a:lnTo>
                <a:lnTo>
                  <a:pt x="187" y="281"/>
                </a:lnTo>
                <a:lnTo>
                  <a:pt x="145" y="285"/>
                </a:lnTo>
                <a:lnTo>
                  <a:pt x="99" y="281"/>
                </a:lnTo>
                <a:lnTo>
                  <a:pt x="61" y="259"/>
                </a:lnTo>
                <a:lnTo>
                  <a:pt x="26" y="228"/>
                </a:lnTo>
                <a:lnTo>
                  <a:pt x="8" y="190"/>
                </a:lnTo>
                <a:lnTo>
                  <a:pt x="0" y="144"/>
                </a:lnTo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8" name="Line 45"/>
          <p:cNvSpPr>
            <a:spLocks noChangeShapeType="1"/>
          </p:cNvSpPr>
          <p:nvPr/>
        </p:nvSpPr>
        <p:spPr bwMode="auto">
          <a:xfrm flipH="1" flipV="1">
            <a:off x="4648200" y="38100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309" name="Line 46"/>
          <p:cNvSpPr>
            <a:spLocks noChangeShapeType="1"/>
          </p:cNvSpPr>
          <p:nvPr/>
        </p:nvSpPr>
        <p:spPr bwMode="auto">
          <a:xfrm>
            <a:off x="6324600" y="25146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310" name="Rectangle 47"/>
          <p:cNvSpPr>
            <a:spLocks noChangeArrowheads="1"/>
          </p:cNvSpPr>
          <p:nvPr/>
        </p:nvSpPr>
        <p:spPr bwMode="auto">
          <a:xfrm>
            <a:off x="6934200" y="3429000"/>
            <a:ext cx="16764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Slope = </a:t>
            </a:r>
            <a:r>
              <a:rPr lang="el-GR" altLang="en-US" sz="2400"/>
              <a:t>β</a:t>
            </a:r>
            <a:r>
              <a:rPr lang="en-US" altLang="en-US" sz="2400" baseline="-25000"/>
              <a:t>1</a:t>
            </a:r>
            <a:endParaRPr lang="el-GR" altLang="en-US" sz="2400" baseline="-25000"/>
          </a:p>
        </p:txBody>
      </p:sp>
      <p:sp>
        <p:nvSpPr>
          <p:cNvPr id="11311" name="Rectangle 48"/>
          <p:cNvSpPr>
            <a:spLocks noChangeArrowheads="1"/>
          </p:cNvSpPr>
          <p:nvPr/>
        </p:nvSpPr>
        <p:spPr bwMode="auto">
          <a:xfrm>
            <a:off x="304800" y="5105400"/>
            <a:ext cx="18288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Intercept = </a:t>
            </a:r>
            <a:r>
              <a:rPr lang="el-GR" altLang="en-US" sz="2000"/>
              <a:t>β</a:t>
            </a:r>
            <a:r>
              <a:rPr lang="en-US" altLang="en-US" sz="2000" baseline="-25000"/>
              <a:t>0</a:t>
            </a:r>
            <a:r>
              <a:rPr lang="en-US" altLang="en-US" sz="2000"/>
              <a:t>  </a:t>
            </a:r>
          </a:p>
        </p:txBody>
      </p:sp>
      <p:sp>
        <p:nvSpPr>
          <p:cNvPr id="11312" name="Text Box 49"/>
          <p:cNvSpPr txBox="1">
            <a:spLocks noChangeArrowheads="1"/>
          </p:cNvSpPr>
          <p:nvPr/>
        </p:nvSpPr>
        <p:spPr bwMode="auto">
          <a:xfrm>
            <a:off x="4191000" y="3352800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l-GR" altLang="en-US" sz="3200"/>
              <a:t>ε</a:t>
            </a:r>
            <a:r>
              <a:rPr lang="en-US" altLang="en-US" sz="3200" baseline="-25000"/>
              <a:t>i</a:t>
            </a:r>
            <a:endParaRPr lang="el-GR" altLang="en-US" sz="3200" baseline="-25000"/>
          </a:p>
        </p:txBody>
      </p:sp>
      <p:sp>
        <p:nvSpPr>
          <p:cNvPr id="11313" name="Rectangle 51"/>
          <p:cNvSpPr>
            <a:spLocks noGrp="1" noChangeArrowheads="1"/>
          </p:cNvSpPr>
          <p:nvPr>
            <p:ph type="title" idx="4294967295"/>
          </p:nvPr>
        </p:nvSpPr>
        <p:spPr>
          <a:xfrm>
            <a:off x="2075895" y="219871"/>
            <a:ext cx="7078662" cy="4048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600" dirty="0"/>
              <a:t>Simple Linear Regression Model</a:t>
            </a:r>
          </a:p>
        </p:txBody>
      </p:sp>
      <p:sp>
        <p:nvSpPr>
          <p:cNvPr id="11314" name="Rectangle 51"/>
          <p:cNvSpPr>
            <a:spLocks noChangeArrowheads="1"/>
          </p:cNvSpPr>
          <p:nvPr/>
        </p:nvSpPr>
        <p:spPr bwMode="auto">
          <a:xfrm>
            <a:off x="7543800" y="8382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5D0401-9787-4254-8AAE-ADC50BC0C5EA}"/>
              </a:ext>
            </a:extLst>
          </p:cNvPr>
          <p:cNvSpPr txBox="1"/>
          <p:nvPr/>
        </p:nvSpPr>
        <p:spPr>
          <a:xfrm>
            <a:off x="-76200" y="436310"/>
            <a:ext cx="35304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Equation of a line:</a:t>
            </a:r>
          </a:p>
          <a:p>
            <a:r>
              <a:rPr lang="en-US" sz="2000" dirty="0">
                <a:solidFill>
                  <a:srgbClr val="FF0000"/>
                </a:solidFill>
              </a:rPr>
              <a:t>Y = </a:t>
            </a:r>
            <a:r>
              <a:rPr lang="en-US" sz="2000" dirty="0" err="1">
                <a:solidFill>
                  <a:srgbClr val="FF0000"/>
                </a:solidFill>
              </a:rPr>
              <a:t>mX</a:t>
            </a:r>
            <a:r>
              <a:rPr lang="en-US" sz="2000" dirty="0">
                <a:solidFill>
                  <a:srgbClr val="FF0000"/>
                </a:solidFill>
              </a:rPr>
              <a:t> + b</a:t>
            </a:r>
            <a:endParaRPr lang="en-US" sz="900" dirty="0">
              <a:solidFill>
                <a:srgbClr val="FF0000"/>
              </a:solidFill>
            </a:endParaRPr>
          </a:p>
          <a:p>
            <a:r>
              <a:rPr lang="en-US" sz="2000" dirty="0">
                <a:solidFill>
                  <a:srgbClr val="FF0000"/>
                </a:solidFill>
              </a:rPr>
              <a:t>m is slope = rise/run = ΔY/ΔX</a:t>
            </a:r>
          </a:p>
          <a:p>
            <a:r>
              <a:rPr lang="el-GR" sz="2000" dirty="0">
                <a:solidFill>
                  <a:srgbClr val="FF0000"/>
                </a:solidFill>
              </a:rPr>
              <a:t>β</a:t>
            </a:r>
            <a:r>
              <a:rPr lang="en-US" sz="1200" dirty="0">
                <a:solidFill>
                  <a:srgbClr val="FF0000"/>
                </a:solidFill>
              </a:rPr>
              <a:t>1</a:t>
            </a:r>
            <a:r>
              <a:rPr lang="en-US" sz="2000" dirty="0">
                <a:solidFill>
                  <a:srgbClr val="FF0000"/>
                </a:solidFill>
              </a:rPr>
              <a:t> is slope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/>
      <p:bldP spid="11298" grpId="0"/>
      <p:bldP spid="1130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4DFA2-1931-B6DA-C24B-18068BC73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96ABA-D2CB-4DD0-2E2B-53ED0A5561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Betas are population parameters (like mu, previously)</a:t>
            </a:r>
          </a:p>
          <a:p>
            <a:r>
              <a:rPr lang="en-US" dirty="0"/>
              <a:t>We assume those Betas are out there…we just can’t know them! (just like we assume mu is other there, unknowable)</a:t>
            </a:r>
          </a:p>
          <a:p>
            <a:r>
              <a:rPr lang="en-US" dirty="0"/>
              <a:t>We make guesses for the Betas from a sample</a:t>
            </a:r>
          </a:p>
          <a:p>
            <a:pPr lvl="1"/>
            <a:r>
              <a:rPr lang="en-US" dirty="0"/>
              <a:t>In stats we call our guesses “estimates”</a:t>
            </a:r>
          </a:p>
          <a:p>
            <a:r>
              <a:rPr lang="en-US" dirty="0"/>
              <a:t>“b” is our estimate for Beta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24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3"/>
          <p:cNvGraphicFramePr>
            <a:graphicFrameLocks noChangeAspect="1"/>
          </p:cNvGraphicFramePr>
          <p:nvPr/>
        </p:nvGraphicFramePr>
        <p:xfrm>
          <a:off x="2482850" y="4275138"/>
          <a:ext cx="3794125" cy="1103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75920" imgH="253890" progId="Equation.DSMT4">
                  <p:embed/>
                </p:oleObj>
              </mc:Choice>
              <mc:Fallback>
                <p:oleObj name="Equation" r:id="rId2" imgW="875920" imgH="25389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2850" y="4275138"/>
                        <a:ext cx="3794125" cy="1103312"/>
                      </a:xfrm>
                      <a:prstGeom prst="rect">
                        <a:avLst/>
                      </a:prstGeom>
                      <a:solidFill>
                        <a:srgbClr val="00E2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143000" y="1600200"/>
            <a:ext cx="7086600" cy="835025"/>
          </a:xfrm>
          <a:prstGeom prst="rect">
            <a:avLst/>
          </a:prstGeom>
          <a:solidFill>
            <a:srgbClr val="00E2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The simple linear regression equation provides an </a:t>
            </a:r>
            <a:r>
              <a:rPr lang="en-US" altLang="en-US" sz="2400" dirty="0">
                <a:solidFill>
                  <a:schemeClr val="folHlink"/>
                </a:solidFill>
              </a:rPr>
              <a:t>estimate</a:t>
            </a:r>
            <a:r>
              <a:rPr lang="en-US" altLang="en-US" sz="2400" dirty="0"/>
              <a:t> of the </a:t>
            </a:r>
            <a:r>
              <a:rPr lang="en-US" altLang="en-US" sz="2400" u="sng" dirty="0"/>
              <a:t>population</a:t>
            </a:r>
            <a:r>
              <a:rPr lang="en-US" altLang="en-US" sz="2400" dirty="0"/>
              <a:t> regression line.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150938" y="147638"/>
            <a:ext cx="7078662" cy="99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dirty="0"/>
              <a:t>Simple Linear Regression Equation (</a:t>
            </a:r>
            <a:r>
              <a:rPr lang="en-US" altLang="en-US" dirty="0">
                <a:highlight>
                  <a:srgbClr val="FFFF00"/>
                </a:highlight>
              </a:rPr>
              <a:t>Prediction Line</a:t>
            </a:r>
            <a:r>
              <a:rPr lang="en-US" altLang="en-US" dirty="0"/>
              <a:t>)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3429000" y="2959100"/>
            <a:ext cx="18288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dirty="0"/>
              <a:t>Estimate of the regression </a:t>
            </a:r>
            <a:br>
              <a:rPr lang="en-US" altLang="en-US" sz="2000" dirty="0"/>
            </a:br>
            <a:r>
              <a:rPr lang="en-US" altLang="en-US" sz="2000" dirty="0"/>
              <a:t>intercept</a:t>
            </a:r>
            <a:endParaRPr lang="en-US" altLang="en-US" sz="2000" baseline="-25000" dirty="0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5410200" y="3035300"/>
            <a:ext cx="20574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dirty="0"/>
              <a:t>Estimate of the regression slope</a:t>
            </a:r>
            <a:br>
              <a:rPr lang="en-US" altLang="en-US" sz="2000" dirty="0"/>
            </a:br>
            <a:endParaRPr lang="en-US" altLang="en-US" sz="2000" baseline="-25000" dirty="0"/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>
            <a:off x="3810000" y="3949700"/>
            <a:ext cx="762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 flipH="1">
            <a:off x="5410200" y="3721100"/>
            <a:ext cx="2286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1066800" y="2654300"/>
            <a:ext cx="17526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dirty="0"/>
              <a:t>Estimated  (or predicted) Y value for observation </a:t>
            </a:r>
            <a:r>
              <a:rPr lang="en-US" altLang="en-US" sz="2000" dirty="0" err="1"/>
              <a:t>i</a:t>
            </a:r>
            <a:endParaRPr lang="en-US" altLang="en-US" sz="2000" baseline="-25000" dirty="0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>
            <a:off x="2133600" y="3949700"/>
            <a:ext cx="4572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6629400" y="4102100"/>
            <a:ext cx="17526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dirty="0"/>
              <a:t>Value of X for observation </a:t>
            </a:r>
            <a:r>
              <a:rPr lang="en-US" altLang="en-US" sz="2000" dirty="0" err="1"/>
              <a:t>i</a:t>
            </a:r>
            <a:endParaRPr lang="en-US" altLang="en-US" sz="2000" dirty="0"/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 flipH="1">
            <a:off x="6096000" y="4483100"/>
            <a:ext cx="5334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1" name="Rectangle 14"/>
          <p:cNvSpPr>
            <a:spLocks noChangeArrowheads="1"/>
          </p:cNvSpPr>
          <p:nvPr/>
        </p:nvSpPr>
        <p:spPr bwMode="auto">
          <a:xfrm>
            <a:off x="7540625" y="633413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12294" grpId="0"/>
      <p:bldP spid="12297" grpId="0"/>
      <p:bldP spid="1229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D8BFE-B006-28AC-F3EB-490CC147F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EDBEA-5278-D51A-AEC1-28AB57E1E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a lot of possible lines that we could draw through a cloud of data: which one is the “best”? </a:t>
            </a:r>
          </a:p>
          <a:p>
            <a:r>
              <a:rPr lang="en-US" dirty="0"/>
              <a:t>The is a standard, accepted way to generate these estimates</a:t>
            </a:r>
          </a:p>
          <a:p>
            <a:pPr lvl="1"/>
            <a:r>
              <a:rPr lang="en-US" dirty="0"/>
              <a:t>i.e. there is a standard way to draw the line</a:t>
            </a:r>
          </a:p>
          <a:p>
            <a:r>
              <a:rPr lang="en-US" dirty="0"/>
              <a:t>It is our “ordinary least squares” (OLS) method</a:t>
            </a:r>
          </a:p>
          <a:p>
            <a:r>
              <a:rPr lang="en-US" dirty="0"/>
              <a:t>The OLS method will give us the one line, out of infinite possibilities, that “minimizes the sum of squared residuals”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32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Objectives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20713" y="1371600"/>
            <a:ext cx="7924800" cy="3176254"/>
          </a:xfrm>
        </p:spPr>
        <p:txBody>
          <a:bodyPr>
            <a:sp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b="1" dirty="0"/>
              <a:t>In this chapter, you learn: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/>
              <a:t> </a:t>
            </a:r>
          </a:p>
          <a:p>
            <a:pPr eaLnBrk="1" hangingPunct="1">
              <a:spcBef>
                <a:spcPct val="25000"/>
              </a:spcBef>
              <a:buSzPct val="100000"/>
            </a:pPr>
            <a:r>
              <a:rPr lang="en-US" altLang="en-US" sz="2400" dirty="0"/>
              <a:t>To understand the usefulness of regression analysis.</a:t>
            </a:r>
          </a:p>
          <a:p>
            <a:pPr eaLnBrk="1" hangingPunct="1">
              <a:spcBef>
                <a:spcPct val="25000"/>
              </a:spcBef>
              <a:buSzPct val="100000"/>
            </a:pPr>
            <a:r>
              <a:rPr lang="en-US" altLang="en-US" sz="2400" dirty="0"/>
              <a:t>To understand the meaning of the regression coefficients b</a:t>
            </a:r>
            <a:r>
              <a:rPr lang="en-US" altLang="en-US" sz="2400" baseline="-25000" dirty="0"/>
              <a:t>0</a:t>
            </a:r>
            <a:r>
              <a:rPr lang="en-US" altLang="en-US" sz="2400" dirty="0"/>
              <a:t> and b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.</a:t>
            </a:r>
          </a:p>
          <a:p>
            <a:pPr eaLnBrk="1" hangingPunct="1">
              <a:spcBef>
                <a:spcPct val="25000"/>
              </a:spcBef>
              <a:buSzPct val="100000"/>
            </a:pPr>
            <a:r>
              <a:rPr lang="en-US" altLang="en-US" sz="2400" dirty="0"/>
              <a:t>How to properly perform regression analysis.</a:t>
            </a:r>
          </a:p>
          <a:p>
            <a:pPr eaLnBrk="1" hangingPunct="1">
              <a:spcBef>
                <a:spcPct val="25000"/>
              </a:spcBef>
              <a:buSzPct val="100000"/>
            </a:pPr>
            <a:endParaRPr lang="en-US" alt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B735C-266A-43CC-D19F-A93AA27B7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49487-230F-36FA-1DBF-B8948936F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the line that minimizes the sum/total of all the squared differences between each actual value of y and the predicted value.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3096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21476-39CC-08AB-0100-FB44EC101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762FF-27D0-EAD3-172D-B597764AE0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Let’s say we have a cloud of data</a:t>
            </a:r>
          </a:p>
          <a:p>
            <a:r>
              <a:rPr lang="en-US" sz="2400" dirty="0"/>
              <a:t>I make a line that I think fits it best</a:t>
            </a:r>
          </a:p>
          <a:p>
            <a:r>
              <a:rPr lang="en-US" sz="2400" dirty="0"/>
              <a:t>You do the same</a:t>
            </a:r>
          </a:p>
          <a:p>
            <a:r>
              <a:rPr lang="en-US" sz="2400" dirty="0"/>
              <a:t>Whose line is “better”????</a:t>
            </a:r>
          </a:p>
          <a:p>
            <a:r>
              <a:rPr lang="en-US" sz="2400" dirty="0"/>
              <a:t>For each point, I measure the vertical distance between the point/observation and my line and square it. Then I add up all those squared distances and get a number. </a:t>
            </a:r>
          </a:p>
          <a:p>
            <a:r>
              <a:rPr lang="en-US" sz="2400" dirty="0"/>
              <a:t>You do the same. </a:t>
            </a:r>
          </a:p>
          <a:p>
            <a:r>
              <a:rPr lang="en-US" sz="2400" dirty="0"/>
              <a:t>Whoever’s line has a smaller “sum or squared residuals” is better. </a:t>
            </a:r>
          </a:p>
        </p:txBody>
      </p:sp>
    </p:spTree>
    <p:extLst>
      <p:ext uri="{BB962C8B-B14F-4D97-AF65-F5344CB8AC3E}">
        <p14:creationId xmlns:p14="http://schemas.microsoft.com/office/powerpoint/2010/main" val="223740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F914B-8B30-3032-8DF3-F95FF5C75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B99B8-90D0-9974-1EFD-523E294358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OLS line is THE line, out of all possible lines, the minimizes this “sum of squared residuals”</a:t>
            </a:r>
          </a:p>
          <a:p>
            <a:r>
              <a:rPr lang="en-US" dirty="0"/>
              <a:t>No one could find a line that makes that number smaller. </a:t>
            </a:r>
          </a:p>
        </p:txBody>
      </p:sp>
    </p:spTree>
    <p:extLst>
      <p:ext uri="{BB962C8B-B14F-4D97-AF65-F5344CB8AC3E}">
        <p14:creationId xmlns:p14="http://schemas.microsoft.com/office/powerpoint/2010/main" val="16302489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50938" y="228600"/>
            <a:ext cx="7383462" cy="674688"/>
          </a:xfrm>
        </p:spPr>
        <p:txBody>
          <a:bodyPr/>
          <a:lstStyle/>
          <a:p>
            <a:pPr eaLnBrk="1" hangingPunct="1"/>
            <a:r>
              <a:rPr lang="en-US" altLang="en-US"/>
              <a:t>The Least Squares Method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77900" y="1066800"/>
            <a:ext cx="7543800" cy="5343525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altLang="en-US" sz="2700" dirty="0"/>
              <a:t>b</a:t>
            </a:r>
            <a:r>
              <a:rPr lang="en-US" altLang="en-US" sz="2700" baseline="-25000" dirty="0"/>
              <a:t>0</a:t>
            </a:r>
            <a:r>
              <a:rPr lang="en-US" altLang="en-US" sz="2700" dirty="0"/>
              <a:t> and b</a:t>
            </a:r>
            <a:r>
              <a:rPr lang="en-US" altLang="en-US" sz="2700" baseline="-25000" dirty="0"/>
              <a:t>1</a:t>
            </a:r>
            <a:r>
              <a:rPr lang="en-US" altLang="en-US" sz="2700" dirty="0"/>
              <a:t> are obtained by finding the values  that </a:t>
            </a:r>
            <a:r>
              <a:rPr lang="en-US" altLang="en-US" sz="2700" dirty="0">
                <a:solidFill>
                  <a:srgbClr val="008000"/>
                </a:solidFill>
                <a:highlight>
                  <a:srgbClr val="FFFF00"/>
                </a:highlight>
              </a:rPr>
              <a:t>minimize</a:t>
            </a:r>
            <a:r>
              <a:rPr lang="en-US" altLang="en-US" sz="2700" dirty="0">
                <a:solidFill>
                  <a:srgbClr val="008000"/>
                </a:solidFill>
              </a:rPr>
              <a:t> the sum of the squared</a:t>
            </a:r>
            <a:r>
              <a:rPr lang="en-US" altLang="en-US" sz="2700" dirty="0">
                <a:solidFill>
                  <a:schemeClr val="folHlink"/>
                </a:solidFill>
              </a:rPr>
              <a:t> </a:t>
            </a:r>
            <a:r>
              <a:rPr lang="en-US" altLang="en-US" sz="2700" dirty="0">
                <a:solidFill>
                  <a:srgbClr val="008000"/>
                </a:solidFill>
              </a:rPr>
              <a:t>differences</a:t>
            </a:r>
            <a:r>
              <a:rPr lang="en-US" altLang="en-US" sz="2700" dirty="0">
                <a:solidFill>
                  <a:schemeClr val="folHlink"/>
                </a:solidFill>
              </a:rPr>
              <a:t> </a:t>
            </a:r>
            <a:r>
              <a:rPr lang="en-US" altLang="en-US" sz="2700" dirty="0"/>
              <a:t>between Y and    :</a:t>
            </a:r>
          </a:p>
          <a:p>
            <a:pPr eaLnBrk="1" hangingPunct="1">
              <a:lnSpc>
                <a:spcPct val="130000"/>
              </a:lnSpc>
            </a:pPr>
            <a:endParaRPr lang="en-US" altLang="en-US" sz="2700" dirty="0"/>
          </a:p>
          <a:p>
            <a:pPr eaLnBrk="1" hangingPunct="1">
              <a:lnSpc>
                <a:spcPct val="130000"/>
              </a:lnSpc>
            </a:pPr>
            <a:endParaRPr lang="en-US" altLang="en-US" sz="800" dirty="0"/>
          </a:p>
          <a:p>
            <a:pPr eaLnBrk="1" hangingPunct="1">
              <a:lnSpc>
                <a:spcPct val="130000"/>
              </a:lnSpc>
            </a:pPr>
            <a:r>
              <a:rPr lang="en-US" altLang="en-US" dirty="0"/>
              <a:t>The coefficients b</a:t>
            </a:r>
            <a:r>
              <a:rPr lang="en-US" altLang="en-US" baseline="-25000" dirty="0"/>
              <a:t>0</a:t>
            </a:r>
            <a:r>
              <a:rPr lang="en-US" altLang="en-US" dirty="0"/>
              <a:t> and b</a:t>
            </a:r>
            <a:r>
              <a:rPr lang="en-US" altLang="en-US" baseline="-25000" dirty="0"/>
              <a:t>1</a:t>
            </a:r>
            <a:r>
              <a:rPr lang="en-US" altLang="en-US" dirty="0"/>
              <a:t>, and other regression results in this chapter, are found using Excel or other software.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dirty="0"/>
              <a:t>The calculations for b</a:t>
            </a:r>
            <a:r>
              <a:rPr lang="en-US" altLang="en-US" baseline="-25000" dirty="0"/>
              <a:t>0</a:t>
            </a:r>
            <a:r>
              <a:rPr lang="en-US" altLang="en-US" dirty="0"/>
              <a:t> and b</a:t>
            </a:r>
            <a:r>
              <a:rPr lang="en-US" altLang="en-US" baseline="-25000" dirty="0"/>
              <a:t>1</a:t>
            </a:r>
            <a:r>
              <a:rPr lang="en-US" altLang="en-US" dirty="0"/>
              <a:t> are not shown here but are available in the text.</a:t>
            </a:r>
          </a:p>
        </p:txBody>
      </p:sp>
      <p:graphicFrame>
        <p:nvGraphicFramePr>
          <p:cNvPr id="1331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3543447"/>
              </p:ext>
            </p:extLst>
          </p:nvPr>
        </p:nvGraphicFramePr>
        <p:xfrm>
          <a:off x="525463" y="2743200"/>
          <a:ext cx="8008937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05100" imgH="266700" progId="Equation.3">
                  <p:embed/>
                </p:oleObj>
              </mc:Choice>
              <mc:Fallback>
                <p:oleObj name="Equation" r:id="rId2" imgW="2705100" imgH="2667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463" y="2743200"/>
                        <a:ext cx="8008937" cy="785813"/>
                      </a:xfrm>
                      <a:prstGeom prst="rect">
                        <a:avLst/>
                      </a:prstGeom>
                      <a:solidFill>
                        <a:srgbClr val="00E2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Object 7"/>
          <p:cNvGraphicFramePr>
            <a:graphicFrameLocks noChangeAspect="1"/>
          </p:cNvGraphicFramePr>
          <p:nvPr/>
        </p:nvGraphicFramePr>
        <p:xfrm>
          <a:off x="5538788" y="2266950"/>
          <a:ext cx="3460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2268" imgH="203024" progId="Equation.3">
                  <p:embed/>
                </p:oleObj>
              </mc:Choice>
              <mc:Fallback>
                <p:oleObj name="Equation" r:id="rId4" imgW="152268" imgH="203024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8788" y="2266950"/>
                        <a:ext cx="34607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8" name="Rectangle 7"/>
          <p:cNvSpPr>
            <a:spLocks noChangeArrowheads="1"/>
          </p:cNvSpPr>
          <p:nvPr/>
        </p:nvSpPr>
        <p:spPr bwMode="auto">
          <a:xfrm>
            <a:off x="7543800" y="7620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2081213"/>
            <a:ext cx="7696200" cy="4027487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45000"/>
              </a:spcBef>
            </a:pPr>
            <a:r>
              <a:rPr lang="en-US" altLang="en-US" sz="3100" dirty="0"/>
              <a:t>b</a:t>
            </a:r>
            <a:r>
              <a:rPr lang="en-US" altLang="en-US" sz="3100" baseline="-25000" dirty="0"/>
              <a:t>0</a:t>
            </a:r>
            <a:r>
              <a:rPr lang="en-US" altLang="en-US" sz="3100" dirty="0"/>
              <a:t> is the estimated mean value of Y when the value of X is zero. (it is the vertical intercept of a linear relationship.)</a:t>
            </a:r>
          </a:p>
          <a:p>
            <a:pPr eaLnBrk="1" hangingPunct="1">
              <a:lnSpc>
                <a:spcPct val="110000"/>
              </a:lnSpc>
              <a:spcBef>
                <a:spcPct val="45000"/>
              </a:spcBef>
            </a:pPr>
            <a:endParaRPr lang="en-US" altLang="en-US" sz="1400" dirty="0"/>
          </a:p>
          <a:p>
            <a:pPr eaLnBrk="1" hangingPunct="1">
              <a:lnSpc>
                <a:spcPct val="110000"/>
              </a:lnSpc>
              <a:spcBef>
                <a:spcPct val="45000"/>
              </a:spcBef>
            </a:pPr>
            <a:r>
              <a:rPr lang="en-US" altLang="en-US" sz="3100" dirty="0"/>
              <a:t>b</a:t>
            </a:r>
            <a:r>
              <a:rPr lang="en-US" altLang="en-US" sz="3100" baseline="-25000" dirty="0"/>
              <a:t>1</a:t>
            </a:r>
            <a:r>
              <a:rPr lang="en-US" altLang="en-US" sz="3100" dirty="0"/>
              <a:t> is the estimated change in the mean value of Y as a result of a one-unit increase in X.    </a:t>
            </a:r>
          </a:p>
          <a:p>
            <a:pPr marL="852488" lvl="2" indent="0" eaLnBrk="1" hangingPunct="1">
              <a:lnSpc>
                <a:spcPct val="110000"/>
              </a:lnSpc>
              <a:spcBef>
                <a:spcPct val="45000"/>
              </a:spcBef>
              <a:buNone/>
            </a:pPr>
            <a:r>
              <a:rPr lang="en-US" altLang="en-US" sz="2300" dirty="0"/>
              <a:t>			</a:t>
            </a:r>
            <a:r>
              <a:rPr lang="en-US" altLang="en-US" sz="2300" dirty="0">
                <a:solidFill>
                  <a:srgbClr val="FF0000"/>
                </a:solidFill>
              </a:rPr>
              <a:t>b</a:t>
            </a:r>
            <a:r>
              <a:rPr lang="en-US" altLang="en-US" sz="1400" dirty="0">
                <a:solidFill>
                  <a:srgbClr val="FF0000"/>
                </a:solidFill>
              </a:rPr>
              <a:t>1</a:t>
            </a:r>
            <a:r>
              <a:rPr lang="en-US" altLang="en-US" sz="2300" dirty="0">
                <a:solidFill>
                  <a:srgbClr val="FF0000"/>
                </a:solidFill>
              </a:rPr>
              <a:t> *</a:t>
            </a:r>
            <a:r>
              <a:rPr lang="el-GR" altLang="en-US" sz="2300" dirty="0">
                <a:solidFill>
                  <a:srgbClr val="FF0000"/>
                </a:solidFill>
              </a:rPr>
              <a:t> Δ</a:t>
            </a:r>
            <a:r>
              <a:rPr lang="en-US" altLang="en-US" sz="2300" dirty="0">
                <a:solidFill>
                  <a:srgbClr val="FF0000"/>
                </a:solidFill>
              </a:rPr>
              <a:t>X =  </a:t>
            </a:r>
            <a:r>
              <a:rPr lang="el-GR" altLang="en-US" sz="2300" dirty="0">
                <a:solidFill>
                  <a:srgbClr val="FF0000"/>
                </a:solidFill>
              </a:rPr>
              <a:t>Δ</a:t>
            </a:r>
            <a:r>
              <a:rPr lang="en-US" altLang="en-US" sz="2300" dirty="0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609600"/>
            <a:ext cx="7793038" cy="762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/>
              <a:t>Interpretation of the </a:t>
            </a:r>
            <a:br>
              <a:rPr lang="en-US" altLang="en-US"/>
            </a:br>
            <a:r>
              <a:rPr lang="en-US" altLang="en-US"/>
              <a:t>Slope and the Intercept</a:t>
            </a: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7543800" y="1304925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5D9AD2-5987-489E-BBCF-50786092AFDA}"/>
              </a:ext>
            </a:extLst>
          </p:cNvPr>
          <p:cNvSpPr txBox="1"/>
          <p:nvPr/>
        </p:nvSpPr>
        <p:spPr>
          <a:xfrm>
            <a:off x="7848600" y="61087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highlight>
                  <a:srgbClr val="FF00FF"/>
                </a:highlight>
              </a:rPr>
              <a:t>To Ch13 XL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685800" y="1828800"/>
            <a:ext cx="8153400" cy="1371600"/>
          </a:xfrm>
          <a:prstGeom prst="rect">
            <a:avLst/>
          </a:prstGeom>
          <a:solidFill>
            <a:srgbClr val="00E2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150938" y="381000"/>
            <a:ext cx="7078662" cy="99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/>
              <a:t>Simple Linear Regression Example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828800"/>
            <a:ext cx="8153400" cy="4114800"/>
          </a:xfrm>
        </p:spPr>
        <p:txBody>
          <a:bodyPr/>
          <a:lstStyle/>
          <a:p>
            <a:pPr eaLnBrk="1" hangingPunct="1"/>
            <a:r>
              <a:rPr lang="en-US" altLang="en-US" sz="2700" dirty="0"/>
              <a:t>A real estate agent wishes to examine the relationship between the selling price of a home and its size (measured in square feet).</a:t>
            </a:r>
          </a:p>
          <a:p>
            <a:pPr eaLnBrk="1" hangingPunct="1"/>
            <a:endParaRPr lang="en-US" altLang="en-US" sz="1400" dirty="0"/>
          </a:p>
          <a:p>
            <a:pPr eaLnBrk="1" hangingPunct="1"/>
            <a:r>
              <a:rPr lang="en-US" altLang="en-US" sz="2700" dirty="0"/>
              <a:t>A random sample of 10 houses is selected.</a:t>
            </a:r>
          </a:p>
          <a:p>
            <a:pPr lvl="1" eaLnBrk="1" hangingPunct="1"/>
            <a:r>
              <a:rPr lang="en-US" altLang="en-US" sz="2700" dirty="0">
                <a:solidFill>
                  <a:srgbClr val="008000"/>
                </a:solidFill>
              </a:rPr>
              <a:t>Dependent variable (Y) = house price </a:t>
            </a:r>
            <a:r>
              <a:rPr lang="en-US" altLang="en-US" sz="2300" dirty="0">
                <a:solidFill>
                  <a:srgbClr val="008000"/>
                </a:solidFill>
              </a:rPr>
              <a:t>in $1,000s.</a:t>
            </a:r>
          </a:p>
          <a:p>
            <a:pPr lvl="1" eaLnBrk="1" hangingPunct="1"/>
            <a:r>
              <a:rPr lang="en-US" altLang="en-US" sz="2700" dirty="0">
                <a:solidFill>
                  <a:srgbClr val="008000"/>
                </a:solidFill>
              </a:rPr>
              <a:t>Independent variable (X) = square feet.</a:t>
            </a:r>
          </a:p>
        </p:txBody>
      </p:sp>
      <p:sp>
        <p:nvSpPr>
          <p:cNvPr id="15365" name="Rectangle 7"/>
          <p:cNvSpPr>
            <a:spLocks noChangeArrowheads="1"/>
          </p:cNvSpPr>
          <p:nvPr/>
        </p:nvSpPr>
        <p:spPr bwMode="auto">
          <a:xfrm>
            <a:off x="7543800" y="9906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50938" y="381000"/>
            <a:ext cx="7078662" cy="99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/>
              <a:t>Simple Linear Regression Example:  Data</a:t>
            </a:r>
          </a:p>
        </p:txBody>
      </p:sp>
      <p:graphicFrame>
        <p:nvGraphicFramePr>
          <p:cNvPr id="28716" name="Group 44"/>
          <p:cNvGraphicFramePr>
            <a:graphicFrameLocks noGrp="1"/>
          </p:cNvGraphicFramePr>
          <p:nvPr/>
        </p:nvGraphicFramePr>
        <p:xfrm>
          <a:off x="1524000" y="1600200"/>
          <a:ext cx="6096000" cy="4479922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0502"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House Price in $1000s</a:t>
                      </a: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(Y)</a:t>
                      </a:r>
                    </a:p>
                  </a:txBody>
                  <a:tcPr marT="45691" marB="4569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BAE"/>
                    </a:solidFill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Square Feet </a:t>
                      </a: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(X)</a:t>
                      </a:r>
                    </a:p>
                  </a:txBody>
                  <a:tcPr marT="45691" marB="456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B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942"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245</a:t>
                      </a:r>
                    </a:p>
                  </a:txBody>
                  <a:tcPr marT="45691" marB="456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1,400</a:t>
                      </a:r>
                    </a:p>
                  </a:txBody>
                  <a:tcPr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942"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312</a:t>
                      </a:r>
                    </a:p>
                  </a:txBody>
                  <a:tcPr marT="45691" marB="456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1,600</a:t>
                      </a:r>
                    </a:p>
                  </a:txBody>
                  <a:tcPr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942"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279</a:t>
                      </a:r>
                    </a:p>
                  </a:txBody>
                  <a:tcPr marT="45691" marB="456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1,700</a:t>
                      </a:r>
                    </a:p>
                  </a:txBody>
                  <a:tcPr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942"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308</a:t>
                      </a:r>
                    </a:p>
                  </a:txBody>
                  <a:tcPr marT="45691" marB="456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1,875</a:t>
                      </a:r>
                    </a:p>
                  </a:txBody>
                  <a:tcPr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0942"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</a:t>
                      </a:r>
                    </a:p>
                  </a:txBody>
                  <a:tcPr marT="45691" marB="456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1,100</a:t>
                      </a:r>
                    </a:p>
                  </a:txBody>
                  <a:tcPr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0942"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219</a:t>
                      </a:r>
                    </a:p>
                  </a:txBody>
                  <a:tcPr marT="45691" marB="456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1,550</a:t>
                      </a:r>
                    </a:p>
                  </a:txBody>
                  <a:tcPr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0942"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405</a:t>
                      </a:r>
                    </a:p>
                  </a:txBody>
                  <a:tcPr marT="45691" marB="456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2,350</a:t>
                      </a:r>
                    </a:p>
                  </a:txBody>
                  <a:tcPr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0942"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324</a:t>
                      </a:r>
                    </a:p>
                  </a:txBody>
                  <a:tcPr marT="45691" marB="456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2,450</a:t>
                      </a:r>
                    </a:p>
                  </a:txBody>
                  <a:tcPr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0942"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319</a:t>
                      </a:r>
                    </a:p>
                  </a:txBody>
                  <a:tcPr marT="45691" marB="456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1,425</a:t>
                      </a:r>
                    </a:p>
                  </a:txBody>
                  <a:tcPr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0942"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255</a:t>
                      </a:r>
                    </a:p>
                  </a:txBody>
                  <a:tcPr marT="45691" marB="456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1,700</a:t>
                      </a:r>
                    </a:p>
                  </a:txBody>
                  <a:tcPr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6425" name="Rectangle 5"/>
          <p:cNvSpPr>
            <a:spLocks noChangeArrowheads="1"/>
          </p:cNvSpPr>
          <p:nvPr/>
        </p:nvSpPr>
        <p:spPr bwMode="auto">
          <a:xfrm>
            <a:off x="7467600" y="9144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</a:t>
            </a:r>
            <a:r>
              <a:rPr lang="en-US" altLang="en-US" sz="2400" u="sng">
                <a:solidFill>
                  <a:srgbClr val="A50021"/>
                </a:solidFill>
              </a:rPr>
              <a:t>O</a:t>
            </a:r>
            <a:r>
              <a:rPr lang="en-US" altLang="en-US" sz="2400"/>
              <a:t>VA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3"/>
          <p:cNvGraphicFramePr>
            <a:graphicFrameLocks noChangeAspect="1"/>
          </p:cNvGraphicFramePr>
          <p:nvPr/>
        </p:nvGraphicFramePr>
        <p:xfrm>
          <a:off x="1447800" y="2286000"/>
          <a:ext cx="5715000" cy="388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5524394" imgH="3524144" progId="Excel.Sheet.8">
                  <p:embed/>
                </p:oleObj>
              </mc:Choice>
              <mc:Fallback>
                <p:oleObj name="Chart" r:id="rId2" imgW="5524394" imgH="3524144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286000"/>
                        <a:ext cx="5715000" cy="3883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CC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1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600"/>
              <a:t>Simple Linear Regression Example:  Scatter Plot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1524000" y="1600200"/>
            <a:ext cx="5791200" cy="6858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/>
              <a:t>House price model:  Scatter Plot</a:t>
            </a:r>
          </a:p>
        </p:txBody>
      </p:sp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7543800" y="1304925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</a:t>
            </a:r>
            <a:r>
              <a:rPr lang="en-US" altLang="en-US" sz="2400" u="sng">
                <a:solidFill>
                  <a:srgbClr val="A50021"/>
                </a:solidFill>
              </a:rPr>
              <a:t>V</a:t>
            </a:r>
            <a:r>
              <a:rPr lang="en-US" altLang="en-US" sz="2400"/>
              <a:t>A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DE769-7001-32BC-3B4B-99D51A04C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20801-AC38-C24E-778C-1D036EF4B1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generate our estimates for our betas by hand…but it’s a lot…better to let software do it. </a:t>
            </a:r>
          </a:p>
          <a:p>
            <a:pPr lvl="1"/>
            <a:r>
              <a:rPr lang="en-US" dirty="0"/>
              <a:t>Just to check: how many betas are we estimating here?</a:t>
            </a:r>
          </a:p>
        </p:txBody>
      </p:sp>
    </p:spTree>
    <p:extLst>
      <p:ext uri="{BB962C8B-B14F-4D97-AF65-F5344CB8AC3E}">
        <p14:creationId xmlns:p14="http://schemas.microsoft.com/office/powerpoint/2010/main" val="19140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3276600" y="2047875"/>
            <a:ext cx="5715000" cy="533400"/>
          </a:xfrm>
          <a:prstGeom prst="rect">
            <a:avLst/>
          </a:prstGeom>
          <a:solidFill>
            <a:srgbClr val="00E2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8435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228600"/>
            <a:ext cx="7696200" cy="990600"/>
          </a:xfrm>
        </p:spPr>
        <p:txBody>
          <a:bodyPr/>
          <a:lstStyle/>
          <a:p>
            <a:pPr eaLnBrk="1" hangingPunct="1"/>
            <a:r>
              <a:rPr lang="en-US" altLang="en-US" sz="3600"/>
              <a:t>Simple Linear Regression Example:  Excel Output</a:t>
            </a:r>
          </a:p>
        </p:txBody>
      </p:sp>
      <p:graphicFrame>
        <p:nvGraphicFramePr>
          <p:cNvPr id="166014" name="Group 126"/>
          <p:cNvGraphicFramePr>
            <a:graphicFrameLocks noGrp="1"/>
          </p:cNvGraphicFramePr>
          <p:nvPr/>
        </p:nvGraphicFramePr>
        <p:xfrm>
          <a:off x="533400" y="1438275"/>
          <a:ext cx="8229600" cy="4332292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25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74638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Regression Statistics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Multiple R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0.76211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Square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0.58082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Adjusted R Square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0.52842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 Error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41.33032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Observations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30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ANOVA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df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SS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Significance F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Regression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18934.9348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18934.9348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11.0848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0.01039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Residual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13665.5652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1708.1957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32600.5000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8925"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Coefficients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 Error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 Stat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P-value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Lower 95%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Upper 95%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Intercept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98.24833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58.03348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1.69296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0.12892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-35.57720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232.07386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Square Feet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0.10977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0.03297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3.32938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0.01039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0.03374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0.18580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8549" name="Oval 121"/>
          <p:cNvSpPr>
            <a:spLocks noChangeArrowheads="1"/>
          </p:cNvSpPr>
          <p:nvPr/>
        </p:nvSpPr>
        <p:spPr bwMode="auto">
          <a:xfrm>
            <a:off x="381000" y="4714875"/>
            <a:ext cx="3124200" cy="1371600"/>
          </a:xfrm>
          <a:prstGeom prst="ellipse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8550" name="Line 122"/>
          <p:cNvSpPr>
            <a:spLocks noChangeShapeType="1"/>
          </p:cNvSpPr>
          <p:nvPr/>
        </p:nvSpPr>
        <p:spPr bwMode="auto">
          <a:xfrm flipV="1">
            <a:off x="2667000" y="2581275"/>
            <a:ext cx="1447800" cy="2209800"/>
          </a:xfrm>
          <a:prstGeom prst="line">
            <a:avLst/>
          </a:prstGeom>
          <a:noFill/>
          <a:ln w="28575">
            <a:solidFill>
              <a:schemeClr val="hlink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551" name="Text Box 123"/>
          <p:cNvSpPr txBox="1">
            <a:spLocks noChangeArrowheads="1"/>
          </p:cNvSpPr>
          <p:nvPr/>
        </p:nvSpPr>
        <p:spPr bwMode="auto">
          <a:xfrm>
            <a:off x="3200400" y="1590675"/>
            <a:ext cx="388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8000"/>
                </a:solidFill>
              </a:rPr>
              <a:t>The regression equation is:</a:t>
            </a:r>
          </a:p>
        </p:txBody>
      </p:sp>
      <p:graphicFrame>
        <p:nvGraphicFramePr>
          <p:cNvPr id="18552" name="Object 125"/>
          <p:cNvGraphicFramePr>
            <a:graphicFrameLocks noChangeAspect="1"/>
          </p:cNvGraphicFramePr>
          <p:nvPr/>
        </p:nvGraphicFramePr>
        <p:xfrm>
          <a:off x="3276600" y="2200275"/>
          <a:ext cx="5735638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200400" imgH="203200" progId="Equation.3">
                  <p:embed/>
                </p:oleObj>
              </mc:Choice>
              <mc:Fallback>
                <p:oleObj name="Equation" r:id="rId2" imgW="3200400" imgH="203200" progId="Equation.3">
                  <p:embed/>
                  <p:pic>
                    <p:nvPicPr>
                      <p:cNvPr id="0" name="Object 1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200275"/>
                        <a:ext cx="5735638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553" name="Freeform 125"/>
          <p:cNvSpPr>
            <a:spLocks/>
          </p:cNvSpPr>
          <p:nvPr/>
        </p:nvSpPr>
        <p:spPr bwMode="auto">
          <a:xfrm>
            <a:off x="3657600" y="2124075"/>
            <a:ext cx="628650" cy="85725"/>
          </a:xfrm>
          <a:custGeom>
            <a:avLst/>
            <a:gdLst>
              <a:gd name="T0" fmla="*/ 0 w 396"/>
              <a:gd name="T1" fmla="*/ 2147483646 h 54"/>
              <a:gd name="T2" fmla="*/ 2147483646 w 396"/>
              <a:gd name="T3" fmla="*/ 0 h 54"/>
              <a:gd name="T4" fmla="*/ 2147483646 w 396"/>
              <a:gd name="T5" fmla="*/ 2147483646 h 54"/>
              <a:gd name="T6" fmla="*/ 0 60000 65536"/>
              <a:gd name="T7" fmla="*/ 0 60000 65536"/>
              <a:gd name="T8" fmla="*/ 0 60000 65536"/>
              <a:gd name="T9" fmla="*/ 0 w 396"/>
              <a:gd name="T10" fmla="*/ 0 h 54"/>
              <a:gd name="T11" fmla="*/ 396 w 396"/>
              <a:gd name="T12" fmla="*/ 54 h 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6" h="54">
                <a:moveTo>
                  <a:pt x="0" y="48"/>
                </a:moveTo>
                <a:lnTo>
                  <a:pt x="204" y="0"/>
                </a:lnTo>
                <a:lnTo>
                  <a:pt x="396" y="54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554" name="Rectangle 11"/>
          <p:cNvSpPr>
            <a:spLocks noChangeArrowheads="1"/>
          </p:cNvSpPr>
          <p:nvPr/>
        </p:nvSpPr>
        <p:spPr bwMode="auto">
          <a:xfrm>
            <a:off x="7543800" y="10668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C4E7E-0C3A-304F-6E9F-491E2C906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D6D7A-8DE8-E152-6ADC-CC6A3E56C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usually unavoidable facts about research in business and the social sciences:</a:t>
            </a:r>
          </a:p>
          <a:p>
            <a:pPr lvl="1"/>
            <a:r>
              <a:rPr lang="en-US" dirty="0"/>
              <a:t>1) We are usually interested in some form of the questions “how does X affect y?”</a:t>
            </a:r>
          </a:p>
          <a:p>
            <a:pPr lvl="2"/>
            <a:r>
              <a:rPr lang="en-US" i="1" dirty="0"/>
              <a:t>How does education affect earnings?</a:t>
            </a:r>
          </a:p>
          <a:p>
            <a:pPr lvl="2"/>
            <a:r>
              <a:rPr lang="en-US" i="1" dirty="0"/>
              <a:t>How does a product redesign affect sales?</a:t>
            </a:r>
          </a:p>
          <a:p>
            <a:pPr lvl="2"/>
            <a:r>
              <a:rPr lang="en-US" i="1" dirty="0"/>
              <a:t>How does a new </a:t>
            </a:r>
            <a:r>
              <a:rPr lang="en-US" i="1" dirty="0" err="1"/>
              <a:t>mkting</a:t>
            </a:r>
            <a:r>
              <a:rPr lang="en-US" i="1" dirty="0"/>
              <a:t> campaign affect brand awareness?</a:t>
            </a:r>
          </a:p>
          <a:p>
            <a:pPr lvl="2"/>
            <a:r>
              <a:rPr lang="en-US" i="1" dirty="0"/>
              <a:t>How does cap expenditures affect profitability?</a:t>
            </a:r>
          </a:p>
          <a:p>
            <a:pPr lvl="1"/>
            <a:r>
              <a:rPr lang="en-US" dirty="0"/>
              <a:t>2) We usually must rely on observational data</a:t>
            </a:r>
          </a:p>
          <a:p>
            <a:pPr lvl="2"/>
            <a:r>
              <a:rPr lang="en-US" dirty="0"/>
              <a:t>What problems does this cause?</a:t>
            </a:r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54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7"/>
          <p:cNvGraphicFramePr>
            <a:graphicFrameLocks noChangeAspect="1"/>
          </p:cNvGraphicFramePr>
          <p:nvPr/>
        </p:nvGraphicFramePr>
        <p:xfrm>
          <a:off x="2209800" y="2514600"/>
          <a:ext cx="4876800" cy="331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5562600" imgH="3781552" progId="Excel.Sheet.8">
                  <p:embed/>
                </p:oleObj>
              </mc:Choice>
              <mc:Fallback>
                <p:oleObj name="Chart" r:id="rId2" imgW="5562600" imgH="3781552" progId="Excel.Shee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514600"/>
                        <a:ext cx="4876800" cy="331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CC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3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150938" y="228600"/>
            <a:ext cx="7688262" cy="990600"/>
          </a:xfrm>
        </p:spPr>
        <p:txBody>
          <a:bodyPr/>
          <a:lstStyle/>
          <a:p>
            <a:pPr eaLnBrk="1" hangingPunct="1"/>
            <a:r>
              <a:rPr lang="en-US" altLang="en-US" sz="3600"/>
              <a:t>Simple Linear Regression Example:  Graphical Representation</a:t>
            </a:r>
          </a:p>
        </p:txBody>
      </p:sp>
      <p:sp>
        <p:nvSpPr>
          <p:cNvPr id="20484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752600"/>
            <a:ext cx="8763000" cy="6858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/>
              <a:t>House price model:  Scatter Plot and Prediction Line</a:t>
            </a:r>
          </a:p>
        </p:txBody>
      </p:sp>
      <p:graphicFrame>
        <p:nvGraphicFramePr>
          <p:cNvPr id="20485" name="Object 8"/>
          <p:cNvGraphicFramePr>
            <a:graphicFrameLocks noChangeAspect="1"/>
          </p:cNvGraphicFramePr>
          <p:nvPr/>
        </p:nvGraphicFramePr>
        <p:xfrm>
          <a:off x="1981200" y="5943600"/>
          <a:ext cx="5735638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200400" imgH="203200" progId="Equation.3">
                  <p:embed/>
                </p:oleObj>
              </mc:Choice>
              <mc:Fallback>
                <p:oleObj name="Equation" r:id="rId4" imgW="3200400" imgH="203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943600"/>
                        <a:ext cx="5735638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D5D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6" name="Line 7"/>
          <p:cNvSpPr>
            <a:spLocks noChangeShapeType="1"/>
          </p:cNvSpPr>
          <p:nvPr/>
        </p:nvSpPr>
        <p:spPr bwMode="auto">
          <a:xfrm flipH="1">
            <a:off x="2819400" y="3886200"/>
            <a:ext cx="1676400" cy="762000"/>
          </a:xfrm>
          <a:prstGeom prst="line">
            <a:avLst/>
          </a:prstGeom>
          <a:noFill/>
          <a:ln w="12700">
            <a:solidFill>
              <a:schemeClr val="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487" name="Freeform 8"/>
          <p:cNvSpPr>
            <a:spLocks/>
          </p:cNvSpPr>
          <p:nvPr/>
        </p:nvSpPr>
        <p:spPr bwMode="auto">
          <a:xfrm>
            <a:off x="2438400" y="5867400"/>
            <a:ext cx="628650" cy="85725"/>
          </a:xfrm>
          <a:custGeom>
            <a:avLst/>
            <a:gdLst>
              <a:gd name="T0" fmla="*/ 0 w 396"/>
              <a:gd name="T1" fmla="*/ 2147483646 h 54"/>
              <a:gd name="T2" fmla="*/ 2147483646 w 396"/>
              <a:gd name="T3" fmla="*/ 0 h 54"/>
              <a:gd name="T4" fmla="*/ 2147483646 w 396"/>
              <a:gd name="T5" fmla="*/ 2147483646 h 54"/>
              <a:gd name="T6" fmla="*/ 0 60000 65536"/>
              <a:gd name="T7" fmla="*/ 0 60000 65536"/>
              <a:gd name="T8" fmla="*/ 0 60000 65536"/>
              <a:gd name="T9" fmla="*/ 0 w 396"/>
              <a:gd name="T10" fmla="*/ 0 h 54"/>
              <a:gd name="T11" fmla="*/ 396 w 396"/>
              <a:gd name="T12" fmla="*/ 54 h 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6" h="54">
                <a:moveTo>
                  <a:pt x="0" y="48"/>
                </a:moveTo>
                <a:lnTo>
                  <a:pt x="204" y="0"/>
                </a:lnTo>
                <a:lnTo>
                  <a:pt x="396" y="54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488" name="Rectangle 9"/>
          <p:cNvSpPr>
            <a:spLocks noChangeArrowheads="1"/>
          </p:cNvSpPr>
          <p:nvPr/>
        </p:nvSpPr>
        <p:spPr bwMode="auto">
          <a:xfrm>
            <a:off x="7010400" y="3124200"/>
            <a:ext cx="1371600" cy="717550"/>
          </a:xfrm>
          <a:prstGeom prst="rect">
            <a:avLst/>
          </a:prstGeom>
          <a:noFill/>
          <a:ln w="1905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Slope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= 0.10977</a:t>
            </a:r>
            <a:endParaRPr lang="en-US" altLang="en-US" sz="2000" baseline="-25000"/>
          </a:p>
        </p:txBody>
      </p:sp>
      <p:sp>
        <p:nvSpPr>
          <p:cNvPr id="20489" name="Rectangle 10"/>
          <p:cNvSpPr>
            <a:spLocks noChangeArrowheads="1"/>
          </p:cNvSpPr>
          <p:nvPr/>
        </p:nvSpPr>
        <p:spPr bwMode="auto">
          <a:xfrm>
            <a:off x="1066800" y="4724400"/>
            <a:ext cx="1219200" cy="687388"/>
          </a:xfrm>
          <a:prstGeom prst="rect">
            <a:avLst/>
          </a:prstGeom>
          <a:noFill/>
          <a:ln w="1905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Intercept </a:t>
            </a:r>
          </a:p>
          <a:p>
            <a:pPr>
              <a:lnSpc>
                <a:spcPct val="4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= 98.248  </a:t>
            </a:r>
          </a:p>
        </p:txBody>
      </p:sp>
      <p:sp>
        <p:nvSpPr>
          <p:cNvPr id="20490" name="Line 11"/>
          <p:cNvSpPr>
            <a:spLocks noChangeShapeType="1"/>
          </p:cNvSpPr>
          <p:nvPr/>
        </p:nvSpPr>
        <p:spPr bwMode="auto">
          <a:xfrm flipH="1">
            <a:off x="6019800" y="2438400"/>
            <a:ext cx="1676400" cy="762000"/>
          </a:xfrm>
          <a:prstGeom prst="line">
            <a:avLst/>
          </a:prstGeom>
          <a:noFill/>
          <a:ln w="12700">
            <a:solidFill>
              <a:schemeClr val="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491" name="Freeform 12"/>
          <p:cNvSpPr>
            <a:spLocks/>
          </p:cNvSpPr>
          <p:nvPr/>
        </p:nvSpPr>
        <p:spPr bwMode="auto">
          <a:xfrm>
            <a:off x="6400800" y="3048000"/>
            <a:ext cx="609600" cy="457200"/>
          </a:xfrm>
          <a:custGeom>
            <a:avLst/>
            <a:gdLst>
              <a:gd name="T0" fmla="*/ 2147483646 w 384"/>
              <a:gd name="T1" fmla="*/ 2147483646 h 288"/>
              <a:gd name="T2" fmla="*/ 2147483646 w 384"/>
              <a:gd name="T3" fmla="*/ 2147483646 h 288"/>
              <a:gd name="T4" fmla="*/ 0 w 384"/>
              <a:gd name="T5" fmla="*/ 0 h 288"/>
              <a:gd name="T6" fmla="*/ 0 60000 65536"/>
              <a:gd name="T7" fmla="*/ 0 60000 65536"/>
              <a:gd name="T8" fmla="*/ 0 60000 65536"/>
              <a:gd name="T9" fmla="*/ 0 w 384"/>
              <a:gd name="T10" fmla="*/ 0 h 288"/>
              <a:gd name="T11" fmla="*/ 384 w 384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" h="288">
                <a:moveTo>
                  <a:pt x="384" y="288"/>
                </a:moveTo>
                <a:cubicBezTo>
                  <a:pt x="272" y="288"/>
                  <a:pt x="160" y="288"/>
                  <a:pt x="96" y="240"/>
                </a:cubicBezTo>
                <a:cubicBezTo>
                  <a:pt x="32" y="192"/>
                  <a:pt x="16" y="96"/>
                  <a:pt x="0" y="0"/>
                </a:cubicBezTo>
              </a:path>
            </a:pathLst>
          </a:custGeom>
          <a:noFill/>
          <a:ln w="19050" cap="flat" cmpd="sng">
            <a:solidFill>
              <a:schemeClr val="hlink"/>
            </a:solidFill>
            <a:prstDash val="solid"/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0492" name="Freeform 13"/>
          <p:cNvSpPr>
            <a:spLocks/>
          </p:cNvSpPr>
          <p:nvPr/>
        </p:nvSpPr>
        <p:spPr bwMode="auto">
          <a:xfrm>
            <a:off x="2286000" y="4572000"/>
            <a:ext cx="762000" cy="635000"/>
          </a:xfrm>
          <a:custGeom>
            <a:avLst/>
            <a:gdLst>
              <a:gd name="T0" fmla="*/ 0 w 480"/>
              <a:gd name="T1" fmla="*/ 2147483646 h 400"/>
              <a:gd name="T2" fmla="*/ 2147483646 w 480"/>
              <a:gd name="T3" fmla="*/ 2147483646 h 400"/>
              <a:gd name="T4" fmla="*/ 2147483646 w 480"/>
              <a:gd name="T5" fmla="*/ 0 h 400"/>
              <a:gd name="T6" fmla="*/ 0 60000 65536"/>
              <a:gd name="T7" fmla="*/ 0 60000 65536"/>
              <a:gd name="T8" fmla="*/ 0 60000 65536"/>
              <a:gd name="T9" fmla="*/ 0 w 480"/>
              <a:gd name="T10" fmla="*/ 0 h 400"/>
              <a:gd name="T11" fmla="*/ 480 w 480"/>
              <a:gd name="T12" fmla="*/ 400 h 4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400">
                <a:moveTo>
                  <a:pt x="0" y="384"/>
                </a:moveTo>
                <a:cubicBezTo>
                  <a:pt x="152" y="392"/>
                  <a:pt x="304" y="400"/>
                  <a:pt x="384" y="336"/>
                </a:cubicBezTo>
                <a:cubicBezTo>
                  <a:pt x="464" y="272"/>
                  <a:pt x="464" y="56"/>
                  <a:pt x="480" y="0"/>
                </a:cubicBezTo>
              </a:path>
            </a:pathLst>
          </a:custGeom>
          <a:noFill/>
          <a:ln w="19050" cap="flat" cmpd="sng">
            <a:solidFill>
              <a:schemeClr val="hlink"/>
            </a:solidFill>
            <a:prstDash val="solid"/>
            <a:round/>
            <a:headEnd type="none" w="med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0493" name="Rectangle 16"/>
          <p:cNvSpPr>
            <a:spLocks noChangeArrowheads="1"/>
          </p:cNvSpPr>
          <p:nvPr/>
        </p:nvSpPr>
        <p:spPr bwMode="auto">
          <a:xfrm>
            <a:off x="7543800" y="1304925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2819400" y="1898650"/>
            <a:ext cx="1752600" cy="469900"/>
          </a:xfrm>
          <a:prstGeom prst="rect">
            <a:avLst/>
          </a:prstGeom>
          <a:solidFill>
            <a:srgbClr val="FF9BAE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graphicFrame>
        <p:nvGraphicFramePr>
          <p:cNvPr id="21507" name="Object 7"/>
          <p:cNvGraphicFramePr>
            <a:graphicFrameLocks noChangeAspect="1"/>
          </p:cNvGraphicFramePr>
          <p:nvPr/>
        </p:nvGraphicFramePr>
        <p:xfrm>
          <a:off x="533400" y="1905000"/>
          <a:ext cx="8001000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200400" imgH="203200" progId="Equation.DSMT4">
                  <p:embed/>
                </p:oleObj>
              </mc:Choice>
              <mc:Fallback>
                <p:oleObj name="Equation" r:id="rId2" imgW="3200400" imgH="203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905000"/>
                        <a:ext cx="8001000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304800"/>
            <a:ext cx="7793038" cy="106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/>
              <a:t>Simple Linear Regression Example:  Interpretation of b</a:t>
            </a:r>
            <a:r>
              <a:rPr lang="en-US" altLang="en-US" baseline="-25000"/>
              <a:t>o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2667000"/>
            <a:ext cx="8077200" cy="2606675"/>
          </a:xfrm>
        </p:spPr>
        <p:txBody>
          <a:bodyPr>
            <a:spAutoFit/>
          </a:bodyPr>
          <a:lstStyle/>
          <a:p>
            <a:pPr eaLnBrk="1" hangingPunct="1">
              <a:lnSpc>
                <a:spcPct val="110000"/>
              </a:lnSpc>
              <a:spcBef>
                <a:spcPct val="40000"/>
              </a:spcBef>
            </a:pPr>
            <a:r>
              <a:rPr lang="en-US" altLang="en-US" dirty="0"/>
              <a:t>b</a:t>
            </a:r>
            <a:r>
              <a:rPr lang="en-US" altLang="en-US" baseline="-25000" dirty="0"/>
              <a:t>0</a:t>
            </a:r>
            <a:r>
              <a:rPr lang="en-US" altLang="en-US" dirty="0"/>
              <a:t> is the estimated mean value of Y when the value of X is zero (if X = 0 is in the range of observed X values)</a:t>
            </a:r>
          </a:p>
          <a:p>
            <a:pPr eaLnBrk="1" hangingPunct="1">
              <a:lnSpc>
                <a:spcPct val="110000"/>
              </a:lnSpc>
              <a:spcBef>
                <a:spcPct val="40000"/>
              </a:spcBef>
            </a:pPr>
            <a:r>
              <a:rPr lang="en-US" altLang="en-US" dirty="0"/>
              <a:t>Because a house cannot have a square footage of 0, b</a:t>
            </a:r>
            <a:r>
              <a:rPr lang="en-US" altLang="en-US" baseline="-25000" dirty="0"/>
              <a:t>0</a:t>
            </a:r>
            <a:r>
              <a:rPr lang="en-US" altLang="en-US" dirty="0"/>
              <a:t> has no practical application</a:t>
            </a:r>
          </a:p>
        </p:txBody>
      </p:sp>
      <p:sp>
        <p:nvSpPr>
          <p:cNvPr id="21510" name="Freeform 7"/>
          <p:cNvSpPr>
            <a:spLocks/>
          </p:cNvSpPr>
          <p:nvPr/>
        </p:nvSpPr>
        <p:spPr bwMode="auto">
          <a:xfrm>
            <a:off x="1219200" y="1828800"/>
            <a:ext cx="628650" cy="85725"/>
          </a:xfrm>
          <a:custGeom>
            <a:avLst/>
            <a:gdLst>
              <a:gd name="T0" fmla="*/ 0 w 396"/>
              <a:gd name="T1" fmla="*/ 2147483646 h 54"/>
              <a:gd name="T2" fmla="*/ 2147483646 w 396"/>
              <a:gd name="T3" fmla="*/ 0 h 54"/>
              <a:gd name="T4" fmla="*/ 2147483646 w 396"/>
              <a:gd name="T5" fmla="*/ 2147483646 h 54"/>
              <a:gd name="T6" fmla="*/ 0 60000 65536"/>
              <a:gd name="T7" fmla="*/ 0 60000 65536"/>
              <a:gd name="T8" fmla="*/ 0 60000 65536"/>
              <a:gd name="T9" fmla="*/ 0 w 396"/>
              <a:gd name="T10" fmla="*/ 0 h 54"/>
              <a:gd name="T11" fmla="*/ 396 w 396"/>
              <a:gd name="T12" fmla="*/ 54 h 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6" h="54">
                <a:moveTo>
                  <a:pt x="0" y="48"/>
                </a:moveTo>
                <a:lnTo>
                  <a:pt x="204" y="0"/>
                </a:lnTo>
                <a:lnTo>
                  <a:pt x="396" y="54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11" name="Rectangle 8"/>
          <p:cNvSpPr>
            <a:spLocks noChangeArrowheads="1"/>
          </p:cNvSpPr>
          <p:nvPr/>
        </p:nvSpPr>
        <p:spPr bwMode="auto">
          <a:xfrm>
            <a:off x="457200" y="1676400"/>
            <a:ext cx="8305800" cy="91440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1512" name="Rectangle 10"/>
          <p:cNvSpPr>
            <a:spLocks noChangeArrowheads="1"/>
          </p:cNvSpPr>
          <p:nvPr/>
        </p:nvSpPr>
        <p:spPr bwMode="auto">
          <a:xfrm>
            <a:off x="7543800" y="12192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1981200" y="4343400"/>
            <a:ext cx="2133600" cy="476250"/>
          </a:xfrm>
          <a:prstGeom prst="rect">
            <a:avLst/>
          </a:prstGeom>
          <a:solidFill>
            <a:srgbClr val="FF9BAE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2531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2514600"/>
            <a:ext cx="8077200" cy="3746500"/>
          </a:xfrm>
        </p:spPr>
        <p:txBody>
          <a:bodyPr>
            <a:spAutoFit/>
          </a:bodyPr>
          <a:lstStyle/>
          <a:p>
            <a:pPr eaLnBrk="1" hangingPunct="1">
              <a:lnSpc>
                <a:spcPct val="110000"/>
              </a:lnSpc>
              <a:spcBef>
                <a:spcPct val="40000"/>
              </a:spcBef>
            </a:pPr>
            <a:r>
              <a:rPr lang="en-US" altLang="en-US" sz="3200" dirty="0"/>
              <a:t>b</a:t>
            </a:r>
            <a:r>
              <a:rPr lang="en-US" altLang="en-US" sz="3200" baseline="-25000" dirty="0"/>
              <a:t>1</a:t>
            </a:r>
            <a:r>
              <a:rPr lang="en-US" altLang="en-US" sz="3200" dirty="0"/>
              <a:t> estimates the change in the mean value of Y as a result of a one-unit increase in X.</a:t>
            </a:r>
          </a:p>
          <a:p>
            <a:pPr eaLnBrk="1" hangingPunct="1">
              <a:lnSpc>
                <a:spcPct val="110000"/>
              </a:lnSpc>
              <a:spcBef>
                <a:spcPct val="40000"/>
              </a:spcBef>
            </a:pPr>
            <a:r>
              <a:rPr lang="en-US" altLang="en-US" dirty="0">
                <a:solidFill>
                  <a:srgbClr val="008000"/>
                </a:solidFill>
              </a:rPr>
              <a:t>Here, </a:t>
            </a:r>
            <a:r>
              <a:rPr lang="en-US" altLang="en-US" dirty="0"/>
              <a:t>b</a:t>
            </a:r>
            <a:r>
              <a:rPr lang="en-US" altLang="en-US" baseline="-25000" dirty="0"/>
              <a:t>1</a:t>
            </a:r>
            <a:r>
              <a:rPr lang="en-US" altLang="en-US" dirty="0"/>
              <a:t> = 0.10977</a:t>
            </a:r>
            <a:r>
              <a:rPr lang="en-US" altLang="en-US" dirty="0">
                <a:solidFill>
                  <a:srgbClr val="008000"/>
                </a:solidFill>
              </a:rPr>
              <a:t> tells us that the mean value of a house increases by 0.10977($1,000) = $109.77, on average, for each additional one square foot of size.</a:t>
            </a:r>
          </a:p>
        </p:txBody>
      </p:sp>
      <p:sp>
        <p:nvSpPr>
          <p:cNvPr id="22532" name="Rectangle 2"/>
          <p:cNvSpPr>
            <a:spLocks noChangeArrowheads="1"/>
          </p:cNvSpPr>
          <p:nvPr/>
        </p:nvSpPr>
        <p:spPr bwMode="auto">
          <a:xfrm>
            <a:off x="4800600" y="1746250"/>
            <a:ext cx="1524000" cy="469900"/>
          </a:xfrm>
          <a:prstGeom prst="rect">
            <a:avLst/>
          </a:prstGeom>
          <a:solidFill>
            <a:srgbClr val="FF9BAE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graphicFrame>
        <p:nvGraphicFramePr>
          <p:cNvPr id="22533" name="Object 7"/>
          <p:cNvGraphicFramePr>
            <a:graphicFrameLocks noChangeAspect="1"/>
          </p:cNvGraphicFramePr>
          <p:nvPr/>
        </p:nvGraphicFramePr>
        <p:xfrm>
          <a:off x="533400" y="1752600"/>
          <a:ext cx="8001000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200400" imgH="203200" progId="Equation.3">
                  <p:embed/>
                </p:oleObj>
              </mc:Choice>
              <mc:Fallback>
                <p:oleObj name="Equation" r:id="rId2" imgW="3200400" imgH="203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752600"/>
                        <a:ext cx="8001000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304800"/>
            <a:ext cx="7793038" cy="106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/>
              <a:t>Simple Linear Regression Example:  Interpreting b</a:t>
            </a:r>
            <a:r>
              <a:rPr lang="en-US" altLang="en-US" baseline="-25000"/>
              <a:t>1</a:t>
            </a:r>
          </a:p>
        </p:txBody>
      </p:sp>
      <p:sp>
        <p:nvSpPr>
          <p:cNvPr id="22535" name="Freeform 7"/>
          <p:cNvSpPr>
            <a:spLocks/>
          </p:cNvSpPr>
          <p:nvPr/>
        </p:nvSpPr>
        <p:spPr bwMode="auto">
          <a:xfrm>
            <a:off x="1219200" y="1676400"/>
            <a:ext cx="628650" cy="85725"/>
          </a:xfrm>
          <a:custGeom>
            <a:avLst/>
            <a:gdLst>
              <a:gd name="T0" fmla="*/ 0 w 396"/>
              <a:gd name="T1" fmla="*/ 2147483646 h 54"/>
              <a:gd name="T2" fmla="*/ 2147483646 w 396"/>
              <a:gd name="T3" fmla="*/ 0 h 54"/>
              <a:gd name="T4" fmla="*/ 2147483646 w 396"/>
              <a:gd name="T5" fmla="*/ 2147483646 h 54"/>
              <a:gd name="T6" fmla="*/ 0 60000 65536"/>
              <a:gd name="T7" fmla="*/ 0 60000 65536"/>
              <a:gd name="T8" fmla="*/ 0 60000 65536"/>
              <a:gd name="T9" fmla="*/ 0 w 396"/>
              <a:gd name="T10" fmla="*/ 0 h 54"/>
              <a:gd name="T11" fmla="*/ 396 w 396"/>
              <a:gd name="T12" fmla="*/ 54 h 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6" h="54">
                <a:moveTo>
                  <a:pt x="0" y="48"/>
                </a:moveTo>
                <a:lnTo>
                  <a:pt x="204" y="0"/>
                </a:lnTo>
                <a:lnTo>
                  <a:pt x="396" y="54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457200" y="1447800"/>
            <a:ext cx="8305800" cy="91440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2537" name="Rectangle 11"/>
          <p:cNvSpPr>
            <a:spLocks noChangeArrowheads="1"/>
          </p:cNvSpPr>
          <p:nvPr/>
        </p:nvSpPr>
        <p:spPr bwMode="auto">
          <a:xfrm>
            <a:off x="7543800" y="9144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73635-A4A0-9FF1-CE0E-CC0865087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6BFDEB-E53A-F186-4993-130AD2C140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useful function of an estimated regression: measuring marginal impacts</a:t>
            </a:r>
          </a:p>
          <a:p>
            <a:r>
              <a:rPr lang="en-US" dirty="0"/>
              <a:t>Another useful function: prediction</a:t>
            </a:r>
          </a:p>
          <a:p>
            <a:pPr lvl="1"/>
            <a:r>
              <a:rPr lang="en-US" dirty="0"/>
              <a:t>How can a regression help us to predict the dep var? </a:t>
            </a:r>
          </a:p>
        </p:txBody>
      </p:sp>
    </p:spTree>
    <p:extLst>
      <p:ext uri="{BB962C8B-B14F-4D97-AF65-F5344CB8AC3E}">
        <p14:creationId xmlns:p14="http://schemas.microsoft.com/office/powerpoint/2010/main" val="313267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5711970"/>
              </p:ext>
            </p:extLst>
          </p:nvPr>
        </p:nvGraphicFramePr>
        <p:xfrm>
          <a:off x="1406525" y="3041650"/>
          <a:ext cx="6257925" cy="187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34880" imgH="660240" progId="Equation.3">
                  <p:embed/>
                </p:oleObj>
              </mc:Choice>
              <mc:Fallback>
                <p:oleObj name="Equation" r:id="rId2" imgW="2234880" imgH="6602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6525" y="3041650"/>
                        <a:ext cx="6257925" cy="1874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5" name="Freeform 4"/>
          <p:cNvSpPr>
            <a:spLocks/>
          </p:cNvSpPr>
          <p:nvPr/>
        </p:nvSpPr>
        <p:spPr bwMode="auto">
          <a:xfrm>
            <a:off x="2000250" y="3009900"/>
            <a:ext cx="628650" cy="85725"/>
          </a:xfrm>
          <a:custGeom>
            <a:avLst/>
            <a:gdLst>
              <a:gd name="T0" fmla="*/ 0 w 396"/>
              <a:gd name="T1" fmla="*/ 2147483646 h 54"/>
              <a:gd name="T2" fmla="*/ 2147483646 w 396"/>
              <a:gd name="T3" fmla="*/ 0 h 54"/>
              <a:gd name="T4" fmla="*/ 2147483646 w 396"/>
              <a:gd name="T5" fmla="*/ 2147483646 h 54"/>
              <a:gd name="T6" fmla="*/ 0 60000 65536"/>
              <a:gd name="T7" fmla="*/ 0 60000 65536"/>
              <a:gd name="T8" fmla="*/ 0 60000 65536"/>
              <a:gd name="T9" fmla="*/ 0 w 396"/>
              <a:gd name="T10" fmla="*/ 0 h 54"/>
              <a:gd name="T11" fmla="*/ 396 w 396"/>
              <a:gd name="T12" fmla="*/ 54 h 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6" h="54">
                <a:moveTo>
                  <a:pt x="0" y="48"/>
                </a:moveTo>
                <a:lnTo>
                  <a:pt x="204" y="0"/>
                </a:lnTo>
                <a:lnTo>
                  <a:pt x="396" y="54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556" name="Rectangle 6"/>
          <p:cNvSpPr>
            <a:spLocks noChangeArrowheads="1"/>
          </p:cNvSpPr>
          <p:nvPr/>
        </p:nvSpPr>
        <p:spPr bwMode="auto">
          <a:xfrm>
            <a:off x="2209800" y="1600200"/>
            <a:ext cx="4876800" cy="984250"/>
          </a:xfrm>
          <a:prstGeom prst="rect">
            <a:avLst/>
          </a:prstGeom>
          <a:solidFill>
            <a:srgbClr val="00E2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900"/>
              <a:t>Predict the price for a house with 2,000 square feet:</a:t>
            </a:r>
          </a:p>
        </p:txBody>
      </p:sp>
      <p:sp>
        <p:nvSpPr>
          <p:cNvPr id="23557" name="Rectangle 7"/>
          <p:cNvSpPr>
            <a:spLocks noChangeArrowheads="1"/>
          </p:cNvSpPr>
          <p:nvPr/>
        </p:nvSpPr>
        <p:spPr bwMode="auto">
          <a:xfrm>
            <a:off x="533400" y="5257800"/>
            <a:ext cx="7315200" cy="984250"/>
          </a:xfrm>
          <a:prstGeom prst="rect">
            <a:avLst/>
          </a:prstGeom>
          <a:solidFill>
            <a:srgbClr val="FF9BAE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900" dirty="0"/>
              <a:t>The predicted price for a house with 2,000 square feet is 317.85($1,000s) = $317,850</a:t>
            </a:r>
          </a:p>
        </p:txBody>
      </p:sp>
      <p:sp>
        <p:nvSpPr>
          <p:cNvPr id="23558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304800"/>
            <a:ext cx="6934200" cy="106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/>
              <a:t>Simple Linear Regression Example:  Making Predictions</a:t>
            </a:r>
          </a:p>
        </p:txBody>
      </p:sp>
      <p:sp>
        <p:nvSpPr>
          <p:cNvPr id="23559" name="Rectangle 9"/>
          <p:cNvSpPr>
            <a:spLocks noChangeArrowheads="1"/>
          </p:cNvSpPr>
          <p:nvPr/>
        </p:nvSpPr>
        <p:spPr bwMode="auto">
          <a:xfrm>
            <a:off x="7543800" y="1304925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11"/>
          <p:cNvGraphicFramePr>
            <a:graphicFrameLocks noChangeAspect="1"/>
          </p:cNvGraphicFramePr>
          <p:nvPr/>
        </p:nvGraphicFramePr>
        <p:xfrm>
          <a:off x="152400" y="3048000"/>
          <a:ext cx="4876800" cy="331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5562600" imgH="3781552" progId="Excel.Sheet.8">
                  <p:embed/>
                </p:oleObj>
              </mc:Choice>
              <mc:Fallback>
                <p:oleObj name="Chart" r:id="rId2" imgW="5562600" imgH="3781552" progId="Excel.Shee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048000"/>
                        <a:ext cx="4876800" cy="331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CC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79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0"/>
            <a:ext cx="7461250" cy="106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/>
              <a:t>Simple Linear Regression Example:  Making Predictions</a:t>
            </a:r>
          </a:p>
        </p:txBody>
      </p:sp>
      <p:sp>
        <p:nvSpPr>
          <p:cNvPr id="24580" name="Rectangle 9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447800"/>
            <a:ext cx="8077200" cy="1027113"/>
          </a:xfrm>
        </p:spPr>
        <p:txBody>
          <a:bodyPr/>
          <a:lstStyle/>
          <a:p>
            <a:pPr eaLnBrk="1" hangingPunct="1"/>
            <a:r>
              <a:rPr lang="en-US" altLang="en-US"/>
              <a:t>When using a regression model for prediction, only predict within the relevant range of data</a:t>
            </a:r>
          </a:p>
        </p:txBody>
      </p:sp>
      <p:sp>
        <p:nvSpPr>
          <p:cNvPr id="24581" name="Line 11"/>
          <p:cNvSpPr>
            <a:spLocks noChangeShapeType="1"/>
          </p:cNvSpPr>
          <p:nvPr/>
        </p:nvSpPr>
        <p:spPr bwMode="auto">
          <a:xfrm flipH="1">
            <a:off x="762000" y="4419600"/>
            <a:ext cx="1676400" cy="762000"/>
          </a:xfrm>
          <a:prstGeom prst="line">
            <a:avLst/>
          </a:prstGeom>
          <a:noFill/>
          <a:ln w="12700">
            <a:solidFill>
              <a:schemeClr val="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582" name="Line 14"/>
          <p:cNvSpPr>
            <a:spLocks noChangeShapeType="1"/>
          </p:cNvSpPr>
          <p:nvPr/>
        </p:nvSpPr>
        <p:spPr bwMode="auto">
          <a:xfrm flipH="1">
            <a:off x="3962400" y="2971800"/>
            <a:ext cx="1676400" cy="762000"/>
          </a:xfrm>
          <a:prstGeom prst="line">
            <a:avLst/>
          </a:prstGeom>
          <a:noFill/>
          <a:ln w="12700">
            <a:solidFill>
              <a:schemeClr val="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583" name="Line 17"/>
          <p:cNvSpPr>
            <a:spLocks noChangeShapeType="1"/>
          </p:cNvSpPr>
          <p:nvPr/>
        </p:nvSpPr>
        <p:spPr bwMode="auto">
          <a:xfrm>
            <a:off x="2286000" y="3581400"/>
            <a:ext cx="0" cy="24384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84" name="Line 18"/>
          <p:cNvSpPr>
            <a:spLocks noChangeShapeType="1"/>
          </p:cNvSpPr>
          <p:nvPr/>
        </p:nvSpPr>
        <p:spPr bwMode="auto">
          <a:xfrm>
            <a:off x="4114800" y="3581400"/>
            <a:ext cx="0" cy="24384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85" name="AutoShape 19"/>
          <p:cNvSpPr>
            <a:spLocks/>
          </p:cNvSpPr>
          <p:nvPr/>
        </p:nvSpPr>
        <p:spPr bwMode="auto">
          <a:xfrm rot="5400000">
            <a:off x="3048000" y="2362200"/>
            <a:ext cx="304800" cy="1676400"/>
          </a:xfrm>
          <a:prstGeom prst="leftBrace">
            <a:avLst>
              <a:gd name="adj1" fmla="val 4583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4586" name="Text Box 20"/>
          <p:cNvSpPr txBox="1">
            <a:spLocks noChangeArrowheads="1"/>
          </p:cNvSpPr>
          <p:nvPr/>
        </p:nvSpPr>
        <p:spPr bwMode="auto">
          <a:xfrm>
            <a:off x="2057400" y="2362200"/>
            <a:ext cx="2286000" cy="701675"/>
          </a:xfrm>
          <a:prstGeom prst="rect">
            <a:avLst/>
          </a:prstGeom>
          <a:solidFill>
            <a:srgbClr val="FF9BAE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Relevant range for interpolation</a:t>
            </a:r>
          </a:p>
        </p:txBody>
      </p:sp>
      <p:sp>
        <p:nvSpPr>
          <p:cNvPr id="24587" name="Text Box 21"/>
          <p:cNvSpPr txBox="1">
            <a:spLocks noChangeArrowheads="1"/>
          </p:cNvSpPr>
          <p:nvPr/>
        </p:nvSpPr>
        <p:spPr bwMode="auto">
          <a:xfrm>
            <a:off x="5105400" y="5029200"/>
            <a:ext cx="2286000" cy="1311275"/>
          </a:xfrm>
          <a:prstGeom prst="rect">
            <a:avLst/>
          </a:prstGeom>
          <a:solidFill>
            <a:srgbClr val="00E2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Do not try to extrapolate beyond the range of observed X’s</a:t>
            </a:r>
          </a:p>
        </p:txBody>
      </p:sp>
      <p:sp>
        <p:nvSpPr>
          <p:cNvPr id="24588" name="Line 22"/>
          <p:cNvSpPr>
            <a:spLocks noChangeShapeType="1"/>
          </p:cNvSpPr>
          <p:nvPr/>
        </p:nvSpPr>
        <p:spPr bwMode="auto">
          <a:xfrm flipH="1" flipV="1">
            <a:off x="4724400" y="3429000"/>
            <a:ext cx="457200" cy="167640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89" name="Line 23"/>
          <p:cNvSpPr>
            <a:spLocks noChangeShapeType="1"/>
          </p:cNvSpPr>
          <p:nvPr/>
        </p:nvSpPr>
        <p:spPr bwMode="auto">
          <a:xfrm flipH="1" flipV="1">
            <a:off x="1676400" y="4876800"/>
            <a:ext cx="3429000" cy="99060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90" name="Rectangle 15"/>
          <p:cNvSpPr>
            <a:spLocks noChangeArrowheads="1"/>
          </p:cNvSpPr>
          <p:nvPr/>
        </p:nvSpPr>
        <p:spPr bwMode="auto">
          <a:xfrm>
            <a:off x="7543800" y="9906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2286000" y="228600"/>
            <a:ext cx="4343400" cy="457200"/>
          </a:xfrm>
        </p:spPr>
        <p:txBody>
          <a:bodyPr/>
          <a:lstStyle/>
          <a:p>
            <a:r>
              <a:rPr lang="en-US" altLang="en-US"/>
              <a:t>Computing b</a:t>
            </a:r>
            <a:r>
              <a:rPr lang="en-US" altLang="en-US" baseline="-25000"/>
              <a:t>0</a:t>
            </a:r>
            <a:r>
              <a:rPr lang="en-US" altLang="en-US"/>
              <a:t> &amp; b</a:t>
            </a:r>
            <a:r>
              <a:rPr lang="en-US" altLang="en-US" baseline="-25000"/>
              <a:t>1</a:t>
            </a:r>
            <a:endParaRPr lang="en-US" altLang="en-US"/>
          </a:p>
        </p:txBody>
      </p:sp>
      <p:sp>
        <p:nvSpPr>
          <p:cNvPr id="25603" name="Rectangle 15"/>
          <p:cNvSpPr>
            <a:spLocks noChangeArrowheads="1"/>
          </p:cNvSpPr>
          <p:nvPr/>
        </p:nvSpPr>
        <p:spPr bwMode="auto">
          <a:xfrm>
            <a:off x="7543800" y="6096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  <p:sp>
        <p:nvSpPr>
          <p:cNvPr id="25604" name="TextBox 3"/>
          <p:cNvSpPr txBox="1">
            <a:spLocks noChangeArrowheads="1"/>
          </p:cNvSpPr>
          <p:nvPr/>
        </p:nvSpPr>
        <p:spPr bwMode="auto">
          <a:xfrm>
            <a:off x="149225" y="1135063"/>
            <a:ext cx="8616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 b="1" u="sng"/>
              <a:t>For small data sets, b</a:t>
            </a:r>
            <a:r>
              <a:rPr lang="en-US" altLang="en-US" sz="2000" b="1" u="sng" baseline="-25000"/>
              <a:t>0</a:t>
            </a:r>
            <a:r>
              <a:rPr lang="en-US" altLang="en-US" sz="2000" b="1" u="sng"/>
              <a:t> &amp; b</a:t>
            </a:r>
            <a:r>
              <a:rPr lang="en-US" altLang="en-US" sz="2000" b="1" u="sng" baseline="-25000"/>
              <a:t>1</a:t>
            </a:r>
            <a:r>
              <a:rPr lang="en-US" altLang="en-US" sz="2000" b="1" u="sng"/>
              <a:t> can be calculated using a hand calculator</a:t>
            </a:r>
          </a:p>
        </p:txBody>
      </p:sp>
      <p:graphicFrame>
        <p:nvGraphicFramePr>
          <p:cNvPr id="25605" name="Object 4"/>
          <p:cNvGraphicFramePr>
            <a:graphicFrameLocks noChangeAspect="1"/>
          </p:cNvGraphicFramePr>
          <p:nvPr/>
        </p:nvGraphicFramePr>
        <p:xfrm>
          <a:off x="1814513" y="1604963"/>
          <a:ext cx="1592262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48975" imgH="406224" progId="Equation.DSMT4">
                  <p:embed/>
                </p:oleObj>
              </mc:Choice>
              <mc:Fallback>
                <p:oleObj name="Equation" r:id="rId2" imgW="748975" imgH="406224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4513" y="1604963"/>
                        <a:ext cx="1592262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6" name="TextBox 5"/>
          <p:cNvSpPr txBox="1">
            <a:spLocks noChangeArrowheads="1"/>
          </p:cNvSpPr>
          <p:nvPr/>
        </p:nvSpPr>
        <p:spPr bwMode="auto">
          <a:xfrm>
            <a:off x="457200" y="2819400"/>
            <a:ext cx="1228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/>
              <a:t>Where:</a:t>
            </a:r>
          </a:p>
        </p:txBody>
      </p:sp>
      <p:graphicFrame>
        <p:nvGraphicFramePr>
          <p:cNvPr id="25607" name="Object 6"/>
          <p:cNvGraphicFramePr>
            <a:graphicFrameLocks noChangeAspect="1"/>
          </p:cNvGraphicFramePr>
          <p:nvPr/>
        </p:nvGraphicFramePr>
        <p:xfrm>
          <a:off x="1870075" y="2317750"/>
          <a:ext cx="6899275" cy="362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670300" imgH="1930400" progId="Equation.DSMT4">
                  <p:embed/>
                </p:oleObj>
              </mc:Choice>
              <mc:Fallback>
                <p:oleObj name="Equation" r:id="rId4" imgW="3670300" imgH="19304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0075" y="2317750"/>
                        <a:ext cx="6899275" cy="3627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8" name="Object 7"/>
          <p:cNvGraphicFramePr>
            <a:graphicFrameLocks noChangeAspect="1"/>
          </p:cNvGraphicFramePr>
          <p:nvPr/>
        </p:nvGraphicFramePr>
        <p:xfrm>
          <a:off x="4675188" y="1681163"/>
          <a:ext cx="2211387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38200" imgH="241300" progId="Equation.DSMT4">
                  <p:embed/>
                </p:oleObj>
              </mc:Choice>
              <mc:Fallback>
                <p:oleObj name="Equation" r:id="rId6" imgW="838200" imgH="2413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188" y="1681163"/>
                        <a:ext cx="2211387" cy="636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383463" cy="481013"/>
          </a:xfrm>
        </p:spPr>
        <p:txBody>
          <a:bodyPr/>
          <a:lstStyle/>
          <a:p>
            <a:r>
              <a:rPr lang="en-US" altLang="en-US" sz="3600"/>
              <a:t>Computing b</a:t>
            </a:r>
            <a:r>
              <a:rPr lang="en-US" altLang="en-US" sz="3600" baseline="-25000"/>
              <a:t>0</a:t>
            </a:r>
            <a:r>
              <a:rPr lang="en-US" altLang="en-US" sz="3600"/>
              <a:t> &amp; b</a:t>
            </a:r>
            <a:r>
              <a:rPr lang="en-US" altLang="en-US" sz="3600" baseline="-25000"/>
              <a:t>1</a:t>
            </a:r>
            <a:r>
              <a:rPr lang="en-US" altLang="en-US" sz="3600"/>
              <a:t>  --  Home Prices</a:t>
            </a:r>
          </a:p>
        </p:txBody>
      </p:sp>
      <p:sp>
        <p:nvSpPr>
          <p:cNvPr id="26627" name="Rectangle 15"/>
          <p:cNvSpPr>
            <a:spLocks noChangeArrowheads="1"/>
          </p:cNvSpPr>
          <p:nvPr/>
        </p:nvSpPr>
        <p:spPr bwMode="auto">
          <a:xfrm>
            <a:off x="7726363" y="633413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17738" y="762000"/>
          <a:ext cx="5080000" cy="27527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46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66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30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65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15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76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286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House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House Price in $1000s (Y)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Square Feet (X)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X</a:t>
                      </a:r>
                      <a:r>
                        <a:rPr lang="en-US" sz="1200" u="none" strike="noStrike" baseline="30000">
                          <a:effectLst/>
                        </a:rPr>
                        <a:t>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Y</a:t>
                      </a:r>
                      <a:r>
                        <a:rPr lang="en-US" sz="1200" u="none" strike="noStrike" baseline="30000">
                          <a:effectLst/>
                        </a:rPr>
                        <a:t>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XY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245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1,400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1,960,000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u="none" strike="noStrike">
                          <a:effectLst/>
                        </a:rPr>
                        <a:t>60,025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    343,000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312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1,600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2,560,000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u="none" strike="noStrike" dirty="0">
                          <a:effectLst/>
                        </a:rPr>
                        <a:t>97,344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    499,200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279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1,700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2,890,000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u="none" strike="noStrike">
                          <a:effectLst/>
                        </a:rPr>
                        <a:t>77,841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    474,300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308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1,875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3,515,625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u="none" strike="noStrike">
                          <a:effectLst/>
                        </a:rPr>
                        <a:t>94,864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    577,500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199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1,100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1,210,000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u="none" strike="noStrike">
                          <a:effectLst/>
                        </a:rPr>
                        <a:t>39,601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    218,900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6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219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1,550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2,402,500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u="none" strike="noStrike">
                          <a:effectLst/>
                        </a:rPr>
                        <a:t>47,961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    339,450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7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405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2,350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5,522,500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u="none" strike="noStrike">
                          <a:effectLst/>
                        </a:rPr>
                        <a:t>164,025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    951,750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8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324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2,450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6,002,500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u="none" strike="noStrike">
                          <a:effectLst/>
                        </a:rPr>
                        <a:t>104,976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    793,800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9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319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1,425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2,030,625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u="none" strike="noStrike">
                          <a:effectLst/>
                        </a:rPr>
                        <a:t>101,761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    454,575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10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255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1,700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2,890,000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u="none" strike="noStrike">
                          <a:effectLst/>
                        </a:rPr>
                        <a:t>65,025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    433,500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Total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2865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17,150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30,983,750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u="none" strike="noStrike">
                          <a:effectLst/>
                        </a:rPr>
                        <a:t>853,423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 5,085,975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26721" name="Object 6"/>
          <p:cNvGraphicFramePr>
            <a:graphicFrameLocks noChangeAspect="1"/>
          </p:cNvGraphicFramePr>
          <p:nvPr/>
        </p:nvGraphicFramePr>
        <p:xfrm>
          <a:off x="1154113" y="3568700"/>
          <a:ext cx="7207250" cy="277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003800" imgH="1930400" progId="Equation.DSMT4">
                  <p:embed/>
                </p:oleObj>
              </mc:Choice>
              <mc:Fallback>
                <p:oleObj name="Equation" r:id="rId2" imgW="5003800" imgH="19304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4113" y="3568700"/>
                        <a:ext cx="7207250" cy="2779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481013"/>
          </a:xfrm>
        </p:spPr>
        <p:txBody>
          <a:bodyPr/>
          <a:lstStyle/>
          <a:p>
            <a:pPr algn="ctr"/>
            <a:r>
              <a:rPr lang="en-US" altLang="en-US" sz="3200"/>
              <a:t>Computing b</a:t>
            </a:r>
            <a:r>
              <a:rPr lang="en-US" altLang="en-US" sz="3200" baseline="-25000"/>
              <a:t>0</a:t>
            </a:r>
            <a:r>
              <a:rPr lang="en-US" altLang="en-US" sz="3200"/>
              <a:t> &amp; b</a:t>
            </a:r>
            <a:r>
              <a:rPr lang="en-US" altLang="en-US" sz="3200" baseline="-25000"/>
              <a:t>1</a:t>
            </a:r>
            <a:r>
              <a:rPr lang="en-US" altLang="en-US" sz="3200"/>
              <a:t>  --  Home Prices (Con’t)</a:t>
            </a:r>
          </a:p>
        </p:txBody>
      </p:sp>
      <p:sp>
        <p:nvSpPr>
          <p:cNvPr id="27651" name="Rectangle 15"/>
          <p:cNvSpPr>
            <a:spLocks noChangeArrowheads="1"/>
          </p:cNvSpPr>
          <p:nvPr/>
        </p:nvSpPr>
        <p:spPr bwMode="auto">
          <a:xfrm>
            <a:off x="7726363" y="633413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  <p:graphicFrame>
        <p:nvGraphicFramePr>
          <p:cNvPr id="27652" name="Object 6"/>
          <p:cNvGraphicFramePr>
            <a:graphicFrameLocks noChangeAspect="1"/>
          </p:cNvGraphicFramePr>
          <p:nvPr/>
        </p:nvGraphicFramePr>
        <p:xfrm>
          <a:off x="447675" y="866775"/>
          <a:ext cx="8231188" cy="317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003800" imgH="1930400" progId="Equation.DSMT4">
                  <p:embed/>
                </p:oleObj>
              </mc:Choice>
              <mc:Fallback>
                <p:oleObj name="Equation" r:id="rId2" imgW="5003800" imgH="19304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675" y="866775"/>
                        <a:ext cx="8231188" cy="317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3" name="Object 4"/>
          <p:cNvGraphicFramePr>
            <a:graphicFrameLocks noChangeAspect="1"/>
          </p:cNvGraphicFramePr>
          <p:nvPr/>
        </p:nvGraphicFramePr>
        <p:xfrm>
          <a:off x="914400" y="4191000"/>
          <a:ext cx="4587875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59000" imgH="431800" progId="Equation.DSMT4">
                  <p:embed/>
                </p:oleObj>
              </mc:Choice>
              <mc:Fallback>
                <p:oleObj name="Equation" r:id="rId4" imgW="2159000" imgH="431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191000"/>
                        <a:ext cx="4587875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4" name="Object 7"/>
          <p:cNvGraphicFramePr>
            <a:graphicFrameLocks noChangeAspect="1"/>
          </p:cNvGraphicFramePr>
          <p:nvPr/>
        </p:nvGraphicFramePr>
        <p:xfrm>
          <a:off x="914400" y="5257800"/>
          <a:ext cx="6964363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946400" imgH="241300" progId="Equation.DSMT4">
                  <p:embed/>
                </p:oleObj>
              </mc:Choice>
              <mc:Fallback>
                <p:oleObj name="Equation" r:id="rId6" imgW="2946400" imgH="2413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257800"/>
                        <a:ext cx="6964363" cy="569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D2417-504B-5D43-846E-AB127C2D6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70DFD-9310-83D9-AE0E-DDACC274A5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know our OLS line is the best we can do. </a:t>
            </a:r>
          </a:p>
          <a:p>
            <a:r>
              <a:rPr lang="en-US" dirty="0"/>
              <a:t>But is our best any good?</a:t>
            </a:r>
          </a:p>
          <a:p>
            <a:r>
              <a:rPr lang="en-US" dirty="0"/>
              <a:t>In other words, does the line we generated (via Excel) fit the data well, or not so well? </a:t>
            </a:r>
          </a:p>
          <a:p>
            <a:pPr lvl="1"/>
            <a:r>
              <a:rPr lang="en-US" dirty="0"/>
              <a:t>Note that Excel will always give us </a:t>
            </a:r>
            <a:r>
              <a:rPr lang="en-US" i="1" dirty="0"/>
              <a:t>something</a:t>
            </a:r>
            <a:endParaRPr lang="en-US" dirty="0"/>
          </a:p>
          <a:p>
            <a:pPr lvl="1"/>
            <a:r>
              <a:rPr lang="en-US" dirty="0"/>
              <a:t>It might be helpful to evaluate if that </a:t>
            </a:r>
            <a:r>
              <a:rPr lang="en-US" i="1" dirty="0"/>
              <a:t>something</a:t>
            </a:r>
            <a:r>
              <a:rPr lang="en-US" dirty="0"/>
              <a:t> fits the data well or not so well</a:t>
            </a:r>
          </a:p>
        </p:txBody>
      </p:sp>
    </p:spTree>
    <p:extLst>
      <p:ext uri="{BB962C8B-B14F-4D97-AF65-F5344CB8AC3E}">
        <p14:creationId xmlns:p14="http://schemas.microsoft.com/office/powerpoint/2010/main" val="265132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FD0BD-9A55-6242-F556-397E2DD0D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F386D-2B4B-6C31-9DB5-377FD2DC1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we are not running a tightly controlled experiment, there are many things happening all at once that can confound our results</a:t>
            </a:r>
          </a:p>
          <a:p>
            <a:pPr lvl="1"/>
            <a:r>
              <a:rPr lang="en-US" dirty="0"/>
              <a:t>Many other things can be correlated with the treatment that could have some impact on the result</a:t>
            </a:r>
          </a:p>
          <a:p>
            <a:pPr lvl="2"/>
            <a:r>
              <a:rPr lang="en-US" dirty="0"/>
              <a:t>Thus its hard to say if X affected Y…it could have been Z!</a:t>
            </a:r>
          </a:p>
          <a:p>
            <a:pPr lvl="2"/>
            <a:r>
              <a:rPr lang="en-US" dirty="0"/>
              <a:t>And if Z is correlated with X, it may just look like X did it!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31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86E0E-6B71-E6D0-4D34-41F918628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135FAB-6B88-C362-4983-22419A7DF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Think about this:</a:t>
            </a:r>
          </a:p>
          <a:p>
            <a:r>
              <a:rPr lang="en-US" dirty="0"/>
              <a:t>Y varies around the mean</a:t>
            </a:r>
          </a:p>
          <a:p>
            <a:pPr lvl="1"/>
            <a:r>
              <a:rPr lang="en-US" dirty="0"/>
              <a:t>For each individual draw, sometimes Y is bigger than the mean by a lot, sometimes, only a little. </a:t>
            </a:r>
          </a:p>
          <a:p>
            <a:pPr lvl="1"/>
            <a:r>
              <a:rPr lang="en-US" dirty="0"/>
              <a:t>Sometimes smaller than the mean by a lot, sometimes just a little.</a:t>
            </a:r>
          </a:p>
          <a:p>
            <a:pPr lvl="1"/>
            <a:r>
              <a:rPr lang="en-US" dirty="0"/>
              <a:t>Maybe sometimes it is equal to (or super close) to the mean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3693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9F3F5-AB0C-0CC7-A26F-72F6D6785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F71CC-C522-7581-82B0-5257B78EA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SOME of this variation is (hopefully) explained by our x variable</a:t>
            </a:r>
          </a:p>
          <a:p>
            <a:pPr lvl="1"/>
            <a:r>
              <a:rPr lang="en-US" dirty="0"/>
              <a:t>Different people earn different salaries</a:t>
            </a:r>
          </a:p>
          <a:p>
            <a:pPr lvl="1"/>
            <a:r>
              <a:rPr lang="en-US" dirty="0"/>
              <a:t>SOME of this variation is explained by our x variable, level of education</a:t>
            </a:r>
          </a:p>
          <a:p>
            <a:r>
              <a:rPr lang="en-US" sz="2400" dirty="0"/>
              <a:t>But SOME of the variation is unexplained by the model</a:t>
            </a:r>
          </a:p>
          <a:p>
            <a:pPr lvl="1"/>
            <a:r>
              <a:rPr lang="en-US" dirty="0"/>
              <a:t>You and I might have the same level of education, but our salaries won’t be exactly the same</a:t>
            </a:r>
          </a:p>
          <a:p>
            <a:pPr lvl="2"/>
            <a:r>
              <a:rPr lang="en-US" dirty="0"/>
              <a:t>Maybe you have more/less experience, maybe you work more hours per year, maybe your dad owns the company, maybe you just got lucky/unlucky</a:t>
            </a:r>
          </a:p>
        </p:txBody>
      </p:sp>
    </p:spTree>
    <p:extLst>
      <p:ext uri="{BB962C8B-B14F-4D97-AF65-F5344CB8AC3E}">
        <p14:creationId xmlns:p14="http://schemas.microsoft.com/office/powerpoint/2010/main" val="1786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E7BE3-8B82-4CB9-D191-996E2E546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4A019-0022-5EBC-537C-8A4DA65710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a portion of the total variation in y is explained by the </a:t>
            </a:r>
            <a:r>
              <a:rPr lang="en-US" dirty="0" err="1"/>
              <a:t>indep</a:t>
            </a:r>
            <a:r>
              <a:rPr lang="en-US" dirty="0"/>
              <a:t> var in our model (x).</a:t>
            </a:r>
          </a:p>
          <a:p>
            <a:r>
              <a:rPr lang="en-US" dirty="0"/>
              <a:t>The rest of the variation in y is from things that are not in the model or randomness</a:t>
            </a:r>
          </a:p>
          <a:p>
            <a:r>
              <a:rPr lang="en-US" dirty="0"/>
              <a:t>Idea: if a lot (ex: 90%) of the total variation in y is explained by the </a:t>
            </a:r>
            <a:r>
              <a:rPr lang="en-US" dirty="0" err="1"/>
              <a:t>indep</a:t>
            </a:r>
            <a:r>
              <a:rPr lang="en-US" dirty="0"/>
              <a:t> var, the model is a good fit!</a:t>
            </a:r>
          </a:p>
          <a:p>
            <a:pPr lvl="1"/>
            <a:r>
              <a:rPr lang="en-US" dirty="0"/>
              <a:t>If only a little (ex: 10%) of the </a:t>
            </a:r>
            <a:r>
              <a:rPr lang="en-US" dirty="0" err="1"/>
              <a:t>tot.variation</a:t>
            </a:r>
            <a:r>
              <a:rPr lang="en-US" dirty="0"/>
              <a:t> in y is explained by the </a:t>
            </a:r>
            <a:r>
              <a:rPr lang="en-US" dirty="0" err="1"/>
              <a:t>indep</a:t>
            </a:r>
            <a:r>
              <a:rPr lang="en-US" dirty="0"/>
              <a:t> var, the model isn’t as good of a fit </a:t>
            </a:r>
          </a:p>
        </p:txBody>
      </p:sp>
    </p:spTree>
    <p:extLst>
      <p:ext uri="{BB962C8B-B14F-4D97-AF65-F5344CB8AC3E}">
        <p14:creationId xmlns:p14="http://schemas.microsoft.com/office/powerpoint/2010/main" val="19917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FD062-6597-7E3C-B1A8-52A0134E2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9D8EA-7B5C-045E-447A-8ABF3BFA11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“SST”= total variation in y</a:t>
            </a:r>
          </a:p>
          <a:p>
            <a:r>
              <a:rPr lang="en-US" dirty="0"/>
              <a:t>“SSR”= the variation in y explained by x</a:t>
            </a:r>
          </a:p>
          <a:p>
            <a:r>
              <a:rPr lang="en-US" dirty="0"/>
              <a:t>“SSE” the variation in y not explained by x</a:t>
            </a:r>
          </a:p>
          <a:p>
            <a:r>
              <a:rPr lang="en-US" dirty="0"/>
              <a:t>SST is composed of SSR+SSE</a:t>
            </a:r>
          </a:p>
        </p:txBody>
      </p:sp>
    </p:spTree>
    <p:extLst>
      <p:ext uri="{BB962C8B-B14F-4D97-AF65-F5344CB8AC3E}">
        <p14:creationId xmlns:p14="http://schemas.microsoft.com/office/powerpoint/2010/main" val="1727147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457200"/>
            <a:ext cx="7239000" cy="762000"/>
          </a:xfrm>
        </p:spPr>
        <p:txBody>
          <a:bodyPr/>
          <a:lstStyle/>
          <a:p>
            <a:pPr eaLnBrk="1" hangingPunct="1"/>
            <a:r>
              <a:rPr lang="en-US" altLang="en-US"/>
              <a:t>Measures of Variation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600200"/>
            <a:ext cx="7010400" cy="671513"/>
          </a:xfrm>
        </p:spPr>
        <p:txBody>
          <a:bodyPr/>
          <a:lstStyle/>
          <a:p>
            <a:pPr eaLnBrk="1" hangingPunct="1"/>
            <a:r>
              <a:rPr lang="en-US" altLang="en-US"/>
              <a:t>Total variation is made up of two parts:</a:t>
            </a:r>
          </a:p>
        </p:txBody>
      </p:sp>
      <p:graphicFrame>
        <p:nvGraphicFramePr>
          <p:cNvPr id="2867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89890"/>
              </p:ext>
            </p:extLst>
          </p:nvPr>
        </p:nvGraphicFramePr>
        <p:xfrm>
          <a:off x="1314450" y="2133600"/>
          <a:ext cx="6450013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11280" imgH="177480" progId="Equation.3">
                  <p:embed/>
                </p:oleObj>
              </mc:Choice>
              <mc:Fallback>
                <p:oleObj name="Equation" r:id="rId2" imgW="1511280" imgH="17748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4450" y="2133600"/>
                        <a:ext cx="6450013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685800" y="3124200"/>
            <a:ext cx="1600200" cy="762000"/>
          </a:xfrm>
          <a:prstGeom prst="rect">
            <a:avLst/>
          </a:prstGeom>
          <a:solidFill>
            <a:srgbClr val="FF9BA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1900" dirty="0"/>
              <a:t>Total Sum of Squares</a:t>
            </a: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3505200" y="3124200"/>
            <a:ext cx="2057400" cy="762000"/>
          </a:xfrm>
          <a:prstGeom prst="rect">
            <a:avLst/>
          </a:prstGeom>
          <a:solidFill>
            <a:srgbClr val="00E2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1900" dirty="0"/>
              <a:t>Regression Sum of Squares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6477000" y="3124200"/>
            <a:ext cx="2057400" cy="762000"/>
          </a:xfrm>
          <a:prstGeom prst="rect">
            <a:avLst/>
          </a:prstGeom>
          <a:solidFill>
            <a:srgbClr val="FFC5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1900" dirty="0"/>
              <a:t>Error Sum of Squares</a:t>
            </a:r>
          </a:p>
        </p:txBody>
      </p:sp>
      <p:graphicFrame>
        <p:nvGraphicFramePr>
          <p:cNvPr id="28680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945195"/>
              </p:ext>
            </p:extLst>
          </p:nvPr>
        </p:nvGraphicFramePr>
        <p:xfrm>
          <a:off x="166688" y="4176713"/>
          <a:ext cx="2632075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55600" imgH="266400" progId="Equation.3">
                  <p:embed/>
                </p:oleObj>
              </mc:Choice>
              <mc:Fallback>
                <p:oleObj name="Equation" r:id="rId4" imgW="1155600" imgH="2664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688" y="4176713"/>
                        <a:ext cx="2632075" cy="603250"/>
                      </a:xfrm>
                      <a:prstGeom prst="rect">
                        <a:avLst/>
                      </a:prstGeom>
                      <a:solidFill>
                        <a:srgbClr val="FF9BAE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1" name="Object 16"/>
          <p:cNvGraphicFramePr>
            <a:graphicFrameLocks noChangeAspect="1"/>
          </p:cNvGraphicFramePr>
          <p:nvPr/>
        </p:nvGraphicFramePr>
        <p:xfrm>
          <a:off x="6172200" y="4191000"/>
          <a:ext cx="2860675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56755" imgH="266584" progId="Equation.3">
                  <p:embed/>
                </p:oleObj>
              </mc:Choice>
              <mc:Fallback>
                <p:oleObj name="Equation" r:id="rId6" imgW="1256755" imgH="266584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4191000"/>
                        <a:ext cx="2860675" cy="604838"/>
                      </a:xfrm>
                      <a:prstGeom prst="rect">
                        <a:avLst/>
                      </a:prstGeom>
                      <a:solidFill>
                        <a:srgbClr val="FFC5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2" name="Object 17"/>
          <p:cNvGraphicFramePr>
            <a:graphicFrameLocks noChangeAspect="1"/>
          </p:cNvGraphicFramePr>
          <p:nvPr/>
        </p:nvGraphicFramePr>
        <p:xfrm>
          <a:off x="3200400" y="4191000"/>
          <a:ext cx="2762250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56755" imgH="266584" progId="Equation.3">
                  <p:embed/>
                </p:oleObj>
              </mc:Choice>
              <mc:Fallback>
                <p:oleObj name="Equation" r:id="rId8" imgW="1256755" imgH="266584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191000"/>
                        <a:ext cx="2762250" cy="582613"/>
                      </a:xfrm>
                      <a:prstGeom prst="rect">
                        <a:avLst/>
                      </a:prstGeom>
                      <a:solidFill>
                        <a:srgbClr val="00E2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1905000" y="4876800"/>
            <a:ext cx="63246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where: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	</a:t>
            </a:r>
            <a:r>
              <a:rPr lang="en-US" altLang="en-US" sz="1800" i="1" dirty="0"/>
              <a:t>  </a:t>
            </a:r>
            <a:r>
              <a:rPr lang="en-US" altLang="en-US" sz="1800" dirty="0"/>
              <a:t>  = Mean value of the dependent variable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	</a:t>
            </a:r>
            <a:r>
              <a:rPr lang="en-US" altLang="en-US" sz="2000" dirty="0"/>
              <a:t>Y</a:t>
            </a:r>
            <a:r>
              <a:rPr lang="en-US" altLang="en-US" sz="2000" baseline="-25000" dirty="0"/>
              <a:t>i</a:t>
            </a:r>
            <a:r>
              <a:rPr lang="en-US" altLang="en-US" sz="1800" dirty="0"/>
              <a:t> = Observed value of the dependent variable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	    = Predicted value of Y for the given X</a:t>
            </a:r>
            <a:r>
              <a:rPr lang="en-US" altLang="en-US" sz="1800" baseline="-25000" dirty="0"/>
              <a:t>i</a:t>
            </a:r>
            <a:r>
              <a:rPr lang="en-US" altLang="en-US" sz="1800" dirty="0"/>
              <a:t> value</a:t>
            </a:r>
          </a:p>
        </p:txBody>
      </p:sp>
      <p:graphicFrame>
        <p:nvGraphicFramePr>
          <p:cNvPr id="28684" name="Object 18"/>
          <p:cNvGraphicFramePr>
            <a:graphicFrameLocks noChangeAspect="1"/>
          </p:cNvGraphicFramePr>
          <p:nvPr/>
        </p:nvGraphicFramePr>
        <p:xfrm>
          <a:off x="2819400" y="5867400"/>
          <a:ext cx="309563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2334" imgH="241195" progId="Equation.3">
                  <p:embed/>
                </p:oleObj>
              </mc:Choice>
              <mc:Fallback>
                <p:oleObj name="Equation" r:id="rId10" imgW="152334" imgH="241195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5867400"/>
                        <a:ext cx="309563" cy="48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5" name="Object 19"/>
          <p:cNvGraphicFramePr>
            <a:graphicFrameLocks noChangeAspect="1"/>
          </p:cNvGraphicFramePr>
          <p:nvPr/>
        </p:nvGraphicFramePr>
        <p:xfrm>
          <a:off x="2838450" y="5181600"/>
          <a:ext cx="288925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52268" imgH="203024" progId="Equation.3">
                  <p:embed/>
                </p:oleObj>
              </mc:Choice>
              <mc:Fallback>
                <p:oleObj name="Equation" r:id="rId12" imgW="152268" imgH="203024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8450" y="5181600"/>
                        <a:ext cx="288925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6" name="Rectangle 15"/>
          <p:cNvSpPr>
            <a:spLocks noChangeArrowheads="1"/>
          </p:cNvSpPr>
          <p:nvPr/>
        </p:nvSpPr>
        <p:spPr bwMode="auto">
          <a:xfrm>
            <a:off x="7543800" y="1304925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 animBg="1"/>
      <p:bldP spid="28678" grpId="0" animBg="1"/>
      <p:bldP spid="28679" grpId="0" animBg="1"/>
      <p:bldP spid="2868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914400" y="4572000"/>
            <a:ext cx="3962400" cy="457200"/>
          </a:xfrm>
          <a:prstGeom prst="rect">
            <a:avLst/>
          </a:prstGeom>
          <a:solidFill>
            <a:srgbClr val="00E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914400" y="3276600"/>
            <a:ext cx="4724400" cy="457200"/>
          </a:xfrm>
          <a:prstGeom prst="rect">
            <a:avLst/>
          </a:prstGeom>
          <a:solidFill>
            <a:srgbClr val="FF9BAE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914400" y="1828800"/>
            <a:ext cx="3886200" cy="457200"/>
          </a:xfrm>
          <a:prstGeom prst="rect">
            <a:avLst/>
          </a:prstGeom>
          <a:solidFill>
            <a:srgbClr val="FFC5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9701" name="Text Box 6"/>
          <p:cNvSpPr txBox="1">
            <a:spLocks noChangeArrowheads="1"/>
          </p:cNvSpPr>
          <p:nvPr/>
        </p:nvSpPr>
        <p:spPr bwMode="auto">
          <a:xfrm>
            <a:off x="7467600" y="838200"/>
            <a:ext cx="145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8000"/>
                </a:solidFill>
              </a:rPr>
              <a:t>(continued)</a:t>
            </a:r>
          </a:p>
        </p:txBody>
      </p:sp>
      <p:sp>
        <p:nvSpPr>
          <p:cNvPr id="29702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152400"/>
            <a:ext cx="7239000" cy="762000"/>
          </a:xfrm>
        </p:spPr>
        <p:txBody>
          <a:bodyPr/>
          <a:lstStyle/>
          <a:p>
            <a:pPr eaLnBrk="1" hangingPunct="1"/>
            <a:r>
              <a:rPr lang="en-US" altLang="en-US" dirty="0"/>
              <a:t>Measures of Variation</a:t>
            </a:r>
          </a:p>
        </p:txBody>
      </p:sp>
      <p:sp>
        <p:nvSpPr>
          <p:cNvPr id="29703" name="Line 10"/>
          <p:cNvSpPr>
            <a:spLocks noChangeShapeType="1"/>
          </p:cNvSpPr>
          <p:nvPr/>
        </p:nvSpPr>
        <p:spPr bwMode="auto">
          <a:xfrm>
            <a:off x="2209800" y="2743200"/>
            <a:ext cx="22860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4" name="Rectangle 10"/>
          <p:cNvSpPr>
            <a:spLocks noChangeArrowheads="1"/>
          </p:cNvSpPr>
          <p:nvPr/>
        </p:nvSpPr>
        <p:spPr bwMode="auto">
          <a:xfrm>
            <a:off x="7543800" y="1304925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  <p:sp>
        <p:nvSpPr>
          <p:cNvPr id="29705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828800"/>
            <a:ext cx="8229600" cy="4114800"/>
          </a:xfrm>
        </p:spPr>
        <p:txBody>
          <a:bodyPr/>
          <a:lstStyle/>
          <a:p>
            <a:pPr eaLnBrk="1" hangingPunct="1">
              <a:spcBef>
                <a:spcPct val="40000"/>
              </a:spcBef>
            </a:pPr>
            <a:r>
              <a:rPr lang="en-US" altLang="en-US" sz="2400" dirty="0"/>
              <a:t>SST = total sum of squares     </a:t>
            </a:r>
            <a:r>
              <a:rPr lang="en-US" altLang="en-US" sz="2400" dirty="0">
                <a:solidFill>
                  <a:srgbClr val="A50021"/>
                </a:solidFill>
              </a:rPr>
              <a:t>(</a:t>
            </a:r>
            <a:r>
              <a:rPr lang="en-US" altLang="en-US" sz="2400" dirty="0">
                <a:solidFill>
                  <a:srgbClr val="A50021"/>
                </a:solidFill>
                <a:highlight>
                  <a:srgbClr val="FFFF00"/>
                </a:highlight>
              </a:rPr>
              <a:t>Total</a:t>
            </a:r>
            <a:r>
              <a:rPr lang="en-US" altLang="en-US" sz="2400" dirty="0">
                <a:solidFill>
                  <a:srgbClr val="A50021"/>
                </a:solidFill>
              </a:rPr>
              <a:t> Variation.)</a:t>
            </a:r>
          </a:p>
          <a:p>
            <a:pPr lvl="1" eaLnBrk="1" hangingPunct="1">
              <a:spcBef>
                <a:spcPct val="40000"/>
              </a:spcBef>
            </a:pPr>
            <a:r>
              <a:rPr lang="en-US" altLang="en-US" dirty="0"/>
              <a:t>Measures the variation of the Y</a:t>
            </a:r>
            <a:r>
              <a:rPr lang="en-US" altLang="en-US" baseline="-25000" dirty="0"/>
              <a:t>i</a:t>
            </a:r>
            <a:r>
              <a:rPr lang="en-US" altLang="en-US" dirty="0"/>
              <a:t> values around their mean Y.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sz="2400" dirty="0"/>
              <a:t>SSR = regression sum of squares  </a:t>
            </a:r>
            <a:r>
              <a:rPr lang="en-US" altLang="en-US" sz="2400" dirty="0">
                <a:solidFill>
                  <a:srgbClr val="A50021"/>
                </a:solidFill>
              </a:rPr>
              <a:t>(Explained Variation.)</a:t>
            </a:r>
          </a:p>
          <a:p>
            <a:pPr lvl="1" eaLnBrk="1" hangingPunct="1">
              <a:spcBef>
                <a:spcPct val="40000"/>
              </a:spcBef>
            </a:pPr>
            <a:r>
              <a:rPr lang="en-US" altLang="en-US" dirty="0"/>
              <a:t>Variation attributable to the relationship between X and Y.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sz="2400" dirty="0"/>
              <a:t>SSE = error sum of squares   </a:t>
            </a:r>
            <a:r>
              <a:rPr lang="en-US" altLang="en-US" sz="2400" dirty="0">
                <a:solidFill>
                  <a:srgbClr val="A50021"/>
                </a:solidFill>
              </a:rPr>
              <a:t>(</a:t>
            </a:r>
            <a:r>
              <a:rPr lang="en-US" altLang="en-US" sz="2400" dirty="0">
                <a:solidFill>
                  <a:srgbClr val="A50021"/>
                </a:solidFill>
                <a:highlight>
                  <a:srgbClr val="FFFF00"/>
                </a:highlight>
              </a:rPr>
              <a:t>Unexplained</a:t>
            </a:r>
            <a:r>
              <a:rPr lang="en-US" altLang="en-US" sz="2400" dirty="0">
                <a:solidFill>
                  <a:srgbClr val="A50021"/>
                </a:solidFill>
              </a:rPr>
              <a:t> Variation.)</a:t>
            </a:r>
          </a:p>
          <a:p>
            <a:pPr lvl="1" eaLnBrk="1" hangingPunct="1">
              <a:spcBef>
                <a:spcPct val="40000"/>
              </a:spcBef>
            </a:pPr>
            <a:r>
              <a:rPr lang="en-US" altLang="en-US" dirty="0"/>
              <a:t>Variation in Y attributable to factors other than X.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7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7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7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7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7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Line 2"/>
          <p:cNvSpPr>
            <a:spLocks noChangeShapeType="1"/>
          </p:cNvSpPr>
          <p:nvPr/>
        </p:nvSpPr>
        <p:spPr bwMode="auto">
          <a:xfrm flipH="1">
            <a:off x="685800" y="45720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3" name="Line 3"/>
          <p:cNvSpPr>
            <a:spLocks noChangeShapeType="1"/>
          </p:cNvSpPr>
          <p:nvPr/>
        </p:nvSpPr>
        <p:spPr bwMode="auto">
          <a:xfrm flipH="1">
            <a:off x="685800" y="2057400"/>
            <a:ext cx="3200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4570413" y="3884613"/>
            <a:ext cx="685800" cy="457200"/>
          </a:xfrm>
          <a:prstGeom prst="rect">
            <a:avLst/>
          </a:prstGeom>
          <a:solidFill>
            <a:srgbClr val="C4E6C9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4572000" y="2209800"/>
            <a:ext cx="685800" cy="457200"/>
          </a:xfrm>
          <a:prstGeom prst="rect">
            <a:avLst/>
          </a:prstGeom>
          <a:solidFill>
            <a:srgbClr val="FFE9FF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838200" y="2971800"/>
            <a:ext cx="685800" cy="457200"/>
          </a:xfrm>
          <a:prstGeom prst="rect">
            <a:avLst/>
          </a:prstGeom>
          <a:solidFill>
            <a:srgbClr val="FDE0BD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7467600" y="838200"/>
            <a:ext cx="145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>
                <a:solidFill>
                  <a:srgbClr val="008000"/>
                </a:solidFill>
              </a:rPr>
              <a:t>(continued)</a:t>
            </a:r>
          </a:p>
        </p:txBody>
      </p:sp>
      <p:sp>
        <p:nvSpPr>
          <p:cNvPr id="30728" name="Line 8"/>
          <p:cNvSpPr>
            <a:spLocks noChangeShapeType="1"/>
          </p:cNvSpPr>
          <p:nvPr/>
        </p:nvSpPr>
        <p:spPr bwMode="auto">
          <a:xfrm>
            <a:off x="685800" y="1676400"/>
            <a:ext cx="0" cy="41592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>
            <a:off x="685800" y="5867400"/>
            <a:ext cx="763905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0" name="Line 10"/>
          <p:cNvSpPr>
            <a:spLocks noChangeShapeType="1"/>
          </p:cNvSpPr>
          <p:nvPr/>
        </p:nvSpPr>
        <p:spPr bwMode="auto">
          <a:xfrm flipV="1">
            <a:off x="1209675" y="2301875"/>
            <a:ext cx="6269038" cy="2713038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1" name="Oval 11"/>
          <p:cNvSpPr>
            <a:spLocks noChangeArrowheads="1"/>
          </p:cNvSpPr>
          <p:nvPr/>
        </p:nvSpPr>
        <p:spPr bwMode="auto">
          <a:xfrm>
            <a:off x="3855907" y="1904999"/>
            <a:ext cx="304800" cy="3048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0732" name="Line 12"/>
          <p:cNvSpPr>
            <a:spLocks noChangeShapeType="1"/>
          </p:cNvSpPr>
          <p:nvPr/>
        </p:nvSpPr>
        <p:spPr bwMode="auto">
          <a:xfrm>
            <a:off x="3962400" y="2233613"/>
            <a:ext cx="0" cy="2319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3735388" y="5868988"/>
            <a:ext cx="8350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/>
              <a:t>X</a:t>
            </a:r>
            <a:r>
              <a:rPr lang="en-US" altLang="en-US" sz="2400" b="1" baseline="-25000"/>
              <a:t>i</a:t>
            </a:r>
          </a:p>
        </p:txBody>
      </p:sp>
      <p:sp>
        <p:nvSpPr>
          <p:cNvPr id="30734" name="Line 14"/>
          <p:cNvSpPr>
            <a:spLocks noChangeShapeType="1"/>
          </p:cNvSpPr>
          <p:nvPr/>
        </p:nvSpPr>
        <p:spPr bwMode="auto">
          <a:xfrm>
            <a:off x="950913" y="4572000"/>
            <a:ext cx="7170737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8305800" y="4343400"/>
            <a:ext cx="46672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hlink"/>
                </a:solidFill>
              </a:rPr>
              <a:t>Y</a:t>
            </a:r>
          </a:p>
        </p:txBody>
      </p:sp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8305800" y="5715000"/>
            <a:ext cx="46672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/>
              <a:t>X</a:t>
            </a:r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228600" y="1752600"/>
            <a:ext cx="77152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/>
              <a:t>Y</a:t>
            </a:r>
            <a:r>
              <a:rPr lang="en-US" altLang="en-US" b="1" baseline="-25000"/>
              <a:t>i</a:t>
            </a:r>
          </a:p>
        </p:txBody>
      </p:sp>
      <p:sp>
        <p:nvSpPr>
          <p:cNvPr id="30738" name="Freeform 18"/>
          <p:cNvSpPr>
            <a:spLocks/>
          </p:cNvSpPr>
          <p:nvPr/>
        </p:nvSpPr>
        <p:spPr bwMode="auto">
          <a:xfrm>
            <a:off x="3125788" y="2055813"/>
            <a:ext cx="534987" cy="2519362"/>
          </a:xfrm>
          <a:custGeom>
            <a:avLst/>
            <a:gdLst>
              <a:gd name="T0" fmla="*/ 2147483646 w 337"/>
              <a:gd name="T1" fmla="*/ 0 h 1587"/>
              <a:gd name="T2" fmla="*/ 2147483646 w 337"/>
              <a:gd name="T3" fmla="*/ 2147483646 h 1587"/>
              <a:gd name="T4" fmla="*/ 2147483646 w 337"/>
              <a:gd name="T5" fmla="*/ 2147483646 h 1587"/>
              <a:gd name="T6" fmla="*/ 2147483646 w 337"/>
              <a:gd name="T7" fmla="*/ 2147483646 h 1587"/>
              <a:gd name="T8" fmla="*/ 2147483646 w 337"/>
              <a:gd name="T9" fmla="*/ 2147483646 h 1587"/>
              <a:gd name="T10" fmla="*/ 2147483646 w 337"/>
              <a:gd name="T11" fmla="*/ 2147483646 h 1587"/>
              <a:gd name="T12" fmla="*/ 2147483646 w 337"/>
              <a:gd name="T13" fmla="*/ 2147483646 h 1587"/>
              <a:gd name="T14" fmla="*/ 2147483646 w 337"/>
              <a:gd name="T15" fmla="*/ 2147483646 h 1587"/>
              <a:gd name="T16" fmla="*/ 2147483646 w 337"/>
              <a:gd name="T17" fmla="*/ 2147483646 h 1587"/>
              <a:gd name="T18" fmla="*/ 2147483646 w 337"/>
              <a:gd name="T19" fmla="*/ 2147483646 h 1587"/>
              <a:gd name="T20" fmla="*/ 2147483646 w 337"/>
              <a:gd name="T21" fmla="*/ 2147483646 h 1587"/>
              <a:gd name="T22" fmla="*/ 2147483646 w 337"/>
              <a:gd name="T23" fmla="*/ 2147483646 h 1587"/>
              <a:gd name="T24" fmla="*/ 2147483646 w 337"/>
              <a:gd name="T25" fmla="*/ 2147483646 h 1587"/>
              <a:gd name="T26" fmla="*/ 2147483646 w 337"/>
              <a:gd name="T27" fmla="*/ 2147483646 h 1587"/>
              <a:gd name="T28" fmla="*/ 2147483646 w 337"/>
              <a:gd name="T29" fmla="*/ 2147483646 h 1587"/>
              <a:gd name="T30" fmla="*/ 2147483646 w 337"/>
              <a:gd name="T31" fmla="*/ 2147483646 h 1587"/>
              <a:gd name="T32" fmla="*/ 2147483646 w 337"/>
              <a:gd name="T33" fmla="*/ 2147483646 h 1587"/>
              <a:gd name="T34" fmla="*/ 0 w 337"/>
              <a:gd name="T35" fmla="*/ 2147483646 h 1587"/>
              <a:gd name="T36" fmla="*/ 2147483646 w 337"/>
              <a:gd name="T37" fmla="*/ 2147483646 h 1587"/>
              <a:gd name="T38" fmla="*/ 2147483646 w 337"/>
              <a:gd name="T39" fmla="*/ 2147483646 h 1587"/>
              <a:gd name="T40" fmla="*/ 2147483646 w 337"/>
              <a:gd name="T41" fmla="*/ 2147483646 h 1587"/>
              <a:gd name="T42" fmla="*/ 2147483646 w 337"/>
              <a:gd name="T43" fmla="*/ 2147483646 h 1587"/>
              <a:gd name="T44" fmla="*/ 2147483646 w 337"/>
              <a:gd name="T45" fmla="*/ 2147483646 h 1587"/>
              <a:gd name="T46" fmla="*/ 2147483646 w 337"/>
              <a:gd name="T47" fmla="*/ 2147483646 h 1587"/>
              <a:gd name="T48" fmla="*/ 2147483646 w 337"/>
              <a:gd name="T49" fmla="*/ 2147483646 h 1587"/>
              <a:gd name="T50" fmla="*/ 2147483646 w 337"/>
              <a:gd name="T51" fmla="*/ 2147483646 h 1587"/>
              <a:gd name="T52" fmla="*/ 2147483646 w 337"/>
              <a:gd name="T53" fmla="*/ 2147483646 h 1587"/>
              <a:gd name="T54" fmla="*/ 2147483646 w 337"/>
              <a:gd name="T55" fmla="*/ 2147483646 h 1587"/>
              <a:gd name="T56" fmla="*/ 2147483646 w 337"/>
              <a:gd name="T57" fmla="*/ 2147483646 h 1587"/>
              <a:gd name="T58" fmla="*/ 2147483646 w 337"/>
              <a:gd name="T59" fmla="*/ 2147483646 h 1587"/>
              <a:gd name="T60" fmla="*/ 2147483646 w 337"/>
              <a:gd name="T61" fmla="*/ 2147483646 h 1587"/>
              <a:gd name="T62" fmla="*/ 2147483646 w 337"/>
              <a:gd name="T63" fmla="*/ 2147483646 h 1587"/>
              <a:gd name="T64" fmla="*/ 2147483646 w 337"/>
              <a:gd name="T65" fmla="*/ 2147483646 h 1587"/>
              <a:gd name="T66" fmla="*/ 2147483646 w 337"/>
              <a:gd name="T67" fmla="*/ 2147483646 h 1587"/>
              <a:gd name="T68" fmla="*/ 2147483646 w 337"/>
              <a:gd name="T69" fmla="*/ 2147483646 h 158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37"/>
              <a:gd name="T106" fmla="*/ 0 h 1587"/>
              <a:gd name="T107" fmla="*/ 337 w 337"/>
              <a:gd name="T108" fmla="*/ 1587 h 1587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37" h="1587">
                <a:moveTo>
                  <a:pt x="336" y="0"/>
                </a:moveTo>
                <a:lnTo>
                  <a:pt x="303" y="5"/>
                </a:lnTo>
                <a:lnTo>
                  <a:pt x="270" y="10"/>
                </a:lnTo>
                <a:lnTo>
                  <a:pt x="240" y="23"/>
                </a:lnTo>
                <a:lnTo>
                  <a:pt x="218" y="42"/>
                </a:lnTo>
                <a:lnTo>
                  <a:pt x="196" y="60"/>
                </a:lnTo>
                <a:lnTo>
                  <a:pt x="181" y="83"/>
                </a:lnTo>
                <a:lnTo>
                  <a:pt x="170" y="106"/>
                </a:lnTo>
                <a:lnTo>
                  <a:pt x="166" y="134"/>
                </a:lnTo>
                <a:lnTo>
                  <a:pt x="166" y="659"/>
                </a:lnTo>
                <a:lnTo>
                  <a:pt x="163" y="687"/>
                </a:lnTo>
                <a:lnTo>
                  <a:pt x="155" y="710"/>
                </a:lnTo>
                <a:lnTo>
                  <a:pt x="137" y="733"/>
                </a:lnTo>
                <a:lnTo>
                  <a:pt x="118" y="756"/>
                </a:lnTo>
                <a:lnTo>
                  <a:pt x="93" y="770"/>
                </a:lnTo>
                <a:lnTo>
                  <a:pt x="67" y="784"/>
                </a:lnTo>
                <a:lnTo>
                  <a:pt x="34" y="789"/>
                </a:lnTo>
                <a:lnTo>
                  <a:pt x="0" y="793"/>
                </a:lnTo>
                <a:lnTo>
                  <a:pt x="34" y="798"/>
                </a:lnTo>
                <a:lnTo>
                  <a:pt x="67" y="802"/>
                </a:lnTo>
                <a:lnTo>
                  <a:pt x="93" y="816"/>
                </a:lnTo>
                <a:lnTo>
                  <a:pt x="118" y="835"/>
                </a:lnTo>
                <a:lnTo>
                  <a:pt x="137" y="853"/>
                </a:lnTo>
                <a:lnTo>
                  <a:pt x="155" y="876"/>
                </a:lnTo>
                <a:lnTo>
                  <a:pt x="163" y="899"/>
                </a:lnTo>
                <a:lnTo>
                  <a:pt x="166" y="927"/>
                </a:lnTo>
                <a:lnTo>
                  <a:pt x="166" y="1452"/>
                </a:lnTo>
                <a:lnTo>
                  <a:pt x="170" y="1480"/>
                </a:lnTo>
                <a:lnTo>
                  <a:pt x="181" y="1503"/>
                </a:lnTo>
                <a:lnTo>
                  <a:pt x="196" y="1526"/>
                </a:lnTo>
                <a:lnTo>
                  <a:pt x="218" y="1549"/>
                </a:lnTo>
                <a:lnTo>
                  <a:pt x="240" y="1563"/>
                </a:lnTo>
                <a:lnTo>
                  <a:pt x="270" y="1577"/>
                </a:lnTo>
                <a:lnTo>
                  <a:pt x="303" y="1581"/>
                </a:lnTo>
                <a:lnTo>
                  <a:pt x="336" y="1586"/>
                </a:lnTo>
              </a:path>
            </a:pathLst>
          </a:custGeom>
          <a:noFill/>
          <a:ln w="25400" cap="rnd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9" name="Rectangle 19"/>
          <p:cNvSpPr>
            <a:spLocks noChangeArrowheads="1"/>
          </p:cNvSpPr>
          <p:nvPr/>
        </p:nvSpPr>
        <p:spPr bwMode="auto">
          <a:xfrm>
            <a:off x="763588" y="2973388"/>
            <a:ext cx="2587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/>
              <a:t>SST</a:t>
            </a:r>
            <a:r>
              <a:rPr lang="en-US" altLang="en-US" sz="2400" b="1">
                <a:solidFill>
                  <a:schemeClr val="tx2"/>
                </a:solidFill>
              </a:rPr>
              <a:t> </a:t>
            </a:r>
            <a:r>
              <a:rPr lang="en-US" altLang="en-US" sz="2400" b="1"/>
              <a:t>=</a:t>
            </a:r>
            <a:r>
              <a:rPr lang="en-US" altLang="en-US" sz="2400" b="1">
                <a:solidFill>
                  <a:schemeClr val="tx2"/>
                </a:solidFill>
              </a:rPr>
              <a:t> </a:t>
            </a:r>
            <a:r>
              <a:rPr lang="en-US" altLang="en-US" sz="2400" b="1">
                <a:latin typeface="Symbol" panose="05050102010706020507" pitchFamily="18" charset="2"/>
              </a:rPr>
              <a:t></a:t>
            </a:r>
            <a:r>
              <a:rPr lang="en-US" altLang="en-US" sz="2400" b="1"/>
              <a:t>(Y</a:t>
            </a:r>
            <a:r>
              <a:rPr lang="en-US" altLang="en-US" sz="2400" b="1" baseline="-25000"/>
              <a:t>i</a:t>
            </a:r>
            <a:r>
              <a:rPr lang="en-US" altLang="en-US" sz="2400" b="1" baseline="-25000">
                <a:solidFill>
                  <a:schemeClr val="tx2"/>
                </a:solidFill>
              </a:rPr>
              <a:t> </a:t>
            </a:r>
            <a:r>
              <a:rPr lang="en-US" altLang="en-US" sz="2400" b="1"/>
              <a:t>-</a:t>
            </a:r>
            <a:r>
              <a:rPr lang="en-US" altLang="en-US" sz="2400" b="1">
                <a:solidFill>
                  <a:schemeClr val="tx2"/>
                </a:solidFill>
              </a:rPr>
              <a:t> </a:t>
            </a:r>
            <a:r>
              <a:rPr lang="en-US" altLang="en-US" sz="2400" b="1">
                <a:solidFill>
                  <a:schemeClr val="hlink"/>
                </a:solidFill>
              </a:rPr>
              <a:t>Y</a:t>
            </a:r>
            <a:r>
              <a:rPr lang="en-US" altLang="en-US" sz="2400" b="1"/>
              <a:t>)</a:t>
            </a:r>
            <a:r>
              <a:rPr lang="en-US" altLang="en-US" sz="2400" b="1" baseline="30000"/>
              <a:t>2</a:t>
            </a:r>
          </a:p>
        </p:txBody>
      </p:sp>
      <p:sp>
        <p:nvSpPr>
          <p:cNvPr id="30740" name="Freeform 20"/>
          <p:cNvSpPr>
            <a:spLocks/>
          </p:cNvSpPr>
          <p:nvPr/>
        </p:nvSpPr>
        <p:spPr bwMode="auto">
          <a:xfrm>
            <a:off x="4114800" y="2057400"/>
            <a:ext cx="311150" cy="1606550"/>
          </a:xfrm>
          <a:custGeom>
            <a:avLst/>
            <a:gdLst>
              <a:gd name="T0" fmla="*/ 0 w 196"/>
              <a:gd name="T1" fmla="*/ 0 h 1012"/>
              <a:gd name="T2" fmla="*/ 2147483646 w 196"/>
              <a:gd name="T3" fmla="*/ 2147483646 h 1012"/>
              <a:gd name="T4" fmla="*/ 2147483646 w 196"/>
              <a:gd name="T5" fmla="*/ 2147483646 h 1012"/>
              <a:gd name="T6" fmla="*/ 2147483646 w 196"/>
              <a:gd name="T7" fmla="*/ 2147483646 h 1012"/>
              <a:gd name="T8" fmla="*/ 2147483646 w 196"/>
              <a:gd name="T9" fmla="*/ 2147483646 h 1012"/>
              <a:gd name="T10" fmla="*/ 2147483646 w 196"/>
              <a:gd name="T11" fmla="*/ 2147483646 h 1012"/>
              <a:gd name="T12" fmla="*/ 2147483646 w 196"/>
              <a:gd name="T13" fmla="*/ 2147483646 h 1012"/>
              <a:gd name="T14" fmla="*/ 2147483646 w 196"/>
              <a:gd name="T15" fmla="*/ 2147483646 h 1012"/>
              <a:gd name="T16" fmla="*/ 2147483646 w 196"/>
              <a:gd name="T17" fmla="*/ 2147483646 h 1012"/>
              <a:gd name="T18" fmla="*/ 2147483646 w 196"/>
              <a:gd name="T19" fmla="*/ 2147483646 h 1012"/>
              <a:gd name="T20" fmla="*/ 2147483646 w 196"/>
              <a:gd name="T21" fmla="*/ 2147483646 h 1012"/>
              <a:gd name="T22" fmla="*/ 2147483646 w 196"/>
              <a:gd name="T23" fmla="*/ 2147483646 h 1012"/>
              <a:gd name="T24" fmla="*/ 2147483646 w 196"/>
              <a:gd name="T25" fmla="*/ 2147483646 h 1012"/>
              <a:gd name="T26" fmla="*/ 2147483646 w 196"/>
              <a:gd name="T27" fmla="*/ 2147483646 h 1012"/>
              <a:gd name="T28" fmla="*/ 2147483646 w 196"/>
              <a:gd name="T29" fmla="*/ 2147483646 h 1012"/>
              <a:gd name="T30" fmla="*/ 2147483646 w 196"/>
              <a:gd name="T31" fmla="*/ 2147483646 h 1012"/>
              <a:gd name="T32" fmla="*/ 2147483646 w 196"/>
              <a:gd name="T33" fmla="*/ 2147483646 h 1012"/>
              <a:gd name="T34" fmla="*/ 2147483646 w 196"/>
              <a:gd name="T35" fmla="*/ 2147483646 h 1012"/>
              <a:gd name="T36" fmla="*/ 2147483646 w 196"/>
              <a:gd name="T37" fmla="*/ 2147483646 h 1012"/>
              <a:gd name="T38" fmla="*/ 2147483646 w 196"/>
              <a:gd name="T39" fmla="*/ 2147483646 h 1012"/>
              <a:gd name="T40" fmla="*/ 0 w 196"/>
              <a:gd name="T41" fmla="*/ 2147483646 h 101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96"/>
              <a:gd name="T64" fmla="*/ 0 h 1012"/>
              <a:gd name="T65" fmla="*/ 196 w 196"/>
              <a:gd name="T66" fmla="*/ 1012 h 1012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96" h="1012">
                <a:moveTo>
                  <a:pt x="0" y="0"/>
                </a:moveTo>
                <a:lnTo>
                  <a:pt x="18" y="4"/>
                </a:lnTo>
                <a:lnTo>
                  <a:pt x="41" y="8"/>
                </a:lnTo>
                <a:lnTo>
                  <a:pt x="73" y="26"/>
                </a:lnTo>
                <a:lnTo>
                  <a:pt x="91" y="52"/>
                </a:lnTo>
                <a:lnTo>
                  <a:pt x="100" y="85"/>
                </a:lnTo>
                <a:lnTo>
                  <a:pt x="100" y="421"/>
                </a:lnTo>
                <a:lnTo>
                  <a:pt x="109" y="454"/>
                </a:lnTo>
                <a:lnTo>
                  <a:pt x="127" y="480"/>
                </a:lnTo>
                <a:lnTo>
                  <a:pt x="159" y="498"/>
                </a:lnTo>
                <a:lnTo>
                  <a:pt x="195" y="506"/>
                </a:lnTo>
                <a:lnTo>
                  <a:pt x="159" y="513"/>
                </a:lnTo>
                <a:lnTo>
                  <a:pt x="127" y="532"/>
                </a:lnTo>
                <a:lnTo>
                  <a:pt x="109" y="557"/>
                </a:lnTo>
                <a:lnTo>
                  <a:pt x="100" y="591"/>
                </a:lnTo>
                <a:lnTo>
                  <a:pt x="100" y="926"/>
                </a:lnTo>
                <a:lnTo>
                  <a:pt x="91" y="959"/>
                </a:lnTo>
                <a:lnTo>
                  <a:pt x="73" y="985"/>
                </a:lnTo>
                <a:lnTo>
                  <a:pt x="41" y="1004"/>
                </a:lnTo>
                <a:lnTo>
                  <a:pt x="18" y="1011"/>
                </a:lnTo>
                <a:lnTo>
                  <a:pt x="0" y="1011"/>
                </a:lnTo>
              </a:path>
            </a:pathLst>
          </a:custGeom>
          <a:noFill/>
          <a:ln w="25400" cap="rnd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1" name="Rectangle 21"/>
          <p:cNvSpPr>
            <a:spLocks noChangeArrowheads="1"/>
          </p:cNvSpPr>
          <p:nvPr/>
        </p:nvSpPr>
        <p:spPr bwMode="auto">
          <a:xfrm>
            <a:off x="4497388" y="2211388"/>
            <a:ext cx="2511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/>
              <a:t>SSE</a:t>
            </a:r>
            <a:r>
              <a:rPr lang="en-US" altLang="en-US" sz="2400" b="1">
                <a:solidFill>
                  <a:srgbClr val="FF9900"/>
                </a:solidFill>
              </a:rPr>
              <a:t> </a:t>
            </a:r>
            <a:r>
              <a:rPr lang="en-US" altLang="en-US" sz="2400" b="1"/>
              <a:t>= </a:t>
            </a:r>
            <a:r>
              <a:rPr lang="en-US" altLang="en-US" sz="2400" b="1">
                <a:latin typeface="Symbol" panose="05050102010706020507" pitchFamily="18" charset="2"/>
              </a:rPr>
              <a:t></a:t>
            </a:r>
            <a:r>
              <a:rPr lang="en-US" altLang="en-US" sz="2400" b="1"/>
              <a:t>(Y</a:t>
            </a:r>
            <a:r>
              <a:rPr lang="en-US" altLang="en-US" sz="2400" b="1" baseline="-25000"/>
              <a:t>i</a:t>
            </a:r>
            <a:r>
              <a:rPr lang="en-US" altLang="en-US" sz="2400" b="1" baseline="-25000">
                <a:solidFill>
                  <a:schemeClr val="tx2"/>
                </a:solidFill>
              </a:rPr>
              <a:t> </a:t>
            </a:r>
            <a:r>
              <a:rPr lang="en-US" altLang="en-US" sz="2400" b="1"/>
              <a:t>-</a:t>
            </a:r>
            <a:r>
              <a:rPr lang="en-US" altLang="en-US" sz="2400" b="1">
                <a:solidFill>
                  <a:schemeClr val="tx2"/>
                </a:solidFill>
              </a:rPr>
              <a:t> </a:t>
            </a:r>
            <a:r>
              <a:rPr lang="en-US" altLang="en-US" sz="2400" b="1">
                <a:solidFill>
                  <a:schemeClr val="folHlink"/>
                </a:solidFill>
              </a:rPr>
              <a:t>Y</a:t>
            </a:r>
            <a:r>
              <a:rPr lang="en-US" altLang="en-US" sz="2400" b="1" baseline="-25000">
                <a:solidFill>
                  <a:schemeClr val="folHlink"/>
                </a:solidFill>
              </a:rPr>
              <a:t>i </a:t>
            </a:r>
            <a:r>
              <a:rPr lang="en-US" altLang="en-US" sz="2400" b="1"/>
              <a:t>)</a:t>
            </a:r>
            <a:r>
              <a:rPr lang="en-US" altLang="en-US" sz="2400" b="1" baseline="30000"/>
              <a:t>2</a:t>
            </a:r>
            <a:r>
              <a:rPr lang="en-US" altLang="en-US" sz="2400" b="1"/>
              <a:t> </a:t>
            </a:r>
          </a:p>
        </p:txBody>
      </p:sp>
      <p:sp>
        <p:nvSpPr>
          <p:cNvPr id="30742" name="Rectangle 22"/>
          <p:cNvSpPr>
            <a:spLocks noChangeArrowheads="1"/>
          </p:cNvSpPr>
          <p:nvPr/>
        </p:nvSpPr>
        <p:spPr bwMode="auto">
          <a:xfrm>
            <a:off x="6248400" y="1905000"/>
            <a:ext cx="10763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folHlink"/>
                </a:solidFill>
                <a:latin typeface="Symbol" panose="05050102010706020507" pitchFamily="18" charset="2"/>
              </a:rPr>
              <a:t></a:t>
            </a:r>
          </a:p>
        </p:txBody>
      </p:sp>
      <p:sp>
        <p:nvSpPr>
          <p:cNvPr id="30743" name="Freeform 23"/>
          <p:cNvSpPr>
            <a:spLocks/>
          </p:cNvSpPr>
          <p:nvPr/>
        </p:nvSpPr>
        <p:spPr bwMode="auto">
          <a:xfrm>
            <a:off x="4114800" y="3810000"/>
            <a:ext cx="228600" cy="765175"/>
          </a:xfrm>
          <a:custGeom>
            <a:avLst/>
            <a:gdLst>
              <a:gd name="T0" fmla="*/ 0 w 144"/>
              <a:gd name="T1" fmla="*/ 0 h 577"/>
              <a:gd name="T2" fmla="*/ 2147483646 w 144"/>
              <a:gd name="T3" fmla="*/ 2147483646 h 577"/>
              <a:gd name="T4" fmla="*/ 2147483646 w 144"/>
              <a:gd name="T5" fmla="*/ 2147483646 h 577"/>
              <a:gd name="T6" fmla="*/ 2147483646 w 144"/>
              <a:gd name="T7" fmla="*/ 2147483646 h 577"/>
              <a:gd name="T8" fmla="*/ 2147483646 w 144"/>
              <a:gd name="T9" fmla="*/ 2147483646 h 577"/>
              <a:gd name="T10" fmla="*/ 2147483646 w 144"/>
              <a:gd name="T11" fmla="*/ 2147483646 h 577"/>
              <a:gd name="T12" fmla="*/ 2147483646 w 144"/>
              <a:gd name="T13" fmla="*/ 2147483646 h 577"/>
              <a:gd name="T14" fmla="*/ 2147483646 w 144"/>
              <a:gd name="T15" fmla="*/ 2147483646 h 577"/>
              <a:gd name="T16" fmla="*/ 2147483646 w 144"/>
              <a:gd name="T17" fmla="*/ 2147483646 h 577"/>
              <a:gd name="T18" fmla="*/ 2147483646 w 144"/>
              <a:gd name="T19" fmla="*/ 2147483646 h 577"/>
              <a:gd name="T20" fmla="*/ 2147483646 w 144"/>
              <a:gd name="T21" fmla="*/ 2147483646 h 577"/>
              <a:gd name="T22" fmla="*/ 2147483646 w 144"/>
              <a:gd name="T23" fmla="*/ 2147483646 h 577"/>
              <a:gd name="T24" fmla="*/ 2147483646 w 144"/>
              <a:gd name="T25" fmla="*/ 2147483646 h 577"/>
              <a:gd name="T26" fmla="*/ 2147483646 w 144"/>
              <a:gd name="T27" fmla="*/ 2147483646 h 577"/>
              <a:gd name="T28" fmla="*/ 2147483646 w 144"/>
              <a:gd name="T29" fmla="*/ 2147483646 h 577"/>
              <a:gd name="T30" fmla="*/ 2147483646 w 144"/>
              <a:gd name="T31" fmla="*/ 2147483646 h 577"/>
              <a:gd name="T32" fmla="*/ 2147483646 w 144"/>
              <a:gd name="T33" fmla="*/ 2147483646 h 577"/>
              <a:gd name="T34" fmla="*/ 2147483646 w 144"/>
              <a:gd name="T35" fmla="*/ 2147483646 h 577"/>
              <a:gd name="T36" fmla="*/ 0 w 144"/>
              <a:gd name="T37" fmla="*/ 2147483646 h 57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44"/>
              <a:gd name="T58" fmla="*/ 0 h 577"/>
              <a:gd name="T59" fmla="*/ 144 w 144"/>
              <a:gd name="T60" fmla="*/ 577 h 57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44" h="577">
                <a:moveTo>
                  <a:pt x="0" y="0"/>
                </a:moveTo>
                <a:lnTo>
                  <a:pt x="28" y="4"/>
                </a:lnTo>
                <a:lnTo>
                  <a:pt x="51" y="14"/>
                </a:lnTo>
                <a:lnTo>
                  <a:pt x="65" y="27"/>
                </a:lnTo>
                <a:lnTo>
                  <a:pt x="69" y="46"/>
                </a:lnTo>
                <a:lnTo>
                  <a:pt x="69" y="239"/>
                </a:lnTo>
                <a:lnTo>
                  <a:pt x="74" y="258"/>
                </a:lnTo>
                <a:lnTo>
                  <a:pt x="92" y="272"/>
                </a:lnTo>
                <a:lnTo>
                  <a:pt x="115" y="281"/>
                </a:lnTo>
                <a:lnTo>
                  <a:pt x="143" y="286"/>
                </a:lnTo>
                <a:lnTo>
                  <a:pt x="115" y="290"/>
                </a:lnTo>
                <a:lnTo>
                  <a:pt x="92" y="299"/>
                </a:lnTo>
                <a:lnTo>
                  <a:pt x="74" y="318"/>
                </a:lnTo>
                <a:lnTo>
                  <a:pt x="69" y="336"/>
                </a:lnTo>
                <a:lnTo>
                  <a:pt x="69" y="525"/>
                </a:lnTo>
                <a:lnTo>
                  <a:pt x="65" y="544"/>
                </a:lnTo>
                <a:lnTo>
                  <a:pt x="51" y="562"/>
                </a:lnTo>
                <a:lnTo>
                  <a:pt x="28" y="571"/>
                </a:lnTo>
                <a:lnTo>
                  <a:pt x="0" y="576"/>
                </a:lnTo>
              </a:path>
            </a:pathLst>
          </a:custGeom>
          <a:noFill/>
          <a:ln w="25400" cap="rnd" cmpd="sng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4" name="Rectangle 24"/>
          <p:cNvSpPr>
            <a:spLocks noChangeArrowheads="1"/>
          </p:cNvSpPr>
          <p:nvPr/>
        </p:nvSpPr>
        <p:spPr bwMode="auto">
          <a:xfrm>
            <a:off x="4495800" y="3886200"/>
            <a:ext cx="3349625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/>
              <a:t>SSR = </a:t>
            </a:r>
            <a:r>
              <a:rPr lang="en-US" altLang="en-US" sz="2400" b="1">
                <a:latin typeface="Symbol" panose="05050102010706020507" pitchFamily="18" charset="2"/>
              </a:rPr>
              <a:t></a:t>
            </a:r>
            <a:r>
              <a:rPr lang="en-US" altLang="en-US" sz="2400" b="1"/>
              <a:t>(</a:t>
            </a:r>
            <a:r>
              <a:rPr lang="en-US" altLang="en-US" sz="2400" b="1">
                <a:solidFill>
                  <a:schemeClr val="folHlink"/>
                </a:solidFill>
              </a:rPr>
              <a:t>Y</a:t>
            </a:r>
            <a:r>
              <a:rPr lang="en-US" altLang="en-US" sz="2400" b="1" baseline="-25000">
                <a:solidFill>
                  <a:schemeClr val="folHlink"/>
                </a:solidFill>
              </a:rPr>
              <a:t>i</a:t>
            </a:r>
            <a:r>
              <a:rPr lang="en-US" altLang="en-US" sz="2400" b="1" baseline="-25000">
                <a:solidFill>
                  <a:schemeClr val="hlink"/>
                </a:solidFill>
              </a:rPr>
              <a:t> </a:t>
            </a:r>
            <a:r>
              <a:rPr lang="en-US" altLang="en-US" sz="2400" b="1"/>
              <a:t>-</a:t>
            </a:r>
            <a:r>
              <a:rPr lang="en-US" altLang="en-US" sz="2400" b="1">
                <a:solidFill>
                  <a:schemeClr val="tx2"/>
                </a:solidFill>
              </a:rPr>
              <a:t> </a:t>
            </a:r>
            <a:r>
              <a:rPr lang="en-US" altLang="en-US" sz="2400" b="1">
                <a:solidFill>
                  <a:schemeClr val="hlink"/>
                </a:solidFill>
              </a:rPr>
              <a:t>Y</a:t>
            </a:r>
            <a:r>
              <a:rPr lang="en-US" altLang="en-US" sz="2400" b="1"/>
              <a:t>)</a:t>
            </a:r>
            <a:r>
              <a:rPr lang="en-US" altLang="en-US" sz="2400" b="1" baseline="30000"/>
              <a:t>2</a:t>
            </a:r>
            <a:r>
              <a:rPr lang="en-US" altLang="en-US" sz="2400" b="1"/>
              <a:t> 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/>
              <a:t> </a:t>
            </a:r>
          </a:p>
        </p:txBody>
      </p:sp>
      <p:sp>
        <p:nvSpPr>
          <p:cNvPr id="30745" name="Rectangle 25"/>
          <p:cNvSpPr>
            <a:spLocks noChangeArrowheads="1"/>
          </p:cNvSpPr>
          <p:nvPr/>
        </p:nvSpPr>
        <p:spPr bwMode="auto">
          <a:xfrm>
            <a:off x="5791200" y="3581400"/>
            <a:ext cx="10763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folHlink"/>
                </a:solidFill>
                <a:latin typeface="Symbol" panose="05050102010706020507" pitchFamily="18" charset="2"/>
              </a:rPr>
              <a:t></a:t>
            </a:r>
          </a:p>
        </p:txBody>
      </p:sp>
      <p:sp>
        <p:nvSpPr>
          <p:cNvPr id="30746" name="Line 26"/>
          <p:cNvSpPr>
            <a:spLocks noChangeShapeType="1"/>
          </p:cNvSpPr>
          <p:nvPr/>
        </p:nvSpPr>
        <p:spPr bwMode="auto">
          <a:xfrm>
            <a:off x="3962400" y="4595813"/>
            <a:ext cx="0" cy="1252537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7" name="Rectangle 27"/>
          <p:cNvSpPr>
            <a:spLocks noChangeArrowheads="1"/>
          </p:cNvSpPr>
          <p:nvPr/>
        </p:nvSpPr>
        <p:spPr bwMode="auto">
          <a:xfrm>
            <a:off x="8307388" y="3963988"/>
            <a:ext cx="606425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hlink"/>
                </a:solidFill>
              </a:rPr>
              <a:t>_</a:t>
            </a:r>
          </a:p>
        </p:txBody>
      </p:sp>
      <p:sp>
        <p:nvSpPr>
          <p:cNvPr id="30748" name="Rectangle 28"/>
          <p:cNvSpPr>
            <a:spLocks noChangeArrowheads="1"/>
          </p:cNvSpPr>
          <p:nvPr/>
        </p:nvSpPr>
        <p:spPr bwMode="auto">
          <a:xfrm>
            <a:off x="6248400" y="3505200"/>
            <a:ext cx="60642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hlink"/>
                </a:solidFill>
              </a:rPr>
              <a:t>_</a:t>
            </a:r>
          </a:p>
        </p:txBody>
      </p:sp>
      <p:sp>
        <p:nvSpPr>
          <p:cNvPr id="30749" name="Rectangle 29"/>
          <p:cNvSpPr>
            <a:spLocks noChangeArrowheads="1"/>
          </p:cNvSpPr>
          <p:nvPr/>
        </p:nvSpPr>
        <p:spPr bwMode="auto">
          <a:xfrm>
            <a:off x="2514600" y="2590800"/>
            <a:ext cx="60642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hlink"/>
                </a:solidFill>
              </a:rPr>
              <a:t>_</a:t>
            </a:r>
          </a:p>
        </p:txBody>
      </p:sp>
      <p:sp>
        <p:nvSpPr>
          <p:cNvPr id="30750" name="Rectangle 31"/>
          <p:cNvSpPr>
            <a:spLocks noChangeArrowheads="1"/>
          </p:cNvSpPr>
          <p:nvPr/>
        </p:nvSpPr>
        <p:spPr bwMode="auto">
          <a:xfrm>
            <a:off x="7526338" y="21336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folHlink"/>
                </a:solidFill>
              </a:rPr>
              <a:t>Y</a:t>
            </a:r>
          </a:p>
        </p:txBody>
      </p:sp>
      <p:sp>
        <p:nvSpPr>
          <p:cNvPr id="30751" name="Rectangle 32"/>
          <p:cNvSpPr>
            <a:spLocks noChangeArrowheads="1"/>
          </p:cNvSpPr>
          <p:nvPr/>
        </p:nvSpPr>
        <p:spPr bwMode="auto">
          <a:xfrm>
            <a:off x="7543800" y="1828800"/>
            <a:ext cx="10763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folHlink"/>
                </a:solidFill>
                <a:latin typeface="Symbol" panose="05050102010706020507" pitchFamily="18" charset="2"/>
              </a:rPr>
              <a:t></a:t>
            </a:r>
          </a:p>
        </p:txBody>
      </p:sp>
      <p:sp>
        <p:nvSpPr>
          <p:cNvPr id="30752" name="Rectangle 33"/>
          <p:cNvSpPr>
            <a:spLocks noChangeArrowheads="1"/>
          </p:cNvSpPr>
          <p:nvPr/>
        </p:nvSpPr>
        <p:spPr bwMode="auto">
          <a:xfrm>
            <a:off x="381000" y="1371600"/>
            <a:ext cx="46672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/>
              <a:t>Y</a:t>
            </a:r>
          </a:p>
        </p:txBody>
      </p:sp>
      <p:sp>
        <p:nvSpPr>
          <p:cNvPr id="30753" name="Line 34"/>
          <p:cNvSpPr>
            <a:spLocks noChangeShapeType="1"/>
          </p:cNvSpPr>
          <p:nvPr/>
        </p:nvSpPr>
        <p:spPr bwMode="auto">
          <a:xfrm flipH="1">
            <a:off x="685800" y="3810000"/>
            <a:ext cx="3276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4" name="Rectangle 35"/>
          <p:cNvSpPr>
            <a:spLocks noChangeArrowheads="1"/>
          </p:cNvSpPr>
          <p:nvPr/>
        </p:nvSpPr>
        <p:spPr bwMode="auto">
          <a:xfrm>
            <a:off x="228600" y="4343400"/>
            <a:ext cx="45720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hlink"/>
                </a:solidFill>
              </a:rPr>
              <a:t>Y</a:t>
            </a:r>
          </a:p>
        </p:txBody>
      </p:sp>
      <p:sp>
        <p:nvSpPr>
          <p:cNvPr id="30755" name="Rectangle 36"/>
          <p:cNvSpPr>
            <a:spLocks noChangeArrowheads="1"/>
          </p:cNvSpPr>
          <p:nvPr/>
        </p:nvSpPr>
        <p:spPr bwMode="auto">
          <a:xfrm>
            <a:off x="228600" y="3886200"/>
            <a:ext cx="6064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chemeClr val="hlink"/>
                </a:solidFill>
              </a:rPr>
              <a:t>_</a:t>
            </a:r>
          </a:p>
        </p:txBody>
      </p:sp>
      <p:sp>
        <p:nvSpPr>
          <p:cNvPr id="30756" name="Rectangle 37"/>
          <p:cNvSpPr>
            <a:spLocks noChangeArrowheads="1"/>
          </p:cNvSpPr>
          <p:nvPr/>
        </p:nvSpPr>
        <p:spPr bwMode="auto">
          <a:xfrm>
            <a:off x="287338" y="35814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folHlink"/>
                </a:solidFill>
              </a:rPr>
              <a:t>Y</a:t>
            </a:r>
          </a:p>
        </p:txBody>
      </p:sp>
      <p:sp>
        <p:nvSpPr>
          <p:cNvPr id="30757" name="Rectangle 38"/>
          <p:cNvSpPr>
            <a:spLocks noChangeArrowheads="1"/>
          </p:cNvSpPr>
          <p:nvPr/>
        </p:nvSpPr>
        <p:spPr bwMode="auto">
          <a:xfrm>
            <a:off x="304800" y="3276600"/>
            <a:ext cx="10763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folHlink"/>
                </a:solidFill>
                <a:latin typeface="Symbol" panose="05050102010706020507" pitchFamily="18" charset="2"/>
              </a:rPr>
              <a:t></a:t>
            </a:r>
          </a:p>
        </p:txBody>
      </p:sp>
      <p:sp>
        <p:nvSpPr>
          <p:cNvPr id="30758" name="Rectangle 40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152400"/>
            <a:ext cx="7239000" cy="762000"/>
          </a:xfrm>
        </p:spPr>
        <p:txBody>
          <a:bodyPr/>
          <a:lstStyle/>
          <a:p>
            <a:pPr eaLnBrk="1" hangingPunct="1"/>
            <a:r>
              <a:rPr lang="en-US" altLang="en-US"/>
              <a:t>Measures of Variation</a:t>
            </a:r>
          </a:p>
        </p:txBody>
      </p:sp>
      <p:sp>
        <p:nvSpPr>
          <p:cNvPr id="30759" name="Rectangle 40"/>
          <p:cNvSpPr>
            <a:spLocks noChangeArrowheads="1"/>
          </p:cNvSpPr>
          <p:nvPr/>
        </p:nvSpPr>
        <p:spPr bwMode="auto">
          <a:xfrm>
            <a:off x="7543800" y="1304925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  <p:sp>
        <p:nvSpPr>
          <p:cNvPr id="40" name="Oval 11">
            <a:extLst>
              <a:ext uri="{FF2B5EF4-FFF2-40B4-BE49-F238E27FC236}">
                <a16:creationId xmlns:a16="http://schemas.microsoft.com/office/drawing/2014/main" id="{87C2D49C-A659-423D-A7F6-CF8ED2A174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1479" y="3367087"/>
            <a:ext cx="304800" cy="241297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 idx="4294967295"/>
          </p:nvPr>
        </p:nvSpPr>
        <p:spPr>
          <a:xfrm>
            <a:off x="990600" y="381000"/>
            <a:ext cx="7383463" cy="990600"/>
          </a:xfrm>
        </p:spPr>
        <p:txBody>
          <a:bodyPr/>
          <a:lstStyle/>
          <a:p>
            <a:r>
              <a:rPr lang="en-US" altLang="en-US"/>
              <a:t>Excel Output Of The Measures Of Variation</a:t>
            </a:r>
          </a:p>
        </p:txBody>
      </p:sp>
      <p:sp>
        <p:nvSpPr>
          <p:cNvPr id="31747" name="Rectangle 40"/>
          <p:cNvSpPr>
            <a:spLocks noChangeArrowheads="1"/>
          </p:cNvSpPr>
          <p:nvPr/>
        </p:nvSpPr>
        <p:spPr bwMode="auto">
          <a:xfrm>
            <a:off x="7467600" y="8763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  <p:pic>
        <p:nvPicPr>
          <p:cNvPr id="3174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1905000"/>
            <a:ext cx="86709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Box 4"/>
          <p:cNvSpPr txBox="1">
            <a:spLocks noChangeArrowheads="1"/>
          </p:cNvSpPr>
          <p:nvPr/>
        </p:nvSpPr>
        <p:spPr bwMode="auto">
          <a:xfrm>
            <a:off x="1489075" y="4191000"/>
            <a:ext cx="6942138" cy="946150"/>
          </a:xfrm>
          <a:prstGeom prst="rect">
            <a:avLst/>
          </a:prstGeom>
          <a:solidFill>
            <a:srgbClr val="00E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/>
              <a:t>SST = SSR + SSE</a:t>
            </a:r>
          </a:p>
          <a:p>
            <a:pPr algn="ctr"/>
            <a:r>
              <a:rPr lang="en-US" altLang="en-US" sz="2800"/>
              <a:t>32,600.5000 = 18,934.9348 + 13,665.5652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F869D91-C77C-4597-B7EF-E0739DE4BBF3}"/>
              </a:ext>
            </a:extLst>
          </p:cNvPr>
          <p:cNvSpPr/>
          <p:nvPr/>
        </p:nvSpPr>
        <p:spPr>
          <a:xfrm>
            <a:off x="4203577" y="1943100"/>
            <a:ext cx="1219200" cy="1828800"/>
          </a:xfrm>
          <a:prstGeom prst="ellipse">
            <a:avLst/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1639888"/>
            <a:ext cx="7620000" cy="4532312"/>
          </a:xfrm>
        </p:spPr>
        <p:txBody>
          <a:bodyPr/>
          <a:lstStyle/>
          <a:p>
            <a:pPr eaLnBrk="1" hangingPunct="1"/>
            <a:r>
              <a:rPr lang="en-US" altLang="en-US" sz="2700" dirty="0"/>
              <a:t>The </a:t>
            </a:r>
            <a:r>
              <a:rPr lang="en-US" altLang="en-US" sz="2700" dirty="0">
                <a:solidFill>
                  <a:srgbClr val="008000"/>
                </a:solidFill>
              </a:rPr>
              <a:t>coefficient of determination</a:t>
            </a:r>
            <a:r>
              <a:rPr lang="en-US" altLang="en-US" sz="2700" dirty="0"/>
              <a:t> is the </a:t>
            </a:r>
            <a:r>
              <a:rPr lang="en-US" altLang="en-US" sz="2700" dirty="0">
                <a:highlight>
                  <a:srgbClr val="FFFF00"/>
                </a:highlight>
              </a:rPr>
              <a:t>portion</a:t>
            </a:r>
            <a:r>
              <a:rPr lang="en-US" altLang="en-US" sz="2700" dirty="0"/>
              <a:t> of the total variation in the dependent variable that is </a:t>
            </a:r>
            <a:r>
              <a:rPr lang="en-US" altLang="en-US" sz="2700" dirty="0">
                <a:highlight>
                  <a:srgbClr val="FFFF00"/>
                </a:highlight>
              </a:rPr>
              <a:t>explained</a:t>
            </a:r>
            <a:r>
              <a:rPr lang="en-US" altLang="en-US" sz="2700" dirty="0"/>
              <a:t> by variation in the independent variable.</a:t>
            </a:r>
            <a:endParaRPr lang="en-US" altLang="en-US" sz="1400" dirty="0"/>
          </a:p>
          <a:p>
            <a:pPr eaLnBrk="1" hangingPunct="1"/>
            <a:r>
              <a:rPr lang="en-US" altLang="en-US" sz="2700" dirty="0"/>
              <a:t>The coefficient of determination is also called </a:t>
            </a:r>
            <a:r>
              <a:rPr lang="en-US" altLang="en-US" sz="2700" dirty="0">
                <a:solidFill>
                  <a:srgbClr val="008000"/>
                </a:solidFill>
                <a:highlight>
                  <a:srgbClr val="FFFF00"/>
                </a:highlight>
              </a:rPr>
              <a:t>r-square</a:t>
            </a:r>
            <a:r>
              <a:rPr lang="en-US" altLang="en-US" sz="2700" dirty="0"/>
              <a:t> and is denoted </a:t>
            </a:r>
            <a:r>
              <a:rPr lang="en-US" altLang="en-US" sz="2700" dirty="0">
                <a:solidFill>
                  <a:srgbClr val="008000"/>
                </a:solidFill>
                <a:highlight>
                  <a:srgbClr val="FFFF00"/>
                </a:highlight>
              </a:rPr>
              <a:t>r</a:t>
            </a:r>
            <a:r>
              <a:rPr lang="en-US" altLang="en-US" sz="2700" baseline="30000" dirty="0">
                <a:solidFill>
                  <a:srgbClr val="008000"/>
                </a:solidFill>
                <a:highlight>
                  <a:srgbClr val="FFFF00"/>
                </a:highlight>
              </a:rPr>
              <a:t>2</a:t>
            </a:r>
            <a:r>
              <a:rPr lang="en-US" altLang="en-US" sz="2700" dirty="0">
                <a:solidFill>
                  <a:schemeClr val="folHlink"/>
                </a:solidFill>
              </a:rPr>
              <a:t>.</a:t>
            </a:r>
            <a:endParaRPr lang="en-US" altLang="en-US" sz="2700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457200"/>
            <a:ext cx="7696200" cy="762000"/>
          </a:xfrm>
        </p:spPr>
        <p:txBody>
          <a:bodyPr/>
          <a:lstStyle/>
          <a:p>
            <a:pPr defTabSz="914400" eaLnBrk="1" hangingPunct="1"/>
            <a:r>
              <a:rPr lang="en-US" altLang="en-US"/>
              <a:t>Coefficient of Determination, r</a:t>
            </a:r>
            <a:r>
              <a:rPr lang="en-US" altLang="en-US" baseline="30000"/>
              <a:t>2</a:t>
            </a:r>
          </a:p>
        </p:txBody>
      </p:sp>
      <p:graphicFrame>
        <p:nvGraphicFramePr>
          <p:cNvPr id="3277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6593055"/>
              </p:ext>
            </p:extLst>
          </p:nvPr>
        </p:nvGraphicFramePr>
        <p:xfrm>
          <a:off x="3843338" y="5715000"/>
          <a:ext cx="1757362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96880" imgH="203040" progId="Equation.3">
                  <p:embed/>
                </p:oleObj>
              </mc:Choice>
              <mc:Fallback>
                <p:oleObj name="Equation" r:id="rId2" imgW="596880" imgH="2030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3338" y="5715000"/>
                        <a:ext cx="1757362" cy="595313"/>
                      </a:xfrm>
                      <a:prstGeom prst="rect">
                        <a:avLst/>
                      </a:prstGeom>
                      <a:solidFill>
                        <a:srgbClr val="FF9BAE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3" name="Text Box 6"/>
          <p:cNvSpPr txBox="1">
            <a:spLocks noChangeArrowheads="1"/>
          </p:cNvSpPr>
          <p:nvPr/>
        </p:nvSpPr>
        <p:spPr bwMode="auto">
          <a:xfrm>
            <a:off x="2895600" y="5815012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note:</a:t>
            </a:r>
          </a:p>
        </p:txBody>
      </p:sp>
      <p:graphicFrame>
        <p:nvGraphicFramePr>
          <p:cNvPr id="32774" name="Object 9"/>
          <p:cNvGraphicFramePr>
            <a:graphicFrameLocks noChangeAspect="1"/>
          </p:cNvGraphicFramePr>
          <p:nvPr/>
        </p:nvGraphicFramePr>
        <p:xfrm>
          <a:off x="2197100" y="4495800"/>
          <a:ext cx="5211763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00300" imgH="419100" progId="Equation.3">
                  <p:embed/>
                </p:oleObj>
              </mc:Choice>
              <mc:Fallback>
                <p:oleObj name="Equation" r:id="rId4" imgW="2400300" imgH="4191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7100" y="4495800"/>
                        <a:ext cx="5211763" cy="906463"/>
                      </a:xfrm>
                      <a:prstGeom prst="rect">
                        <a:avLst/>
                      </a:prstGeom>
                      <a:solidFill>
                        <a:srgbClr val="00E2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5" name="Rectangle 8"/>
          <p:cNvSpPr>
            <a:spLocks noChangeArrowheads="1"/>
          </p:cNvSpPr>
          <p:nvPr/>
        </p:nvSpPr>
        <p:spPr bwMode="auto">
          <a:xfrm>
            <a:off x="7543800" y="1304925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40E9FF-1EB5-43EF-A1AE-211625D126B0}"/>
              </a:ext>
            </a:extLst>
          </p:cNvPr>
          <p:cNvSpPr txBox="1"/>
          <p:nvPr/>
        </p:nvSpPr>
        <p:spPr>
          <a:xfrm>
            <a:off x="7886700" y="605659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highlight>
                  <a:srgbClr val="FF00FF"/>
                </a:highlight>
              </a:rPr>
              <a:t>To Ch13 XL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A445E-8685-7C6F-0FEB-5438C7529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F6FCF1-0D95-41E1-3C6D-A5949A6C38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Check your understanding:</a:t>
            </a:r>
          </a:p>
          <a:p>
            <a:r>
              <a:rPr lang="en-US" sz="2400" dirty="0" err="1"/>
              <a:t>i</a:t>
            </a:r>
            <a:r>
              <a:rPr lang="en-US" sz="2400" dirty="0"/>
              <a:t>) unit of observation is a student</a:t>
            </a:r>
          </a:p>
          <a:p>
            <a:r>
              <a:rPr lang="en-US" sz="2400" dirty="0"/>
              <a:t>y is the student’s height in cm</a:t>
            </a:r>
          </a:p>
          <a:p>
            <a:r>
              <a:rPr lang="en-US" sz="2400" dirty="0"/>
              <a:t>x is the student’s height in inches</a:t>
            </a:r>
          </a:p>
          <a:p>
            <a:r>
              <a:rPr lang="en-US" sz="2400" dirty="0"/>
              <a:t>What will r-squared be?</a:t>
            </a:r>
          </a:p>
          <a:p>
            <a:r>
              <a:rPr lang="en-US" sz="2400" dirty="0"/>
              <a:t>ii) unit of observation is a student</a:t>
            </a:r>
          </a:p>
          <a:p>
            <a:r>
              <a:rPr lang="en-US" sz="2400" dirty="0"/>
              <a:t>y is the student’s height in cm</a:t>
            </a:r>
          </a:p>
          <a:p>
            <a:r>
              <a:rPr lang="en-US" sz="2400" dirty="0"/>
              <a:t>x is the # of tacos s/he has eaten in the last year</a:t>
            </a:r>
          </a:p>
          <a:p>
            <a:r>
              <a:rPr lang="en-US" sz="2400" dirty="0"/>
              <a:t>What will r-squared be? </a:t>
            </a:r>
          </a:p>
        </p:txBody>
      </p:sp>
    </p:spTree>
    <p:extLst>
      <p:ext uri="{BB962C8B-B14F-4D97-AF65-F5344CB8AC3E}">
        <p14:creationId xmlns:p14="http://schemas.microsoft.com/office/powerpoint/2010/main" val="153076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A9E6A-3955-B719-C903-13829C199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3E8E5-CFB4-5829-036E-E387C83BDB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Examples: </a:t>
            </a:r>
          </a:p>
          <a:p>
            <a:pPr lvl="1"/>
            <a:r>
              <a:rPr lang="en-US" dirty="0"/>
              <a:t>Use an agent or FSBO?</a:t>
            </a:r>
          </a:p>
          <a:p>
            <a:pPr lvl="1"/>
            <a:r>
              <a:rPr lang="en-US" dirty="0"/>
              <a:t>Education and earnings? (Gender and earnings?)</a:t>
            </a:r>
          </a:p>
          <a:p>
            <a:pPr lvl="1"/>
            <a:r>
              <a:rPr lang="en-US" dirty="0"/>
              <a:t>Treatment intensity and insurance status?</a:t>
            </a:r>
          </a:p>
          <a:p>
            <a:pPr lvl="1"/>
            <a:r>
              <a:rPr lang="en-US" dirty="0"/>
              <a:t>etc.</a:t>
            </a:r>
          </a:p>
          <a:p>
            <a:r>
              <a:rPr lang="en-US" dirty="0"/>
              <a:t>Creating experiments is usually impossible, or at least way beyond our budget</a:t>
            </a:r>
          </a:p>
          <a:p>
            <a:r>
              <a:rPr lang="en-US" dirty="0"/>
              <a:t>We have to try and do our best with what we have: observational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96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614488" y="5832475"/>
            <a:ext cx="931862" cy="457200"/>
          </a:xfrm>
          <a:prstGeom prst="rect">
            <a:avLst/>
          </a:prstGeom>
          <a:solidFill>
            <a:srgbClr val="FF9BAE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r</a:t>
            </a:r>
            <a:r>
              <a:rPr lang="en-US" altLang="en-US" sz="2400" b="1" baseline="30000"/>
              <a:t>2</a:t>
            </a:r>
            <a:r>
              <a:rPr lang="en-US" altLang="en-US" sz="2400" b="1"/>
              <a:t> = 1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304800"/>
            <a:ext cx="7793038" cy="106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/>
              <a:t>Examples of Approximate </a:t>
            </a:r>
            <a:br>
              <a:rPr lang="en-US" altLang="en-US"/>
            </a:br>
            <a:r>
              <a:rPr lang="en-US" altLang="en-US"/>
              <a:t>r</a:t>
            </a:r>
            <a:r>
              <a:rPr lang="en-US" altLang="en-US" baseline="30000"/>
              <a:t>2</a:t>
            </a:r>
            <a:r>
              <a:rPr lang="en-US" altLang="en-US"/>
              <a:t>  Values</a:t>
            </a:r>
          </a:p>
        </p:txBody>
      </p:sp>
      <p:sp>
        <p:nvSpPr>
          <p:cNvPr id="33796" name="Line 4"/>
          <p:cNvSpPr>
            <a:spLocks noChangeShapeType="1"/>
          </p:cNvSpPr>
          <p:nvPr/>
        </p:nvSpPr>
        <p:spPr bwMode="auto">
          <a:xfrm flipH="1">
            <a:off x="931863" y="2135187"/>
            <a:ext cx="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7" name="Line 5"/>
          <p:cNvSpPr>
            <a:spLocks noChangeShapeType="1"/>
          </p:cNvSpPr>
          <p:nvPr/>
        </p:nvSpPr>
        <p:spPr bwMode="auto">
          <a:xfrm flipH="1" flipV="1">
            <a:off x="947738" y="2287587"/>
            <a:ext cx="2574925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8" name="Oval 6"/>
          <p:cNvSpPr>
            <a:spLocks noChangeArrowheads="1"/>
          </p:cNvSpPr>
          <p:nvPr/>
        </p:nvSpPr>
        <p:spPr bwMode="auto">
          <a:xfrm rot="7282380" flipH="1">
            <a:off x="3065463" y="2973387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3799" name="Oval 7"/>
          <p:cNvSpPr>
            <a:spLocks noChangeArrowheads="1"/>
          </p:cNvSpPr>
          <p:nvPr/>
        </p:nvSpPr>
        <p:spPr bwMode="auto">
          <a:xfrm rot="7282380" flipH="1">
            <a:off x="2455863" y="2744787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3800" name="Oval 8"/>
          <p:cNvSpPr>
            <a:spLocks noChangeArrowheads="1"/>
          </p:cNvSpPr>
          <p:nvPr/>
        </p:nvSpPr>
        <p:spPr bwMode="auto">
          <a:xfrm rot="7282380" flipH="1">
            <a:off x="1998663" y="2592387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3801" name="Oval 9"/>
          <p:cNvSpPr>
            <a:spLocks noChangeArrowheads="1"/>
          </p:cNvSpPr>
          <p:nvPr/>
        </p:nvSpPr>
        <p:spPr bwMode="auto">
          <a:xfrm rot="7282380" flipH="1">
            <a:off x="1008063" y="2211387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3802" name="Oval 10"/>
          <p:cNvSpPr>
            <a:spLocks noChangeArrowheads="1"/>
          </p:cNvSpPr>
          <p:nvPr/>
        </p:nvSpPr>
        <p:spPr bwMode="auto">
          <a:xfrm rot="7282380" flipH="1">
            <a:off x="1389063" y="2363787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3803" name="Oval 11"/>
          <p:cNvSpPr>
            <a:spLocks noChangeArrowheads="1"/>
          </p:cNvSpPr>
          <p:nvPr/>
        </p:nvSpPr>
        <p:spPr bwMode="auto">
          <a:xfrm rot="7282380" flipH="1">
            <a:off x="1770063" y="2516187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755650" y="16002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Y</a:t>
            </a:r>
          </a:p>
        </p:txBody>
      </p:sp>
      <p:sp>
        <p:nvSpPr>
          <p:cNvPr id="33805" name="Line 13"/>
          <p:cNvSpPr>
            <a:spLocks noChangeShapeType="1"/>
          </p:cNvSpPr>
          <p:nvPr/>
        </p:nvSpPr>
        <p:spPr bwMode="auto">
          <a:xfrm>
            <a:off x="931863" y="3659187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6" name="Oval 14"/>
          <p:cNvSpPr>
            <a:spLocks noChangeArrowheads="1"/>
          </p:cNvSpPr>
          <p:nvPr/>
        </p:nvSpPr>
        <p:spPr bwMode="auto">
          <a:xfrm rot="7282380" flipH="1">
            <a:off x="2684463" y="2820987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3194050" y="34290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X</a:t>
            </a:r>
          </a:p>
        </p:txBody>
      </p:sp>
      <p:sp>
        <p:nvSpPr>
          <p:cNvPr id="33808" name="Line 16"/>
          <p:cNvSpPr>
            <a:spLocks noChangeShapeType="1"/>
          </p:cNvSpPr>
          <p:nvPr/>
        </p:nvSpPr>
        <p:spPr bwMode="auto">
          <a:xfrm>
            <a:off x="938213" y="4335462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9" name="Line 17"/>
          <p:cNvSpPr>
            <a:spLocks noChangeShapeType="1"/>
          </p:cNvSpPr>
          <p:nvPr/>
        </p:nvSpPr>
        <p:spPr bwMode="auto">
          <a:xfrm flipV="1">
            <a:off x="1090613" y="4640262"/>
            <a:ext cx="266700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0" name="Text Box 18"/>
          <p:cNvSpPr txBox="1">
            <a:spLocks noChangeArrowheads="1"/>
          </p:cNvSpPr>
          <p:nvPr/>
        </p:nvSpPr>
        <p:spPr bwMode="auto">
          <a:xfrm>
            <a:off x="609600" y="41052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Y</a:t>
            </a:r>
          </a:p>
        </p:txBody>
      </p:sp>
      <p:sp>
        <p:nvSpPr>
          <p:cNvPr id="33811" name="Line 19"/>
          <p:cNvSpPr>
            <a:spLocks noChangeShapeType="1"/>
          </p:cNvSpPr>
          <p:nvPr/>
        </p:nvSpPr>
        <p:spPr bwMode="auto">
          <a:xfrm>
            <a:off x="938213" y="5783262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2" name="Oval 20"/>
          <p:cNvSpPr>
            <a:spLocks noChangeArrowheads="1"/>
          </p:cNvSpPr>
          <p:nvPr/>
        </p:nvSpPr>
        <p:spPr bwMode="auto">
          <a:xfrm rot="14317620">
            <a:off x="1243013" y="5173662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3813" name="Text Box 21"/>
          <p:cNvSpPr txBox="1">
            <a:spLocks noChangeArrowheads="1"/>
          </p:cNvSpPr>
          <p:nvPr/>
        </p:nvSpPr>
        <p:spPr bwMode="auto">
          <a:xfrm>
            <a:off x="3200400" y="56292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X</a:t>
            </a:r>
          </a:p>
        </p:txBody>
      </p:sp>
      <p:sp>
        <p:nvSpPr>
          <p:cNvPr id="33814" name="Text Box 22"/>
          <p:cNvSpPr txBox="1">
            <a:spLocks noChangeArrowheads="1"/>
          </p:cNvSpPr>
          <p:nvPr/>
        </p:nvSpPr>
        <p:spPr bwMode="auto">
          <a:xfrm>
            <a:off x="1600200" y="3725862"/>
            <a:ext cx="931863" cy="457200"/>
          </a:xfrm>
          <a:prstGeom prst="rect">
            <a:avLst/>
          </a:prstGeom>
          <a:solidFill>
            <a:srgbClr val="FF9BAE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r</a:t>
            </a:r>
            <a:r>
              <a:rPr lang="en-US" altLang="en-US" sz="2400" b="1" baseline="30000"/>
              <a:t>2</a:t>
            </a:r>
            <a:r>
              <a:rPr lang="en-US" altLang="en-US" sz="2400" b="1"/>
              <a:t> = 1</a:t>
            </a:r>
          </a:p>
        </p:txBody>
      </p:sp>
      <p:sp>
        <p:nvSpPr>
          <p:cNvPr id="33815" name="Oval 23"/>
          <p:cNvSpPr>
            <a:spLocks noChangeArrowheads="1"/>
          </p:cNvSpPr>
          <p:nvPr/>
        </p:nvSpPr>
        <p:spPr bwMode="auto">
          <a:xfrm rot="14317620">
            <a:off x="1547813" y="5097462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3816" name="Oval 24"/>
          <p:cNvSpPr>
            <a:spLocks noChangeArrowheads="1"/>
          </p:cNvSpPr>
          <p:nvPr/>
        </p:nvSpPr>
        <p:spPr bwMode="auto">
          <a:xfrm rot="14317620">
            <a:off x="1852613" y="5021262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3817" name="Oval 25"/>
          <p:cNvSpPr>
            <a:spLocks noChangeArrowheads="1"/>
          </p:cNvSpPr>
          <p:nvPr/>
        </p:nvSpPr>
        <p:spPr bwMode="auto">
          <a:xfrm rot="14317620">
            <a:off x="2157413" y="4945062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3818" name="Oval 26"/>
          <p:cNvSpPr>
            <a:spLocks noChangeArrowheads="1"/>
          </p:cNvSpPr>
          <p:nvPr/>
        </p:nvSpPr>
        <p:spPr bwMode="auto">
          <a:xfrm rot="14317620">
            <a:off x="2614613" y="4792662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3819" name="Oval 27"/>
          <p:cNvSpPr>
            <a:spLocks noChangeArrowheads="1"/>
          </p:cNvSpPr>
          <p:nvPr/>
        </p:nvSpPr>
        <p:spPr bwMode="auto">
          <a:xfrm rot="14317620">
            <a:off x="2919413" y="4716462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3820" name="Oval 28"/>
          <p:cNvSpPr>
            <a:spLocks noChangeArrowheads="1"/>
          </p:cNvSpPr>
          <p:nvPr/>
        </p:nvSpPr>
        <p:spPr bwMode="auto">
          <a:xfrm rot="14317620">
            <a:off x="3452813" y="4564062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3821" name="Text Box 30"/>
          <p:cNvSpPr txBox="1">
            <a:spLocks noChangeArrowheads="1"/>
          </p:cNvSpPr>
          <p:nvPr/>
        </p:nvSpPr>
        <p:spPr bwMode="auto">
          <a:xfrm>
            <a:off x="4114800" y="2887662"/>
            <a:ext cx="44196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Perfect linear relationship between X and Y.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100% of the variation in Y is explained by variation in X.</a:t>
            </a:r>
          </a:p>
        </p:txBody>
      </p:sp>
      <p:sp>
        <p:nvSpPr>
          <p:cNvPr id="33822" name="Rectangle 32"/>
          <p:cNvSpPr>
            <a:spLocks noChangeArrowheads="1"/>
          </p:cNvSpPr>
          <p:nvPr/>
        </p:nvSpPr>
        <p:spPr bwMode="auto">
          <a:xfrm>
            <a:off x="7543800" y="1304925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304800"/>
            <a:ext cx="7793038" cy="99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/>
              <a:t>Examples of Approximate </a:t>
            </a:r>
            <a:br>
              <a:rPr lang="en-US" altLang="en-US"/>
            </a:br>
            <a:r>
              <a:rPr lang="en-US" altLang="en-US"/>
              <a:t>r</a:t>
            </a:r>
            <a:r>
              <a:rPr lang="en-US" altLang="en-US" baseline="30000"/>
              <a:t>2</a:t>
            </a:r>
            <a:r>
              <a:rPr lang="en-US" altLang="en-US"/>
              <a:t>  Values</a:t>
            </a:r>
          </a:p>
        </p:txBody>
      </p:sp>
      <p:sp>
        <p:nvSpPr>
          <p:cNvPr id="34819" name="Line 3"/>
          <p:cNvSpPr>
            <a:spLocks noChangeShapeType="1"/>
          </p:cNvSpPr>
          <p:nvPr/>
        </p:nvSpPr>
        <p:spPr bwMode="auto">
          <a:xfrm flipH="1">
            <a:off x="990600" y="2362200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 flipH="1" flipV="1">
            <a:off x="1000125" y="2506663"/>
            <a:ext cx="2574925" cy="873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1" name="Oval 5"/>
          <p:cNvSpPr>
            <a:spLocks noChangeArrowheads="1"/>
          </p:cNvSpPr>
          <p:nvPr/>
        </p:nvSpPr>
        <p:spPr bwMode="auto">
          <a:xfrm rot="-7282380">
            <a:off x="3276600" y="3429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4822" name="Oval 6"/>
          <p:cNvSpPr>
            <a:spLocks noChangeArrowheads="1"/>
          </p:cNvSpPr>
          <p:nvPr/>
        </p:nvSpPr>
        <p:spPr bwMode="auto">
          <a:xfrm rot="-7282380">
            <a:off x="3041650" y="31162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4823" name="Oval 7"/>
          <p:cNvSpPr>
            <a:spLocks noChangeArrowheads="1"/>
          </p:cNvSpPr>
          <p:nvPr/>
        </p:nvSpPr>
        <p:spPr bwMode="auto">
          <a:xfrm rot="-7282380">
            <a:off x="1212850" y="21256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4824" name="Oval 8"/>
          <p:cNvSpPr>
            <a:spLocks noChangeArrowheads="1"/>
          </p:cNvSpPr>
          <p:nvPr/>
        </p:nvSpPr>
        <p:spPr bwMode="auto">
          <a:xfrm rot="-7282380">
            <a:off x="1570038" y="25066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4825" name="Oval 9"/>
          <p:cNvSpPr>
            <a:spLocks noChangeArrowheads="1"/>
          </p:cNvSpPr>
          <p:nvPr/>
        </p:nvSpPr>
        <p:spPr bwMode="auto">
          <a:xfrm rot="-7282380">
            <a:off x="2736850" y="33448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4826" name="Oval 10"/>
          <p:cNvSpPr>
            <a:spLocks noChangeArrowheads="1"/>
          </p:cNvSpPr>
          <p:nvPr/>
        </p:nvSpPr>
        <p:spPr bwMode="auto">
          <a:xfrm rot="-7282380">
            <a:off x="1060450" y="28114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4827" name="Oval 11"/>
          <p:cNvSpPr>
            <a:spLocks noChangeArrowheads="1"/>
          </p:cNvSpPr>
          <p:nvPr/>
        </p:nvSpPr>
        <p:spPr bwMode="auto">
          <a:xfrm rot="-7282380">
            <a:off x="2332038" y="32686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4828" name="Oval 12"/>
          <p:cNvSpPr>
            <a:spLocks noChangeArrowheads="1"/>
          </p:cNvSpPr>
          <p:nvPr/>
        </p:nvSpPr>
        <p:spPr bwMode="auto">
          <a:xfrm rot="-7282380">
            <a:off x="1752600" y="2286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4829" name="Oval 13"/>
          <p:cNvSpPr>
            <a:spLocks noChangeArrowheads="1"/>
          </p:cNvSpPr>
          <p:nvPr/>
        </p:nvSpPr>
        <p:spPr bwMode="auto">
          <a:xfrm rot="-7282380">
            <a:off x="2590800" y="2590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4830" name="Oval 14"/>
          <p:cNvSpPr>
            <a:spLocks noChangeArrowheads="1"/>
          </p:cNvSpPr>
          <p:nvPr/>
        </p:nvSpPr>
        <p:spPr bwMode="auto">
          <a:xfrm rot="-7282380">
            <a:off x="3048000" y="2743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4831" name="Oval 15"/>
          <p:cNvSpPr>
            <a:spLocks noChangeArrowheads="1"/>
          </p:cNvSpPr>
          <p:nvPr/>
        </p:nvSpPr>
        <p:spPr bwMode="auto">
          <a:xfrm rot="-7282380">
            <a:off x="1417638" y="29638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4832" name="Oval 16"/>
          <p:cNvSpPr>
            <a:spLocks noChangeArrowheads="1"/>
          </p:cNvSpPr>
          <p:nvPr/>
        </p:nvSpPr>
        <p:spPr bwMode="auto">
          <a:xfrm rot="-7282380">
            <a:off x="2209800" y="2590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4833" name="Oval 17"/>
          <p:cNvSpPr>
            <a:spLocks noChangeArrowheads="1"/>
          </p:cNvSpPr>
          <p:nvPr/>
        </p:nvSpPr>
        <p:spPr bwMode="auto">
          <a:xfrm rot="-7282380">
            <a:off x="1752600" y="2895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4834" name="Oval 18"/>
          <p:cNvSpPr>
            <a:spLocks noChangeArrowheads="1"/>
          </p:cNvSpPr>
          <p:nvPr/>
        </p:nvSpPr>
        <p:spPr bwMode="auto">
          <a:xfrm rot="-7282380">
            <a:off x="2179638" y="29638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4835" name="Text Box 19"/>
          <p:cNvSpPr txBox="1">
            <a:spLocks noChangeArrowheads="1"/>
          </p:cNvSpPr>
          <p:nvPr/>
        </p:nvSpPr>
        <p:spPr bwMode="auto">
          <a:xfrm>
            <a:off x="808038" y="17430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Y</a:t>
            </a:r>
          </a:p>
        </p:txBody>
      </p:sp>
      <p:sp>
        <p:nvSpPr>
          <p:cNvPr id="34836" name="Line 20"/>
          <p:cNvSpPr>
            <a:spLocks noChangeShapeType="1"/>
          </p:cNvSpPr>
          <p:nvPr/>
        </p:nvSpPr>
        <p:spPr bwMode="auto">
          <a:xfrm>
            <a:off x="990600" y="3810000"/>
            <a:ext cx="2362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7" name="Text Box 21"/>
          <p:cNvSpPr txBox="1">
            <a:spLocks noChangeArrowheads="1"/>
          </p:cNvSpPr>
          <p:nvPr/>
        </p:nvSpPr>
        <p:spPr bwMode="auto">
          <a:xfrm>
            <a:off x="3276600" y="36576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X</a:t>
            </a:r>
          </a:p>
        </p:txBody>
      </p:sp>
      <p:sp>
        <p:nvSpPr>
          <p:cNvPr id="34838" name="Line 22"/>
          <p:cNvSpPr>
            <a:spLocks noChangeShapeType="1"/>
          </p:cNvSpPr>
          <p:nvPr/>
        </p:nvSpPr>
        <p:spPr bwMode="auto">
          <a:xfrm flipH="1">
            <a:off x="984250" y="4640263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9" name="Line 23"/>
          <p:cNvSpPr>
            <a:spLocks noChangeShapeType="1"/>
          </p:cNvSpPr>
          <p:nvPr/>
        </p:nvSpPr>
        <p:spPr bwMode="auto">
          <a:xfrm flipV="1">
            <a:off x="1000125" y="4792663"/>
            <a:ext cx="2574925" cy="873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0" name="Oval 24"/>
          <p:cNvSpPr>
            <a:spLocks noChangeArrowheads="1"/>
          </p:cNvSpPr>
          <p:nvPr/>
        </p:nvSpPr>
        <p:spPr bwMode="auto">
          <a:xfrm rot="-7282380">
            <a:off x="1212850" y="57070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4841" name="Oval 25"/>
          <p:cNvSpPr>
            <a:spLocks noChangeArrowheads="1"/>
          </p:cNvSpPr>
          <p:nvPr/>
        </p:nvSpPr>
        <p:spPr bwMode="auto">
          <a:xfrm rot="-7282380">
            <a:off x="1212850" y="54022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4842" name="Oval 26"/>
          <p:cNvSpPr>
            <a:spLocks noChangeArrowheads="1"/>
          </p:cNvSpPr>
          <p:nvPr/>
        </p:nvSpPr>
        <p:spPr bwMode="auto">
          <a:xfrm rot="-7282380">
            <a:off x="2965450" y="44116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4843" name="Oval 27"/>
          <p:cNvSpPr>
            <a:spLocks noChangeArrowheads="1"/>
          </p:cNvSpPr>
          <p:nvPr/>
        </p:nvSpPr>
        <p:spPr bwMode="auto">
          <a:xfrm rot="-7282380">
            <a:off x="3117850" y="47926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4844" name="Oval 28"/>
          <p:cNvSpPr>
            <a:spLocks noChangeArrowheads="1"/>
          </p:cNvSpPr>
          <p:nvPr/>
        </p:nvSpPr>
        <p:spPr bwMode="auto">
          <a:xfrm rot="-7282380">
            <a:off x="1670050" y="56308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4845" name="Oval 29"/>
          <p:cNvSpPr>
            <a:spLocks noChangeArrowheads="1"/>
          </p:cNvSpPr>
          <p:nvPr/>
        </p:nvSpPr>
        <p:spPr bwMode="auto">
          <a:xfrm rot="-7282380">
            <a:off x="2965450" y="50212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4846" name="Oval 30"/>
          <p:cNvSpPr>
            <a:spLocks noChangeArrowheads="1"/>
          </p:cNvSpPr>
          <p:nvPr/>
        </p:nvSpPr>
        <p:spPr bwMode="auto">
          <a:xfrm rot="-7282380">
            <a:off x="2508250" y="56308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4847" name="Oval 31"/>
          <p:cNvSpPr>
            <a:spLocks noChangeArrowheads="1"/>
          </p:cNvSpPr>
          <p:nvPr/>
        </p:nvSpPr>
        <p:spPr bwMode="auto">
          <a:xfrm rot="-7282380">
            <a:off x="2584450" y="44116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4848" name="Oval 32"/>
          <p:cNvSpPr>
            <a:spLocks noChangeArrowheads="1"/>
          </p:cNvSpPr>
          <p:nvPr/>
        </p:nvSpPr>
        <p:spPr bwMode="auto">
          <a:xfrm rot="-7282380">
            <a:off x="2051050" y="45640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4849" name="Oval 33"/>
          <p:cNvSpPr>
            <a:spLocks noChangeArrowheads="1"/>
          </p:cNvSpPr>
          <p:nvPr/>
        </p:nvSpPr>
        <p:spPr bwMode="auto">
          <a:xfrm rot="-7282380">
            <a:off x="1136650" y="50212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4850" name="Oval 34"/>
          <p:cNvSpPr>
            <a:spLocks noChangeArrowheads="1"/>
          </p:cNvSpPr>
          <p:nvPr/>
        </p:nvSpPr>
        <p:spPr bwMode="auto">
          <a:xfrm rot="-7282380">
            <a:off x="1365250" y="46402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4851" name="Oval 35"/>
          <p:cNvSpPr>
            <a:spLocks noChangeArrowheads="1"/>
          </p:cNvSpPr>
          <p:nvPr/>
        </p:nvSpPr>
        <p:spPr bwMode="auto">
          <a:xfrm rot="-7282380">
            <a:off x="1746250" y="5208588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4852" name="Oval 36"/>
          <p:cNvSpPr>
            <a:spLocks noChangeArrowheads="1"/>
          </p:cNvSpPr>
          <p:nvPr/>
        </p:nvSpPr>
        <p:spPr bwMode="auto">
          <a:xfrm rot="-7282380">
            <a:off x="2584450" y="51736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4853" name="Oval 37"/>
          <p:cNvSpPr>
            <a:spLocks noChangeArrowheads="1"/>
          </p:cNvSpPr>
          <p:nvPr/>
        </p:nvSpPr>
        <p:spPr bwMode="auto">
          <a:xfrm rot="-7282380">
            <a:off x="2203450" y="53260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4854" name="Oval 38"/>
          <p:cNvSpPr>
            <a:spLocks noChangeArrowheads="1"/>
          </p:cNvSpPr>
          <p:nvPr/>
        </p:nvSpPr>
        <p:spPr bwMode="auto">
          <a:xfrm rot="-7282380">
            <a:off x="2051050" y="57832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4855" name="Text Box 39"/>
          <p:cNvSpPr txBox="1">
            <a:spLocks noChangeArrowheads="1"/>
          </p:cNvSpPr>
          <p:nvPr/>
        </p:nvSpPr>
        <p:spPr bwMode="auto">
          <a:xfrm>
            <a:off x="655638" y="43338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Y</a:t>
            </a:r>
          </a:p>
        </p:txBody>
      </p:sp>
      <p:sp>
        <p:nvSpPr>
          <p:cNvPr id="34856" name="Line 40"/>
          <p:cNvSpPr>
            <a:spLocks noChangeShapeType="1"/>
          </p:cNvSpPr>
          <p:nvPr/>
        </p:nvSpPr>
        <p:spPr bwMode="auto">
          <a:xfrm>
            <a:off x="984250" y="6088063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57" name="Oval 41"/>
          <p:cNvSpPr>
            <a:spLocks noChangeArrowheads="1"/>
          </p:cNvSpPr>
          <p:nvPr/>
        </p:nvSpPr>
        <p:spPr bwMode="auto">
          <a:xfrm rot="-7282380">
            <a:off x="3346450" y="52498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4858" name="Text Box 42"/>
          <p:cNvSpPr txBox="1">
            <a:spLocks noChangeArrowheads="1"/>
          </p:cNvSpPr>
          <p:nvPr/>
        </p:nvSpPr>
        <p:spPr bwMode="auto">
          <a:xfrm>
            <a:off x="3246438" y="59340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X</a:t>
            </a:r>
          </a:p>
        </p:txBody>
      </p:sp>
      <p:sp>
        <p:nvSpPr>
          <p:cNvPr id="34859" name="Oval 43"/>
          <p:cNvSpPr>
            <a:spLocks noChangeArrowheads="1"/>
          </p:cNvSpPr>
          <p:nvPr/>
        </p:nvSpPr>
        <p:spPr bwMode="auto">
          <a:xfrm rot="-7282380">
            <a:off x="2508250" y="48688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4860" name="Oval 44"/>
          <p:cNvSpPr>
            <a:spLocks noChangeArrowheads="1"/>
          </p:cNvSpPr>
          <p:nvPr/>
        </p:nvSpPr>
        <p:spPr bwMode="auto">
          <a:xfrm rot="-7282380">
            <a:off x="2355850" y="45640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4861" name="Oval 45"/>
          <p:cNvSpPr>
            <a:spLocks noChangeArrowheads="1"/>
          </p:cNvSpPr>
          <p:nvPr/>
        </p:nvSpPr>
        <p:spPr bwMode="auto">
          <a:xfrm rot="-7282380">
            <a:off x="1822450" y="48688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4862" name="Oval 46"/>
          <p:cNvSpPr>
            <a:spLocks noChangeArrowheads="1"/>
          </p:cNvSpPr>
          <p:nvPr/>
        </p:nvSpPr>
        <p:spPr bwMode="auto">
          <a:xfrm rot="-7282380">
            <a:off x="2636838" y="28876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4863" name="Oval 47"/>
          <p:cNvSpPr>
            <a:spLocks noChangeArrowheads="1"/>
          </p:cNvSpPr>
          <p:nvPr/>
        </p:nvSpPr>
        <p:spPr bwMode="auto">
          <a:xfrm rot="-7282380">
            <a:off x="1905000" y="2590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4864" name="Oval 48"/>
          <p:cNvSpPr>
            <a:spLocks noChangeArrowheads="1"/>
          </p:cNvSpPr>
          <p:nvPr/>
        </p:nvSpPr>
        <p:spPr bwMode="auto">
          <a:xfrm rot="-7282380">
            <a:off x="1905000" y="3124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4865" name="Text Box 49"/>
          <p:cNvSpPr txBox="1">
            <a:spLocks noChangeArrowheads="1"/>
          </p:cNvSpPr>
          <p:nvPr/>
        </p:nvSpPr>
        <p:spPr bwMode="auto">
          <a:xfrm>
            <a:off x="4114800" y="2286000"/>
            <a:ext cx="1447800" cy="457200"/>
          </a:xfrm>
          <a:prstGeom prst="rect">
            <a:avLst/>
          </a:prstGeom>
          <a:solidFill>
            <a:srgbClr val="FF9BAE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0 &lt; r</a:t>
            </a:r>
            <a:r>
              <a:rPr lang="en-US" altLang="en-US" sz="2400" b="1" baseline="30000"/>
              <a:t>2</a:t>
            </a:r>
            <a:r>
              <a:rPr lang="en-US" altLang="en-US" sz="2400" b="1"/>
              <a:t> &lt; 1</a:t>
            </a:r>
          </a:p>
        </p:txBody>
      </p:sp>
      <p:sp>
        <p:nvSpPr>
          <p:cNvPr id="34866" name="Text Box 50"/>
          <p:cNvSpPr txBox="1">
            <a:spLocks noChangeArrowheads="1"/>
          </p:cNvSpPr>
          <p:nvPr/>
        </p:nvSpPr>
        <p:spPr bwMode="auto">
          <a:xfrm>
            <a:off x="4114800" y="3048000"/>
            <a:ext cx="4191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Weaker linear relationships between X and Y.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Some but not all of the variation in Y is explained by variation in X.</a:t>
            </a:r>
          </a:p>
        </p:txBody>
      </p:sp>
      <p:sp>
        <p:nvSpPr>
          <p:cNvPr id="34867" name="Oval 51"/>
          <p:cNvSpPr>
            <a:spLocks noChangeArrowheads="1"/>
          </p:cNvSpPr>
          <p:nvPr/>
        </p:nvSpPr>
        <p:spPr bwMode="auto">
          <a:xfrm rot="-7282380">
            <a:off x="3048000" y="5410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4868" name="Rectangle 53"/>
          <p:cNvSpPr>
            <a:spLocks noChangeArrowheads="1"/>
          </p:cNvSpPr>
          <p:nvPr/>
        </p:nvSpPr>
        <p:spPr bwMode="auto">
          <a:xfrm>
            <a:off x="7543800" y="1304925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304800"/>
            <a:ext cx="7793038" cy="99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/>
              <a:t>Examples of Approximate </a:t>
            </a:r>
            <a:br>
              <a:rPr lang="en-US" altLang="en-US"/>
            </a:br>
            <a:r>
              <a:rPr lang="en-US" altLang="en-US"/>
              <a:t>r</a:t>
            </a:r>
            <a:r>
              <a:rPr lang="en-US" altLang="en-US" baseline="30000"/>
              <a:t>2</a:t>
            </a:r>
            <a:r>
              <a:rPr lang="en-US" altLang="en-US"/>
              <a:t>  Values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4114800" y="2286000"/>
            <a:ext cx="931863" cy="457200"/>
          </a:xfrm>
          <a:prstGeom prst="rect">
            <a:avLst/>
          </a:prstGeom>
          <a:solidFill>
            <a:srgbClr val="FF9BAE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r</a:t>
            </a:r>
            <a:r>
              <a:rPr lang="en-US" altLang="en-US" sz="2400" b="1" baseline="30000"/>
              <a:t>2</a:t>
            </a:r>
            <a:r>
              <a:rPr lang="en-US" altLang="en-US" sz="2400" b="1"/>
              <a:t> = 0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4114800" y="3048000"/>
            <a:ext cx="41910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No linear relationship between X and Y.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The value of Y does not depend on X.  (None of the variation in Y is explained by variation in X.)</a:t>
            </a:r>
          </a:p>
        </p:txBody>
      </p:sp>
      <p:sp>
        <p:nvSpPr>
          <p:cNvPr id="35845" name="Line 5"/>
          <p:cNvSpPr>
            <a:spLocks noChangeShapeType="1"/>
          </p:cNvSpPr>
          <p:nvPr/>
        </p:nvSpPr>
        <p:spPr bwMode="auto">
          <a:xfrm flipH="1">
            <a:off x="890588" y="2936875"/>
            <a:ext cx="0" cy="160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6" name="Oval 6"/>
          <p:cNvSpPr>
            <a:spLocks noChangeArrowheads="1"/>
          </p:cNvSpPr>
          <p:nvPr/>
        </p:nvSpPr>
        <p:spPr bwMode="auto">
          <a:xfrm rot="-7282380">
            <a:off x="1143000" y="3698875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5847" name="Oval 7"/>
          <p:cNvSpPr>
            <a:spLocks noChangeArrowheads="1"/>
          </p:cNvSpPr>
          <p:nvPr/>
        </p:nvSpPr>
        <p:spPr bwMode="auto">
          <a:xfrm rot="-7282380">
            <a:off x="2971800" y="3317875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5848" name="Oval 8"/>
          <p:cNvSpPr>
            <a:spLocks noChangeArrowheads="1"/>
          </p:cNvSpPr>
          <p:nvPr/>
        </p:nvSpPr>
        <p:spPr bwMode="auto">
          <a:xfrm rot="-7282380">
            <a:off x="2667000" y="3470275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5849" name="Oval 9"/>
          <p:cNvSpPr>
            <a:spLocks noChangeArrowheads="1"/>
          </p:cNvSpPr>
          <p:nvPr/>
        </p:nvSpPr>
        <p:spPr bwMode="auto">
          <a:xfrm rot="-7282380">
            <a:off x="2286000" y="3775075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5850" name="Oval 10"/>
          <p:cNvSpPr>
            <a:spLocks noChangeArrowheads="1"/>
          </p:cNvSpPr>
          <p:nvPr/>
        </p:nvSpPr>
        <p:spPr bwMode="auto">
          <a:xfrm rot="-7282380">
            <a:off x="2362200" y="3165475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5851" name="Oval 11"/>
          <p:cNvSpPr>
            <a:spLocks noChangeArrowheads="1"/>
          </p:cNvSpPr>
          <p:nvPr/>
        </p:nvSpPr>
        <p:spPr bwMode="auto">
          <a:xfrm rot="-7282380">
            <a:off x="1905000" y="3165475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5852" name="Oval 12"/>
          <p:cNvSpPr>
            <a:spLocks noChangeArrowheads="1"/>
          </p:cNvSpPr>
          <p:nvPr/>
        </p:nvSpPr>
        <p:spPr bwMode="auto">
          <a:xfrm rot="-7282380">
            <a:off x="1066800" y="3241675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5853" name="Oval 13"/>
          <p:cNvSpPr>
            <a:spLocks noChangeArrowheads="1"/>
          </p:cNvSpPr>
          <p:nvPr/>
        </p:nvSpPr>
        <p:spPr bwMode="auto">
          <a:xfrm rot="-7282380">
            <a:off x="1371600" y="3394075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5854" name="Oval 14"/>
          <p:cNvSpPr>
            <a:spLocks noChangeArrowheads="1"/>
          </p:cNvSpPr>
          <p:nvPr/>
        </p:nvSpPr>
        <p:spPr bwMode="auto">
          <a:xfrm rot="-7282380">
            <a:off x="1676400" y="3581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5855" name="Oval 15"/>
          <p:cNvSpPr>
            <a:spLocks noChangeArrowheads="1"/>
          </p:cNvSpPr>
          <p:nvPr/>
        </p:nvSpPr>
        <p:spPr bwMode="auto">
          <a:xfrm rot="-7282380">
            <a:off x="2057400" y="3546475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5856" name="Oval 16"/>
          <p:cNvSpPr>
            <a:spLocks noChangeArrowheads="1"/>
          </p:cNvSpPr>
          <p:nvPr/>
        </p:nvSpPr>
        <p:spPr bwMode="auto">
          <a:xfrm rot="-7282380">
            <a:off x="1828800" y="3851275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5857" name="Text Box 17"/>
          <p:cNvSpPr txBox="1">
            <a:spLocks noChangeArrowheads="1"/>
          </p:cNvSpPr>
          <p:nvPr/>
        </p:nvSpPr>
        <p:spPr bwMode="auto">
          <a:xfrm>
            <a:off x="633413" y="2554288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Y</a:t>
            </a:r>
          </a:p>
        </p:txBody>
      </p:sp>
      <p:sp>
        <p:nvSpPr>
          <p:cNvPr id="35858" name="Line 18"/>
          <p:cNvSpPr>
            <a:spLocks noChangeShapeType="1"/>
          </p:cNvSpPr>
          <p:nvPr/>
        </p:nvSpPr>
        <p:spPr bwMode="auto">
          <a:xfrm>
            <a:off x="914400" y="4537075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9" name="Oval 19"/>
          <p:cNvSpPr>
            <a:spLocks noChangeArrowheads="1"/>
          </p:cNvSpPr>
          <p:nvPr/>
        </p:nvSpPr>
        <p:spPr bwMode="auto">
          <a:xfrm rot="-7282380">
            <a:off x="2795588" y="3698875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5860" name="Text Box 20"/>
          <p:cNvSpPr txBox="1">
            <a:spLocks noChangeArrowheads="1"/>
          </p:cNvSpPr>
          <p:nvPr/>
        </p:nvSpPr>
        <p:spPr bwMode="auto">
          <a:xfrm>
            <a:off x="3048000" y="4459288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X</a:t>
            </a:r>
          </a:p>
        </p:txBody>
      </p:sp>
      <p:sp>
        <p:nvSpPr>
          <p:cNvPr id="35861" name="Line 21"/>
          <p:cNvSpPr>
            <a:spLocks noChangeShapeType="1"/>
          </p:cNvSpPr>
          <p:nvPr/>
        </p:nvSpPr>
        <p:spPr bwMode="auto">
          <a:xfrm>
            <a:off x="966788" y="3622675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62" name="Text Box 22"/>
          <p:cNvSpPr txBox="1">
            <a:spLocks noChangeArrowheads="1"/>
          </p:cNvSpPr>
          <p:nvPr/>
        </p:nvSpPr>
        <p:spPr bwMode="auto">
          <a:xfrm>
            <a:off x="1725613" y="4613275"/>
            <a:ext cx="931862" cy="457200"/>
          </a:xfrm>
          <a:prstGeom prst="rect">
            <a:avLst/>
          </a:prstGeom>
          <a:solidFill>
            <a:srgbClr val="FF9BAE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r</a:t>
            </a:r>
            <a:r>
              <a:rPr lang="en-US" altLang="en-US" sz="2400" b="1" baseline="30000"/>
              <a:t>2</a:t>
            </a:r>
            <a:r>
              <a:rPr lang="en-US" altLang="en-US" sz="2400" b="1"/>
              <a:t> = 0</a:t>
            </a:r>
          </a:p>
        </p:txBody>
      </p:sp>
      <p:sp>
        <p:nvSpPr>
          <p:cNvPr id="35863" name="Rectangle 24"/>
          <p:cNvSpPr>
            <a:spLocks noChangeArrowheads="1"/>
          </p:cNvSpPr>
          <p:nvPr/>
        </p:nvSpPr>
        <p:spPr bwMode="auto">
          <a:xfrm>
            <a:off x="7543800" y="1304925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ChangeArrowheads="1"/>
          </p:cNvSpPr>
          <p:nvPr/>
        </p:nvSpPr>
        <p:spPr bwMode="auto">
          <a:xfrm>
            <a:off x="533400" y="4471988"/>
            <a:ext cx="990600" cy="228600"/>
          </a:xfrm>
          <a:prstGeom prst="rect">
            <a:avLst/>
          </a:prstGeom>
          <a:solidFill>
            <a:srgbClr val="C7DA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533400" y="3938588"/>
            <a:ext cx="990600" cy="228600"/>
          </a:xfrm>
          <a:prstGeom prst="rect">
            <a:avLst/>
          </a:prstGeom>
          <a:solidFill>
            <a:srgbClr val="C7DA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6868" name="Oval 5"/>
          <p:cNvSpPr>
            <a:spLocks noChangeArrowheads="1"/>
          </p:cNvSpPr>
          <p:nvPr/>
        </p:nvSpPr>
        <p:spPr bwMode="auto">
          <a:xfrm>
            <a:off x="381000" y="1957388"/>
            <a:ext cx="3124200" cy="457200"/>
          </a:xfrm>
          <a:prstGeom prst="ellipse">
            <a:avLst/>
          </a:prstGeom>
          <a:solidFill>
            <a:srgbClr val="C7DAF7"/>
          </a:solidFill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6869" name="Rectangle 6"/>
          <p:cNvSpPr>
            <a:spLocks noChangeArrowheads="1"/>
          </p:cNvSpPr>
          <p:nvPr/>
        </p:nvSpPr>
        <p:spPr bwMode="auto">
          <a:xfrm>
            <a:off x="3733800" y="3633788"/>
            <a:ext cx="381000" cy="228600"/>
          </a:xfrm>
          <a:prstGeom prst="rect">
            <a:avLst/>
          </a:prstGeom>
          <a:solidFill>
            <a:srgbClr val="C7DA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6870" name="Rectangle 7"/>
          <p:cNvSpPr>
            <a:spLocks noChangeArrowheads="1"/>
          </p:cNvSpPr>
          <p:nvPr/>
        </p:nvSpPr>
        <p:spPr bwMode="auto">
          <a:xfrm>
            <a:off x="3657600" y="4471988"/>
            <a:ext cx="990600" cy="228600"/>
          </a:xfrm>
          <a:prstGeom prst="rect">
            <a:avLst/>
          </a:prstGeom>
          <a:solidFill>
            <a:srgbClr val="C7DA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6871" name="Rectangle 8"/>
          <p:cNvSpPr>
            <a:spLocks noChangeArrowheads="1"/>
          </p:cNvSpPr>
          <p:nvPr/>
        </p:nvSpPr>
        <p:spPr bwMode="auto">
          <a:xfrm>
            <a:off x="3657600" y="3938588"/>
            <a:ext cx="990600" cy="228600"/>
          </a:xfrm>
          <a:prstGeom prst="rect">
            <a:avLst/>
          </a:prstGeom>
          <a:solidFill>
            <a:srgbClr val="C7DA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6872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506413" y="77788"/>
            <a:ext cx="7535862" cy="990600"/>
          </a:xfrm>
        </p:spPr>
        <p:txBody>
          <a:bodyPr/>
          <a:lstStyle/>
          <a:p>
            <a:pPr eaLnBrk="1" hangingPunct="1"/>
            <a:r>
              <a:rPr lang="en-US" altLang="en-US" sz="3200"/>
              <a:t>Simple Linear Regression Example:  Coefficient of Determination, r</a:t>
            </a:r>
            <a:r>
              <a:rPr lang="en-US" altLang="en-US" sz="3200" baseline="30000"/>
              <a:t>2</a:t>
            </a:r>
            <a:r>
              <a:rPr lang="en-US" altLang="en-US" sz="3200"/>
              <a:t> in Excel</a:t>
            </a:r>
            <a:endParaRPr lang="en-US" altLang="en-US" sz="3200" baseline="30000"/>
          </a:p>
        </p:txBody>
      </p:sp>
      <p:graphicFrame>
        <p:nvGraphicFramePr>
          <p:cNvPr id="45187" name="Group 131"/>
          <p:cNvGraphicFramePr>
            <a:graphicFrameLocks noGrp="1"/>
          </p:cNvGraphicFramePr>
          <p:nvPr/>
        </p:nvGraphicFramePr>
        <p:xfrm>
          <a:off x="533400" y="1500188"/>
          <a:ext cx="8177213" cy="4359279"/>
        </p:xfrm>
        <a:graphic>
          <a:graphicData uri="http://schemas.openxmlformats.org/drawingml/2006/table">
            <a:tbl>
              <a:tblPr/>
              <a:tblGrid>
                <a:gridCol w="1547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25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74638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Regression Statistics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Multiple R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0.76211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Square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0.58082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Adjusted R Square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0.52842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 Error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41.33032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Observations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30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ANOVA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df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SS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Significance F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Regression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18934.9348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18934.9348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11.0848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0.01039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1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Residual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13665.5652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1708.1957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32600.5000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8925"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Coefficients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 Error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 Stat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P-value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Lower 95%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Upper 95%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Intercept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98.24833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58.03348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1.69296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0.12892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-35.57720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232.07386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Square Feet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0.10977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0.03297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3.32938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0.01039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0.03374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0.18580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36986" name="Line 126"/>
          <p:cNvSpPr>
            <a:spLocks noChangeShapeType="1"/>
          </p:cNvSpPr>
          <p:nvPr/>
        </p:nvSpPr>
        <p:spPr bwMode="auto">
          <a:xfrm flipV="1">
            <a:off x="3429000" y="1804988"/>
            <a:ext cx="304800" cy="304800"/>
          </a:xfrm>
          <a:prstGeom prst="line">
            <a:avLst/>
          </a:prstGeom>
          <a:noFill/>
          <a:ln w="28575">
            <a:solidFill>
              <a:schemeClr val="hlink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6987" name="Text Box 127"/>
          <p:cNvSpPr txBox="1">
            <a:spLocks noChangeArrowheads="1"/>
          </p:cNvSpPr>
          <p:nvPr/>
        </p:nvSpPr>
        <p:spPr bwMode="auto">
          <a:xfrm>
            <a:off x="5105400" y="2262188"/>
            <a:ext cx="3692525" cy="1025525"/>
          </a:xfrm>
          <a:prstGeom prst="rect">
            <a:avLst/>
          </a:prstGeom>
          <a:solidFill>
            <a:srgbClr val="00E2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58.08% of the variation in house prices is explained by variation in square feet.</a:t>
            </a:r>
          </a:p>
        </p:txBody>
      </p:sp>
      <p:sp>
        <p:nvSpPr>
          <p:cNvPr id="36988" name="Line 128"/>
          <p:cNvSpPr>
            <a:spLocks noChangeShapeType="1"/>
          </p:cNvSpPr>
          <p:nvPr/>
        </p:nvSpPr>
        <p:spPr bwMode="auto">
          <a:xfrm>
            <a:off x="1524000" y="4014788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6989" name="Line 129"/>
          <p:cNvSpPr>
            <a:spLocks noChangeShapeType="1"/>
          </p:cNvSpPr>
          <p:nvPr/>
        </p:nvSpPr>
        <p:spPr bwMode="auto">
          <a:xfrm>
            <a:off x="1524000" y="4624388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36990" name="Object 131"/>
          <p:cNvGraphicFramePr>
            <a:graphicFrameLocks noChangeAspect="1"/>
          </p:cNvGraphicFramePr>
          <p:nvPr/>
        </p:nvGraphicFramePr>
        <p:xfrm>
          <a:off x="3733800" y="1322388"/>
          <a:ext cx="4262438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09800" imgH="419100" progId="Equation.3">
                  <p:embed/>
                </p:oleObj>
              </mc:Choice>
              <mc:Fallback>
                <p:oleObj name="Equation" r:id="rId2" imgW="2209800" imgH="419100" progId="Equation.3">
                  <p:embed/>
                  <p:pic>
                    <p:nvPicPr>
                      <p:cNvPr id="0" name="Object 1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322388"/>
                        <a:ext cx="4262438" cy="806450"/>
                      </a:xfrm>
                      <a:prstGeom prst="rect">
                        <a:avLst/>
                      </a:prstGeom>
                      <a:solidFill>
                        <a:srgbClr val="FF9BAE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991" name="Line 131"/>
          <p:cNvSpPr>
            <a:spLocks noChangeShapeType="1"/>
          </p:cNvSpPr>
          <p:nvPr/>
        </p:nvSpPr>
        <p:spPr bwMode="auto">
          <a:xfrm flipV="1">
            <a:off x="4114800" y="2128838"/>
            <a:ext cx="838200" cy="1276350"/>
          </a:xfrm>
          <a:prstGeom prst="line">
            <a:avLst/>
          </a:prstGeom>
          <a:noFill/>
          <a:ln w="28575">
            <a:solidFill>
              <a:schemeClr val="hlink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6992" name="Rectangle 132"/>
          <p:cNvSpPr>
            <a:spLocks noChangeArrowheads="1"/>
          </p:cNvSpPr>
          <p:nvPr/>
        </p:nvSpPr>
        <p:spPr bwMode="auto">
          <a:xfrm>
            <a:off x="457200" y="3405188"/>
            <a:ext cx="4191000" cy="13716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6993" name="Rectangle 18"/>
          <p:cNvSpPr>
            <a:spLocks noChangeArrowheads="1"/>
          </p:cNvSpPr>
          <p:nvPr/>
        </p:nvSpPr>
        <p:spPr bwMode="auto">
          <a:xfrm>
            <a:off x="7577138" y="842963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8" y="1079500"/>
            <a:ext cx="6889750" cy="509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itle 2"/>
          <p:cNvSpPr>
            <a:spLocks noGrp="1"/>
          </p:cNvSpPr>
          <p:nvPr>
            <p:ph type="title"/>
          </p:nvPr>
        </p:nvSpPr>
        <p:spPr>
          <a:xfrm>
            <a:off x="228600" y="103188"/>
            <a:ext cx="8296275" cy="577850"/>
          </a:xfrm>
        </p:spPr>
        <p:txBody>
          <a:bodyPr/>
          <a:lstStyle/>
          <a:p>
            <a:r>
              <a:rPr lang="en-US" altLang="en-US" sz="3200"/>
              <a:t>Sum Of Squares Computational Formulae</a:t>
            </a:r>
          </a:p>
        </p:txBody>
      </p:sp>
      <p:sp>
        <p:nvSpPr>
          <p:cNvPr id="38916" name="Rectangle 8"/>
          <p:cNvSpPr>
            <a:spLocks noChangeArrowheads="1"/>
          </p:cNvSpPr>
          <p:nvPr/>
        </p:nvSpPr>
        <p:spPr bwMode="auto">
          <a:xfrm>
            <a:off x="7543800" y="50165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6AED944-1698-48D3-B027-2804D277DCED}"/>
              </a:ext>
            </a:extLst>
          </p:cNvPr>
          <p:cNvSpPr/>
          <p:nvPr/>
        </p:nvSpPr>
        <p:spPr>
          <a:xfrm>
            <a:off x="3657600" y="5486400"/>
            <a:ext cx="355599" cy="381000"/>
          </a:xfrm>
          <a:prstGeom prst="ellipse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5F20143-B0C8-47CA-870F-4E4C0B3039C9}"/>
              </a:ext>
            </a:extLst>
          </p:cNvPr>
          <p:cNvSpPr/>
          <p:nvPr/>
        </p:nvSpPr>
        <p:spPr>
          <a:xfrm>
            <a:off x="4132263" y="5456090"/>
            <a:ext cx="355599" cy="381000"/>
          </a:xfrm>
          <a:prstGeom prst="ellipse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89E895-E657-46B6-AD53-2A25DC14F406}"/>
              </a:ext>
            </a:extLst>
          </p:cNvPr>
          <p:cNvSpPr txBox="1"/>
          <p:nvPr/>
        </p:nvSpPr>
        <p:spPr>
          <a:xfrm>
            <a:off x="7086600" y="2534632"/>
            <a:ext cx="1506538" cy="1200329"/>
          </a:xfrm>
          <a:prstGeom prst="rect">
            <a:avLst/>
          </a:prstGeom>
          <a:noFill/>
          <a:ln w="34925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Actual</a:t>
            </a:r>
          </a:p>
          <a:p>
            <a:r>
              <a:rPr lang="en-US" dirty="0"/>
              <a:t>Mean</a:t>
            </a:r>
          </a:p>
          <a:p>
            <a:r>
              <a:rPr lang="en-US" dirty="0"/>
              <a:t>Predicted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68D0B4F-2254-457E-91E7-B72E18B50003}"/>
              </a:ext>
            </a:extLst>
          </p:cNvPr>
          <p:cNvCxnSpPr/>
          <p:nvPr/>
        </p:nvCxnSpPr>
        <p:spPr>
          <a:xfrm flipH="1" flipV="1">
            <a:off x="4376737" y="2286000"/>
            <a:ext cx="2709863" cy="533400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E59AD4E-A887-47AA-8F6D-321D2EBAEDAF}"/>
              </a:ext>
            </a:extLst>
          </p:cNvPr>
          <p:cNvCxnSpPr>
            <a:cxnSpLocks/>
          </p:cNvCxnSpPr>
          <p:nvPr/>
        </p:nvCxnSpPr>
        <p:spPr>
          <a:xfrm flipH="1">
            <a:off x="4953000" y="3134796"/>
            <a:ext cx="2244726" cy="294204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64DB90E-0F9C-4BB2-A06D-D8775A1420E3}"/>
              </a:ext>
            </a:extLst>
          </p:cNvPr>
          <p:cNvCxnSpPr>
            <a:cxnSpLocks/>
          </p:cNvCxnSpPr>
          <p:nvPr/>
        </p:nvCxnSpPr>
        <p:spPr>
          <a:xfrm flipH="1">
            <a:off x="4376737" y="3533258"/>
            <a:ext cx="2820989" cy="1922832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FB157-1B72-E4D5-3528-02FE24EE3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4B763-EC92-6EAB-FEE2-D8643B1885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think more about the “error term”, also called the “residual”</a:t>
            </a:r>
          </a:p>
          <a:p>
            <a:r>
              <a:rPr lang="en-US" dirty="0"/>
              <a:t>Recall that every point has an actual, observed value, and a predicated value from the regression line. </a:t>
            </a:r>
          </a:p>
          <a:p>
            <a:r>
              <a:rPr lang="en-US" dirty="0"/>
              <a:t>The difference is called the error or the residual </a:t>
            </a:r>
          </a:p>
          <a:p>
            <a:r>
              <a:rPr lang="en-US" dirty="0"/>
              <a:t>There will be an error(residual) value for each observation. </a:t>
            </a:r>
          </a:p>
          <a:p>
            <a:r>
              <a:rPr lang="en-US" dirty="0"/>
              <a:t>Thus, it can be viewed as a random variable with a mean and std deviation</a:t>
            </a:r>
          </a:p>
        </p:txBody>
      </p:sp>
    </p:spTree>
    <p:extLst>
      <p:ext uri="{BB962C8B-B14F-4D97-AF65-F5344CB8AC3E}">
        <p14:creationId xmlns:p14="http://schemas.microsoft.com/office/powerpoint/2010/main" val="211788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Standard Error of Estimate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676400"/>
            <a:ext cx="8077200" cy="1371600"/>
          </a:xfrm>
        </p:spPr>
        <p:txBody>
          <a:bodyPr/>
          <a:lstStyle/>
          <a:p>
            <a:pPr eaLnBrk="1" hangingPunct="1"/>
            <a:r>
              <a:rPr lang="en-US" altLang="en-US"/>
              <a:t>The standard deviation of the variation of observations around the regression line is estimated by:</a:t>
            </a:r>
          </a:p>
        </p:txBody>
      </p:sp>
      <p:graphicFrame>
        <p:nvGraphicFramePr>
          <p:cNvPr id="39940" name="Object 6"/>
          <p:cNvGraphicFramePr>
            <a:graphicFrameLocks noChangeAspect="1"/>
          </p:cNvGraphicFramePr>
          <p:nvPr/>
        </p:nvGraphicFramePr>
        <p:xfrm>
          <a:off x="0" y="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35285" imgH="677109" progId="Equation.DSMT4">
                  <p:embed/>
                </p:oleObj>
              </mc:Choice>
              <mc:Fallback>
                <p:oleObj name="Equation" r:id="rId2" imgW="435285" imgH="677109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1" name="Object 7"/>
          <p:cNvGraphicFramePr>
            <a:graphicFrameLocks noChangeAspect="1"/>
          </p:cNvGraphicFramePr>
          <p:nvPr/>
        </p:nvGraphicFramePr>
        <p:xfrm>
          <a:off x="2066925" y="3082925"/>
          <a:ext cx="5149850" cy="193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79600" imgH="711200" progId="Equation.DSMT4">
                  <p:embed/>
                </p:oleObj>
              </mc:Choice>
              <mc:Fallback>
                <p:oleObj name="Equation" r:id="rId4" imgW="1879600" imgH="711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6925" y="3082925"/>
                        <a:ext cx="5149850" cy="1939925"/>
                      </a:xfrm>
                      <a:prstGeom prst="rect">
                        <a:avLst/>
                      </a:prstGeom>
                      <a:solidFill>
                        <a:srgbClr val="00E2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1447800" y="5089525"/>
            <a:ext cx="7086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</a:rPr>
              <a:t>Where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</a:rPr>
              <a:t>	SSE  = error sum of squares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</a:rPr>
              <a:t>	      n = sample size</a:t>
            </a:r>
          </a:p>
        </p:txBody>
      </p:sp>
      <p:sp>
        <p:nvSpPr>
          <p:cNvPr id="39943" name="Rectangle 8"/>
          <p:cNvSpPr>
            <a:spLocks noChangeArrowheads="1"/>
          </p:cNvSpPr>
          <p:nvPr/>
        </p:nvSpPr>
        <p:spPr bwMode="auto">
          <a:xfrm>
            <a:off x="7543800" y="1304925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75206-E22A-209A-FECC-5FE71F478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5F513-1908-9164-F73F-C20BDD5CA4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be a little confusing b/c there is a “standard error for the regression” (as we just defined it) and also a standard error for each regression coefficient </a:t>
            </a:r>
          </a:p>
        </p:txBody>
      </p:sp>
    </p:spTree>
    <p:extLst>
      <p:ext uri="{BB962C8B-B14F-4D97-AF65-F5344CB8AC3E}">
        <p14:creationId xmlns:p14="http://schemas.microsoft.com/office/powerpoint/2010/main" val="252720844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Oval 3"/>
          <p:cNvSpPr>
            <a:spLocks noChangeArrowheads="1"/>
          </p:cNvSpPr>
          <p:nvPr/>
        </p:nvSpPr>
        <p:spPr bwMode="auto">
          <a:xfrm>
            <a:off x="228600" y="2446338"/>
            <a:ext cx="3124200" cy="373062"/>
          </a:xfrm>
          <a:prstGeom prst="ellipse">
            <a:avLst/>
          </a:prstGeom>
          <a:solidFill>
            <a:srgbClr val="FDE0BD"/>
          </a:solidFill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0963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150938" y="228600"/>
            <a:ext cx="7612062" cy="990600"/>
          </a:xfrm>
        </p:spPr>
        <p:txBody>
          <a:bodyPr/>
          <a:lstStyle/>
          <a:p>
            <a:pPr eaLnBrk="1" hangingPunct="1"/>
            <a:r>
              <a:rPr lang="en-US" altLang="en-US" sz="3600"/>
              <a:t>Simple Linear Regression Example:</a:t>
            </a:r>
            <a:br>
              <a:rPr lang="en-US" altLang="en-US" sz="3600"/>
            </a:br>
            <a:r>
              <a:rPr lang="en-US" altLang="en-US" sz="3600"/>
              <a:t>Standard Error of Estimate in Excel</a:t>
            </a:r>
          </a:p>
        </p:txBody>
      </p:sp>
      <p:graphicFrame>
        <p:nvGraphicFramePr>
          <p:cNvPr id="216198" name="Group 134"/>
          <p:cNvGraphicFramePr>
            <a:graphicFrameLocks noGrp="1"/>
          </p:cNvGraphicFramePr>
          <p:nvPr/>
        </p:nvGraphicFramePr>
        <p:xfrm>
          <a:off x="533400" y="1371600"/>
          <a:ext cx="8229600" cy="4371979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25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74638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Regression Statistics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Multiple R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0.76211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Square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0.58082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Adjusted R Square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0.52842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 Error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41.33032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Observations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30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ANOVA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df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SS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Significance F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Regression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18934.9348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18934.9348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11.0848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0.01039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9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Residual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13665.5652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1708.1957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32600.5000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8925"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Coefficients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 Error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 Stat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P-value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Lower 95%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Upper 95%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Intercept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98.24833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58.03348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1.69296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0.12892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-35.57720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232.07386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Square Feet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0.10977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0.03297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3.32938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0.01039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0.03374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0.18580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41077" name="Line 122"/>
          <p:cNvSpPr>
            <a:spLocks noChangeShapeType="1"/>
          </p:cNvSpPr>
          <p:nvPr/>
        </p:nvSpPr>
        <p:spPr bwMode="auto">
          <a:xfrm flipV="1">
            <a:off x="3352800" y="2133600"/>
            <a:ext cx="533400" cy="457200"/>
          </a:xfrm>
          <a:prstGeom prst="line">
            <a:avLst/>
          </a:prstGeom>
          <a:noFill/>
          <a:ln w="28575">
            <a:solidFill>
              <a:schemeClr val="hlink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41078" name="Object 124"/>
          <p:cNvGraphicFramePr>
            <a:graphicFrameLocks noChangeAspect="1"/>
          </p:cNvGraphicFramePr>
          <p:nvPr/>
        </p:nvGraphicFramePr>
        <p:xfrm>
          <a:off x="3886200" y="1828800"/>
          <a:ext cx="2687638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91726" imgH="215806" progId="Equation.3">
                  <p:embed/>
                </p:oleObj>
              </mc:Choice>
              <mc:Fallback>
                <p:oleObj name="Equation" r:id="rId2" imgW="1091726" imgH="215806" progId="Equation.3">
                  <p:embed/>
                  <p:pic>
                    <p:nvPicPr>
                      <p:cNvPr id="0" name="Object 1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828800"/>
                        <a:ext cx="2687638" cy="528638"/>
                      </a:xfrm>
                      <a:prstGeom prst="rect">
                        <a:avLst/>
                      </a:prstGeom>
                      <a:solidFill>
                        <a:srgbClr val="00E2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79" name="Rectangle 8"/>
          <p:cNvSpPr>
            <a:spLocks noChangeArrowheads="1"/>
          </p:cNvSpPr>
          <p:nvPr/>
        </p:nvSpPr>
        <p:spPr bwMode="auto">
          <a:xfrm>
            <a:off x="7543800" y="1304925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A3A4A8-25B7-4525-868E-38190533A6D1}"/>
              </a:ext>
            </a:extLst>
          </p:cNvPr>
          <p:cNvSpPr txBox="1"/>
          <p:nvPr/>
        </p:nvSpPr>
        <p:spPr>
          <a:xfrm>
            <a:off x="7886700" y="605659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highlight>
                  <a:srgbClr val="FF00FF"/>
                </a:highlight>
              </a:rPr>
              <a:t>To Ch13 XL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Comparing Standard Errors</a:t>
            </a:r>
          </a:p>
        </p:txBody>
      </p:sp>
      <p:sp>
        <p:nvSpPr>
          <p:cNvPr id="43011" name="Line 3"/>
          <p:cNvSpPr>
            <a:spLocks noChangeShapeType="1"/>
          </p:cNvSpPr>
          <p:nvPr/>
        </p:nvSpPr>
        <p:spPr bwMode="auto">
          <a:xfrm flipH="1">
            <a:off x="5397500" y="2735263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2" name="Line 4"/>
          <p:cNvSpPr>
            <a:spLocks noChangeShapeType="1"/>
          </p:cNvSpPr>
          <p:nvPr/>
        </p:nvSpPr>
        <p:spPr bwMode="auto">
          <a:xfrm flipV="1">
            <a:off x="5413375" y="2887663"/>
            <a:ext cx="2574925" cy="873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3" name="Oval 5"/>
          <p:cNvSpPr>
            <a:spLocks noChangeArrowheads="1"/>
          </p:cNvSpPr>
          <p:nvPr/>
        </p:nvSpPr>
        <p:spPr bwMode="auto">
          <a:xfrm rot="-7282380">
            <a:off x="5626100" y="38020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3014" name="Oval 6"/>
          <p:cNvSpPr>
            <a:spLocks noChangeArrowheads="1"/>
          </p:cNvSpPr>
          <p:nvPr/>
        </p:nvSpPr>
        <p:spPr bwMode="auto">
          <a:xfrm rot="-7282380">
            <a:off x="5626100" y="34972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3015" name="Oval 7"/>
          <p:cNvSpPr>
            <a:spLocks noChangeArrowheads="1"/>
          </p:cNvSpPr>
          <p:nvPr/>
        </p:nvSpPr>
        <p:spPr bwMode="auto">
          <a:xfrm rot="-7282380">
            <a:off x="7378700" y="25066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3016" name="Oval 8"/>
          <p:cNvSpPr>
            <a:spLocks noChangeArrowheads="1"/>
          </p:cNvSpPr>
          <p:nvPr/>
        </p:nvSpPr>
        <p:spPr bwMode="auto">
          <a:xfrm rot="-7282380">
            <a:off x="7531100" y="28876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3017" name="Oval 9"/>
          <p:cNvSpPr>
            <a:spLocks noChangeArrowheads="1"/>
          </p:cNvSpPr>
          <p:nvPr/>
        </p:nvSpPr>
        <p:spPr bwMode="auto">
          <a:xfrm rot="-7282380">
            <a:off x="6083300" y="37258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3018" name="Oval 10"/>
          <p:cNvSpPr>
            <a:spLocks noChangeArrowheads="1"/>
          </p:cNvSpPr>
          <p:nvPr/>
        </p:nvSpPr>
        <p:spPr bwMode="auto">
          <a:xfrm rot="-7282380">
            <a:off x="7378700" y="31162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3019" name="Oval 11"/>
          <p:cNvSpPr>
            <a:spLocks noChangeArrowheads="1"/>
          </p:cNvSpPr>
          <p:nvPr/>
        </p:nvSpPr>
        <p:spPr bwMode="auto">
          <a:xfrm rot="-7282380">
            <a:off x="6921500" y="37258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3020" name="Oval 12"/>
          <p:cNvSpPr>
            <a:spLocks noChangeArrowheads="1"/>
          </p:cNvSpPr>
          <p:nvPr/>
        </p:nvSpPr>
        <p:spPr bwMode="auto">
          <a:xfrm rot="-7282380">
            <a:off x="6997700" y="25066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3021" name="Oval 13"/>
          <p:cNvSpPr>
            <a:spLocks noChangeArrowheads="1"/>
          </p:cNvSpPr>
          <p:nvPr/>
        </p:nvSpPr>
        <p:spPr bwMode="auto">
          <a:xfrm rot="-7282380">
            <a:off x="6464300" y="26590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3022" name="Oval 14"/>
          <p:cNvSpPr>
            <a:spLocks noChangeArrowheads="1"/>
          </p:cNvSpPr>
          <p:nvPr/>
        </p:nvSpPr>
        <p:spPr bwMode="auto">
          <a:xfrm rot="-7282380">
            <a:off x="5549900" y="31162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3023" name="Oval 15"/>
          <p:cNvSpPr>
            <a:spLocks noChangeArrowheads="1"/>
          </p:cNvSpPr>
          <p:nvPr/>
        </p:nvSpPr>
        <p:spPr bwMode="auto">
          <a:xfrm rot="-7282380">
            <a:off x="5778500" y="27352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3024" name="Oval 16"/>
          <p:cNvSpPr>
            <a:spLocks noChangeArrowheads="1"/>
          </p:cNvSpPr>
          <p:nvPr/>
        </p:nvSpPr>
        <p:spPr bwMode="auto">
          <a:xfrm rot="-7282380">
            <a:off x="6159500" y="3303588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3025" name="Oval 17"/>
          <p:cNvSpPr>
            <a:spLocks noChangeArrowheads="1"/>
          </p:cNvSpPr>
          <p:nvPr/>
        </p:nvSpPr>
        <p:spPr bwMode="auto">
          <a:xfrm rot="-7282380">
            <a:off x="6997700" y="32686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3026" name="Oval 18"/>
          <p:cNvSpPr>
            <a:spLocks noChangeArrowheads="1"/>
          </p:cNvSpPr>
          <p:nvPr/>
        </p:nvSpPr>
        <p:spPr bwMode="auto">
          <a:xfrm rot="-7282380">
            <a:off x="6616700" y="34210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3027" name="Oval 19"/>
          <p:cNvSpPr>
            <a:spLocks noChangeArrowheads="1"/>
          </p:cNvSpPr>
          <p:nvPr/>
        </p:nvSpPr>
        <p:spPr bwMode="auto">
          <a:xfrm rot="-7282380">
            <a:off x="6464300" y="38782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3028" name="Text Box 20"/>
          <p:cNvSpPr txBox="1">
            <a:spLocks noChangeArrowheads="1"/>
          </p:cNvSpPr>
          <p:nvPr/>
        </p:nvSpPr>
        <p:spPr bwMode="auto">
          <a:xfrm>
            <a:off x="5068888" y="24288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Y</a:t>
            </a:r>
          </a:p>
        </p:txBody>
      </p:sp>
      <p:sp>
        <p:nvSpPr>
          <p:cNvPr id="43029" name="Line 21"/>
          <p:cNvSpPr>
            <a:spLocks noChangeShapeType="1"/>
          </p:cNvSpPr>
          <p:nvPr/>
        </p:nvSpPr>
        <p:spPr bwMode="auto">
          <a:xfrm>
            <a:off x="5397500" y="4183063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30" name="Oval 22"/>
          <p:cNvSpPr>
            <a:spLocks noChangeArrowheads="1"/>
          </p:cNvSpPr>
          <p:nvPr/>
        </p:nvSpPr>
        <p:spPr bwMode="auto">
          <a:xfrm rot="-7282380">
            <a:off x="7759700" y="33448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3031" name="Oval 23"/>
          <p:cNvSpPr>
            <a:spLocks noChangeArrowheads="1"/>
          </p:cNvSpPr>
          <p:nvPr/>
        </p:nvSpPr>
        <p:spPr bwMode="auto">
          <a:xfrm rot="-7282380">
            <a:off x="6921500" y="29638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3032" name="Oval 24"/>
          <p:cNvSpPr>
            <a:spLocks noChangeArrowheads="1"/>
          </p:cNvSpPr>
          <p:nvPr/>
        </p:nvSpPr>
        <p:spPr bwMode="auto">
          <a:xfrm rot="-7282380">
            <a:off x="6769100" y="26590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3033" name="Oval 25"/>
          <p:cNvSpPr>
            <a:spLocks noChangeArrowheads="1"/>
          </p:cNvSpPr>
          <p:nvPr/>
        </p:nvSpPr>
        <p:spPr bwMode="auto">
          <a:xfrm rot="-7282380">
            <a:off x="6235700" y="29638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3034" name="Oval 26"/>
          <p:cNvSpPr>
            <a:spLocks noChangeArrowheads="1"/>
          </p:cNvSpPr>
          <p:nvPr/>
        </p:nvSpPr>
        <p:spPr bwMode="auto">
          <a:xfrm rot="-7282380">
            <a:off x="7461250" y="3505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3035" name="Line 27"/>
          <p:cNvSpPr>
            <a:spLocks noChangeShapeType="1"/>
          </p:cNvSpPr>
          <p:nvPr/>
        </p:nvSpPr>
        <p:spPr bwMode="auto">
          <a:xfrm flipH="1">
            <a:off x="1365250" y="2735263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36" name="Line 28"/>
          <p:cNvSpPr>
            <a:spLocks noChangeShapeType="1"/>
          </p:cNvSpPr>
          <p:nvPr/>
        </p:nvSpPr>
        <p:spPr bwMode="auto">
          <a:xfrm flipV="1">
            <a:off x="1381125" y="2887663"/>
            <a:ext cx="2574925" cy="873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37" name="Oval 29"/>
          <p:cNvSpPr>
            <a:spLocks noChangeArrowheads="1"/>
          </p:cNvSpPr>
          <p:nvPr/>
        </p:nvSpPr>
        <p:spPr bwMode="auto">
          <a:xfrm rot="-7282380">
            <a:off x="1517650" y="37258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3038" name="Oval 30"/>
          <p:cNvSpPr>
            <a:spLocks noChangeArrowheads="1"/>
          </p:cNvSpPr>
          <p:nvPr/>
        </p:nvSpPr>
        <p:spPr bwMode="auto">
          <a:xfrm rot="-7282380">
            <a:off x="1593850" y="34972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3039" name="Oval 31"/>
          <p:cNvSpPr>
            <a:spLocks noChangeArrowheads="1"/>
          </p:cNvSpPr>
          <p:nvPr/>
        </p:nvSpPr>
        <p:spPr bwMode="auto">
          <a:xfrm rot="-7282380">
            <a:off x="3727450" y="27352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3040" name="Oval 32"/>
          <p:cNvSpPr>
            <a:spLocks noChangeArrowheads="1"/>
          </p:cNvSpPr>
          <p:nvPr/>
        </p:nvSpPr>
        <p:spPr bwMode="auto">
          <a:xfrm rot="-7282380">
            <a:off x="3498850" y="28876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3041" name="Oval 33"/>
          <p:cNvSpPr>
            <a:spLocks noChangeArrowheads="1"/>
          </p:cNvSpPr>
          <p:nvPr/>
        </p:nvSpPr>
        <p:spPr bwMode="auto">
          <a:xfrm rot="-7282380">
            <a:off x="1974850" y="34972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3042" name="Oval 34"/>
          <p:cNvSpPr>
            <a:spLocks noChangeArrowheads="1"/>
          </p:cNvSpPr>
          <p:nvPr/>
        </p:nvSpPr>
        <p:spPr bwMode="auto">
          <a:xfrm rot="-7282380">
            <a:off x="3346450" y="31162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3043" name="Oval 35"/>
          <p:cNvSpPr>
            <a:spLocks noChangeArrowheads="1"/>
          </p:cNvSpPr>
          <p:nvPr/>
        </p:nvSpPr>
        <p:spPr bwMode="auto">
          <a:xfrm rot="-7282380">
            <a:off x="3117850" y="28876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3044" name="Oval 36"/>
          <p:cNvSpPr>
            <a:spLocks noChangeArrowheads="1"/>
          </p:cNvSpPr>
          <p:nvPr/>
        </p:nvSpPr>
        <p:spPr bwMode="auto">
          <a:xfrm rot="-7282380">
            <a:off x="1822450" y="33448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3045" name="Oval 37"/>
          <p:cNvSpPr>
            <a:spLocks noChangeArrowheads="1"/>
          </p:cNvSpPr>
          <p:nvPr/>
        </p:nvSpPr>
        <p:spPr bwMode="auto">
          <a:xfrm rot="-7282380">
            <a:off x="2203450" y="31162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3046" name="Oval 38"/>
          <p:cNvSpPr>
            <a:spLocks noChangeArrowheads="1"/>
          </p:cNvSpPr>
          <p:nvPr/>
        </p:nvSpPr>
        <p:spPr bwMode="auto">
          <a:xfrm rot="-7282380">
            <a:off x="2965450" y="32686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3047" name="Oval 39"/>
          <p:cNvSpPr>
            <a:spLocks noChangeArrowheads="1"/>
          </p:cNvSpPr>
          <p:nvPr/>
        </p:nvSpPr>
        <p:spPr bwMode="auto">
          <a:xfrm rot="-7282380">
            <a:off x="2584450" y="34210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3048" name="Oval 40"/>
          <p:cNvSpPr>
            <a:spLocks noChangeArrowheads="1"/>
          </p:cNvSpPr>
          <p:nvPr/>
        </p:nvSpPr>
        <p:spPr bwMode="auto">
          <a:xfrm rot="-7282380">
            <a:off x="2279650" y="34972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3049" name="Text Box 41"/>
          <p:cNvSpPr txBox="1">
            <a:spLocks noChangeArrowheads="1"/>
          </p:cNvSpPr>
          <p:nvPr/>
        </p:nvSpPr>
        <p:spPr bwMode="auto">
          <a:xfrm>
            <a:off x="1036638" y="24288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Y</a:t>
            </a:r>
          </a:p>
        </p:txBody>
      </p:sp>
      <p:sp>
        <p:nvSpPr>
          <p:cNvPr id="43050" name="Line 42"/>
          <p:cNvSpPr>
            <a:spLocks noChangeShapeType="1"/>
          </p:cNvSpPr>
          <p:nvPr/>
        </p:nvSpPr>
        <p:spPr bwMode="auto">
          <a:xfrm>
            <a:off x="1365250" y="4183063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51" name="Oval 43"/>
          <p:cNvSpPr>
            <a:spLocks noChangeArrowheads="1"/>
          </p:cNvSpPr>
          <p:nvPr/>
        </p:nvSpPr>
        <p:spPr bwMode="auto">
          <a:xfrm rot="-7282380">
            <a:off x="2660650" y="31924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3052" name="Oval 44"/>
          <p:cNvSpPr>
            <a:spLocks noChangeArrowheads="1"/>
          </p:cNvSpPr>
          <p:nvPr/>
        </p:nvSpPr>
        <p:spPr bwMode="auto">
          <a:xfrm rot="-7282380">
            <a:off x="2889250" y="29638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3053" name="Oval 45"/>
          <p:cNvSpPr>
            <a:spLocks noChangeArrowheads="1"/>
          </p:cNvSpPr>
          <p:nvPr/>
        </p:nvSpPr>
        <p:spPr bwMode="auto">
          <a:xfrm rot="-7282380">
            <a:off x="2432050" y="31162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3054" name="Oval 46"/>
          <p:cNvSpPr>
            <a:spLocks noChangeArrowheads="1"/>
          </p:cNvSpPr>
          <p:nvPr/>
        </p:nvSpPr>
        <p:spPr bwMode="auto">
          <a:xfrm rot="-7282380">
            <a:off x="3727450" y="29638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3055" name="Text Box 51"/>
          <p:cNvSpPr txBox="1">
            <a:spLocks noChangeArrowheads="1"/>
          </p:cNvSpPr>
          <p:nvPr/>
        </p:nvSpPr>
        <p:spPr bwMode="auto">
          <a:xfrm>
            <a:off x="3575050" y="41052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X</a:t>
            </a:r>
          </a:p>
        </p:txBody>
      </p:sp>
      <p:sp>
        <p:nvSpPr>
          <p:cNvPr id="43056" name="Text Box 52"/>
          <p:cNvSpPr txBox="1">
            <a:spLocks noChangeArrowheads="1"/>
          </p:cNvSpPr>
          <p:nvPr/>
        </p:nvSpPr>
        <p:spPr bwMode="auto">
          <a:xfrm>
            <a:off x="7613650" y="411321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X</a:t>
            </a:r>
          </a:p>
        </p:txBody>
      </p:sp>
      <p:graphicFrame>
        <p:nvGraphicFramePr>
          <p:cNvPr id="43057" name="Object 67"/>
          <p:cNvGraphicFramePr>
            <a:graphicFrameLocks noChangeAspect="1"/>
          </p:cNvGraphicFramePr>
          <p:nvPr/>
        </p:nvGraphicFramePr>
        <p:xfrm>
          <a:off x="1927225" y="4271963"/>
          <a:ext cx="1044575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71252" imgH="228501" progId="Equation.3">
                  <p:embed/>
                </p:oleObj>
              </mc:Choice>
              <mc:Fallback>
                <p:oleObj name="Equation" r:id="rId2" imgW="571252" imgH="228501" progId="Equation.3">
                  <p:embed/>
                  <p:pic>
                    <p:nvPicPr>
                      <p:cNvPr id="0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7225" y="4271963"/>
                        <a:ext cx="1044575" cy="420687"/>
                      </a:xfrm>
                      <a:prstGeom prst="rect">
                        <a:avLst/>
                      </a:prstGeom>
                      <a:solidFill>
                        <a:srgbClr val="FF9BAE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58" name="Object 68"/>
          <p:cNvGraphicFramePr>
            <a:graphicFrameLocks noChangeAspect="1"/>
          </p:cNvGraphicFramePr>
          <p:nvPr/>
        </p:nvGraphicFramePr>
        <p:xfrm>
          <a:off x="6000750" y="4322763"/>
          <a:ext cx="1020763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58800" imgH="228600" progId="Equation.3">
                  <p:embed/>
                </p:oleObj>
              </mc:Choice>
              <mc:Fallback>
                <p:oleObj name="Equation" r:id="rId4" imgW="558800" imgH="228600" progId="Equation.3">
                  <p:embed/>
                  <p:pic>
                    <p:nvPicPr>
                      <p:cNvPr id="0" name="Object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750" y="4322763"/>
                        <a:ext cx="1020763" cy="417512"/>
                      </a:xfrm>
                      <a:prstGeom prst="rect">
                        <a:avLst/>
                      </a:prstGeom>
                      <a:solidFill>
                        <a:srgbClr val="FF9BAE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59" name="Text Box 67"/>
          <p:cNvSpPr txBox="1">
            <a:spLocks noChangeArrowheads="1"/>
          </p:cNvSpPr>
          <p:nvPr/>
        </p:nvSpPr>
        <p:spPr bwMode="auto">
          <a:xfrm>
            <a:off x="1371600" y="1438275"/>
            <a:ext cx="6400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S</a:t>
            </a:r>
            <a:r>
              <a:rPr lang="en-US" altLang="en-US" sz="2400" baseline="-25000"/>
              <a:t>YX</a:t>
            </a:r>
            <a:r>
              <a:rPr lang="en-US" altLang="en-US" sz="2400"/>
              <a:t> is a measure of the variation of observed Y values from the regression line.</a:t>
            </a:r>
          </a:p>
        </p:txBody>
      </p:sp>
      <p:sp>
        <p:nvSpPr>
          <p:cNvPr id="43060" name="Text Box 70"/>
          <p:cNvSpPr txBox="1">
            <a:spLocks noChangeArrowheads="1"/>
          </p:cNvSpPr>
          <p:nvPr/>
        </p:nvSpPr>
        <p:spPr bwMode="auto">
          <a:xfrm>
            <a:off x="1066800" y="4876800"/>
            <a:ext cx="7467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The magnitude of S</a:t>
            </a:r>
            <a:r>
              <a:rPr lang="en-US" altLang="en-US" sz="2000" baseline="-25000"/>
              <a:t>YX</a:t>
            </a:r>
            <a:r>
              <a:rPr lang="en-US" altLang="en-US" sz="2000"/>
              <a:t> should always be judged relative to the size of the Y values in the sample data.</a:t>
            </a:r>
          </a:p>
        </p:txBody>
      </p:sp>
      <p:sp>
        <p:nvSpPr>
          <p:cNvPr id="43061" name="Text Box 71"/>
          <p:cNvSpPr txBox="1">
            <a:spLocks noChangeArrowheads="1"/>
          </p:cNvSpPr>
          <p:nvPr/>
        </p:nvSpPr>
        <p:spPr bwMode="auto">
          <a:xfrm>
            <a:off x="1066800" y="5638800"/>
            <a:ext cx="7467600" cy="720725"/>
          </a:xfrm>
          <a:prstGeom prst="rect">
            <a:avLst/>
          </a:prstGeom>
          <a:solidFill>
            <a:srgbClr val="FF9BAE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i.e., S</a:t>
            </a:r>
            <a:r>
              <a:rPr lang="en-US" altLang="en-US" sz="2000" baseline="-25000"/>
              <a:t>YX</a:t>
            </a:r>
            <a:r>
              <a:rPr lang="en-US" altLang="en-US" sz="2000"/>
              <a:t> = $41.33K is</a:t>
            </a:r>
            <a:r>
              <a:rPr lang="en-US" altLang="en-US" sz="2000" baseline="-25000"/>
              <a:t> </a:t>
            </a:r>
            <a:r>
              <a:rPr lang="en-US" altLang="en-US" sz="2000"/>
              <a:t>moderately small relative to house prices in the $200K - $400K range</a:t>
            </a:r>
          </a:p>
        </p:txBody>
      </p:sp>
      <p:sp>
        <p:nvSpPr>
          <p:cNvPr id="43062" name="Rectangle 55"/>
          <p:cNvSpPr>
            <a:spLocks noChangeArrowheads="1"/>
          </p:cNvSpPr>
          <p:nvPr/>
        </p:nvSpPr>
        <p:spPr bwMode="auto">
          <a:xfrm>
            <a:off x="7543800" y="12192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271DD-E4D1-AB1C-B582-88BBC30AE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2C2F3-322F-5B3D-7BF0-9659F021D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 idea: How does X affect Y, controlling for A, B, C….</a:t>
            </a:r>
          </a:p>
          <a:p>
            <a:pPr lvl="1"/>
            <a:r>
              <a:rPr lang="en-US" i="1" dirty="0"/>
              <a:t>How does gender affect a person’s salary, accounting for education, work experience, </a:t>
            </a:r>
            <a:r>
              <a:rPr lang="en-US" i="1" dirty="0" err="1"/>
              <a:t>etc</a:t>
            </a:r>
            <a:r>
              <a:rPr lang="en-US" i="1" dirty="0"/>
              <a:t>? </a:t>
            </a:r>
          </a:p>
          <a:p>
            <a:r>
              <a:rPr lang="en-US" dirty="0"/>
              <a:t>Linear Regression is our attempt at this: isolating the impact of one variable, while controlling for the effects of other confounding factors. </a:t>
            </a:r>
          </a:p>
        </p:txBody>
      </p:sp>
    </p:spTree>
    <p:extLst>
      <p:ext uri="{BB962C8B-B14F-4D97-AF65-F5344CB8AC3E}">
        <p14:creationId xmlns:p14="http://schemas.microsoft.com/office/powerpoint/2010/main" val="385592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16877-97B7-38F0-50C8-21235EDB7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A40A7A-D5A9-DE97-E8A0-59B596DBB5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Regression is a great tool </a:t>
            </a:r>
          </a:p>
          <a:p>
            <a:r>
              <a:rPr lang="en-US" dirty="0"/>
              <a:t>Used a lot…maybe too much!</a:t>
            </a:r>
          </a:p>
          <a:p>
            <a:r>
              <a:rPr lang="en-US" dirty="0"/>
              <a:t>You need to be sure that the assumptions about the model hold in your situation or the results can’t be trusted</a:t>
            </a:r>
          </a:p>
          <a:p>
            <a:r>
              <a:rPr lang="en-US" dirty="0"/>
              <a:t>Many, many, many people learn about regression and then start using it, without realizing (or caring) that the assumptions are violated. </a:t>
            </a:r>
          </a:p>
          <a:p>
            <a:pPr lvl="1"/>
            <a:r>
              <a:rPr lang="en-US" dirty="0"/>
              <a:t>We have “fixes” for </a:t>
            </a:r>
            <a:r>
              <a:rPr lang="en-US" i="1" dirty="0"/>
              <a:t>some</a:t>
            </a:r>
            <a:r>
              <a:rPr lang="en-US" dirty="0"/>
              <a:t> of the violations, not all</a:t>
            </a:r>
          </a:p>
        </p:txBody>
      </p:sp>
    </p:spTree>
    <p:extLst>
      <p:ext uri="{BB962C8B-B14F-4D97-AF65-F5344CB8AC3E}">
        <p14:creationId xmlns:p14="http://schemas.microsoft.com/office/powerpoint/2010/main" val="299848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Assumptions of Regression</a:t>
            </a:r>
            <a:br>
              <a:rPr lang="en-US" altLang="en-US"/>
            </a:br>
            <a:r>
              <a:rPr lang="en-US" altLang="en-US"/>
              <a:t>L.I.N.E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1447800"/>
            <a:ext cx="7848600" cy="4267200"/>
          </a:xfrm>
        </p:spPr>
        <p:txBody>
          <a:bodyPr lIns="91440" tIns="45720" rIns="91440" bIns="45720"/>
          <a:lstStyle/>
          <a:p>
            <a:pPr eaLnBrk="1" hangingPunct="1"/>
            <a:r>
              <a:rPr lang="en-US" altLang="en-US" sz="2400" u="sng" dirty="0"/>
              <a:t>L</a:t>
            </a:r>
            <a:r>
              <a:rPr lang="en-US" altLang="en-US" sz="2400" dirty="0"/>
              <a:t>inearity:</a:t>
            </a:r>
          </a:p>
          <a:p>
            <a:pPr lvl="1" eaLnBrk="1" hangingPunct="1"/>
            <a:r>
              <a:rPr lang="en-US" altLang="en-US" sz="2300" dirty="0"/>
              <a:t>The relationship between X and Y is linear.</a:t>
            </a:r>
          </a:p>
          <a:p>
            <a:pPr eaLnBrk="1" hangingPunct="1"/>
            <a:r>
              <a:rPr lang="en-US" altLang="en-US" sz="2400" u="sng" dirty="0"/>
              <a:t>I</a:t>
            </a:r>
            <a:r>
              <a:rPr lang="en-US" altLang="en-US" sz="2400" dirty="0"/>
              <a:t>ndependence of Errors:</a:t>
            </a:r>
          </a:p>
          <a:p>
            <a:pPr lvl="1" eaLnBrk="1" hangingPunct="1"/>
            <a:r>
              <a:rPr lang="en-US" altLang="en-US" sz="2300" dirty="0"/>
              <a:t>Error values are statistically independent.</a:t>
            </a:r>
          </a:p>
          <a:p>
            <a:pPr lvl="1" eaLnBrk="1" hangingPunct="1"/>
            <a:r>
              <a:rPr lang="en-US" altLang="en-US" sz="2300" dirty="0"/>
              <a:t>Particularly important when data are collected over a period of time.</a:t>
            </a:r>
          </a:p>
          <a:p>
            <a:pPr eaLnBrk="1" hangingPunct="1"/>
            <a:r>
              <a:rPr lang="en-US" altLang="en-US" sz="2400" u="sng" dirty="0"/>
              <a:t>N</a:t>
            </a:r>
            <a:r>
              <a:rPr lang="en-US" altLang="en-US" sz="2400" dirty="0"/>
              <a:t>ormality of Error:</a:t>
            </a:r>
          </a:p>
          <a:p>
            <a:pPr lvl="1" eaLnBrk="1" hangingPunct="1"/>
            <a:r>
              <a:rPr lang="en-US" altLang="en-US" sz="2300" dirty="0"/>
              <a:t>Error values are normally distributed for any given value of X.</a:t>
            </a:r>
          </a:p>
          <a:p>
            <a:pPr eaLnBrk="1" hangingPunct="1"/>
            <a:r>
              <a:rPr lang="en-US" altLang="en-US" sz="2400" u="sng" dirty="0"/>
              <a:t>E</a:t>
            </a:r>
            <a:r>
              <a:rPr lang="en-US" altLang="en-US" sz="2400" dirty="0"/>
              <a:t>qual Variance (also called homoscedasticity):</a:t>
            </a:r>
          </a:p>
          <a:p>
            <a:pPr lvl="1" eaLnBrk="1" hangingPunct="1"/>
            <a:r>
              <a:rPr lang="en-US" altLang="en-US" sz="2300" dirty="0"/>
              <a:t>The probability distribution of the errors has constant variance.</a:t>
            </a:r>
          </a:p>
        </p:txBody>
      </p:sp>
      <p:sp>
        <p:nvSpPr>
          <p:cNvPr id="44036" name="Rectangle 5"/>
          <p:cNvSpPr>
            <a:spLocks noChangeArrowheads="1"/>
          </p:cNvSpPr>
          <p:nvPr/>
        </p:nvSpPr>
        <p:spPr bwMode="auto">
          <a:xfrm>
            <a:off x="7467600" y="1058863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09068-4C27-6569-80F6-D1594D7FE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70291-24CF-07B1-4C5C-0F54910B8C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 that most of the things on the previous slide have to do with the behavior of the error term</a:t>
            </a:r>
          </a:p>
          <a:p>
            <a:r>
              <a:rPr lang="en-US" dirty="0"/>
              <a:t>So if we want to have a look at whether the assumptions are reasonable for our specific project, we’ll be looking closely at the residuals</a:t>
            </a:r>
          </a:p>
          <a:p>
            <a:r>
              <a:rPr lang="en-US" dirty="0"/>
              <a:t>Remember that the error term is a variable with a mean and std deviation</a:t>
            </a:r>
          </a:p>
          <a:p>
            <a:pPr lvl="1"/>
            <a:r>
              <a:rPr lang="en-US" dirty="0"/>
              <a:t>There will be a value for the error for each </a:t>
            </a:r>
            <a:r>
              <a:rPr lang="en-US" dirty="0" err="1"/>
              <a:t>obs</a:t>
            </a:r>
            <a:endParaRPr lang="en-US" dirty="0"/>
          </a:p>
          <a:p>
            <a:pPr lvl="1"/>
            <a:r>
              <a:rPr lang="en-US" dirty="0"/>
              <a:t>We need to run the regression first to see it</a:t>
            </a:r>
          </a:p>
        </p:txBody>
      </p:sp>
    </p:spTree>
    <p:extLst>
      <p:ext uri="{BB962C8B-B14F-4D97-AF65-F5344CB8AC3E}">
        <p14:creationId xmlns:p14="http://schemas.microsoft.com/office/powerpoint/2010/main" val="201358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50938" y="152400"/>
            <a:ext cx="7383462" cy="685800"/>
          </a:xfrm>
        </p:spPr>
        <p:txBody>
          <a:bodyPr/>
          <a:lstStyle/>
          <a:p>
            <a:pPr eaLnBrk="1" hangingPunct="1"/>
            <a:r>
              <a:rPr lang="en-US" altLang="en-US"/>
              <a:t>Residual Analysis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828800"/>
            <a:ext cx="8001000" cy="4579938"/>
          </a:xfrm>
        </p:spPr>
        <p:txBody>
          <a:bodyPr>
            <a:spAutoFit/>
          </a:bodyPr>
          <a:lstStyle/>
          <a:p>
            <a:pPr eaLnBrk="1" hangingPunct="1">
              <a:spcAft>
                <a:spcPct val="10000"/>
              </a:spcAft>
            </a:pPr>
            <a:r>
              <a:rPr lang="en-US" altLang="en-US" sz="2400" dirty="0"/>
              <a:t>The residual for observation </a:t>
            </a:r>
            <a:r>
              <a:rPr lang="en-US" altLang="en-US" sz="2400" dirty="0" err="1"/>
              <a:t>i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e</a:t>
            </a:r>
            <a:r>
              <a:rPr lang="en-US" altLang="en-US" sz="2400" baseline="-25000" dirty="0" err="1"/>
              <a:t>i</a:t>
            </a:r>
            <a:r>
              <a:rPr lang="en-US" altLang="en-US" sz="2400" dirty="0"/>
              <a:t>, is the difference between its observed and predicted value.</a:t>
            </a:r>
          </a:p>
          <a:p>
            <a:pPr eaLnBrk="1" hangingPunct="1">
              <a:spcAft>
                <a:spcPct val="10000"/>
              </a:spcAft>
            </a:pPr>
            <a:r>
              <a:rPr lang="en-US" altLang="en-US" sz="2400" dirty="0"/>
              <a:t>Check the assumptions of regression by examining the residuals:</a:t>
            </a:r>
          </a:p>
          <a:p>
            <a:pPr lvl="1" eaLnBrk="1" hangingPunct="1">
              <a:spcAft>
                <a:spcPct val="10000"/>
              </a:spcAft>
            </a:pPr>
            <a:r>
              <a:rPr lang="en-US" altLang="en-US" sz="2000" dirty="0"/>
              <a:t>Examine for linearity assumption.</a:t>
            </a:r>
          </a:p>
          <a:p>
            <a:pPr lvl="1" eaLnBrk="1" hangingPunct="1">
              <a:spcAft>
                <a:spcPct val="10000"/>
              </a:spcAft>
            </a:pPr>
            <a:r>
              <a:rPr lang="en-US" altLang="en-US" sz="2000" dirty="0"/>
              <a:t>Evaluate independence assumption.</a:t>
            </a:r>
          </a:p>
          <a:p>
            <a:pPr lvl="1" eaLnBrk="1" hangingPunct="1">
              <a:spcAft>
                <a:spcPct val="10000"/>
              </a:spcAft>
            </a:pPr>
            <a:r>
              <a:rPr lang="en-US" altLang="en-US" sz="2000" dirty="0"/>
              <a:t>Evaluate normal distribution assumption. </a:t>
            </a:r>
          </a:p>
          <a:p>
            <a:pPr lvl="1" eaLnBrk="1" hangingPunct="1">
              <a:spcAft>
                <a:spcPct val="10000"/>
              </a:spcAft>
            </a:pPr>
            <a:r>
              <a:rPr lang="en-US" altLang="en-US" sz="2000" dirty="0"/>
              <a:t>Examine for constant variance (homoscedasticity) for all levels of X. (Heteroscedasticity is a problem.)</a:t>
            </a:r>
          </a:p>
          <a:p>
            <a:pPr eaLnBrk="1" hangingPunct="1">
              <a:lnSpc>
                <a:spcPct val="130000"/>
              </a:lnSpc>
              <a:spcAft>
                <a:spcPct val="10000"/>
              </a:spcAft>
            </a:pPr>
            <a:r>
              <a:rPr lang="en-US" altLang="en-US" sz="2400" dirty="0"/>
              <a:t>Graphical Analysis of Residuals</a:t>
            </a:r>
          </a:p>
          <a:p>
            <a:pPr lvl="1" eaLnBrk="1" hangingPunct="1">
              <a:spcAft>
                <a:spcPct val="10000"/>
              </a:spcAft>
            </a:pPr>
            <a:r>
              <a:rPr lang="en-US" altLang="en-US" sz="2000" dirty="0"/>
              <a:t>Can plot residuals vs. X.</a:t>
            </a:r>
          </a:p>
        </p:txBody>
      </p:sp>
      <p:graphicFrame>
        <p:nvGraphicFramePr>
          <p:cNvPr id="45060" name="Object 5"/>
          <p:cNvGraphicFramePr>
            <a:graphicFrameLocks noChangeAspect="1"/>
          </p:cNvGraphicFramePr>
          <p:nvPr/>
        </p:nvGraphicFramePr>
        <p:xfrm>
          <a:off x="3581400" y="1143000"/>
          <a:ext cx="1947863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10891" imgH="241195" progId="Equation.3">
                  <p:embed/>
                </p:oleObj>
              </mc:Choice>
              <mc:Fallback>
                <p:oleObj name="Equation" r:id="rId2" imgW="710891" imgH="241195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143000"/>
                        <a:ext cx="1947863" cy="658813"/>
                      </a:xfrm>
                      <a:prstGeom prst="rect">
                        <a:avLst/>
                      </a:prstGeom>
                      <a:solidFill>
                        <a:srgbClr val="00E2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1" name="Rectangle 6"/>
          <p:cNvSpPr>
            <a:spLocks noChangeArrowheads="1"/>
          </p:cNvSpPr>
          <p:nvPr/>
        </p:nvSpPr>
        <p:spPr bwMode="auto">
          <a:xfrm>
            <a:off x="7543800" y="9906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03338" y="228600"/>
            <a:ext cx="7078662" cy="990600"/>
          </a:xfrm>
        </p:spPr>
        <p:txBody>
          <a:bodyPr/>
          <a:lstStyle/>
          <a:p>
            <a:pPr eaLnBrk="1" hangingPunct="1"/>
            <a:r>
              <a:rPr lang="en-US" altLang="en-US"/>
              <a:t>Residual Analysis for Linearity</a:t>
            </a:r>
          </a:p>
        </p:txBody>
      </p:sp>
      <p:graphicFrame>
        <p:nvGraphicFramePr>
          <p:cNvPr id="46083" name="Object 4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1688312"/>
              </p:ext>
            </p:extLst>
          </p:nvPr>
        </p:nvGraphicFramePr>
        <p:xfrm>
          <a:off x="523875" y="5722870"/>
          <a:ext cx="533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044349" imgH="1001561" progId="">
                  <p:embed/>
                </p:oleObj>
              </mc:Choice>
              <mc:Fallback>
                <p:oleObj name="Clip" r:id="rId2" imgW="1044349" imgH="1001561" progId="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75" y="5722870"/>
                        <a:ext cx="533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1662113" y="5726045"/>
            <a:ext cx="1843087" cy="466725"/>
          </a:xfrm>
          <a:prstGeom prst="rect">
            <a:avLst/>
          </a:prstGeom>
          <a:solidFill>
            <a:srgbClr val="00E2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/>
              <a:t>Not Linear</a:t>
            </a: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6234113" y="5802245"/>
            <a:ext cx="1262062" cy="466725"/>
          </a:xfrm>
          <a:prstGeom prst="rect">
            <a:avLst/>
          </a:prstGeom>
          <a:solidFill>
            <a:srgbClr val="00E2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/>
              <a:t>Linear</a:t>
            </a: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5167313" y="5646670"/>
            <a:ext cx="13049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5400">
                <a:solidFill>
                  <a:srgbClr val="FF0000"/>
                </a:solidFill>
                <a:latin typeface="Wingdings" panose="05000000000000000000" pitchFamily="2" charset="2"/>
              </a:rPr>
              <a:t></a:t>
            </a:r>
          </a:p>
        </p:txBody>
      </p:sp>
      <p:sp>
        <p:nvSpPr>
          <p:cNvPr id="46087" name="Line 7"/>
          <p:cNvSpPr>
            <a:spLocks noChangeShapeType="1"/>
          </p:cNvSpPr>
          <p:nvPr/>
        </p:nvSpPr>
        <p:spPr bwMode="auto">
          <a:xfrm>
            <a:off x="752475" y="4356033"/>
            <a:ext cx="0" cy="1138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8" name="Line 8"/>
          <p:cNvSpPr>
            <a:spLocks noChangeShapeType="1"/>
          </p:cNvSpPr>
          <p:nvPr/>
        </p:nvSpPr>
        <p:spPr bwMode="auto">
          <a:xfrm>
            <a:off x="752475" y="4808470"/>
            <a:ext cx="35147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9" name="Arc 9"/>
          <p:cNvSpPr>
            <a:spLocks/>
          </p:cNvSpPr>
          <p:nvPr/>
        </p:nvSpPr>
        <p:spPr bwMode="auto">
          <a:xfrm rot="12394748">
            <a:off x="1117600" y="4002020"/>
            <a:ext cx="3024188" cy="1798638"/>
          </a:xfrm>
          <a:custGeom>
            <a:avLst/>
            <a:gdLst>
              <a:gd name="T0" fmla="*/ 2147483646 w 25178"/>
              <a:gd name="T1" fmla="*/ 2147483646 h 21600"/>
              <a:gd name="T2" fmla="*/ 0 w 25178"/>
              <a:gd name="T3" fmla="*/ 2147483646 h 21600"/>
              <a:gd name="T4" fmla="*/ 2147483646 w 25178"/>
              <a:gd name="T5" fmla="*/ 0 h 21600"/>
              <a:gd name="T6" fmla="*/ 0 60000 65536"/>
              <a:gd name="T7" fmla="*/ 0 60000 65536"/>
              <a:gd name="T8" fmla="*/ 0 60000 65536"/>
              <a:gd name="T9" fmla="*/ 0 w 25178"/>
              <a:gd name="T10" fmla="*/ 0 h 21600"/>
              <a:gd name="T11" fmla="*/ 25178 w 2517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178" h="21600" fill="none" extrusionOk="0">
                <a:moveTo>
                  <a:pt x="25177" y="18"/>
                </a:moveTo>
                <a:cubicBezTo>
                  <a:pt x="25167" y="11940"/>
                  <a:pt x="15499" y="21599"/>
                  <a:pt x="3578" y="21600"/>
                </a:cubicBezTo>
                <a:cubicBezTo>
                  <a:pt x="2379" y="21600"/>
                  <a:pt x="1182" y="21500"/>
                  <a:pt x="0" y="21301"/>
                </a:cubicBezTo>
              </a:path>
              <a:path w="25178" h="21600" stroke="0" extrusionOk="0">
                <a:moveTo>
                  <a:pt x="25177" y="18"/>
                </a:moveTo>
                <a:cubicBezTo>
                  <a:pt x="25167" y="11940"/>
                  <a:pt x="15499" y="21599"/>
                  <a:pt x="3578" y="21600"/>
                </a:cubicBezTo>
                <a:cubicBezTo>
                  <a:pt x="2379" y="21600"/>
                  <a:pt x="1182" y="21500"/>
                  <a:pt x="0" y="21301"/>
                </a:cubicBezTo>
                <a:lnTo>
                  <a:pt x="3578" y="0"/>
                </a:lnTo>
                <a:lnTo>
                  <a:pt x="25177" y="18"/>
                </a:lnTo>
                <a:close/>
              </a:path>
            </a:pathLst>
          </a:custGeom>
          <a:noFill/>
          <a:ln w="25400" cap="rnd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0" name="Arc 10"/>
          <p:cNvSpPr>
            <a:spLocks/>
          </p:cNvSpPr>
          <p:nvPr/>
        </p:nvSpPr>
        <p:spPr bwMode="auto">
          <a:xfrm rot="12394774">
            <a:off x="1295400" y="4838633"/>
            <a:ext cx="2835275" cy="1798637"/>
          </a:xfrm>
          <a:custGeom>
            <a:avLst/>
            <a:gdLst>
              <a:gd name="T0" fmla="*/ 2147483646 w 23609"/>
              <a:gd name="T1" fmla="*/ 2147483646 h 21600"/>
              <a:gd name="T2" fmla="*/ 0 w 23609"/>
              <a:gd name="T3" fmla="*/ 2147483646 h 21600"/>
              <a:gd name="T4" fmla="*/ 2147483646 w 23609"/>
              <a:gd name="T5" fmla="*/ 0 h 21600"/>
              <a:gd name="T6" fmla="*/ 0 60000 65536"/>
              <a:gd name="T7" fmla="*/ 0 60000 65536"/>
              <a:gd name="T8" fmla="*/ 0 60000 65536"/>
              <a:gd name="T9" fmla="*/ 0 w 23609"/>
              <a:gd name="T10" fmla="*/ 0 h 21600"/>
              <a:gd name="T11" fmla="*/ 23609 w 2360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609" h="21600" fill="none" extrusionOk="0">
                <a:moveTo>
                  <a:pt x="23608" y="18"/>
                </a:moveTo>
                <a:cubicBezTo>
                  <a:pt x="23598" y="11940"/>
                  <a:pt x="13930" y="21599"/>
                  <a:pt x="2009" y="21600"/>
                </a:cubicBezTo>
                <a:cubicBezTo>
                  <a:pt x="1338" y="21600"/>
                  <a:pt x="667" y="21568"/>
                  <a:pt x="-1" y="21506"/>
                </a:cubicBezTo>
              </a:path>
              <a:path w="23609" h="21600" stroke="0" extrusionOk="0">
                <a:moveTo>
                  <a:pt x="23608" y="18"/>
                </a:moveTo>
                <a:cubicBezTo>
                  <a:pt x="23598" y="11940"/>
                  <a:pt x="13930" y="21599"/>
                  <a:pt x="2009" y="21600"/>
                </a:cubicBezTo>
                <a:cubicBezTo>
                  <a:pt x="1338" y="21600"/>
                  <a:pt x="667" y="21568"/>
                  <a:pt x="-1" y="21506"/>
                </a:cubicBezTo>
                <a:lnTo>
                  <a:pt x="2009" y="0"/>
                </a:lnTo>
                <a:lnTo>
                  <a:pt x="23608" y="18"/>
                </a:lnTo>
                <a:close/>
              </a:path>
            </a:pathLst>
          </a:custGeom>
          <a:noFill/>
          <a:ln w="25400" cap="rnd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1" name="Oval 11"/>
          <p:cNvSpPr>
            <a:spLocks noChangeArrowheads="1"/>
          </p:cNvSpPr>
          <p:nvPr/>
        </p:nvSpPr>
        <p:spPr bwMode="auto">
          <a:xfrm>
            <a:off x="981075" y="511327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092" name="Oval 12"/>
          <p:cNvSpPr>
            <a:spLocks noChangeArrowheads="1"/>
          </p:cNvSpPr>
          <p:nvPr/>
        </p:nvSpPr>
        <p:spPr bwMode="auto">
          <a:xfrm>
            <a:off x="1285875" y="511327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093" name="Oval 13"/>
          <p:cNvSpPr>
            <a:spLocks noChangeArrowheads="1"/>
          </p:cNvSpPr>
          <p:nvPr/>
        </p:nvSpPr>
        <p:spPr bwMode="auto">
          <a:xfrm>
            <a:off x="2733675" y="442747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094" name="Oval 14"/>
          <p:cNvSpPr>
            <a:spLocks noChangeArrowheads="1"/>
          </p:cNvSpPr>
          <p:nvPr/>
        </p:nvSpPr>
        <p:spPr bwMode="auto">
          <a:xfrm>
            <a:off x="2962275" y="427507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095" name="Oval 15"/>
          <p:cNvSpPr>
            <a:spLocks noChangeArrowheads="1"/>
          </p:cNvSpPr>
          <p:nvPr/>
        </p:nvSpPr>
        <p:spPr bwMode="auto">
          <a:xfrm>
            <a:off x="3267075" y="473227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096" name="Oval 16"/>
          <p:cNvSpPr>
            <a:spLocks noChangeArrowheads="1"/>
          </p:cNvSpPr>
          <p:nvPr/>
        </p:nvSpPr>
        <p:spPr bwMode="auto">
          <a:xfrm>
            <a:off x="1666875" y="496087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097" name="Oval 17"/>
          <p:cNvSpPr>
            <a:spLocks noChangeArrowheads="1"/>
          </p:cNvSpPr>
          <p:nvPr/>
        </p:nvSpPr>
        <p:spPr bwMode="auto">
          <a:xfrm>
            <a:off x="3352800" y="442747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098" name="Oval 18"/>
          <p:cNvSpPr>
            <a:spLocks noChangeArrowheads="1"/>
          </p:cNvSpPr>
          <p:nvPr/>
        </p:nvSpPr>
        <p:spPr bwMode="auto">
          <a:xfrm>
            <a:off x="3581400" y="496087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099" name="Oval 19"/>
          <p:cNvSpPr>
            <a:spLocks noChangeArrowheads="1"/>
          </p:cNvSpPr>
          <p:nvPr/>
        </p:nvSpPr>
        <p:spPr bwMode="auto">
          <a:xfrm>
            <a:off x="3581400" y="465607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00" name="Oval 20"/>
          <p:cNvSpPr>
            <a:spLocks noChangeArrowheads="1"/>
          </p:cNvSpPr>
          <p:nvPr/>
        </p:nvSpPr>
        <p:spPr bwMode="auto">
          <a:xfrm>
            <a:off x="3886200" y="480847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01" name="Oval 21"/>
          <p:cNvSpPr>
            <a:spLocks noChangeArrowheads="1"/>
          </p:cNvSpPr>
          <p:nvPr/>
        </p:nvSpPr>
        <p:spPr bwMode="auto">
          <a:xfrm>
            <a:off x="2962275" y="465607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02" name="Oval 22"/>
          <p:cNvSpPr>
            <a:spLocks noChangeArrowheads="1"/>
          </p:cNvSpPr>
          <p:nvPr/>
        </p:nvSpPr>
        <p:spPr bwMode="auto">
          <a:xfrm>
            <a:off x="2276475" y="465607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03" name="Oval 23"/>
          <p:cNvSpPr>
            <a:spLocks noChangeArrowheads="1"/>
          </p:cNvSpPr>
          <p:nvPr/>
        </p:nvSpPr>
        <p:spPr bwMode="auto">
          <a:xfrm>
            <a:off x="2505075" y="435127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04" name="Oval 24"/>
          <p:cNvSpPr>
            <a:spLocks noChangeArrowheads="1"/>
          </p:cNvSpPr>
          <p:nvPr/>
        </p:nvSpPr>
        <p:spPr bwMode="auto">
          <a:xfrm>
            <a:off x="2124075" y="435127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05" name="Oval 25"/>
          <p:cNvSpPr>
            <a:spLocks noChangeArrowheads="1"/>
          </p:cNvSpPr>
          <p:nvPr/>
        </p:nvSpPr>
        <p:spPr bwMode="auto">
          <a:xfrm>
            <a:off x="1209675" y="480847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06" name="Oval 26"/>
          <p:cNvSpPr>
            <a:spLocks noChangeArrowheads="1"/>
          </p:cNvSpPr>
          <p:nvPr/>
        </p:nvSpPr>
        <p:spPr bwMode="auto">
          <a:xfrm>
            <a:off x="1438275" y="465607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07" name="Oval 27"/>
          <p:cNvSpPr>
            <a:spLocks noChangeArrowheads="1"/>
          </p:cNvSpPr>
          <p:nvPr/>
        </p:nvSpPr>
        <p:spPr bwMode="auto">
          <a:xfrm>
            <a:off x="1743075" y="473227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08" name="Oval 28"/>
          <p:cNvSpPr>
            <a:spLocks noChangeArrowheads="1"/>
          </p:cNvSpPr>
          <p:nvPr/>
        </p:nvSpPr>
        <p:spPr bwMode="auto">
          <a:xfrm>
            <a:off x="2581275" y="465607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09" name="Oval 29"/>
          <p:cNvSpPr>
            <a:spLocks noChangeArrowheads="1"/>
          </p:cNvSpPr>
          <p:nvPr/>
        </p:nvSpPr>
        <p:spPr bwMode="auto">
          <a:xfrm>
            <a:off x="1819275" y="442747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10" name="Oval 30"/>
          <p:cNvSpPr>
            <a:spLocks noChangeArrowheads="1"/>
          </p:cNvSpPr>
          <p:nvPr/>
        </p:nvSpPr>
        <p:spPr bwMode="auto">
          <a:xfrm>
            <a:off x="4038600" y="511327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11" name="Oval 31"/>
          <p:cNvSpPr>
            <a:spLocks noChangeArrowheads="1"/>
          </p:cNvSpPr>
          <p:nvPr/>
        </p:nvSpPr>
        <p:spPr bwMode="auto">
          <a:xfrm>
            <a:off x="2047875" y="480847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12" name="Rectangle 32"/>
          <p:cNvSpPr>
            <a:spLocks noChangeArrowheads="1"/>
          </p:cNvSpPr>
          <p:nvPr/>
        </p:nvSpPr>
        <p:spPr bwMode="auto">
          <a:xfrm>
            <a:off x="4267200" y="4579870"/>
            <a:ext cx="3810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/>
              <a:t>x</a:t>
            </a:r>
          </a:p>
        </p:txBody>
      </p:sp>
      <p:sp>
        <p:nvSpPr>
          <p:cNvPr id="46113" name="Rectangle 33"/>
          <p:cNvSpPr>
            <a:spLocks noChangeArrowheads="1"/>
          </p:cNvSpPr>
          <p:nvPr/>
        </p:nvSpPr>
        <p:spPr bwMode="auto">
          <a:xfrm rot="16200000">
            <a:off x="-150813" y="4654483"/>
            <a:ext cx="13049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residuals</a:t>
            </a:r>
          </a:p>
        </p:txBody>
      </p:sp>
      <p:sp>
        <p:nvSpPr>
          <p:cNvPr id="46114" name="Line 34"/>
          <p:cNvSpPr>
            <a:spLocks noChangeShapeType="1"/>
          </p:cNvSpPr>
          <p:nvPr/>
        </p:nvSpPr>
        <p:spPr bwMode="auto">
          <a:xfrm>
            <a:off x="5172075" y="4813233"/>
            <a:ext cx="3505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15" name="Line 35"/>
          <p:cNvSpPr>
            <a:spLocks noChangeShapeType="1"/>
          </p:cNvSpPr>
          <p:nvPr/>
        </p:nvSpPr>
        <p:spPr bwMode="auto">
          <a:xfrm>
            <a:off x="5172075" y="4198870"/>
            <a:ext cx="0" cy="1295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16" name="Rectangle 36"/>
          <p:cNvSpPr>
            <a:spLocks noChangeArrowheads="1"/>
          </p:cNvSpPr>
          <p:nvPr/>
        </p:nvSpPr>
        <p:spPr bwMode="auto">
          <a:xfrm>
            <a:off x="8610600" y="4579870"/>
            <a:ext cx="40005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/>
              <a:t>x</a:t>
            </a:r>
          </a:p>
        </p:txBody>
      </p:sp>
      <p:sp>
        <p:nvSpPr>
          <p:cNvPr id="46117" name="Line 37"/>
          <p:cNvSpPr>
            <a:spLocks noChangeShapeType="1"/>
          </p:cNvSpPr>
          <p:nvPr/>
        </p:nvSpPr>
        <p:spPr bwMode="auto">
          <a:xfrm>
            <a:off x="5214938" y="4356033"/>
            <a:ext cx="3195637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18" name="Line 38"/>
          <p:cNvSpPr>
            <a:spLocks noChangeShapeType="1"/>
          </p:cNvSpPr>
          <p:nvPr/>
        </p:nvSpPr>
        <p:spPr bwMode="auto">
          <a:xfrm>
            <a:off x="5291138" y="5270433"/>
            <a:ext cx="3119437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19" name="Oval 39"/>
          <p:cNvSpPr>
            <a:spLocks noChangeArrowheads="1"/>
          </p:cNvSpPr>
          <p:nvPr/>
        </p:nvSpPr>
        <p:spPr bwMode="auto">
          <a:xfrm>
            <a:off x="5857875" y="4584633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20" name="Oval 40"/>
          <p:cNvSpPr>
            <a:spLocks noChangeArrowheads="1"/>
          </p:cNvSpPr>
          <p:nvPr/>
        </p:nvSpPr>
        <p:spPr bwMode="auto">
          <a:xfrm>
            <a:off x="5553075" y="4432233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21" name="Oval 41"/>
          <p:cNvSpPr>
            <a:spLocks noChangeArrowheads="1"/>
          </p:cNvSpPr>
          <p:nvPr/>
        </p:nvSpPr>
        <p:spPr bwMode="auto">
          <a:xfrm>
            <a:off x="5172075" y="4965633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22" name="Oval 42"/>
          <p:cNvSpPr>
            <a:spLocks noChangeArrowheads="1"/>
          </p:cNvSpPr>
          <p:nvPr/>
        </p:nvSpPr>
        <p:spPr bwMode="auto">
          <a:xfrm>
            <a:off x="5324475" y="4737033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23" name="Oval 43"/>
          <p:cNvSpPr>
            <a:spLocks noChangeArrowheads="1"/>
          </p:cNvSpPr>
          <p:nvPr/>
        </p:nvSpPr>
        <p:spPr bwMode="auto">
          <a:xfrm>
            <a:off x="5248275" y="4432233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24" name="Oval 44"/>
          <p:cNvSpPr>
            <a:spLocks noChangeArrowheads="1"/>
          </p:cNvSpPr>
          <p:nvPr/>
        </p:nvSpPr>
        <p:spPr bwMode="auto">
          <a:xfrm>
            <a:off x="6238875" y="4737033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25" name="Oval 45"/>
          <p:cNvSpPr>
            <a:spLocks noChangeArrowheads="1"/>
          </p:cNvSpPr>
          <p:nvPr/>
        </p:nvSpPr>
        <p:spPr bwMode="auto">
          <a:xfrm>
            <a:off x="6238875" y="4356033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26" name="Oval 46"/>
          <p:cNvSpPr>
            <a:spLocks noChangeArrowheads="1"/>
          </p:cNvSpPr>
          <p:nvPr/>
        </p:nvSpPr>
        <p:spPr bwMode="auto">
          <a:xfrm>
            <a:off x="5553075" y="4965633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27" name="Oval 47"/>
          <p:cNvSpPr>
            <a:spLocks noChangeArrowheads="1"/>
          </p:cNvSpPr>
          <p:nvPr/>
        </p:nvSpPr>
        <p:spPr bwMode="auto">
          <a:xfrm>
            <a:off x="7000875" y="4356033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28" name="Oval 48"/>
          <p:cNvSpPr>
            <a:spLocks noChangeArrowheads="1"/>
          </p:cNvSpPr>
          <p:nvPr/>
        </p:nvSpPr>
        <p:spPr bwMode="auto">
          <a:xfrm>
            <a:off x="6543675" y="4508433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29" name="Oval 49"/>
          <p:cNvSpPr>
            <a:spLocks noChangeArrowheads="1"/>
          </p:cNvSpPr>
          <p:nvPr/>
        </p:nvSpPr>
        <p:spPr bwMode="auto">
          <a:xfrm>
            <a:off x="6391275" y="5041833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30" name="Oval 50"/>
          <p:cNvSpPr>
            <a:spLocks noChangeArrowheads="1"/>
          </p:cNvSpPr>
          <p:nvPr/>
        </p:nvSpPr>
        <p:spPr bwMode="auto">
          <a:xfrm>
            <a:off x="5934075" y="4965633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31" name="Oval 51"/>
          <p:cNvSpPr>
            <a:spLocks noChangeArrowheads="1"/>
          </p:cNvSpPr>
          <p:nvPr/>
        </p:nvSpPr>
        <p:spPr bwMode="auto">
          <a:xfrm>
            <a:off x="7686675" y="4584633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32" name="Oval 52"/>
          <p:cNvSpPr>
            <a:spLocks noChangeArrowheads="1"/>
          </p:cNvSpPr>
          <p:nvPr/>
        </p:nvSpPr>
        <p:spPr bwMode="auto">
          <a:xfrm>
            <a:off x="7000875" y="4965633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33" name="Oval 53"/>
          <p:cNvSpPr>
            <a:spLocks noChangeArrowheads="1"/>
          </p:cNvSpPr>
          <p:nvPr/>
        </p:nvSpPr>
        <p:spPr bwMode="auto">
          <a:xfrm>
            <a:off x="6696075" y="4813233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34" name="Oval 54"/>
          <p:cNvSpPr>
            <a:spLocks noChangeArrowheads="1"/>
          </p:cNvSpPr>
          <p:nvPr/>
        </p:nvSpPr>
        <p:spPr bwMode="auto">
          <a:xfrm>
            <a:off x="7686675" y="4889433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35" name="Oval 55"/>
          <p:cNvSpPr>
            <a:spLocks noChangeArrowheads="1"/>
          </p:cNvSpPr>
          <p:nvPr/>
        </p:nvSpPr>
        <p:spPr bwMode="auto">
          <a:xfrm>
            <a:off x="7153275" y="4737033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36" name="Oval 56"/>
          <p:cNvSpPr>
            <a:spLocks noChangeArrowheads="1"/>
          </p:cNvSpPr>
          <p:nvPr/>
        </p:nvSpPr>
        <p:spPr bwMode="auto">
          <a:xfrm>
            <a:off x="7305675" y="5041833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37" name="Oval 57"/>
          <p:cNvSpPr>
            <a:spLocks noChangeArrowheads="1"/>
          </p:cNvSpPr>
          <p:nvPr/>
        </p:nvSpPr>
        <p:spPr bwMode="auto">
          <a:xfrm>
            <a:off x="7381875" y="4508433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38" name="Oval 58"/>
          <p:cNvSpPr>
            <a:spLocks noChangeArrowheads="1"/>
          </p:cNvSpPr>
          <p:nvPr/>
        </p:nvSpPr>
        <p:spPr bwMode="auto">
          <a:xfrm>
            <a:off x="8067675" y="5041833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39" name="Oval 59"/>
          <p:cNvSpPr>
            <a:spLocks noChangeArrowheads="1"/>
          </p:cNvSpPr>
          <p:nvPr/>
        </p:nvSpPr>
        <p:spPr bwMode="auto">
          <a:xfrm>
            <a:off x="7915275" y="4432233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40" name="Oval 60"/>
          <p:cNvSpPr>
            <a:spLocks noChangeArrowheads="1"/>
          </p:cNvSpPr>
          <p:nvPr/>
        </p:nvSpPr>
        <p:spPr bwMode="auto">
          <a:xfrm>
            <a:off x="8296275" y="4660833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41" name="Oval 61"/>
          <p:cNvSpPr>
            <a:spLocks noChangeArrowheads="1"/>
          </p:cNvSpPr>
          <p:nvPr/>
        </p:nvSpPr>
        <p:spPr bwMode="auto">
          <a:xfrm>
            <a:off x="7915275" y="4737033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42" name="Line 62"/>
          <p:cNvSpPr>
            <a:spLocks noChangeShapeType="1"/>
          </p:cNvSpPr>
          <p:nvPr/>
        </p:nvSpPr>
        <p:spPr bwMode="auto">
          <a:xfrm>
            <a:off x="752475" y="2146233"/>
            <a:ext cx="0" cy="1519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43" name="Line 63"/>
          <p:cNvSpPr>
            <a:spLocks noChangeShapeType="1"/>
          </p:cNvSpPr>
          <p:nvPr/>
        </p:nvSpPr>
        <p:spPr bwMode="auto">
          <a:xfrm>
            <a:off x="752475" y="3665470"/>
            <a:ext cx="3352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44" name="Line 64"/>
          <p:cNvSpPr>
            <a:spLocks noChangeShapeType="1"/>
          </p:cNvSpPr>
          <p:nvPr/>
        </p:nvSpPr>
        <p:spPr bwMode="auto">
          <a:xfrm flipV="1">
            <a:off x="752475" y="2065270"/>
            <a:ext cx="342900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45" name="Oval 65"/>
          <p:cNvSpPr>
            <a:spLocks noChangeArrowheads="1"/>
          </p:cNvSpPr>
          <p:nvPr/>
        </p:nvSpPr>
        <p:spPr bwMode="auto">
          <a:xfrm rot="14317620">
            <a:off x="1133475" y="336067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46" name="Oval 66"/>
          <p:cNvSpPr>
            <a:spLocks noChangeArrowheads="1"/>
          </p:cNvSpPr>
          <p:nvPr/>
        </p:nvSpPr>
        <p:spPr bwMode="auto">
          <a:xfrm rot="14317620">
            <a:off x="1514475" y="320827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47" name="Oval 67"/>
          <p:cNvSpPr>
            <a:spLocks noChangeArrowheads="1"/>
          </p:cNvSpPr>
          <p:nvPr/>
        </p:nvSpPr>
        <p:spPr bwMode="auto">
          <a:xfrm rot="14317620">
            <a:off x="2886075" y="206527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48" name="Oval 68"/>
          <p:cNvSpPr>
            <a:spLocks noChangeArrowheads="1"/>
          </p:cNvSpPr>
          <p:nvPr/>
        </p:nvSpPr>
        <p:spPr bwMode="auto">
          <a:xfrm rot="14317620">
            <a:off x="3114675" y="229387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49" name="Oval 69"/>
          <p:cNvSpPr>
            <a:spLocks noChangeArrowheads="1"/>
          </p:cNvSpPr>
          <p:nvPr/>
        </p:nvSpPr>
        <p:spPr bwMode="auto">
          <a:xfrm rot="14317620">
            <a:off x="3581400" y="191287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50" name="Oval 70"/>
          <p:cNvSpPr>
            <a:spLocks noChangeArrowheads="1"/>
          </p:cNvSpPr>
          <p:nvPr/>
        </p:nvSpPr>
        <p:spPr bwMode="auto">
          <a:xfrm rot="14317620">
            <a:off x="1819275" y="297967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51" name="Oval 71"/>
          <p:cNvSpPr>
            <a:spLocks noChangeArrowheads="1"/>
          </p:cNvSpPr>
          <p:nvPr/>
        </p:nvSpPr>
        <p:spPr bwMode="auto">
          <a:xfrm rot="14317620">
            <a:off x="3419475" y="221767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52" name="Oval 72"/>
          <p:cNvSpPr>
            <a:spLocks noChangeArrowheads="1"/>
          </p:cNvSpPr>
          <p:nvPr/>
        </p:nvSpPr>
        <p:spPr bwMode="auto">
          <a:xfrm rot="14317620">
            <a:off x="3810000" y="229387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53" name="Oval 73"/>
          <p:cNvSpPr>
            <a:spLocks noChangeArrowheads="1"/>
          </p:cNvSpPr>
          <p:nvPr/>
        </p:nvSpPr>
        <p:spPr bwMode="auto">
          <a:xfrm rot="14317620">
            <a:off x="3810000" y="198907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54" name="Oval 74"/>
          <p:cNvSpPr>
            <a:spLocks noChangeArrowheads="1"/>
          </p:cNvSpPr>
          <p:nvPr/>
        </p:nvSpPr>
        <p:spPr bwMode="auto">
          <a:xfrm rot="14317620">
            <a:off x="4114800" y="206527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55" name="Oval 75"/>
          <p:cNvSpPr>
            <a:spLocks noChangeArrowheads="1"/>
          </p:cNvSpPr>
          <p:nvPr/>
        </p:nvSpPr>
        <p:spPr bwMode="auto">
          <a:xfrm rot="14317620">
            <a:off x="3276600" y="183667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56" name="Oval 76"/>
          <p:cNvSpPr>
            <a:spLocks noChangeArrowheads="1"/>
          </p:cNvSpPr>
          <p:nvPr/>
        </p:nvSpPr>
        <p:spPr bwMode="auto">
          <a:xfrm rot="14317620">
            <a:off x="2428875" y="244627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57" name="Oval 77"/>
          <p:cNvSpPr>
            <a:spLocks noChangeArrowheads="1"/>
          </p:cNvSpPr>
          <p:nvPr/>
        </p:nvSpPr>
        <p:spPr bwMode="auto">
          <a:xfrm rot="14317620">
            <a:off x="2581275" y="206527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58" name="Oval 78"/>
          <p:cNvSpPr>
            <a:spLocks noChangeArrowheads="1"/>
          </p:cNvSpPr>
          <p:nvPr/>
        </p:nvSpPr>
        <p:spPr bwMode="auto">
          <a:xfrm rot="14317620">
            <a:off x="2286000" y="214147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59" name="Oval 79"/>
          <p:cNvSpPr>
            <a:spLocks noChangeArrowheads="1"/>
          </p:cNvSpPr>
          <p:nvPr/>
        </p:nvSpPr>
        <p:spPr bwMode="auto">
          <a:xfrm rot="14317620">
            <a:off x="1362075" y="297967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60" name="Oval 80"/>
          <p:cNvSpPr>
            <a:spLocks noChangeArrowheads="1"/>
          </p:cNvSpPr>
          <p:nvPr/>
        </p:nvSpPr>
        <p:spPr bwMode="auto">
          <a:xfrm rot="14317620">
            <a:off x="1590675" y="275107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61" name="Oval 81"/>
          <p:cNvSpPr>
            <a:spLocks noChangeArrowheads="1"/>
          </p:cNvSpPr>
          <p:nvPr/>
        </p:nvSpPr>
        <p:spPr bwMode="auto">
          <a:xfrm rot="14317620">
            <a:off x="1895475" y="275107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62" name="Oval 82"/>
          <p:cNvSpPr>
            <a:spLocks noChangeArrowheads="1"/>
          </p:cNvSpPr>
          <p:nvPr/>
        </p:nvSpPr>
        <p:spPr bwMode="auto">
          <a:xfrm rot="14317620">
            <a:off x="2733675" y="237007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63" name="Oval 83"/>
          <p:cNvSpPr>
            <a:spLocks noChangeArrowheads="1"/>
          </p:cNvSpPr>
          <p:nvPr/>
        </p:nvSpPr>
        <p:spPr bwMode="auto">
          <a:xfrm rot="14317620">
            <a:off x="1971675" y="229387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64" name="Oval 84"/>
          <p:cNvSpPr>
            <a:spLocks noChangeArrowheads="1"/>
          </p:cNvSpPr>
          <p:nvPr/>
        </p:nvSpPr>
        <p:spPr bwMode="auto">
          <a:xfrm rot="14317620">
            <a:off x="4191000" y="237007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65" name="Oval 85"/>
          <p:cNvSpPr>
            <a:spLocks noChangeArrowheads="1"/>
          </p:cNvSpPr>
          <p:nvPr/>
        </p:nvSpPr>
        <p:spPr bwMode="auto">
          <a:xfrm rot="14317620">
            <a:off x="2200275" y="267487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66" name="Text Box 86"/>
          <p:cNvSpPr txBox="1">
            <a:spLocks noChangeArrowheads="1"/>
          </p:cNvSpPr>
          <p:nvPr/>
        </p:nvSpPr>
        <p:spPr bwMode="auto">
          <a:xfrm>
            <a:off x="533400" y="168427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Y</a:t>
            </a:r>
          </a:p>
        </p:txBody>
      </p:sp>
      <p:sp>
        <p:nvSpPr>
          <p:cNvPr id="46167" name="Rectangle 87"/>
          <p:cNvSpPr>
            <a:spLocks noChangeArrowheads="1"/>
          </p:cNvSpPr>
          <p:nvPr/>
        </p:nvSpPr>
        <p:spPr bwMode="auto">
          <a:xfrm>
            <a:off x="4038600" y="3436870"/>
            <a:ext cx="4667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/>
              <a:t>x</a:t>
            </a:r>
          </a:p>
        </p:txBody>
      </p:sp>
      <p:sp>
        <p:nvSpPr>
          <p:cNvPr id="46168" name="Line 88"/>
          <p:cNvSpPr>
            <a:spLocks noChangeShapeType="1"/>
          </p:cNvSpPr>
          <p:nvPr/>
        </p:nvSpPr>
        <p:spPr bwMode="auto">
          <a:xfrm flipH="1">
            <a:off x="5105400" y="2104958"/>
            <a:ext cx="6350" cy="15605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69" name="Line 89"/>
          <p:cNvSpPr>
            <a:spLocks noChangeShapeType="1"/>
          </p:cNvSpPr>
          <p:nvPr/>
        </p:nvSpPr>
        <p:spPr bwMode="auto">
          <a:xfrm flipV="1">
            <a:off x="5111750" y="2023995"/>
            <a:ext cx="342900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70" name="Oval 90"/>
          <p:cNvSpPr>
            <a:spLocks noChangeArrowheads="1"/>
          </p:cNvSpPr>
          <p:nvPr/>
        </p:nvSpPr>
        <p:spPr bwMode="auto">
          <a:xfrm rot="14317620">
            <a:off x="5172075" y="328447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71" name="Oval 91"/>
          <p:cNvSpPr>
            <a:spLocks noChangeArrowheads="1"/>
          </p:cNvSpPr>
          <p:nvPr/>
        </p:nvSpPr>
        <p:spPr bwMode="auto">
          <a:xfrm rot="14317620">
            <a:off x="5400675" y="297967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72" name="Oval 92"/>
          <p:cNvSpPr>
            <a:spLocks noChangeArrowheads="1"/>
          </p:cNvSpPr>
          <p:nvPr/>
        </p:nvSpPr>
        <p:spPr bwMode="auto">
          <a:xfrm rot="14317620">
            <a:off x="7077075" y="191287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73" name="Oval 93"/>
          <p:cNvSpPr>
            <a:spLocks noChangeArrowheads="1"/>
          </p:cNvSpPr>
          <p:nvPr/>
        </p:nvSpPr>
        <p:spPr bwMode="auto">
          <a:xfrm rot="14317620">
            <a:off x="7229475" y="229387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74" name="Oval 94"/>
          <p:cNvSpPr>
            <a:spLocks noChangeArrowheads="1"/>
          </p:cNvSpPr>
          <p:nvPr/>
        </p:nvSpPr>
        <p:spPr bwMode="auto">
          <a:xfrm rot="14317620">
            <a:off x="7839075" y="198907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75" name="Oval 95"/>
          <p:cNvSpPr>
            <a:spLocks noChangeArrowheads="1"/>
          </p:cNvSpPr>
          <p:nvPr/>
        </p:nvSpPr>
        <p:spPr bwMode="auto">
          <a:xfrm rot="14317620">
            <a:off x="5629275" y="313207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76" name="Oval 96"/>
          <p:cNvSpPr>
            <a:spLocks noChangeArrowheads="1"/>
          </p:cNvSpPr>
          <p:nvPr/>
        </p:nvSpPr>
        <p:spPr bwMode="auto">
          <a:xfrm rot="14317620">
            <a:off x="7381875" y="259867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77" name="Oval 97"/>
          <p:cNvSpPr>
            <a:spLocks noChangeArrowheads="1"/>
          </p:cNvSpPr>
          <p:nvPr/>
        </p:nvSpPr>
        <p:spPr bwMode="auto">
          <a:xfrm rot="14317620">
            <a:off x="7839075" y="229387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78" name="Oval 98"/>
          <p:cNvSpPr>
            <a:spLocks noChangeArrowheads="1"/>
          </p:cNvSpPr>
          <p:nvPr/>
        </p:nvSpPr>
        <p:spPr bwMode="auto">
          <a:xfrm rot="14317620">
            <a:off x="7991475" y="1719195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79" name="Oval 99"/>
          <p:cNvSpPr>
            <a:spLocks noChangeArrowheads="1"/>
          </p:cNvSpPr>
          <p:nvPr/>
        </p:nvSpPr>
        <p:spPr bwMode="auto">
          <a:xfrm rot="14317620">
            <a:off x="7534275" y="198907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80" name="Oval 100"/>
          <p:cNvSpPr>
            <a:spLocks noChangeArrowheads="1"/>
          </p:cNvSpPr>
          <p:nvPr/>
        </p:nvSpPr>
        <p:spPr bwMode="auto">
          <a:xfrm rot="14317620">
            <a:off x="6467475" y="290347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81" name="Oval 101"/>
          <p:cNvSpPr>
            <a:spLocks noChangeArrowheads="1"/>
          </p:cNvSpPr>
          <p:nvPr/>
        </p:nvSpPr>
        <p:spPr bwMode="auto">
          <a:xfrm rot="14317620">
            <a:off x="6543675" y="229387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82" name="Oval 102"/>
          <p:cNvSpPr>
            <a:spLocks noChangeArrowheads="1"/>
          </p:cNvSpPr>
          <p:nvPr/>
        </p:nvSpPr>
        <p:spPr bwMode="auto">
          <a:xfrm rot="14317620">
            <a:off x="6162675" y="214147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83" name="Oval 103"/>
          <p:cNvSpPr>
            <a:spLocks noChangeArrowheads="1"/>
          </p:cNvSpPr>
          <p:nvPr/>
        </p:nvSpPr>
        <p:spPr bwMode="auto">
          <a:xfrm rot="14317620">
            <a:off x="5248275" y="267487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84" name="Oval 104"/>
          <p:cNvSpPr>
            <a:spLocks noChangeArrowheads="1"/>
          </p:cNvSpPr>
          <p:nvPr/>
        </p:nvSpPr>
        <p:spPr bwMode="auto">
          <a:xfrm rot="14317620">
            <a:off x="5553075" y="252247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85" name="Oval 105"/>
          <p:cNvSpPr>
            <a:spLocks noChangeArrowheads="1"/>
          </p:cNvSpPr>
          <p:nvPr/>
        </p:nvSpPr>
        <p:spPr bwMode="auto">
          <a:xfrm rot="14317620">
            <a:off x="5857875" y="2709795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86" name="Oval 106"/>
          <p:cNvSpPr>
            <a:spLocks noChangeArrowheads="1"/>
          </p:cNvSpPr>
          <p:nvPr/>
        </p:nvSpPr>
        <p:spPr bwMode="auto">
          <a:xfrm rot="14317620">
            <a:off x="6772275" y="259867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87" name="Oval 107"/>
          <p:cNvSpPr>
            <a:spLocks noChangeArrowheads="1"/>
          </p:cNvSpPr>
          <p:nvPr/>
        </p:nvSpPr>
        <p:spPr bwMode="auto">
          <a:xfrm rot="14317620">
            <a:off x="6238875" y="267487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88" name="Oval 108"/>
          <p:cNvSpPr>
            <a:spLocks noChangeArrowheads="1"/>
          </p:cNvSpPr>
          <p:nvPr/>
        </p:nvSpPr>
        <p:spPr bwMode="auto">
          <a:xfrm rot="14317620">
            <a:off x="8220075" y="244627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89" name="Oval 109"/>
          <p:cNvSpPr>
            <a:spLocks noChangeArrowheads="1"/>
          </p:cNvSpPr>
          <p:nvPr/>
        </p:nvSpPr>
        <p:spPr bwMode="auto">
          <a:xfrm rot="14317620">
            <a:off x="6010275" y="297967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90" name="Oval 110"/>
          <p:cNvSpPr>
            <a:spLocks noChangeArrowheads="1"/>
          </p:cNvSpPr>
          <p:nvPr/>
        </p:nvSpPr>
        <p:spPr bwMode="auto">
          <a:xfrm rot="14317620">
            <a:off x="8372475" y="191287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91" name="Text Box 111"/>
          <p:cNvSpPr txBox="1">
            <a:spLocks noChangeArrowheads="1"/>
          </p:cNvSpPr>
          <p:nvPr/>
        </p:nvSpPr>
        <p:spPr bwMode="auto">
          <a:xfrm>
            <a:off x="4876800" y="168427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Y</a:t>
            </a:r>
          </a:p>
        </p:txBody>
      </p:sp>
      <p:sp>
        <p:nvSpPr>
          <p:cNvPr id="46192" name="Rectangle 112"/>
          <p:cNvSpPr>
            <a:spLocks noChangeArrowheads="1"/>
          </p:cNvSpPr>
          <p:nvPr/>
        </p:nvSpPr>
        <p:spPr bwMode="auto">
          <a:xfrm>
            <a:off x="8382000" y="3436870"/>
            <a:ext cx="3905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/>
              <a:t>x</a:t>
            </a:r>
          </a:p>
        </p:txBody>
      </p:sp>
      <p:sp>
        <p:nvSpPr>
          <p:cNvPr id="46193" name="Line 113"/>
          <p:cNvSpPr>
            <a:spLocks noChangeShapeType="1"/>
          </p:cNvSpPr>
          <p:nvPr/>
        </p:nvSpPr>
        <p:spPr bwMode="auto">
          <a:xfrm>
            <a:off x="5095875" y="3665470"/>
            <a:ext cx="3352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94" name="Oval 114"/>
          <p:cNvSpPr>
            <a:spLocks noChangeArrowheads="1"/>
          </p:cNvSpPr>
          <p:nvPr/>
        </p:nvSpPr>
        <p:spPr bwMode="auto">
          <a:xfrm rot="14317620">
            <a:off x="7077075" y="259867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95" name="Rectangle 115"/>
          <p:cNvSpPr>
            <a:spLocks noChangeArrowheads="1"/>
          </p:cNvSpPr>
          <p:nvPr/>
        </p:nvSpPr>
        <p:spPr bwMode="auto">
          <a:xfrm rot="16200000">
            <a:off x="4268787" y="4654483"/>
            <a:ext cx="13049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residuals</a:t>
            </a:r>
          </a:p>
        </p:txBody>
      </p:sp>
      <p:sp>
        <p:nvSpPr>
          <p:cNvPr id="46196" name="Line 116"/>
          <p:cNvSpPr>
            <a:spLocks noChangeShapeType="1"/>
          </p:cNvSpPr>
          <p:nvPr/>
        </p:nvSpPr>
        <p:spPr bwMode="auto">
          <a:xfrm>
            <a:off x="4648200" y="1590675"/>
            <a:ext cx="0" cy="4724400"/>
          </a:xfrm>
          <a:prstGeom prst="line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6197" name="Rectangle 118"/>
          <p:cNvSpPr>
            <a:spLocks noChangeArrowheads="1"/>
          </p:cNvSpPr>
          <p:nvPr/>
        </p:nvSpPr>
        <p:spPr bwMode="auto">
          <a:xfrm>
            <a:off x="7543800" y="12192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</a:t>
            </a:r>
            <a:r>
              <a:rPr lang="en-US" altLang="en-US" sz="2400" u="sng">
                <a:solidFill>
                  <a:srgbClr val="A50021"/>
                </a:solidFill>
              </a:rPr>
              <a:t>V</a:t>
            </a:r>
            <a:r>
              <a:rPr lang="en-US" altLang="en-US" sz="2400"/>
              <a:t>A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BE311-84E5-F5AF-3F97-423C125E4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79B353-BCBC-3A27-A975-2E5E6C03F3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assumption of independence in the error term:</a:t>
            </a:r>
          </a:p>
          <a:p>
            <a:r>
              <a:rPr lang="en-US" dirty="0"/>
              <a:t>We assume that the value of the error for observation #1 is independent from the value of the error for observation #2 (and #3, 4, </a:t>
            </a:r>
            <a:r>
              <a:rPr lang="en-US" dirty="0" err="1"/>
              <a:t>etc</a:t>
            </a:r>
            <a:r>
              <a:rPr lang="en-US" dirty="0"/>
              <a:t>). </a:t>
            </a:r>
          </a:p>
          <a:p>
            <a:r>
              <a:rPr lang="en-US" dirty="0"/>
              <a:t>For cross-sectional data, this is usually not an issue...</a:t>
            </a:r>
          </a:p>
          <a:p>
            <a:r>
              <a:rPr lang="en-US" dirty="0"/>
              <a:t>…but for time series data it often is!</a:t>
            </a:r>
          </a:p>
        </p:txBody>
      </p:sp>
    </p:spTree>
    <p:extLst>
      <p:ext uri="{BB962C8B-B14F-4D97-AF65-F5344CB8AC3E}">
        <p14:creationId xmlns:p14="http://schemas.microsoft.com/office/powerpoint/2010/main" val="21998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12ED1-3B7C-A254-C9D2-B8A517B8E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77F91-BAEB-1482-BC87-7CEB9DEE1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Time series data: when the observation is a unit of time</a:t>
            </a:r>
          </a:p>
          <a:p>
            <a:pPr lvl="1"/>
            <a:r>
              <a:rPr lang="en-US" dirty="0"/>
              <a:t>Year, quarter, day,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Cross-sectional data: pretty much whenever the unit of observation is not a unit of time</a:t>
            </a:r>
          </a:p>
          <a:p>
            <a:pPr lvl="1"/>
            <a:r>
              <a:rPr lang="en-US" dirty="0"/>
              <a:t>Sold home, student, volcanic eruption, etc. </a:t>
            </a:r>
          </a:p>
          <a:p>
            <a:r>
              <a:rPr lang="en-US" dirty="0"/>
              <a:t>In </a:t>
            </a:r>
            <a:r>
              <a:rPr lang="en-US" dirty="0" err="1"/>
              <a:t>macroecon</a:t>
            </a:r>
            <a:r>
              <a:rPr lang="en-US" dirty="0"/>
              <a:t> and finance, you use a lot of time-series data</a:t>
            </a:r>
          </a:p>
          <a:p>
            <a:pPr lvl="1"/>
            <a:r>
              <a:rPr lang="en-US" dirty="0"/>
              <a:t>GDP=B0+B1(Foreign investment)</a:t>
            </a:r>
          </a:p>
          <a:p>
            <a:pPr lvl="1"/>
            <a:r>
              <a:rPr lang="en-US" dirty="0"/>
              <a:t>Stock price= Bo+B1(GDP </a:t>
            </a:r>
            <a:r>
              <a:rPr lang="en-US" dirty="0" err="1"/>
              <a:t>growth_rate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8404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F81F6-E88F-FB1E-00EF-42699D22A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0152F-7E81-878E-CD20-8336F5281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with time series data that this assumption of error independence is so often violated…why?</a:t>
            </a:r>
          </a:p>
          <a:p>
            <a:r>
              <a:rPr lang="en-US" dirty="0"/>
              <a:t>Let’s say we’re working with: GDP= B0+B1(FDI)</a:t>
            </a:r>
          </a:p>
          <a:p>
            <a:r>
              <a:rPr lang="en-US" dirty="0"/>
              <a:t>In year one, the economy was booming</a:t>
            </a:r>
          </a:p>
          <a:p>
            <a:pPr lvl="1"/>
            <a:r>
              <a:rPr lang="en-US" dirty="0"/>
              <a:t>FDI had an impact on GDP but lots of other stuff was pushing GDP up so for that year, the actual level of GDP was higher than predicted</a:t>
            </a:r>
          </a:p>
          <a:p>
            <a:r>
              <a:rPr lang="en-US" dirty="0"/>
              <a:t>Its likely the same stuff that was happening in year 1 might still be occurring in year 2, so the error for year 2 is also big/positive</a:t>
            </a:r>
          </a:p>
        </p:txBody>
      </p:sp>
    </p:spTree>
    <p:extLst>
      <p:ext uri="{BB962C8B-B14F-4D97-AF65-F5344CB8AC3E}">
        <p14:creationId xmlns:p14="http://schemas.microsoft.com/office/powerpoint/2010/main" val="300873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211DE-765C-E1DF-4FEC-162E7AA6B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FF236-FEFD-198D-BAC2-F0BA93E3C4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errors in year 1 and 2 were correlated</a:t>
            </a:r>
          </a:p>
          <a:p>
            <a:r>
              <a:rPr lang="en-US" dirty="0"/>
              <a:t>Now let’s say in year 3 a big recession hits and GDP is below the predicted amount.</a:t>
            </a:r>
          </a:p>
          <a:p>
            <a:r>
              <a:rPr lang="en-US" dirty="0"/>
              <a:t>The same forces that pushed us into recession may still be present in year 4. </a:t>
            </a:r>
          </a:p>
          <a:p>
            <a:r>
              <a:rPr lang="en-US" dirty="0"/>
              <a:t>So year 3 and 4 errors are correlated</a:t>
            </a:r>
          </a:p>
          <a:p>
            <a:r>
              <a:rPr lang="en-US" dirty="0"/>
              <a:t>Doesn’t have to be perfect correlation: </a:t>
            </a:r>
          </a:p>
          <a:p>
            <a:pPr lvl="1"/>
            <a:r>
              <a:rPr lang="en-US" dirty="0"/>
              <a:t>Think: does knowing year x’s error give me any increased probability of predicting the error in year x+1?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02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5"/>
          <p:cNvSpPr>
            <a:spLocks noChangeArrowheads="1"/>
          </p:cNvSpPr>
          <p:nvPr/>
        </p:nvSpPr>
        <p:spPr bwMode="auto">
          <a:xfrm>
            <a:off x="5791200" y="2514600"/>
            <a:ext cx="2895600" cy="762000"/>
          </a:xfrm>
          <a:prstGeom prst="rect">
            <a:avLst/>
          </a:prstGeom>
          <a:solidFill>
            <a:srgbClr val="00E2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7107" name="Rectangle 74"/>
          <p:cNvSpPr>
            <a:spLocks noChangeArrowheads="1"/>
          </p:cNvSpPr>
          <p:nvPr/>
        </p:nvSpPr>
        <p:spPr bwMode="auto">
          <a:xfrm>
            <a:off x="1295400" y="1752600"/>
            <a:ext cx="2514600" cy="914400"/>
          </a:xfrm>
          <a:prstGeom prst="rect">
            <a:avLst/>
          </a:prstGeom>
          <a:solidFill>
            <a:srgbClr val="00E2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7108" name="Rectangle 6"/>
          <p:cNvSpPr>
            <a:spLocks noChangeArrowheads="1"/>
          </p:cNvSpPr>
          <p:nvPr/>
        </p:nvSpPr>
        <p:spPr bwMode="auto">
          <a:xfrm>
            <a:off x="1277938" y="1676400"/>
            <a:ext cx="3311525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bg2"/>
                </a:solidFill>
              </a:rPr>
              <a:t>Cyclical Pattern: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bg2"/>
                </a:solidFill>
              </a:rPr>
              <a:t>Not Independent</a:t>
            </a:r>
          </a:p>
        </p:txBody>
      </p:sp>
      <p:graphicFrame>
        <p:nvGraphicFramePr>
          <p:cNvPr id="47109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304800" y="1752600"/>
          <a:ext cx="10414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781050" imgH="752475" progId="">
                  <p:embed/>
                </p:oleObj>
              </mc:Choice>
              <mc:Fallback>
                <p:oleObj name="Clip" r:id="rId3" imgW="781050" imgH="752475" progId="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752600"/>
                        <a:ext cx="104140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0" name="Rectangle 5"/>
          <p:cNvSpPr>
            <a:spLocks noChangeArrowheads="1"/>
          </p:cNvSpPr>
          <p:nvPr/>
        </p:nvSpPr>
        <p:spPr bwMode="auto">
          <a:xfrm>
            <a:off x="1143000" y="307975"/>
            <a:ext cx="696912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>
                <a:solidFill>
                  <a:srgbClr val="A50021"/>
                </a:solidFill>
              </a:rPr>
              <a:t>Residual Analysis for Independence</a:t>
            </a: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5754688" y="2497138"/>
            <a:ext cx="297021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bg2"/>
                </a:solidFill>
              </a:rPr>
              <a:t>No Cyclical Pattern Independent</a:t>
            </a:r>
          </a:p>
        </p:txBody>
      </p:sp>
      <p:sp>
        <p:nvSpPr>
          <p:cNvPr id="47112" name="Line 8"/>
          <p:cNvSpPr>
            <a:spLocks noChangeShapeType="1"/>
          </p:cNvSpPr>
          <p:nvPr/>
        </p:nvSpPr>
        <p:spPr bwMode="auto">
          <a:xfrm>
            <a:off x="1066800" y="2946400"/>
            <a:ext cx="0" cy="139065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3" name="Line 9"/>
          <p:cNvSpPr>
            <a:spLocks noChangeShapeType="1"/>
          </p:cNvSpPr>
          <p:nvPr/>
        </p:nvSpPr>
        <p:spPr bwMode="auto">
          <a:xfrm>
            <a:off x="1066800" y="3516313"/>
            <a:ext cx="30734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4" name="Rectangle 10"/>
          <p:cNvSpPr>
            <a:spLocks noChangeArrowheads="1"/>
          </p:cNvSpPr>
          <p:nvPr/>
        </p:nvSpPr>
        <p:spPr bwMode="auto">
          <a:xfrm>
            <a:off x="4173538" y="3355975"/>
            <a:ext cx="4921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bg2"/>
                </a:solidFill>
              </a:rPr>
              <a:t>X</a:t>
            </a:r>
          </a:p>
        </p:txBody>
      </p:sp>
      <p:sp>
        <p:nvSpPr>
          <p:cNvPr id="47115" name="Line 11"/>
          <p:cNvSpPr>
            <a:spLocks noChangeShapeType="1"/>
          </p:cNvSpPr>
          <p:nvPr/>
        </p:nvSpPr>
        <p:spPr bwMode="auto">
          <a:xfrm flipV="1">
            <a:off x="1349375" y="2836863"/>
            <a:ext cx="2559050" cy="75565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6" name="Line 12"/>
          <p:cNvSpPr>
            <a:spLocks noChangeShapeType="1"/>
          </p:cNvSpPr>
          <p:nvPr/>
        </p:nvSpPr>
        <p:spPr bwMode="auto">
          <a:xfrm flipV="1">
            <a:off x="1501775" y="3352800"/>
            <a:ext cx="2482850" cy="75565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7" name="Oval 13"/>
          <p:cNvSpPr>
            <a:spLocks noChangeArrowheads="1"/>
          </p:cNvSpPr>
          <p:nvPr/>
        </p:nvSpPr>
        <p:spPr bwMode="auto">
          <a:xfrm>
            <a:off x="1600200" y="3540125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7118" name="Oval 14"/>
          <p:cNvSpPr>
            <a:spLocks noChangeArrowheads="1"/>
          </p:cNvSpPr>
          <p:nvPr/>
        </p:nvSpPr>
        <p:spPr bwMode="auto">
          <a:xfrm>
            <a:off x="1524000" y="3768725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7119" name="Oval 15"/>
          <p:cNvSpPr>
            <a:spLocks noChangeArrowheads="1"/>
          </p:cNvSpPr>
          <p:nvPr/>
        </p:nvSpPr>
        <p:spPr bwMode="auto">
          <a:xfrm>
            <a:off x="1905000" y="3405188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7120" name="Oval 16"/>
          <p:cNvSpPr>
            <a:spLocks noChangeArrowheads="1"/>
          </p:cNvSpPr>
          <p:nvPr/>
        </p:nvSpPr>
        <p:spPr bwMode="auto">
          <a:xfrm>
            <a:off x="1828800" y="3692525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7121" name="Oval 17"/>
          <p:cNvSpPr>
            <a:spLocks noChangeArrowheads="1"/>
          </p:cNvSpPr>
          <p:nvPr/>
        </p:nvSpPr>
        <p:spPr bwMode="auto">
          <a:xfrm>
            <a:off x="2209800" y="3405188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7122" name="Oval 18"/>
          <p:cNvSpPr>
            <a:spLocks noChangeArrowheads="1"/>
          </p:cNvSpPr>
          <p:nvPr/>
        </p:nvSpPr>
        <p:spPr bwMode="auto">
          <a:xfrm>
            <a:off x="1219200" y="3616325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7123" name="Oval 19"/>
          <p:cNvSpPr>
            <a:spLocks noChangeArrowheads="1"/>
          </p:cNvSpPr>
          <p:nvPr/>
        </p:nvSpPr>
        <p:spPr bwMode="auto">
          <a:xfrm>
            <a:off x="2971800" y="3176588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7124" name="Oval 20"/>
          <p:cNvSpPr>
            <a:spLocks noChangeArrowheads="1"/>
          </p:cNvSpPr>
          <p:nvPr/>
        </p:nvSpPr>
        <p:spPr bwMode="auto">
          <a:xfrm>
            <a:off x="2743200" y="3328988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7125" name="Oval 21"/>
          <p:cNvSpPr>
            <a:spLocks noChangeArrowheads="1"/>
          </p:cNvSpPr>
          <p:nvPr/>
        </p:nvSpPr>
        <p:spPr bwMode="auto">
          <a:xfrm>
            <a:off x="2514600" y="3252788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7126" name="Oval 22"/>
          <p:cNvSpPr>
            <a:spLocks noChangeArrowheads="1"/>
          </p:cNvSpPr>
          <p:nvPr/>
        </p:nvSpPr>
        <p:spPr bwMode="auto">
          <a:xfrm>
            <a:off x="3657600" y="3100388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7127" name="Oval 23"/>
          <p:cNvSpPr>
            <a:spLocks noChangeArrowheads="1"/>
          </p:cNvSpPr>
          <p:nvPr/>
        </p:nvSpPr>
        <p:spPr bwMode="auto">
          <a:xfrm>
            <a:off x="3352800" y="3024188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7128" name="Oval 24"/>
          <p:cNvSpPr>
            <a:spLocks noChangeArrowheads="1"/>
          </p:cNvSpPr>
          <p:nvPr/>
        </p:nvSpPr>
        <p:spPr bwMode="auto">
          <a:xfrm>
            <a:off x="3200400" y="3252788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7129" name="Oval 25"/>
          <p:cNvSpPr>
            <a:spLocks noChangeArrowheads="1"/>
          </p:cNvSpPr>
          <p:nvPr/>
        </p:nvSpPr>
        <p:spPr bwMode="auto">
          <a:xfrm>
            <a:off x="3886200" y="2947988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7130" name="Oval 26"/>
          <p:cNvSpPr>
            <a:spLocks noChangeArrowheads="1"/>
          </p:cNvSpPr>
          <p:nvPr/>
        </p:nvSpPr>
        <p:spPr bwMode="auto">
          <a:xfrm>
            <a:off x="5943600" y="38100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7131" name="Line 27"/>
          <p:cNvSpPr>
            <a:spLocks noChangeShapeType="1"/>
          </p:cNvSpPr>
          <p:nvPr/>
        </p:nvSpPr>
        <p:spPr bwMode="auto">
          <a:xfrm>
            <a:off x="5257800" y="3562350"/>
            <a:ext cx="0" cy="139065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32" name="Line 28"/>
          <p:cNvSpPr>
            <a:spLocks noChangeShapeType="1"/>
          </p:cNvSpPr>
          <p:nvPr/>
        </p:nvSpPr>
        <p:spPr bwMode="auto">
          <a:xfrm>
            <a:off x="5257800" y="4191000"/>
            <a:ext cx="30734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33" name="Rectangle 29"/>
          <p:cNvSpPr>
            <a:spLocks noChangeArrowheads="1"/>
          </p:cNvSpPr>
          <p:nvPr/>
        </p:nvSpPr>
        <p:spPr bwMode="auto">
          <a:xfrm>
            <a:off x="8288338" y="3962400"/>
            <a:ext cx="4921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bg2"/>
                </a:solidFill>
              </a:rPr>
              <a:t>X</a:t>
            </a:r>
          </a:p>
        </p:txBody>
      </p:sp>
      <p:sp>
        <p:nvSpPr>
          <p:cNvPr id="47134" name="Line 30"/>
          <p:cNvSpPr>
            <a:spLocks noChangeShapeType="1"/>
          </p:cNvSpPr>
          <p:nvPr/>
        </p:nvSpPr>
        <p:spPr bwMode="auto">
          <a:xfrm>
            <a:off x="5391150" y="3733800"/>
            <a:ext cx="2787650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35" name="Line 31"/>
          <p:cNvSpPr>
            <a:spLocks noChangeShapeType="1"/>
          </p:cNvSpPr>
          <p:nvPr/>
        </p:nvSpPr>
        <p:spPr bwMode="auto">
          <a:xfrm>
            <a:off x="5391150" y="4572000"/>
            <a:ext cx="2787650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36" name="Oval 32"/>
          <p:cNvSpPr>
            <a:spLocks noChangeArrowheads="1"/>
          </p:cNvSpPr>
          <p:nvPr/>
        </p:nvSpPr>
        <p:spPr bwMode="auto">
          <a:xfrm>
            <a:off x="5943600" y="42672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7137" name="Oval 33"/>
          <p:cNvSpPr>
            <a:spLocks noChangeArrowheads="1"/>
          </p:cNvSpPr>
          <p:nvPr/>
        </p:nvSpPr>
        <p:spPr bwMode="auto">
          <a:xfrm>
            <a:off x="5715000" y="41148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7138" name="Oval 34"/>
          <p:cNvSpPr>
            <a:spLocks noChangeArrowheads="1"/>
          </p:cNvSpPr>
          <p:nvPr/>
        </p:nvSpPr>
        <p:spPr bwMode="auto">
          <a:xfrm>
            <a:off x="5410200" y="42672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7139" name="Oval 35"/>
          <p:cNvSpPr>
            <a:spLocks noChangeArrowheads="1"/>
          </p:cNvSpPr>
          <p:nvPr/>
        </p:nvSpPr>
        <p:spPr bwMode="auto">
          <a:xfrm>
            <a:off x="5257800" y="39624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7140" name="Oval 36"/>
          <p:cNvSpPr>
            <a:spLocks noChangeArrowheads="1"/>
          </p:cNvSpPr>
          <p:nvPr/>
        </p:nvSpPr>
        <p:spPr bwMode="auto">
          <a:xfrm>
            <a:off x="5562600" y="38100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7141" name="Oval 37"/>
          <p:cNvSpPr>
            <a:spLocks noChangeArrowheads="1"/>
          </p:cNvSpPr>
          <p:nvPr/>
        </p:nvSpPr>
        <p:spPr bwMode="auto">
          <a:xfrm>
            <a:off x="6934200" y="38100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7142" name="Oval 38"/>
          <p:cNvSpPr>
            <a:spLocks noChangeArrowheads="1"/>
          </p:cNvSpPr>
          <p:nvPr/>
        </p:nvSpPr>
        <p:spPr bwMode="auto">
          <a:xfrm>
            <a:off x="6781800" y="42672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7143" name="Oval 39"/>
          <p:cNvSpPr>
            <a:spLocks noChangeArrowheads="1"/>
          </p:cNvSpPr>
          <p:nvPr/>
        </p:nvSpPr>
        <p:spPr bwMode="auto">
          <a:xfrm>
            <a:off x="6629400" y="41148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7144" name="Oval 40"/>
          <p:cNvSpPr>
            <a:spLocks noChangeArrowheads="1"/>
          </p:cNvSpPr>
          <p:nvPr/>
        </p:nvSpPr>
        <p:spPr bwMode="auto">
          <a:xfrm>
            <a:off x="6400800" y="43434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7145" name="Oval 41"/>
          <p:cNvSpPr>
            <a:spLocks noChangeArrowheads="1"/>
          </p:cNvSpPr>
          <p:nvPr/>
        </p:nvSpPr>
        <p:spPr bwMode="auto">
          <a:xfrm>
            <a:off x="6477000" y="38100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7146" name="Oval 42"/>
          <p:cNvSpPr>
            <a:spLocks noChangeArrowheads="1"/>
          </p:cNvSpPr>
          <p:nvPr/>
        </p:nvSpPr>
        <p:spPr bwMode="auto">
          <a:xfrm>
            <a:off x="6172200" y="39624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7147" name="Oval 43"/>
          <p:cNvSpPr>
            <a:spLocks noChangeArrowheads="1"/>
          </p:cNvSpPr>
          <p:nvPr/>
        </p:nvSpPr>
        <p:spPr bwMode="auto">
          <a:xfrm>
            <a:off x="7543800" y="42672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7148" name="Oval 44"/>
          <p:cNvSpPr>
            <a:spLocks noChangeArrowheads="1"/>
          </p:cNvSpPr>
          <p:nvPr/>
        </p:nvSpPr>
        <p:spPr bwMode="auto">
          <a:xfrm>
            <a:off x="7239000" y="40386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7149" name="Oval 45"/>
          <p:cNvSpPr>
            <a:spLocks noChangeArrowheads="1"/>
          </p:cNvSpPr>
          <p:nvPr/>
        </p:nvSpPr>
        <p:spPr bwMode="auto">
          <a:xfrm>
            <a:off x="7010400" y="41148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7150" name="Oval 46"/>
          <p:cNvSpPr>
            <a:spLocks noChangeArrowheads="1"/>
          </p:cNvSpPr>
          <p:nvPr/>
        </p:nvSpPr>
        <p:spPr bwMode="auto">
          <a:xfrm>
            <a:off x="7848600" y="41148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7151" name="Oval 47"/>
          <p:cNvSpPr>
            <a:spLocks noChangeArrowheads="1"/>
          </p:cNvSpPr>
          <p:nvPr/>
        </p:nvSpPr>
        <p:spPr bwMode="auto">
          <a:xfrm>
            <a:off x="8001000" y="37338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7152" name="Oval 48"/>
          <p:cNvSpPr>
            <a:spLocks noChangeArrowheads="1"/>
          </p:cNvSpPr>
          <p:nvPr/>
        </p:nvSpPr>
        <p:spPr bwMode="auto">
          <a:xfrm>
            <a:off x="7543800" y="38862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7153" name="Oval 49"/>
          <p:cNvSpPr>
            <a:spLocks noChangeArrowheads="1"/>
          </p:cNvSpPr>
          <p:nvPr/>
        </p:nvSpPr>
        <p:spPr bwMode="auto">
          <a:xfrm>
            <a:off x="8077200" y="42672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7154" name="Rectangle 50"/>
          <p:cNvSpPr>
            <a:spLocks noChangeArrowheads="1"/>
          </p:cNvSpPr>
          <p:nvPr/>
        </p:nvSpPr>
        <p:spPr bwMode="auto">
          <a:xfrm rot="-5400000">
            <a:off x="77787" y="3421063"/>
            <a:ext cx="13049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residuals</a:t>
            </a:r>
          </a:p>
        </p:txBody>
      </p:sp>
      <p:sp>
        <p:nvSpPr>
          <p:cNvPr id="47155" name="Rectangle 51"/>
          <p:cNvSpPr>
            <a:spLocks noChangeArrowheads="1"/>
          </p:cNvSpPr>
          <p:nvPr/>
        </p:nvSpPr>
        <p:spPr bwMode="auto">
          <a:xfrm rot="-5400000">
            <a:off x="4344987" y="4037013"/>
            <a:ext cx="13049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residuals</a:t>
            </a:r>
          </a:p>
        </p:txBody>
      </p:sp>
      <p:sp>
        <p:nvSpPr>
          <p:cNvPr id="47156" name="Line 52"/>
          <p:cNvSpPr>
            <a:spLocks noChangeShapeType="1"/>
          </p:cNvSpPr>
          <p:nvPr/>
        </p:nvSpPr>
        <p:spPr bwMode="auto">
          <a:xfrm>
            <a:off x="1066800" y="4857750"/>
            <a:ext cx="0" cy="139065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57" name="Line 53"/>
          <p:cNvSpPr>
            <a:spLocks noChangeShapeType="1"/>
          </p:cNvSpPr>
          <p:nvPr/>
        </p:nvSpPr>
        <p:spPr bwMode="auto">
          <a:xfrm>
            <a:off x="1066800" y="5486400"/>
            <a:ext cx="30734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58" name="Rectangle 54"/>
          <p:cNvSpPr>
            <a:spLocks noChangeArrowheads="1"/>
          </p:cNvSpPr>
          <p:nvPr/>
        </p:nvSpPr>
        <p:spPr bwMode="auto">
          <a:xfrm>
            <a:off x="4173538" y="5257800"/>
            <a:ext cx="4921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bg2"/>
                </a:solidFill>
              </a:rPr>
              <a:t>X</a:t>
            </a:r>
          </a:p>
        </p:txBody>
      </p:sp>
      <p:sp>
        <p:nvSpPr>
          <p:cNvPr id="47159" name="Oval 55"/>
          <p:cNvSpPr>
            <a:spLocks noChangeArrowheads="1"/>
          </p:cNvSpPr>
          <p:nvPr/>
        </p:nvSpPr>
        <p:spPr bwMode="auto">
          <a:xfrm>
            <a:off x="1752600" y="51816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7160" name="Oval 56"/>
          <p:cNvSpPr>
            <a:spLocks noChangeArrowheads="1"/>
          </p:cNvSpPr>
          <p:nvPr/>
        </p:nvSpPr>
        <p:spPr bwMode="auto">
          <a:xfrm>
            <a:off x="1447800" y="52578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7161" name="Oval 57"/>
          <p:cNvSpPr>
            <a:spLocks noChangeArrowheads="1"/>
          </p:cNvSpPr>
          <p:nvPr/>
        </p:nvSpPr>
        <p:spPr bwMode="auto">
          <a:xfrm>
            <a:off x="1905000" y="5375275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7162" name="Oval 58"/>
          <p:cNvSpPr>
            <a:spLocks noChangeArrowheads="1"/>
          </p:cNvSpPr>
          <p:nvPr/>
        </p:nvSpPr>
        <p:spPr bwMode="auto">
          <a:xfrm>
            <a:off x="2133600" y="56388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7163" name="Oval 59"/>
          <p:cNvSpPr>
            <a:spLocks noChangeArrowheads="1"/>
          </p:cNvSpPr>
          <p:nvPr/>
        </p:nvSpPr>
        <p:spPr bwMode="auto">
          <a:xfrm>
            <a:off x="2362200" y="57912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7164" name="Oval 60"/>
          <p:cNvSpPr>
            <a:spLocks noChangeArrowheads="1"/>
          </p:cNvSpPr>
          <p:nvPr/>
        </p:nvSpPr>
        <p:spPr bwMode="auto">
          <a:xfrm>
            <a:off x="1219200" y="5527675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7165" name="Oval 61"/>
          <p:cNvSpPr>
            <a:spLocks noChangeArrowheads="1"/>
          </p:cNvSpPr>
          <p:nvPr/>
        </p:nvSpPr>
        <p:spPr bwMode="auto">
          <a:xfrm>
            <a:off x="2971800" y="5146675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7166" name="Oval 62"/>
          <p:cNvSpPr>
            <a:spLocks noChangeArrowheads="1"/>
          </p:cNvSpPr>
          <p:nvPr/>
        </p:nvSpPr>
        <p:spPr bwMode="auto">
          <a:xfrm>
            <a:off x="2743200" y="5299075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7167" name="Oval 63"/>
          <p:cNvSpPr>
            <a:spLocks noChangeArrowheads="1"/>
          </p:cNvSpPr>
          <p:nvPr/>
        </p:nvSpPr>
        <p:spPr bwMode="auto">
          <a:xfrm>
            <a:off x="2590800" y="56388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7168" name="Oval 64"/>
          <p:cNvSpPr>
            <a:spLocks noChangeArrowheads="1"/>
          </p:cNvSpPr>
          <p:nvPr/>
        </p:nvSpPr>
        <p:spPr bwMode="auto">
          <a:xfrm>
            <a:off x="3581400" y="56388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7169" name="Oval 65"/>
          <p:cNvSpPr>
            <a:spLocks noChangeArrowheads="1"/>
          </p:cNvSpPr>
          <p:nvPr/>
        </p:nvSpPr>
        <p:spPr bwMode="auto">
          <a:xfrm>
            <a:off x="3352800" y="54864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7170" name="Oval 66"/>
          <p:cNvSpPr>
            <a:spLocks noChangeArrowheads="1"/>
          </p:cNvSpPr>
          <p:nvPr/>
        </p:nvSpPr>
        <p:spPr bwMode="auto">
          <a:xfrm>
            <a:off x="3200400" y="5222875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7171" name="Oval 67"/>
          <p:cNvSpPr>
            <a:spLocks noChangeArrowheads="1"/>
          </p:cNvSpPr>
          <p:nvPr/>
        </p:nvSpPr>
        <p:spPr bwMode="auto">
          <a:xfrm>
            <a:off x="3886200" y="55626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7172" name="Rectangle 68"/>
          <p:cNvSpPr>
            <a:spLocks noChangeArrowheads="1"/>
          </p:cNvSpPr>
          <p:nvPr/>
        </p:nvSpPr>
        <p:spPr bwMode="auto">
          <a:xfrm rot="-5400000">
            <a:off x="77787" y="5332413"/>
            <a:ext cx="13049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residuals</a:t>
            </a:r>
          </a:p>
        </p:txBody>
      </p:sp>
      <p:sp>
        <p:nvSpPr>
          <p:cNvPr id="47173" name="Freeform 69"/>
          <p:cNvSpPr>
            <a:spLocks/>
          </p:cNvSpPr>
          <p:nvPr/>
        </p:nvSpPr>
        <p:spPr bwMode="auto">
          <a:xfrm>
            <a:off x="1116013" y="5003800"/>
            <a:ext cx="3303587" cy="657225"/>
          </a:xfrm>
          <a:custGeom>
            <a:avLst/>
            <a:gdLst>
              <a:gd name="T0" fmla="*/ 2147483646 w 2081"/>
              <a:gd name="T1" fmla="*/ 2147483646 h 414"/>
              <a:gd name="T2" fmla="*/ 2147483646 w 2081"/>
              <a:gd name="T3" fmla="*/ 2147483646 h 414"/>
              <a:gd name="T4" fmla="*/ 2147483646 w 2081"/>
              <a:gd name="T5" fmla="*/ 2147483646 h 414"/>
              <a:gd name="T6" fmla="*/ 2147483646 w 2081"/>
              <a:gd name="T7" fmla="*/ 2147483646 h 414"/>
              <a:gd name="T8" fmla="*/ 2147483646 w 2081"/>
              <a:gd name="T9" fmla="*/ 2147483646 h 414"/>
              <a:gd name="T10" fmla="*/ 2147483646 w 2081"/>
              <a:gd name="T11" fmla="*/ 2147483646 h 414"/>
              <a:gd name="T12" fmla="*/ 2147483646 w 2081"/>
              <a:gd name="T13" fmla="*/ 2147483646 h 41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81"/>
              <a:gd name="T22" fmla="*/ 0 h 414"/>
              <a:gd name="T23" fmla="*/ 2081 w 2081"/>
              <a:gd name="T24" fmla="*/ 414 h 41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81" h="414">
                <a:moveTo>
                  <a:pt x="11" y="388"/>
                </a:moveTo>
                <a:cubicBezTo>
                  <a:pt x="20" y="381"/>
                  <a:pt x="0" y="414"/>
                  <a:pt x="65" y="352"/>
                </a:cubicBezTo>
                <a:cubicBezTo>
                  <a:pt x="130" y="290"/>
                  <a:pt x="273" y="8"/>
                  <a:pt x="401" y="16"/>
                </a:cubicBezTo>
                <a:cubicBezTo>
                  <a:pt x="529" y="24"/>
                  <a:pt x="697" y="400"/>
                  <a:pt x="833" y="400"/>
                </a:cubicBezTo>
                <a:cubicBezTo>
                  <a:pt x="969" y="400"/>
                  <a:pt x="1073" y="32"/>
                  <a:pt x="1217" y="16"/>
                </a:cubicBezTo>
                <a:cubicBezTo>
                  <a:pt x="1361" y="0"/>
                  <a:pt x="1553" y="280"/>
                  <a:pt x="1697" y="304"/>
                </a:cubicBezTo>
                <a:cubicBezTo>
                  <a:pt x="1841" y="328"/>
                  <a:pt x="2017" y="184"/>
                  <a:pt x="2081" y="160"/>
                </a:cubicBezTo>
              </a:path>
            </a:pathLst>
          </a:custGeom>
          <a:noFill/>
          <a:ln w="28575" cap="flat" cmpd="sng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7174" name="Freeform 70"/>
          <p:cNvSpPr>
            <a:spLocks/>
          </p:cNvSpPr>
          <p:nvPr/>
        </p:nvSpPr>
        <p:spPr bwMode="auto">
          <a:xfrm>
            <a:off x="1192213" y="5551488"/>
            <a:ext cx="3398837" cy="668337"/>
          </a:xfrm>
          <a:custGeom>
            <a:avLst/>
            <a:gdLst>
              <a:gd name="T0" fmla="*/ 2147483646 w 2141"/>
              <a:gd name="T1" fmla="*/ 2147483646 h 421"/>
              <a:gd name="T2" fmla="*/ 2147483646 w 2141"/>
              <a:gd name="T3" fmla="*/ 2147483646 h 421"/>
              <a:gd name="T4" fmla="*/ 2147483646 w 2141"/>
              <a:gd name="T5" fmla="*/ 2147483646 h 421"/>
              <a:gd name="T6" fmla="*/ 2147483646 w 2141"/>
              <a:gd name="T7" fmla="*/ 2147483646 h 421"/>
              <a:gd name="T8" fmla="*/ 2147483646 w 2141"/>
              <a:gd name="T9" fmla="*/ 2147483646 h 421"/>
              <a:gd name="T10" fmla="*/ 2147483646 w 2141"/>
              <a:gd name="T11" fmla="*/ 2147483646 h 421"/>
              <a:gd name="T12" fmla="*/ 2147483646 w 2141"/>
              <a:gd name="T13" fmla="*/ 2147483646 h 42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41"/>
              <a:gd name="T22" fmla="*/ 0 h 421"/>
              <a:gd name="T23" fmla="*/ 2141 w 2141"/>
              <a:gd name="T24" fmla="*/ 421 h 42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41" h="421">
                <a:moveTo>
                  <a:pt x="11" y="397"/>
                </a:moveTo>
                <a:cubicBezTo>
                  <a:pt x="20" y="392"/>
                  <a:pt x="0" y="421"/>
                  <a:pt x="65" y="359"/>
                </a:cubicBezTo>
                <a:cubicBezTo>
                  <a:pt x="130" y="297"/>
                  <a:pt x="273" y="15"/>
                  <a:pt x="401" y="23"/>
                </a:cubicBezTo>
                <a:cubicBezTo>
                  <a:pt x="529" y="31"/>
                  <a:pt x="697" y="407"/>
                  <a:pt x="833" y="407"/>
                </a:cubicBezTo>
                <a:cubicBezTo>
                  <a:pt x="969" y="407"/>
                  <a:pt x="1072" y="46"/>
                  <a:pt x="1217" y="23"/>
                </a:cubicBezTo>
                <a:cubicBezTo>
                  <a:pt x="1362" y="0"/>
                  <a:pt x="1549" y="262"/>
                  <a:pt x="1703" y="271"/>
                </a:cubicBezTo>
                <a:cubicBezTo>
                  <a:pt x="1857" y="280"/>
                  <a:pt x="2050" y="119"/>
                  <a:pt x="2141" y="79"/>
                </a:cubicBezTo>
              </a:path>
            </a:pathLst>
          </a:custGeom>
          <a:noFill/>
          <a:ln w="28575" cap="flat" cmpd="sng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7175" name="Line 71"/>
          <p:cNvSpPr>
            <a:spLocks noChangeShapeType="1"/>
          </p:cNvSpPr>
          <p:nvPr/>
        </p:nvSpPr>
        <p:spPr bwMode="auto">
          <a:xfrm>
            <a:off x="4724400" y="1676400"/>
            <a:ext cx="0" cy="4724400"/>
          </a:xfrm>
          <a:prstGeom prst="line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7176" name="Rectangle 72"/>
          <p:cNvSpPr>
            <a:spLocks noChangeArrowheads="1"/>
          </p:cNvSpPr>
          <p:nvPr/>
        </p:nvSpPr>
        <p:spPr bwMode="auto">
          <a:xfrm>
            <a:off x="5105400" y="2227263"/>
            <a:ext cx="9144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5400">
                <a:solidFill>
                  <a:srgbClr val="FF0000"/>
                </a:solidFill>
                <a:latin typeface="Wingdings" panose="05000000000000000000" pitchFamily="2" charset="2"/>
              </a:rPr>
              <a:t></a:t>
            </a:r>
          </a:p>
        </p:txBody>
      </p:sp>
      <p:sp>
        <p:nvSpPr>
          <p:cNvPr id="47177" name="Rectangle 74"/>
          <p:cNvSpPr>
            <a:spLocks noChangeArrowheads="1"/>
          </p:cNvSpPr>
          <p:nvPr/>
        </p:nvSpPr>
        <p:spPr bwMode="auto">
          <a:xfrm>
            <a:off x="7543800" y="1304925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</a:t>
            </a:r>
            <a:r>
              <a:rPr lang="en-US" altLang="en-US" sz="2400" u="sng">
                <a:solidFill>
                  <a:srgbClr val="A50021"/>
                </a:solidFill>
              </a:rPr>
              <a:t>V</a:t>
            </a:r>
            <a:r>
              <a:rPr lang="en-US" altLang="en-US" sz="2400"/>
              <a:t>A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5DD10-716C-6770-1073-B1F1BB1C0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22B3C-7A76-A041-9D54-D7B857993B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question about it: this is imperfect. An experiment would be better.</a:t>
            </a:r>
          </a:p>
          <a:p>
            <a:r>
              <a:rPr lang="en-US" dirty="0"/>
              <a:t>But hey, we do our best with what we have.</a:t>
            </a:r>
          </a:p>
          <a:p>
            <a:r>
              <a:rPr lang="en-US" dirty="0"/>
              <a:t>If done well, regression analysis can probably tell us a lot.</a:t>
            </a:r>
          </a:p>
          <a:p>
            <a:r>
              <a:rPr lang="en-US" dirty="0"/>
              <a:t>This technique is used extensively. </a:t>
            </a:r>
          </a:p>
          <a:p>
            <a:r>
              <a:rPr lang="en-US" dirty="0"/>
              <a:t>We start our study of it with the simplest case: one independent variable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232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Checking for Normality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828800"/>
            <a:ext cx="8077200" cy="3810000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en-US" dirty="0"/>
          </a:p>
          <a:p>
            <a:pPr eaLnBrk="1" hangingPunct="1"/>
            <a:r>
              <a:rPr lang="en-US" altLang="en-US" dirty="0"/>
              <a:t>Examine the Boxplot of the Residuals.</a:t>
            </a:r>
          </a:p>
          <a:p>
            <a:pPr eaLnBrk="1" hangingPunct="1"/>
            <a:r>
              <a:rPr lang="en-US" altLang="en-US" dirty="0"/>
              <a:t>Examine the Histogram of the Residuals.</a:t>
            </a:r>
          </a:p>
          <a:p>
            <a:pPr eaLnBrk="1" hangingPunct="1"/>
            <a:r>
              <a:rPr lang="en-US" altLang="en-US" dirty="0"/>
              <a:t>Construct a Normal Probability Plot of the Residuals.</a:t>
            </a:r>
          </a:p>
          <a:p>
            <a:pPr eaLnBrk="1" hangingPunct="1"/>
            <a:r>
              <a:rPr lang="en-US" altLang="en-US" dirty="0"/>
              <a:t>Review ordered array of residuals, check </a:t>
            </a:r>
            <a:r>
              <a:rPr lang="en-US" altLang="en-US" dirty="0" err="1"/>
              <a:t>stdev</a:t>
            </a:r>
            <a:r>
              <a:rPr lang="en-US" altLang="en-US" dirty="0"/>
              <a:t> of residuals in one-third segments</a:t>
            </a:r>
          </a:p>
        </p:txBody>
      </p:sp>
      <p:sp>
        <p:nvSpPr>
          <p:cNvPr id="49156" name="Rectangle 5"/>
          <p:cNvSpPr>
            <a:spLocks noChangeArrowheads="1"/>
          </p:cNvSpPr>
          <p:nvPr/>
        </p:nvSpPr>
        <p:spPr bwMode="auto">
          <a:xfrm>
            <a:off x="7543800" y="1304925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03338" y="228600"/>
            <a:ext cx="7231062" cy="990600"/>
          </a:xfrm>
        </p:spPr>
        <p:txBody>
          <a:bodyPr/>
          <a:lstStyle/>
          <a:p>
            <a:pPr eaLnBrk="1" hangingPunct="1"/>
            <a:r>
              <a:rPr lang="en-US" altLang="en-US"/>
              <a:t>Residual Analysis for Normality</a:t>
            </a:r>
          </a:p>
        </p:txBody>
      </p:sp>
      <p:sp>
        <p:nvSpPr>
          <p:cNvPr id="50179" name="Line 88"/>
          <p:cNvSpPr>
            <a:spLocks noChangeShapeType="1"/>
          </p:cNvSpPr>
          <p:nvPr/>
        </p:nvSpPr>
        <p:spPr bwMode="auto">
          <a:xfrm flipH="1">
            <a:off x="2743200" y="3279775"/>
            <a:ext cx="0" cy="2133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0" name="Line 89"/>
          <p:cNvSpPr>
            <a:spLocks noChangeShapeType="1"/>
          </p:cNvSpPr>
          <p:nvPr/>
        </p:nvSpPr>
        <p:spPr bwMode="auto">
          <a:xfrm flipV="1">
            <a:off x="2819400" y="3584575"/>
            <a:ext cx="358140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1" name="Oval 91"/>
          <p:cNvSpPr>
            <a:spLocks noChangeArrowheads="1"/>
          </p:cNvSpPr>
          <p:nvPr/>
        </p:nvSpPr>
        <p:spPr bwMode="auto">
          <a:xfrm rot="-7282380">
            <a:off x="3200400" y="4651375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0182" name="Oval 93"/>
          <p:cNvSpPr>
            <a:spLocks noChangeArrowheads="1"/>
          </p:cNvSpPr>
          <p:nvPr/>
        </p:nvSpPr>
        <p:spPr bwMode="auto">
          <a:xfrm rot="-7282380">
            <a:off x="4867275" y="4041775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0183" name="Oval 94"/>
          <p:cNvSpPr>
            <a:spLocks noChangeArrowheads="1"/>
          </p:cNvSpPr>
          <p:nvPr/>
        </p:nvSpPr>
        <p:spPr bwMode="auto">
          <a:xfrm rot="-7282380">
            <a:off x="5638800" y="3736975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0184" name="Oval 95"/>
          <p:cNvSpPr>
            <a:spLocks noChangeArrowheads="1"/>
          </p:cNvSpPr>
          <p:nvPr/>
        </p:nvSpPr>
        <p:spPr bwMode="auto">
          <a:xfrm rot="-7282380">
            <a:off x="4724400" y="4117975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0185" name="Oval 96"/>
          <p:cNvSpPr>
            <a:spLocks noChangeArrowheads="1"/>
          </p:cNvSpPr>
          <p:nvPr/>
        </p:nvSpPr>
        <p:spPr bwMode="auto">
          <a:xfrm rot="-7282380">
            <a:off x="5181600" y="3965575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0186" name="Oval 99"/>
          <p:cNvSpPr>
            <a:spLocks noChangeArrowheads="1"/>
          </p:cNvSpPr>
          <p:nvPr/>
        </p:nvSpPr>
        <p:spPr bwMode="auto">
          <a:xfrm rot="-7282380">
            <a:off x="5410200" y="3889375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0187" name="Oval 101"/>
          <p:cNvSpPr>
            <a:spLocks noChangeArrowheads="1"/>
          </p:cNvSpPr>
          <p:nvPr/>
        </p:nvSpPr>
        <p:spPr bwMode="auto">
          <a:xfrm rot="-7282380">
            <a:off x="4191000" y="4194175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0188" name="Oval 105"/>
          <p:cNvSpPr>
            <a:spLocks noChangeArrowheads="1"/>
          </p:cNvSpPr>
          <p:nvPr/>
        </p:nvSpPr>
        <p:spPr bwMode="auto">
          <a:xfrm rot="-7282380">
            <a:off x="3581400" y="4422775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0189" name="Oval 106"/>
          <p:cNvSpPr>
            <a:spLocks noChangeArrowheads="1"/>
          </p:cNvSpPr>
          <p:nvPr/>
        </p:nvSpPr>
        <p:spPr bwMode="auto">
          <a:xfrm rot="-7282380">
            <a:off x="4495800" y="4194175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0190" name="Oval 107"/>
          <p:cNvSpPr>
            <a:spLocks noChangeArrowheads="1"/>
          </p:cNvSpPr>
          <p:nvPr/>
        </p:nvSpPr>
        <p:spPr bwMode="auto">
          <a:xfrm rot="-7282380">
            <a:off x="3962400" y="4270375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0191" name="Oval 109"/>
          <p:cNvSpPr>
            <a:spLocks noChangeArrowheads="1"/>
          </p:cNvSpPr>
          <p:nvPr/>
        </p:nvSpPr>
        <p:spPr bwMode="auto">
          <a:xfrm rot="-7282380">
            <a:off x="3810000" y="4498975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0192" name="Oval 110"/>
          <p:cNvSpPr>
            <a:spLocks noChangeArrowheads="1"/>
          </p:cNvSpPr>
          <p:nvPr/>
        </p:nvSpPr>
        <p:spPr bwMode="auto">
          <a:xfrm rot="-7282380">
            <a:off x="6019800" y="3508375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0193" name="Text Box 111"/>
          <p:cNvSpPr txBox="1">
            <a:spLocks noChangeArrowheads="1"/>
          </p:cNvSpPr>
          <p:nvPr/>
        </p:nvSpPr>
        <p:spPr bwMode="auto">
          <a:xfrm>
            <a:off x="1066800" y="2898775"/>
            <a:ext cx="1303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Percent</a:t>
            </a:r>
          </a:p>
        </p:txBody>
      </p:sp>
      <p:sp>
        <p:nvSpPr>
          <p:cNvPr id="50194" name="Rectangle 112"/>
          <p:cNvSpPr>
            <a:spLocks noChangeArrowheads="1"/>
          </p:cNvSpPr>
          <p:nvPr/>
        </p:nvSpPr>
        <p:spPr bwMode="auto">
          <a:xfrm>
            <a:off x="4038600" y="5791200"/>
            <a:ext cx="21336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/>
              <a:t>Residual</a:t>
            </a:r>
          </a:p>
        </p:txBody>
      </p:sp>
      <p:sp>
        <p:nvSpPr>
          <p:cNvPr id="50195" name="Line 113"/>
          <p:cNvSpPr>
            <a:spLocks noChangeShapeType="1"/>
          </p:cNvSpPr>
          <p:nvPr/>
        </p:nvSpPr>
        <p:spPr bwMode="auto">
          <a:xfrm>
            <a:off x="2733675" y="5413375"/>
            <a:ext cx="39719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96" name="Text Box 117"/>
          <p:cNvSpPr txBox="1">
            <a:spLocks noChangeArrowheads="1"/>
          </p:cNvSpPr>
          <p:nvPr/>
        </p:nvSpPr>
        <p:spPr bwMode="auto">
          <a:xfrm>
            <a:off x="1219200" y="1752600"/>
            <a:ext cx="6934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2400"/>
              <a:t>When using a normal probability plot, normal errors will approximately display in a straight line.</a:t>
            </a:r>
          </a:p>
        </p:txBody>
      </p:sp>
      <p:sp>
        <p:nvSpPr>
          <p:cNvPr id="50197" name="Rectangle 118"/>
          <p:cNvSpPr>
            <a:spLocks noChangeArrowheads="1"/>
          </p:cNvSpPr>
          <p:nvPr/>
        </p:nvSpPr>
        <p:spPr bwMode="auto">
          <a:xfrm>
            <a:off x="2743200" y="5489575"/>
            <a:ext cx="4343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/>
              <a:t>-3      -2      -1      0      1      2       3</a:t>
            </a:r>
          </a:p>
        </p:txBody>
      </p:sp>
      <p:sp>
        <p:nvSpPr>
          <p:cNvPr id="50198" name="Rectangle 119"/>
          <p:cNvSpPr>
            <a:spLocks noChangeArrowheads="1"/>
          </p:cNvSpPr>
          <p:nvPr/>
        </p:nvSpPr>
        <p:spPr bwMode="auto">
          <a:xfrm>
            <a:off x="2286000" y="5032375"/>
            <a:ext cx="4572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/>
              <a:t>0</a:t>
            </a:r>
          </a:p>
        </p:txBody>
      </p:sp>
      <p:sp>
        <p:nvSpPr>
          <p:cNvPr id="50199" name="Rectangle 120"/>
          <p:cNvSpPr>
            <a:spLocks noChangeArrowheads="1"/>
          </p:cNvSpPr>
          <p:nvPr/>
        </p:nvSpPr>
        <p:spPr bwMode="auto">
          <a:xfrm>
            <a:off x="2133600" y="3203575"/>
            <a:ext cx="609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/>
              <a:t>100</a:t>
            </a:r>
          </a:p>
        </p:txBody>
      </p:sp>
      <p:sp>
        <p:nvSpPr>
          <p:cNvPr id="50200" name="Rectangle 25"/>
          <p:cNvSpPr>
            <a:spLocks noChangeArrowheads="1"/>
          </p:cNvSpPr>
          <p:nvPr/>
        </p:nvSpPr>
        <p:spPr bwMode="auto">
          <a:xfrm>
            <a:off x="7543800" y="1304925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</a:t>
            </a:r>
            <a:r>
              <a:rPr lang="en-US" altLang="en-US" sz="2400" u="sng">
                <a:solidFill>
                  <a:srgbClr val="A50021"/>
                </a:solidFill>
              </a:rPr>
              <a:t>VA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13B6B-BCAB-C6FF-7023-CDC448856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AB1E5-E11E-5E3C-3FE7-8FD2162F8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About the assumption of constant variance in the error term:</a:t>
            </a:r>
          </a:p>
          <a:p>
            <a:r>
              <a:rPr lang="en-US" dirty="0"/>
              <a:t>More likely to be an issue in cross-sectional data</a:t>
            </a:r>
          </a:p>
          <a:p>
            <a:r>
              <a:rPr lang="en-US" dirty="0"/>
              <a:t>Remember that the error is a random variable with a std dev</a:t>
            </a:r>
          </a:p>
          <a:p>
            <a:r>
              <a:rPr lang="en-US" dirty="0"/>
              <a:t>We assume the distribution/std error is constant for all values of x</a:t>
            </a:r>
          </a:p>
          <a:p>
            <a:pPr lvl="1"/>
            <a:r>
              <a:rPr lang="en-US" dirty="0"/>
              <a:t>i.e. you’re just as likely to get an error that’s 2 std </a:t>
            </a:r>
            <a:r>
              <a:rPr lang="en-US" dirty="0" err="1"/>
              <a:t>devs</a:t>
            </a:r>
            <a:r>
              <a:rPr lang="en-US" dirty="0"/>
              <a:t> from the mean if x=150,000 as when x=800,000</a:t>
            </a:r>
          </a:p>
        </p:txBody>
      </p:sp>
    </p:spTree>
    <p:extLst>
      <p:ext uri="{BB962C8B-B14F-4D97-AF65-F5344CB8AC3E}">
        <p14:creationId xmlns:p14="http://schemas.microsoft.com/office/powerpoint/2010/main" val="2092676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9AFFD-E388-38ED-F38D-2EE05A890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3820A-A30B-CBBC-DBB2-EE35F2BC67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often not the case</a:t>
            </a:r>
          </a:p>
          <a:p>
            <a:r>
              <a:rPr lang="en-US" dirty="0"/>
              <a:t>Say we’re looking at:</a:t>
            </a:r>
          </a:p>
          <a:p>
            <a:r>
              <a:rPr lang="en-US" dirty="0" err="1"/>
              <a:t>HomePrice</a:t>
            </a:r>
            <a:r>
              <a:rPr lang="en-US" dirty="0"/>
              <a:t>=B0+B1(</a:t>
            </a:r>
            <a:r>
              <a:rPr lang="en-US" dirty="0" err="1"/>
              <a:t>sqft</a:t>
            </a:r>
            <a:r>
              <a:rPr lang="en-US" dirty="0"/>
              <a:t>)</a:t>
            </a:r>
          </a:p>
          <a:p>
            <a:r>
              <a:rPr lang="en-US" dirty="0"/>
              <a:t>For very small values of x, the price may not have a wide distribution (maybe the std error is only 50,000)</a:t>
            </a:r>
          </a:p>
          <a:p>
            <a:r>
              <a:rPr lang="en-US" dirty="0"/>
              <a:t>For very large values of x, the price may have a much wider distribution (maybe the std error is 300,000)</a:t>
            </a:r>
          </a:p>
        </p:txBody>
      </p:sp>
    </p:spTree>
    <p:extLst>
      <p:ext uri="{BB962C8B-B14F-4D97-AF65-F5344CB8AC3E}">
        <p14:creationId xmlns:p14="http://schemas.microsoft.com/office/powerpoint/2010/main" val="165211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60A89-7164-3AD2-1AD3-FCD3CFECF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A8D62-CB35-ADC2-881F-37A3A52953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can we see if this is a problem?</a:t>
            </a:r>
          </a:p>
          <a:p>
            <a:r>
              <a:rPr lang="en-US" dirty="0"/>
              <a:t>One way: Look for a pattern in the y and x scatter plot</a:t>
            </a:r>
          </a:p>
          <a:p>
            <a:r>
              <a:rPr lang="en-US" dirty="0"/>
              <a:t>Another way (that shows the same thing) Plot the errors against values of x</a:t>
            </a:r>
          </a:p>
        </p:txBody>
      </p:sp>
    </p:spTree>
    <p:extLst>
      <p:ext uri="{BB962C8B-B14F-4D97-AF65-F5344CB8AC3E}">
        <p14:creationId xmlns:p14="http://schemas.microsoft.com/office/powerpoint/2010/main" val="403575094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304800"/>
            <a:ext cx="7793038" cy="106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/>
              <a:t>Residual Analysis for </a:t>
            </a:r>
            <a:br>
              <a:rPr lang="en-US" altLang="en-US"/>
            </a:br>
            <a:r>
              <a:rPr lang="en-US" altLang="en-US"/>
              <a:t>Equal Variance </a:t>
            </a:r>
          </a:p>
        </p:txBody>
      </p:sp>
      <p:graphicFrame>
        <p:nvGraphicFramePr>
          <p:cNvPr id="51203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452438" y="5715000"/>
          <a:ext cx="57626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031671" imgH="988883" progId="">
                  <p:embed/>
                </p:oleObj>
              </mc:Choice>
              <mc:Fallback>
                <p:oleObj name="Clip" r:id="rId2" imgW="1031671" imgH="988883" progId="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438" y="5715000"/>
                        <a:ext cx="576262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1138238" y="5791200"/>
            <a:ext cx="3357562" cy="466725"/>
          </a:xfrm>
          <a:prstGeom prst="rect">
            <a:avLst/>
          </a:prstGeom>
          <a:solidFill>
            <a:srgbClr val="00E2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Non-constant variance</a:t>
            </a: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5181600" y="5565775"/>
            <a:ext cx="9144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5400">
                <a:solidFill>
                  <a:srgbClr val="FF0000"/>
                </a:solidFill>
                <a:latin typeface="Wingdings" panose="05000000000000000000" pitchFamily="2" charset="2"/>
              </a:rPr>
              <a:t></a:t>
            </a:r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5864225" y="5732463"/>
            <a:ext cx="2974975" cy="466725"/>
          </a:xfrm>
          <a:prstGeom prst="rect">
            <a:avLst/>
          </a:prstGeom>
          <a:solidFill>
            <a:srgbClr val="00E2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Constant variance</a:t>
            </a:r>
          </a:p>
        </p:txBody>
      </p:sp>
      <p:sp>
        <p:nvSpPr>
          <p:cNvPr id="51207" name="Line 7"/>
          <p:cNvSpPr>
            <a:spLocks noChangeShapeType="1"/>
          </p:cNvSpPr>
          <p:nvPr/>
        </p:nvSpPr>
        <p:spPr bwMode="auto">
          <a:xfrm>
            <a:off x="909638" y="4424363"/>
            <a:ext cx="0" cy="13668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8" name="Line 8"/>
          <p:cNvSpPr>
            <a:spLocks noChangeShapeType="1"/>
          </p:cNvSpPr>
          <p:nvPr/>
        </p:nvSpPr>
        <p:spPr bwMode="auto">
          <a:xfrm flipV="1">
            <a:off x="914400" y="5029200"/>
            <a:ext cx="3276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9" name="Line 9"/>
          <p:cNvSpPr>
            <a:spLocks noChangeShapeType="1"/>
          </p:cNvSpPr>
          <p:nvPr/>
        </p:nvSpPr>
        <p:spPr bwMode="auto">
          <a:xfrm flipV="1">
            <a:off x="1219200" y="4114800"/>
            <a:ext cx="2738438" cy="757238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0" name="Line 10"/>
          <p:cNvSpPr>
            <a:spLocks noChangeShapeType="1"/>
          </p:cNvSpPr>
          <p:nvPr/>
        </p:nvSpPr>
        <p:spPr bwMode="auto">
          <a:xfrm>
            <a:off x="1219200" y="5257800"/>
            <a:ext cx="2662238" cy="452438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1" name="Oval 11"/>
          <p:cNvSpPr>
            <a:spLocks noChangeArrowheads="1"/>
          </p:cNvSpPr>
          <p:nvPr/>
        </p:nvSpPr>
        <p:spPr bwMode="auto">
          <a:xfrm>
            <a:off x="1290638" y="49149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12" name="Oval 12"/>
          <p:cNvSpPr>
            <a:spLocks noChangeArrowheads="1"/>
          </p:cNvSpPr>
          <p:nvPr/>
        </p:nvSpPr>
        <p:spPr bwMode="auto">
          <a:xfrm>
            <a:off x="2509838" y="46101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13" name="Oval 13"/>
          <p:cNvSpPr>
            <a:spLocks noChangeArrowheads="1"/>
          </p:cNvSpPr>
          <p:nvPr/>
        </p:nvSpPr>
        <p:spPr bwMode="auto">
          <a:xfrm>
            <a:off x="1519238" y="50673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14" name="Oval 14"/>
          <p:cNvSpPr>
            <a:spLocks noChangeArrowheads="1"/>
          </p:cNvSpPr>
          <p:nvPr/>
        </p:nvSpPr>
        <p:spPr bwMode="auto">
          <a:xfrm>
            <a:off x="1671638" y="47625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15" name="Oval 15"/>
          <p:cNvSpPr>
            <a:spLocks noChangeArrowheads="1"/>
          </p:cNvSpPr>
          <p:nvPr/>
        </p:nvSpPr>
        <p:spPr bwMode="auto">
          <a:xfrm>
            <a:off x="2052638" y="47625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16" name="Oval 16"/>
          <p:cNvSpPr>
            <a:spLocks noChangeArrowheads="1"/>
          </p:cNvSpPr>
          <p:nvPr/>
        </p:nvSpPr>
        <p:spPr bwMode="auto">
          <a:xfrm>
            <a:off x="2128838" y="51435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17" name="Oval 17"/>
          <p:cNvSpPr>
            <a:spLocks noChangeArrowheads="1"/>
          </p:cNvSpPr>
          <p:nvPr/>
        </p:nvSpPr>
        <p:spPr bwMode="auto">
          <a:xfrm>
            <a:off x="2433638" y="49149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18" name="Oval 18"/>
          <p:cNvSpPr>
            <a:spLocks noChangeArrowheads="1"/>
          </p:cNvSpPr>
          <p:nvPr/>
        </p:nvSpPr>
        <p:spPr bwMode="auto">
          <a:xfrm>
            <a:off x="1824038" y="50673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19" name="Oval 19"/>
          <p:cNvSpPr>
            <a:spLocks noChangeArrowheads="1"/>
          </p:cNvSpPr>
          <p:nvPr/>
        </p:nvSpPr>
        <p:spPr bwMode="auto">
          <a:xfrm>
            <a:off x="3729038" y="51435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20" name="Oval 20"/>
          <p:cNvSpPr>
            <a:spLocks noChangeArrowheads="1"/>
          </p:cNvSpPr>
          <p:nvPr/>
        </p:nvSpPr>
        <p:spPr bwMode="auto">
          <a:xfrm>
            <a:off x="3043238" y="53721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21" name="Oval 21"/>
          <p:cNvSpPr>
            <a:spLocks noChangeArrowheads="1"/>
          </p:cNvSpPr>
          <p:nvPr/>
        </p:nvSpPr>
        <p:spPr bwMode="auto">
          <a:xfrm>
            <a:off x="3195638" y="47625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22" name="Oval 22"/>
          <p:cNvSpPr>
            <a:spLocks noChangeArrowheads="1"/>
          </p:cNvSpPr>
          <p:nvPr/>
        </p:nvSpPr>
        <p:spPr bwMode="auto">
          <a:xfrm>
            <a:off x="2967038" y="44577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23" name="Oval 23"/>
          <p:cNvSpPr>
            <a:spLocks noChangeArrowheads="1"/>
          </p:cNvSpPr>
          <p:nvPr/>
        </p:nvSpPr>
        <p:spPr bwMode="auto">
          <a:xfrm>
            <a:off x="2814638" y="48387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24" name="Oval 24"/>
          <p:cNvSpPr>
            <a:spLocks noChangeArrowheads="1"/>
          </p:cNvSpPr>
          <p:nvPr/>
        </p:nvSpPr>
        <p:spPr bwMode="auto">
          <a:xfrm>
            <a:off x="2738438" y="50673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25" name="Oval 25"/>
          <p:cNvSpPr>
            <a:spLocks noChangeArrowheads="1"/>
          </p:cNvSpPr>
          <p:nvPr/>
        </p:nvSpPr>
        <p:spPr bwMode="auto">
          <a:xfrm>
            <a:off x="2509838" y="52197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26" name="Oval 26"/>
          <p:cNvSpPr>
            <a:spLocks noChangeArrowheads="1"/>
          </p:cNvSpPr>
          <p:nvPr/>
        </p:nvSpPr>
        <p:spPr bwMode="auto">
          <a:xfrm>
            <a:off x="3429000" y="45720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27" name="Oval 27"/>
          <p:cNvSpPr>
            <a:spLocks noChangeArrowheads="1"/>
          </p:cNvSpPr>
          <p:nvPr/>
        </p:nvSpPr>
        <p:spPr bwMode="auto">
          <a:xfrm>
            <a:off x="3652838" y="48387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28" name="Oval 28"/>
          <p:cNvSpPr>
            <a:spLocks noChangeArrowheads="1"/>
          </p:cNvSpPr>
          <p:nvPr/>
        </p:nvSpPr>
        <p:spPr bwMode="auto">
          <a:xfrm>
            <a:off x="3581400" y="42672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29" name="Oval 29"/>
          <p:cNvSpPr>
            <a:spLocks noChangeArrowheads="1"/>
          </p:cNvSpPr>
          <p:nvPr/>
        </p:nvSpPr>
        <p:spPr bwMode="auto">
          <a:xfrm>
            <a:off x="3576638" y="54483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30" name="Oval 30"/>
          <p:cNvSpPr>
            <a:spLocks noChangeArrowheads="1"/>
          </p:cNvSpPr>
          <p:nvPr/>
        </p:nvSpPr>
        <p:spPr bwMode="auto">
          <a:xfrm>
            <a:off x="3271838" y="51435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31" name="Rectangle 31"/>
          <p:cNvSpPr>
            <a:spLocks noChangeArrowheads="1"/>
          </p:cNvSpPr>
          <p:nvPr/>
        </p:nvSpPr>
        <p:spPr bwMode="auto">
          <a:xfrm>
            <a:off x="4114800" y="4800600"/>
            <a:ext cx="4667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/>
              <a:t>x</a:t>
            </a:r>
          </a:p>
        </p:txBody>
      </p:sp>
      <p:sp>
        <p:nvSpPr>
          <p:cNvPr id="51232" name="Line 32"/>
          <p:cNvSpPr>
            <a:spLocks noChangeShapeType="1"/>
          </p:cNvSpPr>
          <p:nvPr/>
        </p:nvSpPr>
        <p:spPr bwMode="auto">
          <a:xfrm>
            <a:off x="5253038" y="5029200"/>
            <a:ext cx="32718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3" name="Line 33"/>
          <p:cNvSpPr>
            <a:spLocks noChangeShapeType="1"/>
          </p:cNvSpPr>
          <p:nvPr/>
        </p:nvSpPr>
        <p:spPr bwMode="auto">
          <a:xfrm>
            <a:off x="5253038" y="4391025"/>
            <a:ext cx="0" cy="13668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4" name="Rectangle 34"/>
          <p:cNvSpPr>
            <a:spLocks noChangeArrowheads="1"/>
          </p:cNvSpPr>
          <p:nvPr/>
        </p:nvSpPr>
        <p:spPr bwMode="auto">
          <a:xfrm>
            <a:off x="8458200" y="4800600"/>
            <a:ext cx="4667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/>
              <a:t>x</a:t>
            </a:r>
          </a:p>
        </p:txBody>
      </p:sp>
      <p:sp>
        <p:nvSpPr>
          <p:cNvPr id="51235" name="Line 35"/>
          <p:cNvSpPr>
            <a:spLocks noChangeShapeType="1"/>
          </p:cNvSpPr>
          <p:nvPr/>
        </p:nvSpPr>
        <p:spPr bwMode="auto">
          <a:xfrm>
            <a:off x="5524500" y="4572000"/>
            <a:ext cx="2967038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6" name="Line 36"/>
          <p:cNvSpPr>
            <a:spLocks noChangeShapeType="1"/>
          </p:cNvSpPr>
          <p:nvPr/>
        </p:nvSpPr>
        <p:spPr bwMode="auto">
          <a:xfrm>
            <a:off x="5524500" y="5410200"/>
            <a:ext cx="2967038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7" name="Oval 37"/>
          <p:cNvSpPr>
            <a:spLocks noChangeArrowheads="1"/>
          </p:cNvSpPr>
          <p:nvPr/>
        </p:nvSpPr>
        <p:spPr bwMode="auto">
          <a:xfrm>
            <a:off x="5481638" y="46482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38" name="Oval 38"/>
          <p:cNvSpPr>
            <a:spLocks noChangeArrowheads="1"/>
          </p:cNvSpPr>
          <p:nvPr/>
        </p:nvSpPr>
        <p:spPr bwMode="auto">
          <a:xfrm>
            <a:off x="6091238" y="50292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39" name="Oval 39"/>
          <p:cNvSpPr>
            <a:spLocks noChangeArrowheads="1"/>
          </p:cNvSpPr>
          <p:nvPr/>
        </p:nvSpPr>
        <p:spPr bwMode="auto">
          <a:xfrm>
            <a:off x="5710238" y="49530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40" name="Oval 40"/>
          <p:cNvSpPr>
            <a:spLocks noChangeArrowheads="1"/>
          </p:cNvSpPr>
          <p:nvPr/>
        </p:nvSpPr>
        <p:spPr bwMode="auto">
          <a:xfrm>
            <a:off x="5862638" y="46482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41" name="Oval 41"/>
          <p:cNvSpPr>
            <a:spLocks noChangeArrowheads="1"/>
          </p:cNvSpPr>
          <p:nvPr/>
        </p:nvSpPr>
        <p:spPr bwMode="auto">
          <a:xfrm>
            <a:off x="5329238" y="48768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42" name="Oval 42"/>
          <p:cNvSpPr>
            <a:spLocks noChangeArrowheads="1"/>
          </p:cNvSpPr>
          <p:nvPr/>
        </p:nvSpPr>
        <p:spPr bwMode="auto">
          <a:xfrm>
            <a:off x="5481638" y="51054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43" name="Oval 43"/>
          <p:cNvSpPr>
            <a:spLocks noChangeArrowheads="1"/>
          </p:cNvSpPr>
          <p:nvPr/>
        </p:nvSpPr>
        <p:spPr bwMode="auto">
          <a:xfrm>
            <a:off x="7310438" y="45720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44" name="Oval 44"/>
          <p:cNvSpPr>
            <a:spLocks noChangeArrowheads="1"/>
          </p:cNvSpPr>
          <p:nvPr/>
        </p:nvSpPr>
        <p:spPr bwMode="auto">
          <a:xfrm>
            <a:off x="6319838" y="48006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45" name="Oval 45"/>
          <p:cNvSpPr>
            <a:spLocks noChangeArrowheads="1"/>
          </p:cNvSpPr>
          <p:nvPr/>
        </p:nvSpPr>
        <p:spPr bwMode="auto">
          <a:xfrm>
            <a:off x="6472238" y="45720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46" name="Oval 46"/>
          <p:cNvSpPr>
            <a:spLocks noChangeArrowheads="1"/>
          </p:cNvSpPr>
          <p:nvPr/>
        </p:nvSpPr>
        <p:spPr bwMode="auto">
          <a:xfrm>
            <a:off x="6700838" y="48006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47" name="Oval 47"/>
          <p:cNvSpPr>
            <a:spLocks noChangeArrowheads="1"/>
          </p:cNvSpPr>
          <p:nvPr/>
        </p:nvSpPr>
        <p:spPr bwMode="auto">
          <a:xfrm>
            <a:off x="6929438" y="51054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48" name="Oval 48"/>
          <p:cNvSpPr>
            <a:spLocks noChangeArrowheads="1"/>
          </p:cNvSpPr>
          <p:nvPr/>
        </p:nvSpPr>
        <p:spPr bwMode="auto">
          <a:xfrm>
            <a:off x="6624638" y="50292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49" name="Oval 49"/>
          <p:cNvSpPr>
            <a:spLocks noChangeArrowheads="1"/>
          </p:cNvSpPr>
          <p:nvPr/>
        </p:nvSpPr>
        <p:spPr bwMode="auto">
          <a:xfrm>
            <a:off x="7767638" y="46482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50" name="Oval 50"/>
          <p:cNvSpPr>
            <a:spLocks noChangeArrowheads="1"/>
          </p:cNvSpPr>
          <p:nvPr/>
        </p:nvSpPr>
        <p:spPr bwMode="auto">
          <a:xfrm>
            <a:off x="7005638" y="48006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51" name="Oval 51"/>
          <p:cNvSpPr>
            <a:spLocks noChangeArrowheads="1"/>
          </p:cNvSpPr>
          <p:nvPr/>
        </p:nvSpPr>
        <p:spPr bwMode="auto">
          <a:xfrm>
            <a:off x="7234238" y="51054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52" name="Oval 52"/>
          <p:cNvSpPr>
            <a:spLocks noChangeArrowheads="1"/>
          </p:cNvSpPr>
          <p:nvPr/>
        </p:nvSpPr>
        <p:spPr bwMode="auto">
          <a:xfrm>
            <a:off x="7767638" y="51054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53" name="Oval 53"/>
          <p:cNvSpPr>
            <a:spLocks noChangeArrowheads="1"/>
          </p:cNvSpPr>
          <p:nvPr/>
        </p:nvSpPr>
        <p:spPr bwMode="auto">
          <a:xfrm>
            <a:off x="7539038" y="48768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54" name="Oval 54"/>
          <p:cNvSpPr>
            <a:spLocks noChangeArrowheads="1"/>
          </p:cNvSpPr>
          <p:nvPr/>
        </p:nvSpPr>
        <p:spPr bwMode="auto">
          <a:xfrm>
            <a:off x="8224838" y="46482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55" name="Oval 55"/>
          <p:cNvSpPr>
            <a:spLocks noChangeArrowheads="1"/>
          </p:cNvSpPr>
          <p:nvPr/>
        </p:nvSpPr>
        <p:spPr bwMode="auto">
          <a:xfrm>
            <a:off x="7996238" y="49530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56" name="Oval 56"/>
          <p:cNvSpPr>
            <a:spLocks noChangeArrowheads="1"/>
          </p:cNvSpPr>
          <p:nvPr/>
        </p:nvSpPr>
        <p:spPr bwMode="auto">
          <a:xfrm>
            <a:off x="8377238" y="51054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57" name="Line 57"/>
          <p:cNvSpPr>
            <a:spLocks noChangeShapeType="1"/>
          </p:cNvSpPr>
          <p:nvPr/>
        </p:nvSpPr>
        <p:spPr bwMode="auto">
          <a:xfrm>
            <a:off x="909638" y="2519363"/>
            <a:ext cx="0" cy="1519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8" name="Line 58"/>
          <p:cNvSpPr>
            <a:spLocks noChangeShapeType="1"/>
          </p:cNvSpPr>
          <p:nvPr/>
        </p:nvSpPr>
        <p:spPr bwMode="auto">
          <a:xfrm>
            <a:off x="909638" y="4038600"/>
            <a:ext cx="3352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9" name="Line 59"/>
          <p:cNvSpPr>
            <a:spLocks noChangeShapeType="1"/>
          </p:cNvSpPr>
          <p:nvPr/>
        </p:nvSpPr>
        <p:spPr bwMode="auto">
          <a:xfrm flipV="1">
            <a:off x="909638" y="2438400"/>
            <a:ext cx="342900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60" name="Oval 60"/>
          <p:cNvSpPr>
            <a:spLocks noChangeArrowheads="1"/>
          </p:cNvSpPr>
          <p:nvPr/>
        </p:nvSpPr>
        <p:spPr bwMode="auto">
          <a:xfrm rot="-7282380">
            <a:off x="1214438" y="33528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61" name="Oval 61"/>
          <p:cNvSpPr>
            <a:spLocks noChangeArrowheads="1"/>
          </p:cNvSpPr>
          <p:nvPr/>
        </p:nvSpPr>
        <p:spPr bwMode="auto">
          <a:xfrm rot="-7282380">
            <a:off x="1595438" y="29718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62" name="Oval 62"/>
          <p:cNvSpPr>
            <a:spLocks noChangeArrowheads="1"/>
          </p:cNvSpPr>
          <p:nvPr/>
        </p:nvSpPr>
        <p:spPr bwMode="auto">
          <a:xfrm rot="-7282380">
            <a:off x="2814638" y="19812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63" name="Oval 63"/>
          <p:cNvSpPr>
            <a:spLocks noChangeArrowheads="1"/>
          </p:cNvSpPr>
          <p:nvPr/>
        </p:nvSpPr>
        <p:spPr bwMode="auto">
          <a:xfrm rot="-7282380">
            <a:off x="3119438" y="31242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64" name="Oval 64"/>
          <p:cNvSpPr>
            <a:spLocks noChangeArrowheads="1"/>
          </p:cNvSpPr>
          <p:nvPr/>
        </p:nvSpPr>
        <p:spPr bwMode="auto">
          <a:xfrm rot="-7282380">
            <a:off x="3424238" y="20574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65" name="Oval 65"/>
          <p:cNvSpPr>
            <a:spLocks noChangeArrowheads="1"/>
          </p:cNvSpPr>
          <p:nvPr/>
        </p:nvSpPr>
        <p:spPr bwMode="auto">
          <a:xfrm rot="-7282380">
            <a:off x="1976438" y="28956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66" name="Oval 66"/>
          <p:cNvSpPr>
            <a:spLocks noChangeArrowheads="1"/>
          </p:cNvSpPr>
          <p:nvPr/>
        </p:nvSpPr>
        <p:spPr bwMode="auto">
          <a:xfrm rot="-7282380">
            <a:off x="3348038" y="28194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67" name="Oval 67"/>
          <p:cNvSpPr>
            <a:spLocks noChangeArrowheads="1"/>
          </p:cNvSpPr>
          <p:nvPr/>
        </p:nvSpPr>
        <p:spPr bwMode="auto">
          <a:xfrm rot="-7282380">
            <a:off x="3652838" y="32766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68" name="Oval 68"/>
          <p:cNvSpPr>
            <a:spLocks noChangeArrowheads="1"/>
          </p:cNvSpPr>
          <p:nvPr/>
        </p:nvSpPr>
        <p:spPr bwMode="auto">
          <a:xfrm rot="-7282380">
            <a:off x="3500438" y="16764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69" name="Oval 69"/>
          <p:cNvSpPr>
            <a:spLocks noChangeArrowheads="1"/>
          </p:cNvSpPr>
          <p:nvPr/>
        </p:nvSpPr>
        <p:spPr bwMode="auto">
          <a:xfrm rot="-7282380">
            <a:off x="3652838" y="22860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70" name="Oval 70"/>
          <p:cNvSpPr>
            <a:spLocks noChangeArrowheads="1"/>
          </p:cNvSpPr>
          <p:nvPr/>
        </p:nvSpPr>
        <p:spPr bwMode="auto">
          <a:xfrm rot="-7282380">
            <a:off x="3195638" y="23622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71" name="Oval 71"/>
          <p:cNvSpPr>
            <a:spLocks noChangeArrowheads="1"/>
          </p:cNvSpPr>
          <p:nvPr/>
        </p:nvSpPr>
        <p:spPr bwMode="auto">
          <a:xfrm rot="-7282380">
            <a:off x="2509838" y="32766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72" name="Oval 72"/>
          <p:cNvSpPr>
            <a:spLocks noChangeArrowheads="1"/>
          </p:cNvSpPr>
          <p:nvPr/>
        </p:nvSpPr>
        <p:spPr bwMode="auto">
          <a:xfrm rot="-7282380">
            <a:off x="2814638" y="26670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73" name="Oval 73"/>
          <p:cNvSpPr>
            <a:spLocks noChangeArrowheads="1"/>
          </p:cNvSpPr>
          <p:nvPr/>
        </p:nvSpPr>
        <p:spPr bwMode="auto">
          <a:xfrm rot="-7282380">
            <a:off x="2433638" y="24384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74" name="Oval 74"/>
          <p:cNvSpPr>
            <a:spLocks noChangeArrowheads="1"/>
          </p:cNvSpPr>
          <p:nvPr/>
        </p:nvSpPr>
        <p:spPr bwMode="auto">
          <a:xfrm rot="-7282380">
            <a:off x="1443038" y="33528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75" name="Oval 75"/>
          <p:cNvSpPr>
            <a:spLocks noChangeArrowheads="1"/>
          </p:cNvSpPr>
          <p:nvPr/>
        </p:nvSpPr>
        <p:spPr bwMode="auto">
          <a:xfrm rot="-7282380">
            <a:off x="1747838" y="32004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76" name="Oval 76"/>
          <p:cNvSpPr>
            <a:spLocks noChangeArrowheads="1"/>
          </p:cNvSpPr>
          <p:nvPr/>
        </p:nvSpPr>
        <p:spPr bwMode="auto">
          <a:xfrm rot="-7282380">
            <a:off x="2128838" y="32766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77" name="Oval 77"/>
          <p:cNvSpPr>
            <a:spLocks noChangeArrowheads="1"/>
          </p:cNvSpPr>
          <p:nvPr/>
        </p:nvSpPr>
        <p:spPr bwMode="auto">
          <a:xfrm rot="-7282380">
            <a:off x="2738438" y="29718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78" name="Oval 78"/>
          <p:cNvSpPr>
            <a:spLocks noChangeArrowheads="1"/>
          </p:cNvSpPr>
          <p:nvPr/>
        </p:nvSpPr>
        <p:spPr bwMode="auto">
          <a:xfrm rot="-7282380">
            <a:off x="3805238" y="27432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79" name="Oval 79"/>
          <p:cNvSpPr>
            <a:spLocks noChangeArrowheads="1"/>
          </p:cNvSpPr>
          <p:nvPr/>
        </p:nvSpPr>
        <p:spPr bwMode="auto">
          <a:xfrm rot="-7282380">
            <a:off x="2357438" y="29718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80" name="Text Box 80"/>
          <p:cNvSpPr txBox="1">
            <a:spLocks noChangeArrowheads="1"/>
          </p:cNvSpPr>
          <p:nvPr/>
        </p:nvSpPr>
        <p:spPr bwMode="auto">
          <a:xfrm>
            <a:off x="685800" y="20574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Y</a:t>
            </a:r>
          </a:p>
        </p:txBody>
      </p:sp>
      <p:sp>
        <p:nvSpPr>
          <p:cNvPr id="51281" name="Line 81"/>
          <p:cNvSpPr>
            <a:spLocks noChangeShapeType="1"/>
          </p:cNvSpPr>
          <p:nvPr/>
        </p:nvSpPr>
        <p:spPr bwMode="auto">
          <a:xfrm flipV="1">
            <a:off x="1214438" y="1752600"/>
            <a:ext cx="1905000" cy="152400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82" name="Line 82"/>
          <p:cNvSpPr>
            <a:spLocks noChangeShapeType="1"/>
          </p:cNvSpPr>
          <p:nvPr/>
        </p:nvSpPr>
        <p:spPr bwMode="auto">
          <a:xfrm flipV="1">
            <a:off x="1214438" y="3657600"/>
            <a:ext cx="2743200" cy="4763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83" name="Rectangle 83"/>
          <p:cNvSpPr>
            <a:spLocks noChangeArrowheads="1"/>
          </p:cNvSpPr>
          <p:nvPr/>
        </p:nvSpPr>
        <p:spPr bwMode="auto">
          <a:xfrm>
            <a:off x="4191000" y="3810000"/>
            <a:ext cx="4667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/>
              <a:t>x</a:t>
            </a:r>
          </a:p>
        </p:txBody>
      </p:sp>
      <p:sp>
        <p:nvSpPr>
          <p:cNvPr id="51284" name="Rectangle 84"/>
          <p:cNvSpPr>
            <a:spLocks noChangeArrowheads="1"/>
          </p:cNvSpPr>
          <p:nvPr/>
        </p:nvSpPr>
        <p:spPr bwMode="auto">
          <a:xfrm>
            <a:off x="8534400" y="3733800"/>
            <a:ext cx="4667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/>
              <a:t>x</a:t>
            </a:r>
          </a:p>
        </p:txBody>
      </p:sp>
      <p:sp>
        <p:nvSpPr>
          <p:cNvPr id="51285" name="Line 85"/>
          <p:cNvSpPr>
            <a:spLocks noChangeShapeType="1"/>
          </p:cNvSpPr>
          <p:nvPr/>
        </p:nvSpPr>
        <p:spPr bwMode="auto">
          <a:xfrm flipH="1">
            <a:off x="5181600" y="2325688"/>
            <a:ext cx="11113" cy="16367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86" name="Line 86"/>
          <p:cNvSpPr>
            <a:spLocks noChangeShapeType="1"/>
          </p:cNvSpPr>
          <p:nvPr/>
        </p:nvSpPr>
        <p:spPr bwMode="auto">
          <a:xfrm flipV="1">
            <a:off x="5181600" y="3962400"/>
            <a:ext cx="3429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87" name="Line 87"/>
          <p:cNvSpPr>
            <a:spLocks noChangeShapeType="1"/>
          </p:cNvSpPr>
          <p:nvPr/>
        </p:nvSpPr>
        <p:spPr bwMode="auto">
          <a:xfrm flipV="1">
            <a:off x="5192713" y="2320925"/>
            <a:ext cx="342900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88" name="Oval 88"/>
          <p:cNvSpPr>
            <a:spLocks noChangeArrowheads="1"/>
          </p:cNvSpPr>
          <p:nvPr/>
        </p:nvSpPr>
        <p:spPr bwMode="auto">
          <a:xfrm rot="-7282380">
            <a:off x="5329238" y="3235325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89" name="Oval 89"/>
          <p:cNvSpPr>
            <a:spLocks noChangeArrowheads="1"/>
          </p:cNvSpPr>
          <p:nvPr/>
        </p:nvSpPr>
        <p:spPr bwMode="auto">
          <a:xfrm rot="-7282380">
            <a:off x="5481638" y="28956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90" name="Oval 90"/>
          <p:cNvSpPr>
            <a:spLocks noChangeArrowheads="1"/>
          </p:cNvSpPr>
          <p:nvPr/>
        </p:nvSpPr>
        <p:spPr bwMode="auto">
          <a:xfrm rot="-7282380">
            <a:off x="7086600" y="26670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91" name="Oval 91"/>
          <p:cNvSpPr>
            <a:spLocks noChangeArrowheads="1"/>
          </p:cNvSpPr>
          <p:nvPr/>
        </p:nvSpPr>
        <p:spPr bwMode="auto">
          <a:xfrm rot="-7282380">
            <a:off x="7767638" y="22098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92" name="Oval 92"/>
          <p:cNvSpPr>
            <a:spLocks noChangeArrowheads="1"/>
          </p:cNvSpPr>
          <p:nvPr/>
        </p:nvSpPr>
        <p:spPr bwMode="auto">
          <a:xfrm rot="-7282380">
            <a:off x="5862638" y="28194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93" name="Oval 93"/>
          <p:cNvSpPr>
            <a:spLocks noChangeArrowheads="1"/>
          </p:cNvSpPr>
          <p:nvPr/>
        </p:nvSpPr>
        <p:spPr bwMode="auto">
          <a:xfrm rot="-7282380">
            <a:off x="7539038" y="25908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94" name="Oval 94"/>
          <p:cNvSpPr>
            <a:spLocks noChangeArrowheads="1"/>
          </p:cNvSpPr>
          <p:nvPr/>
        </p:nvSpPr>
        <p:spPr bwMode="auto">
          <a:xfrm rot="-7282380">
            <a:off x="7767638" y="28194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95" name="Oval 95"/>
          <p:cNvSpPr>
            <a:spLocks noChangeArrowheads="1"/>
          </p:cNvSpPr>
          <p:nvPr/>
        </p:nvSpPr>
        <p:spPr bwMode="auto">
          <a:xfrm rot="-7282380">
            <a:off x="7935913" y="24384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96" name="Oval 96"/>
          <p:cNvSpPr>
            <a:spLocks noChangeArrowheads="1"/>
          </p:cNvSpPr>
          <p:nvPr/>
        </p:nvSpPr>
        <p:spPr bwMode="auto">
          <a:xfrm rot="-7282380">
            <a:off x="7310438" y="22098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97" name="Oval 97"/>
          <p:cNvSpPr>
            <a:spLocks noChangeArrowheads="1"/>
          </p:cNvSpPr>
          <p:nvPr/>
        </p:nvSpPr>
        <p:spPr bwMode="auto">
          <a:xfrm rot="-7282380">
            <a:off x="6624638" y="29718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98" name="Oval 98"/>
          <p:cNvSpPr>
            <a:spLocks noChangeArrowheads="1"/>
          </p:cNvSpPr>
          <p:nvPr/>
        </p:nvSpPr>
        <p:spPr bwMode="auto">
          <a:xfrm rot="-7282380">
            <a:off x="6700838" y="26670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99" name="Oval 99"/>
          <p:cNvSpPr>
            <a:spLocks noChangeArrowheads="1"/>
          </p:cNvSpPr>
          <p:nvPr/>
        </p:nvSpPr>
        <p:spPr bwMode="auto">
          <a:xfrm rot="-7282380">
            <a:off x="6396038" y="25908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300" name="Oval 100"/>
          <p:cNvSpPr>
            <a:spLocks noChangeArrowheads="1"/>
          </p:cNvSpPr>
          <p:nvPr/>
        </p:nvSpPr>
        <p:spPr bwMode="auto">
          <a:xfrm rot="-7282380">
            <a:off x="5557838" y="33528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301" name="Oval 101"/>
          <p:cNvSpPr>
            <a:spLocks noChangeArrowheads="1"/>
          </p:cNvSpPr>
          <p:nvPr/>
        </p:nvSpPr>
        <p:spPr bwMode="auto">
          <a:xfrm rot="-7282380">
            <a:off x="5710238" y="3082925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302" name="Oval 102"/>
          <p:cNvSpPr>
            <a:spLocks noChangeArrowheads="1"/>
          </p:cNvSpPr>
          <p:nvPr/>
        </p:nvSpPr>
        <p:spPr bwMode="auto">
          <a:xfrm rot="-7282380">
            <a:off x="6091238" y="32004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303" name="Oval 103"/>
          <p:cNvSpPr>
            <a:spLocks noChangeArrowheads="1"/>
          </p:cNvSpPr>
          <p:nvPr/>
        </p:nvSpPr>
        <p:spPr bwMode="auto">
          <a:xfrm rot="-7282380">
            <a:off x="6929438" y="29718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304" name="Oval 104"/>
          <p:cNvSpPr>
            <a:spLocks noChangeArrowheads="1"/>
          </p:cNvSpPr>
          <p:nvPr/>
        </p:nvSpPr>
        <p:spPr bwMode="auto">
          <a:xfrm rot="-7282380">
            <a:off x="8224838" y="2625725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305" name="Oval 105"/>
          <p:cNvSpPr>
            <a:spLocks noChangeArrowheads="1"/>
          </p:cNvSpPr>
          <p:nvPr/>
        </p:nvSpPr>
        <p:spPr bwMode="auto">
          <a:xfrm rot="-7282380">
            <a:off x="6243638" y="28956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306" name="Text Box 106"/>
          <p:cNvSpPr txBox="1">
            <a:spLocks noChangeArrowheads="1"/>
          </p:cNvSpPr>
          <p:nvPr/>
        </p:nvSpPr>
        <p:spPr bwMode="auto">
          <a:xfrm>
            <a:off x="4968875" y="193992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Y</a:t>
            </a:r>
          </a:p>
        </p:txBody>
      </p:sp>
      <p:sp>
        <p:nvSpPr>
          <p:cNvPr id="51307" name="Oval 107"/>
          <p:cNvSpPr>
            <a:spLocks noChangeArrowheads="1"/>
          </p:cNvSpPr>
          <p:nvPr/>
        </p:nvSpPr>
        <p:spPr bwMode="auto">
          <a:xfrm rot="-7282380">
            <a:off x="8072438" y="19812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308" name="Line 108"/>
          <p:cNvSpPr>
            <a:spLocks noChangeShapeType="1"/>
          </p:cNvSpPr>
          <p:nvPr/>
        </p:nvSpPr>
        <p:spPr bwMode="auto">
          <a:xfrm flipV="1">
            <a:off x="5481638" y="1905000"/>
            <a:ext cx="2667000" cy="91440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09" name="Line 109"/>
          <p:cNvSpPr>
            <a:spLocks noChangeShapeType="1"/>
          </p:cNvSpPr>
          <p:nvPr/>
        </p:nvSpPr>
        <p:spPr bwMode="auto">
          <a:xfrm flipV="1">
            <a:off x="5634038" y="2971800"/>
            <a:ext cx="2667000" cy="83820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10" name="Rectangle 110"/>
          <p:cNvSpPr>
            <a:spLocks noChangeArrowheads="1"/>
          </p:cNvSpPr>
          <p:nvPr/>
        </p:nvSpPr>
        <p:spPr bwMode="auto">
          <a:xfrm rot="-5400000">
            <a:off x="-74613" y="4875213"/>
            <a:ext cx="13049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residuals</a:t>
            </a:r>
          </a:p>
        </p:txBody>
      </p:sp>
      <p:sp>
        <p:nvSpPr>
          <p:cNvPr id="51311" name="Rectangle 111"/>
          <p:cNvSpPr>
            <a:spLocks noChangeArrowheads="1"/>
          </p:cNvSpPr>
          <p:nvPr/>
        </p:nvSpPr>
        <p:spPr bwMode="auto">
          <a:xfrm rot="-5400000">
            <a:off x="4344987" y="4875213"/>
            <a:ext cx="13049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residuals</a:t>
            </a:r>
          </a:p>
        </p:txBody>
      </p:sp>
      <p:sp>
        <p:nvSpPr>
          <p:cNvPr id="51312" name="Line 112"/>
          <p:cNvSpPr>
            <a:spLocks noChangeShapeType="1"/>
          </p:cNvSpPr>
          <p:nvPr/>
        </p:nvSpPr>
        <p:spPr bwMode="auto">
          <a:xfrm>
            <a:off x="4648200" y="1676400"/>
            <a:ext cx="0" cy="4724400"/>
          </a:xfrm>
          <a:prstGeom prst="line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1313" name="Rectangle 114"/>
          <p:cNvSpPr>
            <a:spLocks noChangeArrowheads="1"/>
          </p:cNvSpPr>
          <p:nvPr/>
        </p:nvSpPr>
        <p:spPr bwMode="auto">
          <a:xfrm>
            <a:off x="7543800" y="1304925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</a:t>
            </a:r>
            <a:r>
              <a:rPr lang="en-US" altLang="en-US" sz="2400" u="sng">
                <a:solidFill>
                  <a:srgbClr val="A50021"/>
                </a:solidFill>
              </a:rPr>
              <a:t>VA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44841457-AECB-498D-AEEE-5A4FA7632C7F}"/>
              </a:ext>
            </a:extLst>
          </p:cNvPr>
          <p:cNvSpPr txBox="1"/>
          <p:nvPr/>
        </p:nvSpPr>
        <p:spPr>
          <a:xfrm>
            <a:off x="7813780" y="6092824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highlight>
                  <a:srgbClr val="FF00FF"/>
                </a:highlight>
              </a:rPr>
              <a:t>To Ch13 XL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6" name="Object 3"/>
          <p:cNvGraphicFramePr>
            <a:graphicFrameLocks noChangeAspect="1"/>
          </p:cNvGraphicFramePr>
          <p:nvPr/>
        </p:nvGraphicFramePr>
        <p:xfrm>
          <a:off x="3352800" y="1600200"/>
          <a:ext cx="57150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4638675" imgH="3400349" progId="Excel.Sheet.8">
                  <p:embed/>
                </p:oleObj>
              </mc:Choice>
              <mc:Fallback>
                <p:oleObj name="Chart" r:id="rId2" imgW="4638675" imgH="3400349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600200"/>
                        <a:ext cx="5715000" cy="4114800"/>
                      </a:xfrm>
                      <a:prstGeom prst="rect">
                        <a:avLst/>
                      </a:prstGeom>
                      <a:solidFill>
                        <a:srgbClr val="FBC789"/>
                      </a:solidFill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2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917575" y="173038"/>
            <a:ext cx="7383463" cy="990600"/>
          </a:xfrm>
        </p:spPr>
        <p:txBody>
          <a:bodyPr/>
          <a:lstStyle/>
          <a:p>
            <a:pPr eaLnBrk="1" hangingPunct="1"/>
            <a:r>
              <a:rPr lang="en-US" altLang="en-US" sz="3600"/>
              <a:t>Residual Analysis:  Checking For Linearity</a:t>
            </a:r>
          </a:p>
        </p:txBody>
      </p:sp>
      <p:graphicFrame>
        <p:nvGraphicFramePr>
          <p:cNvPr id="57393" name="Group 49"/>
          <p:cNvGraphicFramePr>
            <a:graphicFrameLocks noGrp="1"/>
          </p:cNvGraphicFramePr>
          <p:nvPr/>
        </p:nvGraphicFramePr>
        <p:xfrm>
          <a:off x="122238" y="1577975"/>
          <a:ext cx="3048000" cy="4073525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0675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RESIDUAL OUTPUT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BA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BA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Predicted House Price </a:t>
                      </a: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BA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Residuals</a:t>
                      </a: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B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251.9232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-6.9232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273.8767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38.1233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284.8535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-5.8535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304.0628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3.9371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218.9928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-19.9928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268.3883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-49.3883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356.2025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48.7975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0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367.1793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-43.1793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0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254.6674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64.3326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284.8535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-29.8535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2271" name="Text Box 49"/>
          <p:cNvSpPr txBox="1">
            <a:spLocks noChangeArrowheads="1"/>
          </p:cNvSpPr>
          <p:nvPr/>
        </p:nvSpPr>
        <p:spPr bwMode="auto">
          <a:xfrm>
            <a:off x="3794125" y="6027738"/>
            <a:ext cx="5181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6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Linear Model Assumption Is Appropriate </a:t>
            </a:r>
          </a:p>
        </p:txBody>
      </p:sp>
      <p:sp>
        <p:nvSpPr>
          <p:cNvPr id="52272" name="Rectangle 6"/>
          <p:cNvSpPr>
            <a:spLocks noChangeArrowheads="1"/>
          </p:cNvSpPr>
          <p:nvPr/>
        </p:nvSpPr>
        <p:spPr bwMode="auto">
          <a:xfrm>
            <a:off x="7543800" y="11430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</a:t>
            </a:r>
            <a:r>
              <a:rPr lang="en-US" altLang="en-US" sz="2400" u="sng">
                <a:solidFill>
                  <a:srgbClr val="A50021"/>
                </a:solidFill>
              </a:rPr>
              <a:t>VA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152400"/>
            <a:ext cx="8594725" cy="990600"/>
          </a:xfrm>
        </p:spPr>
        <p:txBody>
          <a:bodyPr/>
          <a:lstStyle/>
          <a:p>
            <a:pPr eaLnBrk="1" hangingPunct="1"/>
            <a:r>
              <a:rPr lang="en-US" altLang="en-US" sz="3600"/>
              <a:t>Residual Analysis:  Checking For Independence (con’t.)</a:t>
            </a:r>
          </a:p>
        </p:txBody>
      </p:sp>
      <p:sp>
        <p:nvSpPr>
          <p:cNvPr id="53251" name="Text Box 49"/>
          <p:cNvSpPr txBox="1">
            <a:spLocks noChangeArrowheads="1"/>
          </p:cNvSpPr>
          <p:nvPr/>
        </p:nvSpPr>
        <p:spPr bwMode="auto">
          <a:xfrm>
            <a:off x="3794125" y="6027738"/>
            <a:ext cx="5181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6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Independence Assumption Is Appropriate </a:t>
            </a:r>
          </a:p>
        </p:txBody>
      </p:sp>
      <p:sp>
        <p:nvSpPr>
          <p:cNvPr id="53252" name="Rectangle 6"/>
          <p:cNvSpPr>
            <a:spLocks noChangeArrowheads="1"/>
          </p:cNvSpPr>
          <p:nvPr/>
        </p:nvSpPr>
        <p:spPr bwMode="auto">
          <a:xfrm>
            <a:off x="7543800" y="11430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</a:t>
            </a:r>
            <a:r>
              <a:rPr lang="en-US" altLang="en-US" sz="2400" u="sng">
                <a:solidFill>
                  <a:srgbClr val="A50021"/>
                </a:solidFill>
              </a:rPr>
              <a:t>VA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3352800" y="1617154"/>
          <a:ext cx="5623560" cy="4033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8417" name="Group 49"/>
          <p:cNvGraphicFramePr>
            <a:graphicFrameLocks noGrp="1"/>
          </p:cNvGraphicFramePr>
          <p:nvPr/>
        </p:nvGraphicFramePr>
        <p:xfrm>
          <a:off x="122238" y="1577975"/>
          <a:ext cx="3048000" cy="4073525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0675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RESIDUAL OUTPUT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BA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BA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Predicted House Price </a:t>
                      </a: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BA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Residuals</a:t>
                      </a: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B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251.9232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-6.9232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273.8767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38.1233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284.8535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-5.8535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304.0628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3.9371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218.9928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-19.9928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268.3883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-49.3883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356.2025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48.7975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0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367.1793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-43.1793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0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254.6674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64.3326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284.8535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-29.8535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152400"/>
            <a:ext cx="8594725" cy="990600"/>
          </a:xfrm>
        </p:spPr>
        <p:txBody>
          <a:bodyPr/>
          <a:lstStyle/>
          <a:p>
            <a:pPr eaLnBrk="1" hangingPunct="1"/>
            <a:r>
              <a:rPr lang="en-US" altLang="en-US" sz="3600"/>
              <a:t>Residual Analysis:  Checking For Constant Variance (con’t.)</a:t>
            </a:r>
          </a:p>
        </p:txBody>
      </p:sp>
      <p:sp>
        <p:nvSpPr>
          <p:cNvPr id="55299" name="Text Box 49"/>
          <p:cNvSpPr txBox="1">
            <a:spLocks noChangeArrowheads="1"/>
          </p:cNvSpPr>
          <p:nvPr/>
        </p:nvSpPr>
        <p:spPr bwMode="auto">
          <a:xfrm>
            <a:off x="3505200" y="6027738"/>
            <a:ext cx="5470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6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Constant Variance Assumption Is Appropriate </a:t>
            </a:r>
          </a:p>
        </p:txBody>
      </p:sp>
      <p:sp>
        <p:nvSpPr>
          <p:cNvPr id="55300" name="Rectangle 6"/>
          <p:cNvSpPr>
            <a:spLocks noChangeArrowheads="1"/>
          </p:cNvSpPr>
          <p:nvPr/>
        </p:nvSpPr>
        <p:spPr bwMode="auto">
          <a:xfrm>
            <a:off x="7415213" y="549275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</a:t>
            </a:r>
            <a:r>
              <a:rPr lang="en-US" altLang="en-US" sz="2400" u="sng">
                <a:solidFill>
                  <a:srgbClr val="A50021"/>
                </a:solidFill>
              </a:rPr>
              <a:t>VA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3505200" y="1749694"/>
          <a:ext cx="5120330" cy="3671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0465" name="Group 49"/>
          <p:cNvGraphicFramePr>
            <a:graphicFrameLocks noGrp="1"/>
          </p:cNvGraphicFramePr>
          <p:nvPr/>
        </p:nvGraphicFramePr>
        <p:xfrm>
          <a:off x="122238" y="1577975"/>
          <a:ext cx="3048000" cy="4073525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0675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RESIDUAL OUTPUT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BA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BA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Predicted House Price </a:t>
                      </a: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BA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Residuals</a:t>
                      </a: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B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251.9232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-6.9232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273.8767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38.1233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284.8535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-5.8535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304.0628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3.9371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218.9928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-19.9928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268.3883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-49.3883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356.2025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48.7975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0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367.1793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-43.1793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0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254.6674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64.3326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284.8535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-29.8535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951A2-E0ED-75A0-0826-CDADAA75E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5EC0C-4019-F679-C228-ADFCCF59F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the error are correlated (not independent) we call that “autocorrelation”</a:t>
            </a:r>
          </a:p>
          <a:p>
            <a:r>
              <a:rPr lang="en-US" i="1" dirty="0"/>
              <a:t>Check: When are we on the lookout for autocorrelation? (What type of data?)</a:t>
            </a:r>
          </a:p>
          <a:p>
            <a:r>
              <a:rPr lang="en-US" dirty="0"/>
              <a:t>There is basic/standard test for this</a:t>
            </a:r>
          </a:p>
          <a:p>
            <a:pPr lvl="1"/>
            <a:r>
              <a:rPr lang="en-US" dirty="0"/>
              <a:t>Excel does it automatically </a:t>
            </a:r>
          </a:p>
          <a:p>
            <a:r>
              <a:rPr lang="en-US" dirty="0"/>
              <a:t>It’s called the Durbin-Watson test (using the DW test stat)</a:t>
            </a:r>
          </a:p>
          <a:p>
            <a:pPr lvl="1"/>
            <a:r>
              <a:rPr lang="en-US" dirty="0"/>
              <a:t>Does this really mean anything if your regression is cross-sectional?  </a:t>
            </a:r>
          </a:p>
        </p:txBody>
      </p:sp>
    </p:spTree>
    <p:extLst>
      <p:ext uri="{BB962C8B-B14F-4D97-AF65-F5344CB8AC3E}">
        <p14:creationId xmlns:p14="http://schemas.microsoft.com/office/powerpoint/2010/main" val="11848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6375" y="146050"/>
            <a:ext cx="8686800" cy="106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600"/>
              <a:t>Regression Analysis Techniques Help Uncover Relationships Between Variables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39775" y="1625600"/>
            <a:ext cx="81534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altLang="en-US" dirty="0">
                <a:solidFill>
                  <a:srgbClr val="008000"/>
                </a:solidFill>
              </a:rPr>
              <a:t>Regression analysis</a:t>
            </a:r>
            <a:r>
              <a:rPr lang="en-US" altLang="en-US" dirty="0"/>
              <a:t> is used to: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altLang="en-US" dirty="0">
                <a:highlight>
                  <a:srgbClr val="FFFF00"/>
                </a:highlight>
              </a:rPr>
              <a:t>Predict</a:t>
            </a:r>
            <a:r>
              <a:rPr lang="en-US" altLang="en-US" dirty="0"/>
              <a:t> the value of a </a:t>
            </a:r>
            <a:r>
              <a:rPr lang="en-US" altLang="en-US" dirty="0">
                <a:solidFill>
                  <a:srgbClr val="008000"/>
                </a:solidFill>
              </a:rPr>
              <a:t>dependent variable </a:t>
            </a:r>
            <a:r>
              <a:rPr lang="en-US" altLang="en-US" dirty="0"/>
              <a:t>based on the value of at least one </a:t>
            </a:r>
            <a:r>
              <a:rPr lang="en-US" altLang="en-US" dirty="0">
                <a:solidFill>
                  <a:srgbClr val="008000"/>
                </a:solidFill>
              </a:rPr>
              <a:t>independent variable</a:t>
            </a:r>
            <a:r>
              <a:rPr lang="en-US" altLang="en-US" dirty="0"/>
              <a:t>.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altLang="en-US" dirty="0">
                <a:highlight>
                  <a:srgbClr val="FFFF00"/>
                </a:highlight>
              </a:rPr>
              <a:t>Explain</a:t>
            </a:r>
            <a:r>
              <a:rPr lang="en-US" altLang="en-US" dirty="0"/>
              <a:t> the impact of changes in an </a:t>
            </a:r>
            <a:r>
              <a:rPr lang="en-US" altLang="en-US" dirty="0">
                <a:solidFill>
                  <a:srgbClr val="008000"/>
                </a:solidFill>
              </a:rPr>
              <a:t>independent variable</a:t>
            </a:r>
            <a:r>
              <a:rPr lang="en-US" altLang="en-US" dirty="0"/>
              <a:t> on the </a:t>
            </a:r>
            <a:r>
              <a:rPr lang="en-US" altLang="en-US" dirty="0">
                <a:solidFill>
                  <a:srgbClr val="008000"/>
                </a:solidFill>
              </a:rPr>
              <a:t>dependent variable</a:t>
            </a:r>
            <a:r>
              <a:rPr lang="en-US" altLang="en-US" dirty="0"/>
              <a:t>.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08000"/>
                </a:solidFill>
              </a:rPr>
              <a:t>Dependent variable:</a:t>
            </a:r>
            <a:r>
              <a:rPr lang="en-US" altLang="en-US" dirty="0"/>
              <a:t>    the variable we wish to</a:t>
            </a:r>
          </a:p>
          <a:p>
            <a:pPr eaLnBrk="1" hangingPunct="1">
              <a:lnSpc>
                <a:spcPct val="40000"/>
              </a:lnSpc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en-US" altLang="en-US" dirty="0"/>
              <a:t>				          predict or explain.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08000"/>
                </a:solidFill>
              </a:rPr>
              <a:t>Independent variable:</a:t>
            </a:r>
            <a:r>
              <a:rPr lang="en-US" altLang="en-US" dirty="0"/>
              <a:t>  the variable used to predict 				  or explain the dependent 					  variable.</a:t>
            </a: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7694613" y="1211263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941513"/>
            <a:ext cx="7315200" cy="3962400"/>
          </a:xfrm>
        </p:spPr>
        <p:txBody>
          <a:bodyPr/>
          <a:lstStyle/>
          <a:p>
            <a:pPr eaLnBrk="1" hangingPunct="1">
              <a:spcBef>
                <a:spcPct val="60000"/>
              </a:spcBef>
            </a:pPr>
            <a:r>
              <a:rPr lang="en-US" altLang="en-US" sz="3200" dirty="0"/>
              <a:t>Used when data are </a:t>
            </a:r>
            <a:r>
              <a:rPr lang="en-US" altLang="en-US" sz="3200" dirty="0">
                <a:solidFill>
                  <a:srgbClr val="008000"/>
                </a:solidFill>
              </a:rPr>
              <a:t>collected over time</a:t>
            </a:r>
            <a:r>
              <a:rPr lang="en-US" altLang="en-US" sz="3200" dirty="0"/>
              <a:t> to detect if autocorrelation is present.</a:t>
            </a:r>
          </a:p>
          <a:p>
            <a:pPr eaLnBrk="1" hangingPunct="1">
              <a:spcBef>
                <a:spcPct val="60000"/>
              </a:spcBef>
            </a:pPr>
            <a:r>
              <a:rPr lang="en-US" altLang="en-US" sz="3200" dirty="0"/>
              <a:t>Autocorrelation exists if residuals in one time period are related to residuals in another period.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150938" y="228600"/>
            <a:ext cx="7078662" cy="1143000"/>
          </a:xfrm>
        </p:spPr>
        <p:txBody>
          <a:bodyPr lIns="90488" tIns="44450" rIns="90488" bIns="44450" anchor="ctr" anchorCtr="1"/>
          <a:lstStyle/>
          <a:p>
            <a:pPr defTabSz="914400" eaLnBrk="1" hangingPunct="1"/>
            <a:r>
              <a:rPr lang="en-US" altLang="en-US" dirty="0"/>
              <a:t>Measuring </a:t>
            </a:r>
            <a:r>
              <a:rPr lang="en-US" altLang="en-US" dirty="0">
                <a:highlight>
                  <a:srgbClr val="FFFF00"/>
                </a:highlight>
              </a:rPr>
              <a:t>Autocorrelation</a:t>
            </a:r>
            <a:r>
              <a:rPr lang="en-US" altLang="en-US" dirty="0"/>
              <a:t>:</a:t>
            </a:r>
            <a:br>
              <a:rPr lang="en-US" altLang="en-US" dirty="0"/>
            </a:br>
            <a:r>
              <a:rPr lang="en-US" altLang="en-US" dirty="0"/>
              <a:t>The Durbin-Watson Statistic</a:t>
            </a:r>
          </a:p>
        </p:txBody>
      </p:sp>
      <p:sp>
        <p:nvSpPr>
          <p:cNvPr id="56324" name="Rectangle 5"/>
          <p:cNvSpPr>
            <a:spLocks noChangeArrowheads="1"/>
          </p:cNvSpPr>
          <p:nvPr/>
        </p:nvSpPr>
        <p:spPr bwMode="auto">
          <a:xfrm>
            <a:off x="7543800" y="1304925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4297D-55C6-6474-3651-31F96E731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CF619-BCF6-2C10-5C9A-38425AF44F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visually look for autocorrelation, you can plot the residuals over time and look for a pattern</a:t>
            </a:r>
          </a:p>
          <a:p>
            <a:r>
              <a:rPr lang="en-US" dirty="0"/>
              <a:t>Look at the residuals one at a time:</a:t>
            </a:r>
          </a:p>
          <a:p>
            <a:pPr lvl="1"/>
            <a:r>
              <a:rPr lang="en-US" dirty="0"/>
              <a:t>If knowing one helps me guess where the next one might be-&gt; darn it, we have autocorrelation</a:t>
            </a:r>
          </a:p>
          <a:p>
            <a:pPr lvl="1"/>
            <a:r>
              <a:rPr lang="en-US" dirty="0"/>
              <a:t>If knowing one doesn’t help me guess where the next one will be-&gt; maybe no autocorrelation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27753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3003F-14A7-9EF2-6BAB-4A4645569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4625038-7B10-8DCF-D790-F37DD93CFF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8903" y="2147878"/>
            <a:ext cx="6858594" cy="3894157"/>
          </a:xfrm>
        </p:spPr>
      </p:pic>
    </p:spTree>
    <p:extLst>
      <p:ext uri="{BB962C8B-B14F-4D97-AF65-F5344CB8AC3E}">
        <p14:creationId xmlns:p14="http://schemas.microsoft.com/office/powerpoint/2010/main" val="370793720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reeform 2"/>
          <p:cNvSpPr>
            <a:spLocks/>
          </p:cNvSpPr>
          <p:nvPr/>
        </p:nvSpPr>
        <p:spPr bwMode="auto">
          <a:xfrm>
            <a:off x="4800600" y="3352800"/>
            <a:ext cx="2166938" cy="1122363"/>
          </a:xfrm>
          <a:custGeom>
            <a:avLst/>
            <a:gdLst>
              <a:gd name="T0" fmla="*/ 0 w 1566"/>
              <a:gd name="T1" fmla="*/ 2147483646 h 852"/>
              <a:gd name="T2" fmla="*/ 2147483646 w 1566"/>
              <a:gd name="T3" fmla="*/ 2147483646 h 852"/>
              <a:gd name="T4" fmla="*/ 2147483646 w 1566"/>
              <a:gd name="T5" fmla="*/ 2147483646 h 852"/>
              <a:gd name="T6" fmla="*/ 2147483646 w 1566"/>
              <a:gd name="T7" fmla="*/ 2147483646 h 852"/>
              <a:gd name="T8" fmla="*/ 2147483646 w 1566"/>
              <a:gd name="T9" fmla="*/ 0 h 852"/>
              <a:gd name="T10" fmla="*/ 2147483646 w 1566"/>
              <a:gd name="T11" fmla="*/ 2147483646 h 85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66"/>
              <a:gd name="T19" fmla="*/ 0 h 852"/>
              <a:gd name="T20" fmla="*/ 1566 w 1566"/>
              <a:gd name="T21" fmla="*/ 852 h 85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66" h="852">
                <a:moveTo>
                  <a:pt x="0" y="486"/>
                </a:moveTo>
                <a:lnTo>
                  <a:pt x="318" y="64"/>
                </a:lnTo>
                <a:lnTo>
                  <a:pt x="626" y="852"/>
                </a:lnTo>
                <a:lnTo>
                  <a:pt x="952" y="424"/>
                </a:lnTo>
                <a:lnTo>
                  <a:pt x="1264" y="0"/>
                </a:lnTo>
                <a:lnTo>
                  <a:pt x="1566" y="592"/>
                </a:lnTo>
              </a:path>
            </a:pathLst>
          </a:custGeom>
          <a:noFill/>
          <a:ln w="28575" cap="flat" cmpd="sng">
            <a:solidFill>
              <a:schemeClr val="hlink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Autocorrelation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600200"/>
            <a:ext cx="8077200" cy="117475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8000"/>
                </a:solidFill>
              </a:rPr>
              <a:t>Autocorrelation is correlation of the errors (residuals) over time.</a:t>
            </a:r>
          </a:p>
          <a:p>
            <a:pPr eaLnBrk="1" hangingPunct="1"/>
            <a:endParaRPr lang="en-US" altLang="en-US">
              <a:solidFill>
                <a:srgbClr val="008000"/>
              </a:solidFill>
            </a:endParaRPr>
          </a:p>
        </p:txBody>
      </p:sp>
      <p:sp>
        <p:nvSpPr>
          <p:cNvPr id="57349" name="Rectangle 6"/>
          <p:cNvSpPr>
            <a:spLocks noChangeArrowheads="1"/>
          </p:cNvSpPr>
          <p:nvPr/>
        </p:nvSpPr>
        <p:spPr bwMode="auto">
          <a:xfrm>
            <a:off x="762000" y="5410200"/>
            <a:ext cx="8077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342" tIns="42672" rIns="85342" bIns="42672"/>
          <a:lstStyle>
            <a:lvl1pPr marL="320675" indent="-320675" defTabSz="852488"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52488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52488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52488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52488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Violates the regression assumption that residuals are random and independent.</a:t>
            </a:r>
          </a:p>
          <a:p>
            <a:pPr eaLnBrk="1" hangingPunct="1"/>
            <a:endParaRPr lang="en-US" altLang="en-US" dirty="0"/>
          </a:p>
        </p:txBody>
      </p:sp>
      <p:graphicFrame>
        <p:nvGraphicFramePr>
          <p:cNvPr id="57350" name="Object 8"/>
          <p:cNvGraphicFramePr>
            <a:graphicFrameLocks noChangeAspect="1"/>
          </p:cNvGraphicFramePr>
          <p:nvPr/>
        </p:nvGraphicFramePr>
        <p:xfrm>
          <a:off x="3429000" y="2362200"/>
          <a:ext cx="4648200" cy="297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4105275" imgH="2790749" progId="Excel.Sheet.8">
                  <p:embed/>
                </p:oleObj>
              </mc:Choice>
              <mc:Fallback>
                <p:oleObj name="Chart" r:id="rId2" imgW="4105275" imgH="2790749" progId="Excel.Shee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362200"/>
                        <a:ext cx="4648200" cy="297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51" name="Rectangle 8"/>
          <p:cNvSpPr>
            <a:spLocks noChangeArrowheads="1"/>
          </p:cNvSpPr>
          <p:nvPr/>
        </p:nvSpPr>
        <p:spPr bwMode="auto">
          <a:xfrm>
            <a:off x="228600" y="3200400"/>
            <a:ext cx="3200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342" tIns="42672" rIns="85342" bIns="42672"/>
          <a:lstStyle>
            <a:lvl1pPr marL="320675" indent="-320675" defTabSz="852488"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52488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52488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52488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52488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/>
              <a:t>Here, residuals show a cyclical pattern, not random.  Cyclical patterns are a sign of negative autocorrelation.</a:t>
            </a:r>
            <a:endParaRPr lang="en-US" altLang="en-US" dirty="0"/>
          </a:p>
        </p:txBody>
      </p:sp>
      <p:sp>
        <p:nvSpPr>
          <p:cNvPr id="57352" name="Rectangle 9"/>
          <p:cNvSpPr>
            <a:spLocks noChangeArrowheads="1"/>
          </p:cNvSpPr>
          <p:nvPr/>
        </p:nvSpPr>
        <p:spPr bwMode="auto">
          <a:xfrm>
            <a:off x="7543800" y="1304925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</a:t>
            </a:r>
            <a:r>
              <a:rPr lang="en-US" altLang="en-US" sz="2400" u="sng">
                <a:solidFill>
                  <a:srgbClr val="A50021"/>
                </a:solidFill>
              </a:rPr>
              <a:t>VA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B998E-A41D-D286-BACE-EA67A0809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6F74F-87E7-A3C2-2311-9A97D1D10A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you need to know for the exam:</a:t>
            </a:r>
          </a:p>
          <a:p>
            <a:r>
              <a:rPr lang="en-US" dirty="0" err="1"/>
              <a:t>i</a:t>
            </a:r>
            <a:r>
              <a:rPr lang="en-US" dirty="0"/>
              <a:t>) the DW stat tests for autocorrelation</a:t>
            </a:r>
          </a:p>
          <a:p>
            <a:r>
              <a:rPr lang="en-US" dirty="0"/>
              <a:t>ii) it has a range of 0-4</a:t>
            </a:r>
          </a:p>
          <a:p>
            <a:r>
              <a:rPr lang="en-US" dirty="0"/>
              <a:t>iii) If the DW is:</a:t>
            </a:r>
          </a:p>
          <a:p>
            <a:pPr lvl="1"/>
            <a:r>
              <a:rPr lang="en-US" dirty="0"/>
              <a:t>close to </a:t>
            </a:r>
            <a:r>
              <a:rPr lang="en-US" b="1" dirty="0">
                <a:highlight>
                  <a:srgbClr val="FFFF00"/>
                </a:highlight>
              </a:rPr>
              <a:t>0</a:t>
            </a:r>
            <a:r>
              <a:rPr lang="en-US" dirty="0"/>
              <a:t>, it means you might have </a:t>
            </a:r>
            <a:r>
              <a:rPr lang="en-US" b="1" dirty="0">
                <a:highlight>
                  <a:srgbClr val="FFFF00"/>
                </a:highlight>
              </a:rPr>
              <a:t>positive</a:t>
            </a:r>
            <a:r>
              <a:rPr lang="en-US" dirty="0"/>
              <a:t> AC. </a:t>
            </a:r>
          </a:p>
          <a:p>
            <a:pPr lvl="1"/>
            <a:r>
              <a:rPr lang="en-US" dirty="0"/>
              <a:t>close to </a:t>
            </a:r>
            <a:r>
              <a:rPr lang="en-US" b="1" dirty="0">
                <a:highlight>
                  <a:srgbClr val="00E200"/>
                </a:highlight>
              </a:rPr>
              <a:t>4</a:t>
            </a:r>
            <a:r>
              <a:rPr lang="en-US" dirty="0"/>
              <a:t>, you might have </a:t>
            </a:r>
            <a:r>
              <a:rPr lang="en-US" b="1" dirty="0">
                <a:highlight>
                  <a:srgbClr val="00E200"/>
                </a:highlight>
              </a:rPr>
              <a:t>negative</a:t>
            </a:r>
            <a:r>
              <a:rPr lang="en-US" dirty="0"/>
              <a:t> AC. </a:t>
            </a:r>
          </a:p>
          <a:p>
            <a:pPr lvl="1"/>
            <a:r>
              <a:rPr lang="en-US" dirty="0"/>
              <a:t>close to </a:t>
            </a:r>
            <a:r>
              <a:rPr lang="en-US" b="1" dirty="0">
                <a:highlight>
                  <a:srgbClr val="00FFFF"/>
                </a:highlight>
              </a:rPr>
              <a:t>2</a:t>
            </a:r>
            <a:r>
              <a:rPr lang="en-US" dirty="0"/>
              <a:t>, you might </a:t>
            </a:r>
            <a:r>
              <a:rPr lang="en-US" dirty="0">
                <a:highlight>
                  <a:srgbClr val="00FFFF"/>
                </a:highlight>
              </a:rPr>
              <a:t>not have evidence of eithe</a:t>
            </a:r>
            <a:r>
              <a:rPr lang="en-US" dirty="0"/>
              <a:t>r.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56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150938" y="228600"/>
            <a:ext cx="7078662" cy="1143000"/>
          </a:xfrm>
        </p:spPr>
        <p:txBody>
          <a:bodyPr lIns="90488" tIns="44450" rIns="90488" bIns="44450" anchor="ctr" anchorCtr="1"/>
          <a:lstStyle/>
          <a:p>
            <a:pPr defTabSz="914400" eaLnBrk="1" hangingPunct="1"/>
            <a:r>
              <a:rPr lang="en-US" altLang="en-US"/>
              <a:t>The Durbin-Watson Statistic</a:t>
            </a:r>
          </a:p>
        </p:txBody>
      </p:sp>
      <p:graphicFrame>
        <p:nvGraphicFramePr>
          <p:cNvPr id="58371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1524000" y="4191000"/>
          <a:ext cx="219075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6990360" imgH="26779680" progId="Equation.3">
                  <p:embed/>
                </p:oleObj>
              </mc:Choice>
              <mc:Fallback>
                <p:oleObj name="Equation" r:id="rId2" imgW="36990360" imgH="26779680" progId="Equation.3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191000"/>
                        <a:ext cx="2190750" cy="1676400"/>
                      </a:xfrm>
                      <a:prstGeom prst="rect">
                        <a:avLst/>
                      </a:prstGeom>
                      <a:solidFill>
                        <a:srgbClr val="00E200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2" name="Rectangle 5"/>
          <p:cNvSpPr>
            <a:spLocks noChangeArrowheads="1"/>
          </p:cNvSpPr>
          <p:nvPr/>
        </p:nvSpPr>
        <p:spPr bwMode="auto">
          <a:xfrm>
            <a:off x="4343400" y="4114800"/>
            <a:ext cx="45720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80000"/>
              </a:spcBef>
              <a:buClr>
                <a:schemeClr val="hlink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bg2"/>
                </a:solidFill>
              </a:rPr>
              <a:t> The possible range is 0 ≤ D ≤ 4.</a:t>
            </a:r>
          </a:p>
          <a:p>
            <a:pPr>
              <a:spcBef>
                <a:spcPct val="80000"/>
              </a:spcBef>
              <a:buClr>
                <a:schemeClr val="hlink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bg2"/>
                </a:solidFill>
              </a:rPr>
              <a:t> D should be close to 2 if H</a:t>
            </a:r>
            <a:r>
              <a:rPr lang="en-US" altLang="en-US" sz="2000" baseline="-25000" dirty="0">
                <a:solidFill>
                  <a:schemeClr val="bg2"/>
                </a:solidFill>
              </a:rPr>
              <a:t>0</a:t>
            </a:r>
            <a:r>
              <a:rPr lang="en-US" altLang="en-US" sz="2000" dirty="0">
                <a:solidFill>
                  <a:schemeClr val="bg2"/>
                </a:solidFill>
              </a:rPr>
              <a:t> is true.</a:t>
            </a:r>
          </a:p>
          <a:p>
            <a:pPr>
              <a:spcBef>
                <a:spcPct val="80000"/>
              </a:spcBef>
              <a:buClr>
                <a:schemeClr val="hlink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bg2"/>
                </a:solidFill>
              </a:rPr>
              <a:t> D less than 2 may signal positive autocorrelation, D greater than 2 may signal negative autocorrelation.</a:t>
            </a:r>
          </a:p>
        </p:txBody>
      </p:sp>
      <p:sp>
        <p:nvSpPr>
          <p:cNvPr id="58373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676400"/>
            <a:ext cx="8077200" cy="950913"/>
          </a:xfrm>
        </p:spPr>
        <p:txBody>
          <a:bodyPr/>
          <a:lstStyle/>
          <a:p>
            <a:pPr eaLnBrk="1" hangingPunct="1"/>
            <a:r>
              <a:rPr lang="en-US" altLang="en-US" sz="2400"/>
              <a:t>The Durbin-Watson statistic is used to test for autocorrelation.</a:t>
            </a:r>
          </a:p>
        </p:txBody>
      </p:sp>
      <p:sp>
        <p:nvSpPr>
          <p:cNvPr id="58374" name="Text Box 8"/>
          <p:cNvSpPr txBox="1">
            <a:spLocks noChangeArrowheads="1"/>
          </p:cNvSpPr>
          <p:nvPr/>
        </p:nvSpPr>
        <p:spPr bwMode="auto">
          <a:xfrm>
            <a:off x="1828800" y="2636838"/>
            <a:ext cx="5791200" cy="1233487"/>
          </a:xfrm>
          <a:prstGeom prst="rect">
            <a:avLst/>
          </a:prstGeom>
          <a:solidFill>
            <a:srgbClr val="FF9BA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/>
              <a:t>H</a:t>
            </a:r>
            <a:r>
              <a:rPr lang="en-US" altLang="en-US" sz="2400" baseline="-25000" dirty="0"/>
              <a:t>0</a:t>
            </a:r>
            <a:r>
              <a:rPr lang="en-US" altLang="en-US" sz="2400" dirty="0"/>
              <a:t>: </a:t>
            </a:r>
            <a:r>
              <a:rPr lang="en-US" altLang="en-US" sz="2400" dirty="0">
                <a:sym typeface="Symbol" panose="05050102010706020507" pitchFamily="18" charset="2"/>
              </a:rPr>
              <a:t>positive autocorrelation does not exist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sym typeface="Symbol" panose="05050102010706020507" pitchFamily="18" charset="2"/>
              </a:rPr>
              <a:t>H</a:t>
            </a:r>
            <a:r>
              <a:rPr lang="en-US" altLang="en-US" sz="2400" baseline="-25000" dirty="0">
                <a:sym typeface="Symbol" panose="05050102010706020507" pitchFamily="18" charset="2"/>
              </a:rPr>
              <a:t>1</a:t>
            </a:r>
            <a:r>
              <a:rPr lang="en-US" altLang="en-US" sz="2400" dirty="0">
                <a:sym typeface="Symbol" panose="05050102010706020507" pitchFamily="18" charset="2"/>
              </a:rPr>
              <a:t>: positive autocorrelation is present</a:t>
            </a:r>
          </a:p>
        </p:txBody>
      </p:sp>
      <p:sp>
        <p:nvSpPr>
          <p:cNvPr id="58375" name="Rectangle 8"/>
          <p:cNvSpPr>
            <a:spLocks noChangeArrowheads="1"/>
          </p:cNvSpPr>
          <p:nvPr/>
        </p:nvSpPr>
        <p:spPr bwMode="auto">
          <a:xfrm>
            <a:off x="7543800" y="1304925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/>
      <p:bldP spid="58374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50938" y="381000"/>
            <a:ext cx="7078662" cy="99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/>
              <a:t>Testing for Positive Autocorrelation</a:t>
            </a: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685800" y="2667000"/>
            <a:ext cx="79248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Pct val="90000"/>
              <a:buFont typeface="Wingdings" panose="05000000000000000000" pitchFamily="2" charset="2"/>
              <a:buChar char="§"/>
            </a:pPr>
            <a:r>
              <a:rPr lang="en-US" altLang="en-US" sz="2400"/>
              <a:t> Calculate the Durbin-Watson test statistic = D. 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    (The Durbin-Watson Statistic can be found using Excel.)</a:t>
            </a: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381000" y="4419600"/>
            <a:ext cx="4648200" cy="466725"/>
          </a:xfrm>
          <a:prstGeom prst="rect">
            <a:avLst/>
          </a:prstGeom>
          <a:solidFill>
            <a:srgbClr val="00E2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Pct val="90000"/>
              <a:buFont typeface="Wingdings" panose="05000000000000000000" pitchFamily="2" charset="2"/>
              <a:buNone/>
            </a:pPr>
            <a:r>
              <a:rPr lang="en-US" altLang="en-US" sz="2400"/>
              <a:t>Decision rule:  reject H</a:t>
            </a:r>
            <a:r>
              <a:rPr lang="en-US" altLang="en-US" sz="2400" baseline="-25000"/>
              <a:t>0</a:t>
            </a:r>
            <a:r>
              <a:rPr lang="en-US" altLang="en-US" sz="2400"/>
              <a:t> if D &lt; d</a:t>
            </a:r>
            <a:r>
              <a:rPr lang="en-US" altLang="en-US" sz="2400" baseline="-25000"/>
              <a:t>L</a:t>
            </a: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1676400" y="1524000"/>
            <a:ext cx="5943600" cy="1014413"/>
          </a:xfrm>
          <a:prstGeom prst="rect">
            <a:avLst/>
          </a:prstGeom>
          <a:solidFill>
            <a:srgbClr val="FF9BA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/>
              <a:t>H</a:t>
            </a:r>
            <a:r>
              <a:rPr lang="en-US" altLang="en-US" sz="2400" baseline="-25000" dirty="0"/>
              <a:t>0</a:t>
            </a:r>
            <a:r>
              <a:rPr lang="en-US" altLang="en-US" sz="2400" dirty="0"/>
              <a:t>: </a:t>
            </a:r>
            <a:r>
              <a:rPr lang="en-US" altLang="en-US" sz="2400" dirty="0">
                <a:sym typeface="Symbol" panose="05050102010706020507" pitchFamily="18" charset="2"/>
              </a:rPr>
              <a:t>positive autocorrelation </a:t>
            </a:r>
            <a:r>
              <a:rPr lang="en-US" altLang="en-US" sz="2400" u="sng" dirty="0">
                <a:sym typeface="Symbol" panose="05050102010706020507" pitchFamily="18" charset="2"/>
              </a:rPr>
              <a:t>does not exist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sym typeface="Symbol" panose="05050102010706020507" pitchFamily="18" charset="2"/>
              </a:rPr>
              <a:t>H</a:t>
            </a:r>
            <a:r>
              <a:rPr lang="en-US" altLang="en-US" sz="2400" baseline="-25000" dirty="0">
                <a:sym typeface="Symbol" panose="05050102010706020507" pitchFamily="18" charset="2"/>
              </a:rPr>
              <a:t>1</a:t>
            </a:r>
            <a:r>
              <a:rPr lang="en-US" altLang="en-US" sz="2400" dirty="0">
                <a:sym typeface="Symbol" panose="05050102010706020507" pitchFamily="18" charset="2"/>
              </a:rPr>
              <a:t>: positive autocorrelation is present</a:t>
            </a:r>
          </a:p>
        </p:txBody>
      </p:sp>
      <p:sp>
        <p:nvSpPr>
          <p:cNvPr id="59398" name="Line 6"/>
          <p:cNvSpPr>
            <a:spLocks noChangeShapeType="1"/>
          </p:cNvSpPr>
          <p:nvPr/>
        </p:nvSpPr>
        <p:spPr bwMode="auto">
          <a:xfrm>
            <a:off x="1600200" y="5638800"/>
            <a:ext cx="64770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9399" name="Line 7"/>
          <p:cNvSpPr>
            <a:spLocks noChangeShapeType="1"/>
          </p:cNvSpPr>
          <p:nvPr/>
        </p:nvSpPr>
        <p:spPr bwMode="auto">
          <a:xfrm>
            <a:off x="1600200" y="54102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9400" name="Line 8"/>
          <p:cNvSpPr>
            <a:spLocks noChangeShapeType="1"/>
          </p:cNvSpPr>
          <p:nvPr/>
        </p:nvSpPr>
        <p:spPr bwMode="auto">
          <a:xfrm>
            <a:off x="3657600" y="54102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9401" name="Line 9"/>
          <p:cNvSpPr>
            <a:spLocks noChangeShapeType="1"/>
          </p:cNvSpPr>
          <p:nvPr/>
        </p:nvSpPr>
        <p:spPr bwMode="auto">
          <a:xfrm>
            <a:off x="5867400" y="54102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9402" name="Line 10"/>
          <p:cNvSpPr>
            <a:spLocks noChangeShapeType="1"/>
          </p:cNvSpPr>
          <p:nvPr/>
        </p:nvSpPr>
        <p:spPr bwMode="auto">
          <a:xfrm>
            <a:off x="8077200" y="54102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9403" name="Text Box 11"/>
          <p:cNvSpPr txBox="1">
            <a:spLocks noChangeArrowheads="1"/>
          </p:cNvSpPr>
          <p:nvPr/>
        </p:nvSpPr>
        <p:spPr bwMode="auto">
          <a:xfrm>
            <a:off x="1447800" y="58674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0</a:t>
            </a:r>
          </a:p>
        </p:txBody>
      </p:sp>
      <p:sp>
        <p:nvSpPr>
          <p:cNvPr id="59404" name="Text Box 12"/>
          <p:cNvSpPr txBox="1">
            <a:spLocks noChangeArrowheads="1"/>
          </p:cNvSpPr>
          <p:nvPr/>
        </p:nvSpPr>
        <p:spPr bwMode="auto">
          <a:xfrm>
            <a:off x="5715000" y="5867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d</a:t>
            </a:r>
            <a:r>
              <a:rPr lang="en-US" altLang="en-US" sz="2400" baseline="-25000"/>
              <a:t>U</a:t>
            </a:r>
          </a:p>
        </p:txBody>
      </p:sp>
      <p:sp>
        <p:nvSpPr>
          <p:cNvPr id="59405" name="Text Box 13"/>
          <p:cNvSpPr txBox="1">
            <a:spLocks noChangeArrowheads="1"/>
          </p:cNvSpPr>
          <p:nvPr/>
        </p:nvSpPr>
        <p:spPr bwMode="auto">
          <a:xfrm>
            <a:off x="7924800" y="58674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2</a:t>
            </a:r>
          </a:p>
        </p:txBody>
      </p:sp>
      <p:sp>
        <p:nvSpPr>
          <p:cNvPr id="59406" name="Text Box 14"/>
          <p:cNvSpPr txBox="1">
            <a:spLocks noChangeArrowheads="1"/>
          </p:cNvSpPr>
          <p:nvPr/>
        </p:nvSpPr>
        <p:spPr bwMode="auto">
          <a:xfrm>
            <a:off x="3429000" y="5867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d</a:t>
            </a:r>
            <a:r>
              <a:rPr lang="en-US" altLang="en-US" sz="2400" baseline="-25000"/>
              <a:t>L</a:t>
            </a:r>
          </a:p>
        </p:txBody>
      </p:sp>
      <p:sp>
        <p:nvSpPr>
          <p:cNvPr id="59407" name="Text Box 15"/>
          <p:cNvSpPr txBox="1">
            <a:spLocks noChangeArrowheads="1"/>
          </p:cNvSpPr>
          <p:nvPr/>
        </p:nvSpPr>
        <p:spPr bwMode="auto">
          <a:xfrm>
            <a:off x="2057400" y="5257800"/>
            <a:ext cx="1066800" cy="346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/>
              <a:t>Reject H</a:t>
            </a:r>
            <a:r>
              <a:rPr lang="en-US" altLang="en-US" sz="1600" baseline="-25000"/>
              <a:t>0</a:t>
            </a:r>
          </a:p>
        </p:txBody>
      </p:sp>
      <p:sp>
        <p:nvSpPr>
          <p:cNvPr id="59408" name="Text Box 16"/>
          <p:cNvSpPr txBox="1">
            <a:spLocks noChangeArrowheads="1"/>
          </p:cNvSpPr>
          <p:nvPr/>
        </p:nvSpPr>
        <p:spPr bwMode="auto">
          <a:xfrm>
            <a:off x="6172200" y="5257800"/>
            <a:ext cx="1752600" cy="346075"/>
          </a:xfrm>
          <a:prstGeom prst="rect">
            <a:avLst/>
          </a:prstGeom>
          <a:solidFill>
            <a:srgbClr val="C7DA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/>
              <a:t>Do not reject H</a:t>
            </a:r>
            <a:r>
              <a:rPr lang="en-US" altLang="en-US" sz="1600" baseline="-25000"/>
              <a:t>0</a:t>
            </a:r>
          </a:p>
        </p:txBody>
      </p:sp>
      <p:sp>
        <p:nvSpPr>
          <p:cNvPr id="59409" name="Text Box 17"/>
          <p:cNvSpPr txBox="1">
            <a:spLocks noChangeArrowheads="1"/>
          </p:cNvSpPr>
          <p:nvPr/>
        </p:nvSpPr>
        <p:spPr bwMode="auto">
          <a:xfrm>
            <a:off x="685800" y="3581400"/>
            <a:ext cx="80772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Pct val="90000"/>
              <a:buFont typeface="Wingdings" panose="05000000000000000000" pitchFamily="2" charset="2"/>
              <a:buChar char="§"/>
            </a:pPr>
            <a:r>
              <a:rPr lang="en-US" altLang="en-US" sz="2400"/>
              <a:t> Find the values d</a:t>
            </a:r>
            <a:r>
              <a:rPr lang="en-US" altLang="en-US" sz="2400" baseline="-25000"/>
              <a:t>L</a:t>
            </a:r>
            <a:r>
              <a:rPr lang="en-US" altLang="en-US" sz="2400"/>
              <a:t> and d</a:t>
            </a:r>
            <a:r>
              <a:rPr lang="en-US" altLang="en-US" sz="2400" baseline="-25000"/>
              <a:t>U</a:t>
            </a:r>
            <a:r>
              <a:rPr lang="en-US" altLang="en-US" sz="2400"/>
              <a:t> from the Durbin-Watson table.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   (for sample size </a:t>
            </a:r>
            <a:r>
              <a:rPr lang="en-US" altLang="en-US" sz="1800" b="1">
                <a:solidFill>
                  <a:schemeClr val="folHlink"/>
                </a:solidFill>
              </a:rPr>
              <a:t>n</a:t>
            </a:r>
            <a:r>
              <a:rPr lang="en-US" altLang="en-US" sz="1800"/>
              <a:t> and number of independent variables </a:t>
            </a:r>
            <a:r>
              <a:rPr lang="en-US" altLang="en-US" sz="1800" b="1">
                <a:solidFill>
                  <a:schemeClr val="folHlink"/>
                </a:solidFill>
              </a:rPr>
              <a:t>k.</a:t>
            </a:r>
            <a:r>
              <a:rPr lang="en-US" altLang="en-US" sz="1800"/>
              <a:t>)</a:t>
            </a:r>
          </a:p>
        </p:txBody>
      </p:sp>
      <p:sp>
        <p:nvSpPr>
          <p:cNvPr id="59410" name="Text Box 18"/>
          <p:cNvSpPr txBox="1">
            <a:spLocks noChangeArrowheads="1"/>
          </p:cNvSpPr>
          <p:nvPr/>
        </p:nvSpPr>
        <p:spPr bwMode="auto">
          <a:xfrm>
            <a:off x="4038600" y="5257800"/>
            <a:ext cx="1371600" cy="346075"/>
          </a:xfrm>
          <a:prstGeom prst="rect">
            <a:avLst/>
          </a:prstGeom>
          <a:solidFill>
            <a:srgbClr val="C7DA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/>
              <a:t>Inconclusive</a:t>
            </a:r>
            <a:endParaRPr lang="en-US" altLang="en-US" sz="1600" baseline="-25000"/>
          </a:p>
        </p:txBody>
      </p:sp>
      <p:sp>
        <p:nvSpPr>
          <p:cNvPr id="59411" name="Line 19"/>
          <p:cNvSpPr>
            <a:spLocks noChangeShapeType="1"/>
          </p:cNvSpPr>
          <p:nvPr/>
        </p:nvSpPr>
        <p:spPr bwMode="auto">
          <a:xfrm>
            <a:off x="2590800" y="4876800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9412" name="Rectangle 21"/>
          <p:cNvSpPr>
            <a:spLocks noChangeArrowheads="1"/>
          </p:cNvSpPr>
          <p:nvPr/>
        </p:nvSpPr>
        <p:spPr bwMode="auto">
          <a:xfrm>
            <a:off x="7543800" y="1304925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Suppose we have the following time series data: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Is there autocorrelation?</a:t>
            </a:r>
          </a:p>
        </p:txBody>
      </p:sp>
      <p:graphicFrame>
        <p:nvGraphicFramePr>
          <p:cNvPr id="60419" name="Object 5"/>
          <p:cNvGraphicFramePr>
            <a:graphicFrameLocks noChangeAspect="1"/>
          </p:cNvGraphicFramePr>
          <p:nvPr/>
        </p:nvGraphicFramePr>
        <p:xfrm>
          <a:off x="2057400" y="2743200"/>
          <a:ext cx="4876800" cy="331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4105275" imgH="2790749" progId="Excel.Sheet.8">
                  <p:embed/>
                </p:oleObj>
              </mc:Choice>
              <mc:Fallback>
                <p:oleObj name="Chart" r:id="rId2" imgW="4105275" imgH="2790749" progId="Excel.Shee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743200"/>
                        <a:ext cx="4876800" cy="331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0" name="Rectangle 5"/>
          <p:cNvSpPr>
            <a:spLocks noChangeArrowheads="1"/>
          </p:cNvSpPr>
          <p:nvPr/>
        </p:nvSpPr>
        <p:spPr bwMode="auto">
          <a:xfrm>
            <a:off x="1150938" y="381000"/>
            <a:ext cx="707866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342" tIns="42672" rIns="85342" bIns="42672" anchor="b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>
                <a:solidFill>
                  <a:srgbClr val="A50021"/>
                </a:solidFill>
              </a:rPr>
              <a:t>Testing for Positive Autocorrelation</a:t>
            </a:r>
          </a:p>
        </p:txBody>
      </p:sp>
      <p:sp>
        <p:nvSpPr>
          <p:cNvPr id="60421" name="Text Box 6"/>
          <p:cNvSpPr txBox="1">
            <a:spLocks noChangeArrowheads="1"/>
          </p:cNvSpPr>
          <p:nvPr/>
        </p:nvSpPr>
        <p:spPr bwMode="auto">
          <a:xfrm>
            <a:off x="7620000" y="838200"/>
            <a:ext cx="145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8000"/>
                </a:solidFill>
              </a:rPr>
              <a:t>(continued)</a:t>
            </a:r>
          </a:p>
        </p:txBody>
      </p:sp>
      <p:sp>
        <p:nvSpPr>
          <p:cNvPr id="60422" name="Rectangle 7"/>
          <p:cNvSpPr>
            <a:spLocks noChangeArrowheads="1"/>
          </p:cNvSpPr>
          <p:nvPr/>
        </p:nvSpPr>
        <p:spPr bwMode="auto">
          <a:xfrm>
            <a:off x="7543800" y="1304925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Line 2"/>
          <p:cNvSpPr>
            <a:spLocks noChangeShapeType="1"/>
          </p:cNvSpPr>
          <p:nvPr/>
        </p:nvSpPr>
        <p:spPr bwMode="auto">
          <a:xfrm>
            <a:off x="3657600" y="4495800"/>
            <a:ext cx="0" cy="381000"/>
          </a:xfrm>
          <a:prstGeom prst="line">
            <a:avLst/>
          </a:prstGeom>
          <a:noFill/>
          <a:ln w="57150">
            <a:solidFill>
              <a:schemeClr val="hlink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447800"/>
            <a:ext cx="3505200" cy="587375"/>
          </a:xfrm>
        </p:spPr>
        <p:txBody>
          <a:bodyPr/>
          <a:lstStyle/>
          <a:p>
            <a:pPr eaLnBrk="1" hangingPunct="1">
              <a:spcBef>
                <a:spcPct val="30000"/>
              </a:spcBef>
            </a:pPr>
            <a:r>
              <a:rPr lang="en-US" altLang="en-US" sz="2400"/>
              <a:t>Example with  n = 25:</a:t>
            </a:r>
          </a:p>
        </p:txBody>
      </p:sp>
      <p:graphicFrame>
        <p:nvGraphicFramePr>
          <p:cNvPr id="66586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4903271"/>
              </p:ext>
            </p:extLst>
          </p:nvPr>
        </p:nvGraphicFramePr>
        <p:xfrm>
          <a:off x="381000" y="2438400"/>
          <a:ext cx="3733800" cy="2073274"/>
        </p:xfrm>
        <a:graphic>
          <a:graphicData uri="http://schemas.openxmlformats.org/drawingml/2006/table">
            <a:tbl>
              <a:tblPr/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290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Durbin-Watson Calculations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BA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3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 of Squared Difference of Residuals</a:t>
                      </a: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3296.18</a:t>
                      </a:r>
                    </a:p>
                  </a:txBody>
                  <a:tcPr marT="45725" marB="45725"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3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 of Squared Residuals</a:t>
                      </a: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3279.98</a:t>
                      </a:r>
                    </a:p>
                  </a:txBody>
                  <a:tcPr marT="45725" marB="45725"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3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Durbin-Watson Statistic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B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1.00494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1460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9999907"/>
              </p:ext>
            </p:extLst>
          </p:nvPr>
        </p:nvGraphicFramePr>
        <p:xfrm>
          <a:off x="4038600" y="1371600"/>
          <a:ext cx="4876800" cy="331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4105275" imgH="2790749" progId="Excel.Sheet.8">
                  <p:embed/>
                </p:oleObj>
              </mc:Choice>
              <mc:Fallback>
                <p:oleObj name="Chart" r:id="rId2" imgW="4105275" imgH="2790749" progId="Excel.Sheet.8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1371600"/>
                        <a:ext cx="4876800" cy="331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61" name="Rectangle 21"/>
          <p:cNvSpPr>
            <a:spLocks noGrp="1" noChangeArrowheads="1"/>
          </p:cNvSpPr>
          <p:nvPr>
            <p:ph type="title" idx="4294967295"/>
          </p:nvPr>
        </p:nvSpPr>
        <p:spPr>
          <a:xfrm>
            <a:off x="374650" y="133350"/>
            <a:ext cx="8305800" cy="6889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600"/>
              <a:t>Testing for Positive Autocorrelation</a:t>
            </a:r>
          </a:p>
        </p:txBody>
      </p:sp>
      <p:sp>
        <p:nvSpPr>
          <p:cNvPr id="61462" name="Text Box 22"/>
          <p:cNvSpPr txBox="1">
            <a:spLocks noChangeArrowheads="1"/>
          </p:cNvSpPr>
          <p:nvPr/>
        </p:nvSpPr>
        <p:spPr bwMode="auto">
          <a:xfrm>
            <a:off x="7620000" y="609600"/>
            <a:ext cx="145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8000"/>
                </a:solidFill>
              </a:rPr>
              <a:t>(continued)</a:t>
            </a:r>
          </a:p>
        </p:txBody>
      </p:sp>
      <p:sp>
        <p:nvSpPr>
          <p:cNvPr id="61463" name="Text Box 23"/>
          <p:cNvSpPr txBox="1">
            <a:spLocks noChangeArrowheads="1"/>
          </p:cNvSpPr>
          <p:nvPr/>
        </p:nvSpPr>
        <p:spPr bwMode="auto">
          <a:xfrm>
            <a:off x="304800" y="1981200"/>
            <a:ext cx="2667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Excel/PHStat output:</a:t>
            </a:r>
          </a:p>
        </p:txBody>
      </p:sp>
      <p:graphicFrame>
        <p:nvGraphicFramePr>
          <p:cNvPr id="61464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489656"/>
              </p:ext>
            </p:extLst>
          </p:nvPr>
        </p:nvGraphicFramePr>
        <p:xfrm>
          <a:off x="2287588" y="4895850"/>
          <a:ext cx="4432300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603500" imgH="838200" progId="Equation.3">
                  <p:embed/>
                </p:oleObj>
              </mc:Choice>
              <mc:Fallback>
                <p:oleObj name="Equation" r:id="rId4" imgW="2603500" imgH="83820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7588" y="4895850"/>
                        <a:ext cx="4432300" cy="1428750"/>
                      </a:xfrm>
                      <a:prstGeom prst="rect">
                        <a:avLst/>
                      </a:prstGeom>
                      <a:solidFill>
                        <a:srgbClr val="00E2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65" name="Rectangle 10"/>
          <p:cNvSpPr>
            <a:spLocks noChangeArrowheads="1"/>
          </p:cNvSpPr>
          <p:nvPr/>
        </p:nvSpPr>
        <p:spPr bwMode="auto">
          <a:xfrm>
            <a:off x="7543800" y="11430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Line 2"/>
          <p:cNvSpPr>
            <a:spLocks noChangeShapeType="1"/>
          </p:cNvSpPr>
          <p:nvPr/>
        </p:nvSpPr>
        <p:spPr bwMode="auto">
          <a:xfrm>
            <a:off x="2971800" y="5105400"/>
            <a:ext cx="0" cy="381000"/>
          </a:xfrm>
          <a:prstGeom prst="line">
            <a:avLst/>
          </a:prstGeom>
          <a:noFill/>
          <a:ln w="28575">
            <a:solidFill>
              <a:schemeClr val="hlink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600200"/>
            <a:ext cx="8153400" cy="2362200"/>
          </a:xfrm>
        </p:spPr>
        <p:txBody>
          <a:bodyPr/>
          <a:lstStyle/>
          <a:p>
            <a:pPr eaLnBrk="1" hangingPunct="1">
              <a:spcBef>
                <a:spcPct val="30000"/>
              </a:spcBef>
            </a:pPr>
            <a:r>
              <a:rPr lang="en-US" altLang="en-US" sz="2400" dirty="0"/>
              <a:t>Here, n = 25 and there is k = 1 one independent variable</a:t>
            </a:r>
          </a:p>
          <a:p>
            <a:pPr eaLnBrk="1" hangingPunct="1">
              <a:spcBef>
                <a:spcPct val="30000"/>
              </a:spcBef>
            </a:pPr>
            <a:endParaRPr lang="en-US" altLang="en-US" sz="1000" dirty="0"/>
          </a:p>
          <a:p>
            <a:pPr eaLnBrk="1" hangingPunct="1">
              <a:spcBef>
                <a:spcPct val="30000"/>
              </a:spcBef>
            </a:pPr>
            <a:r>
              <a:rPr lang="en-US" altLang="en-US" sz="2400" dirty="0"/>
              <a:t>Using the Durbin-Watson table, </a:t>
            </a:r>
            <a:r>
              <a:rPr lang="en-US" altLang="en-US" sz="2400" dirty="0">
                <a:solidFill>
                  <a:srgbClr val="008000"/>
                </a:solidFill>
              </a:rPr>
              <a:t>d</a:t>
            </a:r>
            <a:r>
              <a:rPr lang="en-US" altLang="en-US" sz="2400" baseline="-25000" dirty="0">
                <a:solidFill>
                  <a:srgbClr val="008000"/>
                </a:solidFill>
              </a:rPr>
              <a:t>L</a:t>
            </a:r>
            <a:r>
              <a:rPr lang="en-US" altLang="en-US" sz="2400" dirty="0">
                <a:solidFill>
                  <a:srgbClr val="008000"/>
                </a:solidFill>
              </a:rPr>
              <a:t> = 1.29</a:t>
            </a:r>
            <a:r>
              <a:rPr lang="en-US" altLang="en-US" sz="2400" dirty="0">
                <a:solidFill>
                  <a:schemeClr val="folHlink"/>
                </a:solidFill>
              </a:rPr>
              <a:t>  </a:t>
            </a:r>
            <a:r>
              <a:rPr lang="en-US" altLang="en-US" sz="2400" dirty="0"/>
              <a:t>and</a:t>
            </a:r>
            <a:r>
              <a:rPr lang="en-US" altLang="en-US" sz="2400" dirty="0">
                <a:solidFill>
                  <a:schemeClr val="folHlink"/>
                </a:solidFill>
              </a:rPr>
              <a:t>  </a:t>
            </a:r>
            <a:r>
              <a:rPr lang="en-US" altLang="en-US" sz="2400" dirty="0" err="1">
                <a:solidFill>
                  <a:srgbClr val="008000"/>
                </a:solidFill>
              </a:rPr>
              <a:t>d</a:t>
            </a:r>
            <a:r>
              <a:rPr lang="en-US" altLang="en-US" sz="2400" baseline="-25000" dirty="0" err="1">
                <a:solidFill>
                  <a:srgbClr val="008000"/>
                </a:solidFill>
              </a:rPr>
              <a:t>U</a:t>
            </a:r>
            <a:r>
              <a:rPr lang="en-US" altLang="en-US" sz="2400" dirty="0">
                <a:solidFill>
                  <a:srgbClr val="008000"/>
                </a:solidFill>
              </a:rPr>
              <a:t> = 1.45</a:t>
            </a:r>
          </a:p>
          <a:p>
            <a:pPr marL="0" indent="0" eaLnBrk="1" hangingPunct="1">
              <a:spcBef>
                <a:spcPct val="30000"/>
              </a:spcBef>
              <a:buNone/>
            </a:pPr>
            <a:r>
              <a:rPr lang="en-US" altLang="en-US" sz="2400" u="sng" dirty="0">
                <a:solidFill>
                  <a:srgbClr val="008000"/>
                </a:solidFill>
              </a:rPr>
              <a:t>            selection depends on alpha, n, and # of </a:t>
            </a:r>
            <a:r>
              <a:rPr lang="en-US" altLang="en-US" sz="2400" u="sng" dirty="0" err="1">
                <a:solidFill>
                  <a:srgbClr val="008000"/>
                </a:solidFill>
              </a:rPr>
              <a:t>indep</a:t>
            </a:r>
            <a:r>
              <a:rPr lang="en-US" altLang="en-US" sz="2400" u="sng" dirty="0">
                <a:solidFill>
                  <a:srgbClr val="008000"/>
                </a:solidFill>
              </a:rPr>
              <a:t> vars</a:t>
            </a:r>
          </a:p>
          <a:p>
            <a:pPr eaLnBrk="1" hangingPunct="1">
              <a:spcBef>
                <a:spcPct val="30000"/>
              </a:spcBef>
            </a:pPr>
            <a:endParaRPr lang="en-US" altLang="en-US" sz="1000" dirty="0">
              <a:solidFill>
                <a:schemeClr val="folHlink"/>
              </a:solidFill>
            </a:endParaRPr>
          </a:p>
          <a:p>
            <a:pPr eaLnBrk="1" hangingPunct="1">
              <a:spcBef>
                <a:spcPct val="30000"/>
              </a:spcBef>
            </a:pPr>
            <a:r>
              <a:rPr lang="en-US" altLang="en-US" sz="2400" dirty="0">
                <a:solidFill>
                  <a:srgbClr val="008000"/>
                </a:solidFill>
              </a:rPr>
              <a:t>D = 1.00494 &lt; d</a:t>
            </a:r>
            <a:r>
              <a:rPr lang="en-US" altLang="en-US" sz="2400" baseline="-25000" dirty="0">
                <a:solidFill>
                  <a:srgbClr val="008000"/>
                </a:solidFill>
              </a:rPr>
              <a:t>L</a:t>
            </a:r>
            <a:r>
              <a:rPr lang="en-US" altLang="en-US" sz="2400" dirty="0">
                <a:solidFill>
                  <a:srgbClr val="008000"/>
                </a:solidFill>
              </a:rPr>
              <a:t> = 1.29, so reject H</a:t>
            </a:r>
            <a:r>
              <a:rPr lang="en-US" altLang="en-US" sz="2400" baseline="-25000" dirty="0">
                <a:solidFill>
                  <a:srgbClr val="008000"/>
                </a:solidFill>
              </a:rPr>
              <a:t>0</a:t>
            </a:r>
            <a:r>
              <a:rPr lang="en-US" altLang="en-US" sz="2400" dirty="0"/>
              <a:t> and conclude that significant positive autocorrelation exists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363538"/>
            <a:ext cx="8001000" cy="5349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600"/>
              <a:t>Testing for Positive Autocorrelation</a:t>
            </a: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7529513" y="550863"/>
            <a:ext cx="145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8000"/>
                </a:solidFill>
              </a:rPr>
              <a:t>(continued)</a:t>
            </a: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1143000" y="4267200"/>
            <a:ext cx="3581400" cy="863600"/>
          </a:xfrm>
          <a:prstGeom prst="rect">
            <a:avLst/>
          </a:prstGeom>
          <a:solidFill>
            <a:srgbClr val="00E2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Pct val="90000"/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chemeClr val="hlink"/>
                </a:solidFill>
              </a:rPr>
              <a:t>Decision:</a:t>
            </a:r>
            <a:r>
              <a:rPr lang="en-US" altLang="en-US" sz="2000" dirty="0"/>
              <a:t>  </a:t>
            </a:r>
            <a:r>
              <a:rPr lang="en-US" altLang="en-US" sz="2000" b="1" dirty="0">
                <a:solidFill>
                  <a:schemeClr val="folHlink"/>
                </a:solidFill>
              </a:rPr>
              <a:t>reject H</a:t>
            </a:r>
            <a:r>
              <a:rPr lang="en-US" altLang="en-US" sz="2000" b="1" baseline="-25000" dirty="0">
                <a:solidFill>
                  <a:schemeClr val="folHlink"/>
                </a:solidFill>
              </a:rPr>
              <a:t>0</a:t>
            </a:r>
            <a:r>
              <a:rPr lang="en-US" altLang="en-US" sz="2000" dirty="0"/>
              <a:t> since </a:t>
            </a:r>
          </a:p>
          <a:p>
            <a:pPr eaLnBrk="1" hangingPunct="1">
              <a:spcBef>
                <a:spcPct val="50000"/>
              </a:spcBef>
              <a:buSzPct val="90000"/>
              <a:buFont typeface="Wingdings" panose="05000000000000000000" pitchFamily="2" charset="2"/>
              <a:buNone/>
            </a:pPr>
            <a:r>
              <a:rPr lang="en-US" altLang="en-US" sz="2000" dirty="0"/>
              <a:t>                 D = 1.00494 &lt; d</a:t>
            </a:r>
            <a:r>
              <a:rPr lang="en-US" altLang="en-US" sz="2000" baseline="-25000" dirty="0"/>
              <a:t>L</a:t>
            </a:r>
          </a:p>
        </p:txBody>
      </p:sp>
      <p:sp>
        <p:nvSpPr>
          <p:cNvPr id="62471" name="Line 7"/>
          <p:cNvSpPr>
            <a:spLocks noChangeShapeType="1"/>
          </p:cNvSpPr>
          <p:nvPr/>
        </p:nvSpPr>
        <p:spPr bwMode="auto">
          <a:xfrm>
            <a:off x="1600200" y="5562600"/>
            <a:ext cx="64770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472" name="Line 8"/>
          <p:cNvSpPr>
            <a:spLocks noChangeShapeType="1"/>
          </p:cNvSpPr>
          <p:nvPr/>
        </p:nvSpPr>
        <p:spPr bwMode="auto">
          <a:xfrm>
            <a:off x="1600200" y="53340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473" name="Line 9"/>
          <p:cNvSpPr>
            <a:spLocks noChangeShapeType="1"/>
          </p:cNvSpPr>
          <p:nvPr/>
        </p:nvSpPr>
        <p:spPr bwMode="auto">
          <a:xfrm>
            <a:off x="3657600" y="53340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474" name="Line 10"/>
          <p:cNvSpPr>
            <a:spLocks noChangeShapeType="1"/>
          </p:cNvSpPr>
          <p:nvPr/>
        </p:nvSpPr>
        <p:spPr bwMode="auto">
          <a:xfrm>
            <a:off x="5867400" y="53340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475" name="Line 11"/>
          <p:cNvSpPr>
            <a:spLocks noChangeShapeType="1"/>
          </p:cNvSpPr>
          <p:nvPr/>
        </p:nvSpPr>
        <p:spPr bwMode="auto">
          <a:xfrm>
            <a:off x="8077200" y="53340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476" name="Text Box 12"/>
          <p:cNvSpPr txBox="1">
            <a:spLocks noChangeArrowheads="1"/>
          </p:cNvSpPr>
          <p:nvPr/>
        </p:nvSpPr>
        <p:spPr bwMode="auto">
          <a:xfrm>
            <a:off x="1447800" y="58674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0</a:t>
            </a:r>
          </a:p>
        </p:txBody>
      </p:sp>
      <p:sp>
        <p:nvSpPr>
          <p:cNvPr id="62477" name="Text Box 13"/>
          <p:cNvSpPr txBox="1">
            <a:spLocks noChangeArrowheads="1"/>
          </p:cNvSpPr>
          <p:nvPr/>
        </p:nvSpPr>
        <p:spPr bwMode="auto">
          <a:xfrm>
            <a:off x="5334000" y="5867400"/>
            <a:ext cx="1219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8000"/>
                </a:solidFill>
              </a:rPr>
              <a:t>d</a:t>
            </a:r>
            <a:r>
              <a:rPr lang="en-US" altLang="en-US" sz="2000" baseline="-25000">
                <a:solidFill>
                  <a:srgbClr val="008000"/>
                </a:solidFill>
              </a:rPr>
              <a:t>U</a:t>
            </a:r>
            <a:r>
              <a:rPr lang="en-US" altLang="en-US" sz="2000">
                <a:solidFill>
                  <a:srgbClr val="008000"/>
                </a:solidFill>
              </a:rPr>
              <a:t>=1.45</a:t>
            </a:r>
          </a:p>
        </p:txBody>
      </p:sp>
      <p:sp>
        <p:nvSpPr>
          <p:cNvPr id="62478" name="Text Box 14"/>
          <p:cNvSpPr txBox="1">
            <a:spLocks noChangeArrowheads="1"/>
          </p:cNvSpPr>
          <p:nvPr/>
        </p:nvSpPr>
        <p:spPr bwMode="auto">
          <a:xfrm>
            <a:off x="7924800" y="58674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2</a:t>
            </a:r>
          </a:p>
        </p:txBody>
      </p:sp>
      <p:sp>
        <p:nvSpPr>
          <p:cNvPr id="62479" name="Text Box 15"/>
          <p:cNvSpPr txBox="1">
            <a:spLocks noChangeArrowheads="1"/>
          </p:cNvSpPr>
          <p:nvPr/>
        </p:nvSpPr>
        <p:spPr bwMode="auto">
          <a:xfrm>
            <a:off x="3124200" y="5867400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8000"/>
                </a:solidFill>
              </a:rPr>
              <a:t>d</a:t>
            </a:r>
            <a:r>
              <a:rPr lang="en-US" altLang="en-US" sz="2000" baseline="-25000">
                <a:solidFill>
                  <a:srgbClr val="008000"/>
                </a:solidFill>
              </a:rPr>
              <a:t>L</a:t>
            </a:r>
            <a:r>
              <a:rPr lang="en-US" altLang="en-US" sz="2000">
                <a:solidFill>
                  <a:srgbClr val="008000"/>
                </a:solidFill>
              </a:rPr>
              <a:t>=1.29</a:t>
            </a:r>
          </a:p>
        </p:txBody>
      </p:sp>
      <p:sp>
        <p:nvSpPr>
          <p:cNvPr id="62480" name="Text Box 16"/>
          <p:cNvSpPr txBox="1">
            <a:spLocks noChangeArrowheads="1"/>
          </p:cNvSpPr>
          <p:nvPr/>
        </p:nvSpPr>
        <p:spPr bwMode="auto">
          <a:xfrm>
            <a:off x="2057400" y="5597525"/>
            <a:ext cx="1066800" cy="346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/>
              <a:t>Reject H</a:t>
            </a:r>
            <a:r>
              <a:rPr lang="en-US" altLang="en-US" sz="1600" baseline="-25000"/>
              <a:t>0</a:t>
            </a:r>
          </a:p>
        </p:txBody>
      </p:sp>
      <p:sp>
        <p:nvSpPr>
          <p:cNvPr id="62481" name="Text Box 17"/>
          <p:cNvSpPr txBox="1">
            <a:spLocks noChangeArrowheads="1"/>
          </p:cNvSpPr>
          <p:nvPr/>
        </p:nvSpPr>
        <p:spPr bwMode="auto">
          <a:xfrm>
            <a:off x="6172200" y="5597525"/>
            <a:ext cx="1752600" cy="346075"/>
          </a:xfrm>
          <a:prstGeom prst="rect">
            <a:avLst/>
          </a:prstGeom>
          <a:solidFill>
            <a:srgbClr val="C7DA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/>
              <a:t>Do not reject H</a:t>
            </a:r>
            <a:r>
              <a:rPr lang="en-US" altLang="en-US" sz="1600" baseline="-25000"/>
              <a:t>0</a:t>
            </a:r>
          </a:p>
        </p:txBody>
      </p:sp>
      <p:sp>
        <p:nvSpPr>
          <p:cNvPr id="62482" name="Text Box 18"/>
          <p:cNvSpPr txBox="1">
            <a:spLocks noChangeArrowheads="1"/>
          </p:cNvSpPr>
          <p:nvPr/>
        </p:nvSpPr>
        <p:spPr bwMode="auto">
          <a:xfrm>
            <a:off x="4038600" y="5597525"/>
            <a:ext cx="1371600" cy="346075"/>
          </a:xfrm>
          <a:prstGeom prst="rect">
            <a:avLst/>
          </a:prstGeom>
          <a:solidFill>
            <a:srgbClr val="C7DA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/>
              <a:t>Inconclusive</a:t>
            </a:r>
            <a:endParaRPr lang="en-US" altLang="en-US" sz="1600" baseline="-25000"/>
          </a:p>
        </p:txBody>
      </p:sp>
      <p:sp>
        <p:nvSpPr>
          <p:cNvPr id="62483" name="Rectangle 20"/>
          <p:cNvSpPr>
            <a:spLocks noChangeArrowheads="1"/>
          </p:cNvSpPr>
          <p:nvPr/>
        </p:nvSpPr>
        <p:spPr bwMode="auto">
          <a:xfrm>
            <a:off x="7508875" y="1049338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7DEC5DD-626D-4950-951F-211F134F4106}"/>
              </a:ext>
            </a:extLst>
          </p:cNvPr>
          <p:cNvSpPr txBox="1"/>
          <p:nvPr/>
        </p:nvSpPr>
        <p:spPr>
          <a:xfrm>
            <a:off x="7848600" y="6225143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highlight>
                  <a:srgbClr val="FF00FF"/>
                </a:highlight>
              </a:rPr>
              <a:t>To Ch13 XL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2113" y="152400"/>
            <a:ext cx="8610600" cy="609600"/>
          </a:xfrm>
        </p:spPr>
        <p:txBody>
          <a:bodyPr/>
          <a:lstStyle/>
          <a:p>
            <a:pPr eaLnBrk="1" hangingPunct="1"/>
            <a:r>
              <a:rPr lang="en-US" altLang="en-US" sz="3600"/>
              <a:t>Preliminary Analysis – Scatter Plots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58813" y="1371600"/>
            <a:ext cx="80772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altLang="en-US" sz="3600" dirty="0"/>
              <a:t>A </a:t>
            </a:r>
            <a:r>
              <a:rPr lang="en-US" altLang="en-US" sz="3600" dirty="0">
                <a:solidFill>
                  <a:srgbClr val="008000"/>
                </a:solidFill>
              </a:rPr>
              <a:t>scatter plot</a:t>
            </a:r>
            <a:r>
              <a:rPr lang="en-US" altLang="en-US" sz="3600" dirty="0"/>
              <a:t> can be used to: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altLang="en-US" sz="3200" dirty="0"/>
              <a:t>Visualize the relationship between X and Y.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altLang="en-US" sz="3200" dirty="0"/>
              <a:t>Suggests a </a:t>
            </a:r>
            <a:r>
              <a:rPr lang="en-US" altLang="en-US" sz="3200" dirty="0">
                <a:highlight>
                  <a:srgbClr val="FFFF00"/>
                </a:highlight>
              </a:rPr>
              <a:t>starting point </a:t>
            </a:r>
            <a:r>
              <a:rPr lang="en-US" altLang="en-US" sz="3200" dirty="0"/>
              <a:t>for regression analysis.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</a:pPr>
            <a:endParaRPr lang="en-US" altLang="en-US" sz="3200" dirty="0"/>
          </a:p>
          <a:p>
            <a:pPr eaLnBrk="1" hangingPunct="1">
              <a:lnSpc>
                <a:spcPct val="90000"/>
              </a:lnSpc>
            </a:pPr>
            <a:endParaRPr lang="en-US" altLang="en-US" sz="4000" dirty="0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7696200" y="5334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925A4-8D33-1C40-5321-9A608B276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AD368-56C0-3E6F-A17D-3F299DA59B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Usually, we want to find out “does x cause y?”</a:t>
            </a:r>
          </a:p>
          <a:p>
            <a:r>
              <a:rPr lang="en-US" dirty="0"/>
              <a:t>Proving causality isn’t possible, but seeing if two var’s move together is a decent first step.</a:t>
            </a:r>
          </a:p>
          <a:p>
            <a:r>
              <a:rPr lang="en-US" dirty="0"/>
              <a:t>In our regression equation, what would b1 equal if x had no predictive power of y whatsoever?</a:t>
            </a:r>
          </a:p>
          <a:p>
            <a:r>
              <a:rPr lang="en-US" dirty="0"/>
              <a:t>So to test if x has predictive power over y, it means we need to test the </a:t>
            </a:r>
            <a:r>
              <a:rPr lang="en-US" dirty="0" err="1"/>
              <a:t>the</a:t>
            </a:r>
            <a:r>
              <a:rPr lang="en-US" dirty="0"/>
              <a:t> </a:t>
            </a:r>
            <a:r>
              <a:rPr lang="en-US" dirty="0" err="1"/>
              <a:t>coef</a:t>
            </a:r>
            <a:r>
              <a:rPr lang="en-US" dirty="0"/>
              <a:t> on x is non-zero </a:t>
            </a:r>
          </a:p>
          <a:p>
            <a:pPr lvl="1"/>
            <a:r>
              <a:rPr lang="en-US" dirty="0"/>
              <a:t>This is something we do all the time </a:t>
            </a:r>
          </a:p>
        </p:txBody>
      </p:sp>
    </p:spTree>
    <p:extLst>
      <p:ext uri="{BB962C8B-B14F-4D97-AF65-F5344CB8AC3E}">
        <p14:creationId xmlns:p14="http://schemas.microsoft.com/office/powerpoint/2010/main" val="422431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3276600" y="2047875"/>
            <a:ext cx="5715000" cy="533400"/>
          </a:xfrm>
          <a:prstGeom prst="rect">
            <a:avLst/>
          </a:prstGeom>
          <a:solidFill>
            <a:srgbClr val="00E2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8435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228600"/>
            <a:ext cx="7696200" cy="990600"/>
          </a:xfrm>
        </p:spPr>
        <p:txBody>
          <a:bodyPr/>
          <a:lstStyle/>
          <a:p>
            <a:pPr eaLnBrk="1" hangingPunct="1"/>
            <a:r>
              <a:rPr lang="en-US" altLang="en-US" sz="3600"/>
              <a:t>Simple Linear Regression Example:  Excel Output</a:t>
            </a:r>
          </a:p>
        </p:txBody>
      </p:sp>
      <p:graphicFrame>
        <p:nvGraphicFramePr>
          <p:cNvPr id="166014" name="Group 126"/>
          <p:cNvGraphicFramePr>
            <a:graphicFrameLocks noGrp="1"/>
          </p:cNvGraphicFramePr>
          <p:nvPr/>
        </p:nvGraphicFramePr>
        <p:xfrm>
          <a:off x="533400" y="1438275"/>
          <a:ext cx="8229600" cy="4332292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25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74638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Regression Statistics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Multiple R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0.76211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Square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0.58082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Adjusted R Square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0.52842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 Error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41.33032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Observations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30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ANOVA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df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SS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Significance F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Regression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18934.9348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18934.9348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11.0848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0.01039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Residual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13665.5652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1708.1957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32600.5000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8925"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Coefficients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 Error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 Stat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P-value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Lower 95%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Upper 95%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Intercept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98.24833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58.03348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1.69296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0.12892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-35.57720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232.07386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Square Feet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0.10977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0.03297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3.32938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0.01039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0.03374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0.18580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8549" name="Oval 121"/>
          <p:cNvSpPr>
            <a:spLocks noChangeArrowheads="1"/>
          </p:cNvSpPr>
          <p:nvPr/>
        </p:nvSpPr>
        <p:spPr bwMode="auto">
          <a:xfrm>
            <a:off x="381000" y="4714875"/>
            <a:ext cx="3124200" cy="1371600"/>
          </a:xfrm>
          <a:prstGeom prst="ellipse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8550" name="Line 122"/>
          <p:cNvSpPr>
            <a:spLocks noChangeShapeType="1"/>
          </p:cNvSpPr>
          <p:nvPr/>
        </p:nvSpPr>
        <p:spPr bwMode="auto">
          <a:xfrm flipV="1">
            <a:off x="2667000" y="2581275"/>
            <a:ext cx="1447800" cy="2209800"/>
          </a:xfrm>
          <a:prstGeom prst="line">
            <a:avLst/>
          </a:prstGeom>
          <a:noFill/>
          <a:ln w="28575">
            <a:solidFill>
              <a:schemeClr val="hlink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551" name="Text Box 123"/>
          <p:cNvSpPr txBox="1">
            <a:spLocks noChangeArrowheads="1"/>
          </p:cNvSpPr>
          <p:nvPr/>
        </p:nvSpPr>
        <p:spPr bwMode="auto">
          <a:xfrm>
            <a:off x="3200400" y="1590675"/>
            <a:ext cx="388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8000"/>
                </a:solidFill>
              </a:rPr>
              <a:t>The regression equation is:</a:t>
            </a:r>
          </a:p>
        </p:txBody>
      </p:sp>
      <p:graphicFrame>
        <p:nvGraphicFramePr>
          <p:cNvPr id="18552" name="Object 125"/>
          <p:cNvGraphicFramePr>
            <a:graphicFrameLocks noChangeAspect="1"/>
          </p:cNvGraphicFramePr>
          <p:nvPr/>
        </p:nvGraphicFramePr>
        <p:xfrm>
          <a:off x="3276600" y="2200275"/>
          <a:ext cx="5735638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200400" imgH="203200" progId="Equation.3">
                  <p:embed/>
                </p:oleObj>
              </mc:Choice>
              <mc:Fallback>
                <p:oleObj name="Equation" r:id="rId2" imgW="3200400" imgH="203200" progId="Equation.3">
                  <p:embed/>
                  <p:pic>
                    <p:nvPicPr>
                      <p:cNvPr id="18552" name="Object 1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200275"/>
                        <a:ext cx="5735638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553" name="Freeform 125"/>
          <p:cNvSpPr>
            <a:spLocks/>
          </p:cNvSpPr>
          <p:nvPr/>
        </p:nvSpPr>
        <p:spPr bwMode="auto">
          <a:xfrm>
            <a:off x="3657600" y="2124075"/>
            <a:ext cx="628650" cy="85725"/>
          </a:xfrm>
          <a:custGeom>
            <a:avLst/>
            <a:gdLst>
              <a:gd name="T0" fmla="*/ 0 w 396"/>
              <a:gd name="T1" fmla="*/ 2147483646 h 54"/>
              <a:gd name="T2" fmla="*/ 2147483646 w 396"/>
              <a:gd name="T3" fmla="*/ 0 h 54"/>
              <a:gd name="T4" fmla="*/ 2147483646 w 396"/>
              <a:gd name="T5" fmla="*/ 2147483646 h 54"/>
              <a:gd name="T6" fmla="*/ 0 60000 65536"/>
              <a:gd name="T7" fmla="*/ 0 60000 65536"/>
              <a:gd name="T8" fmla="*/ 0 60000 65536"/>
              <a:gd name="T9" fmla="*/ 0 w 396"/>
              <a:gd name="T10" fmla="*/ 0 h 54"/>
              <a:gd name="T11" fmla="*/ 396 w 396"/>
              <a:gd name="T12" fmla="*/ 54 h 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6" h="54">
                <a:moveTo>
                  <a:pt x="0" y="48"/>
                </a:moveTo>
                <a:lnTo>
                  <a:pt x="204" y="0"/>
                </a:lnTo>
                <a:lnTo>
                  <a:pt x="396" y="54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554" name="Rectangle 11"/>
          <p:cNvSpPr>
            <a:spLocks noChangeArrowheads="1"/>
          </p:cNvSpPr>
          <p:nvPr/>
        </p:nvSpPr>
        <p:spPr bwMode="auto">
          <a:xfrm>
            <a:off x="7543800" y="10668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87856581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533400"/>
            <a:ext cx="7793038" cy="68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/>
              <a:t>Inferences About the Slope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752600"/>
            <a:ext cx="8077200" cy="4532313"/>
          </a:xfrm>
        </p:spPr>
        <p:txBody>
          <a:bodyPr/>
          <a:lstStyle/>
          <a:p>
            <a:pPr eaLnBrk="1" hangingPunct="1"/>
            <a:r>
              <a:rPr lang="en-US" altLang="en-US"/>
              <a:t>The standard error of the regression slope coefficient (b</a:t>
            </a:r>
            <a:r>
              <a:rPr lang="en-US" altLang="en-US" baseline="-25000"/>
              <a:t>1</a:t>
            </a:r>
            <a:r>
              <a:rPr lang="en-US" altLang="en-US"/>
              <a:t>) is estimated by:</a:t>
            </a:r>
          </a:p>
        </p:txBody>
      </p:sp>
      <p:graphicFrame>
        <p:nvGraphicFramePr>
          <p:cNvPr id="6349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7108169"/>
              </p:ext>
            </p:extLst>
          </p:nvPr>
        </p:nvGraphicFramePr>
        <p:xfrm>
          <a:off x="2362200" y="3048000"/>
          <a:ext cx="4667250" cy="1252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92300" imgH="508000" progId="Equation.3">
                  <p:embed/>
                </p:oleObj>
              </mc:Choice>
              <mc:Fallback>
                <p:oleObj name="Equation" r:id="rId2" imgW="1892300" imgH="5080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048000"/>
                        <a:ext cx="4667250" cy="1252538"/>
                      </a:xfrm>
                      <a:prstGeom prst="rect">
                        <a:avLst/>
                      </a:prstGeom>
                      <a:solidFill>
                        <a:srgbClr val="00E2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1253" name="Rectangle 5"/>
          <p:cNvSpPr>
            <a:spLocks noChangeArrowheads="1"/>
          </p:cNvSpPr>
          <p:nvPr/>
        </p:nvSpPr>
        <p:spPr bwMode="auto">
          <a:xfrm>
            <a:off x="685800" y="4572000"/>
            <a:ext cx="8153400" cy="16319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0000"/>
                </a:solidFill>
                <a:cs typeface="+mn-cs"/>
              </a:rPr>
              <a:t>where:</a:t>
            </a:r>
          </a:p>
          <a:p>
            <a:pPr>
              <a:lnSpc>
                <a:spcPct val="160000"/>
              </a:lnSpc>
              <a:defRPr/>
            </a:pPr>
            <a:r>
              <a:rPr lang="en-US" sz="2000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	</a:t>
            </a:r>
            <a:r>
              <a:rPr lang="en-US" sz="2000" dirty="0">
                <a:solidFill>
                  <a:srgbClr val="000000"/>
                </a:solidFill>
                <a:cs typeface="+mn-cs"/>
              </a:rPr>
              <a:t>= Estimate of the standard error of the slope.</a:t>
            </a:r>
          </a:p>
          <a:p>
            <a:pPr>
              <a:lnSpc>
                <a:spcPct val="120000"/>
              </a:lnSpc>
              <a:defRPr/>
            </a:pPr>
            <a:endParaRPr lang="en-US" sz="2000" dirty="0">
              <a:solidFill>
                <a:srgbClr val="000000"/>
              </a:solidFill>
              <a:cs typeface="+mn-cs"/>
            </a:endParaRPr>
          </a:p>
          <a:p>
            <a:pPr>
              <a:lnSpc>
                <a:spcPct val="120000"/>
              </a:lnSpc>
              <a:defRPr/>
            </a:pPr>
            <a:r>
              <a:rPr lang="en-US" sz="2000" dirty="0">
                <a:solidFill>
                  <a:srgbClr val="000000"/>
                </a:solidFill>
                <a:cs typeface="+mn-cs"/>
              </a:rPr>
              <a:t>		     = Standard error of the estimate.</a:t>
            </a:r>
          </a:p>
        </p:txBody>
      </p:sp>
      <p:graphicFrame>
        <p:nvGraphicFramePr>
          <p:cNvPr id="6349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428348"/>
              </p:ext>
            </p:extLst>
          </p:nvPr>
        </p:nvGraphicFramePr>
        <p:xfrm>
          <a:off x="1066800" y="4953000"/>
          <a:ext cx="568325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1195" imgH="241195" progId="Equation.3">
                  <p:embed/>
                </p:oleObj>
              </mc:Choice>
              <mc:Fallback>
                <p:oleObj name="Equation" r:id="rId4" imgW="241195" imgH="241195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953000"/>
                        <a:ext cx="568325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1539823"/>
              </p:ext>
            </p:extLst>
          </p:nvPr>
        </p:nvGraphicFramePr>
        <p:xfrm>
          <a:off x="1135063" y="5562600"/>
          <a:ext cx="1684337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88614" imgH="444307" progId="Equation.3">
                  <p:embed/>
                </p:oleObj>
              </mc:Choice>
              <mc:Fallback>
                <p:oleObj name="Equation" r:id="rId6" imgW="888614" imgH="444307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5063" y="5562600"/>
                        <a:ext cx="1684337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6" name="Rectangle 9"/>
          <p:cNvSpPr>
            <a:spLocks noChangeArrowheads="1"/>
          </p:cNvSpPr>
          <p:nvPr/>
        </p:nvSpPr>
        <p:spPr bwMode="auto">
          <a:xfrm>
            <a:off x="7543800" y="1304925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1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3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Inferences About the Slope: </a:t>
            </a:r>
            <a:br>
              <a:rPr lang="en-US" altLang="en-US"/>
            </a:br>
            <a:r>
              <a:rPr lang="en-US" altLang="en-US"/>
              <a:t>t Test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9163" y="1535113"/>
            <a:ext cx="7848600" cy="2743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t test for a population slope: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Is there a linear relationship between X and Y?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Null and alternative hypotheses: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  H</a:t>
            </a:r>
            <a:r>
              <a:rPr lang="en-US" altLang="en-US" baseline="-25000" dirty="0"/>
              <a:t>0</a:t>
            </a:r>
            <a:r>
              <a:rPr lang="en-US" altLang="en-US" dirty="0"/>
              <a:t>:  </a:t>
            </a:r>
            <a:r>
              <a:rPr lang="el-GR" altLang="en-US" dirty="0"/>
              <a:t>β</a:t>
            </a:r>
            <a:r>
              <a:rPr lang="en-US" altLang="en-US" baseline="-25000" dirty="0"/>
              <a:t>1</a:t>
            </a:r>
            <a:r>
              <a:rPr lang="en-US" altLang="en-US" dirty="0"/>
              <a:t> = 0	(no linear relationship)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  H</a:t>
            </a:r>
            <a:r>
              <a:rPr lang="en-US" altLang="en-US" baseline="-25000" dirty="0"/>
              <a:t>1</a:t>
            </a:r>
            <a:r>
              <a:rPr lang="en-US" altLang="en-US" dirty="0"/>
              <a:t>:  </a:t>
            </a:r>
            <a:r>
              <a:rPr lang="el-GR" altLang="en-US" dirty="0"/>
              <a:t>β</a:t>
            </a:r>
            <a:r>
              <a:rPr lang="en-US" altLang="en-US" baseline="-25000" dirty="0"/>
              <a:t>1</a:t>
            </a:r>
            <a:r>
              <a:rPr lang="en-US" altLang="en-US" dirty="0"/>
              <a:t> </a:t>
            </a:r>
            <a:r>
              <a:rPr lang="en-US" altLang="en-US" dirty="0">
                <a:cs typeface="Times New Roman" panose="02020603050405020304" pitchFamily="18" charset="0"/>
              </a:rPr>
              <a:t>≠</a:t>
            </a:r>
            <a:r>
              <a:rPr lang="en-US" altLang="en-US" dirty="0"/>
              <a:t> 0	(linear relationship does exist)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Test statistic</a:t>
            </a:r>
            <a:r>
              <a:rPr lang="en-US" altLang="en-US" sz="3100" dirty="0"/>
              <a:t> : </a:t>
            </a:r>
          </a:p>
        </p:txBody>
      </p:sp>
      <p:graphicFrame>
        <p:nvGraphicFramePr>
          <p:cNvPr id="64516" name="Object 6"/>
          <p:cNvGraphicFramePr>
            <a:graphicFrameLocks noChangeAspect="1"/>
          </p:cNvGraphicFramePr>
          <p:nvPr/>
        </p:nvGraphicFramePr>
        <p:xfrm>
          <a:off x="1676400" y="4373563"/>
          <a:ext cx="2778125" cy="1296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77900" imgH="457200" progId="Equation.3">
                  <p:embed/>
                </p:oleObj>
              </mc:Choice>
              <mc:Fallback>
                <p:oleObj name="Equation" r:id="rId2" imgW="977900" imgH="457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373563"/>
                        <a:ext cx="2778125" cy="1296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7" name="Object 7"/>
          <p:cNvGraphicFramePr>
            <a:graphicFrameLocks noChangeAspect="1"/>
          </p:cNvGraphicFramePr>
          <p:nvPr/>
        </p:nvGraphicFramePr>
        <p:xfrm>
          <a:off x="2168525" y="5821363"/>
          <a:ext cx="16764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10891" imgH="177723" progId="Equation.3">
                  <p:embed/>
                </p:oleObj>
              </mc:Choice>
              <mc:Fallback>
                <p:oleObj name="Equation" r:id="rId4" imgW="710891" imgH="177723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8525" y="5821363"/>
                        <a:ext cx="16764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5292725" y="4278313"/>
            <a:ext cx="2819400" cy="204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where: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b</a:t>
            </a:r>
            <a:r>
              <a:rPr lang="en-US" altLang="en-US" sz="18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= regression slope</a:t>
            </a:r>
          </a:p>
          <a:p>
            <a:pPr>
              <a:lnSpc>
                <a:spcPct val="3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 coefficient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l-GR" altLang="en-US" sz="1800" dirty="0">
                <a:solidFill>
                  <a:srgbClr val="0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US" altLang="en-US" sz="1800" baseline="-25000" dirty="0">
                <a:solidFill>
                  <a:srgbClr val="0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= hypothesized slope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S</a:t>
            </a:r>
            <a:r>
              <a:rPr lang="en-US" altLang="en-US" sz="18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b1</a:t>
            </a: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= standard</a:t>
            </a:r>
          </a:p>
          <a:p>
            <a:pPr>
              <a:lnSpc>
                <a:spcPct val="3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  error of the slope</a:t>
            </a:r>
          </a:p>
        </p:txBody>
      </p:sp>
      <p:sp>
        <p:nvSpPr>
          <p:cNvPr id="64519" name="Rectangle 8"/>
          <p:cNvSpPr>
            <a:spLocks noChangeArrowheads="1"/>
          </p:cNvSpPr>
          <p:nvPr/>
        </p:nvSpPr>
        <p:spPr bwMode="auto">
          <a:xfrm>
            <a:off x="7635875" y="771525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8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Inferences About the Slope: </a:t>
            </a:r>
            <a:br>
              <a:rPr lang="en-US" altLang="en-US"/>
            </a:br>
            <a:r>
              <a:rPr lang="en-US" altLang="en-US"/>
              <a:t>t Test Example</a:t>
            </a:r>
          </a:p>
        </p:txBody>
      </p:sp>
      <p:graphicFrame>
        <p:nvGraphicFramePr>
          <p:cNvPr id="70702" name="Group 46"/>
          <p:cNvGraphicFramePr>
            <a:graphicFrameLocks noGrp="1"/>
          </p:cNvGraphicFramePr>
          <p:nvPr/>
        </p:nvGraphicFramePr>
        <p:xfrm>
          <a:off x="381000" y="2057400"/>
          <a:ext cx="2819400" cy="3984625"/>
        </p:xfrm>
        <a:graphic>
          <a:graphicData uri="http://schemas.openxmlformats.org/drawingml/2006/table">
            <a:tbl>
              <a:tblPr/>
              <a:tblGrid>
                <a:gridCol w="140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7875"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House Price in $1000s</a:t>
                      </a: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(y)</a:t>
                      </a: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BAE"/>
                    </a:solidFill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Square Feet </a:t>
                      </a: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(x)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B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675"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245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675"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312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675"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279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675"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308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1875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675"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675"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219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1550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675"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405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2350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0675"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324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2450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0675"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319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1425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0675"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255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65577" name="Object 46"/>
          <p:cNvGraphicFramePr>
            <a:graphicFrameLocks noChangeAspect="1"/>
          </p:cNvGraphicFramePr>
          <p:nvPr/>
        </p:nvGraphicFramePr>
        <p:xfrm>
          <a:off x="4122738" y="2590800"/>
          <a:ext cx="4348162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25700" imgH="203200" progId="Equation.3">
                  <p:embed/>
                </p:oleObj>
              </mc:Choice>
              <mc:Fallback>
                <p:oleObj name="Equation" r:id="rId2" imgW="2425700" imgH="203200" progId="Equation.3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2738" y="2590800"/>
                        <a:ext cx="4348162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78" name="Rectangle 46"/>
          <p:cNvSpPr>
            <a:spLocks noChangeArrowheads="1"/>
          </p:cNvSpPr>
          <p:nvPr/>
        </p:nvSpPr>
        <p:spPr bwMode="auto">
          <a:xfrm>
            <a:off x="3657600" y="1900238"/>
            <a:ext cx="50292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Estimated Regression Equation:</a:t>
            </a:r>
          </a:p>
        </p:txBody>
      </p:sp>
      <p:sp>
        <p:nvSpPr>
          <p:cNvPr id="65579" name="Rectangle 47"/>
          <p:cNvSpPr>
            <a:spLocks noChangeArrowheads="1"/>
          </p:cNvSpPr>
          <p:nvPr/>
        </p:nvSpPr>
        <p:spPr bwMode="auto">
          <a:xfrm>
            <a:off x="3962400" y="3657600"/>
            <a:ext cx="4800600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The slope of this model is 0.1098 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Is there a relationship between the square footage of the house and its sales price?</a:t>
            </a:r>
          </a:p>
        </p:txBody>
      </p:sp>
      <p:sp>
        <p:nvSpPr>
          <p:cNvPr id="65580" name="Rectangle 7"/>
          <p:cNvSpPr>
            <a:spLocks noChangeArrowheads="1"/>
          </p:cNvSpPr>
          <p:nvPr/>
        </p:nvSpPr>
        <p:spPr bwMode="auto">
          <a:xfrm>
            <a:off x="7543800" y="1304925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Inferences About the Slope: </a:t>
            </a:r>
            <a:br>
              <a:rPr lang="en-US" altLang="en-US"/>
            </a:br>
            <a:r>
              <a:rPr lang="en-US" altLang="en-US"/>
              <a:t>t Test Example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114800" y="1447800"/>
            <a:ext cx="1676400" cy="990600"/>
          </a:xfrm>
        </p:spPr>
        <p:txBody>
          <a:bodyPr lIns="90488" tIns="44450" rIns="90488" bIns="44450"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/>
              <a:t>H</a:t>
            </a:r>
            <a:r>
              <a:rPr lang="en-US" altLang="en-US" sz="2400" baseline="-25000"/>
              <a:t>0</a:t>
            </a:r>
            <a:r>
              <a:rPr lang="en-US" altLang="en-US" sz="2400"/>
              <a:t>: </a:t>
            </a:r>
            <a:r>
              <a:rPr lang="el-GR" altLang="en-US" sz="2400"/>
              <a:t>β</a:t>
            </a:r>
            <a:r>
              <a:rPr lang="en-US" altLang="en-US" sz="2400" baseline="-25000"/>
              <a:t>1</a:t>
            </a:r>
            <a:r>
              <a:rPr lang="en-US" altLang="en-US" sz="2400"/>
              <a:t> = 0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/>
              <a:t>H</a:t>
            </a:r>
            <a:r>
              <a:rPr lang="en-US" altLang="en-US" sz="2400" baseline="-25000"/>
              <a:t>1</a:t>
            </a:r>
            <a:r>
              <a:rPr lang="en-US" altLang="en-US" sz="2400"/>
              <a:t>: </a:t>
            </a:r>
            <a:r>
              <a:rPr lang="el-GR" altLang="en-US" sz="2400"/>
              <a:t>β</a:t>
            </a:r>
            <a:r>
              <a:rPr lang="en-US" altLang="en-US" sz="2400" baseline="-25000"/>
              <a:t>1</a:t>
            </a:r>
            <a:r>
              <a:rPr lang="en-US" altLang="en-US" sz="2400"/>
              <a:t> </a:t>
            </a:r>
            <a:r>
              <a:rPr lang="en-US" altLang="en-US" sz="2400">
                <a:cs typeface="Times New Roman" panose="02020603050405020304" pitchFamily="18" charset="0"/>
              </a:rPr>
              <a:t>≠ </a:t>
            </a:r>
            <a:r>
              <a:rPr lang="en-US" altLang="en-US" sz="2400"/>
              <a:t>0</a:t>
            </a: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228600" y="1981200"/>
            <a:ext cx="36671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/>
              <a:t>From Excel output: </a:t>
            </a:r>
          </a:p>
        </p:txBody>
      </p:sp>
      <p:graphicFrame>
        <p:nvGraphicFramePr>
          <p:cNvPr id="282629" name="Group 5"/>
          <p:cNvGraphicFramePr>
            <a:graphicFrameLocks noGrp="1"/>
          </p:cNvGraphicFramePr>
          <p:nvPr/>
        </p:nvGraphicFramePr>
        <p:xfrm>
          <a:off x="228600" y="2590800"/>
          <a:ext cx="6324600" cy="960438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5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9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0146">
                <a:tc>
                  <a:txBody>
                    <a:bodyPr/>
                    <a:lstStyle/>
                    <a:p>
                      <a:pPr marL="0" marR="0" lvl="0" indent="0" algn="ctr" defTabSz="8524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5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5" marB="457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5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Coefficients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5" marB="457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5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Standard Error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5" marB="457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5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 Stat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5" marB="457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5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P-value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5" marB="457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146">
                <a:tc>
                  <a:txBody>
                    <a:bodyPr/>
                    <a:lstStyle/>
                    <a:p>
                      <a:pPr marL="0" marR="0" lvl="0" indent="0" algn="l" defTabSz="8524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Intercept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5" marB="457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8524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98.24833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5" marB="457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8524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58.03348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5" marB="457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8524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1.69296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5" marB="457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8524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0.12892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5" marB="457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146">
                <a:tc>
                  <a:txBody>
                    <a:bodyPr/>
                    <a:lstStyle/>
                    <a:p>
                      <a:pPr marL="0" marR="0" lvl="0" indent="0" algn="l" defTabSz="8524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Square Feet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5" marB="457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8524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0.10977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5" marB="457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8524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0.03297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5" marB="457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8524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3.32938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5" marB="457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8524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0.01039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5" marB="457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6591" name="Oval 31"/>
          <p:cNvSpPr>
            <a:spLocks noChangeArrowheads="1"/>
          </p:cNvSpPr>
          <p:nvPr/>
        </p:nvSpPr>
        <p:spPr bwMode="auto">
          <a:xfrm>
            <a:off x="1981200" y="3200400"/>
            <a:ext cx="1104900" cy="304800"/>
          </a:xfrm>
          <a:prstGeom prst="ellips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6592" name="Oval 32"/>
          <p:cNvSpPr>
            <a:spLocks noChangeArrowheads="1"/>
          </p:cNvSpPr>
          <p:nvPr/>
        </p:nvSpPr>
        <p:spPr bwMode="auto">
          <a:xfrm>
            <a:off x="3581400" y="3200400"/>
            <a:ext cx="1042988" cy="333375"/>
          </a:xfrm>
          <a:prstGeom prst="ellips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6593" name="Oval 33"/>
          <p:cNvSpPr>
            <a:spLocks noChangeArrowheads="1"/>
          </p:cNvSpPr>
          <p:nvPr/>
        </p:nvSpPr>
        <p:spPr bwMode="auto">
          <a:xfrm>
            <a:off x="4724400" y="3200400"/>
            <a:ext cx="1000125" cy="352425"/>
          </a:xfrm>
          <a:prstGeom prst="ellips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6594" name="Line 34"/>
          <p:cNvSpPr>
            <a:spLocks noChangeShapeType="1"/>
          </p:cNvSpPr>
          <p:nvPr/>
        </p:nvSpPr>
        <p:spPr bwMode="auto">
          <a:xfrm flipH="1" flipV="1">
            <a:off x="5486400" y="3581400"/>
            <a:ext cx="2133600" cy="19812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6595" name="Object 2"/>
          <p:cNvGraphicFramePr>
            <a:graphicFrameLocks noChangeAspect="1"/>
          </p:cNvGraphicFramePr>
          <p:nvPr/>
        </p:nvGraphicFramePr>
        <p:xfrm>
          <a:off x="4572000" y="3886200"/>
          <a:ext cx="5318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1195" imgH="241195" progId="Equation.3">
                  <p:embed/>
                </p:oleObj>
              </mc:Choice>
              <mc:Fallback>
                <p:oleObj name="Equation" r:id="rId2" imgW="241195" imgH="241195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886200"/>
                        <a:ext cx="531813" cy="533400"/>
                      </a:xfrm>
                      <a:prstGeom prst="rect">
                        <a:avLst/>
                      </a:prstGeom>
                      <a:solidFill>
                        <a:srgbClr val="FF9BAE"/>
                      </a:solidFill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96" name="Text Box 39"/>
          <p:cNvSpPr txBox="1">
            <a:spLocks noChangeArrowheads="1"/>
          </p:cNvSpPr>
          <p:nvPr/>
        </p:nvSpPr>
        <p:spPr bwMode="auto">
          <a:xfrm>
            <a:off x="3581400" y="3810000"/>
            <a:ext cx="533400" cy="476250"/>
          </a:xfrm>
          <a:prstGeom prst="rect">
            <a:avLst/>
          </a:prstGeom>
          <a:solidFill>
            <a:srgbClr val="FF9BAE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b</a:t>
            </a:r>
            <a:r>
              <a:rPr lang="en-US" altLang="en-US" sz="2400" baseline="-25000"/>
              <a:t>1</a:t>
            </a:r>
          </a:p>
        </p:txBody>
      </p:sp>
      <p:graphicFrame>
        <p:nvGraphicFramePr>
          <p:cNvPr id="6659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4512035"/>
              </p:ext>
            </p:extLst>
          </p:nvPr>
        </p:nvGraphicFramePr>
        <p:xfrm>
          <a:off x="739775" y="4800600"/>
          <a:ext cx="6880225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349500" imgH="508000" progId="Equation.3">
                  <p:embed/>
                </p:oleObj>
              </mc:Choice>
              <mc:Fallback>
                <p:oleObj name="Equation" r:id="rId4" imgW="2349500" imgH="5080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775" y="4800600"/>
                        <a:ext cx="6880225" cy="1485900"/>
                      </a:xfrm>
                      <a:prstGeom prst="rect">
                        <a:avLst/>
                      </a:prstGeom>
                      <a:solidFill>
                        <a:srgbClr val="FF9BAE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98" name="Line 50"/>
          <p:cNvSpPr>
            <a:spLocks noChangeShapeType="1"/>
          </p:cNvSpPr>
          <p:nvPr/>
        </p:nvSpPr>
        <p:spPr bwMode="auto">
          <a:xfrm flipH="1" flipV="1">
            <a:off x="2819400" y="3505200"/>
            <a:ext cx="990600" cy="3048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99" name="Line 51"/>
          <p:cNvSpPr>
            <a:spLocks noChangeShapeType="1"/>
          </p:cNvSpPr>
          <p:nvPr/>
        </p:nvSpPr>
        <p:spPr bwMode="auto">
          <a:xfrm flipH="1" flipV="1">
            <a:off x="4343400" y="3581400"/>
            <a:ext cx="533400" cy="3048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600" name="Rectangle 26"/>
          <p:cNvSpPr>
            <a:spLocks noChangeArrowheads="1"/>
          </p:cNvSpPr>
          <p:nvPr/>
        </p:nvSpPr>
        <p:spPr bwMode="auto">
          <a:xfrm>
            <a:off x="7543800" y="1304925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Inferences About the Slope: </a:t>
            </a:r>
            <a:br>
              <a:rPr lang="en-US" altLang="en-US"/>
            </a:br>
            <a:r>
              <a:rPr lang="en-US" altLang="en-US"/>
              <a:t>t Test Example</a:t>
            </a:r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1219200" y="2133600"/>
            <a:ext cx="434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Test Statistic:  </a:t>
            </a:r>
            <a:r>
              <a:rPr lang="en-US" altLang="en-US" b="1">
                <a:latin typeface="Times New Roman" panose="02020603050405020304" pitchFamily="18" charset="0"/>
              </a:rPr>
              <a:t>t</a:t>
            </a:r>
            <a:r>
              <a:rPr lang="en-US" altLang="en-US" b="1" baseline="-25000">
                <a:latin typeface="Times New Roman" panose="02020603050405020304" pitchFamily="18" charset="0"/>
              </a:rPr>
              <a:t>STAT</a:t>
            </a:r>
            <a:r>
              <a:rPr lang="en-US" altLang="en-US" b="1">
                <a:latin typeface="Times New Roman" panose="02020603050405020304" pitchFamily="18" charset="0"/>
              </a:rPr>
              <a:t> = 3.329</a:t>
            </a: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4572000" y="4419600"/>
            <a:ext cx="4267200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There is sufficient evidence that square footage affects house price.</a:t>
            </a: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4572000" y="3657600"/>
            <a:ext cx="397192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Decision:  Reject H</a:t>
            </a:r>
            <a:r>
              <a:rPr lang="en-US" altLang="en-US" baseline="-25000">
                <a:latin typeface="Times New Roman" panose="02020603050405020304" pitchFamily="18" charset="0"/>
              </a:rPr>
              <a:t>0</a:t>
            </a:r>
            <a:r>
              <a:rPr lang="en-US" altLang="en-US">
                <a:latin typeface="Times New Roman" panose="02020603050405020304" pitchFamily="18" charset="0"/>
              </a:rPr>
              <a:t>.</a:t>
            </a:r>
            <a:endParaRPr lang="en-US" altLang="en-US" baseline="-25000">
              <a:latin typeface="Times New Roman" panose="02020603050405020304" pitchFamily="18" charset="0"/>
            </a:endParaRPr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2438400" y="5562600"/>
            <a:ext cx="914400" cy="228600"/>
          </a:xfrm>
          <a:prstGeom prst="rect">
            <a:avLst/>
          </a:prstGeom>
          <a:solidFill>
            <a:srgbClr val="FDE0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838200" y="5562600"/>
            <a:ext cx="1066800" cy="228600"/>
          </a:xfrm>
          <a:prstGeom prst="rect">
            <a:avLst/>
          </a:prstGeom>
          <a:solidFill>
            <a:srgbClr val="FDE0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7592" name="Text Box 8"/>
          <p:cNvSpPr txBox="1">
            <a:spLocks noChangeArrowheads="1"/>
          </p:cNvSpPr>
          <p:nvPr/>
        </p:nvSpPr>
        <p:spPr bwMode="auto">
          <a:xfrm>
            <a:off x="3124200" y="5029200"/>
            <a:ext cx="990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/>
              <a:t>Reject H</a:t>
            </a:r>
            <a:r>
              <a:rPr lang="en-US" altLang="en-US" sz="1400" baseline="-25000"/>
              <a:t>0</a:t>
            </a:r>
          </a:p>
        </p:txBody>
      </p:sp>
      <p:sp>
        <p:nvSpPr>
          <p:cNvPr id="67593" name="Text Box 9"/>
          <p:cNvSpPr txBox="1">
            <a:spLocks noChangeArrowheads="1"/>
          </p:cNvSpPr>
          <p:nvPr/>
        </p:nvSpPr>
        <p:spPr bwMode="auto">
          <a:xfrm>
            <a:off x="381000" y="5029200"/>
            <a:ext cx="990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/>
              <a:t>Reject H</a:t>
            </a:r>
            <a:r>
              <a:rPr lang="en-US" altLang="en-US" sz="1400" baseline="-25000"/>
              <a:t>0</a:t>
            </a:r>
          </a:p>
        </p:txBody>
      </p:sp>
      <p:sp>
        <p:nvSpPr>
          <p:cNvPr id="67594" name="Freeform 10"/>
          <p:cNvSpPr>
            <a:spLocks/>
          </p:cNvSpPr>
          <p:nvPr/>
        </p:nvSpPr>
        <p:spPr bwMode="auto">
          <a:xfrm>
            <a:off x="2890838" y="4241800"/>
            <a:ext cx="850900" cy="561975"/>
          </a:xfrm>
          <a:custGeom>
            <a:avLst/>
            <a:gdLst>
              <a:gd name="T0" fmla="*/ 2147483646 w 536"/>
              <a:gd name="T1" fmla="*/ 2147483646 h 354"/>
              <a:gd name="T2" fmla="*/ 2147483646 w 536"/>
              <a:gd name="T3" fmla="*/ 2147483646 h 354"/>
              <a:gd name="T4" fmla="*/ 2147483646 w 536"/>
              <a:gd name="T5" fmla="*/ 2147483646 h 354"/>
              <a:gd name="T6" fmla="*/ 2147483646 w 536"/>
              <a:gd name="T7" fmla="*/ 2147483646 h 354"/>
              <a:gd name="T8" fmla="*/ 2147483646 w 536"/>
              <a:gd name="T9" fmla="*/ 2147483646 h 354"/>
              <a:gd name="T10" fmla="*/ 2147483646 w 536"/>
              <a:gd name="T11" fmla="*/ 0 h 354"/>
              <a:gd name="T12" fmla="*/ 0 w 536"/>
              <a:gd name="T13" fmla="*/ 2147483646 h 354"/>
              <a:gd name="T14" fmla="*/ 2147483646 w 536"/>
              <a:gd name="T15" fmla="*/ 2147483646 h 354"/>
              <a:gd name="T16" fmla="*/ 2147483646 w 536"/>
              <a:gd name="T17" fmla="*/ 2147483646 h 35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36"/>
              <a:gd name="T28" fmla="*/ 0 h 354"/>
              <a:gd name="T29" fmla="*/ 536 w 536"/>
              <a:gd name="T30" fmla="*/ 354 h 35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36" h="354">
                <a:moveTo>
                  <a:pt x="536" y="351"/>
                </a:moveTo>
                <a:lnTo>
                  <a:pt x="535" y="312"/>
                </a:lnTo>
                <a:lnTo>
                  <a:pt x="315" y="273"/>
                </a:lnTo>
                <a:lnTo>
                  <a:pt x="188" y="208"/>
                </a:lnTo>
                <a:lnTo>
                  <a:pt x="117" y="153"/>
                </a:lnTo>
                <a:lnTo>
                  <a:pt x="3" y="0"/>
                </a:lnTo>
                <a:lnTo>
                  <a:pt x="0" y="354"/>
                </a:lnTo>
                <a:lnTo>
                  <a:pt x="527" y="351"/>
                </a:lnTo>
                <a:lnTo>
                  <a:pt x="527" y="347"/>
                </a:lnTo>
              </a:path>
            </a:pathLst>
          </a:cu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5" name="Freeform 11"/>
          <p:cNvSpPr>
            <a:spLocks/>
          </p:cNvSpPr>
          <p:nvPr/>
        </p:nvSpPr>
        <p:spPr bwMode="auto">
          <a:xfrm>
            <a:off x="593725" y="4308475"/>
            <a:ext cx="854075" cy="495300"/>
          </a:xfrm>
          <a:custGeom>
            <a:avLst/>
            <a:gdLst>
              <a:gd name="T0" fmla="*/ 0 w 538"/>
              <a:gd name="T1" fmla="*/ 2147483646 h 312"/>
              <a:gd name="T2" fmla="*/ 0 w 538"/>
              <a:gd name="T3" fmla="*/ 2147483646 h 312"/>
              <a:gd name="T4" fmla="*/ 2147483646 w 538"/>
              <a:gd name="T5" fmla="*/ 2147483646 h 312"/>
              <a:gd name="T6" fmla="*/ 2147483646 w 538"/>
              <a:gd name="T7" fmla="*/ 2147483646 h 312"/>
              <a:gd name="T8" fmla="*/ 2147483646 w 538"/>
              <a:gd name="T9" fmla="*/ 2147483646 h 312"/>
              <a:gd name="T10" fmla="*/ 2147483646 w 538"/>
              <a:gd name="T11" fmla="*/ 0 h 312"/>
              <a:gd name="T12" fmla="*/ 2147483646 w 538"/>
              <a:gd name="T13" fmla="*/ 2147483646 h 312"/>
              <a:gd name="T14" fmla="*/ 2147483646 w 538"/>
              <a:gd name="T15" fmla="*/ 2147483646 h 312"/>
              <a:gd name="T16" fmla="*/ 2147483646 w 538"/>
              <a:gd name="T17" fmla="*/ 2147483646 h 31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38"/>
              <a:gd name="T28" fmla="*/ 0 h 312"/>
              <a:gd name="T29" fmla="*/ 538 w 538"/>
              <a:gd name="T30" fmla="*/ 312 h 31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38" h="312">
                <a:moveTo>
                  <a:pt x="0" y="312"/>
                </a:moveTo>
                <a:lnTo>
                  <a:pt x="0" y="267"/>
                </a:lnTo>
                <a:lnTo>
                  <a:pt x="219" y="235"/>
                </a:lnTo>
                <a:lnTo>
                  <a:pt x="330" y="190"/>
                </a:lnTo>
                <a:lnTo>
                  <a:pt x="403" y="141"/>
                </a:lnTo>
                <a:lnTo>
                  <a:pt x="537" y="0"/>
                </a:lnTo>
                <a:lnTo>
                  <a:pt x="538" y="309"/>
                </a:lnTo>
                <a:lnTo>
                  <a:pt x="18" y="309"/>
                </a:lnTo>
                <a:lnTo>
                  <a:pt x="18" y="305"/>
                </a:lnTo>
              </a:path>
            </a:pathLst>
          </a:cu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6" name="Freeform 12"/>
          <p:cNvSpPr>
            <a:spLocks/>
          </p:cNvSpPr>
          <p:nvPr/>
        </p:nvSpPr>
        <p:spPr bwMode="auto">
          <a:xfrm>
            <a:off x="609600" y="3429000"/>
            <a:ext cx="1600200" cy="1295400"/>
          </a:xfrm>
          <a:custGeom>
            <a:avLst/>
            <a:gdLst>
              <a:gd name="T0" fmla="*/ 0 w 600"/>
              <a:gd name="T1" fmla="*/ 2147483646 h 576"/>
              <a:gd name="T2" fmla="*/ 2147483646 w 600"/>
              <a:gd name="T3" fmla="*/ 2147483646 h 576"/>
              <a:gd name="T4" fmla="*/ 2147483646 w 600"/>
              <a:gd name="T5" fmla="*/ 2147483646 h 576"/>
              <a:gd name="T6" fmla="*/ 2147483646 w 600"/>
              <a:gd name="T7" fmla="*/ 2147483646 h 576"/>
              <a:gd name="T8" fmla="*/ 2147483646 w 600"/>
              <a:gd name="T9" fmla="*/ 2147483646 h 576"/>
              <a:gd name="T10" fmla="*/ 2147483646 w 600"/>
              <a:gd name="T11" fmla="*/ 2147483646 h 576"/>
              <a:gd name="T12" fmla="*/ 2147483646 w 600"/>
              <a:gd name="T13" fmla="*/ 2147483646 h 576"/>
              <a:gd name="T14" fmla="*/ 2147483646 w 600"/>
              <a:gd name="T15" fmla="*/ 2147483646 h 576"/>
              <a:gd name="T16" fmla="*/ 2147483646 w 600"/>
              <a:gd name="T17" fmla="*/ 2147483646 h 576"/>
              <a:gd name="T18" fmla="*/ 2147483646 w 600"/>
              <a:gd name="T19" fmla="*/ 2147483646 h 576"/>
              <a:gd name="T20" fmla="*/ 2147483646 w 600"/>
              <a:gd name="T21" fmla="*/ 2147483646 h 576"/>
              <a:gd name="T22" fmla="*/ 2147483646 w 600"/>
              <a:gd name="T23" fmla="*/ 2147483646 h 576"/>
              <a:gd name="T24" fmla="*/ 2147483646 w 600"/>
              <a:gd name="T25" fmla="*/ 2147483646 h 576"/>
              <a:gd name="T26" fmla="*/ 2147483646 w 600"/>
              <a:gd name="T27" fmla="*/ 2147483646 h 576"/>
              <a:gd name="T28" fmla="*/ 2147483646 w 600"/>
              <a:gd name="T29" fmla="*/ 2147483646 h 576"/>
              <a:gd name="T30" fmla="*/ 2147483646 w 600"/>
              <a:gd name="T31" fmla="*/ 0 h 57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600"/>
              <a:gd name="T49" fmla="*/ 0 h 576"/>
              <a:gd name="T50" fmla="*/ 600 w 600"/>
              <a:gd name="T51" fmla="*/ 576 h 57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600" h="576">
                <a:moveTo>
                  <a:pt x="0" y="575"/>
                </a:moveTo>
                <a:lnTo>
                  <a:pt x="63" y="570"/>
                </a:lnTo>
                <a:lnTo>
                  <a:pt x="95" y="562"/>
                </a:lnTo>
                <a:lnTo>
                  <a:pt x="127" y="553"/>
                </a:lnTo>
                <a:lnTo>
                  <a:pt x="158" y="540"/>
                </a:lnTo>
                <a:lnTo>
                  <a:pt x="190" y="521"/>
                </a:lnTo>
                <a:lnTo>
                  <a:pt x="222" y="498"/>
                </a:lnTo>
                <a:lnTo>
                  <a:pt x="284" y="432"/>
                </a:lnTo>
                <a:lnTo>
                  <a:pt x="347" y="338"/>
                </a:lnTo>
                <a:lnTo>
                  <a:pt x="410" y="224"/>
                </a:lnTo>
                <a:lnTo>
                  <a:pt x="441" y="167"/>
                </a:lnTo>
                <a:lnTo>
                  <a:pt x="473" y="114"/>
                </a:lnTo>
                <a:lnTo>
                  <a:pt x="505" y="67"/>
                </a:lnTo>
                <a:lnTo>
                  <a:pt x="535" y="31"/>
                </a:lnTo>
                <a:lnTo>
                  <a:pt x="567" y="8"/>
                </a:lnTo>
                <a:lnTo>
                  <a:pt x="599" y="0"/>
                </a:lnTo>
              </a:path>
            </a:pathLst>
          </a:custGeom>
          <a:noFill/>
          <a:ln w="50800" cap="rnd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7" name="Freeform 13"/>
          <p:cNvSpPr>
            <a:spLocks/>
          </p:cNvSpPr>
          <p:nvPr/>
        </p:nvSpPr>
        <p:spPr bwMode="auto">
          <a:xfrm>
            <a:off x="2209800" y="3429000"/>
            <a:ext cx="1524000" cy="1295400"/>
          </a:xfrm>
          <a:custGeom>
            <a:avLst/>
            <a:gdLst>
              <a:gd name="T0" fmla="*/ 2147483646 w 576"/>
              <a:gd name="T1" fmla="*/ 2147483646 h 576"/>
              <a:gd name="T2" fmla="*/ 2147483646 w 576"/>
              <a:gd name="T3" fmla="*/ 2147483646 h 576"/>
              <a:gd name="T4" fmla="*/ 2147483646 w 576"/>
              <a:gd name="T5" fmla="*/ 2147483646 h 576"/>
              <a:gd name="T6" fmla="*/ 2147483646 w 576"/>
              <a:gd name="T7" fmla="*/ 2147483646 h 576"/>
              <a:gd name="T8" fmla="*/ 2147483646 w 576"/>
              <a:gd name="T9" fmla="*/ 2147483646 h 576"/>
              <a:gd name="T10" fmla="*/ 2147483646 w 576"/>
              <a:gd name="T11" fmla="*/ 2147483646 h 576"/>
              <a:gd name="T12" fmla="*/ 2147483646 w 576"/>
              <a:gd name="T13" fmla="*/ 2147483646 h 576"/>
              <a:gd name="T14" fmla="*/ 2147483646 w 576"/>
              <a:gd name="T15" fmla="*/ 2147483646 h 576"/>
              <a:gd name="T16" fmla="*/ 2147483646 w 576"/>
              <a:gd name="T17" fmla="*/ 2147483646 h 576"/>
              <a:gd name="T18" fmla="*/ 2147483646 w 576"/>
              <a:gd name="T19" fmla="*/ 2147483646 h 576"/>
              <a:gd name="T20" fmla="*/ 2147483646 w 576"/>
              <a:gd name="T21" fmla="*/ 2147483646 h 576"/>
              <a:gd name="T22" fmla="*/ 2147483646 w 576"/>
              <a:gd name="T23" fmla="*/ 2147483646 h 576"/>
              <a:gd name="T24" fmla="*/ 2147483646 w 576"/>
              <a:gd name="T25" fmla="*/ 2147483646 h 576"/>
              <a:gd name="T26" fmla="*/ 2147483646 w 576"/>
              <a:gd name="T27" fmla="*/ 2147483646 h 576"/>
              <a:gd name="T28" fmla="*/ 2147483646 w 576"/>
              <a:gd name="T29" fmla="*/ 2147483646 h 576"/>
              <a:gd name="T30" fmla="*/ 0 w 576"/>
              <a:gd name="T31" fmla="*/ 0 h 57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76"/>
              <a:gd name="T49" fmla="*/ 0 h 576"/>
              <a:gd name="T50" fmla="*/ 576 w 576"/>
              <a:gd name="T51" fmla="*/ 576 h 57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76" h="576">
                <a:moveTo>
                  <a:pt x="575" y="575"/>
                </a:moveTo>
                <a:lnTo>
                  <a:pt x="515" y="570"/>
                </a:lnTo>
                <a:lnTo>
                  <a:pt x="484" y="562"/>
                </a:lnTo>
                <a:lnTo>
                  <a:pt x="455" y="553"/>
                </a:lnTo>
                <a:lnTo>
                  <a:pt x="424" y="540"/>
                </a:lnTo>
                <a:lnTo>
                  <a:pt x="393" y="521"/>
                </a:lnTo>
                <a:lnTo>
                  <a:pt x="364" y="498"/>
                </a:lnTo>
                <a:lnTo>
                  <a:pt x="303" y="432"/>
                </a:lnTo>
                <a:lnTo>
                  <a:pt x="242" y="338"/>
                </a:lnTo>
                <a:lnTo>
                  <a:pt x="182" y="224"/>
                </a:lnTo>
                <a:lnTo>
                  <a:pt x="151" y="167"/>
                </a:lnTo>
                <a:lnTo>
                  <a:pt x="120" y="114"/>
                </a:lnTo>
                <a:lnTo>
                  <a:pt x="91" y="67"/>
                </a:lnTo>
                <a:lnTo>
                  <a:pt x="60" y="31"/>
                </a:lnTo>
                <a:lnTo>
                  <a:pt x="30" y="8"/>
                </a:lnTo>
                <a:lnTo>
                  <a:pt x="0" y="0"/>
                </a:lnTo>
              </a:path>
            </a:pathLst>
          </a:custGeom>
          <a:noFill/>
          <a:ln w="50800" cap="rnd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8" name="Line 14"/>
          <p:cNvSpPr>
            <a:spLocks noChangeShapeType="1"/>
          </p:cNvSpPr>
          <p:nvPr/>
        </p:nvSpPr>
        <p:spPr bwMode="auto">
          <a:xfrm>
            <a:off x="533400" y="4800600"/>
            <a:ext cx="320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9" name="Line 15"/>
          <p:cNvSpPr>
            <a:spLocks noChangeShapeType="1"/>
          </p:cNvSpPr>
          <p:nvPr/>
        </p:nvSpPr>
        <p:spPr bwMode="auto">
          <a:xfrm>
            <a:off x="1066800" y="4267200"/>
            <a:ext cx="2286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0" name="Rectangle 16"/>
          <p:cNvSpPr>
            <a:spLocks noChangeArrowheads="1"/>
          </p:cNvSpPr>
          <p:nvPr/>
        </p:nvSpPr>
        <p:spPr bwMode="auto">
          <a:xfrm flipH="1">
            <a:off x="457200" y="3962400"/>
            <a:ext cx="10668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latin typeface="Symbol" panose="05050102010706020507" pitchFamily="18" charset="2"/>
              </a:rPr>
              <a:t>a</a:t>
            </a:r>
            <a:r>
              <a:rPr lang="en-US" altLang="en-US" sz="1600"/>
              <a:t>/2=.025</a:t>
            </a:r>
          </a:p>
        </p:txBody>
      </p:sp>
      <p:sp>
        <p:nvSpPr>
          <p:cNvPr id="67601" name="Line 17"/>
          <p:cNvSpPr>
            <a:spLocks noChangeShapeType="1"/>
          </p:cNvSpPr>
          <p:nvPr/>
        </p:nvSpPr>
        <p:spPr bwMode="auto">
          <a:xfrm>
            <a:off x="2209800" y="3429000"/>
            <a:ext cx="0" cy="1371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7602" name="Line 18"/>
          <p:cNvSpPr>
            <a:spLocks noChangeShapeType="1"/>
          </p:cNvSpPr>
          <p:nvPr/>
        </p:nvSpPr>
        <p:spPr bwMode="auto">
          <a:xfrm>
            <a:off x="1447800" y="48768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3" name="Text Box 19"/>
          <p:cNvSpPr txBox="1">
            <a:spLocks noChangeArrowheads="1"/>
          </p:cNvSpPr>
          <p:nvPr/>
        </p:nvSpPr>
        <p:spPr bwMode="auto">
          <a:xfrm>
            <a:off x="1066800" y="5105400"/>
            <a:ext cx="68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-t</a:t>
            </a:r>
            <a:r>
              <a:rPr lang="el-GR" altLang="en-US" sz="2000" baseline="-25000"/>
              <a:t>α</a:t>
            </a:r>
            <a:r>
              <a:rPr lang="en-US" altLang="en-US" sz="2000" baseline="-25000"/>
              <a:t>/2</a:t>
            </a:r>
            <a:endParaRPr lang="el-GR" altLang="en-US" sz="2000" baseline="-25000"/>
          </a:p>
        </p:txBody>
      </p:sp>
      <p:sp>
        <p:nvSpPr>
          <p:cNvPr id="67604" name="Line 20"/>
          <p:cNvSpPr>
            <a:spLocks noChangeShapeType="1"/>
          </p:cNvSpPr>
          <p:nvPr/>
        </p:nvSpPr>
        <p:spPr bwMode="auto">
          <a:xfrm>
            <a:off x="1447800" y="5029200"/>
            <a:ext cx="1447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5" name="Text Box 21"/>
          <p:cNvSpPr txBox="1">
            <a:spLocks noChangeArrowheads="1"/>
          </p:cNvSpPr>
          <p:nvPr/>
        </p:nvSpPr>
        <p:spPr bwMode="auto">
          <a:xfrm>
            <a:off x="1371600" y="5029200"/>
            <a:ext cx="152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/>
              <a:t>Do not reject H</a:t>
            </a:r>
            <a:r>
              <a:rPr lang="en-US" altLang="en-US" sz="1400" baseline="-25000"/>
              <a:t>0</a:t>
            </a:r>
          </a:p>
        </p:txBody>
      </p:sp>
      <p:sp>
        <p:nvSpPr>
          <p:cNvPr id="67606" name="Line 22"/>
          <p:cNvSpPr>
            <a:spLocks noChangeShapeType="1"/>
          </p:cNvSpPr>
          <p:nvPr/>
        </p:nvSpPr>
        <p:spPr bwMode="auto">
          <a:xfrm>
            <a:off x="304800" y="5029200"/>
            <a:ext cx="1143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7" name="Text Box 23"/>
          <p:cNvSpPr txBox="1">
            <a:spLocks noChangeArrowheads="1"/>
          </p:cNvSpPr>
          <p:nvPr/>
        </p:nvSpPr>
        <p:spPr bwMode="auto">
          <a:xfrm>
            <a:off x="1981200" y="52578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0</a:t>
            </a:r>
            <a:endParaRPr lang="el-GR" altLang="en-US" sz="1800" baseline="-25000"/>
          </a:p>
        </p:txBody>
      </p:sp>
      <p:sp>
        <p:nvSpPr>
          <p:cNvPr id="67608" name="Text Box 24"/>
          <p:cNvSpPr txBox="1">
            <a:spLocks noChangeArrowheads="1"/>
          </p:cNvSpPr>
          <p:nvPr/>
        </p:nvSpPr>
        <p:spPr bwMode="auto">
          <a:xfrm>
            <a:off x="2667000" y="5105400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t</a:t>
            </a:r>
            <a:r>
              <a:rPr lang="el-GR" altLang="en-US" sz="2000" baseline="-25000"/>
              <a:t>α</a:t>
            </a:r>
            <a:r>
              <a:rPr lang="en-US" altLang="en-US" sz="2000" baseline="-25000"/>
              <a:t>/2</a:t>
            </a:r>
            <a:endParaRPr lang="el-GR" altLang="en-US" sz="2000" baseline="-25000"/>
          </a:p>
        </p:txBody>
      </p:sp>
      <p:sp>
        <p:nvSpPr>
          <p:cNvPr id="67609" name="Line 25"/>
          <p:cNvSpPr>
            <a:spLocks noChangeShapeType="1"/>
          </p:cNvSpPr>
          <p:nvPr/>
        </p:nvSpPr>
        <p:spPr bwMode="auto">
          <a:xfrm>
            <a:off x="2895600" y="48768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10" name="Freeform 26"/>
          <p:cNvSpPr>
            <a:spLocks/>
          </p:cNvSpPr>
          <p:nvPr/>
        </p:nvSpPr>
        <p:spPr bwMode="auto">
          <a:xfrm>
            <a:off x="3048000" y="4237038"/>
            <a:ext cx="204788" cy="411162"/>
          </a:xfrm>
          <a:custGeom>
            <a:avLst/>
            <a:gdLst>
              <a:gd name="T0" fmla="*/ 2147483646 w 48"/>
              <a:gd name="T1" fmla="*/ 0 h 249"/>
              <a:gd name="T2" fmla="*/ 0 w 48"/>
              <a:gd name="T3" fmla="*/ 2147483646 h 249"/>
              <a:gd name="T4" fmla="*/ 0 60000 65536"/>
              <a:gd name="T5" fmla="*/ 0 60000 65536"/>
              <a:gd name="T6" fmla="*/ 0 w 48"/>
              <a:gd name="T7" fmla="*/ 0 h 249"/>
              <a:gd name="T8" fmla="*/ 48 w 48"/>
              <a:gd name="T9" fmla="*/ 249 h 24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" h="249">
                <a:moveTo>
                  <a:pt x="48" y="0"/>
                </a:moveTo>
                <a:lnTo>
                  <a:pt x="0" y="249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11" name="Rectangle 27"/>
          <p:cNvSpPr>
            <a:spLocks noChangeArrowheads="1"/>
          </p:cNvSpPr>
          <p:nvPr/>
        </p:nvSpPr>
        <p:spPr bwMode="auto">
          <a:xfrm flipH="1">
            <a:off x="2971800" y="3962400"/>
            <a:ext cx="12192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latin typeface="Symbol" panose="05050102010706020507" pitchFamily="18" charset="2"/>
              </a:rPr>
              <a:t>a</a:t>
            </a:r>
            <a:r>
              <a:rPr lang="en-US" altLang="en-US" sz="1600"/>
              <a:t>/2=.025</a:t>
            </a:r>
          </a:p>
        </p:txBody>
      </p:sp>
      <p:sp>
        <p:nvSpPr>
          <p:cNvPr id="67612" name="Rectangle 28"/>
          <p:cNvSpPr>
            <a:spLocks noChangeArrowheads="1"/>
          </p:cNvSpPr>
          <p:nvPr/>
        </p:nvSpPr>
        <p:spPr bwMode="auto">
          <a:xfrm flipH="1">
            <a:off x="838200" y="5486400"/>
            <a:ext cx="1219200" cy="393700"/>
          </a:xfrm>
          <a:prstGeom prst="rect">
            <a:avLst/>
          </a:prstGeom>
          <a:solidFill>
            <a:srgbClr val="9BFF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/>
              <a:t>-2.3060</a:t>
            </a:r>
          </a:p>
        </p:txBody>
      </p:sp>
      <p:sp>
        <p:nvSpPr>
          <p:cNvPr id="67613" name="Rectangle 29"/>
          <p:cNvSpPr>
            <a:spLocks noChangeArrowheads="1"/>
          </p:cNvSpPr>
          <p:nvPr/>
        </p:nvSpPr>
        <p:spPr bwMode="auto">
          <a:xfrm flipH="1">
            <a:off x="2438400" y="5486400"/>
            <a:ext cx="990600" cy="393700"/>
          </a:xfrm>
          <a:prstGeom prst="rect">
            <a:avLst/>
          </a:prstGeom>
          <a:solidFill>
            <a:srgbClr val="9BFF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/>
              <a:t>2.3060</a:t>
            </a:r>
          </a:p>
        </p:txBody>
      </p:sp>
      <p:sp>
        <p:nvSpPr>
          <p:cNvPr id="67614" name="Rectangle 30"/>
          <p:cNvSpPr>
            <a:spLocks noChangeArrowheads="1"/>
          </p:cNvSpPr>
          <p:nvPr/>
        </p:nvSpPr>
        <p:spPr bwMode="auto">
          <a:xfrm flipH="1">
            <a:off x="3581400" y="5486400"/>
            <a:ext cx="838200" cy="412750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/>
              <a:t>3.329</a:t>
            </a:r>
          </a:p>
        </p:txBody>
      </p:sp>
      <p:sp>
        <p:nvSpPr>
          <p:cNvPr id="67615" name="Rectangle 31"/>
          <p:cNvSpPr>
            <a:spLocks noChangeArrowheads="1"/>
          </p:cNvSpPr>
          <p:nvPr/>
        </p:nvSpPr>
        <p:spPr bwMode="auto">
          <a:xfrm flipH="1">
            <a:off x="228600" y="3276600"/>
            <a:ext cx="1676400" cy="333375"/>
          </a:xfrm>
          <a:prstGeom prst="rect">
            <a:avLst/>
          </a:prstGeom>
          <a:solidFill>
            <a:srgbClr val="9BFF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/>
              <a:t>d.f. = 10- 2 = 8</a:t>
            </a:r>
          </a:p>
        </p:txBody>
      </p:sp>
      <p:sp>
        <p:nvSpPr>
          <p:cNvPr id="67616" name="Line 32"/>
          <p:cNvSpPr>
            <a:spLocks noChangeShapeType="1"/>
          </p:cNvSpPr>
          <p:nvPr/>
        </p:nvSpPr>
        <p:spPr bwMode="auto">
          <a:xfrm>
            <a:off x="2895600" y="5029200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7617" name="Line 33"/>
          <p:cNvSpPr>
            <a:spLocks noChangeShapeType="1"/>
          </p:cNvSpPr>
          <p:nvPr/>
        </p:nvSpPr>
        <p:spPr bwMode="auto">
          <a:xfrm flipV="1">
            <a:off x="3581400" y="4800600"/>
            <a:ext cx="0" cy="68580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18" name="Rectangle 3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876925" y="1905000"/>
            <a:ext cx="2370138" cy="1182688"/>
          </a:xfrm>
        </p:spPr>
        <p:txBody>
          <a:bodyPr lIns="90488" tIns="44450" rIns="90488" bIns="44450"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/>
              <a:t>H</a:t>
            </a:r>
            <a:r>
              <a:rPr lang="en-US" altLang="en-US" sz="2400" baseline="-25000"/>
              <a:t>0</a:t>
            </a:r>
            <a:r>
              <a:rPr lang="en-US" altLang="en-US" sz="2400"/>
              <a:t>: </a:t>
            </a:r>
            <a:r>
              <a:rPr lang="el-GR" altLang="en-US" sz="2400"/>
              <a:t>β</a:t>
            </a:r>
            <a:r>
              <a:rPr lang="en-US" altLang="en-US" sz="2400" baseline="-25000"/>
              <a:t>1</a:t>
            </a:r>
            <a:r>
              <a:rPr lang="en-US" altLang="en-US" sz="2400"/>
              <a:t> = 0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/>
              <a:t>H</a:t>
            </a:r>
            <a:r>
              <a:rPr lang="en-US" altLang="en-US" sz="2400" baseline="-25000"/>
              <a:t>1</a:t>
            </a:r>
            <a:r>
              <a:rPr lang="en-US" altLang="en-US" sz="2400"/>
              <a:t>: </a:t>
            </a:r>
            <a:r>
              <a:rPr lang="el-GR" altLang="en-US" sz="2400"/>
              <a:t>β</a:t>
            </a:r>
            <a:r>
              <a:rPr lang="en-US" altLang="en-US" sz="2400" baseline="-25000"/>
              <a:t>1</a:t>
            </a:r>
            <a:r>
              <a:rPr lang="en-US" altLang="en-US" sz="2400"/>
              <a:t> ≠ 0</a:t>
            </a:r>
          </a:p>
        </p:txBody>
      </p:sp>
      <p:sp>
        <p:nvSpPr>
          <p:cNvPr id="67619" name="Rectangle 36"/>
          <p:cNvSpPr>
            <a:spLocks noChangeArrowheads="1"/>
          </p:cNvSpPr>
          <p:nvPr/>
        </p:nvSpPr>
        <p:spPr bwMode="auto">
          <a:xfrm>
            <a:off x="7543800" y="1304925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B97B0887-DA58-4264-A5EC-F115D53E91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57" y="0"/>
            <a:ext cx="8332149" cy="5688106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67730C3-54AD-4218-BF5F-1099EAD9580F}"/>
              </a:ext>
            </a:extLst>
          </p:cNvPr>
          <p:cNvCxnSpPr>
            <a:cxnSpLocks/>
          </p:cNvCxnSpPr>
          <p:nvPr/>
        </p:nvCxnSpPr>
        <p:spPr>
          <a:xfrm>
            <a:off x="228600" y="4572000"/>
            <a:ext cx="1295400" cy="0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D598B59-EF9C-48F4-9B48-DB277840C30C}"/>
              </a:ext>
            </a:extLst>
          </p:cNvPr>
          <p:cNvCxnSpPr>
            <a:cxnSpLocks/>
          </p:cNvCxnSpPr>
          <p:nvPr/>
        </p:nvCxnSpPr>
        <p:spPr>
          <a:xfrm flipH="1">
            <a:off x="6400800" y="1447800"/>
            <a:ext cx="1828800" cy="1143000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312B0C6E-1B07-4A0B-8B46-460D5E362929}"/>
              </a:ext>
            </a:extLst>
          </p:cNvPr>
          <p:cNvSpPr/>
          <p:nvPr/>
        </p:nvSpPr>
        <p:spPr>
          <a:xfrm>
            <a:off x="5791200" y="4419600"/>
            <a:ext cx="762000" cy="457198"/>
          </a:xfrm>
          <a:prstGeom prst="ellipse">
            <a:avLst/>
          </a:prstGeom>
          <a:solidFill>
            <a:srgbClr val="FF0000">
              <a:alpha val="12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43540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50938" y="381000"/>
            <a:ext cx="7383462" cy="990600"/>
          </a:xfrm>
        </p:spPr>
        <p:txBody>
          <a:bodyPr/>
          <a:lstStyle/>
          <a:p>
            <a:pPr eaLnBrk="1" hangingPunct="1"/>
            <a:r>
              <a:rPr lang="en-US" altLang="en-US"/>
              <a:t>Inferences About the Slope: </a:t>
            </a:r>
            <a:br>
              <a:rPr lang="en-US" altLang="en-US"/>
            </a:br>
            <a:r>
              <a:rPr lang="en-US" altLang="en-US"/>
              <a:t>t Test Example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429000" y="1447800"/>
            <a:ext cx="2057400" cy="990600"/>
          </a:xfrm>
        </p:spPr>
        <p:txBody>
          <a:bodyPr lIns="90488" tIns="44450" rIns="90488" bIns="44450"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/>
              <a:t>H</a:t>
            </a:r>
            <a:r>
              <a:rPr lang="en-US" altLang="en-US" sz="2400" baseline="-25000"/>
              <a:t>0</a:t>
            </a:r>
            <a:r>
              <a:rPr lang="en-US" altLang="en-US" sz="2400"/>
              <a:t>: </a:t>
            </a:r>
            <a:r>
              <a:rPr lang="el-GR" altLang="en-US" sz="2400"/>
              <a:t>β</a:t>
            </a:r>
            <a:r>
              <a:rPr lang="en-US" altLang="en-US" sz="2400" baseline="-25000"/>
              <a:t>1</a:t>
            </a:r>
            <a:r>
              <a:rPr lang="en-US" altLang="en-US" sz="2400"/>
              <a:t> = 0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/>
              <a:t>H</a:t>
            </a:r>
            <a:r>
              <a:rPr lang="en-US" altLang="en-US" sz="2400" baseline="-25000"/>
              <a:t>1</a:t>
            </a:r>
            <a:r>
              <a:rPr lang="en-US" altLang="en-US" sz="2400"/>
              <a:t>: </a:t>
            </a:r>
            <a:r>
              <a:rPr lang="el-GR" altLang="en-US" sz="2400"/>
              <a:t>β</a:t>
            </a:r>
            <a:r>
              <a:rPr lang="en-US" altLang="en-US" sz="2400" baseline="-25000"/>
              <a:t>1</a:t>
            </a:r>
            <a:r>
              <a:rPr lang="en-US" altLang="en-US" sz="2400"/>
              <a:t> ≠ 0</a:t>
            </a: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304800" y="1828800"/>
            <a:ext cx="36671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/>
              <a:t>From Excel output: </a:t>
            </a:r>
          </a:p>
        </p:txBody>
      </p:sp>
      <p:graphicFrame>
        <p:nvGraphicFramePr>
          <p:cNvPr id="284677" name="Group 5"/>
          <p:cNvGraphicFramePr>
            <a:graphicFrameLocks noGrp="1"/>
          </p:cNvGraphicFramePr>
          <p:nvPr/>
        </p:nvGraphicFramePr>
        <p:xfrm>
          <a:off x="533400" y="2362200"/>
          <a:ext cx="6324600" cy="960438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5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9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0146">
                <a:tc>
                  <a:txBody>
                    <a:bodyPr/>
                    <a:lstStyle/>
                    <a:p>
                      <a:pPr marL="0" marR="0" lvl="0" indent="0" algn="ctr" defTabSz="8524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5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5" marB="457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5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Coefficients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5" marB="457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5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Standard Error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5" marB="457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5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 Stat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5" marB="457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5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P-value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5" marB="457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146">
                <a:tc>
                  <a:txBody>
                    <a:bodyPr/>
                    <a:lstStyle/>
                    <a:p>
                      <a:pPr marL="0" marR="0" lvl="0" indent="0" algn="l" defTabSz="8524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Intercept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5" marB="457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8524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98.24833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5" marB="457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8524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58.03348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5" marB="457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8524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1.69296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5" marB="457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8524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0.12892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5" marB="457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146">
                <a:tc>
                  <a:txBody>
                    <a:bodyPr/>
                    <a:lstStyle/>
                    <a:p>
                      <a:pPr marL="0" marR="0" lvl="0" indent="0" algn="l" defTabSz="8524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Square Feet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5" marB="457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8524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0.10977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5" marB="457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8524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0.03297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5" marB="457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8524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3.32938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5" marB="457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8524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0.01039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5" marB="457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8639" name="Oval 31"/>
          <p:cNvSpPr>
            <a:spLocks noChangeArrowheads="1"/>
          </p:cNvSpPr>
          <p:nvPr/>
        </p:nvSpPr>
        <p:spPr bwMode="auto">
          <a:xfrm>
            <a:off x="5934075" y="2971800"/>
            <a:ext cx="1000125" cy="352425"/>
          </a:xfrm>
          <a:prstGeom prst="ellips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8640" name="Line 32"/>
          <p:cNvSpPr>
            <a:spLocks noChangeShapeType="1"/>
          </p:cNvSpPr>
          <p:nvPr/>
        </p:nvSpPr>
        <p:spPr bwMode="auto">
          <a:xfrm flipH="1" flipV="1">
            <a:off x="6705600" y="3352800"/>
            <a:ext cx="609600" cy="6096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41" name="Text Box 33"/>
          <p:cNvSpPr txBox="1">
            <a:spLocks noChangeArrowheads="1"/>
          </p:cNvSpPr>
          <p:nvPr/>
        </p:nvSpPr>
        <p:spPr bwMode="auto">
          <a:xfrm>
            <a:off x="7315200" y="3962400"/>
            <a:ext cx="1295400" cy="457200"/>
          </a:xfrm>
          <a:prstGeom prst="rect">
            <a:avLst/>
          </a:prstGeom>
          <a:solidFill>
            <a:srgbClr val="00E2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p-value</a:t>
            </a:r>
            <a:endParaRPr lang="en-US" altLang="en-US" sz="2400" baseline="-25000"/>
          </a:p>
        </p:txBody>
      </p:sp>
      <p:sp>
        <p:nvSpPr>
          <p:cNvPr id="68642" name="Rectangle 34"/>
          <p:cNvSpPr>
            <a:spLocks noChangeArrowheads="1"/>
          </p:cNvSpPr>
          <p:nvPr/>
        </p:nvSpPr>
        <p:spPr bwMode="auto">
          <a:xfrm>
            <a:off x="914400" y="5029200"/>
            <a:ext cx="5638800" cy="942975"/>
          </a:xfrm>
          <a:prstGeom prst="rect">
            <a:avLst/>
          </a:prstGeom>
          <a:solidFill>
            <a:srgbClr val="FF9BAE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There is sufficient evidence that square footage affects house price.</a:t>
            </a:r>
          </a:p>
        </p:txBody>
      </p:sp>
      <p:sp>
        <p:nvSpPr>
          <p:cNvPr id="68643" name="Rectangle 35"/>
          <p:cNvSpPr>
            <a:spLocks noChangeArrowheads="1"/>
          </p:cNvSpPr>
          <p:nvPr/>
        </p:nvSpPr>
        <p:spPr bwMode="auto">
          <a:xfrm>
            <a:off x="990600" y="4419600"/>
            <a:ext cx="594360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Decision:  Reject H</a:t>
            </a:r>
            <a:r>
              <a:rPr lang="en-US" altLang="en-US" baseline="-25000">
                <a:latin typeface="Times New Roman" panose="02020603050405020304" pitchFamily="18" charset="0"/>
              </a:rPr>
              <a:t>0</a:t>
            </a:r>
            <a:r>
              <a:rPr lang="en-US" altLang="en-US">
                <a:latin typeface="Times New Roman" panose="02020603050405020304" pitchFamily="18" charset="0"/>
              </a:rPr>
              <a:t>, since p-value &lt; </a:t>
            </a:r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l-GR" altLang="en-US" baseline="-25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644" name="Rectangle 16"/>
          <p:cNvSpPr>
            <a:spLocks noChangeArrowheads="1"/>
          </p:cNvSpPr>
          <p:nvPr/>
        </p:nvSpPr>
        <p:spPr bwMode="auto">
          <a:xfrm>
            <a:off x="7543800" y="1304925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89050" y="161925"/>
            <a:ext cx="7383463" cy="674688"/>
          </a:xfrm>
        </p:spPr>
        <p:txBody>
          <a:bodyPr/>
          <a:lstStyle/>
          <a:p>
            <a:pPr eaLnBrk="1" hangingPunct="1"/>
            <a:r>
              <a:rPr lang="en-US" altLang="en-US"/>
              <a:t>F Test for The Slope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752600"/>
            <a:ext cx="8077200" cy="1905000"/>
          </a:xfrm>
        </p:spPr>
        <p:txBody>
          <a:bodyPr/>
          <a:lstStyle/>
          <a:p>
            <a:pPr eaLnBrk="1" hangingPunct="1"/>
            <a:r>
              <a:rPr lang="en-US" altLang="en-US" sz="3200"/>
              <a:t>F Test statistic:</a:t>
            </a:r>
          </a:p>
          <a:p>
            <a:pPr eaLnBrk="1" hangingPunct="1"/>
            <a:endParaRPr lang="en-US" altLang="en-US" sz="360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3200"/>
              <a:t>			</a:t>
            </a:r>
            <a:r>
              <a:rPr lang="en-US" altLang="en-US" sz="2400"/>
              <a:t>where</a:t>
            </a:r>
          </a:p>
          <a:p>
            <a:pPr eaLnBrk="1" hangingPunct="1"/>
            <a:endParaRPr lang="en-US" altLang="en-US" sz="3200"/>
          </a:p>
          <a:p>
            <a:pPr eaLnBrk="1" hangingPunct="1"/>
            <a:endParaRPr lang="en-US" altLang="en-US" sz="3200"/>
          </a:p>
          <a:p>
            <a:pPr eaLnBrk="1" hangingPunct="1"/>
            <a:endParaRPr lang="en-US" altLang="en-US" sz="140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3200"/>
              <a:t>   </a:t>
            </a:r>
            <a:endParaRPr lang="en-US" altLang="en-US" sz="2400"/>
          </a:p>
        </p:txBody>
      </p:sp>
      <p:graphicFrame>
        <p:nvGraphicFramePr>
          <p:cNvPr id="69636" name="Object 7"/>
          <p:cNvGraphicFramePr>
            <a:graphicFrameLocks noChangeAspect="1"/>
          </p:cNvGraphicFramePr>
          <p:nvPr/>
        </p:nvGraphicFramePr>
        <p:xfrm>
          <a:off x="3975100" y="1709738"/>
          <a:ext cx="2341563" cy="99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63225" imgH="368140" progId="Equation.3">
                  <p:embed/>
                </p:oleObj>
              </mc:Choice>
              <mc:Fallback>
                <p:oleObj name="Equation" r:id="rId2" imgW="863225" imgH="3681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5100" y="1709738"/>
                        <a:ext cx="2341563" cy="998537"/>
                      </a:xfrm>
                      <a:prstGeom prst="rect">
                        <a:avLst/>
                      </a:prstGeom>
                      <a:solidFill>
                        <a:srgbClr val="00E2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7" name="Object 8"/>
          <p:cNvGraphicFramePr>
            <a:graphicFrameLocks noChangeAspect="1"/>
          </p:cNvGraphicFramePr>
          <p:nvPr/>
        </p:nvGraphicFramePr>
        <p:xfrm>
          <a:off x="3970338" y="3260725"/>
          <a:ext cx="2346325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82700" imgH="812800" progId="Equation.DSMT4">
                  <p:embed/>
                </p:oleObj>
              </mc:Choice>
              <mc:Fallback>
                <p:oleObj name="Equation" r:id="rId4" imgW="1282700" imgH="8128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0338" y="3260725"/>
                        <a:ext cx="2346325" cy="1485900"/>
                      </a:xfrm>
                      <a:prstGeom prst="rect">
                        <a:avLst/>
                      </a:prstGeom>
                      <a:solidFill>
                        <a:srgbClr val="FF9BAE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8" name="Text Box 7"/>
          <p:cNvSpPr txBox="1">
            <a:spLocks noChangeArrowheads="1"/>
          </p:cNvSpPr>
          <p:nvPr/>
        </p:nvSpPr>
        <p:spPr bwMode="auto">
          <a:xfrm>
            <a:off x="533400" y="5299075"/>
            <a:ext cx="815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where F</a:t>
            </a:r>
            <a:r>
              <a:rPr lang="en-US" altLang="en-US" sz="2000" baseline="-25000"/>
              <a:t>STAT</a:t>
            </a:r>
            <a:r>
              <a:rPr lang="en-US" altLang="en-US" sz="2000"/>
              <a:t> follows an F distribution with </a:t>
            </a:r>
            <a:r>
              <a:rPr lang="en-US" altLang="en-US" sz="2000">
                <a:solidFill>
                  <a:srgbClr val="008000"/>
                </a:solidFill>
              </a:rPr>
              <a:t> 1</a:t>
            </a:r>
            <a:r>
              <a:rPr lang="en-US" altLang="en-US" sz="2000"/>
              <a:t>  numerator</a:t>
            </a:r>
            <a:r>
              <a:rPr lang="en-US" altLang="en-US" sz="2000">
                <a:solidFill>
                  <a:schemeClr val="folHlink"/>
                </a:solidFill>
              </a:rPr>
              <a:t> </a:t>
            </a:r>
            <a:r>
              <a:rPr lang="en-US" altLang="en-US" sz="2000"/>
              <a:t> and </a:t>
            </a:r>
            <a:r>
              <a:rPr lang="en-US" altLang="en-US" sz="2000">
                <a:solidFill>
                  <a:srgbClr val="008000"/>
                </a:solidFill>
              </a:rPr>
              <a:t>(n – 2)</a:t>
            </a:r>
            <a:r>
              <a:rPr lang="en-US" altLang="en-US" sz="2000"/>
              <a:t>  denominator </a:t>
            </a:r>
            <a:r>
              <a:rPr lang="en-US" altLang="en-US" sz="2000">
                <a:solidFill>
                  <a:srgbClr val="008000"/>
                </a:solidFill>
              </a:rPr>
              <a:t>degrees of freedom</a:t>
            </a:r>
            <a:r>
              <a:rPr lang="en-US" altLang="en-US" sz="2000">
                <a:solidFill>
                  <a:schemeClr val="folHlink"/>
                </a:solidFill>
              </a:rPr>
              <a:t>.</a:t>
            </a:r>
            <a:r>
              <a:rPr lang="en-US" altLang="en-US" sz="2000"/>
              <a:t> </a:t>
            </a:r>
          </a:p>
        </p:txBody>
      </p:sp>
      <p:sp>
        <p:nvSpPr>
          <p:cNvPr id="69639" name="Rectangle 8"/>
          <p:cNvSpPr>
            <a:spLocks noChangeArrowheads="1"/>
          </p:cNvSpPr>
          <p:nvPr/>
        </p:nvSpPr>
        <p:spPr bwMode="auto">
          <a:xfrm>
            <a:off x="7416800" y="73025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1_PrenHall1">
  <a:themeElements>
    <a:clrScheme name="1_PrenHall1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PrenHall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renHall1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nHall1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nHall1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nHall1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nHall1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nHall1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nHall1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renHall1 2">
    <a:dk1>
      <a:srgbClr val="000000"/>
    </a:dk1>
    <a:lt1>
      <a:srgbClr val="FFFFFF"/>
    </a:lt1>
    <a:dk2>
      <a:srgbClr val="333399"/>
    </a:dk2>
    <a:lt2>
      <a:srgbClr val="1C1C1C"/>
    </a:lt2>
    <a:accent1>
      <a:srgbClr val="00E4A8"/>
    </a:accent1>
    <a:accent2>
      <a:srgbClr val="FFCF01"/>
    </a:accent2>
    <a:accent3>
      <a:srgbClr val="FFFFFF"/>
    </a:accent3>
    <a:accent4>
      <a:srgbClr val="000000"/>
    </a:accent4>
    <a:accent5>
      <a:srgbClr val="AAEFD1"/>
    </a:accent5>
    <a:accent6>
      <a:srgbClr val="E7BB01"/>
    </a:accent6>
    <a:hlink>
      <a:srgbClr val="FF0000"/>
    </a:hlink>
    <a:folHlink>
      <a:srgbClr val="3333CC"/>
    </a:folHlink>
  </a:clrScheme>
  <a:fontScheme name="PrenHall1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renHall1 2">
    <a:dk1>
      <a:srgbClr val="000000"/>
    </a:dk1>
    <a:lt1>
      <a:srgbClr val="FFFFFF"/>
    </a:lt1>
    <a:dk2>
      <a:srgbClr val="333399"/>
    </a:dk2>
    <a:lt2>
      <a:srgbClr val="1C1C1C"/>
    </a:lt2>
    <a:accent1>
      <a:srgbClr val="00E4A8"/>
    </a:accent1>
    <a:accent2>
      <a:srgbClr val="FFCF01"/>
    </a:accent2>
    <a:accent3>
      <a:srgbClr val="FFFFFF"/>
    </a:accent3>
    <a:accent4>
      <a:srgbClr val="000000"/>
    </a:accent4>
    <a:accent5>
      <a:srgbClr val="AAEFD1"/>
    </a:accent5>
    <a:accent6>
      <a:srgbClr val="E7BB01"/>
    </a:accent6>
    <a:hlink>
      <a:srgbClr val="FF0000"/>
    </a:hlink>
    <a:folHlink>
      <a:srgbClr val="3333CC"/>
    </a:folHlink>
  </a:clrScheme>
  <a:fontScheme name="PrenHall1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11292</TotalTime>
  <Pages>20</Pages>
  <Words>5891</Words>
  <Application>Microsoft Office PowerPoint</Application>
  <PresentationFormat>On-screen Show (4:3)</PresentationFormat>
  <Paragraphs>1215</Paragraphs>
  <Slides>106</Slides>
  <Notes>1</Notes>
  <HiddenSlides>2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106</vt:i4>
      </vt:variant>
    </vt:vector>
  </HeadingPairs>
  <TitlesOfParts>
    <vt:vector size="114" baseType="lpstr">
      <vt:lpstr>Arial</vt:lpstr>
      <vt:lpstr>Wingdings</vt:lpstr>
      <vt:lpstr>Symbol</vt:lpstr>
      <vt:lpstr>Times New Roman</vt:lpstr>
      <vt:lpstr>1_PrenHall1</vt:lpstr>
      <vt:lpstr>Equation</vt:lpstr>
      <vt:lpstr>Chart</vt:lpstr>
      <vt:lpstr>Clip</vt:lpstr>
      <vt:lpstr>PowerPoint Presentation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Regression Analysis Techniques Help Uncover Relationships Between Variables</vt:lpstr>
      <vt:lpstr>Preliminary Analysis – Scatter Plots</vt:lpstr>
      <vt:lpstr>Types of Relationships</vt:lpstr>
      <vt:lpstr>PowerPoint Presentation</vt:lpstr>
      <vt:lpstr>Simple Linear Regression Model</vt:lpstr>
      <vt:lpstr>PowerPoint Presentation</vt:lpstr>
      <vt:lpstr>Simple Linear Regression Model</vt:lpstr>
      <vt:lpstr>PowerPoint Presentation</vt:lpstr>
      <vt:lpstr>Simple Linear Regression Model</vt:lpstr>
      <vt:lpstr>PowerPoint Presentation</vt:lpstr>
      <vt:lpstr>Simple Linear Regression Equation (Prediction Line)</vt:lpstr>
      <vt:lpstr>PowerPoint Presentation</vt:lpstr>
      <vt:lpstr>PowerPoint Presentation</vt:lpstr>
      <vt:lpstr>PowerPoint Presentation</vt:lpstr>
      <vt:lpstr>PowerPoint Presentation</vt:lpstr>
      <vt:lpstr>The Least Squares Method</vt:lpstr>
      <vt:lpstr>Interpretation of the  Slope and the Intercept</vt:lpstr>
      <vt:lpstr>Simple Linear Regression Example</vt:lpstr>
      <vt:lpstr>Simple Linear Regression Example:  Data</vt:lpstr>
      <vt:lpstr>Simple Linear Regression Example:  Scatter Plot</vt:lpstr>
      <vt:lpstr>PowerPoint Presentation</vt:lpstr>
      <vt:lpstr>Simple Linear Regression Example:  Excel Output</vt:lpstr>
      <vt:lpstr>Simple Linear Regression Example:  Graphical Representation</vt:lpstr>
      <vt:lpstr>Simple Linear Regression Example:  Interpretation of bo</vt:lpstr>
      <vt:lpstr>Simple Linear Regression Example:  Interpreting b1</vt:lpstr>
      <vt:lpstr>PowerPoint Presentation</vt:lpstr>
      <vt:lpstr>Simple Linear Regression Example:  Making Predictions</vt:lpstr>
      <vt:lpstr>Simple Linear Regression Example:  Making Predictions</vt:lpstr>
      <vt:lpstr>Computing b0 &amp; b1</vt:lpstr>
      <vt:lpstr>Computing b0 &amp; b1  --  Home Prices</vt:lpstr>
      <vt:lpstr>Computing b0 &amp; b1  --  Home Prices (Con’t)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Measures of Variation</vt:lpstr>
      <vt:lpstr>Measures of Variation</vt:lpstr>
      <vt:lpstr>Measures of Variation</vt:lpstr>
      <vt:lpstr>Excel Output Of The Measures Of Variation</vt:lpstr>
      <vt:lpstr>Coefficient of Determination, r2</vt:lpstr>
      <vt:lpstr>PowerPoint Presentation</vt:lpstr>
      <vt:lpstr>Examples of Approximate  r2  Values</vt:lpstr>
      <vt:lpstr>Examples of Approximate  r2  Values</vt:lpstr>
      <vt:lpstr>Examples of Approximate  r2  Values</vt:lpstr>
      <vt:lpstr>Simple Linear Regression Example:  Coefficient of Determination, r2 in Excel</vt:lpstr>
      <vt:lpstr>Sum Of Squares Computational Formulae</vt:lpstr>
      <vt:lpstr>PowerPoint Presentation</vt:lpstr>
      <vt:lpstr>Standard Error of Estimate</vt:lpstr>
      <vt:lpstr>PowerPoint Presentation</vt:lpstr>
      <vt:lpstr>Simple Linear Regression Example: Standard Error of Estimate in Excel</vt:lpstr>
      <vt:lpstr>Comparing Standard Errors</vt:lpstr>
      <vt:lpstr>PowerPoint Presentation</vt:lpstr>
      <vt:lpstr>Assumptions of Regression L.I.N.E</vt:lpstr>
      <vt:lpstr>PowerPoint Presentation</vt:lpstr>
      <vt:lpstr>Residual Analysis</vt:lpstr>
      <vt:lpstr>Residual Analysis for Linearity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Checking for Normality</vt:lpstr>
      <vt:lpstr>Residual Analysis for Normality</vt:lpstr>
      <vt:lpstr>PowerPoint Presentation</vt:lpstr>
      <vt:lpstr>PowerPoint Presentation</vt:lpstr>
      <vt:lpstr>PowerPoint Presentation</vt:lpstr>
      <vt:lpstr>Residual Analysis for  Equal Variance </vt:lpstr>
      <vt:lpstr>Residual Analysis:  Checking For Linearity</vt:lpstr>
      <vt:lpstr>Residual Analysis:  Checking For Independence (con’t.)</vt:lpstr>
      <vt:lpstr>Residual Analysis:  Checking For Constant Variance (con’t.)</vt:lpstr>
      <vt:lpstr>PowerPoint Presentation</vt:lpstr>
      <vt:lpstr>Measuring Autocorrelation: The Durbin-Watson Statistic</vt:lpstr>
      <vt:lpstr>PowerPoint Presentation</vt:lpstr>
      <vt:lpstr>PowerPoint Presentation</vt:lpstr>
      <vt:lpstr>Autocorrelation</vt:lpstr>
      <vt:lpstr>PowerPoint Presentation</vt:lpstr>
      <vt:lpstr>The Durbin-Watson Statistic</vt:lpstr>
      <vt:lpstr>Testing for Positive Autocorrelation</vt:lpstr>
      <vt:lpstr>PowerPoint Presentation</vt:lpstr>
      <vt:lpstr>Testing for Positive Autocorrelation</vt:lpstr>
      <vt:lpstr>Testing for Positive Autocorrelation</vt:lpstr>
      <vt:lpstr>PowerPoint Presentation</vt:lpstr>
      <vt:lpstr>Simple Linear Regression Example:  Excel Output</vt:lpstr>
      <vt:lpstr>Inferences About the Slope</vt:lpstr>
      <vt:lpstr>Inferences About the Slope:  t Test</vt:lpstr>
      <vt:lpstr>Inferences About the Slope:  t Test Example</vt:lpstr>
      <vt:lpstr>Inferences About the Slope:  t Test Example</vt:lpstr>
      <vt:lpstr>Inferences About the Slope:  t Test Example</vt:lpstr>
      <vt:lpstr>PowerPoint Presentation</vt:lpstr>
      <vt:lpstr>Inferences About the Slope:  t Test Example</vt:lpstr>
      <vt:lpstr>F Test for The Slope</vt:lpstr>
      <vt:lpstr>F-Test for The Slope Excel Output</vt:lpstr>
      <vt:lpstr>F Test for The Slope</vt:lpstr>
      <vt:lpstr>PowerPoint Presentation</vt:lpstr>
      <vt:lpstr>Pitfalls of Regression Analysis</vt:lpstr>
      <vt:lpstr>Seven Steps for Avoiding the Potential Pitfalls</vt:lpstr>
      <vt:lpstr>Seven Steps for Avoiding the Potential Pitfalls</vt:lpstr>
      <vt:lpstr>Chapter Summary</vt:lpstr>
    </vt:vector>
  </TitlesOfParts>
  <Company>Copyright © 2019, 2015, 2012 Pearson Education,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Business Statistics 14/e</dc:title>
  <dc:subject>Chapter 13  Simple Linear Regression</dc:subject>
  <dc:creator>Berenson/Levine/Szabat/Stephan</dc:creator>
  <cp:lastModifiedBy>Jason Beck</cp:lastModifiedBy>
  <cp:revision>281</cp:revision>
  <cp:lastPrinted>1998-11-22T23:37:53Z</cp:lastPrinted>
  <dcterms:created xsi:type="dcterms:W3CDTF">2001-01-29T19:31:26Z</dcterms:created>
  <dcterms:modified xsi:type="dcterms:W3CDTF">2023-12-04T14:37:39Z</dcterms:modified>
</cp:coreProperties>
</file>