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53" r:id="rId1"/>
  </p:sldMasterIdLst>
  <p:notesMasterIdLst>
    <p:notesMasterId r:id="rId63"/>
  </p:notesMasterIdLst>
  <p:handoutMasterIdLst>
    <p:handoutMasterId r:id="rId64"/>
  </p:handoutMasterIdLst>
  <p:sldIdLst>
    <p:sldId id="416" r:id="rId2"/>
    <p:sldId id="507" r:id="rId3"/>
    <p:sldId id="419" r:id="rId4"/>
    <p:sldId id="420" r:id="rId5"/>
    <p:sldId id="508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29" r:id="rId14"/>
    <p:sldId id="430" r:id="rId15"/>
    <p:sldId id="509" r:id="rId16"/>
    <p:sldId id="510" r:id="rId17"/>
    <p:sldId id="432" r:id="rId18"/>
    <p:sldId id="511" r:id="rId19"/>
    <p:sldId id="512" r:id="rId20"/>
    <p:sldId id="513" r:id="rId21"/>
    <p:sldId id="514" r:id="rId22"/>
    <p:sldId id="434" r:id="rId23"/>
    <p:sldId id="435" r:id="rId24"/>
    <p:sldId id="437" r:id="rId25"/>
    <p:sldId id="503" r:id="rId26"/>
    <p:sldId id="438" r:id="rId27"/>
    <p:sldId id="439" r:id="rId28"/>
    <p:sldId id="440" r:id="rId29"/>
    <p:sldId id="515" r:id="rId30"/>
    <p:sldId id="441" r:id="rId31"/>
    <p:sldId id="442" r:id="rId32"/>
    <p:sldId id="443" r:id="rId33"/>
    <p:sldId id="445" r:id="rId34"/>
    <p:sldId id="446" r:id="rId35"/>
    <p:sldId id="516" r:id="rId36"/>
    <p:sldId id="517" r:id="rId37"/>
    <p:sldId id="518" r:id="rId38"/>
    <p:sldId id="459" r:id="rId39"/>
    <p:sldId id="460" r:id="rId40"/>
    <p:sldId id="519" r:id="rId41"/>
    <p:sldId id="461" r:id="rId42"/>
    <p:sldId id="488" r:id="rId43"/>
    <p:sldId id="462" r:id="rId44"/>
    <p:sldId id="463" r:id="rId45"/>
    <p:sldId id="520" r:id="rId46"/>
    <p:sldId id="521" r:id="rId47"/>
    <p:sldId id="522" r:id="rId48"/>
    <p:sldId id="523" r:id="rId49"/>
    <p:sldId id="524" r:id="rId50"/>
    <p:sldId id="464" r:id="rId51"/>
    <p:sldId id="465" r:id="rId52"/>
    <p:sldId id="527" r:id="rId53"/>
    <p:sldId id="528" r:id="rId54"/>
    <p:sldId id="529" r:id="rId55"/>
    <p:sldId id="525" r:id="rId56"/>
    <p:sldId id="526" r:id="rId57"/>
    <p:sldId id="466" r:id="rId58"/>
    <p:sldId id="467" r:id="rId59"/>
    <p:sldId id="468" r:id="rId60"/>
    <p:sldId id="469" r:id="rId61"/>
    <p:sldId id="482" r:id="rId62"/>
  </p:sldIdLst>
  <p:sldSz cx="9144000" cy="6858000" type="screen4x3"/>
  <p:notesSz cx="6858000" cy="9144000"/>
  <p:custDataLst>
    <p:tags r:id="rId65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E200"/>
    <a:srgbClr val="FFCC99"/>
    <a:srgbClr val="FDE0BD"/>
    <a:srgbClr val="7DFF7D"/>
    <a:srgbClr val="008000"/>
    <a:srgbClr val="FF9BAE"/>
    <a:srgbClr val="A50021"/>
    <a:srgbClr val="FF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47" autoAdjust="0"/>
  </p:normalViewPr>
  <p:slideViewPr>
    <p:cSldViewPr showGuides="1">
      <p:cViewPr varScale="1">
        <p:scale>
          <a:sx n="68" d="100"/>
          <a:sy n="68" d="100"/>
        </p:scale>
        <p:origin x="137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28" y="3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pat\AppData\Local\Temp\Temp1_Excel%20Guide%20Workbooks.zip\Excel%20Guide%20Workbooks\Multiple%20Regress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pat\AppData\Local\Temp\Temp1_Excel%20Guide%20Workbooks.zip\Excel%20Guide%20Workbooks\Multiple%20Regressio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pat\AppData\Local\Temp\Temp1_Excel%20Guide%20Workbooks.zip\Excel%20Guide%20Workbooks\Multiple%20Regress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Residuals Versus Predicted Pie Sales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'[Multiple Regression.xlsx]RESIDUALS'!$F$1</c:f>
              <c:strCache>
                <c:ptCount val="1"/>
                <c:pt idx="0">
                  <c:v>Residuals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'[Multiple Regression.xlsx]RESIDUALS'!$D$2:$D$16</c:f>
              <c:numCache>
                <c:formatCode>General</c:formatCode>
                <c:ptCount val="15"/>
                <c:pt idx="0">
                  <c:v>413.79536064854062</c:v>
                </c:pt>
                <c:pt idx="1">
                  <c:v>363.84518161288679</c:v>
                </c:pt>
                <c:pt idx="2">
                  <c:v>329.11834960735098</c:v>
                </c:pt>
                <c:pt idx="3">
                  <c:v>440.31478584046243</c:v>
                </c:pt>
                <c:pt idx="4">
                  <c:v>359.08845702874333</c:v>
                </c:pt>
                <c:pt idx="5">
                  <c:v>415.73685185500545</c:v>
                </c:pt>
                <c:pt idx="6">
                  <c:v>416.53116291974533</c:v>
                </c:pt>
                <c:pt idx="7">
                  <c:v>420.97016307799277</c:v>
                </c:pt>
                <c:pt idx="8">
                  <c:v>391.15891786954842</c:v>
                </c:pt>
                <c:pt idx="9">
                  <c:v>478.17457564957283</c:v>
                </c:pt>
                <c:pt idx="10">
                  <c:v>386.16389996598309</c:v>
                </c:pt>
                <c:pt idx="11">
                  <c:v>346.4420500568819</c:v>
                </c:pt>
                <c:pt idx="12">
                  <c:v>455.69699508352858</c:v>
                </c:pt>
                <c:pt idx="13">
                  <c:v>441.10909690520236</c:v>
                </c:pt>
                <c:pt idx="14">
                  <c:v>331.85415187855568</c:v>
                </c:pt>
              </c:numCache>
            </c:numRef>
          </c:xVal>
          <c:yVal>
            <c:numRef>
              <c:f>'[Multiple Regression.xlsx]RESIDUALS'!$F$2:$F$16</c:f>
              <c:numCache>
                <c:formatCode>General</c:formatCode>
                <c:ptCount val="15"/>
                <c:pt idx="0">
                  <c:v>-63.795360648540623</c:v>
                </c:pt>
                <c:pt idx="1">
                  <c:v>96.15481838711321</c:v>
                </c:pt>
                <c:pt idx="2">
                  <c:v>20.881650392649021</c:v>
                </c:pt>
                <c:pt idx="3">
                  <c:v>-10.314785840462434</c:v>
                </c:pt>
                <c:pt idx="4">
                  <c:v>-9.0884570287433348</c:v>
                </c:pt>
                <c:pt idx="5">
                  <c:v>-35.736851855005455</c:v>
                </c:pt>
                <c:pt idx="6">
                  <c:v>13.468837080254673</c:v>
                </c:pt>
                <c:pt idx="7">
                  <c:v>49.029836922007235</c:v>
                </c:pt>
                <c:pt idx="8">
                  <c:v>58.841082130451582</c:v>
                </c:pt>
                <c:pt idx="9">
                  <c:v>11.82542435042717</c:v>
                </c:pt>
                <c:pt idx="10">
                  <c:v>-46.163899965983092</c:v>
                </c:pt>
                <c:pt idx="11">
                  <c:v>-46.442050056881897</c:v>
                </c:pt>
                <c:pt idx="12">
                  <c:v>-15.696995083528577</c:v>
                </c:pt>
                <c:pt idx="13">
                  <c:v>8.8909030947976362</c:v>
                </c:pt>
                <c:pt idx="14">
                  <c:v>-31.854151878555683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B5D-49F3-A79A-452069C5CE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760960"/>
        <c:axId val="350763264"/>
      </c:scatterChart>
      <c:valAx>
        <c:axId val="350760960"/>
        <c:scaling>
          <c:orientation val="minMax"/>
          <c:min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Predicted Pie Sales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763264"/>
        <c:crossesAt val="-80"/>
        <c:crossBetween val="midCat"/>
      </c:valAx>
      <c:valAx>
        <c:axId val="35076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Residuals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7609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Residuals Versus Price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'[Multiple Regression.xlsx]RESIDUALS'!$F$1</c:f>
              <c:strCache>
                <c:ptCount val="1"/>
                <c:pt idx="0">
                  <c:v>Residuals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'[Multiple Regression.xlsx]RESIDUALS'!$B$2:$B$16</c:f>
              <c:numCache>
                <c:formatCode>General</c:formatCode>
                <c:ptCount val="15"/>
                <c:pt idx="0">
                  <c:v>5.5</c:v>
                </c:pt>
                <c:pt idx="1">
                  <c:v>7.5</c:v>
                </c:pt>
                <c:pt idx="2">
                  <c:v>8</c:v>
                </c:pt>
                <c:pt idx="3">
                  <c:v>8</c:v>
                </c:pt>
                <c:pt idx="4">
                  <c:v>6.8</c:v>
                </c:pt>
                <c:pt idx="5">
                  <c:v>7.5</c:v>
                </c:pt>
                <c:pt idx="6">
                  <c:v>4.5</c:v>
                </c:pt>
                <c:pt idx="7">
                  <c:v>6.4</c:v>
                </c:pt>
                <c:pt idx="8">
                  <c:v>7</c:v>
                </c:pt>
                <c:pt idx="9">
                  <c:v>5</c:v>
                </c:pt>
                <c:pt idx="10">
                  <c:v>7.2</c:v>
                </c:pt>
                <c:pt idx="11">
                  <c:v>7.9</c:v>
                </c:pt>
                <c:pt idx="12">
                  <c:v>5.9</c:v>
                </c:pt>
                <c:pt idx="13">
                  <c:v>5</c:v>
                </c:pt>
                <c:pt idx="14">
                  <c:v>7</c:v>
                </c:pt>
              </c:numCache>
            </c:numRef>
          </c:xVal>
          <c:yVal>
            <c:numRef>
              <c:f>'[Multiple Regression.xlsx]RESIDUALS'!$F$2:$F$16</c:f>
              <c:numCache>
                <c:formatCode>General</c:formatCode>
                <c:ptCount val="15"/>
                <c:pt idx="0">
                  <c:v>-63.795360648540623</c:v>
                </c:pt>
                <c:pt idx="1">
                  <c:v>96.15481838711321</c:v>
                </c:pt>
                <c:pt idx="2">
                  <c:v>20.881650392649021</c:v>
                </c:pt>
                <c:pt idx="3">
                  <c:v>-10.314785840462434</c:v>
                </c:pt>
                <c:pt idx="4">
                  <c:v>-9.0884570287433348</c:v>
                </c:pt>
                <c:pt idx="5">
                  <c:v>-35.736851855005455</c:v>
                </c:pt>
                <c:pt idx="6">
                  <c:v>13.468837080254673</c:v>
                </c:pt>
                <c:pt idx="7">
                  <c:v>49.029836922007235</c:v>
                </c:pt>
                <c:pt idx="8">
                  <c:v>58.841082130451582</c:v>
                </c:pt>
                <c:pt idx="9">
                  <c:v>11.82542435042717</c:v>
                </c:pt>
                <c:pt idx="10">
                  <c:v>-46.163899965983092</c:v>
                </c:pt>
                <c:pt idx="11">
                  <c:v>-46.442050056881897</c:v>
                </c:pt>
                <c:pt idx="12">
                  <c:v>-15.696995083528577</c:v>
                </c:pt>
                <c:pt idx="13">
                  <c:v>8.8909030947976362</c:v>
                </c:pt>
                <c:pt idx="14">
                  <c:v>-31.854151878555683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EA3-4FA2-B630-1C6C2BF1A7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230400"/>
        <c:axId val="350232960"/>
      </c:scatterChart>
      <c:valAx>
        <c:axId val="350230400"/>
        <c:scaling>
          <c:orientation val="minMax"/>
          <c:min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Price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232960"/>
        <c:crossesAt val="-80"/>
        <c:crossBetween val="midCat"/>
      </c:valAx>
      <c:valAx>
        <c:axId val="35023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Residuals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230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Residuals Versus Advertising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'[Multiple Regression.xlsx]RESIDUALS'!$F$1</c:f>
              <c:strCache>
                <c:ptCount val="1"/>
                <c:pt idx="0">
                  <c:v>Residuals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'[Multiple Regression.xlsx]RESIDUALS'!$C$2:$C$16</c:f>
              <c:numCache>
                <c:formatCode>General</c:formatCode>
                <c:ptCount val="15"/>
                <c:pt idx="0">
                  <c:v>3.3</c:v>
                </c:pt>
                <c:pt idx="1">
                  <c:v>3.3</c:v>
                </c:pt>
                <c:pt idx="2">
                  <c:v>3</c:v>
                </c:pt>
                <c:pt idx="3">
                  <c:v>4.5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  <c:pt idx="7">
                  <c:v>3.7</c:v>
                </c:pt>
                <c:pt idx="8">
                  <c:v>3.5</c:v>
                </c:pt>
                <c:pt idx="9">
                  <c:v>4</c:v>
                </c:pt>
                <c:pt idx="10">
                  <c:v>3.5</c:v>
                </c:pt>
                <c:pt idx="11">
                  <c:v>3.2</c:v>
                </c:pt>
                <c:pt idx="12">
                  <c:v>4</c:v>
                </c:pt>
                <c:pt idx="13">
                  <c:v>3.5</c:v>
                </c:pt>
                <c:pt idx="14">
                  <c:v>2.7</c:v>
                </c:pt>
              </c:numCache>
            </c:numRef>
          </c:xVal>
          <c:yVal>
            <c:numRef>
              <c:f>'[Multiple Regression.xlsx]RESIDUALS'!$F$2:$F$16</c:f>
              <c:numCache>
                <c:formatCode>General</c:formatCode>
                <c:ptCount val="15"/>
                <c:pt idx="0">
                  <c:v>-63.795360648540623</c:v>
                </c:pt>
                <c:pt idx="1">
                  <c:v>96.15481838711321</c:v>
                </c:pt>
                <c:pt idx="2">
                  <c:v>20.881650392649021</c:v>
                </c:pt>
                <c:pt idx="3">
                  <c:v>-10.314785840462434</c:v>
                </c:pt>
                <c:pt idx="4">
                  <c:v>-9.0884570287433348</c:v>
                </c:pt>
                <c:pt idx="5">
                  <c:v>-35.736851855005455</c:v>
                </c:pt>
                <c:pt idx="6">
                  <c:v>13.468837080254673</c:v>
                </c:pt>
                <c:pt idx="7">
                  <c:v>49.029836922007235</c:v>
                </c:pt>
                <c:pt idx="8">
                  <c:v>58.841082130451582</c:v>
                </c:pt>
                <c:pt idx="9">
                  <c:v>11.82542435042717</c:v>
                </c:pt>
                <c:pt idx="10">
                  <c:v>-46.163899965983092</c:v>
                </c:pt>
                <c:pt idx="11">
                  <c:v>-46.442050056881897</c:v>
                </c:pt>
                <c:pt idx="12">
                  <c:v>-15.696995083528577</c:v>
                </c:pt>
                <c:pt idx="13">
                  <c:v>8.8909030947976362</c:v>
                </c:pt>
                <c:pt idx="14">
                  <c:v>-31.854151878555683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FB-4C34-874A-DEBDBDC60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0237824"/>
        <c:axId val="350263552"/>
      </c:scatterChart>
      <c:valAx>
        <c:axId val="350237824"/>
        <c:scaling>
          <c:orientation val="minMax"/>
          <c:max val="5"/>
          <c:min val="2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Advertising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263552"/>
        <c:crossesAt val="-80"/>
        <c:crossBetween val="midCat"/>
      </c:valAx>
      <c:valAx>
        <c:axId val="35026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Residuals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2378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76200" y="8823325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71438" y="55563"/>
            <a:ext cx="67151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 12-</a:t>
            </a:r>
            <a:fld id="{9AF9C3A3-3055-4A12-98CE-7B07533456AE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800119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76600"/>
            <a:ext cx="5029200" cy="5181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notes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47800" y="609600"/>
            <a:ext cx="3886200" cy="2584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1120775" y="3581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1120775" y="3886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1120775" y="4191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120775" y="4495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1120775" y="4800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1120775" y="5105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1120775" y="5410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1120775" y="5715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1120775" y="6019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1120775" y="6324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1120775" y="6629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4" name="Line 16"/>
          <p:cNvSpPr>
            <a:spLocks noChangeShapeType="1"/>
          </p:cNvSpPr>
          <p:nvPr/>
        </p:nvSpPr>
        <p:spPr bwMode="auto">
          <a:xfrm>
            <a:off x="1120775" y="6934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5" name="Line 17"/>
          <p:cNvSpPr>
            <a:spLocks noChangeShapeType="1"/>
          </p:cNvSpPr>
          <p:nvPr/>
        </p:nvSpPr>
        <p:spPr bwMode="auto">
          <a:xfrm>
            <a:off x="1120775" y="72390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8"/>
          <p:cNvSpPr>
            <a:spLocks noChangeShapeType="1"/>
          </p:cNvSpPr>
          <p:nvPr/>
        </p:nvSpPr>
        <p:spPr bwMode="auto">
          <a:xfrm>
            <a:off x="1120775" y="75438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9"/>
          <p:cNvSpPr>
            <a:spLocks noChangeShapeType="1"/>
          </p:cNvSpPr>
          <p:nvPr/>
        </p:nvSpPr>
        <p:spPr bwMode="auto">
          <a:xfrm>
            <a:off x="1120775" y="78486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8" name="Line 20"/>
          <p:cNvSpPr>
            <a:spLocks noChangeShapeType="1"/>
          </p:cNvSpPr>
          <p:nvPr/>
        </p:nvSpPr>
        <p:spPr bwMode="auto">
          <a:xfrm>
            <a:off x="1120775" y="81534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9" name="Line 21"/>
          <p:cNvSpPr>
            <a:spLocks noChangeShapeType="1"/>
          </p:cNvSpPr>
          <p:nvPr/>
        </p:nvSpPr>
        <p:spPr bwMode="auto">
          <a:xfrm>
            <a:off x="1120775" y="8458200"/>
            <a:ext cx="4657725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73" name="Rectangle 25"/>
          <p:cNvSpPr>
            <a:spLocks noChangeArrowheads="1"/>
          </p:cNvSpPr>
          <p:nvPr/>
        </p:nvSpPr>
        <p:spPr bwMode="auto">
          <a:xfrm>
            <a:off x="77788" y="61913"/>
            <a:ext cx="670242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>
            <a:lvl1pPr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85750" algn="l"/>
                <a:tab pos="3257550" algn="ctr"/>
                <a:tab pos="6457950" algn="r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200"/>
              <a:t>	Chapter 12		12-</a:t>
            </a:r>
            <a:fld id="{A657DD60-8CF3-4562-B9E2-58EAEBA7E1C1}" type="slidenum">
              <a:rPr lang="en-US" altLang="en-US" sz="1200" smtClean="0"/>
              <a:pPr>
                <a:defRPr/>
              </a:pPr>
              <a:t>‹#›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41887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63314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2215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28600"/>
            <a:ext cx="2019300" cy="6132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05500" cy="6132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8795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794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134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828800"/>
            <a:ext cx="3962400" cy="4532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4181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6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2262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5420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6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465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28600"/>
            <a:ext cx="738346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828800"/>
            <a:ext cx="8077200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342" tIns="42672" rIns="85342" bIns="426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gray">
          <a:xfrm>
            <a:off x="0" y="6409509"/>
            <a:ext cx="9144000" cy="457200"/>
          </a:xfrm>
          <a:prstGeom prst="rect">
            <a:avLst/>
          </a:prstGeom>
          <a:solidFill>
            <a:srgbClr val="1C4A5E"/>
          </a:solidFill>
          <a:ln>
            <a:noFill/>
          </a:ln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altLang="en-US" b="0">
              <a:solidFill>
                <a:prstClr val="black"/>
              </a:solidFill>
              <a:ea typeface="MS PGothic" panose="020B0600070205080204" pitchFamily="34" charset="-128"/>
            </a:endParaRPr>
          </a:p>
        </p:txBody>
      </p:sp>
      <p:pic>
        <p:nvPicPr>
          <p:cNvPr id="9" name="Shape 40"/>
          <p:cNvPicPr preferRelativeResize="0"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6477771"/>
            <a:ext cx="108267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0"/>
          <p:cNvSpPr txBox="1">
            <a:spLocks noChangeArrowheads="1"/>
          </p:cNvSpPr>
          <p:nvPr userDrawn="1"/>
        </p:nvSpPr>
        <p:spPr bwMode="auto">
          <a:xfrm>
            <a:off x="3492500" y="6512696"/>
            <a:ext cx="38227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200" b="0" dirty="0">
                <a:solidFill>
                  <a:srgbClr val="D9D9D9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Copyright © 2020 Pearson Education Ltd. 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352550" y="6538096"/>
            <a:ext cx="1998663" cy="261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100" spc="205" dirty="0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ALWAYS LEARNING</a:t>
            </a:r>
            <a:endParaRPr lang="en-US" sz="1100" b="0" dirty="0">
              <a:solidFill>
                <a:srgbClr val="FFFFFF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2" name="TextBox 18"/>
          <p:cNvSpPr txBox="1">
            <a:spLocks noChangeArrowheads="1"/>
          </p:cNvSpPr>
          <p:nvPr userDrawn="1"/>
        </p:nvSpPr>
        <p:spPr bwMode="auto">
          <a:xfrm>
            <a:off x="7391400" y="6468291"/>
            <a:ext cx="121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1600" b="0" dirty="0">
                <a:solidFill>
                  <a:prstClr val="white"/>
                </a:solidFill>
                <a:ea typeface="MS PGothic" panose="020B0600070205080204" pitchFamily="34" charset="-128"/>
              </a:rPr>
              <a:t>Slide </a:t>
            </a:r>
            <a:fld id="{C1165AEB-7ABF-4805-BAD5-BFA81993408A}" type="slidenum">
              <a:rPr lang="en-US" altLang="en-US" sz="1600" b="0" smtClean="0">
                <a:solidFill>
                  <a:prstClr val="white"/>
                </a:solidFill>
                <a:ea typeface="MS PGothic" panose="020B0600070205080204" pitchFamily="34" charset="-128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600" b="0" dirty="0">
              <a:solidFill>
                <a:prstClr val="white"/>
              </a:solidFill>
              <a:ea typeface="MS PGothic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hdr="0" dt="0"/>
  <p:txStyles>
    <p:titleStyle>
      <a:lvl1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+mj-lt"/>
          <a:ea typeface="+mj-ea"/>
          <a:cs typeface="+mj-cs"/>
        </a:defRPr>
      </a:lvl1pPr>
      <a:lvl2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2pPr>
      <a:lvl3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3pPr>
      <a:lvl4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4pPr>
      <a:lvl5pPr algn="l" defTabSz="852488" rtl="0" eaLnBrk="0" fontAlgn="base" hangingPunct="0">
        <a:spcBef>
          <a:spcPct val="0"/>
        </a:spcBef>
        <a:spcAft>
          <a:spcPct val="0"/>
        </a:spcAft>
        <a:defRPr sz="4000">
          <a:solidFill>
            <a:srgbClr val="A50021"/>
          </a:solidFill>
          <a:latin typeface="Arial" charset="0"/>
          <a:cs typeface="Arial" charset="0"/>
        </a:defRPr>
      </a:lvl5pPr>
      <a:lvl6pPr marL="4572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6pPr>
      <a:lvl7pPr marL="9144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7pPr>
      <a:lvl8pPr marL="13716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8pPr>
      <a:lvl9pPr marL="1828800" algn="l" defTabSz="852488" rtl="0" fontAlgn="base">
        <a:spcBef>
          <a:spcPct val="0"/>
        </a:spcBef>
        <a:spcAft>
          <a:spcPct val="0"/>
        </a:spcAft>
        <a:defRPr sz="4000">
          <a:solidFill>
            <a:srgbClr val="D00000"/>
          </a:solidFill>
          <a:latin typeface="Arial" charset="0"/>
          <a:cs typeface="Arial" charset="0"/>
        </a:defRPr>
      </a:lvl9pPr>
    </p:titleStyle>
    <p:bodyStyle>
      <a:lvl1pPr marL="320675" indent="-32067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93738" indent="-268288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2pPr>
      <a:lvl3pPr marL="1068388" indent="-215900" algn="l" defTabSz="852488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3pPr>
      <a:lvl4pPr marL="149383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55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4pPr>
      <a:lvl5pPr marL="1919288" indent="-212725" algn="l" defTabSz="852488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0000"/>
        <a:buFont typeface="Wingdings" panose="05000000000000000000" pitchFamily="2" charset="2"/>
        <a:buChar char="n"/>
        <a:defRPr>
          <a:solidFill>
            <a:schemeClr val="tx1"/>
          </a:solidFill>
          <a:latin typeface="+mn-lt"/>
          <a:cs typeface="+mn-cs"/>
        </a:defRPr>
      </a:lvl5pPr>
      <a:lvl6pPr marL="23764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6pPr>
      <a:lvl7pPr marL="28336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7pPr>
      <a:lvl8pPr marL="32908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8pPr>
      <a:lvl9pPr marL="3748088" indent="-212725" algn="l" defTabSz="852488" rtl="0" fontAlgn="base">
        <a:spcBef>
          <a:spcPct val="20000"/>
        </a:spcBef>
        <a:spcAft>
          <a:spcPct val="0"/>
        </a:spcAft>
        <a:buClr>
          <a:srgbClr val="FD2B4E"/>
        </a:buClr>
        <a:buSzPct val="50000"/>
        <a:buFont typeface="Wingdings" pitchFamily="2" charset="2"/>
        <a:buChar char="n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7.w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ChangeArrowheads="1"/>
          </p:cNvSpPr>
          <p:nvPr/>
        </p:nvSpPr>
        <p:spPr bwMode="auto">
          <a:xfrm>
            <a:off x="4572000" y="25146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/>
              <a:t>Introduction to Multiple Regression</a:t>
            </a: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495800" y="852488"/>
            <a:ext cx="4267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A50021"/>
                </a:solidFill>
              </a:rPr>
              <a:t>Chapter 14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78" y="825330"/>
            <a:ext cx="3948840" cy="5078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34"/>
          <p:cNvSpPr>
            <a:spLocks noChangeArrowheads="1"/>
          </p:cNvSpPr>
          <p:nvPr/>
        </p:nvSpPr>
        <p:spPr bwMode="auto">
          <a:xfrm>
            <a:off x="3200400" y="2667000"/>
            <a:ext cx="5715000" cy="363538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165100"/>
            <a:ext cx="7383463" cy="695325"/>
          </a:xfrm>
        </p:spPr>
        <p:txBody>
          <a:bodyPr/>
          <a:lstStyle/>
          <a:p>
            <a:pPr eaLnBrk="1" hangingPunct="1"/>
            <a:r>
              <a:rPr lang="en-US" altLang="en-US" sz="3600"/>
              <a:t>Excel Multiple Regression Output</a:t>
            </a:r>
          </a:p>
        </p:txBody>
      </p:sp>
      <p:graphicFrame>
        <p:nvGraphicFramePr>
          <p:cNvPr id="312456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9252720"/>
              </p:ext>
            </p:extLst>
          </p:nvPr>
        </p:nvGraphicFramePr>
        <p:xfrm>
          <a:off x="228600" y="1524000"/>
          <a:ext cx="8676005" cy="4713311"/>
        </p:xfrm>
        <a:graphic>
          <a:graphicData uri="http://schemas.openxmlformats.org/drawingml/2006/table">
            <a:tbl>
              <a:tblPr/>
              <a:tblGrid>
                <a:gridCol w="170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954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0.72213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2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0.52148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0.44172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47.46341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  <a:r>
                        <a:rPr kumimoji="0" lang="en-US" alt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29460.027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14730.013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6.53861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0.01201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27033.306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2252.776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56493.333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41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306.52619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114.25389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2.68285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0.01993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57.58835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555.46404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-24.97509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10.83213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-2.30565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0.03979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-48.57626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-1.37392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5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</a:t>
                      </a:r>
                    </a:p>
                  </a:txBody>
                  <a:tcPr marT="45711" marB="4571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74.13096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25.96732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2.85478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0.01449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17.55303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130.70888</a:t>
                      </a:r>
                    </a:p>
                  </a:txBody>
                  <a:tcPr marT="45711" marB="4571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415" name="Line 128"/>
          <p:cNvSpPr>
            <a:spLocks noChangeShapeType="1"/>
          </p:cNvSpPr>
          <p:nvPr/>
        </p:nvSpPr>
        <p:spPr bwMode="auto">
          <a:xfrm flipV="1">
            <a:off x="3048000" y="3048000"/>
            <a:ext cx="533400" cy="2438400"/>
          </a:xfrm>
          <a:prstGeom prst="line">
            <a:avLst/>
          </a:prstGeom>
          <a:noFill/>
          <a:ln w="28575">
            <a:solidFill>
              <a:schemeClr val="fol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2416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173862"/>
              </p:ext>
            </p:extLst>
          </p:nvPr>
        </p:nvGraphicFramePr>
        <p:xfrm>
          <a:off x="3455988" y="2730500"/>
          <a:ext cx="5132387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14700" imgH="203200" progId="Equation.3">
                  <p:embed/>
                </p:oleObj>
              </mc:Choice>
              <mc:Fallback>
                <p:oleObj name="Equation" r:id="rId2" imgW="3314700" imgH="203200" progId="Equation.3">
                  <p:embed/>
                  <p:pic>
                    <p:nvPicPr>
                      <p:cNvPr id="0" name="Object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2730500"/>
                        <a:ext cx="5132387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17" name="Rectangle 131"/>
          <p:cNvSpPr>
            <a:spLocks noChangeArrowheads="1"/>
          </p:cNvSpPr>
          <p:nvPr/>
        </p:nvSpPr>
        <p:spPr bwMode="auto">
          <a:xfrm>
            <a:off x="7531100" y="842963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12418" name="Freeform 12"/>
          <p:cNvSpPr>
            <a:spLocks/>
          </p:cNvSpPr>
          <p:nvPr/>
        </p:nvSpPr>
        <p:spPr bwMode="auto">
          <a:xfrm>
            <a:off x="3524250" y="2701925"/>
            <a:ext cx="450850" cy="71438"/>
          </a:xfrm>
          <a:custGeom>
            <a:avLst/>
            <a:gdLst>
              <a:gd name="T0" fmla="*/ 0 w 384"/>
              <a:gd name="T1" fmla="*/ 2147483646 h 48"/>
              <a:gd name="T2" fmla="*/ 2147483646 w 384"/>
              <a:gd name="T3" fmla="*/ 0 h 48"/>
              <a:gd name="T4" fmla="*/ 2147483646 w 384"/>
              <a:gd name="T5" fmla="*/ 2147483646 h 48"/>
              <a:gd name="T6" fmla="*/ 0 60000 65536"/>
              <a:gd name="T7" fmla="*/ 0 60000 65536"/>
              <a:gd name="T8" fmla="*/ 0 60000 65536"/>
              <a:gd name="T9" fmla="*/ 0 w 384"/>
              <a:gd name="T10" fmla="*/ 0 h 48"/>
              <a:gd name="T11" fmla="*/ 384 w 38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">
                <a:moveTo>
                  <a:pt x="0" y="48"/>
                </a:moveTo>
                <a:lnTo>
                  <a:pt x="192" y="0"/>
                </a:lnTo>
                <a:lnTo>
                  <a:pt x="384" y="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5867400" y="3657600"/>
            <a:ext cx="2667000" cy="25908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19400" y="3657600"/>
            <a:ext cx="2667000" cy="25908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28600"/>
            <a:ext cx="8153400" cy="617538"/>
          </a:xfrm>
        </p:spPr>
        <p:txBody>
          <a:bodyPr/>
          <a:lstStyle/>
          <a:p>
            <a:pPr eaLnBrk="1" hangingPunct="1"/>
            <a:r>
              <a:rPr lang="en-US" altLang="en-US"/>
              <a:t>The Multiple Regression Equation</a:t>
            </a:r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2819400" y="3657600"/>
            <a:ext cx="2667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B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folHlink"/>
                </a:solidFill>
              </a:rPr>
              <a:t>b</a:t>
            </a:r>
            <a:r>
              <a:rPr lang="en-US" altLang="en-US" sz="2000" b="1" baseline="-25000" dirty="0">
                <a:solidFill>
                  <a:schemeClr val="folHlink"/>
                </a:solidFill>
              </a:rPr>
              <a:t>1</a:t>
            </a:r>
            <a:r>
              <a:rPr lang="en-US" altLang="en-US" sz="2000" b="1" dirty="0">
                <a:solidFill>
                  <a:schemeClr val="folHlink"/>
                </a:solidFill>
              </a:rPr>
              <a:t> = -24.975</a:t>
            </a:r>
            <a:r>
              <a:rPr lang="en-US" altLang="en-US" sz="2000" dirty="0">
                <a:solidFill>
                  <a:schemeClr val="folHlink"/>
                </a:solidFill>
              </a:rPr>
              <a:t>:</a:t>
            </a:r>
            <a:r>
              <a:rPr lang="en-US" altLang="en-US" sz="2000" dirty="0"/>
              <a:t> Sales will decrease, on average, by 24.975 pies per week for each $1 increase in selling price, net of the effects of changes due to advertising.</a:t>
            </a:r>
          </a:p>
        </p:txBody>
      </p:sp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867400" y="3657600"/>
            <a:ext cx="26670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9BA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folHlink"/>
                </a:solidFill>
              </a:rPr>
              <a:t>b</a:t>
            </a:r>
            <a:r>
              <a:rPr lang="en-US" altLang="en-US" sz="2000" b="1" baseline="-25000" dirty="0">
                <a:solidFill>
                  <a:schemeClr val="folHlink"/>
                </a:solidFill>
              </a:rPr>
              <a:t>2</a:t>
            </a:r>
            <a:r>
              <a:rPr lang="en-US" altLang="en-US" sz="2000" b="1" dirty="0">
                <a:solidFill>
                  <a:schemeClr val="folHlink"/>
                </a:solidFill>
              </a:rPr>
              <a:t> = 74.131</a:t>
            </a:r>
            <a:r>
              <a:rPr lang="en-US" altLang="en-US" sz="2000" dirty="0">
                <a:solidFill>
                  <a:schemeClr val="folHlink"/>
                </a:solidFill>
              </a:rPr>
              <a:t>:</a:t>
            </a:r>
            <a:r>
              <a:rPr lang="en-US" altLang="en-US" sz="2000" dirty="0"/>
              <a:t> Sales will increase, on average, by 74.131 pies per week for each $100 increase in advertising, net of the effects of changes due to price</a:t>
            </a:r>
          </a:p>
        </p:txBody>
      </p:sp>
      <p:sp>
        <p:nvSpPr>
          <p:cNvPr id="14343" name="Rectangle 8"/>
          <p:cNvSpPr>
            <a:spLocks noChangeArrowheads="1"/>
          </p:cNvSpPr>
          <p:nvPr/>
        </p:nvSpPr>
        <p:spPr bwMode="auto">
          <a:xfrm>
            <a:off x="76200" y="2320925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Where:	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     Sales is in number of pies per week.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     Price is in $.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n-US" altLang="en-US" sz="1800"/>
              <a:t>     Advertising is in $100’s.</a:t>
            </a:r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4191000" y="2136775"/>
            <a:ext cx="0" cy="1444625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6324600" y="2057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6" name="Rectangle 14"/>
          <p:cNvSpPr>
            <a:spLocks noChangeArrowheads="1"/>
          </p:cNvSpPr>
          <p:nvPr/>
        </p:nvSpPr>
        <p:spPr bwMode="auto">
          <a:xfrm>
            <a:off x="7620000" y="95885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grpSp>
        <p:nvGrpSpPr>
          <p:cNvPr id="14347" name="Group 2"/>
          <p:cNvGrpSpPr>
            <a:grpSpLocks/>
          </p:cNvGrpSpPr>
          <p:nvPr/>
        </p:nvGrpSpPr>
        <p:grpSpPr bwMode="auto">
          <a:xfrm>
            <a:off x="914400" y="1641475"/>
            <a:ext cx="7620000" cy="457200"/>
            <a:chOff x="914400" y="1674962"/>
            <a:chExt cx="7620000" cy="456906"/>
          </a:xfrm>
        </p:grpSpPr>
        <p:sp>
          <p:nvSpPr>
            <p:cNvPr id="14348" name="TextBox 1"/>
            <p:cNvSpPr txBox="1">
              <a:spLocks noChangeArrowheads="1"/>
            </p:cNvSpPr>
            <p:nvPr/>
          </p:nvSpPr>
          <p:spPr bwMode="auto">
            <a:xfrm>
              <a:off x="914400" y="1674962"/>
              <a:ext cx="7620000" cy="456906"/>
            </a:xfrm>
            <a:prstGeom prst="rect">
              <a:avLst/>
            </a:prstGeom>
            <a:solidFill>
              <a:srgbClr val="00E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Sales = 306.526 – 24.975(Price) + 74.131(Advertising) </a:t>
              </a:r>
            </a:p>
          </p:txBody>
        </p:sp>
        <p:sp>
          <p:nvSpPr>
            <p:cNvPr id="14349" name="Freeform 12"/>
            <p:cNvSpPr>
              <a:spLocks/>
            </p:cNvSpPr>
            <p:nvPr/>
          </p:nvSpPr>
          <p:spPr bwMode="auto">
            <a:xfrm>
              <a:off x="1074763" y="1699942"/>
              <a:ext cx="609600" cy="76200"/>
            </a:xfrm>
            <a:custGeom>
              <a:avLst/>
              <a:gdLst>
                <a:gd name="T0" fmla="*/ 0 w 384"/>
                <a:gd name="T1" fmla="*/ 2147483646 h 48"/>
                <a:gd name="T2" fmla="*/ 2147483646 w 384"/>
                <a:gd name="T3" fmla="*/ 0 h 48"/>
                <a:gd name="T4" fmla="*/ 2147483646 w 384"/>
                <a:gd name="T5" fmla="*/ 2147483646 h 48"/>
                <a:gd name="T6" fmla="*/ 0 60000 65536"/>
                <a:gd name="T7" fmla="*/ 0 60000 65536"/>
                <a:gd name="T8" fmla="*/ 0 60000 65536"/>
                <a:gd name="T9" fmla="*/ 0 w 384"/>
                <a:gd name="T10" fmla="*/ 0 h 48"/>
                <a:gd name="T11" fmla="*/ 384 w 384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4" h="48">
                  <a:moveTo>
                    <a:pt x="0" y="48"/>
                  </a:moveTo>
                  <a:lnTo>
                    <a:pt x="192" y="0"/>
                  </a:lnTo>
                  <a:lnTo>
                    <a:pt x="384" y="48"/>
                  </a:lnTo>
                </a:path>
              </a:pathLst>
            </a:custGeom>
            <a:solidFill>
              <a:srgbClr val="00E200"/>
            </a:solidFill>
            <a:ln w="9525" cap="flat" cmpd="sng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990600" y="2895600"/>
            <a:ext cx="7543800" cy="18288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Using The Regression Equation to Make Predictions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833438" y="1747838"/>
            <a:ext cx="7858125" cy="9556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Predict sales for a week in which the selling price is $5.50 and advertising is $350: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1219200" y="5257800"/>
            <a:ext cx="2895600" cy="9556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Predicted sales is 428.6216 pies.</a:t>
            </a:r>
          </a:p>
        </p:txBody>
      </p:sp>
      <p:graphicFrame>
        <p:nvGraphicFramePr>
          <p:cNvPr id="1536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180010"/>
              </p:ext>
            </p:extLst>
          </p:nvPr>
        </p:nvGraphicFramePr>
        <p:xfrm>
          <a:off x="979488" y="3124200"/>
          <a:ext cx="7067550" cy="143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27120" imgH="660240" progId="Equation.3">
                  <p:embed/>
                </p:oleObj>
              </mc:Choice>
              <mc:Fallback>
                <p:oleObj name="Equation" r:id="rId2" imgW="3327120" imgH="6602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9488" y="3124200"/>
                        <a:ext cx="7067550" cy="143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Line 7"/>
          <p:cNvSpPr>
            <a:spLocks noChangeShapeType="1"/>
          </p:cNvSpPr>
          <p:nvPr/>
        </p:nvSpPr>
        <p:spPr bwMode="auto">
          <a:xfrm flipH="1" flipV="1">
            <a:off x="2514600" y="4572000"/>
            <a:ext cx="0" cy="685800"/>
          </a:xfrm>
          <a:prstGeom prst="line">
            <a:avLst/>
          </a:prstGeom>
          <a:noFill/>
          <a:ln w="28575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5943600" y="5029200"/>
            <a:ext cx="2743200" cy="925513"/>
          </a:xfrm>
          <a:prstGeom prst="rect">
            <a:avLst/>
          </a:prstGeom>
          <a:solidFill>
            <a:srgbClr val="FFD5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Note that Advertising is in $100s, so $350 means that X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= 3.5.</a:t>
            </a:r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 flipH="1" flipV="1">
            <a:off x="6934200" y="4114800"/>
            <a:ext cx="0" cy="914400"/>
          </a:xfrm>
          <a:prstGeom prst="line">
            <a:avLst/>
          </a:prstGeom>
          <a:noFill/>
          <a:ln w="1905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1046163" y="3084513"/>
            <a:ext cx="609600" cy="76200"/>
          </a:xfrm>
          <a:custGeom>
            <a:avLst/>
            <a:gdLst>
              <a:gd name="T0" fmla="*/ 0 w 384"/>
              <a:gd name="T1" fmla="*/ 2147483646 h 48"/>
              <a:gd name="T2" fmla="*/ 2147483646 w 384"/>
              <a:gd name="T3" fmla="*/ 0 h 48"/>
              <a:gd name="T4" fmla="*/ 2147483646 w 384"/>
              <a:gd name="T5" fmla="*/ 2147483646 h 48"/>
              <a:gd name="T6" fmla="*/ 0 60000 65536"/>
              <a:gd name="T7" fmla="*/ 0 60000 65536"/>
              <a:gd name="T8" fmla="*/ 0 60000 65536"/>
              <a:gd name="T9" fmla="*/ 0 w 384"/>
              <a:gd name="T10" fmla="*/ 0 h 48"/>
              <a:gd name="T11" fmla="*/ 384 w 384"/>
              <a:gd name="T12" fmla="*/ 48 h 4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48">
                <a:moveTo>
                  <a:pt x="0" y="48"/>
                </a:moveTo>
                <a:lnTo>
                  <a:pt x="192" y="0"/>
                </a:lnTo>
                <a:lnTo>
                  <a:pt x="384" y="4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The Coefficient of Determination, r</a:t>
            </a:r>
            <a:r>
              <a:rPr lang="en-US" altLang="en-US" baseline="30000" dirty="0"/>
              <a:t>2</a:t>
            </a:r>
            <a:endParaRPr lang="en-US" alt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Reports the proportion of total variation in Y explained by all X variables taken together.</a:t>
            </a:r>
            <a:endParaRPr lang="en-US" altLang="en-US" sz="3100" dirty="0"/>
          </a:p>
        </p:txBody>
      </p:sp>
      <p:graphicFrame>
        <p:nvGraphicFramePr>
          <p:cNvPr id="18436" name="Object 9"/>
          <p:cNvGraphicFramePr>
            <a:graphicFrameLocks noChangeAspect="1"/>
          </p:cNvGraphicFramePr>
          <p:nvPr/>
        </p:nvGraphicFramePr>
        <p:xfrm>
          <a:off x="1052513" y="3352800"/>
          <a:ext cx="7094537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03500" imgH="419100" progId="Equation.3">
                  <p:embed/>
                </p:oleObj>
              </mc:Choice>
              <mc:Fallback>
                <p:oleObj name="Equation" r:id="rId2" imgW="2603500" imgH="419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3352800"/>
                        <a:ext cx="7094537" cy="113982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7" name="Rectangle 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8466" name="Group 2"/>
          <p:cNvGraphicFramePr>
            <a:graphicFrameLocks noGrp="1"/>
          </p:cNvGraphicFramePr>
          <p:nvPr/>
        </p:nvGraphicFramePr>
        <p:xfrm>
          <a:off x="228600" y="1676400"/>
          <a:ext cx="8763000" cy="4632352"/>
        </p:xfrm>
        <a:graphic>
          <a:graphicData uri="http://schemas.openxmlformats.org/drawingml/2006/table">
            <a:tbl>
              <a:tblPr/>
              <a:tblGrid>
                <a:gridCol w="1706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89520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 Statistics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Multiple R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0.72213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 Square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0.52148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Adjusted R Square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0.44172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47.46341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Observations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3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9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ANOVA</a:t>
                      </a:r>
                      <a:r>
                        <a:rPr kumimoji="0" lang="en-US" altLang="en-US" sz="2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df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Significance F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Regression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29460.027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14730.013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6.53861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0.01201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Residual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27033.306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2252.776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56493.333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321"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852488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852488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852488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852488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52488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Coefficients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Error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Stat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95%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Upper 95%</a:t>
                      </a:r>
                      <a:endParaRPr kumimoji="0" lang="en-US" altLang="en-US" sz="13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Intercept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306.52619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114.25389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2.68285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0.01993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57.58835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555.46404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-24.97509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10.83213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-2.30565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0.03979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-48.57626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-1.37392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9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</a:t>
                      </a:r>
                    </a:p>
                  </a:txBody>
                  <a:tcPr marT="45701" marB="45701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74.13096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25.96732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2.85478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0.01449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17.55303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130.70888</a:t>
                      </a:r>
                    </a:p>
                  </a:txBody>
                  <a:tcPr marT="45701" marB="45701" anchor="b"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graphicFrame>
        <p:nvGraphicFramePr>
          <p:cNvPr id="19581" name="Object 131"/>
          <p:cNvGraphicFramePr>
            <a:graphicFrameLocks noChangeAspect="1"/>
          </p:cNvGraphicFramePr>
          <p:nvPr/>
        </p:nvGraphicFramePr>
        <p:xfrm>
          <a:off x="3594100" y="1804988"/>
          <a:ext cx="3943350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57400" imgH="419100" progId="Equation.3">
                  <p:embed/>
                </p:oleObj>
              </mc:Choice>
              <mc:Fallback>
                <p:oleObj name="Equation" r:id="rId2" imgW="2057400" imgH="419100" progId="Equation.3">
                  <p:embed/>
                  <p:pic>
                    <p:nvPicPr>
                      <p:cNvPr id="0" name="Object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4100" y="1804988"/>
                        <a:ext cx="3943350" cy="801687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82" name="Line 127"/>
          <p:cNvSpPr>
            <a:spLocks noChangeShapeType="1"/>
          </p:cNvSpPr>
          <p:nvPr/>
        </p:nvSpPr>
        <p:spPr bwMode="auto">
          <a:xfrm flipV="1">
            <a:off x="3124200" y="2209800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83" name="Text Box 128"/>
          <p:cNvSpPr txBox="1">
            <a:spLocks noChangeArrowheads="1"/>
          </p:cNvSpPr>
          <p:nvPr/>
        </p:nvSpPr>
        <p:spPr bwMode="auto">
          <a:xfrm>
            <a:off x="4343400" y="2590800"/>
            <a:ext cx="42672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rgbClr val="008000"/>
                </a:solidFill>
              </a:rPr>
              <a:t>52.1% of the variation in pie sales is explained by the variation in price and advertising.</a:t>
            </a:r>
          </a:p>
        </p:txBody>
      </p:sp>
      <p:sp>
        <p:nvSpPr>
          <p:cNvPr id="19584" name="Rectangle 129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Coefficient of </a:t>
            </a:r>
            <a:br>
              <a:rPr lang="en-US" altLang="en-US" dirty="0"/>
            </a:br>
            <a:r>
              <a:rPr lang="en-US" altLang="en-US" dirty="0"/>
              <a:t> Determination In Excel</a:t>
            </a:r>
          </a:p>
        </p:txBody>
      </p:sp>
      <p:sp>
        <p:nvSpPr>
          <p:cNvPr id="19585" name="Line 131"/>
          <p:cNvSpPr>
            <a:spLocks noChangeShapeType="1"/>
          </p:cNvSpPr>
          <p:nvPr/>
        </p:nvSpPr>
        <p:spPr bwMode="auto">
          <a:xfrm flipV="1">
            <a:off x="3962400" y="2590800"/>
            <a:ext cx="381000" cy="1447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9586" name="Rectangle 132"/>
          <p:cNvSpPr>
            <a:spLocks noChangeArrowheads="1"/>
          </p:cNvSpPr>
          <p:nvPr/>
        </p:nvSpPr>
        <p:spPr bwMode="auto">
          <a:xfrm>
            <a:off x="7543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61226-0410-90B3-C4E2-FA6094C48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B4E6D-CE1A-9C32-A33E-DAB4095944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R</a:t>
            </a:r>
            <a:r>
              <a:rPr lang="en-US" altLang="en-US" baseline="30000" dirty="0"/>
              <a:t>2 </a:t>
            </a:r>
            <a:r>
              <a:rPr lang="en-US" altLang="en-US" dirty="0"/>
              <a:t>is a handy tool to quickly evaluate the fit of the model.</a:t>
            </a:r>
          </a:p>
          <a:p>
            <a:r>
              <a:rPr lang="en-US" altLang="en-US" dirty="0"/>
              <a:t>One thing to consider, though, is that adding </a:t>
            </a:r>
            <a:r>
              <a:rPr lang="en-US" altLang="en-US" dirty="0" err="1"/>
              <a:t>indep</a:t>
            </a:r>
            <a:r>
              <a:rPr lang="en-US" altLang="en-US" dirty="0"/>
              <a:t> variables to the model will always increase R</a:t>
            </a:r>
            <a:r>
              <a:rPr lang="en-US" altLang="en-US" baseline="30000" dirty="0"/>
              <a:t>2</a:t>
            </a:r>
            <a:r>
              <a:rPr lang="en-US" altLang="en-US" dirty="0"/>
              <a:t>, even if those variables don’t really have any explanatory power.</a:t>
            </a:r>
          </a:p>
          <a:p>
            <a:pPr lvl="1"/>
            <a:r>
              <a:rPr lang="en-US" altLang="en-US" dirty="0"/>
              <a:t>Increasing R</a:t>
            </a:r>
            <a:r>
              <a:rPr lang="en-US" altLang="en-US" baseline="30000" dirty="0"/>
              <a:t>2</a:t>
            </a:r>
            <a:r>
              <a:rPr lang="en-US" altLang="en-US" dirty="0"/>
              <a:t> that way isn’t very helpful</a:t>
            </a:r>
          </a:p>
          <a:p>
            <a:pPr lvl="1"/>
            <a:r>
              <a:rPr lang="en-US" altLang="en-US" dirty="0"/>
              <a:t>By chance, every variable will have *some* correlation with every other variable (maybe just a tiny bit but </a:t>
            </a:r>
            <a:r>
              <a:rPr lang="en-US" altLang="en-US" i="1" dirty="0"/>
              <a:t>not</a:t>
            </a:r>
            <a:r>
              <a:rPr lang="en-US" altLang="en-US" dirty="0"/>
              <a:t> zero)</a:t>
            </a:r>
          </a:p>
          <a:p>
            <a:pPr marL="425450" lvl="1" indent="0">
              <a:buNone/>
            </a:pPr>
            <a:endParaRPr lang="en-US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042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17384-76E8-F965-52E5-D4C4C1985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D6C92-98E8-0E86-3BF5-7FE798171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result of this is that </a:t>
            </a:r>
            <a:r>
              <a:rPr lang="en-US" altLang="en-US" dirty="0"/>
              <a:t>R</a:t>
            </a:r>
            <a:r>
              <a:rPr lang="en-US" altLang="en-US" baseline="30000" dirty="0"/>
              <a:t>2 </a:t>
            </a:r>
            <a:r>
              <a:rPr lang="en-US" dirty="0"/>
              <a:t>can be manipulated. </a:t>
            </a:r>
          </a:p>
          <a:p>
            <a:pPr lvl="1"/>
            <a:r>
              <a:rPr lang="en-US" dirty="0"/>
              <a:t>Just start adding in more and </a:t>
            </a:r>
            <a:r>
              <a:rPr lang="en-US" dirty="0" err="1"/>
              <a:t>indep</a:t>
            </a:r>
            <a:r>
              <a:rPr lang="en-US" dirty="0"/>
              <a:t> vars, whether they make sense or not!</a:t>
            </a:r>
          </a:p>
          <a:p>
            <a:r>
              <a:rPr lang="en-US" dirty="0"/>
              <a:t>B/c of this, we want to be careful about how we interpret </a:t>
            </a:r>
            <a:r>
              <a:rPr lang="en-US" altLang="en-US" dirty="0"/>
              <a:t>R</a:t>
            </a:r>
            <a:r>
              <a:rPr lang="en-US" altLang="en-US" baseline="30000" dirty="0"/>
              <a:t>2</a:t>
            </a:r>
          </a:p>
          <a:p>
            <a:r>
              <a:rPr lang="en-US" dirty="0"/>
              <a:t> Statisticians have come up with an adjustment to the traditional </a:t>
            </a:r>
            <a:r>
              <a:rPr lang="en-US" altLang="en-US" dirty="0"/>
              <a:t>R</a:t>
            </a:r>
            <a:r>
              <a:rPr lang="en-US" altLang="en-US" baseline="30000" dirty="0"/>
              <a:t>2 </a:t>
            </a:r>
            <a:r>
              <a:rPr lang="en-US" dirty="0"/>
              <a:t>to account for the number of </a:t>
            </a:r>
            <a:r>
              <a:rPr lang="en-US" dirty="0" err="1"/>
              <a:t>indep</a:t>
            </a:r>
            <a:r>
              <a:rPr lang="en-US" dirty="0"/>
              <a:t> vars in the model.</a:t>
            </a:r>
          </a:p>
        </p:txBody>
      </p:sp>
    </p:spTree>
    <p:extLst>
      <p:ext uri="{BB962C8B-B14F-4D97-AF65-F5344CB8AC3E}">
        <p14:creationId xmlns:p14="http://schemas.microsoft.com/office/powerpoint/2010/main" val="96760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600200"/>
            <a:ext cx="89154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Shows </a:t>
            </a:r>
            <a:r>
              <a:rPr lang="en-US" altLang="en-US" dirty="0">
                <a:solidFill>
                  <a:srgbClr val="008000"/>
                </a:solidFill>
              </a:rPr>
              <a:t>proportion of variation in Y explained</a:t>
            </a:r>
            <a:r>
              <a:rPr lang="en-US" altLang="en-US" dirty="0"/>
              <a:t> by X variables </a:t>
            </a:r>
            <a:r>
              <a:rPr lang="en-US" altLang="en-US" dirty="0">
                <a:solidFill>
                  <a:srgbClr val="008000"/>
                </a:solidFill>
              </a:rPr>
              <a:t>adjusted for the number of X</a:t>
            </a:r>
            <a:r>
              <a:rPr lang="en-US" altLang="en-US" i="1" dirty="0">
                <a:solidFill>
                  <a:srgbClr val="008000"/>
                </a:solidFill>
              </a:rPr>
              <a:t> </a:t>
            </a:r>
            <a:r>
              <a:rPr lang="en-US" altLang="en-US" dirty="0">
                <a:solidFill>
                  <a:srgbClr val="008000"/>
                </a:solidFill>
              </a:rPr>
              <a:t>variables: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700" dirty="0">
              <a:solidFill>
                <a:srgbClr val="008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700" dirty="0"/>
          </a:p>
          <a:p>
            <a:pPr eaLnBrk="1" hangingPunct="1">
              <a:lnSpc>
                <a:spcPct val="90000"/>
              </a:lnSpc>
            </a:pPr>
            <a:endParaRPr lang="en-US" altLang="en-US" sz="2700" dirty="0"/>
          </a:p>
          <a:p>
            <a:pPr eaLnBrk="1" hangingPunct="1">
              <a:lnSpc>
                <a:spcPct val="90000"/>
              </a:lnSpc>
            </a:pPr>
            <a:endParaRPr lang="en-US" altLang="en-US" sz="800" dirty="0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1900" dirty="0"/>
              <a:t>  </a:t>
            </a:r>
            <a:r>
              <a:rPr lang="en-US" altLang="en-US" sz="2000" dirty="0"/>
              <a:t>(where n = sample size, </a:t>
            </a:r>
            <a:r>
              <a:rPr lang="en-US" altLang="en-US" sz="2000" dirty="0">
                <a:highlight>
                  <a:srgbClr val="FFFF00"/>
                </a:highlight>
              </a:rPr>
              <a:t>k = number of independent variables</a:t>
            </a:r>
            <a:r>
              <a:rPr lang="en-US" altLang="en-US" sz="2000" dirty="0"/>
              <a:t>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2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>
                <a:highlight>
                  <a:srgbClr val="FFFF00"/>
                </a:highlight>
              </a:rPr>
              <a:t>Penalizes excessive use of unimportant independent variables.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Smaller than r</a:t>
            </a:r>
            <a:r>
              <a:rPr lang="en-US" altLang="en-US" baseline="30000" dirty="0"/>
              <a:t>2</a:t>
            </a:r>
            <a:r>
              <a:rPr lang="en-US" altLang="en-US" dirty="0"/>
              <a:t>.</a:t>
            </a:r>
            <a:endParaRPr lang="en-US" altLang="en-US" baseline="30000" dirty="0"/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Useful in </a:t>
            </a:r>
            <a:r>
              <a:rPr lang="en-US" altLang="en-US" dirty="0">
                <a:highlight>
                  <a:srgbClr val="FFFF00"/>
                </a:highlight>
              </a:rPr>
              <a:t>comparing among models</a:t>
            </a:r>
            <a:r>
              <a:rPr lang="en-US" altLang="en-US" dirty="0"/>
              <a:t>.</a:t>
            </a:r>
            <a:endParaRPr lang="en-US" altLang="en-US" sz="2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Adjusted r</a:t>
            </a:r>
            <a:r>
              <a:rPr lang="en-US" altLang="en-US" baseline="30000" dirty="0"/>
              <a:t>2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315200" y="4572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8000"/>
                </a:solidFill>
              </a:rPr>
              <a:t>(continued)</a:t>
            </a:r>
          </a:p>
        </p:txBody>
      </p:sp>
      <p:graphicFrame>
        <p:nvGraphicFramePr>
          <p:cNvPr id="2253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329423"/>
              </p:ext>
            </p:extLst>
          </p:nvPr>
        </p:nvGraphicFramePr>
        <p:xfrm>
          <a:off x="781844" y="2511425"/>
          <a:ext cx="5033962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65300" imgH="457200" progId="Equation.3">
                  <p:embed/>
                </p:oleObj>
              </mc:Choice>
              <mc:Fallback>
                <p:oleObj name="Equation" r:id="rId2" imgW="17653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844" y="2511425"/>
                        <a:ext cx="5033962" cy="12985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73914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54E95F-E33A-4924-B29E-1AD3E07EA8D0}"/>
              </a:ext>
            </a:extLst>
          </p:cNvPr>
          <p:cNvSpPr txBox="1"/>
          <p:nvPr/>
        </p:nvSpPr>
        <p:spPr>
          <a:xfrm>
            <a:off x="6298288" y="2745213"/>
            <a:ext cx="23241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What happens as k increases?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0015-96EA-7889-EA6B-96244FF40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7B633-676F-297E-BC03-4AB7526A5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can’t push up adjusted </a:t>
            </a:r>
            <a:r>
              <a:rPr lang="en-US" altLang="en-US" dirty="0"/>
              <a:t>R</a:t>
            </a:r>
            <a:r>
              <a:rPr lang="en-US" altLang="en-US" baseline="30000" dirty="0"/>
              <a:t>2 </a:t>
            </a:r>
            <a:r>
              <a:rPr lang="en-US" dirty="0"/>
              <a:t>by simply adding more vars. </a:t>
            </a:r>
          </a:p>
          <a:p>
            <a:r>
              <a:rPr lang="en-US" dirty="0"/>
              <a:t>In practice, we usually pay more attention to </a:t>
            </a:r>
            <a:r>
              <a:rPr lang="en-US" altLang="en-US" dirty="0"/>
              <a:t>R</a:t>
            </a:r>
            <a:r>
              <a:rPr lang="en-US" altLang="en-US" baseline="30000" dirty="0"/>
              <a:t>2 </a:t>
            </a:r>
            <a:r>
              <a:rPr lang="en-US" dirty="0"/>
              <a:t>but if a model has a lot of </a:t>
            </a:r>
            <a:r>
              <a:rPr lang="en-US" dirty="0" err="1"/>
              <a:t>indep</a:t>
            </a:r>
            <a:r>
              <a:rPr lang="en-US" dirty="0"/>
              <a:t> vars, we might be interested to see what the adjusted </a:t>
            </a:r>
            <a:r>
              <a:rPr lang="en-US" altLang="en-US" dirty="0"/>
              <a:t>R</a:t>
            </a:r>
            <a:r>
              <a:rPr lang="en-US" altLang="en-US" baseline="30000" dirty="0"/>
              <a:t>2 </a:t>
            </a:r>
            <a:r>
              <a:rPr lang="en-US" dirty="0"/>
              <a:t>looks like</a:t>
            </a:r>
          </a:p>
        </p:txBody>
      </p:sp>
    </p:spTree>
    <p:extLst>
      <p:ext uri="{BB962C8B-B14F-4D97-AF65-F5344CB8AC3E}">
        <p14:creationId xmlns:p14="http://schemas.microsoft.com/office/powerpoint/2010/main" val="21940408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6BD16-202F-3FEC-242C-DB4F91887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2716-887F-1996-18FB-41635BFBE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analyzing the overall usefulness of the model, </a:t>
            </a:r>
            <a:r>
              <a:rPr lang="en-US" altLang="en-US" dirty="0"/>
              <a:t>R</a:t>
            </a:r>
            <a:r>
              <a:rPr lang="en-US" altLang="en-US" baseline="30000" dirty="0"/>
              <a:t>2 </a:t>
            </a:r>
            <a:r>
              <a:rPr lang="en-US" dirty="0"/>
              <a:t>and adjusted </a:t>
            </a:r>
            <a:r>
              <a:rPr lang="en-US" altLang="en-US" dirty="0"/>
              <a:t>R</a:t>
            </a:r>
            <a:r>
              <a:rPr lang="en-US" altLang="en-US" baseline="30000" dirty="0"/>
              <a:t>2 </a:t>
            </a:r>
            <a:r>
              <a:rPr lang="en-US" dirty="0"/>
              <a:t>are good places to start.</a:t>
            </a:r>
          </a:p>
          <a:p>
            <a:r>
              <a:rPr lang="en-US" dirty="0"/>
              <a:t>The other “go to” item to look at is the result of the F-test that is generated by Excel with every regression you run. </a:t>
            </a:r>
          </a:p>
          <a:p>
            <a:r>
              <a:rPr lang="en-US" dirty="0"/>
              <a:t>Think of the F-test of a regression as an overall test of the validity of the regression model as a whole. </a:t>
            </a:r>
          </a:p>
        </p:txBody>
      </p:sp>
    </p:spTree>
    <p:extLst>
      <p:ext uri="{BB962C8B-B14F-4D97-AF65-F5344CB8AC3E}">
        <p14:creationId xmlns:p14="http://schemas.microsoft.com/office/powerpoint/2010/main" val="232256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E3DB9-AC0A-3DA4-B915-811EDF3D5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95226-3C39-4DC2-6374-63168760FA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far, we’ve focused on regression in the context of a single </a:t>
            </a:r>
            <a:r>
              <a:rPr lang="en-US" dirty="0" err="1"/>
              <a:t>indep</a:t>
            </a:r>
            <a:r>
              <a:rPr lang="en-US" dirty="0"/>
              <a:t> var. </a:t>
            </a:r>
          </a:p>
          <a:p>
            <a:r>
              <a:rPr lang="en-US" dirty="0"/>
              <a:t>This isn’t really all that useful. </a:t>
            </a:r>
          </a:p>
          <a:p>
            <a:r>
              <a:rPr lang="en-US" dirty="0"/>
              <a:t>Now we extend our regression model to having multiple independent variables.</a:t>
            </a:r>
          </a:p>
          <a:p>
            <a:r>
              <a:rPr lang="en-US" dirty="0"/>
              <a:t>This is very important b/c it allows us to examine the impact of a single variable </a:t>
            </a:r>
            <a:r>
              <a:rPr lang="en-US" i="1" dirty="0"/>
              <a:t>holding all other variables constant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5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E75B-8390-F4DF-2F9F-3D66DE748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050AAC-CE06-4C17-78C0-2EB17D738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test for the significance of the individual slope coefficients (t-tests), but the F-test is a test of significance for the whole model.</a:t>
            </a:r>
          </a:p>
          <a:p>
            <a:r>
              <a:rPr lang="en-US" dirty="0"/>
              <a:t>The null is that the model is invalid/worthless.</a:t>
            </a:r>
          </a:p>
          <a:p>
            <a:r>
              <a:rPr lang="en-US" dirty="0"/>
              <a:t>The alt is that it at least has </a:t>
            </a:r>
            <a:r>
              <a:rPr lang="en-US" i="1" dirty="0"/>
              <a:t>some</a:t>
            </a:r>
            <a:r>
              <a:rPr lang="en-US" dirty="0"/>
              <a:t> validity.</a:t>
            </a:r>
          </a:p>
          <a:p>
            <a:r>
              <a:rPr lang="en-US" dirty="0"/>
              <a:t>Obviously we are usually hoping to reject the null</a:t>
            </a:r>
          </a:p>
          <a:p>
            <a:r>
              <a:rPr lang="en-US" dirty="0"/>
              <a:t>In this test, rejecting the null is generally pretty easy to do, so if we fail to reject the null, it means our model really isn’t explaining much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67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353E-D598-E7B0-338E-0FBFDC60D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648620-9C31-F921-55A4-EAFE27C1E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Important: </a:t>
            </a:r>
          </a:p>
          <a:p>
            <a:r>
              <a:rPr lang="en-US" dirty="0"/>
              <a:t>Note that “passing” the F-test doesn’t mean your model is great</a:t>
            </a:r>
          </a:p>
          <a:p>
            <a:pPr lvl="1"/>
            <a:r>
              <a:rPr lang="en-US" dirty="0"/>
              <a:t>It just means that it’s not completely worthless</a:t>
            </a:r>
          </a:p>
          <a:p>
            <a:pPr lvl="1"/>
            <a:r>
              <a:rPr lang="en-US" dirty="0"/>
              <a:t>This is a pretty low bar to clear</a:t>
            </a:r>
          </a:p>
        </p:txBody>
      </p:sp>
    </p:spTree>
    <p:extLst>
      <p:ext uri="{BB962C8B-B14F-4D97-AF65-F5344CB8AC3E}">
        <p14:creationId xmlns:p14="http://schemas.microsoft.com/office/powerpoint/2010/main" val="1347048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447800" y="4495800"/>
            <a:ext cx="7391400" cy="14478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3555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76400"/>
            <a:ext cx="8229600" cy="4532313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dirty="0">
                <a:solidFill>
                  <a:srgbClr val="008000"/>
                </a:solidFill>
              </a:rPr>
              <a:t>F Test for Overall Significance of the Model.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dirty="0"/>
              <a:t>Shows if there is a linear relationship between all of the X variables considered together and Y.</a:t>
            </a:r>
            <a:endParaRPr lang="en-US" altLang="en-US" i="1" dirty="0"/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dirty="0"/>
              <a:t>Use F-test statistic.</a:t>
            </a:r>
          </a:p>
          <a:p>
            <a:pPr eaLnBrk="1" hangingPunct="1">
              <a:lnSpc>
                <a:spcPct val="110000"/>
              </a:lnSpc>
              <a:spcBef>
                <a:spcPct val="30000"/>
              </a:spcBef>
            </a:pPr>
            <a:r>
              <a:rPr lang="en-US" altLang="en-US" dirty="0"/>
              <a:t>Hypotheses: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500" dirty="0"/>
              <a:t>    H</a:t>
            </a:r>
            <a:r>
              <a:rPr lang="en-US" altLang="en-US" sz="2500" baseline="-25000" dirty="0"/>
              <a:t>0</a:t>
            </a:r>
            <a:r>
              <a:rPr lang="en-US" altLang="en-US" sz="2500" dirty="0"/>
              <a:t>: </a:t>
            </a:r>
            <a:r>
              <a:rPr lang="el-GR" altLang="en-US" sz="2500" dirty="0"/>
              <a:t>β</a:t>
            </a:r>
            <a:r>
              <a:rPr lang="en-US" altLang="en-US" sz="2500" baseline="-25000" dirty="0"/>
              <a:t>1</a:t>
            </a:r>
            <a:r>
              <a:rPr lang="en-US" altLang="en-US" sz="2500" dirty="0"/>
              <a:t> = </a:t>
            </a:r>
            <a:r>
              <a:rPr lang="el-GR" altLang="en-US" sz="2500" dirty="0"/>
              <a:t>β</a:t>
            </a:r>
            <a:r>
              <a:rPr lang="en-US" altLang="en-US" sz="2500" baseline="-25000" dirty="0"/>
              <a:t>2</a:t>
            </a:r>
            <a:r>
              <a:rPr lang="en-US" altLang="en-US" sz="2500" dirty="0"/>
              <a:t> = </a:t>
            </a:r>
            <a:r>
              <a:rPr lang="en-US" altLang="en-US" sz="2500" baseline="30000" dirty="0"/>
              <a:t>…</a:t>
            </a:r>
            <a:r>
              <a:rPr lang="en-US" altLang="en-US" sz="2500" dirty="0"/>
              <a:t> = </a:t>
            </a:r>
            <a:r>
              <a:rPr lang="el-GR" altLang="en-US" sz="2500" dirty="0"/>
              <a:t>β</a:t>
            </a:r>
            <a:r>
              <a:rPr lang="en-US" altLang="en-US" sz="2500" baseline="-25000" dirty="0"/>
              <a:t>k</a:t>
            </a:r>
            <a:r>
              <a:rPr lang="en-US" altLang="en-US" sz="2500" dirty="0"/>
              <a:t> = 0  (no linear relationship)</a:t>
            </a:r>
          </a:p>
          <a:p>
            <a:pPr lvl="1" eaLnBrk="1" hangingPunct="1">
              <a:lnSpc>
                <a:spcPct val="11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500" dirty="0"/>
              <a:t>    H</a:t>
            </a:r>
            <a:r>
              <a:rPr lang="en-US" altLang="en-US" sz="2500" baseline="-25000" dirty="0"/>
              <a:t>1</a:t>
            </a:r>
            <a:r>
              <a:rPr lang="en-US" altLang="en-US" sz="2500" dirty="0"/>
              <a:t>: at least one  </a:t>
            </a:r>
            <a:r>
              <a:rPr lang="el-GR" altLang="en-US" sz="2500" dirty="0"/>
              <a:t>β</a:t>
            </a:r>
            <a:r>
              <a:rPr lang="en-US" altLang="en-US" sz="2500" baseline="-25000" dirty="0" err="1"/>
              <a:t>i</a:t>
            </a:r>
            <a:r>
              <a:rPr lang="en-US" altLang="en-US" sz="2500" dirty="0"/>
              <a:t>  ≠ 0   (at least one independent</a:t>
            </a:r>
          </a:p>
          <a:p>
            <a:pPr lvl="1" eaLnBrk="1" hangingPunct="1">
              <a:lnSpc>
                <a:spcPct val="4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en-US" altLang="en-US" sz="2500" dirty="0"/>
              <a:t>					          variable affects Y)</a:t>
            </a:r>
            <a:r>
              <a:rPr lang="en-US" altLang="en-US" sz="2800" dirty="0"/>
              <a:t> 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746125" y="96838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/>
              <a:t>Is the Overall Model Significant?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 Test for Overall Significance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600200"/>
            <a:ext cx="8077200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Test statistic:</a:t>
            </a:r>
          </a:p>
          <a:p>
            <a:pPr eaLnBrk="1" hangingPunct="1"/>
            <a:endParaRPr lang="en-US" altLang="en-US" dirty="0"/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z="2800" dirty="0"/>
              <a:t> 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  where F</a:t>
            </a:r>
            <a:r>
              <a:rPr lang="en-US" altLang="en-US" baseline="-25000" dirty="0"/>
              <a:t>STAT</a:t>
            </a:r>
            <a:r>
              <a:rPr lang="en-US" altLang="en-US" dirty="0"/>
              <a:t> has numerator </a:t>
            </a:r>
            <a:r>
              <a:rPr lang="en-US" altLang="en-US" dirty="0" err="1"/>
              <a:t>d.f.</a:t>
            </a:r>
            <a:r>
              <a:rPr lang="en-US" altLang="en-US" dirty="0"/>
              <a:t>	=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dirty="0">
                <a:solidFill>
                  <a:srgbClr val="008000"/>
                </a:solidFill>
              </a:rPr>
              <a:t>k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dirty="0"/>
              <a:t> and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		    denominator </a:t>
            </a:r>
            <a:r>
              <a:rPr lang="en-US" altLang="en-US" dirty="0" err="1"/>
              <a:t>d.f.</a:t>
            </a:r>
            <a:r>
              <a:rPr lang="en-US" altLang="en-US" dirty="0"/>
              <a:t>	=</a:t>
            </a:r>
            <a:r>
              <a:rPr lang="en-US" altLang="en-US" dirty="0">
                <a:solidFill>
                  <a:schemeClr val="folHlink"/>
                </a:solidFill>
              </a:rPr>
              <a:t> </a:t>
            </a:r>
            <a:r>
              <a:rPr lang="en-US" altLang="en-US" dirty="0">
                <a:solidFill>
                  <a:srgbClr val="008000"/>
                </a:solidFill>
              </a:rPr>
              <a:t>(n – k - 1)</a:t>
            </a:r>
            <a:r>
              <a:rPr lang="en-US" altLang="en-US" dirty="0"/>
              <a:t> </a:t>
            </a:r>
          </a:p>
        </p:txBody>
      </p:sp>
      <p:graphicFrame>
        <p:nvGraphicFramePr>
          <p:cNvPr id="2458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283462"/>
              </p:ext>
            </p:extLst>
          </p:nvPr>
        </p:nvGraphicFramePr>
        <p:xfrm>
          <a:off x="2590800" y="2448718"/>
          <a:ext cx="4130675" cy="196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4000" imgH="723900" progId="Equation.3">
                  <p:embed/>
                </p:oleObj>
              </mc:Choice>
              <mc:Fallback>
                <p:oleObj name="Equation" r:id="rId2" imgW="1524000" imgH="723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448718"/>
                        <a:ext cx="4130675" cy="196056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Rectangle 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410133" y="1684209"/>
            <a:ext cx="3810000" cy="914400"/>
          </a:xfrm>
          <a:prstGeom prst="rect">
            <a:avLst/>
          </a:prstGeom>
          <a:solidFill>
            <a:srgbClr val="00E2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1083" y="1724156"/>
            <a:ext cx="3848100" cy="1828800"/>
          </a:xfrm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300" dirty="0"/>
              <a:t>H</a:t>
            </a:r>
            <a:r>
              <a:rPr lang="en-US" altLang="en-US" sz="2300" baseline="-25000" dirty="0"/>
              <a:t>0</a:t>
            </a:r>
            <a:r>
              <a:rPr lang="en-US" altLang="en-US" sz="2300" dirty="0"/>
              <a:t>: </a:t>
            </a:r>
            <a:r>
              <a:rPr lang="el-GR" altLang="en-US" sz="2300" dirty="0"/>
              <a:t>β</a:t>
            </a:r>
            <a:r>
              <a:rPr lang="en-US" altLang="en-US" sz="2300" baseline="-25000" dirty="0"/>
              <a:t>1</a:t>
            </a:r>
            <a:r>
              <a:rPr lang="en-US" altLang="en-US" sz="2300" dirty="0"/>
              <a:t> = </a:t>
            </a:r>
            <a:r>
              <a:rPr lang="el-GR" altLang="en-US" sz="2300" dirty="0"/>
              <a:t>β</a:t>
            </a:r>
            <a:r>
              <a:rPr lang="en-US" altLang="en-US" sz="2300" baseline="-25000" dirty="0"/>
              <a:t>2</a:t>
            </a:r>
            <a:r>
              <a:rPr lang="en-US" altLang="en-US" sz="2300" dirty="0"/>
              <a:t> =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300" dirty="0"/>
              <a:t>H</a:t>
            </a:r>
            <a:r>
              <a:rPr lang="en-US" altLang="en-US" sz="2300" baseline="-25000" dirty="0"/>
              <a:t>1</a:t>
            </a:r>
            <a:r>
              <a:rPr lang="en-US" altLang="en-US" sz="2300" dirty="0"/>
              <a:t>: </a:t>
            </a:r>
            <a:r>
              <a:rPr lang="el-GR" altLang="en-US" sz="2300" dirty="0"/>
              <a:t>β</a:t>
            </a:r>
            <a:r>
              <a:rPr lang="en-US" altLang="en-US" sz="2300" baseline="-25000" dirty="0"/>
              <a:t>1</a:t>
            </a:r>
            <a:r>
              <a:rPr lang="en-US" altLang="en-US" sz="2300" dirty="0"/>
              <a:t> and </a:t>
            </a:r>
            <a:r>
              <a:rPr lang="el-GR" altLang="en-US" sz="2300" dirty="0"/>
              <a:t>β</a:t>
            </a:r>
            <a:r>
              <a:rPr lang="en-US" altLang="en-US" sz="2300" baseline="-25000" dirty="0"/>
              <a:t>2</a:t>
            </a:r>
            <a:r>
              <a:rPr lang="en-US" altLang="en-US" sz="2300" dirty="0"/>
              <a:t> not both zero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300" dirty="0">
                <a:sym typeface="Symbol" panose="05050102010706020507" pitchFamily="18" charset="2"/>
              </a:rPr>
              <a:t></a:t>
            </a:r>
            <a:r>
              <a:rPr lang="en-US" altLang="en-US" sz="2300" dirty="0"/>
              <a:t> = .05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300" dirty="0"/>
              <a:t>df</a:t>
            </a:r>
            <a:r>
              <a:rPr lang="en-US" altLang="en-US" sz="2300" baseline="-25000" dirty="0"/>
              <a:t>1</a:t>
            </a:r>
            <a:r>
              <a:rPr lang="en-US" altLang="en-US" sz="2300" dirty="0"/>
              <a:t>= 2      df</a:t>
            </a:r>
            <a:r>
              <a:rPr lang="en-US" altLang="en-US" sz="2300" baseline="-25000" dirty="0"/>
              <a:t>2</a:t>
            </a:r>
            <a:r>
              <a:rPr lang="en-US" altLang="en-US" sz="2300" dirty="0"/>
              <a:t> = 12 </a:t>
            </a:r>
            <a:endParaRPr lang="en-US" altLang="en-US" sz="2300" b="1" dirty="0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419600" y="1524000"/>
            <a:ext cx="381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b="1"/>
              <a:t>Test Statistic: </a:t>
            </a:r>
            <a:endParaRPr lang="en-US" altLang="en-US"/>
          </a:p>
          <a:p>
            <a:pPr>
              <a:buClrTx/>
              <a:buSzTx/>
              <a:buFontTx/>
              <a:buNone/>
            </a:pPr>
            <a:endParaRPr lang="en-US" altLang="en-US"/>
          </a:p>
          <a:p>
            <a:pPr>
              <a:buClrTx/>
              <a:buSzTx/>
              <a:buFontTx/>
              <a:buNone/>
            </a:pPr>
            <a:endParaRPr lang="en-US" altLang="en-US"/>
          </a:p>
          <a:p>
            <a:pPr>
              <a:buClrTx/>
              <a:buSzTx/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Decision:</a:t>
            </a:r>
            <a:endParaRPr lang="en-US" altLang="en-US">
              <a:solidFill>
                <a:srgbClr val="008000"/>
              </a:solidFill>
            </a:endParaRPr>
          </a:p>
          <a:p>
            <a:pPr>
              <a:buClrTx/>
              <a:buSzTx/>
              <a:buFontTx/>
              <a:buNone/>
            </a:pPr>
            <a:endParaRPr lang="en-US" altLang="en-US">
              <a:solidFill>
                <a:srgbClr val="008000"/>
              </a:solidFill>
            </a:endParaRPr>
          </a:p>
          <a:p>
            <a:pPr>
              <a:buClrTx/>
              <a:buSzTx/>
              <a:buFontTx/>
              <a:buNone/>
            </a:pPr>
            <a:endParaRPr lang="en-US" altLang="en-US" b="1">
              <a:solidFill>
                <a:schemeClr val="folHlink"/>
              </a:solidFill>
            </a:endParaRPr>
          </a:p>
          <a:p>
            <a:pPr>
              <a:buClrTx/>
              <a:buSzTx/>
              <a:buFontTx/>
              <a:buNone/>
            </a:pPr>
            <a:endParaRPr lang="en-US" altLang="en-US" sz="2000" b="1">
              <a:solidFill>
                <a:schemeClr val="folHlink"/>
              </a:solidFill>
            </a:endParaRPr>
          </a:p>
          <a:p>
            <a:pPr>
              <a:buClrTx/>
              <a:buSzTx/>
              <a:buFontTx/>
              <a:buNone/>
            </a:pPr>
            <a:r>
              <a:rPr lang="en-US" altLang="en-US" b="1">
                <a:solidFill>
                  <a:srgbClr val="008000"/>
                </a:solidFill>
              </a:rPr>
              <a:t>Conclusion:</a:t>
            </a:r>
            <a:endParaRPr lang="en-US" altLang="en-US">
              <a:solidFill>
                <a:srgbClr val="008000"/>
              </a:solidFill>
            </a:endParaRPr>
          </a:p>
          <a:p>
            <a:pPr latinLnBrk="1">
              <a:buClrTx/>
              <a:buSzTx/>
              <a:buFontTx/>
              <a:buNone/>
            </a:pPr>
            <a:endParaRPr lang="en-US" alt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648200" y="3581400"/>
            <a:ext cx="3733800" cy="11938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Since F</a:t>
            </a:r>
            <a:r>
              <a:rPr lang="en-US" altLang="en-US" sz="2400" baseline="-25000" dirty="0"/>
              <a:t>STAT</a:t>
            </a:r>
            <a:r>
              <a:rPr lang="en-US" altLang="en-US" sz="2400" dirty="0"/>
              <a:t> test statistic is in the rejection region (p-value &lt; .05), reject H</a:t>
            </a:r>
            <a:r>
              <a:rPr lang="en-US" altLang="en-US" sz="2400" baseline="-25000" dirty="0"/>
              <a:t>0</a:t>
            </a:r>
            <a:r>
              <a:rPr lang="en-US" altLang="en-US" sz="2400" dirty="0"/>
              <a:t>.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495800" y="5486400"/>
            <a:ext cx="4495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/>
              <a:t>There is evidence that at least one independent variable affects Y.</a:t>
            </a:r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051050" y="5334000"/>
            <a:ext cx="1555750" cy="223838"/>
          </a:xfrm>
          <a:custGeom>
            <a:avLst/>
            <a:gdLst>
              <a:gd name="T0" fmla="*/ 2147483646 w 980"/>
              <a:gd name="T1" fmla="*/ 2147483646 h 154"/>
              <a:gd name="T2" fmla="*/ 0 w 980"/>
              <a:gd name="T3" fmla="*/ 0 h 154"/>
              <a:gd name="T4" fmla="*/ 2147483646 w 980"/>
              <a:gd name="T5" fmla="*/ 2147483646 h 154"/>
              <a:gd name="T6" fmla="*/ 2147483646 w 980"/>
              <a:gd name="T7" fmla="*/ 2147483646 h 154"/>
              <a:gd name="T8" fmla="*/ 2147483646 w 980"/>
              <a:gd name="T9" fmla="*/ 2147483646 h 154"/>
              <a:gd name="T10" fmla="*/ 2147483646 w 980"/>
              <a:gd name="T11" fmla="*/ 2147483646 h 154"/>
              <a:gd name="T12" fmla="*/ 2147483646 w 980"/>
              <a:gd name="T13" fmla="*/ 2147483646 h 154"/>
              <a:gd name="T14" fmla="*/ 2147483646 w 980"/>
              <a:gd name="T15" fmla="*/ 2147483646 h 154"/>
              <a:gd name="T16" fmla="*/ 2147483646 w 980"/>
              <a:gd name="T17" fmla="*/ 2147483646 h 154"/>
              <a:gd name="T18" fmla="*/ 2147483646 w 980"/>
              <a:gd name="T19" fmla="*/ 2147483646 h 1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980"/>
              <a:gd name="T31" fmla="*/ 0 h 154"/>
              <a:gd name="T32" fmla="*/ 980 w 980"/>
              <a:gd name="T33" fmla="*/ 154 h 1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980" h="154">
                <a:moveTo>
                  <a:pt x="4" y="154"/>
                </a:moveTo>
                <a:lnTo>
                  <a:pt x="0" y="0"/>
                </a:lnTo>
                <a:lnTo>
                  <a:pt x="83" y="39"/>
                </a:lnTo>
                <a:lnTo>
                  <a:pt x="154" y="61"/>
                </a:lnTo>
                <a:lnTo>
                  <a:pt x="209" y="76"/>
                </a:lnTo>
                <a:lnTo>
                  <a:pt x="283" y="91"/>
                </a:lnTo>
                <a:lnTo>
                  <a:pt x="428" y="111"/>
                </a:lnTo>
                <a:lnTo>
                  <a:pt x="592" y="126"/>
                </a:lnTo>
                <a:lnTo>
                  <a:pt x="979" y="141"/>
                </a:lnTo>
                <a:lnTo>
                  <a:pt x="980" y="154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373063" y="3948113"/>
            <a:ext cx="3513137" cy="1614487"/>
          </a:xfrm>
          <a:custGeom>
            <a:avLst/>
            <a:gdLst>
              <a:gd name="T0" fmla="*/ 0 w 3388"/>
              <a:gd name="T1" fmla="*/ 0 h 1023"/>
              <a:gd name="T2" fmla="*/ 0 w 3388"/>
              <a:gd name="T3" fmla="*/ 2147483646 h 1023"/>
              <a:gd name="T4" fmla="*/ 2147483646 w 3388"/>
              <a:gd name="T5" fmla="*/ 2147483646 h 1023"/>
              <a:gd name="T6" fmla="*/ 0 60000 65536"/>
              <a:gd name="T7" fmla="*/ 0 60000 65536"/>
              <a:gd name="T8" fmla="*/ 0 60000 65536"/>
              <a:gd name="T9" fmla="*/ 0 w 3388"/>
              <a:gd name="T10" fmla="*/ 0 h 1023"/>
              <a:gd name="T11" fmla="*/ 3388 w 3388"/>
              <a:gd name="T12" fmla="*/ 1023 h 10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88" h="1023">
                <a:moveTo>
                  <a:pt x="0" y="0"/>
                </a:moveTo>
                <a:lnTo>
                  <a:pt x="0" y="1022"/>
                </a:lnTo>
                <a:lnTo>
                  <a:pt x="3387" y="102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152400" y="5334000"/>
            <a:ext cx="457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0</a:t>
            </a:r>
            <a:r>
              <a:rPr lang="en-US" altLang="en-US" sz="3600" b="1"/>
              <a:t> 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515938" y="4267200"/>
            <a:ext cx="317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Freeform 11"/>
          <p:cNvSpPr>
            <a:spLocks/>
          </p:cNvSpPr>
          <p:nvPr/>
        </p:nvSpPr>
        <p:spPr bwMode="auto">
          <a:xfrm>
            <a:off x="381000" y="4191000"/>
            <a:ext cx="3429000" cy="1392238"/>
          </a:xfrm>
          <a:custGeom>
            <a:avLst/>
            <a:gdLst>
              <a:gd name="T0" fmla="*/ 0 w 3492"/>
              <a:gd name="T1" fmla="*/ 2147483646 h 1021"/>
              <a:gd name="T2" fmla="*/ 2147483646 w 3492"/>
              <a:gd name="T3" fmla="*/ 2147483646 h 1021"/>
              <a:gd name="T4" fmla="*/ 2147483646 w 3492"/>
              <a:gd name="T5" fmla="*/ 2147483646 h 1021"/>
              <a:gd name="T6" fmla="*/ 2147483646 w 3492"/>
              <a:gd name="T7" fmla="*/ 2147483646 h 1021"/>
              <a:gd name="T8" fmla="*/ 2147483646 w 3492"/>
              <a:gd name="T9" fmla="*/ 2147483646 h 10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492"/>
              <a:gd name="T16" fmla="*/ 0 h 1021"/>
              <a:gd name="T17" fmla="*/ 3492 w 3492"/>
              <a:gd name="T18" fmla="*/ 1021 h 10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492" h="1021">
                <a:moveTo>
                  <a:pt x="0" y="1011"/>
                </a:moveTo>
                <a:cubicBezTo>
                  <a:pt x="27" y="982"/>
                  <a:pt x="43" y="1005"/>
                  <a:pt x="162" y="837"/>
                </a:cubicBezTo>
                <a:cubicBezTo>
                  <a:pt x="281" y="669"/>
                  <a:pt x="453" y="0"/>
                  <a:pt x="714" y="3"/>
                </a:cubicBezTo>
                <a:cubicBezTo>
                  <a:pt x="975" y="6"/>
                  <a:pt x="1265" y="689"/>
                  <a:pt x="1728" y="855"/>
                </a:cubicBezTo>
                <a:cubicBezTo>
                  <a:pt x="2191" y="1021"/>
                  <a:pt x="3125" y="969"/>
                  <a:pt x="3492" y="999"/>
                </a:cubicBezTo>
              </a:path>
            </a:pathLst>
          </a:custGeom>
          <a:noFill/>
          <a:ln w="38100" cap="flat" cmpd="sng">
            <a:solidFill>
              <a:schemeClr val="folHlink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2057400" y="5334000"/>
            <a:ext cx="1588" cy="228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2362200" y="5105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905000" y="48006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>
                <a:sym typeface="Symbol" panose="05050102010706020507" pitchFamily="18" charset="2"/>
              </a:rPr>
              <a:t> = .05</a:t>
            </a:r>
            <a:endParaRPr lang="en-US" altLang="en-US" sz="2000" baseline="-25000">
              <a:sym typeface="Symbol" panose="05050102010706020507" pitchFamily="18" charset="2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600200" y="5943600"/>
            <a:ext cx="16764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hlink"/>
                </a:solidFill>
              </a:rPr>
              <a:t>F</a:t>
            </a:r>
            <a:r>
              <a:rPr lang="en-US" altLang="en-US" sz="2000" b="1" baseline="-25000" dirty="0">
                <a:solidFill>
                  <a:schemeClr val="hlink"/>
                </a:solidFill>
              </a:rPr>
              <a:t>0</a:t>
            </a:r>
            <a:r>
              <a:rPr lang="en-US" altLang="en-US" sz="2000" b="1" baseline="-25000" dirty="0">
                <a:solidFill>
                  <a:schemeClr val="hlink"/>
                </a:solidFill>
                <a:sym typeface="Symbol" panose="05050102010706020507" pitchFamily="18" charset="2"/>
              </a:rPr>
              <a:t>.05 </a:t>
            </a:r>
            <a:r>
              <a:rPr lang="en-US" altLang="en-US" sz="2000" b="1" dirty="0">
                <a:solidFill>
                  <a:schemeClr val="hlink"/>
                </a:solidFill>
              </a:rPr>
              <a:t>= 3.885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2057400" y="5562600"/>
            <a:ext cx="0" cy="457200"/>
          </a:xfrm>
          <a:prstGeom prst="line">
            <a:avLst/>
          </a:prstGeom>
          <a:noFill/>
          <a:ln w="38100">
            <a:solidFill>
              <a:schemeClr val="hlink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H="1">
            <a:off x="457200" y="5764213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 flipH="1">
            <a:off x="2057400" y="57642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2362200" y="5715000"/>
            <a:ext cx="9906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762000" y="5715000"/>
            <a:ext cx="9144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</a:t>
            </a:r>
          </a:p>
          <a:p>
            <a:pPr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graphicFrame>
        <p:nvGraphicFramePr>
          <p:cNvPr id="25621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999535"/>
              </p:ext>
            </p:extLst>
          </p:nvPr>
        </p:nvGraphicFramePr>
        <p:xfrm>
          <a:off x="4511675" y="2198559"/>
          <a:ext cx="30607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300" imgH="368300" progId="Equation.3">
                  <p:embed/>
                </p:oleObj>
              </mc:Choice>
              <mc:Fallback>
                <p:oleObj name="Equation" r:id="rId2" imgW="1384300" imgH="36830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675" y="2198559"/>
                        <a:ext cx="3060700" cy="800100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2" name="Line 22"/>
          <p:cNvSpPr>
            <a:spLocks noChangeShapeType="1"/>
          </p:cNvSpPr>
          <p:nvPr/>
        </p:nvSpPr>
        <p:spPr bwMode="auto">
          <a:xfrm>
            <a:off x="2895600" y="3733800"/>
            <a:ext cx="0" cy="1752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V="1">
            <a:off x="2895600" y="2667000"/>
            <a:ext cx="16002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1371600" y="3505200"/>
            <a:ext cx="17526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Critical Value:  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F</a:t>
            </a:r>
            <a:r>
              <a:rPr lang="en-US" altLang="en-US" sz="2000" b="1" baseline="-25000">
                <a:solidFill>
                  <a:schemeClr val="hlink"/>
                </a:solidFill>
                <a:sym typeface="Symbol" panose="05050102010706020507" pitchFamily="18" charset="2"/>
              </a:rPr>
              <a:t>0.05 </a:t>
            </a:r>
            <a:r>
              <a:rPr lang="en-US" altLang="en-US" sz="2000" b="1">
                <a:solidFill>
                  <a:schemeClr val="hlink"/>
                </a:solidFill>
              </a:rPr>
              <a:t>= 3.885</a:t>
            </a:r>
          </a:p>
        </p:txBody>
      </p:sp>
      <p:sp>
        <p:nvSpPr>
          <p:cNvPr id="25625" name="Rectangle 2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defTabSz="914400" eaLnBrk="1" hangingPunct="1"/>
            <a:r>
              <a:rPr lang="en-US" altLang="en-US"/>
              <a:t>F Test for Overall Significance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7543800" y="1223963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3810000" y="54864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F</a:t>
            </a:r>
          </a:p>
        </p:txBody>
      </p:sp>
      <p:sp>
        <p:nvSpPr>
          <p:cNvPr id="25628" name="AutoShape 28"/>
          <p:cNvSpPr>
            <a:spLocks/>
          </p:cNvSpPr>
          <p:nvPr/>
        </p:nvSpPr>
        <p:spPr bwMode="auto">
          <a:xfrm rot="16200000">
            <a:off x="1562100" y="2247900"/>
            <a:ext cx="228600" cy="2438400"/>
          </a:xfrm>
          <a:prstGeom prst="leftBrace">
            <a:avLst>
              <a:gd name="adj1" fmla="val 88889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5629" name="Rectangle 30"/>
          <p:cNvSpPr>
            <a:spLocks noChangeArrowheads="1"/>
          </p:cNvSpPr>
          <p:nvPr/>
        </p:nvSpPr>
        <p:spPr bwMode="auto">
          <a:xfrm>
            <a:off x="7543800" y="16097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EADE2092-09C0-491F-85C7-67608A75D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23051" y="1241197"/>
            <a:ext cx="5704006" cy="4136011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2DD45E-5797-467D-9E72-860FF3C528A3}"/>
              </a:ext>
            </a:extLst>
          </p:cNvPr>
          <p:cNvCxnSpPr>
            <a:cxnSpLocks/>
          </p:cNvCxnSpPr>
          <p:nvPr/>
        </p:nvCxnSpPr>
        <p:spPr>
          <a:xfrm>
            <a:off x="229404" y="3276600"/>
            <a:ext cx="609601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78D9F91-08FD-4F75-949D-3BBF40DABCFA}"/>
              </a:ext>
            </a:extLst>
          </p:cNvPr>
          <p:cNvCxnSpPr>
            <a:cxnSpLocks/>
          </p:cNvCxnSpPr>
          <p:nvPr/>
        </p:nvCxnSpPr>
        <p:spPr>
          <a:xfrm>
            <a:off x="1828800" y="457199"/>
            <a:ext cx="0" cy="1134534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02AF6BA-054A-406E-BCFE-40AA85A2A656}"/>
              </a:ext>
            </a:extLst>
          </p:cNvPr>
          <p:cNvSpPr/>
          <p:nvPr/>
        </p:nvSpPr>
        <p:spPr>
          <a:xfrm>
            <a:off x="1532256" y="3151185"/>
            <a:ext cx="609595" cy="228599"/>
          </a:xfrm>
          <a:prstGeom prst="ellipse">
            <a:avLst/>
          </a:prstGeom>
          <a:solidFill>
            <a:srgbClr val="FF0000">
              <a:alpha val="12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B1379FE4-A5D4-4085-8D7F-34A6C5F138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21230" y="1365545"/>
            <a:ext cx="5791442" cy="379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61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Line 2"/>
          <p:cNvSpPr>
            <a:spLocks noChangeShapeType="1"/>
          </p:cNvSpPr>
          <p:nvPr/>
        </p:nvSpPr>
        <p:spPr bwMode="auto">
          <a:xfrm flipV="1">
            <a:off x="3124200" y="20574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27" name="Line 3"/>
          <p:cNvSpPr>
            <a:spLocks noChangeShapeType="1"/>
          </p:cNvSpPr>
          <p:nvPr/>
        </p:nvSpPr>
        <p:spPr bwMode="auto">
          <a:xfrm flipV="1">
            <a:off x="609600" y="4876800"/>
            <a:ext cx="1905000" cy="1066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5029200" y="46482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29" name="Line 5"/>
          <p:cNvSpPr>
            <a:spLocks noChangeShapeType="1"/>
          </p:cNvSpPr>
          <p:nvPr/>
        </p:nvSpPr>
        <p:spPr bwMode="auto">
          <a:xfrm>
            <a:off x="5029200" y="44958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1314450" y="2838450"/>
            <a:ext cx="5562600" cy="2247900"/>
          </a:xfrm>
          <a:custGeom>
            <a:avLst/>
            <a:gdLst>
              <a:gd name="T0" fmla="*/ 0 w 3504"/>
              <a:gd name="T1" fmla="*/ 2147483646 h 1416"/>
              <a:gd name="T2" fmla="*/ 2147483646 w 3504"/>
              <a:gd name="T3" fmla="*/ 2147483646 h 1416"/>
              <a:gd name="T4" fmla="*/ 2147483646 w 3504"/>
              <a:gd name="T5" fmla="*/ 0 h 1416"/>
              <a:gd name="T6" fmla="*/ 2147483646 w 3504"/>
              <a:gd name="T7" fmla="*/ 2147483646 h 1416"/>
              <a:gd name="T8" fmla="*/ 0 w 3504"/>
              <a:gd name="T9" fmla="*/ 2147483646 h 14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04"/>
              <a:gd name="T16" fmla="*/ 0 h 1416"/>
              <a:gd name="T17" fmla="*/ 3504 w 3504"/>
              <a:gd name="T18" fmla="*/ 1416 h 14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04" h="1416">
                <a:moveTo>
                  <a:pt x="0" y="1416"/>
                </a:moveTo>
                <a:lnTo>
                  <a:pt x="1134" y="450"/>
                </a:lnTo>
                <a:lnTo>
                  <a:pt x="3504" y="0"/>
                </a:lnTo>
                <a:lnTo>
                  <a:pt x="2340" y="1140"/>
                </a:lnTo>
                <a:lnTo>
                  <a:pt x="0" y="1416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1" name="Freeform 7"/>
          <p:cNvSpPr>
            <a:spLocks/>
          </p:cNvSpPr>
          <p:nvPr/>
        </p:nvSpPr>
        <p:spPr bwMode="auto">
          <a:xfrm>
            <a:off x="3105150" y="2305050"/>
            <a:ext cx="1009650" cy="514350"/>
          </a:xfrm>
          <a:custGeom>
            <a:avLst/>
            <a:gdLst>
              <a:gd name="T0" fmla="*/ 0 w 636"/>
              <a:gd name="T1" fmla="*/ 0 h 324"/>
              <a:gd name="T2" fmla="*/ 2147483646 w 636"/>
              <a:gd name="T3" fmla="*/ 2147483646 h 324"/>
              <a:gd name="T4" fmla="*/ 0 60000 65536"/>
              <a:gd name="T5" fmla="*/ 0 60000 65536"/>
              <a:gd name="T6" fmla="*/ 0 w 636"/>
              <a:gd name="T7" fmla="*/ 0 h 324"/>
              <a:gd name="T8" fmla="*/ 636 w 636"/>
              <a:gd name="T9" fmla="*/ 324 h 3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6" h="324">
                <a:moveTo>
                  <a:pt x="0" y="0"/>
                </a:moveTo>
                <a:lnTo>
                  <a:pt x="636" y="324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990600" y="1219200"/>
            <a:ext cx="3124200" cy="45402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latin typeface="Arial" charset="0"/>
                <a:cs typeface="+mn-cs"/>
              </a:rPr>
              <a:t>Two variable model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3943350" y="2676525"/>
            <a:ext cx="381000" cy="3810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1295400" y="55626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 flipV="1">
            <a:off x="5029200" y="44958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6" name="Line 12"/>
          <p:cNvSpPr>
            <a:spLocks noChangeShapeType="1"/>
          </p:cNvSpPr>
          <p:nvPr/>
        </p:nvSpPr>
        <p:spPr bwMode="auto">
          <a:xfrm>
            <a:off x="6858000" y="2819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>
            <a:off x="1295400" y="5105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 rot="20475182">
            <a:off x="3861593" y="3955341"/>
            <a:ext cx="457200" cy="228600"/>
          </a:xfrm>
          <a:prstGeom prst="ellipse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4114800" y="3048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2895600" y="16764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26641" name="Text Box 17"/>
          <p:cNvSpPr txBox="1">
            <a:spLocks noChangeArrowheads="1"/>
          </p:cNvSpPr>
          <p:nvPr/>
        </p:nvSpPr>
        <p:spPr bwMode="auto">
          <a:xfrm>
            <a:off x="228600" y="5715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</p:txBody>
      </p:sp>
      <p:sp>
        <p:nvSpPr>
          <p:cNvPr id="26642" name="Text Box 18"/>
          <p:cNvSpPr txBox="1">
            <a:spLocks noChangeArrowheads="1"/>
          </p:cNvSpPr>
          <p:nvPr/>
        </p:nvSpPr>
        <p:spPr bwMode="auto">
          <a:xfrm>
            <a:off x="73914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</p:txBody>
      </p:sp>
      <p:graphicFrame>
        <p:nvGraphicFramePr>
          <p:cNvPr id="26643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5298958"/>
              </p:ext>
            </p:extLst>
          </p:nvPr>
        </p:nvGraphicFramePr>
        <p:xfrm>
          <a:off x="5410200" y="2014538"/>
          <a:ext cx="33099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5616" imgH="253890" progId="Equation.3">
                  <p:embed/>
                </p:oleObj>
              </mc:Choice>
              <mc:Fallback>
                <p:oleObj name="Equation" r:id="rId2" imgW="1345616" imgH="25389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014538"/>
                        <a:ext cx="33099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4" name="Freeform 20"/>
          <p:cNvSpPr>
            <a:spLocks/>
          </p:cNvSpPr>
          <p:nvPr/>
        </p:nvSpPr>
        <p:spPr bwMode="auto">
          <a:xfrm>
            <a:off x="5638800" y="2362200"/>
            <a:ext cx="557213" cy="704850"/>
          </a:xfrm>
          <a:custGeom>
            <a:avLst/>
            <a:gdLst>
              <a:gd name="T0" fmla="*/ 2147483646 w 351"/>
              <a:gd name="T1" fmla="*/ 0 h 444"/>
              <a:gd name="T2" fmla="*/ 2147483646 w 351"/>
              <a:gd name="T3" fmla="*/ 2147483646 h 444"/>
              <a:gd name="T4" fmla="*/ 2147483646 w 351"/>
              <a:gd name="T5" fmla="*/ 2147483646 h 444"/>
              <a:gd name="T6" fmla="*/ 0 60000 65536"/>
              <a:gd name="T7" fmla="*/ 0 60000 65536"/>
              <a:gd name="T8" fmla="*/ 0 60000 65536"/>
              <a:gd name="T9" fmla="*/ 0 w 351"/>
              <a:gd name="T10" fmla="*/ 0 h 444"/>
              <a:gd name="T11" fmla="*/ 351 w 351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1" h="444">
                <a:moveTo>
                  <a:pt x="116" y="0"/>
                </a:moveTo>
                <a:cubicBezTo>
                  <a:pt x="105" y="45"/>
                  <a:pt x="0" y="196"/>
                  <a:pt x="39" y="270"/>
                </a:cubicBezTo>
                <a:cubicBezTo>
                  <a:pt x="78" y="344"/>
                  <a:pt x="286" y="408"/>
                  <a:pt x="351" y="4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5" name="Freeform 21"/>
          <p:cNvSpPr>
            <a:spLocks/>
          </p:cNvSpPr>
          <p:nvPr/>
        </p:nvSpPr>
        <p:spPr bwMode="auto">
          <a:xfrm>
            <a:off x="3114675" y="3419475"/>
            <a:ext cx="1000125" cy="619125"/>
          </a:xfrm>
          <a:custGeom>
            <a:avLst/>
            <a:gdLst>
              <a:gd name="T0" fmla="*/ 0 w 630"/>
              <a:gd name="T1" fmla="*/ 0 h 390"/>
              <a:gd name="T2" fmla="*/ 2147483646 w 630"/>
              <a:gd name="T3" fmla="*/ 2147483646 h 390"/>
              <a:gd name="T4" fmla="*/ 0 60000 65536"/>
              <a:gd name="T5" fmla="*/ 0 60000 65536"/>
              <a:gd name="T6" fmla="*/ 0 w 630"/>
              <a:gd name="T7" fmla="*/ 0 h 390"/>
              <a:gd name="T8" fmla="*/ 630 w 630"/>
              <a:gd name="T9" fmla="*/ 390 h 39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30" h="390">
                <a:moveTo>
                  <a:pt x="0" y="0"/>
                </a:moveTo>
                <a:lnTo>
                  <a:pt x="630" y="39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6" name="Text Box 22"/>
          <p:cNvSpPr txBox="1">
            <a:spLocks noChangeArrowheads="1"/>
          </p:cNvSpPr>
          <p:nvPr/>
        </p:nvSpPr>
        <p:spPr bwMode="auto">
          <a:xfrm>
            <a:off x="2743200" y="1981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Y</a:t>
            </a:r>
            <a:r>
              <a:rPr lang="en-US" altLang="en-US" sz="2400" baseline="-25000"/>
              <a:t>i</a:t>
            </a:r>
          </a:p>
        </p:txBody>
      </p:sp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667000" y="3048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 Y</a:t>
            </a:r>
            <a:r>
              <a:rPr lang="en-US" altLang="en-US" sz="2400" baseline="-25000"/>
              <a:t>i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 rot="5400000">
            <a:off x="2713038" y="2925762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&lt;</a:t>
            </a:r>
          </a:p>
        </p:txBody>
      </p:sp>
      <p:sp>
        <p:nvSpPr>
          <p:cNvPr id="26649" name="Line 25"/>
          <p:cNvSpPr>
            <a:spLocks noChangeShapeType="1"/>
          </p:cNvSpPr>
          <p:nvPr/>
        </p:nvSpPr>
        <p:spPr bwMode="auto">
          <a:xfrm>
            <a:off x="1828800" y="5257800"/>
            <a:ext cx="2286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0" name="Line 26"/>
          <p:cNvSpPr>
            <a:spLocks noChangeShapeType="1"/>
          </p:cNvSpPr>
          <p:nvPr/>
        </p:nvSpPr>
        <p:spPr bwMode="auto">
          <a:xfrm flipV="1">
            <a:off x="4114800" y="4495800"/>
            <a:ext cx="14478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1" name="AutoShape 27"/>
          <p:cNvSpPr>
            <a:spLocks/>
          </p:cNvSpPr>
          <p:nvPr/>
        </p:nvSpPr>
        <p:spPr bwMode="auto">
          <a:xfrm flipH="1">
            <a:off x="2590800" y="2286000"/>
            <a:ext cx="228600" cy="990600"/>
          </a:xfrm>
          <a:prstGeom prst="rightBrace">
            <a:avLst>
              <a:gd name="adj1" fmla="val 36111"/>
              <a:gd name="adj2" fmla="val 50000"/>
            </a:avLst>
          </a:prstGeom>
          <a:noFill/>
          <a:ln w="28575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5410200" y="40386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2i</a:t>
            </a:r>
          </a:p>
        </p:txBody>
      </p:sp>
      <p:sp>
        <p:nvSpPr>
          <p:cNvPr id="26653" name="Text Box 29"/>
          <p:cNvSpPr txBox="1">
            <a:spLocks noChangeArrowheads="1"/>
          </p:cNvSpPr>
          <p:nvPr/>
        </p:nvSpPr>
        <p:spPr bwMode="auto">
          <a:xfrm>
            <a:off x="1295400" y="4953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1i</a:t>
            </a:r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3886200" y="5181600"/>
            <a:ext cx="457200" cy="228600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6655" name="Line 31"/>
          <p:cNvSpPr>
            <a:spLocks noChangeShapeType="1"/>
          </p:cNvSpPr>
          <p:nvPr/>
        </p:nvSpPr>
        <p:spPr bwMode="auto">
          <a:xfrm>
            <a:off x="4114800" y="47244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6" name="Text Box 32"/>
          <p:cNvSpPr txBox="1">
            <a:spLocks noChangeArrowheads="1"/>
          </p:cNvSpPr>
          <p:nvPr/>
        </p:nvSpPr>
        <p:spPr bwMode="auto">
          <a:xfrm>
            <a:off x="5434313" y="5235575"/>
            <a:ext cx="3581400" cy="10160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000"/>
              <a:t>The best fit equation is found by minimizing the sum of squared errors, </a:t>
            </a:r>
            <a:r>
              <a:rPr lang="en-US" altLang="en-US" sz="2000">
                <a:sym typeface="Symbol" panose="05050102010706020507" pitchFamily="18" charset="2"/>
              </a:rPr>
              <a:t>e</a:t>
            </a:r>
            <a:r>
              <a:rPr lang="en-US" altLang="en-US" sz="2000" baseline="30000">
                <a:sym typeface="Symbol" panose="05050102010706020507" pitchFamily="18" charset="2"/>
              </a:rPr>
              <a:t>2</a:t>
            </a:r>
            <a:r>
              <a:rPr lang="en-US" altLang="en-US" sz="2000">
                <a:sym typeface="Symbol" panose="05050102010706020507" pitchFamily="18" charset="2"/>
              </a:rPr>
              <a:t>.</a:t>
            </a:r>
            <a:endParaRPr lang="en-US" altLang="en-US" sz="2000" baseline="30000">
              <a:sym typeface="Symbol" panose="05050102010706020507" pitchFamily="18" charset="2"/>
            </a:endParaRPr>
          </a:p>
        </p:txBody>
      </p:sp>
      <p:sp>
        <p:nvSpPr>
          <p:cNvPr id="26657" name="Text Box 34"/>
          <p:cNvSpPr txBox="1">
            <a:spLocks noChangeArrowheads="1"/>
          </p:cNvSpPr>
          <p:nvPr/>
        </p:nvSpPr>
        <p:spPr bwMode="auto">
          <a:xfrm>
            <a:off x="3581400" y="1752600"/>
            <a:ext cx="1828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Sample observation</a:t>
            </a:r>
          </a:p>
        </p:txBody>
      </p:sp>
      <p:sp>
        <p:nvSpPr>
          <p:cNvPr id="26658" name="Line 35"/>
          <p:cNvSpPr>
            <a:spLocks noChangeShapeType="1"/>
          </p:cNvSpPr>
          <p:nvPr/>
        </p:nvSpPr>
        <p:spPr bwMode="auto">
          <a:xfrm>
            <a:off x="3962400" y="23622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59" name="Rectangle 36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228600"/>
            <a:ext cx="7543800" cy="68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Residuals in Multiple Regression</a:t>
            </a:r>
          </a:p>
        </p:txBody>
      </p:sp>
      <p:sp>
        <p:nvSpPr>
          <p:cNvPr id="26660" name="Text Box 37"/>
          <p:cNvSpPr txBox="1">
            <a:spLocks noChangeArrowheads="1"/>
          </p:cNvSpPr>
          <p:nvPr/>
        </p:nvSpPr>
        <p:spPr bwMode="auto">
          <a:xfrm>
            <a:off x="590550" y="2230437"/>
            <a:ext cx="1905000" cy="968375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Residual = e</a:t>
            </a:r>
            <a:r>
              <a:rPr lang="en-US" altLang="en-US" sz="2400" baseline="-25000"/>
              <a:t>i</a:t>
            </a:r>
            <a:r>
              <a:rPr lang="en-US" altLang="en-US" sz="2400"/>
              <a:t>  = (Y</a:t>
            </a:r>
            <a:r>
              <a:rPr lang="en-US" altLang="en-US" sz="2400" baseline="-25000"/>
              <a:t>i</a:t>
            </a:r>
            <a:r>
              <a:rPr lang="en-US" altLang="en-US" sz="2400"/>
              <a:t> – Y</a:t>
            </a:r>
            <a:r>
              <a:rPr lang="en-US" altLang="en-US" sz="2400" baseline="-25000"/>
              <a:t>i</a:t>
            </a:r>
            <a:r>
              <a:rPr lang="en-US" altLang="en-US" sz="2400"/>
              <a:t>)</a:t>
            </a:r>
          </a:p>
        </p:txBody>
      </p:sp>
      <p:sp>
        <p:nvSpPr>
          <p:cNvPr id="26661" name="Text Box 38"/>
          <p:cNvSpPr txBox="1">
            <a:spLocks noChangeArrowheads="1"/>
          </p:cNvSpPr>
          <p:nvPr/>
        </p:nvSpPr>
        <p:spPr bwMode="auto">
          <a:xfrm rot="5400000">
            <a:off x="1858963" y="2620962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&lt;</a:t>
            </a:r>
          </a:p>
        </p:txBody>
      </p:sp>
      <p:sp>
        <p:nvSpPr>
          <p:cNvPr id="26662" name="Rectangle 39"/>
          <p:cNvSpPr>
            <a:spLocks noChangeArrowheads="1"/>
          </p:cNvSpPr>
          <p:nvPr/>
        </p:nvSpPr>
        <p:spPr bwMode="auto">
          <a:xfrm>
            <a:off x="7467600" y="99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</a:t>
            </a:r>
            <a:r>
              <a:rPr lang="en-US" altLang="en-US" sz="2400"/>
              <a:t>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124200" y="2590800"/>
            <a:ext cx="2133600" cy="6096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457200"/>
            <a:ext cx="7793038" cy="762000"/>
          </a:xfrm>
        </p:spPr>
        <p:txBody>
          <a:bodyPr/>
          <a:lstStyle/>
          <a:p>
            <a:pPr eaLnBrk="1" hangingPunct="1"/>
            <a:r>
              <a:rPr lang="en-US" altLang="en-US"/>
              <a:t>Multiple Regression Assumptions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3465513"/>
            <a:ext cx="6705600" cy="251777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008000"/>
                </a:solidFill>
              </a:rPr>
              <a:t>Assumptions</a:t>
            </a:r>
            <a:r>
              <a:rPr lang="en-US" altLang="en-US" dirty="0">
                <a:solidFill>
                  <a:srgbClr val="008000"/>
                </a:solidFill>
              </a:rPr>
              <a:t>: white noise errors</a:t>
            </a:r>
          </a:p>
          <a:p>
            <a:pPr eaLnBrk="1" hangingPunct="1"/>
            <a:r>
              <a:rPr lang="en-US" altLang="en-US" dirty="0"/>
              <a:t>The errors are normally distributed.</a:t>
            </a:r>
          </a:p>
          <a:p>
            <a:pPr eaLnBrk="1" hangingPunct="1"/>
            <a:r>
              <a:rPr lang="en-US" altLang="en-US" dirty="0"/>
              <a:t>Errors have a constant variance.</a:t>
            </a:r>
          </a:p>
          <a:p>
            <a:pPr eaLnBrk="1" hangingPunct="1"/>
            <a:r>
              <a:rPr lang="en-US" altLang="en-US" dirty="0"/>
              <a:t>The model errors are independent.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200400" y="2667000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/>
              <a:t>e</a:t>
            </a:r>
            <a:r>
              <a:rPr lang="en-US" altLang="en-US" baseline="-25000"/>
              <a:t>i</a:t>
            </a:r>
            <a:r>
              <a:rPr lang="en-US" altLang="en-US"/>
              <a:t> = (Y</a:t>
            </a:r>
            <a:r>
              <a:rPr lang="en-US" altLang="en-US" baseline="-25000"/>
              <a:t>i</a:t>
            </a:r>
            <a:r>
              <a:rPr lang="en-US" altLang="en-US"/>
              <a:t> – Y</a:t>
            </a:r>
            <a:r>
              <a:rPr lang="en-US" altLang="en-US" baseline="-25000"/>
              <a:t>i</a:t>
            </a:r>
            <a:r>
              <a:rPr lang="en-US" altLang="en-US"/>
              <a:t>)</a:t>
            </a: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 rot="5400000">
            <a:off x="4503738" y="2659062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&lt;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838200" y="1752600"/>
            <a:ext cx="8001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342" tIns="42672" rIns="85342" bIns="42672"/>
          <a:lstStyle>
            <a:lvl1pPr marL="320675" indent="-320675" defTabSz="852488"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52488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52488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52488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52488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524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700" b="1" dirty="0"/>
              <a:t>Errors (</a:t>
            </a:r>
            <a:r>
              <a:rPr lang="en-US" altLang="en-US" b="1" dirty="0"/>
              <a:t>residuals</a:t>
            </a:r>
            <a:r>
              <a:rPr lang="en-US" altLang="en-US" sz="2700" b="1" dirty="0"/>
              <a:t>) from the regression model:</a:t>
            </a:r>
          </a:p>
        </p:txBody>
      </p:sp>
      <p:sp>
        <p:nvSpPr>
          <p:cNvPr id="27656" name="Rectangle 9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Residual Plots Used </a:t>
            </a:r>
            <a:br>
              <a:rPr lang="en-US" altLang="en-US"/>
            </a:br>
            <a:r>
              <a:rPr lang="en-US" altLang="en-US"/>
              <a:t>in Multiple Regression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1828800"/>
            <a:ext cx="8458200" cy="4532313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/>
              <a:t>These residual plots are used in multiple regression: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800" dirty="0"/>
              <a:t>Residuals vs. Y</a:t>
            </a:r>
            <a:r>
              <a:rPr lang="en-US" altLang="en-US" sz="2800" baseline="-25000" dirty="0"/>
              <a:t>i</a:t>
            </a:r>
            <a:r>
              <a:rPr lang="en-US" altLang="en-US" sz="2800" dirty="0"/>
              <a:t>.</a:t>
            </a:r>
            <a:endParaRPr lang="en-US" altLang="en-US" sz="2800" baseline="-25000" dirty="0"/>
          </a:p>
          <a:p>
            <a:pPr lvl="1" eaLnBrk="1" hangingPunct="1">
              <a:spcBef>
                <a:spcPct val="40000"/>
              </a:spcBef>
            </a:pPr>
            <a:r>
              <a:rPr lang="en-US" altLang="en-US" sz="2800" dirty="0"/>
              <a:t>Residuals vs. X</a:t>
            </a:r>
            <a:r>
              <a:rPr lang="en-US" altLang="en-US" sz="2800" baseline="-25000" dirty="0"/>
              <a:t>1i</a:t>
            </a:r>
            <a:r>
              <a:rPr lang="en-US" altLang="en-US" sz="2800" dirty="0"/>
              <a:t>.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800" dirty="0"/>
              <a:t>Residuals vs. X</a:t>
            </a:r>
            <a:r>
              <a:rPr lang="en-US" altLang="en-US" sz="2800" baseline="-25000" dirty="0"/>
              <a:t>2i</a:t>
            </a:r>
            <a:r>
              <a:rPr lang="en-US" altLang="en-US" sz="2800" dirty="0"/>
              <a:t>.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800" dirty="0"/>
              <a:t>Residuals vs. time</a:t>
            </a:r>
            <a:r>
              <a:rPr lang="en-US" altLang="en-US" dirty="0"/>
              <a:t> (if time series data).</a:t>
            </a:r>
            <a:endParaRPr lang="en-US" altLang="en-US" baseline="-25000" dirty="0"/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 rot="5400000">
            <a:off x="3475038" y="2697162"/>
            <a:ext cx="45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&lt;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752600" y="5410200"/>
            <a:ext cx="5486400" cy="83185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Use the residual plots to check for violations of regression assumptions.</a:t>
            </a:r>
          </a:p>
        </p:txBody>
      </p:sp>
      <p:sp>
        <p:nvSpPr>
          <p:cNvPr id="28678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E351-58EC-1534-4192-F619A53C0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C9CF6-06E7-44D2-9286-876DDEB994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examining residuals, what are we looking for?</a:t>
            </a:r>
          </a:p>
          <a:p>
            <a:r>
              <a:rPr lang="en-US" dirty="0"/>
              <a:t>Basically, looking for any obvious pattern.</a:t>
            </a:r>
          </a:p>
          <a:p>
            <a:r>
              <a:rPr lang="en-US" dirty="0"/>
              <a:t>Nice and random looking</a:t>
            </a:r>
            <a:r>
              <a:rPr lang="en-US" dirty="0">
                <a:sym typeface="Wingdings" panose="05000000000000000000" pitchFamily="2" charset="2"/>
              </a:rPr>
              <a:t> good</a:t>
            </a:r>
          </a:p>
          <a:p>
            <a:r>
              <a:rPr lang="en-US" dirty="0">
                <a:sym typeface="Wingdings" panose="05000000000000000000" pitchFamily="2" charset="2"/>
              </a:rPr>
              <a:t>Pattern of any type bad</a:t>
            </a:r>
          </a:p>
          <a:p>
            <a:r>
              <a:rPr lang="en-US" dirty="0">
                <a:sym typeface="Wingdings" panose="05000000000000000000" pitchFamily="2" charset="2"/>
              </a:rPr>
              <a:t>Generally idea is that if the errors look like they depend on something else, that’s bad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7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228600"/>
            <a:ext cx="83058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The Multiple Regression Model With </a:t>
            </a:r>
            <a:r>
              <a:rPr lang="en-US" altLang="en-US" dirty="0">
                <a:highlight>
                  <a:srgbClr val="FFFF00"/>
                </a:highlight>
              </a:rPr>
              <a:t>k Independent </a:t>
            </a:r>
            <a:r>
              <a:rPr lang="en-US" altLang="en-US" dirty="0"/>
              <a:t>Variables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" y="1447800"/>
            <a:ext cx="8077200" cy="75882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Idea: Examine the linear relationship between </a:t>
            </a:r>
          </a:p>
          <a:p>
            <a:pPr algn="ctr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1 dependent (Y) &amp; 2 or more independent variables (X</a:t>
            </a:r>
            <a:r>
              <a:rPr lang="en-US" altLang="en-US" sz="2400" baseline="-25000"/>
              <a:t>i</a:t>
            </a:r>
            <a:r>
              <a:rPr lang="en-US" altLang="en-US" sz="2400"/>
              <a:t>).</a:t>
            </a:r>
          </a:p>
        </p:txBody>
      </p:sp>
      <p:sp>
        <p:nvSpPr>
          <p:cNvPr id="6148" name="Rectangle 15"/>
          <p:cNvSpPr>
            <a:spLocks noChangeArrowheads="1"/>
          </p:cNvSpPr>
          <p:nvPr/>
        </p:nvSpPr>
        <p:spPr bwMode="auto">
          <a:xfrm>
            <a:off x="152400" y="2362200"/>
            <a:ext cx="7162800" cy="393700"/>
          </a:xfrm>
          <a:prstGeom prst="rect">
            <a:avLst/>
          </a:prstGeom>
          <a:solidFill>
            <a:srgbClr val="FFD5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Multiple Regression Model with k Independent Variables:</a:t>
            </a:r>
          </a:p>
        </p:txBody>
      </p:sp>
      <p:grpSp>
        <p:nvGrpSpPr>
          <p:cNvPr id="6149" name="Group 1"/>
          <p:cNvGrpSpPr>
            <a:grpSpLocks/>
          </p:cNvGrpSpPr>
          <p:nvPr/>
        </p:nvGrpSpPr>
        <p:grpSpPr bwMode="auto">
          <a:xfrm>
            <a:off x="304800" y="2839651"/>
            <a:ext cx="8535988" cy="1454150"/>
            <a:chOff x="498475" y="3551238"/>
            <a:chExt cx="8535988" cy="1454150"/>
          </a:xfrm>
        </p:grpSpPr>
        <p:sp>
          <p:nvSpPr>
            <p:cNvPr id="6152" name="Line 4"/>
            <p:cNvSpPr>
              <a:spLocks noChangeShapeType="1"/>
            </p:cNvSpPr>
            <p:nvPr/>
          </p:nvSpPr>
          <p:spPr bwMode="auto">
            <a:xfrm flipH="1">
              <a:off x="1905000" y="3886200"/>
              <a:ext cx="76200" cy="4572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3" name="Line 5"/>
            <p:cNvSpPr>
              <a:spLocks noChangeShapeType="1"/>
            </p:cNvSpPr>
            <p:nvPr/>
          </p:nvSpPr>
          <p:spPr bwMode="auto">
            <a:xfrm flipH="1">
              <a:off x="2971800" y="3886200"/>
              <a:ext cx="1066800" cy="3810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4" name="Line 6"/>
            <p:cNvSpPr>
              <a:spLocks noChangeShapeType="1"/>
            </p:cNvSpPr>
            <p:nvPr/>
          </p:nvSpPr>
          <p:spPr bwMode="auto">
            <a:xfrm>
              <a:off x="4495800" y="3886200"/>
              <a:ext cx="0" cy="3810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5" name="Line 7"/>
            <p:cNvSpPr>
              <a:spLocks noChangeShapeType="1"/>
            </p:cNvSpPr>
            <p:nvPr/>
          </p:nvSpPr>
          <p:spPr bwMode="auto">
            <a:xfrm>
              <a:off x="5257800" y="3886200"/>
              <a:ext cx="1665288" cy="42703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8534400" y="3886200"/>
              <a:ext cx="76200" cy="503238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157" name="Object 18"/>
            <p:cNvGraphicFramePr>
              <a:graphicFrameLocks noChangeAspect="1"/>
            </p:cNvGraphicFramePr>
            <p:nvPr/>
          </p:nvGraphicFramePr>
          <p:xfrm>
            <a:off x="498475" y="4170363"/>
            <a:ext cx="8535988" cy="835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463800" imgH="241300" progId="Equation.3">
                    <p:embed/>
                  </p:oleObj>
                </mc:Choice>
                <mc:Fallback>
                  <p:oleObj name="Equation" r:id="rId2" imgW="2463800" imgH="2413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8475" y="4170363"/>
                          <a:ext cx="8535988" cy="8350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8" name="Rectangle 16"/>
            <p:cNvSpPr>
              <a:spLocks noChangeArrowheads="1"/>
            </p:cNvSpPr>
            <p:nvPr/>
          </p:nvSpPr>
          <p:spPr bwMode="auto">
            <a:xfrm>
              <a:off x="1371600" y="3581400"/>
              <a:ext cx="1219200" cy="333375"/>
            </a:xfrm>
            <a:prstGeom prst="rect">
              <a:avLst/>
            </a:prstGeom>
            <a:solidFill>
              <a:srgbClr val="FF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Y-intercept</a:t>
              </a:r>
            </a:p>
          </p:txBody>
        </p:sp>
        <p:sp>
          <p:nvSpPr>
            <p:cNvPr id="6159" name="Rectangle 17"/>
            <p:cNvSpPr>
              <a:spLocks noChangeArrowheads="1"/>
            </p:cNvSpPr>
            <p:nvPr/>
          </p:nvSpPr>
          <p:spPr bwMode="auto">
            <a:xfrm>
              <a:off x="3951288" y="3551238"/>
              <a:ext cx="1817687" cy="333375"/>
            </a:xfrm>
            <a:prstGeom prst="rect">
              <a:avLst/>
            </a:prstGeom>
            <a:solidFill>
              <a:srgbClr val="FF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Population slopes</a:t>
              </a:r>
            </a:p>
          </p:txBody>
        </p:sp>
        <p:sp>
          <p:nvSpPr>
            <p:cNvPr id="6160" name="Rectangle 18"/>
            <p:cNvSpPr>
              <a:spLocks noChangeArrowheads="1"/>
            </p:cNvSpPr>
            <p:nvPr/>
          </p:nvSpPr>
          <p:spPr bwMode="auto">
            <a:xfrm>
              <a:off x="7380288" y="3551238"/>
              <a:ext cx="1535112" cy="333375"/>
            </a:xfrm>
            <a:prstGeom prst="rect">
              <a:avLst/>
            </a:prstGeom>
            <a:solidFill>
              <a:srgbClr val="FFD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spcBef>
                  <a:spcPct val="20000"/>
                </a:spcBef>
                <a:buClr>
                  <a:srgbClr val="336699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A50021"/>
                </a:buClr>
                <a:buSzPct val="5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8000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36699"/>
                </a:buClr>
                <a:buSzPct val="55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A50021"/>
                </a:buClr>
                <a:buSzPct val="50000"/>
                <a:buFont typeface="Wingdings" panose="05000000000000000000" pitchFamily="2" charset="2"/>
                <a:buChar char="n"/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600"/>
                <a:t>Random Error</a:t>
              </a:r>
            </a:p>
          </p:txBody>
        </p:sp>
      </p:grpSp>
      <p:sp>
        <p:nvSpPr>
          <p:cNvPr id="6150" name="Rectangle 15"/>
          <p:cNvSpPr>
            <a:spLocks noChangeArrowheads="1"/>
          </p:cNvSpPr>
          <p:nvPr/>
        </p:nvSpPr>
        <p:spPr bwMode="auto">
          <a:xfrm>
            <a:off x="7543800" y="914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762000" y="4343400"/>
            <a:ext cx="78486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400" dirty="0"/>
              <a:t>Where:</a:t>
            </a:r>
          </a:p>
          <a:p>
            <a:r>
              <a:rPr lang="en-US" altLang="en-US" sz="1400" dirty="0"/>
              <a:t>	</a:t>
            </a:r>
            <a:r>
              <a:rPr lang="el-GR" altLang="en-US" sz="1400" dirty="0"/>
              <a:t>β</a:t>
            </a:r>
            <a:r>
              <a:rPr lang="en-US" altLang="en-US" sz="1400" baseline="-25000" dirty="0"/>
              <a:t>0</a:t>
            </a:r>
            <a:r>
              <a:rPr lang="en-US" altLang="en-US" sz="1400" dirty="0"/>
              <a:t>     = Y intercept</a:t>
            </a:r>
          </a:p>
          <a:p>
            <a:r>
              <a:rPr lang="en-US" altLang="en-US" sz="1400" dirty="0"/>
              <a:t>	</a:t>
            </a:r>
            <a:r>
              <a:rPr lang="el-GR" altLang="en-US" sz="1400" dirty="0"/>
              <a:t>β</a:t>
            </a:r>
            <a:r>
              <a:rPr lang="en-US" altLang="en-US" sz="1400" baseline="-25000" dirty="0"/>
              <a:t>1</a:t>
            </a:r>
            <a:r>
              <a:rPr lang="en-US" altLang="en-US" sz="1400" dirty="0"/>
              <a:t>     = slope of Y with variable X</a:t>
            </a:r>
            <a:r>
              <a:rPr lang="en-US" altLang="en-US" sz="1400" baseline="-25000" dirty="0"/>
              <a:t>1</a:t>
            </a:r>
            <a:r>
              <a:rPr lang="en-US" altLang="en-US" sz="1400" dirty="0"/>
              <a:t>, holding X</a:t>
            </a:r>
            <a:r>
              <a:rPr lang="en-US" altLang="en-US" sz="1400" baseline="-25000" dirty="0"/>
              <a:t>2</a:t>
            </a:r>
            <a:r>
              <a:rPr lang="en-US" altLang="en-US" sz="1400" dirty="0"/>
              <a:t>, X</a:t>
            </a:r>
            <a:r>
              <a:rPr lang="en-US" altLang="en-US" sz="1400" baseline="-25000" dirty="0"/>
              <a:t>3</a:t>
            </a:r>
            <a:r>
              <a:rPr lang="en-US" altLang="en-US" sz="1400" dirty="0"/>
              <a:t>, X</a:t>
            </a:r>
            <a:r>
              <a:rPr lang="en-US" altLang="en-US" sz="1400" baseline="-25000" dirty="0"/>
              <a:t>4, </a:t>
            </a:r>
            <a:r>
              <a:rPr lang="en-US" altLang="en-US" sz="1400" dirty="0"/>
              <a:t>. . . , </a:t>
            </a:r>
            <a:r>
              <a:rPr lang="en-US" altLang="en-US" sz="1400" dirty="0" err="1"/>
              <a:t>X</a:t>
            </a:r>
            <a:r>
              <a:rPr lang="en-US" altLang="en-US" sz="1400" baseline="-25000" dirty="0" err="1"/>
              <a:t>k</a:t>
            </a:r>
            <a:r>
              <a:rPr lang="en-US" altLang="en-US" sz="1400" dirty="0"/>
              <a:t> constant</a:t>
            </a:r>
          </a:p>
          <a:p>
            <a:r>
              <a:rPr lang="en-US" altLang="en-US" sz="1400" dirty="0"/>
              <a:t>	</a:t>
            </a:r>
            <a:r>
              <a:rPr lang="el-GR" altLang="en-US" sz="1400" dirty="0"/>
              <a:t>β</a:t>
            </a:r>
            <a:r>
              <a:rPr lang="en-US" altLang="en-US" sz="1400" baseline="-25000" dirty="0"/>
              <a:t>2</a:t>
            </a:r>
            <a:r>
              <a:rPr lang="en-US" altLang="en-US" sz="1400" dirty="0"/>
              <a:t>     = slope of Y with variable X</a:t>
            </a:r>
            <a:r>
              <a:rPr lang="en-US" altLang="en-US" sz="1400" baseline="-25000" dirty="0"/>
              <a:t>2</a:t>
            </a:r>
            <a:r>
              <a:rPr lang="en-US" altLang="en-US" sz="1400" dirty="0"/>
              <a:t>, holding X</a:t>
            </a:r>
            <a:r>
              <a:rPr lang="en-US" altLang="en-US" sz="1400" baseline="-25000" dirty="0"/>
              <a:t>1</a:t>
            </a:r>
            <a:r>
              <a:rPr lang="en-US" altLang="en-US" sz="1400" dirty="0"/>
              <a:t>, X</a:t>
            </a:r>
            <a:r>
              <a:rPr lang="en-US" altLang="en-US" sz="1400" baseline="-25000" dirty="0"/>
              <a:t>3</a:t>
            </a:r>
            <a:r>
              <a:rPr lang="en-US" altLang="en-US" sz="1400" dirty="0"/>
              <a:t>, X</a:t>
            </a:r>
            <a:r>
              <a:rPr lang="en-US" altLang="en-US" sz="1400" baseline="-25000" dirty="0"/>
              <a:t>4, </a:t>
            </a:r>
            <a:r>
              <a:rPr lang="en-US" altLang="en-US" sz="1400" dirty="0"/>
              <a:t>. . . , </a:t>
            </a:r>
            <a:r>
              <a:rPr lang="en-US" altLang="en-US" sz="1400" dirty="0" err="1"/>
              <a:t>X</a:t>
            </a:r>
            <a:r>
              <a:rPr lang="en-US" altLang="en-US" sz="1400" baseline="-25000" dirty="0" err="1"/>
              <a:t>k</a:t>
            </a:r>
            <a:r>
              <a:rPr lang="en-US" altLang="en-US" sz="1400" dirty="0"/>
              <a:t> constant</a:t>
            </a:r>
          </a:p>
          <a:p>
            <a:r>
              <a:rPr lang="en-US" altLang="en-US" sz="1400" dirty="0"/>
              <a:t>	</a:t>
            </a:r>
            <a:r>
              <a:rPr lang="el-GR" altLang="en-US" sz="1400" dirty="0"/>
              <a:t>β</a:t>
            </a:r>
            <a:r>
              <a:rPr lang="en-US" altLang="en-US" sz="1400" baseline="-25000" dirty="0"/>
              <a:t>3</a:t>
            </a:r>
            <a:r>
              <a:rPr lang="en-US" altLang="en-US" sz="1400" dirty="0"/>
              <a:t>     = slope of Y with variable X</a:t>
            </a:r>
            <a:r>
              <a:rPr lang="en-US" altLang="en-US" sz="1400" baseline="-25000" dirty="0"/>
              <a:t>3</a:t>
            </a:r>
            <a:r>
              <a:rPr lang="en-US" altLang="en-US" sz="1400" dirty="0"/>
              <a:t>, holding X</a:t>
            </a:r>
            <a:r>
              <a:rPr lang="en-US" altLang="en-US" sz="1400" baseline="-25000" dirty="0"/>
              <a:t>1</a:t>
            </a:r>
            <a:r>
              <a:rPr lang="en-US" altLang="en-US" sz="1400" dirty="0"/>
              <a:t>, X</a:t>
            </a:r>
            <a:r>
              <a:rPr lang="en-US" altLang="en-US" sz="1400" baseline="-25000" dirty="0"/>
              <a:t>2</a:t>
            </a:r>
            <a:r>
              <a:rPr lang="en-US" altLang="en-US" sz="1400" dirty="0"/>
              <a:t>, X</a:t>
            </a:r>
            <a:r>
              <a:rPr lang="en-US" altLang="en-US" sz="1400" baseline="-25000" dirty="0"/>
              <a:t>4</a:t>
            </a:r>
            <a:r>
              <a:rPr lang="en-US" altLang="en-US" sz="1400" dirty="0"/>
              <a:t>,. . . , </a:t>
            </a:r>
            <a:r>
              <a:rPr lang="en-US" altLang="en-US" sz="1400" dirty="0" err="1"/>
              <a:t>X</a:t>
            </a:r>
            <a:r>
              <a:rPr lang="en-US" altLang="en-US" sz="1400" baseline="-25000" dirty="0" err="1"/>
              <a:t>k</a:t>
            </a:r>
            <a:r>
              <a:rPr lang="en-US" altLang="en-US" sz="1400" dirty="0"/>
              <a:t> constant</a:t>
            </a:r>
          </a:p>
          <a:p>
            <a:r>
              <a:rPr lang="en-US" altLang="en-US" sz="1400" dirty="0"/>
              <a:t>	 .</a:t>
            </a:r>
          </a:p>
          <a:p>
            <a:r>
              <a:rPr lang="en-US" altLang="en-US" sz="1400" dirty="0"/>
              <a:t>	 .</a:t>
            </a:r>
          </a:p>
          <a:p>
            <a:r>
              <a:rPr lang="en-US" altLang="en-US" sz="1400" dirty="0"/>
              <a:t>	</a:t>
            </a:r>
            <a:r>
              <a:rPr lang="el-GR" altLang="en-US" sz="1400" dirty="0"/>
              <a:t>β</a:t>
            </a:r>
            <a:r>
              <a:rPr lang="en-US" altLang="en-US" sz="1400" baseline="-25000" dirty="0"/>
              <a:t>k</a:t>
            </a:r>
            <a:r>
              <a:rPr lang="en-US" altLang="en-US" sz="1400" dirty="0"/>
              <a:t>     = slope of Y with variable </a:t>
            </a:r>
            <a:r>
              <a:rPr lang="en-US" altLang="en-US" sz="1400" dirty="0" err="1"/>
              <a:t>X</a:t>
            </a:r>
            <a:r>
              <a:rPr lang="en-US" altLang="en-US" sz="1400" baseline="-25000" dirty="0" err="1"/>
              <a:t>k</a:t>
            </a:r>
            <a:r>
              <a:rPr lang="en-US" altLang="en-US" sz="1400" dirty="0"/>
              <a:t>, holding X</a:t>
            </a:r>
            <a:r>
              <a:rPr lang="en-US" altLang="en-US" sz="1400" baseline="-25000" dirty="0"/>
              <a:t>1</a:t>
            </a:r>
            <a:r>
              <a:rPr lang="en-US" altLang="en-US" sz="1400" dirty="0"/>
              <a:t>, X</a:t>
            </a:r>
            <a:r>
              <a:rPr lang="en-US" altLang="en-US" sz="1400" baseline="-25000" dirty="0"/>
              <a:t>2</a:t>
            </a:r>
            <a:r>
              <a:rPr lang="en-US" altLang="en-US" sz="1400" dirty="0"/>
              <a:t>, X</a:t>
            </a:r>
            <a:r>
              <a:rPr lang="en-US" altLang="en-US" sz="1400" baseline="-25000" dirty="0"/>
              <a:t>3</a:t>
            </a:r>
            <a:r>
              <a:rPr lang="en-US" altLang="en-US" sz="1400" dirty="0"/>
              <a:t>,. . . , X</a:t>
            </a:r>
            <a:r>
              <a:rPr lang="en-US" altLang="en-US" sz="1400" baseline="-25000" dirty="0"/>
              <a:t>k-1</a:t>
            </a:r>
            <a:r>
              <a:rPr lang="en-US" altLang="en-US" sz="1400" dirty="0"/>
              <a:t> constant</a:t>
            </a:r>
          </a:p>
          <a:p>
            <a:r>
              <a:rPr lang="en-US" altLang="en-US" sz="1400" dirty="0"/>
              <a:t>	</a:t>
            </a:r>
            <a:r>
              <a:rPr lang="el-GR" altLang="en-US" sz="1400" dirty="0"/>
              <a:t>ε</a:t>
            </a:r>
            <a:r>
              <a:rPr lang="en-US" altLang="en-US" sz="1400" baseline="-25000" dirty="0" err="1"/>
              <a:t>i</a:t>
            </a:r>
            <a:r>
              <a:rPr lang="en-US" altLang="en-US" sz="1400" dirty="0"/>
              <a:t>      = random error in Y for observation </a:t>
            </a:r>
            <a:r>
              <a:rPr lang="en-US" altLang="en-US" sz="1400" dirty="0" err="1"/>
              <a:t>i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304800" y="76200"/>
            <a:ext cx="8534400" cy="685800"/>
          </a:xfrm>
        </p:spPr>
        <p:txBody>
          <a:bodyPr/>
          <a:lstStyle/>
          <a:p>
            <a:r>
              <a:rPr lang="en-US" altLang="en-US" sz="3600"/>
              <a:t>Residual Plots For The Pie Sales Model</a:t>
            </a:r>
          </a:p>
        </p:txBody>
      </p:sp>
      <p:sp>
        <p:nvSpPr>
          <p:cNvPr id="29699" name="Rectangle 7"/>
          <p:cNvSpPr>
            <a:spLocks noChangeArrowheads="1"/>
          </p:cNvSpPr>
          <p:nvPr/>
        </p:nvSpPr>
        <p:spPr bwMode="auto">
          <a:xfrm>
            <a:off x="7696200" y="6953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04800" y="1314069"/>
          <a:ext cx="38862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5042711" y="1347597"/>
          <a:ext cx="3342132" cy="2142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533400" y="4075938"/>
          <a:ext cx="3429000" cy="198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703" name="TextBox 7"/>
          <p:cNvSpPr txBox="1">
            <a:spLocks noChangeArrowheads="1"/>
          </p:cNvSpPr>
          <p:nvPr/>
        </p:nvSpPr>
        <p:spPr bwMode="auto">
          <a:xfrm>
            <a:off x="4976813" y="3748088"/>
            <a:ext cx="3475037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All these plots show little or no pattern so we can conclude the multiple regression model is appropriate for predicting pie sales.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ChangeArrowheads="1"/>
          </p:cNvSpPr>
          <p:nvPr/>
        </p:nvSpPr>
        <p:spPr bwMode="auto">
          <a:xfrm>
            <a:off x="1219200" y="4495800"/>
            <a:ext cx="6781800" cy="15240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68488"/>
            <a:ext cx="8305800" cy="4532312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en-US" dirty="0">
                <a:solidFill>
                  <a:srgbClr val="008000"/>
                </a:solidFill>
              </a:rPr>
              <a:t>Use t tests of individual variable slopes.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Shows if there is a linear relationship between the variable </a:t>
            </a:r>
            <a:r>
              <a:rPr lang="en-US" altLang="en-US" dirty="0" err="1"/>
              <a:t>X</a:t>
            </a:r>
            <a:r>
              <a:rPr lang="en-US" altLang="en-US" baseline="-25000" dirty="0" err="1"/>
              <a:t>j</a:t>
            </a:r>
            <a:r>
              <a:rPr lang="en-US" altLang="en-US" dirty="0"/>
              <a:t> and Y holding constant the effects of other X variables.</a:t>
            </a:r>
          </a:p>
          <a:p>
            <a:pPr eaLnBrk="1" hangingPunct="1">
              <a:spcBef>
                <a:spcPct val="40000"/>
              </a:spcBef>
            </a:pPr>
            <a:r>
              <a:rPr lang="en-US" altLang="en-US" dirty="0"/>
              <a:t>Hypotheses: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800" dirty="0"/>
              <a:t>H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: </a:t>
            </a:r>
            <a:r>
              <a:rPr lang="el-GR" altLang="en-US" sz="2800" dirty="0"/>
              <a:t>β</a:t>
            </a:r>
            <a:r>
              <a:rPr lang="en-US" altLang="en-US" sz="2800" baseline="-25000" dirty="0"/>
              <a:t>j</a:t>
            </a:r>
            <a:r>
              <a:rPr lang="en-US" altLang="en-US" sz="2800" dirty="0"/>
              <a:t> = 0 (no relationship)</a:t>
            </a:r>
          </a:p>
          <a:p>
            <a:pPr lvl="1" eaLnBrk="1" hangingPunct="1">
              <a:spcBef>
                <a:spcPct val="40000"/>
              </a:spcBef>
            </a:pPr>
            <a:r>
              <a:rPr lang="en-US" altLang="en-US" sz="2800" dirty="0"/>
              <a:t>H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: </a:t>
            </a:r>
            <a:r>
              <a:rPr lang="el-GR" altLang="en-US" sz="2800" dirty="0"/>
              <a:t>β</a:t>
            </a:r>
            <a:r>
              <a:rPr lang="en-US" altLang="en-US" sz="2800" baseline="-25000" dirty="0"/>
              <a:t>j</a:t>
            </a:r>
            <a:r>
              <a:rPr lang="en-US" altLang="en-US" sz="2800" dirty="0"/>
              <a:t> ≠ 0  (linear relationship does exist</a:t>
            </a:r>
          </a:p>
          <a:p>
            <a:pPr lvl="1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			 between </a:t>
            </a:r>
            <a:r>
              <a:rPr lang="en-US" altLang="en-US" sz="2800" dirty="0" err="1"/>
              <a:t>X</a:t>
            </a:r>
            <a:r>
              <a:rPr lang="en-US" altLang="en-US" sz="2800" baseline="-25000" dirty="0" err="1"/>
              <a:t>j</a:t>
            </a:r>
            <a:r>
              <a:rPr lang="en-US" altLang="en-US" sz="2800" dirty="0"/>
              <a:t> and Y)</a:t>
            </a: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7178" y="198546"/>
            <a:ext cx="847883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Are Individual Variables Significant?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ChangeArrowheads="1"/>
          </p:cNvSpPr>
          <p:nvPr/>
        </p:nvSpPr>
        <p:spPr bwMode="auto">
          <a:xfrm>
            <a:off x="5394325" y="4953000"/>
            <a:ext cx="2209800" cy="45720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868488"/>
            <a:ext cx="8763000" cy="4532312"/>
          </a:xfrm>
        </p:spPr>
        <p:txBody>
          <a:bodyPr/>
          <a:lstStyle/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H</a:t>
            </a:r>
            <a:r>
              <a:rPr lang="en-US" altLang="en-US" sz="2800" baseline="-25000" dirty="0"/>
              <a:t>0</a:t>
            </a:r>
            <a:r>
              <a:rPr lang="en-US" altLang="en-US" sz="2800" dirty="0"/>
              <a:t>: </a:t>
            </a:r>
            <a:r>
              <a:rPr lang="el-GR" altLang="en-US" sz="2800" dirty="0"/>
              <a:t>β</a:t>
            </a:r>
            <a:r>
              <a:rPr lang="en-US" altLang="en-US" sz="2800" baseline="-25000" dirty="0"/>
              <a:t>j</a:t>
            </a:r>
            <a:r>
              <a:rPr lang="en-US" altLang="en-US" sz="2800" dirty="0"/>
              <a:t>  = 0 (no linear relationship between </a:t>
            </a:r>
            <a:r>
              <a:rPr lang="en-US" altLang="en-US" sz="2800" dirty="0" err="1"/>
              <a:t>X</a:t>
            </a:r>
            <a:r>
              <a:rPr lang="en-US" altLang="en-US" sz="2800" baseline="-25000" dirty="0" err="1"/>
              <a:t>j</a:t>
            </a:r>
            <a:r>
              <a:rPr lang="en-US" altLang="en-US" sz="2800" dirty="0"/>
              <a:t> and Y)</a:t>
            </a:r>
          </a:p>
          <a:p>
            <a:pPr lvl="1" eaLnBrk="1" hangingPunct="1">
              <a:spcBef>
                <a:spcPct val="40000"/>
              </a:spcBef>
              <a:buFont typeface="Wingdings" panose="05000000000000000000" pitchFamily="2" charset="2"/>
              <a:buNone/>
            </a:pPr>
            <a:r>
              <a:rPr lang="en-US" altLang="en-US" sz="2800" dirty="0"/>
              <a:t>H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: </a:t>
            </a:r>
            <a:r>
              <a:rPr lang="el-GR" altLang="en-US" sz="2800" dirty="0"/>
              <a:t>β</a:t>
            </a:r>
            <a:r>
              <a:rPr lang="en-US" altLang="en-US" sz="2800" baseline="-25000" dirty="0"/>
              <a:t>j</a:t>
            </a:r>
            <a:r>
              <a:rPr lang="en-US" altLang="en-US" sz="2800" dirty="0"/>
              <a:t> ≠ 0  (linear relationship does exist</a:t>
            </a:r>
          </a:p>
          <a:p>
            <a:pPr lvl="1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		     between </a:t>
            </a:r>
            <a:r>
              <a:rPr lang="en-US" altLang="en-US" sz="2800" dirty="0" err="1"/>
              <a:t>X</a:t>
            </a:r>
            <a:r>
              <a:rPr lang="en-US" altLang="en-US" sz="2800" baseline="-25000" dirty="0" err="1"/>
              <a:t>j</a:t>
            </a:r>
            <a:r>
              <a:rPr lang="en-US" altLang="en-US" sz="2800" dirty="0"/>
              <a:t> and Y)</a:t>
            </a:r>
          </a:p>
          <a:p>
            <a:pPr lvl="1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Test Statistic:</a:t>
            </a:r>
          </a:p>
          <a:p>
            <a:pPr lvl="1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endParaRPr lang="en-US" altLang="en-US" sz="2800" dirty="0"/>
          </a:p>
          <a:p>
            <a:pPr lvl="1" eaLnBrk="1" hangingPunct="1">
              <a:lnSpc>
                <a:spcPct val="50000"/>
              </a:lnSpc>
              <a:buFont typeface="Wingdings" panose="05000000000000000000" pitchFamily="2" charset="2"/>
              <a:buNone/>
            </a:pPr>
            <a:r>
              <a:rPr lang="en-US" altLang="en-US" sz="2800" dirty="0"/>
              <a:t>							(</a:t>
            </a:r>
            <a:r>
              <a:rPr lang="en-US" altLang="en-US" sz="2500" dirty="0"/>
              <a:t>df = n – k – 1)</a:t>
            </a: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0212" y="61119"/>
            <a:ext cx="8485188" cy="76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Are Individual Variables Significant?</a:t>
            </a:r>
          </a:p>
        </p:txBody>
      </p:sp>
      <p:graphicFrame>
        <p:nvGraphicFramePr>
          <p:cNvPr id="317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049577"/>
              </p:ext>
            </p:extLst>
          </p:nvPr>
        </p:nvGraphicFramePr>
        <p:xfrm>
          <a:off x="1981200" y="4343400"/>
          <a:ext cx="3292475" cy="181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01309" imgH="495085" progId="Equation.3">
                  <p:embed/>
                </p:oleObj>
              </mc:Choice>
              <mc:Fallback>
                <p:oleObj name="Equation" r:id="rId2" imgW="901309" imgH="49508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343400"/>
                        <a:ext cx="3292475" cy="1814513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7391400" y="6858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31751" name="Rectangle 8"/>
          <p:cNvSpPr>
            <a:spLocks noChangeArrowheads="1"/>
          </p:cNvSpPr>
          <p:nvPr/>
        </p:nvSpPr>
        <p:spPr bwMode="auto">
          <a:xfrm>
            <a:off x="74676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 flipH="1">
            <a:off x="304800" y="2819400"/>
            <a:ext cx="1828800" cy="1076325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b="1" dirty="0" err="1"/>
              <a:t>d.f.</a:t>
            </a:r>
            <a:r>
              <a:rPr lang="en-US" altLang="en-US" sz="1600" b="1" dirty="0"/>
              <a:t> = 15-2-1 = 12</a:t>
            </a:r>
          </a:p>
          <a:p>
            <a:pPr>
              <a:spcBef>
                <a:spcPct val="50000"/>
              </a:spcBef>
              <a:buClrTx/>
              <a:buSzTx/>
              <a:buFont typeface="Symbol" panose="05050102010706020507" pitchFamily="18" charset="2"/>
              <a:buChar char="a"/>
            </a:pPr>
            <a:r>
              <a:rPr lang="en-US" altLang="en-US" sz="1600" b="1" dirty="0">
                <a:sym typeface="Symbol" panose="05050102010706020507" pitchFamily="18" charset="2"/>
              </a:rPr>
              <a:t> = .05</a:t>
            </a:r>
          </a:p>
          <a:p>
            <a:pPr>
              <a:spcBef>
                <a:spcPct val="50000"/>
              </a:spcBef>
              <a:buClrTx/>
              <a:buSzTx/>
              <a:buFont typeface="Symbol" panose="05050102010706020507" pitchFamily="18" charset="2"/>
              <a:buNone/>
            </a:pPr>
            <a:r>
              <a:rPr lang="en-US" altLang="en-US" sz="1600" b="1" dirty="0">
                <a:sym typeface="Symbol" panose="05050102010706020507" pitchFamily="18" charset="2"/>
              </a:rPr>
              <a:t>t</a:t>
            </a:r>
            <a:r>
              <a:rPr lang="en-US" altLang="en-US" sz="1600" b="1" baseline="-25000" dirty="0">
                <a:sym typeface="Symbol" panose="05050102010706020507" pitchFamily="18" charset="2"/>
              </a:rPr>
              <a:t>/2 </a:t>
            </a:r>
            <a:r>
              <a:rPr lang="en-US" altLang="en-US" sz="1600" b="1" dirty="0">
                <a:sym typeface="Symbol" panose="05050102010706020507" pitchFamily="18" charset="2"/>
              </a:rPr>
              <a:t>= 2.1788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7724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Inferences about the Slope: </a:t>
            </a:r>
            <a:br>
              <a:rPr lang="en-US" altLang="en-US"/>
            </a:br>
            <a:r>
              <a:rPr lang="en-US" altLang="en-US"/>
              <a:t>t</a:t>
            </a:r>
            <a:r>
              <a:rPr lang="en-US" altLang="en-US" i="1"/>
              <a:t> </a:t>
            </a:r>
            <a:r>
              <a:rPr lang="en-US" altLang="en-US"/>
              <a:t>Test Example</a:t>
            </a:r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1752600" cy="1143000"/>
          </a:xfrm>
          <a:solidFill>
            <a:srgbClr val="00E2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j</a:t>
            </a:r>
            <a:r>
              <a:rPr lang="en-US" altLang="en-US" sz="2400"/>
              <a:t> = 0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/>
              <a:t>H</a:t>
            </a:r>
            <a:r>
              <a:rPr lang="en-US" altLang="en-US" sz="2400" baseline="-25000"/>
              <a:t>1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j</a:t>
            </a:r>
            <a:r>
              <a:rPr lang="en-US" altLang="en-US" sz="2400"/>
              <a:t> </a:t>
            </a:r>
            <a:r>
              <a:rPr lang="en-US" altLang="en-US" sz="2400">
                <a:latin typeface="Symbol" panose="05050102010706020507" pitchFamily="18" charset="2"/>
              </a:rPr>
              <a:t></a:t>
            </a:r>
            <a:r>
              <a:rPr lang="en-US" altLang="en-US" sz="2400"/>
              <a:t> 0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200400" y="3124200"/>
            <a:ext cx="5562600" cy="838200"/>
          </a:xfrm>
          <a:prstGeom prst="rect">
            <a:avLst/>
          </a:prstGeom>
          <a:solidFill>
            <a:srgbClr val="FF9BAE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2400" dirty="0"/>
              <a:t>The test statistic for each variable falls in the rejection region (p-values &lt; .05).</a:t>
            </a:r>
            <a:endParaRPr lang="en-US" altLang="en-US" sz="2400" b="1" dirty="0">
              <a:solidFill>
                <a:schemeClr val="hlink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800600" y="5181600"/>
            <a:ext cx="39719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There is evidence that both Price and Advertising affect pie sales at </a:t>
            </a:r>
            <a:r>
              <a:rPr lang="en-US" altLang="en-US" sz="2400" b="1" dirty="0">
                <a:sym typeface="Symbol" panose="05050102010706020507" pitchFamily="18" charset="2"/>
              </a:rPr>
              <a:t></a:t>
            </a:r>
            <a:r>
              <a:rPr lang="en-US" altLang="en-US" sz="2400" dirty="0">
                <a:sym typeface="Symbol" panose="05050102010706020507" pitchFamily="18" charset="2"/>
              </a:rPr>
              <a:t> = .05.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438400" y="1447800"/>
            <a:ext cx="53340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From the Excel output: 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4800600" y="4419600"/>
            <a:ext cx="39719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Reject H</a:t>
            </a:r>
            <a:r>
              <a:rPr lang="en-US" altLang="en-US" sz="2400" baseline="-25000" dirty="0"/>
              <a:t>0 </a:t>
            </a:r>
            <a:r>
              <a:rPr lang="en-US" altLang="en-US" sz="2400" dirty="0"/>
              <a:t>for each variable.</a:t>
            </a:r>
          </a:p>
        </p:txBody>
      </p:sp>
      <p:sp>
        <p:nvSpPr>
          <p:cNvPr id="32777" name="Rectangle 35"/>
          <p:cNvSpPr>
            <a:spLocks noChangeArrowheads="1"/>
          </p:cNvSpPr>
          <p:nvPr/>
        </p:nvSpPr>
        <p:spPr bwMode="auto">
          <a:xfrm>
            <a:off x="4114800" y="3962400"/>
            <a:ext cx="45720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/>
              <a:t>Decision:</a:t>
            </a:r>
          </a:p>
          <a:p>
            <a:pPr>
              <a:lnSpc>
                <a:spcPct val="1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/>
              <a:t>Conclusion:</a:t>
            </a:r>
          </a:p>
        </p:txBody>
      </p:sp>
      <p:sp>
        <p:nvSpPr>
          <p:cNvPr id="32778" name="Rectangle 36"/>
          <p:cNvSpPr>
            <a:spLocks noChangeArrowheads="1"/>
          </p:cNvSpPr>
          <p:nvPr/>
        </p:nvSpPr>
        <p:spPr bwMode="auto">
          <a:xfrm>
            <a:off x="2362200" y="6096000"/>
            <a:ext cx="914400" cy="2286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79" name="Rectangle 37"/>
          <p:cNvSpPr>
            <a:spLocks noChangeArrowheads="1"/>
          </p:cNvSpPr>
          <p:nvPr/>
        </p:nvSpPr>
        <p:spPr bwMode="auto">
          <a:xfrm>
            <a:off x="762000" y="6096000"/>
            <a:ext cx="1066800" cy="2286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32780" name="Text Box 38"/>
          <p:cNvSpPr txBox="1">
            <a:spLocks noChangeArrowheads="1"/>
          </p:cNvSpPr>
          <p:nvPr/>
        </p:nvSpPr>
        <p:spPr bwMode="auto">
          <a:xfrm>
            <a:off x="3048000" y="5562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2781" name="Text Box 39"/>
          <p:cNvSpPr txBox="1">
            <a:spLocks noChangeArrowheads="1"/>
          </p:cNvSpPr>
          <p:nvPr/>
        </p:nvSpPr>
        <p:spPr bwMode="auto">
          <a:xfrm>
            <a:off x="304800" y="5562600"/>
            <a:ext cx="990600" cy="304800"/>
          </a:xfrm>
          <a:prstGeom prst="rect">
            <a:avLst/>
          </a:prstGeom>
          <a:solidFill>
            <a:srgbClr val="FAFEB4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2782" name="Freeform 40"/>
          <p:cNvSpPr>
            <a:spLocks/>
          </p:cNvSpPr>
          <p:nvPr/>
        </p:nvSpPr>
        <p:spPr bwMode="auto">
          <a:xfrm>
            <a:off x="2838450" y="4782837"/>
            <a:ext cx="850900" cy="561975"/>
          </a:xfrm>
          <a:custGeom>
            <a:avLst/>
            <a:gdLst>
              <a:gd name="T0" fmla="*/ 2147483646 w 536"/>
              <a:gd name="T1" fmla="*/ 2147483646 h 354"/>
              <a:gd name="T2" fmla="*/ 2147483646 w 536"/>
              <a:gd name="T3" fmla="*/ 2147483646 h 354"/>
              <a:gd name="T4" fmla="*/ 2147483646 w 536"/>
              <a:gd name="T5" fmla="*/ 2147483646 h 354"/>
              <a:gd name="T6" fmla="*/ 2147483646 w 536"/>
              <a:gd name="T7" fmla="*/ 2147483646 h 354"/>
              <a:gd name="T8" fmla="*/ 2147483646 w 536"/>
              <a:gd name="T9" fmla="*/ 2147483646 h 354"/>
              <a:gd name="T10" fmla="*/ 2147483646 w 536"/>
              <a:gd name="T11" fmla="*/ 0 h 354"/>
              <a:gd name="T12" fmla="*/ 0 w 536"/>
              <a:gd name="T13" fmla="*/ 2147483646 h 354"/>
              <a:gd name="T14" fmla="*/ 2147483646 w 536"/>
              <a:gd name="T15" fmla="*/ 2147483646 h 354"/>
              <a:gd name="T16" fmla="*/ 2147483646 w 536"/>
              <a:gd name="T17" fmla="*/ 2147483646 h 35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6"/>
              <a:gd name="T28" fmla="*/ 0 h 354"/>
              <a:gd name="T29" fmla="*/ 536 w 536"/>
              <a:gd name="T30" fmla="*/ 354 h 35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6" h="354">
                <a:moveTo>
                  <a:pt x="536" y="351"/>
                </a:moveTo>
                <a:lnTo>
                  <a:pt x="535" y="312"/>
                </a:lnTo>
                <a:lnTo>
                  <a:pt x="315" y="273"/>
                </a:lnTo>
                <a:lnTo>
                  <a:pt x="188" y="208"/>
                </a:lnTo>
                <a:lnTo>
                  <a:pt x="117" y="153"/>
                </a:lnTo>
                <a:lnTo>
                  <a:pt x="3" y="0"/>
                </a:lnTo>
                <a:lnTo>
                  <a:pt x="0" y="354"/>
                </a:lnTo>
                <a:lnTo>
                  <a:pt x="527" y="351"/>
                </a:lnTo>
                <a:lnTo>
                  <a:pt x="527" y="347"/>
                </a:lnTo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Freeform 41"/>
          <p:cNvSpPr>
            <a:spLocks/>
          </p:cNvSpPr>
          <p:nvPr/>
        </p:nvSpPr>
        <p:spPr bwMode="auto">
          <a:xfrm>
            <a:off x="476337" y="4849512"/>
            <a:ext cx="854075" cy="495300"/>
          </a:xfrm>
          <a:custGeom>
            <a:avLst/>
            <a:gdLst>
              <a:gd name="T0" fmla="*/ 0 w 538"/>
              <a:gd name="T1" fmla="*/ 2147483646 h 312"/>
              <a:gd name="T2" fmla="*/ 0 w 538"/>
              <a:gd name="T3" fmla="*/ 2147483646 h 312"/>
              <a:gd name="T4" fmla="*/ 2147483646 w 538"/>
              <a:gd name="T5" fmla="*/ 2147483646 h 312"/>
              <a:gd name="T6" fmla="*/ 2147483646 w 538"/>
              <a:gd name="T7" fmla="*/ 2147483646 h 312"/>
              <a:gd name="T8" fmla="*/ 2147483646 w 538"/>
              <a:gd name="T9" fmla="*/ 2147483646 h 312"/>
              <a:gd name="T10" fmla="*/ 2147483646 w 538"/>
              <a:gd name="T11" fmla="*/ 0 h 312"/>
              <a:gd name="T12" fmla="*/ 2147483646 w 538"/>
              <a:gd name="T13" fmla="*/ 2147483646 h 312"/>
              <a:gd name="T14" fmla="*/ 2147483646 w 538"/>
              <a:gd name="T15" fmla="*/ 2147483646 h 312"/>
              <a:gd name="T16" fmla="*/ 2147483646 w 538"/>
              <a:gd name="T17" fmla="*/ 2147483646 h 3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38"/>
              <a:gd name="T28" fmla="*/ 0 h 312"/>
              <a:gd name="T29" fmla="*/ 538 w 538"/>
              <a:gd name="T30" fmla="*/ 312 h 3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38" h="312">
                <a:moveTo>
                  <a:pt x="0" y="312"/>
                </a:moveTo>
                <a:lnTo>
                  <a:pt x="0" y="267"/>
                </a:lnTo>
                <a:lnTo>
                  <a:pt x="219" y="235"/>
                </a:lnTo>
                <a:lnTo>
                  <a:pt x="330" y="190"/>
                </a:lnTo>
                <a:lnTo>
                  <a:pt x="403" y="141"/>
                </a:lnTo>
                <a:lnTo>
                  <a:pt x="537" y="0"/>
                </a:lnTo>
                <a:lnTo>
                  <a:pt x="538" y="309"/>
                </a:lnTo>
                <a:lnTo>
                  <a:pt x="18" y="309"/>
                </a:lnTo>
                <a:lnTo>
                  <a:pt x="18" y="305"/>
                </a:lnTo>
              </a:path>
            </a:pathLst>
          </a:cu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Freeform 42"/>
          <p:cNvSpPr>
            <a:spLocks/>
          </p:cNvSpPr>
          <p:nvPr/>
        </p:nvSpPr>
        <p:spPr bwMode="auto">
          <a:xfrm>
            <a:off x="533400" y="3962400"/>
            <a:ext cx="1600200" cy="1295400"/>
          </a:xfrm>
          <a:custGeom>
            <a:avLst/>
            <a:gdLst>
              <a:gd name="T0" fmla="*/ 0 w 600"/>
              <a:gd name="T1" fmla="*/ 2147483646 h 576"/>
              <a:gd name="T2" fmla="*/ 2147483646 w 600"/>
              <a:gd name="T3" fmla="*/ 2147483646 h 576"/>
              <a:gd name="T4" fmla="*/ 2147483646 w 600"/>
              <a:gd name="T5" fmla="*/ 2147483646 h 576"/>
              <a:gd name="T6" fmla="*/ 2147483646 w 600"/>
              <a:gd name="T7" fmla="*/ 2147483646 h 576"/>
              <a:gd name="T8" fmla="*/ 2147483646 w 600"/>
              <a:gd name="T9" fmla="*/ 2147483646 h 576"/>
              <a:gd name="T10" fmla="*/ 2147483646 w 600"/>
              <a:gd name="T11" fmla="*/ 2147483646 h 576"/>
              <a:gd name="T12" fmla="*/ 2147483646 w 600"/>
              <a:gd name="T13" fmla="*/ 2147483646 h 576"/>
              <a:gd name="T14" fmla="*/ 2147483646 w 600"/>
              <a:gd name="T15" fmla="*/ 2147483646 h 576"/>
              <a:gd name="T16" fmla="*/ 2147483646 w 600"/>
              <a:gd name="T17" fmla="*/ 2147483646 h 576"/>
              <a:gd name="T18" fmla="*/ 2147483646 w 600"/>
              <a:gd name="T19" fmla="*/ 2147483646 h 576"/>
              <a:gd name="T20" fmla="*/ 2147483646 w 600"/>
              <a:gd name="T21" fmla="*/ 2147483646 h 576"/>
              <a:gd name="T22" fmla="*/ 2147483646 w 600"/>
              <a:gd name="T23" fmla="*/ 2147483646 h 576"/>
              <a:gd name="T24" fmla="*/ 2147483646 w 600"/>
              <a:gd name="T25" fmla="*/ 2147483646 h 576"/>
              <a:gd name="T26" fmla="*/ 2147483646 w 600"/>
              <a:gd name="T27" fmla="*/ 2147483646 h 576"/>
              <a:gd name="T28" fmla="*/ 2147483646 w 600"/>
              <a:gd name="T29" fmla="*/ 2147483646 h 576"/>
              <a:gd name="T30" fmla="*/ 2147483646 w 600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600"/>
              <a:gd name="T49" fmla="*/ 0 h 576"/>
              <a:gd name="T50" fmla="*/ 600 w 600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600" h="576">
                <a:moveTo>
                  <a:pt x="0" y="575"/>
                </a:moveTo>
                <a:lnTo>
                  <a:pt x="63" y="570"/>
                </a:lnTo>
                <a:lnTo>
                  <a:pt x="95" y="562"/>
                </a:lnTo>
                <a:lnTo>
                  <a:pt x="127" y="553"/>
                </a:lnTo>
                <a:lnTo>
                  <a:pt x="158" y="540"/>
                </a:lnTo>
                <a:lnTo>
                  <a:pt x="190" y="521"/>
                </a:lnTo>
                <a:lnTo>
                  <a:pt x="222" y="498"/>
                </a:lnTo>
                <a:lnTo>
                  <a:pt x="284" y="432"/>
                </a:lnTo>
                <a:lnTo>
                  <a:pt x="347" y="338"/>
                </a:lnTo>
                <a:lnTo>
                  <a:pt x="410" y="224"/>
                </a:lnTo>
                <a:lnTo>
                  <a:pt x="441" y="167"/>
                </a:lnTo>
                <a:lnTo>
                  <a:pt x="473" y="114"/>
                </a:lnTo>
                <a:lnTo>
                  <a:pt x="505" y="67"/>
                </a:lnTo>
                <a:lnTo>
                  <a:pt x="535" y="31"/>
                </a:lnTo>
                <a:lnTo>
                  <a:pt x="567" y="8"/>
                </a:lnTo>
                <a:lnTo>
                  <a:pt x="599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Freeform 43"/>
          <p:cNvSpPr>
            <a:spLocks/>
          </p:cNvSpPr>
          <p:nvPr/>
        </p:nvSpPr>
        <p:spPr bwMode="auto">
          <a:xfrm>
            <a:off x="2133600" y="3962400"/>
            <a:ext cx="1524000" cy="1295400"/>
          </a:xfrm>
          <a:custGeom>
            <a:avLst/>
            <a:gdLst>
              <a:gd name="T0" fmla="*/ 2147483646 w 576"/>
              <a:gd name="T1" fmla="*/ 2147483646 h 576"/>
              <a:gd name="T2" fmla="*/ 2147483646 w 576"/>
              <a:gd name="T3" fmla="*/ 2147483646 h 576"/>
              <a:gd name="T4" fmla="*/ 2147483646 w 576"/>
              <a:gd name="T5" fmla="*/ 2147483646 h 576"/>
              <a:gd name="T6" fmla="*/ 2147483646 w 576"/>
              <a:gd name="T7" fmla="*/ 2147483646 h 576"/>
              <a:gd name="T8" fmla="*/ 2147483646 w 576"/>
              <a:gd name="T9" fmla="*/ 2147483646 h 576"/>
              <a:gd name="T10" fmla="*/ 2147483646 w 576"/>
              <a:gd name="T11" fmla="*/ 2147483646 h 576"/>
              <a:gd name="T12" fmla="*/ 2147483646 w 576"/>
              <a:gd name="T13" fmla="*/ 2147483646 h 576"/>
              <a:gd name="T14" fmla="*/ 2147483646 w 576"/>
              <a:gd name="T15" fmla="*/ 2147483646 h 576"/>
              <a:gd name="T16" fmla="*/ 2147483646 w 576"/>
              <a:gd name="T17" fmla="*/ 2147483646 h 576"/>
              <a:gd name="T18" fmla="*/ 2147483646 w 576"/>
              <a:gd name="T19" fmla="*/ 2147483646 h 576"/>
              <a:gd name="T20" fmla="*/ 2147483646 w 576"/>
              <a:gd name="T21" fmla="*/ 2147483646 h 576"/>
              <a:gd name="T22" fmla="*/ 2147483646 w 576"/>
              <a:gd name="T23" fmla="*/ 2147483646 h 576"/>
              <a:gd name="T24" fmla="*/ 2147483646 w 576"/>
              <a:gd name="T25" fmla="*/ 2147483646 h 576"/>
              <a:gd name="T26" fmla="*/ 2147483646 w 576"/>
              <a:gd name="T27" fmla="*/ 2147483646 h 576"/>
              <a:gd name="T28" fmla="*/ 2147483646 w 576"/>
              <a:gd name="T29" fmla="*/ 2147483646 h 576"/>
              <a:gd name="T30" fmla="*/ 0 w 576"/>
              <a:gd name="T31" fmla="*/ 0 h 57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76"/>
              <a:gd name="T49" fmla="*/ 0 h 576"/>
              <a:gd name="T50" fmla="*/ 576 w 576"/>
              <a:gd name="T51" fmla="*/ 576 h 57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76" h="576">
                <a:moveTo>
                  <a:pt x="575" y="575"/>
                </a:moveTo>
                <a:lnTo>
                  <a:pt x="515" y="570"/>
                </a:lnTo>
                <a:lnTo>
                  <a:pt x="484" y="562"/>
                </a:lnTo>
                <a:lnTo>
                  <a:pt x="455" y="553"/>
                </a:lnTo>
                <a:lnTo>
                  <a:pt x="424" y="540"/>
                </a:lnTo>
                <a:lnTo>
                  <a:pt x="393" y="521"/>
                </a:lnTo>
                <a:lnTo>
                  <a:pt x="364" y="498"/>
                </a:lnTo>
                <a:lnTo>
                  <a:pt x="303" y="432"/>
                </a:lnTo>
                <a:lnTo>
                  <a:pt x="242" y="338"/>
                </a:lnTo>
                <a:lnTo>
                  <a:pt x="182" y="224"/>
                </a:lnTo>
                <a:lnTo>
                  <a:pt x="151" y="167"/>
                </a:lnTo>
                <a:lnTo>
                  <a:pt x="120" y="114"/>
                </a:lnTo>
                <a:lnTo>
                  <a:pt x="91" y="67"/>
                </a:lnTo>
                <a:lnTo>
                  <a:pt x="60" y="31"/>
                </a:lnTo>
                <a:lnTo>
                  <a:pt x="30" y="8"/>
                </a:lnTo>
                <a:lnTo>
                  <a:pt x="0" y="0"/>
                </a:lnTo>
              </a:path>
            </a:pathLst>
          </a:custGeom>
          <a:noFill/>
          <a:ln w="50800" cap="rnd" cmpd="sng">
            <a:solidFill>
              <a:schemeClr val="folHlink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6" name="Line 44"/>
          <p:cNvSpPr>
            <a:spLocks noChangeShapeType="1"/>
          </p:cNvSpPr>
          <p:nvPr/>
        </p:nvSpPr>
        <p:spPr bwMode="auto">
          <a:xfrm>
            <a:off x="355557" y="5334000"/>
            <a:ext cx="320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Line 45"/>
          <p:cNvSpPr>
            <a:spLocks noChangeShapeType="1"/>
          </p:cNvSpPr>
          <p:nvPr/>
        </p:nvSpPr>
        <p:spPr bwMode="auto">
          <a:xfrm>
            <a:off x="944562" y="4668838"/>
            <a:ext cx="228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Rectangle 46"/>
          <p:cNvSpPr>
            <a:spLocks noChangeArrowheads="1"/>
          </p:cNvSpPr>
          <p:nvPr/>
        </p:nvSpPr>
        <p:spPr bwMode="auto">
          <a:xfrm flipH="1">
            <a:off x="381000" y="4495800"/>
            <a:ext cx="1066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/>
              <a:t>/2=.025</a:t>
            </a:r>
          </a:p>
        </p:txBody>
      </p:sp>
      <p:sp>
        <p:nvSpPr>
          <p:cNvPr id="32789" name="Line 47"/>
          <p:cNvSpPr>
            <a:spLocks noChangeShapeType="1"/>
          </p:cNvSpPr>
          <p:nvPr/>
        </p:nvSpPr>
        <p:spPr bwMode="auto">
          <a:xfrm>
            <a:off x="2133600" y="3962400"/>
            <a:ext cx="0" cy="13716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2790" name="Line 48"/>
          <p:cNvSpPr>
            <a:spLocks noChangeShapeType="1"/>
          </p:cNvSpPr>
          <p:nvPr/>
        </p:nvSpPr>
        <p:spPr bwMode="auto">
          <a:xfrm>
            <a:off x="1371600" y="5410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Text Box 49"/>
          <p:cNvSpPr txBox="1">
            <a:spLocks noChangeArrowheads="1"/>
          </p:cNvSpPr>
          <p:nvPr/>
        </p:nvSpPr>
        <p:spPr bwMode="auto">
          <a:xfrm>
            <a:off x="990600" y="56388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-t</a:t>
            </a:r>
            <a:r>
              <a:rPr lang="el-GR" altLang="en-US" sz="2000" baseline="-25000"/>
              <a:t>α</a:t>
            </a:r>
            <a:r>
              <a:rPr lang="en-US" altLang="en-US" sz="2000" baseline="-25000"/>
              <a:t>/2</a:t>
            </a:r>
            <a:endParaRPr lang="el-GR" altLang="en-US" sz="2000" baseline="-25000"/>
          </a:p>
        </p:txBody>
      </p:sp>
      <p:sp>
        <p:nvSpPr>
          <p:cNvPr id="32792" name="Line 50"/>
          <p:cNvSpPr>
            <a:spLocks noChangeShapeType="1"/>
          </p:cNvSpPr>
          <p:nvPr/>
        </p:nvSpPr>
        <p:spPr bwMode="auto">
          <a:xfrm>
            <a:off x="1371600" y="5562600"/>
            <a:ext cx="1447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3" name="Text Box 51"/>
          <p:cNvSpPr txBox="1">
            <a:spLocks noChangeArrowheads="1"/>
          </p:cNvSpPr>
          <p:nvPr/>
        </p:nvSpPr>
        <p:spPr bwMode="auto">
          <a:xfrm>
            <a:off x="1295400" y="55626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400"/>
              <a:t>Do not reject H</a:t>
            </a:r>
            <a:r>
              <a:rPr lang="en-US" altLang="en-US" sz="1400" baseline="-25000"/>
              <a:t>0</a:t>
            </a:r>
          </a:p>
        </p:txBody>
      </p:sp>
      <p:sp>
        <p:nvSpPr>
          <p:cNvPr id="32794" name="Line 52"/>
          <p:cNvSpPr>
            <a:spLocks noChangeShapeType="1"/>
          </p:cNvSpPr>
          <p:nvPr/>
        </p:nvSpPr>
        <p:spPr bwMode="auto">
          <a:xfrm>
            <a:off x="228600" y="5562600"/>
            <a:ext cx="1143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Text Box 53"/>
          <p:cNvSpPr txBox="1">
            <a:spLocks noChangeArrowheads="1"/>
          </p:cNvSpPr>
          <p:nvPr/>
        </p:nvSpPr>
        <p:spPr bwMode="auto">
          <a:xfrm>
            <a:off x="1905000" y="57912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/>
              <a:t>0</a:t>
            </a:r>
            <a:endParaRPr lang="el-GR" altLang="en-US" sz="1800" baseline="-25000"/>
          </a:p>
        </p:txBody>
      </p:sp>
      <p:sp>
        <p:nvSpPr>
          <p:cNvPr id="32796" name="Text Box 54"/>
          <p:cNvSpPr txBox="1">
            <a:spLocks noChangeArrowheads="1"/>
          </p:cNvSpPr>
          <p:nvPr/>
        </p:nvSpPr>
        <p:spPr bwMode="auto">
          <a:xfrm>
            <a:off x="2590800" y="5638800"/>
            <a:ext cx="60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t</a:t>
            </a:r>
            <a:r>
              <a:rPr lang="el-GR" altLang="en-US" sz="2000" baseline="-25000"/>
              <a:t>α</a:t>
            </a:r>
            <a:r>
              <a:rPr lang="en-US" altLang="en-US" sz="2000" baseline="-25000"/>
              <a:t>/2</a:t>
            </a:r>
            <a:endParaRPr lang="el-GR" altLang="en-US" sz="2000" baseline="-25000"/>
          </a:p>
        </p:txBody>
      </p:sp>
      <p:sp>
        <p:nvSpPr>
          <p:cNvPr id="32797" name="Line 55"/>
          <p:cNvSpPr>
            <a:spLocks noChangeShapeType="1"/>
          </p:cNvSpPr>
          <p:nvPr/>
        </p:nvSpPr>
        <p:spPr bwMode="auto">
          <a:xfrm>
            <a:off x="2819400" y="5410200"/>
            <a:ext cx="0" cy="304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Freeform 56"/>
          <p:cNvSpPr>
            <a:spLocks/>
          </p:cNvSpPr>
          <p:nvPr/>
        </p:nvSpPr>
        <p:spPr bwMode="auto">
          <a:xfrm>
            <a:off x="2971800" y="4770438"/>
            <a:ext cx="204788" cy="411162"/>
          </a:xfrm>
          <a:custGeom>
            <a:avLst/>
            <a:gdLst>
              <a:gd name="T0" fmla="*/ 2147483646 w 48"/>
              <a:gd name="T1" fmla="*/ 0 h 249"/>
              <a:gd name="T2" fmla="*/ 0 w 48"/>
              <a:gd name="T3" fmla="*/ 2147483646 h 249"/>
              <a:gd name="T4" fmla="*/ 0 60000 65536"/>
              <a:gd name="T5" fmla="*/ 0 60000 65536"/>
              <a:gd name="T6" fmla="*/ 0 w 48"/>
              <a:gd name="T7" fmla="*/ 0 h 249"/>
              <a:gd name="T8" fmla="*/ 48 w 48"/>
              <a:gd name="T9" fmla="*/ 249 h 24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" h="249">
                <a:moveTo>
                  <a:pt x="48" y="0"/>
                </a:moveTo>
                <a:lnTo>
                  <a:pt x="0" y="24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99" name="Rectangle 57"/>
          <p:cNvSpPr>
            <a:spLocks noChangeArrowheads="1"/>
          </p:cNvSpPr>
          <p:nvPr/>
        </p:nvSpPr>
        <p:spPr bwMode="auto">
          <a:xfrm flipH="1">
            <a:off x="2895600" y="4495800"/>
            <a:ext cx="1219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>
                <a:latin typeface="Symbol" panose="05050102010706020507" pitchFamily="18" charset="2"/>
              </a:rPr>
              <a:t>a</a:t>
            </a:r>
            <a:r>
              <a:rPr lang="en-US" altLang="en-US" sz="1600"/>
              <a:t>/2=.025</a:t>
            </a:r>
          </a:p>
        </p:txBody>
      </p:sp>
      <p:sp>
        <p:nvSpPr>
          <p:cNvPr id="32800" name="Rectangle 58"/>
          <p:cNvSpPr>
            <a:spLocks noChangeArrowheads="1"/>
          </p:cNvSpPr>
          <p:nvPr/>
        </p:nvSpPr>
        <p:spPr bwMode="auto">
          <a:xfrm flipH="1">
            <a:off x="762000" y="60198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/>
              <a:t>-2.1788</a:t>
            </a:r>
          </a:p>
        </p:txBody>
      </p:sp>
      <p:sp>
        <p:nvSpPr>
          <p:cNvPr id="32801" name="Rectangle 59"/>
          <p:cNvSpPr>
            <a:spLocks noChangeArrowheads="1"/>
          </p:cNvSpPr>
          <p:nvPr/>
        </p:nvSpPr>
        <p:spPr bwMode="auto">
          <a:xfrm flipH="1">
            <a:off x="2362200" y="6019800"/>
            <a:ext cx="12192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/>
              <a:t>2.1788</a:t>
            </a:r>
          </a:p>
        </p:txBody>
      </p:sp>
      <p:sp>
        <p:nvSpPr>
          <p:cNvPr id="32802" name="Line 60"/>
          <p:cNvSpPr>
            <a:spLocks noChangeShapeType="1"/>
          </p:cNvSpPr>
          <p:nvPr/>
        </p:nvSpPr>
        <p:spPr bwMode="auto">
          <a:xfrm>
            <a:off x="2819400" y="55626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2803" name="Text Box 65"/>
          <p:cNvSpPr txBox="1">
            <a:spLocks noChangeArrowheads="1"/>
          </p:cNvSpPr>
          <p:nvPr/>
        </p:nvSpPr>
        <p:spPr bwMode="auto">
          <a:xfrm>
            <a:off x="2590800" y="1981200"/>
            <a:ext cx="6172200" cy="949325"/>
          </a:xfrm>
          <a:prstGeom prst="rect">
            <a:avLst/>
          </a:prstGeom>
          <a:solidFill>
            <a:srgbClr val="00E200"/>
          </a:solidFill>
          <a:ln w="1905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folHlink"/>
                </a:solidFill>
              </a:rPr>
              <a:t>For Price </a:t>
            </a:r>
            <a:r>
              <a:rPr lang="en-US" altLang="en-US" sz="2000" b="1" dirty="0" err="1">
                <a:solidFill>
                  <a:schemeClr val="folHlink"/>
                </a:solidFill>
              </a:rPr>
              <a:t>t</a:t>
            </a:r>
            <a:r>
              <a:rPr lang="en-US" altLang="en-US" sz="2000" b="1" baseline="-25000" dirty="0" err="1">
                <a:solidFill>
                  <a:schemeClr val="folHlink"/>
                </a:solidFill>
              </a:rPr>
              <a:t>STAT</a:t>
            </a:r>
            <a:r>
              <a:rPr lang="en-US" altLang="en-US" sz="2000" b="1" dirty="0">
                <a:solidFill>
                  <a:schemeClr val="folHlink"/>
                </a:solidFill>
              </a:rPr>
              <a:t> = -2.306, with p-value .0398.</a:t>
            </a: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endParaRPr lang="en-US" altLang="en-US" sz="800" b="1" dirty="0">
              <a:solidFill>
                <a:schemeClr val="folHlink"/>
              </a:solidFill>
            </a:endParaRPr>
          </a:p>
          <a:p>
            <a:pPr eaLnBrk="1" hangingPunct="1">
              <a:spcBef>
                <a:spcPct val="25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chemeClr val="folHlink"/>
                </a:solidFill>
              </a:rPr>
              <a:t>For Advertising </a:t>
            </a:r>
            <a:r>
              <a:rPr lang="en-US" altLang="en-US" sz="2000" b="1" dirty="0" err="1">
                <a:solidFill>
                  <a:schemeClr val="folHlink"/>
                </a:solidFill>
              </a:rPr>
              <a:t>t</a:t>
            </a:r>
            <a:r>
              <a:rPr lang="en-US" altLang="en-US" sz="2000" b="1" baseline="-25000" dirty="0" err="1">
                <a:solidFill>
                  <a:schemeClr val="folHlink"/>
                </a:solidFill>
              </a:rPr>
              <a:t>STAT</a:t>
            </a:r>
            <a:r>
              <a:rPr lang="en-US" altLang="en-US" sz="2000" b="1" baseline="-25000" dirty="0">
                <a:solidFill>
                  <a:schemeClr val="folHlink"/>
                </a:solidFill>
              </a:rPr>
              <a:t> </a:t>
            </a:r>
            <a:r>
              <a:rPr lang="en-US" altLang="en-US" sz="2000" b="1" dirty="0">
                <a:solidFill>
                  <a:schemeClr val="folHlink"/>
                </a:solidFill>
              </a:rPr>
              <a:t>= 2.855, with p-value .0145</a:t>
            </a:r>
          </a:p>
        </p:txBody>
      </p:sp>
      <p:sp>
        <p:nvSpPr>
          <p:cNvPr id="32804" name="Rectangle 37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7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  <p:bldP spid="32774" grpId="0"/>
      <p:bldP spid="32776" grpId="0"/>
      <p:bldP spid="3280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1524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Confidence Interval Estimate </a:t>
            </a:r>
            <a:br>
              <a:rPr lang="en-US" altLang="en-US" dirty="0"/>
            </a:br>
            <a:r>
              <a:rPr lang="en-US" altLang="en-US" dirty="0"/>
              <a:t>for the Slope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219200" y="1371600"/>
            <a:ext cx="73136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Confidence interval for the population slope </a:t>
            </a:r>
            <a:r>
              <a:rPr lang="el-GR" altLang="en-US" sz="2400"/>
              <a:t>β</a:t>
            </a:r>
            <a:r>
              <a:rPr lang="en-US" altLang="en-US" sz="2400" baseline="-25000"/>
              <a:t>j </a:t>
            </a:r>
            <a:endParaRPr lang="en-US" altLang="en-US" sz="24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838200" y="4419600"/>
            <a:ext cx="7696200" cy="1843088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chemeClr val="folHlink"/>
                </a:solidFill>
              </a:rPr>
              <a:t>Example:</a:t>
            </a:r>
            <a:r>
              <a:rPr lang="en-US" altLang="en-US" sz="1800" dirty="0"/>
              <a:t> Form a 95% confidence interval for the effect of changes in price (X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) on pie sales: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-24.975 ± (2.1788)(10.832)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/>
              <a:t>So the interval is  (-48.576,  -1.374)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/>
              <a:t>(This interval does not contain zero, so price has a significant effect on sales).</a:t>
            </a:r>
          </a:p>
        </p:txBody>
      </p:sp>
      <p:graphicFrame>
        <p:nvGraphicFramePr>
          <p:cNvPr id="33797" name="Object 10"/>
          <p:cNvGraphicFramePr>
            <a:graphicFrameLocks noChangeAspect="1"/>
          </p:cNvGraphicFramePr>
          <p:nvPr/>
        </p:nvGraphicFramePr>
        <p:xfrm>
          <a:off x="3030538" y="1936750"/>
          <a:ext cx="28003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669" imgH="266584" progId="Equation.3">
                  <p:embed/>
                </p:oleObj>
              </mc:Choice>
              <mc:Fallback>
                <p:oleObj name="Equation" r:id="rId2" imgW="761669" imgH="266584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0538" y="1936750"/>
                        <a:ext cx="2800350" cy="974725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8" name="Text Box 49"/>
          <p:cNvSpPr txBox="1">
            <a:spLocks noChangeArrowheads="1"/>
          </p:cNvSpPr>
          <p:nvPr/>
        </p:nvSpPr>
        <p:spPr bwMode="auto">
          <a:xfrm>
            <a:off x="6105525" y="2057400"/>
            <a:ext cx="2362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where t has </a:t>
            </a:r>
          </a:p>
          <a:p>
            <a:pPr eaLnBrk="1" hangingPunct="1"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   (n – k – 1) d.f.</a:t>
            </a:r>
          </a:p>
        </p:txBody>
      </p:sp>
      <p:sp>
        <p:nvSpPr>
          <p:cNvPr id="33799" name="Text Box 56"/>
          <p:cNvSpPr txBox="1">
            <a:spLocks noChangeArrowheads="1"/>
          </p:cNvSpPr>
          <p:nvPr/>
        </p:nvSpPr>
        <p:spPr bwMode="auto">
          <a:xfrm>
            <a:off x="6248400" y="3429000"/>
            <a:ext cx="26670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/>
              <a:t>Here, t has    </a:t>
            </a:r>
          </a:p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000"/>
              <a:t>(15 – 2 – 1) = 12  d.f.</a:t>
            </a:r>
          </a:p>
        </p:txBody>
      </p:sp>
      <p:sp>
        <p:nvSpPr>
          <p:cNvPr id="33800" name="Rectangle 37"/>
          <p:cNvSpPr>
            <a:spLocks noChangeArrowheads="1"/>
          </p:cNvSpPr>
          <p:nvPr/>
        </p:nvSpPr>
        <p:spPr bwMode="auto">
          <a:xfrm>
            <a:off x="7543800" y="914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C19B-2644-A3EE-EF4A-3A5B0180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1557C-BBDE-5659-8838-8846448A63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Thus far, we’ve only discussed numerical independent variables</a:t>
            </a:r>
          </a:p>
          <a:p>
            <a:r>
              <a:rPr lang="en-US" dirty="0"/>
              <a:t>Of course many important factors that could influence Y may be non-numerical</a:t>
            </a:r>
          </a:p>
          <a:p>
            <a:pPr lvl="1"/>
            <a:r>
              <a:rPr lang="en-US" dirty="0"/>
              <a:t>Male/female</a:t>
            </a:r>
          </a:p>
          <a:p>
            <a:pPr lvl="1"/>
            <a:r>
              <a:rPr lang="en-US" dirty="0"/>
              <a:t>Color </a:t>
            </a:r>
          </a:p>
          <a:p>
            <a:pPr lvl="1"/>
            <a:r>
              <a:rPr lang="en-US" dirty="0"/>
              <a:t>Type of education (</a:t>
            </a:r>
            <a:r>
              <a:rPr lang="en-US" dirty="0" err="1"/>
              <a:t>highschool</a:t>
            </a:r>
            <a:r>
              <a:rPr lang="en-US" dirty="0"/>
              <a:t>, </a:t>
            </a:r>
            <a:r>
              <a:rPr lang="en-US" dirty="0" err="1"/>
              <a:t>bach</a:t>
            </a:r>
            <a:r>
              <a:rPr lang="en-US" dirty="0"/>
              <a:t>, masters,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We definitely need a way to bring this type of variable into our regression model.</a:t>
            </a:r>
          </a:p>
        </p:txBody>
      </p:sp>
    </p:spTree>
    <p:extLst>
      <p:ext uri="{BB962C8B-B14F-4D97-AF65-F5344CB8AC3E}">
        <p14:creationId xmlns:p14="http://schemas.microsoft.com/office/powerpoint/2010/main" val="42249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353F5-59FF-1C10-86DD-224FF2133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0B36C6-1F47-9427-E750-F1761DCC9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incorporate non-numerical variables into our model through the use of “dummy variables”</a:t>
            </a:r>
          </a:p>
          <a:p>
            <a:r>
              <a:rPr lang="en-US" dirty="0"/>
              <a:t>Convert a non-numerical variable into either </a:t>
            </a:r>
          </a:p>
          <a:p>
            <a:pPr lvl="1"/>
            <a:r>
              <a:rPr lang="en-US" dirty="0"/>
              <a:t>a single binary variable (if only two options, like yes/no, left/right, on/off, etc.)</a:t>
            </a:r>
          </a:p>
          <a:p>
            <a:pPr lvl="1"/>
            <a:r>
              <a:rPr lang="en-US" dirty="0"/>
              <a:t>a series of binary variables to account for the different possibilities if more than two </a:t>
            </a:r>
          </a:p>
          <a:p>
            <a:pPr lvl="2"/>
            <a:r>
              <a:rPr lang="en-US" dirty="0"/>
              <a:t>i.e. color, which region the observation is from, etc.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2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29045-3810-E0B0-12AC-DDB5AA2F9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13491-8320-E3B9-29E9-E74ED98F6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start with the simple case: when the variable is binary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6980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Using Dummy Variables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752600"/>
            <a:ext cx="8153400" cy="4343400"/>
          </a:xfrm>
        </p:spPr>
        <p:txBody>
          <a:bodyPr/>
          <a:lstStyle/>
          <a:p>
            <a:pPr eaLnBrk="1" hangingPunct="1"/>
            <a:r>
              <a:rPr lang="en-US" altLang="en-US" dirty="0"/>
              <a:t>A dummy variable is a </a:t>
            </a:r>
            <a:r>
              <a:rPr lang="en-US" altLang="en-US" dirty="0">
                <a:highlight>
                  <a:srgbClr val="FFFF00"/>
                </a:highlight>
              </a:rPr>
              <a:t>categorical </a:t>
            </a:r>
            <a:r>
              <a:rPr lang="en-US" altLang="en-US" dirty="0"/>
              <a:t>independent variable with two levels:</a:t>
            </a:r>
          </a:p>
          <a:p>
            <a:pPr lvl="1" eaLnBrk="1" hangingPunct="1"/>
            <a:r>
              <a:rPr lang="en-US" altLang="en-US" sz="2500" dirty="0"/>
              <a:t>yes or no, on or off, male or female.</a:t>
            </a:r>
          </a:p>
          <a:p>
            <a:pPr lvl="1" eaLnBrk="1" hangingPunct="1"/>
            <a:r>
              <a:rPr lang="en-US" altLang="en-US" sz="2500" dirty="0"/>
              <a:t>coded as </a:t>
            </a:r>
            <a:r>
              <a:rPr lang="en-US" altLang="en-US" sz="2500" dirty="0">
                <a:highlight>
                  <a:srgbClr val="FFFF00"/>
                </a:highlight>
              </a:rPr>
              <a:t>0 or 1</a:t>
            </a:r>
            <a:r>
              <a:rPr lang="en-US" altLang="en-US" sz="2500" dirty="0"/>
              <a:t>.</a:t>
            </a:r>
            <a:endParaRPr lang="en-US" altLang="en-US" dirty="0"/>
          </a:p>
          <a:p>
            <a:pPr eaLnBrk="1" hangingPunct="1"/>
            <a:r>
              <a:rPr lang="en-US" altLang="en-US" dirty="0"/>
              <a:t>Assumes the slopes associated with numerical independent variables do not change with the value for the categorical variable.</a:t>
            </a:r>
          </a:p>
          <a:p>
            <a:pPr eaLnBrk="1" hangingPunct="1"/>
            <a:r>
              <a:rPr lang="en-US" altLang="en-US" dirty="0"/>
              <a:t>If more than two levels, the number of dummy variables needed is (number of levels - 1).</a:t>
            </a:r>
            <a:endParaRPr lang="en-US" altLang="en-US" sz="2500" dirty="0"/>
          </a:p>
        </p:txBody>
      </p:sp>
      <p:sp>
        <p:nvSpPr>
          <p:cNvPr id="46084" name="Rectangle 5"/>
          <p:cNvSpPr>
            <a:spLocks noChangeArrowheads="1"/>
          </p:cNvSpPr>
          <p:nvPr/>
        </p:nvSpPr>
        <p:spPr bwMode="auto">
          <a:xfrm>
            <a:off x="74676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92480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Dummy-Variable Example  </a:t>
            </a:r>
            <a:br>
              <a:rPr lang="en-US" altLang="en-US"/>
            </a:br>
            <a:r>
              <a:rPr lang="en-US" altLang="en-US"/>
              <a:t>(with 2 Levels)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33400" y="2895600"/>
            <a:ext cx="8458200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Let: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Y  = pie sales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X</a:t>
            </a:r>
            <a:r>
              <a:rPr lang="en-US" altLang="en-US" baseline="-25000" dirty="0"/>
              <a:t>1 </a:t>
            </a:r>
            <a:r>
              <a:rPr lang="en-US" altLang="en-US" dirty="0"/>
              <a:t>= price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>
                <a:highlight>
                  <a:srgbClr val="FFFF00"/>
                </a:highlight>
              </a:rPr>
              <a:t>X</a:t>
            </a:r>
            <a:r>
              <a:rPr lang="en-US" altLang="en-US" baseline="-25000" dirty="0">
                <a:highlight>
                  <a:srgbClr val="FFFF00"/>
                </a:highlight>
              </a:rPr>
              <a:t>2</a:t>
            </a:r>
            <a:r>
              <a:rPr lang="en-US" altLang="en-US" dirty="0">
                <a:highlight>
                  <a:srgbClr val="FFFF00"/>
                </a:highlight>
              </a:rPr>
              <a:t> = holiday</a:t>
            </a:r>
            <a:r>
              <a:rPr lang="en-US" altLang="en-US" sz="2400" dirty="0">
                <a:highlight>
                  <a:srgbClr val="FFFF00"/>
                </a:highlight>
              </a:rPr>
              <a:t>  </a:t>
            </a:r>
            <a:r>
              <a:rPr lang="en-US" altLang="en-US" sz="2400" dirty="0"/>
              <a:t>(X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 if a holiday occurred during the week). 		   (X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0 if there was no holiday that week).</a:t>
            </a:r>
            <a:endParaRPr lang="en-US" altLang="en-US" sz="2900" dirty="0"/>
          </a:p>
        </p:txBody>
      </p:sp>
      <p:graphicFrame>
        <p:nvGraphicFramePr>
          <p:cNvPr id="47108" name="Object 9"/>
          <p:cNvGraphicFramePr>
            <a:graphicFrameLocks noChangeAspect="1"/>
          </p:cNvGraphicFramePr>
          <p:nvPr/>
        </p:nvGraphicFramePr>
        <p:xfrm>
          <a:off x="2971800" y="1981200"/>
          <a:ext cx="355441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227" imgH="253890" progId="Equation.3">
                  <p:embed/>
                </p:oleObj>
              </mc:Choice>
              <mc:Fallback>
                <p:oleObj name="Equation" r:id="rId2" imgW="1320227" imgH="25389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81200"/>
                        <a:ext cx="3554413" cy="67945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09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Multiple Regression Model With 2 Independent Variables</a:t>
            </a:r>
          </a:p>
        </p:txBody>
      </p:sp>
      <p:sp>
        <p:nvSpPr>
          <p:cNvPr id="7171" name="Rectangle 1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graphicFrame>
        <p:nvGraphicFramePr>
          <p:cNvPr id="7172" name="Object 18"/>
          <p:cNvGraphicFramePr>
            <a:graphicFrameLocks noChangeAspect="1"/>
          </p:cNvGraphicFramePr>
          <p:nvPr/>
        </p:nvGraphicFramePr>
        <p:xfrm>
          <a:off x="1735138" y="2384425"/>
          <a:ext cx="5675312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300" imgH="228600" progId="Equation.3">
                  <p:embed/>
                </p:oleObj>
              </mc:Choice>
              <mc:Fallback>
                <p:oleObj name="Equation" r:id="rId2" imgW="1638300" imgH="2286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5138" y="2384425"/>
                        <a:ext cx="5675312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Box 13"/>
          <p:cNvSpPr txBox="1">
            <a:spLocks noChangeArrowheads="1"/>
          </p:cNvSpPr>
          <p:nvPr/>
        </p:nvSpPr>
        <p:spPr bwMode="auto">
          <a:xfrm>
            <a:off x="304800" y="3581400"/>
            <a:ext cx="853598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Where:</a:t>
            </a:r>
          </a:p>
          <a:p>
            <a:r>
              <a:rPr lang="en-US" altLang="en-US"/>
              <a:t>	</a:t>
            </a:r>
            <a:r>
              <a:rPr lang="el-GR" altLang="en-US"/>
              <a:t>β</a:t>
            </a:r>
            <a:r>
              <a:rPr lang="en-US" altLang="en-US" baseline="-25000"/>
              <a:t>0</a:t>
            </a:r>
            <a:r>
              <a:rPr lang="en-US" altLang="en-US"/>
              <a:t>     = Y intercept</a:t>
            </a:r>
          </a:p>
          <a:p>
            <a:r>
              <a:rPr lang="en-US" altLang="en-US"/>
              <a:t>	</a:t>
            </a:r>
            <a:r>
              <a:rPr lang="el-GR" altLang="en-US"/>
              <a:t>β</a:t>
            </a:r>
            <a:r>
              <a:rPr lang="en-US" altLang="en-US" baseline="-25000"/>
              <a:t>1</a:t>
            </a:r>
            <a:r>
              <a:rPr lang="en-US" altLang="en-US"/>
              <a:t>     = slope of Y with variable X</a:t>
            </a:r>
            <a:r>
              <a:rPr lang="en-US" altLang="en-US" baseline="-25000"/>
              <a:t>1</a:t>
            </a:r>
            <a:r>
              <a:rPr lang="en-US" altLang="en-US"/>
              <a:t>, holding X</a:t>
            </a:r>
            <a:r>
              <a:rPr lang="en-US" altLang="en-US" baseline="-25000"/>
              <a:t>2</a:t>
            </a:r>
            <a:r>
              <a:rPr lang="en-US" altLang="en-US"/>
              <a:t> constant</a:t>
            </a:r>
          </a:p>
          <a:p>
            <a:r>
              <a:rPr lang="en-US" altLang="en-US"/>
              <a:t>	</a:t>
            </a:r>
            <a:r>
              <a:rPr lang="el-GR" altLang="en-US"/>
              <a:t>β</a:t>
            </a:r>
            <a:r>
              <a:rPr lang="en-US" altLang="en-US" baseline="-25000"/>
              <a:t>2</a:t>
            </a:r>
            <a:r>
              <a:rPr lang="en-US" altLang="en-US"/>
              <a:t>     = slope of Y with variable X</a:t>
            </a:r>
            <a:r>
              <a:rPr lang="en-US" altLang="en-US" baseline="-25000"/>
              <a:t>2</a:t>
            </a:r>
            <a:r>
              <a:rPr lang="en-US" altLang="en-US"/>
              <a:t>, holding X</a:t>
            </a:r>
            <a:r>
              <a:rPr lang="en-US" altLang="en-US" baseline="-25000"/>
              <a:t>1</a:t>
            </a:r>
            <a:r>
              <a:rPr lang="en-US" altLang="en-US"/>
              <a:t> constant</a:t>
            </a:r>
          </a:p>
          <a:p>
            <a:r>
              <a:rPr lang="en-US" altLang="en-US"/>
              <a:t>	</a:t>
            </a:r>
            <a:r>
              <a:rPr lang="el-GR" altLang="en-US"/>
              <a:t>ε</a:t>
            </a:r>
            <a:r>
              <a:rPr lang="en-US" altLang="en-US" baseline="-25000"/>
              <a:t>i</a:t>
            </a:r>
            <a:r>
              <a:rPr lang="en-US" altLang="en-US"/>
              <a:t>      = random error in Y for observation i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EF9E6-186B-D7DB-0374-7532ACF1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B0BD9-A515-C978-4235-039BFFC08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Dummy variables are sometimes referred to as “intercept shifters”</a:t>
            </a:r>
          </a:p>
          <a:p>
            <a:pPr lvl="1"/>
            <a:r>
              <a:rPr lang="en-US" dirty="0"/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5646906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81000" y="2362200"/>
            <a:ext cx="8229600" cy="609600"/>
          </a:xfrm>
          <a:prstGeom prst="rect">
            <a:avLst/>
          </a:prstGeom>
          <a:solidFill>
            <a:srgbClr val="C7DAF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381000" y="1752600"/>
            <a:ext cx="8229600" cy="609600"/>
          </a:xfrm>
          <a:prstGeom prst="rect">
            <a:avLst/>
          </a:prstGeom>
          <a:solidFill>
            <a:srgbClr val="FDE0B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946775" y="3048000"/>
            <a:ext cx="10668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Same slope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04800"/>
            <a:ext cx="7793038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Dummy-Variable Example </a:t>
            </a:r>
            <a:br>
              <a:rPr lang="en-US" altLang="en-US"/>
            </a:br>
            <a:r>
              <a:rPr lang="en-US" altLang="en-US"/>
              <a:t>(with 2 Levels)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543800" y="9144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48135" name="Line 7"/>
          <p:cNvSpPr>
            <a:spLocks noChangeShapeType="1"/>
          </p:cNvSpPr>
          <p:nvPr/>
        </p:nvSpPr>
        <p:spPr bwMode="auto">
          <a:xfrm>
            <a:off x="1676400" y="3505200"/>
            <a:ext cx="0" cy="2514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8"/>
          <p:cNvSpPr>
            <a:spLocks noChangeShapeType="1"/>
          </p:cNvSpPr>
          <p:nvPr/>
        </p:nvSpPr>
        <p:spPr bwMode="auto">
          <a:xfrm>
            <a:off x="1671638" y="6019800"/>
            <a:ext cx="45132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9"/>
          <p:cNvSpPr>
            <a:spLocks noChangeShapeType="1"/>
          </p:cNvSpPr>
          <p:nvPr/>
        </p:nvSpPr>
        <p:spPr bwMode="auto">
          <a:xfrm>
            <a:off x="1676400" y="4114800"/>
            <a:ext cx="3581400" cy="11430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5410200" y="6019800"/>
            <a:ext cx="14446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X</a:t>
            </a:r>
            <a:r>
              <a:rPr lang="en-US" altLang="en-US" sz="2000" baseline="-25000"/>
              <a:t>1</a:t>
            </a:r>
            <a:r>
              <a:rPr lang="en-US" altLang="en-US" sz="2000"/>
              <a:t> (Price)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838200" y="3124200"/>
            <a:ext cx="1447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/>
              <a:t>Y (sales)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533400" y="3810000"/>
            <a:ext cx="12160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b</a:t>
            </a:r>
            <a:r>
              <a:rPr lang="en-US" altLang="en-US" sz="2400" b="1" baseline="-25000"/>
              <a:t>0</a:t>
            </a:r>
            <a:r>
              <a:rPr lang="en-US" altLang="en-US" sz="2400" b="1"/>
              <a:t> + b</a:t>
            </a:r>
            <a:r>
              <a:rPr lang="en-US" altLang="en-US" sz="2400" b="1" baseline="-25000"/>
              <a:t>2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1066800" y="4422775"/>
            <a:ext cx="606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b</a:t>
            </a:r>
            <a:r>
              <a:rPr lang="en-US" altLang="en-US" sz="2400" b="1" baseline="-25000"/>
              <a:t>0</a:t>
            </a:r>
            <a:r>
              <a:rPr lang="en-US" altLang="en-US" sz="2400" b="1"/>
              <a:t> </a:t>
            </a:r>
          </a:p>
        </p:txBody>
      </p:sp>
      <p:graphicFrame>
        <p:nvGraphicFramePr>
          <p:cNvPr id="48142" name="Object 19"/>
          <p:cNvGraphicFramePr>
            <a:graphicFrameLocks noChangeAspect="1"/>
          </p:cNvGraphicFramePr>
          <p:nvPr/>
        </p:nvGraphicFramePr>
        <p:xfrm>
          <a:off x="381000" y="1752600"/>
          <a:ext cx="662622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63800" imgH="482600" progId="Equation.3">
                  <p:embed/>
                </p:oleObj>
              </mc:Choice>
              <mc:Fallback>
                <p:oleObj name="Equation" r:id="rId2" imgW="2463800" imgH="4826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752600"/>
                        <a:ext cx="6626225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7165975" y="1828800"/>
            <a:ext cx="15208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Holiday</a:t>
            </a:r>
          </a:p>
          <a:p>
            <a:pPr>
              <a:lnSpc>
                <a:spcPct val="17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No Holiday</a:t>
            </a:r>
          </a:p>
        </p:txBody>
      </p:sp>
      <p:sp>
        <p:nvSpPr>
          <p:cNvPr id="48144" name="Rectangle 16"/>
          <p:cNvSpPr>
            <a:spLocks noChangeArrowheads="1"/>
          </p:cNvSpPr>
          <p:nvPr/>
        </p:nvSpPr>
        <p:spPr bwMode="auto">
          <a:xfrm>
            <a:off x="4422775" y="3048000"/>
            <a:ext cx="13716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hlink"/>
                </a:solidFill>
              </a:rPr>
              <a:t>Different intercept</a:t>
            </a:r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4346575" y="1676400"/>
            <a:ext cx="1524000" cy="13716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8146" name="Rectangle 18"/>
          <p:cNvSpPr>
            <a:spLocks noChangeArrowheads="1"/>
          </p:cNvSpPr>
          <p:nvPr/>
        </p:nvSpPr>
        <p:spPr bwMode="auto">
          <a:xfrm>
            <a:off x="6175375" y="1600200"/>
            <a:ext cx="381000" cy="1524000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1671638" y="4827172"/>
            <a:ext cx="3581400" cy="114300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8" name="Rectangle 20"/>
          <p:cNvSpPr>
            <a:spLocks noChangeArrowheads="1"/>
          </p:cNvSpPr>
          <p:nvPr/>
        </p:nvSpPr>
        <p:spPr bwMode="auto">
          <a:xfrm rot="970924">
            <a:off x="2571750" y="4308475"/>
            <a:ext cx="2465388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Holiday (X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 = 1)</a:t>
            </a:r>
          </a:p>
        </p:txBody>
      </p:sp>
      <p:sp>
        <p:nvSpPr>
          <p:cNvPr id="48149" name="Rectangle 21"/>
          <p:cNvSpPr>
            <a:spLocks noChangeArrowheads="1"/>
          </p:cNvSpPr>
          <p:nvPr/>
        </p:nvSpPr>
        <p:spPr bwMode="auto">
          <a:xfrm rot="970924">
            <a:off x="2475706" y="4826009"/>
            <a:ext cx="31226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/>
              <a:t>No Holiday (X</a:t>
            </a:r>
            <a:r>
              <a:rPr lang="en-US" altLang="en-US" sz="2400" b="1" baseline="-25000"/>
              <a:t>2</a:t>
            </a:r>
            <a:r>
              <a:rPr lang="en-US" altLang="en-US" sz="2400" b="1"/>
              <a:t> = 0)</a:t>
            </a:r>
          </a:p>
        </p:txBody>
      </p:sp>
      <p:sp>
        <p:nvSpPr>
          <p:cNvPr id="48150" name="Rectangle 22"/>
          <p:cNvSpPr>
            <a:spLocks noChangeArrowheads="1"/>
          </p:cNvSpPr>
          <p:nvPr/>
        </p:nvSpPr>
        <p:spPr bwMode="auto">
          <a:xfrm>
            <a:off x="6324600" y="3962400"/>
            <a:ext cx="2514600" cy="19891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400"/>
              <a:t>If  H</a:t>
            </a:r>
            <a:r>
              <a:rPr lang="en-US" altLang="en-US" sz="2400" baseline="-25000"/>
              <a:t>0</a:t>
            </a:r>
            <a:r>
              <a:rPr lang="en-US" altLang="en-US" sz="2400"/>
              <a:t>: </a:t>
            </a:r>
            <a:r>
              <a:rPr lang="el-GR" altLang="en-US" sz="2400"/>
              <a:t>β</a:t>
            </a:r>
            <a:r>
              <a:rPr lang="en-US" altLang="en-US" sz="2400" baseline="-25000"/>
              <a:t>2</a:t>
            </a:r>
            <a:r>
              <a:rPr lang="en-US" altLang="en-US" sz="2400"/>
              <a:t> = 0  is rejected, then</a:t>
            </a:r>
          </a:p>
          <a:p>
            <a:pPr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400"/>
              <a:t>“Holiday” has a significant effect on pie sales.</a:t>
            </a:r>
            <a:endParaRPr lang="el-GR" altLang="en-US" sz="2400"/>
          </a:p>
        </p:txBody>
      </p:sp>
      <p:sp>
        <p:nvSpPr>
          <p:cNvPr id="48151" name="Rectangle 2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3ACF8E5-C886-41D9-A55E-5CDA4CA64BDD}"/>
              </a:ext>
            </a:extLst>
          </p:cNvPr>
          <p:cNvCxnSpPr>
            <a:cxnSpLocks/>
          </p:cNvCxnSpPr>
          <p:nvPr/>
        </p:nvCxnSpPr>
        <p:spPr>
          <a:xfrm flipH="1" flipV="1">
            <a:off x="1520949" y="4171709"/>
            <a:ext cx="30735" cy="19065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BFA07EA-E0DC-4910-8A4E-69B1E9368814}"/>
              </a:ext>
            </a:extLst>
          </p:cNvPr>
          <p:cNvCxnSpPr>
            <a:cxnSpLocks/>
          </p:cNvCxnSpPr>
          <p:nvPr/>
        </p:nvCxnSpPr>
        <p:spPr>
          <a:xfrm flipV="1">
            <a:off x="1796355" y="4885667"/>
            <a:ext cx="8017" cy="11926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1"/>
            <a:ext cx="7793038" cy="649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dirty="0"/>
              <a:t>Dummy-Variable Example Excel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5791200" y="60325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49156" name="Rectangle 25"/>
          <p:cNvSpPr>
            <a:spLocks noChangeArrowheads="1"/>
          </p:cNvSpPr>
          <p:nvPr/>
        </p:nvSpPr>
        <p:spPr bwMode="auto">
          <a:xfrm>
            <a:off x="7543800" y="801688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pic>
        <p:nvPicPr>
          <p:cNvPr id="4915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623" y="1241540"/>
            <a:ext cx="7495705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678769-1F7C-45FB-9271-FC371FCA069D}"/>
              </a:ext>
            </a:extLst>
          </p:cNvPr>
          <p:cNvCxnSpPr>
            <a:cxnSpLocks/>
          </p:cNvCxnSpPr>
          <p:nvPr/>
        </p:nvCxnSpPr>
        <p:spPr>
          <a:xfrm>
            <a:off x="248824" y="5638800"/>
            <a:ext cx="64979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38200" y="2286000"/>
            <a:ext cx="592613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Sales: number of pies sold per week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Price:  pie price in $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Holiday: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81000"/>
            <a:ext cx="7793038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Interpreting the Dummy Variable Coefficient (with 2 Levels)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203325" y="1600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0181" name="Text Box 6"/>
          <p:cNvSpPr txBox="1">
            <a:spLocks noChangeArrowheads="1"/>
          </p:cNvSpPr>
          <p:nvPr/>
        </p:nvSpPr>
        <p:spPr bwMode="auto">
          <a:xfrm>
            <a:off x="2354263" y="3302000"/>
            <a:ext cx="64023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1  If a holiday occurred during the week</a:t>
            </a:r>
          </a:p>
        </p:txBody>
      </p:sp>
      <p:sp>
        <p:nvSpPr>
          <p:cNvPr id="50182" name="Text Box 7"/>
          <p:cNvSpPr txBox="1">
            <a:spLocks noChangeArrowheads="1"/>
          </p:cNvSpPr>
          <p:nvPr/>
        </p:nvSpPr>
        <p:spPr bwMode="auto">
          <a:xfrm>
            <a:off x="2354263" y="3759200"/>
            <a:ext cx="39862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0  If no holiday occurred</a:t>
            </a:r>
          </a:p>
        </p:txBody>
      </p:sp>
      <p:sp>
        <p:nvSpPr>
          <p:cNvPr id="50183" name="Text Box 8"/>
          <p:cNvSpPr txBox="1">
            <a:spLocks noChangeArrowheads="1"/>
          </p:cNvSpPr>
          <p:nvPr/>
        </p:nvSpPr>
        <p:spPr bwMode="auto">
          <a:xfrm>
            <a:off x="417513" y="4630738"/>
            <a:ext cx="8321675" cy="1385887"/>
          </a:xfrm>
          <a:prstGeom prst="rect">
            <a:avLst/>
          </a:prstGeom>
          <a:solidFill>
            <a:srgbClr val="FF9BAE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/>
              <a:t>b</a:t>
            </a:r>
            <a:r>
              <a:rPr lang="en-US" altLang="en-US" baseline="-25000" dirty="0"/>
              <a:t>2</a:t>
            </a:r>
            <a:r>
              <a:rPr lang="en-US" altLang="en-US" dirty="0"/>
              <a:t> = 90.1: on average, sales were 90.1 pies greater in weeks with a holiday than in weeks without a holiday, given the same price.</a:t>
            </a:r>
          </a:p>
        </p:txBody>
      </p:sp>
      <p:sp>
        <p:nvSpPr>
          <p:cNvPr id="50184" name="AutoShape 9"/>
          <p:cNvSpPr>
            <a:spLocks/>
          </p:cNvSpPr>
          <p:nvPr/>
        </p:nvSpPr>
        <p:spPr bwMode="auto">
          <a:xfrm>
            <a:off x="2278063" y="3430588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50185" name="Object 15"/>
          <p:cNvGraphicFramePr>
            <a:graphicFrameLocks noChangeAspect="1"/>
          </p:cNvGraphicFramePr>
          <p:nvPr/>
        </p:nvGraphicFramePr>
        <p:xfrm>
          <a:off x="1068388" y="1573213"/>
          <a:ext cx="73850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857320" imgH="241200" progId="Equation.DSMT4">
                  <p:embed/>
                </p:oleObj>
              </mc:Choice>
              <mc:Fallback>
                <p:oleObj name="Equation" r:id="rId2" imgW="285732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1573213"/>
                        <a:ext cx="7385050" cy="6254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6" name="Rectangle 15"/>
          <p:cNvSpPr>
            <a:spLocks noChangeArrowheads="1"/>
          </p:cNvSpPr>
          <p:nvPr/>
        </p:nvSpPr>
        <p:spPr bwMode="auto">
          <a:xfrm>
            <a:off x="7696200" y="914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762000" y="1600200"/>
            <a:ext cx="8077200" cy="9144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Dummy-Variable Models </a:t>
            </a:r>
            <a:br>
              <a:rPr lang="en-US" altLang="en-US"/>
            </a:br>
            <a:r>
              <a:rPr lang="en-US" altLang="en-US"/>
              <a:t>(more than 2 Levels)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8077200" cy="4532313"/>
          </a:xfrm>
        </p:spPr>
        <p:txBody>
          <a:bodyPr/>
          <a:lstStyle/>
          <a:p>
            <a:pPr eaLnBrk="1" hangingPunct="1"/>
            <a:r>
              <a:rPr lang="en-US" altLang="en-US" dirty="0"/>
              <a:t>The number of dummy variables is </a:t>
            </a:r>
            <a:r>
              <a:rPr lang="en-US" altLang="en-US" b="1" dirty="0">
                <a:solidFill>
                  <a:schemeClr val="folHlink"/>
                </a:solidFill>
              </a:rPr>
              <a:t>one less than the number of levels.</a:t>
            </a:r>
          </a:p>
          <a:p>
            <a:pPr eaLnBrk="1" hangingPunct="1"/>
            <a:r>
              <a:rPr lang="en-US" altLang="en-US" dirty="0"/>
              <a:t>Example: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Y = house price ;  X</a:t>
            </a:r>
            <a:r>
              <a:rPr lang="en-US" altLang="en-US" baseline="-25000" dirty="0"/>
              <a:t>1 </a:t>
            </a:r>
            <a:r>
              <a:rPr lang="en-US" altLang="en-US" dirty="0"/>
              <a:t>= square feet.</a:t>
            </a:r>
            <a:br>
              <a:rPr lang="en-US" altLang="en-US" dirty="0"/>
            </a:br>
            <a:endParaRPr lang="en-US" altLang="en-US" dirty="0"/>
          </a:p>
          <a:p>
            <a:pPr eaLnBrk="1" hangingPunct="1"/>
            <a:r>
              <a:rPr lang="en-US" altLang="en-US" dirty="0"/>
              <a:t>If style of the house is also thought to matter: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Style = </a:t>
            </a:r>
            <a:r>
              <a:rPr lang="en-US" altLang="en-US" dirty="0">
                <a:solidFill>
                  <a:srgbClr val="008000"/>
                </a:solidFill>
              </a:rPr>
              <a:t>ranch,  split level,  colonial</a:t>
            </a:r>
            <a:r>
              <a:rPr lang="en-US" altLang="en-US" dirty="0">
                <a:solidFill>
                  <a:schemeClr val="folHlink"/>
                </a:solidFill>
              </a:rPr>
              <a:t>.</a:t>
            </a:r>
            <a:endParaRPr lang="en-US" altLang="en-US" baseline="-25000" dirty="0">
              <a:solidFill>
                <a:schemeClr val="folHlink"/>
              </a:solidFill>
            </a:endParaRPr>
          </a:p>
        </p:txBody>
      </p:sp>
      <p:sp>
        <p:nvSpPr>
          <p:cNvPr id="51205" name="AutoShape 5"/>
          <p:cNvSpPr>
            <a:spLocks/>
          </p:cNvSpPr>
          <p:nvPr/>
        </p:nvSpPr>
        <p:spPr bwMode="auto">
          <a:xfrm rot="-5400000">
            <a:off x="4800600" y="3200400"/>
            <a:ext cx="228600" cy="3733800"/>
          </a:xfrm>
          <a:prstGeom prst="leftBrace">
            <a:avLst>
              <a:gd name="adj1" fmla="val 136111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2971800" y="5410200"/>
            <a:ext cx="4038600" cy="831850"/>
          </a:xfrm>
          <a:prstGeom prst="rect">
            <a:avLst/>
          </a:prstGeom>
          <a:solidFill>
            <a:srgbClr val="FF9BA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Three levels, so two dummy variables are needed.</a:t>
            </a:r>
          </a:p>
        </p:txBody>
      </p:sp>
      <p:sp>
        <p:nvSpPr>
          <p:cNvPr id="51207" name="Rectangle 9"/>
          <p:cNvSpPr>
            <a:spLocks noChangeArrowheads="1"/>
          </p:cNvSpPr>
          <p:nvPr/>
        </p:nvSpPr>
        <p:spPr bwMode="auto">
          <a:xfrm>
            <a:off x="7543800" y="990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FE377-CC48-6EFF-7097-84C512097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7F866-17D3-72A2-F16D-9E82EC6ABA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to remember: </a:t>
            </a:r>
          </a:p>
          <a:p>
            <a:r>
              <a:rPr lang="en-US" dirty="0"/>
              <a:t>There will always be one fewer dummy variables than possible values of the variable</a:t>
            </a:r>
          </a:p>
          <a:p>
            <a:r>
              <a:rPr lang="en-US" dirty="0"/>
              <a:t>The omitted one is the reference group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6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58D36-611E-BDCB-C61A-BEB2B59D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A81A4-A14D-FE28-D5AC-492E30C91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Say our observation is a worker and the variable we are interested in is education level</a:t>
            </a:r>
          </a:p>
          <a:p>
            <a:pPr lvl="1"/>
            <a:r>
              <a:rPr lang="en-US" dirty="0"/>
              <a:t>Less than High School, High school, bachelors, masters, PhD/professional degree</a:t>
            </a:r>
          </a:p>
          <a:p>
            <a:pPr lvl="1"/>
            <a:r>
              <a:rPr lang="en-US" dirty="0"/>
              <a:t>Five possible values so four dummy vars must be created</a:t>
            </a:r>
          </a:p>
          <a:p>
            <a:r>
              <a:rPr lang="en-US" dirty="0"/>
              <a:t>Which one should be the omitted one (i.e. the reference group)? </a:t>
            </a:r>
          </a:p>
          <a:p>
            <a:pPr lvl="1"/>
            <a:r>
              <a:rPr lang="en-US" dirty="0"/>
              <a:t>It doesn’t really matter</a:t>
            </a:r>
          </a:p>
          <a:p>
            <a:pPr lvl="1"/>
            <a:r>
              <a:rPr lang="en-US" dirty="0"/>
              <a:t>Maybe pick either the lowest, if there is an order, or the most common, if not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88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9F273-4222-4EDB-CB22-C0581257D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73AE39-5F2B-92F4-5615-63D0C9E99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Side note: sometimes the variable will have an order, like the previous example</a:t>
            </a:r>
          </a:p>
          <a:p>
            <a:pPr lvl="1"/>
            <a:r>
              <a:rPr lang="en-US" dirty="0"/>
              <a:t>Often people want to code the variable 1,2,3,4,5 or something like that, with each level corresponding to a level of education</a:t>
            </a:r>
          </a:p>
          <a:p>
            <a:pPr lvl="1"/>
            <a:r>
              <a:rPr lang="en-US" dirty="0"/>
              <a:t>You probably don’t want to do that, usually</a:t>
            </a:r>
          </a:p>
          <a:p>
            <a:pPr lvl="1"/>
            <a:r>
              <a:rPr lang="en-US" dirty="0"/>
              <a:t>Why?</a:t>
            </a:r>
          </a:p>
          <a:p>
            <a:pPr lvl="1"/>
            <a:r>
              <a:rPr lang="en-US" dirty="0"/>
              <a:t>Also note that a lot of the time there won’t be an order anyway</a:t>
            </a:r>
          </a:p>
          <a:p>
            <a:pPr lvl="2"/>
            <a:r>
              <a:rPr lang="en-US" dirty="0"/>
              <a:t>Green, brown, blue</a:t>
            </a:r>
          </a:p>
        </p:txBody>
      </p:sp>
    </p:spTree>
    <p:extLst>
      <p:ext uri="{BB962C8B-B14F-4D97-AF65-F5344CB8AC3E}">
        <p14:creationId xmlns:p14="http://schemas.microsoft.com/office/powerpoint/2010/main" val="189002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1054A-7891-DF8E-1FBD-12ABDAE9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C85CF-5029-AA2B-B631-93DE31C55D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Regardless: We interpret the </a:t>
            </a:r>
            <a:r>
              <a:rPr lang="en-US" dirty="0" err="1"/>
              <a:t>coefs</a:t>
            </a:r>
            <a:r>
              <a:rPr lang="en-US" dirty="0"/>
              <a:t> on the included categories against the omitted one. </a:t>
            </a:r>
          </a:p>
          <a:p>
            <a:r>
              <a:rPr lang="en-US" dirty="0"/>
              <a:t>Ex: Green, brown, blue</a:t>
            </a:r>
          </a:p>
          <a:p>
            <a:r>
              <a:rPr lang="en-US" dirty="0"/>
              <a:t>We decide to omit brown. </a:t>
            </a:r>
          </a:p>
          <a:p>
            <a:r>
              <a:rPr lang="en-US" dirty="0"/>
              <a:t>The </a:t>
            </a:r>
            <a:r>
              <a:rPr lang="en-US" dirty="0" err="1"/>
              <a:t>coef</a:t>
            </a:r>
            <a:r>
              <a:rPr lang="en-US" dirty="0"/>
              <a:t> on green is 1.5.</a:t>
            </a:r>
          </a:p>
          <a:p>
            <a:r>
              <a:rPr lang="en-US" dirty="0"/>
              <a:t>The interpretation is that if an observation is green, the dep var will be 1.5 units higher than one that is brown.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8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1FF7F-5B56-2351-2155-9A8821C46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1BADE-FCF2-8EFB-2A67-B6C207B416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Another side note:</a:t>
            </a:r>
          </a:p>
          <a:p>
            <a:r>
              <a:rPr lang="en-US" dirty="0"/>
              <a:t>It’s a nice convention to name the dummy variable after what happens when it equals 1</a:t>
            </a:r>
          </a:p>
          <a:p>
            <a:r>
              <a:rPr lang="en-US" dirty="0"/>
              <a:t>Ex:</a:t>
            </a:r>
          </a:p>
          <a:p>
            <a:pPr lvl="1"/>
            <a:r>
              <a:rPr lang="en-US" dirty="0"/>
              <a:t>Variable: gender</a:t>
            </a:r>
          </a:p>
          <a:p>
            <a:pPr lvl="2"/>
            <a:r>
              <a:rPr lang="en-US" dirty="0"/>
              <a:t>FEMALE=1 if female, 0 otherwise</a:t>
            </a:r>
          </a:p>
          <a:p>
            <a:pPr lvl="1"/>
            <a:r>
              <a:rPr lang="en-US" dirty="0"/>
              <a:t>Variable: color (green, brown, blue)</a:t>
            </a:r>
          </a:p>
          <a:p>
            <a:pPr lvl="2"/>
            <a:r>
              <a:rPr lang="en-US" dirty="0"/>
              <a:t>GREEN=1 if green, 0 otherwise</a:t>
            </a:r>
          </a:p>
          <a:p>
            <a:pPr lvl="2"/>
            <a:r>
              <a:rPr lang="en-US" dirty="0"/>
              <a:t>BROWN=1 if brown, 0 otherwise</a:t>
            </a:r>
          </a:p>
          <a:p>
            <a:pPr lvl="2"/>
            <a:r>
              <a:rPr lang="en-US" dirty="0"/>
              <a:t>BLUE=1 if blue, 0 otherwise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69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3B133-162A-2585-CBCD-4B981744E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043E5-74A0-2801-EC01-697E954E5B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again, we have Betas (pop parameters) that we will estimate with data and the OLS method.</a:t>
            </a:r>
          </a:p>
          <a:p>
            <a:r>
              <a:rPr lang="en-US" dirty="0" err="1"/>
              <a:t>bo</a:t>
            </a:r>
            <a:r>
              <a:rPr lang="en-US" dirty="0"/>
              <a:t> is always the intercept (there is only ever one of those)</a:t>
            </a:r>
          </a:p>
          <a:p>
            <a:r>
              <a:rPr lang="en-US" dirty="0"/>
              <a:t>b1-bk are the slope coefficients for the k independent variables.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2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228600"/>
            <a:ext cx="7793038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Dummy-Variable Models </a:t>
            </a:r>
            <a:br>
              <a:rPr lang="en-US" altLang="en-US"/>
            </a:br>
            <a:r>
              <a:rPr lang="en-US" altLang="en-US"/>
              <a:t>(more than 2 Levels)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600200"/>
            <a:ext cx="7924800" cy="4038600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Example: Let “colonial” be the default category, and let 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and X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be used for the other two categories: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Y = house price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X</a:t>
            </a:r>
            <a:r>
              <a:rPr lang="en-US" altLang="en-US" sz="2400" baseline="-25000" dirty="0"/>
              <a:t>1 </a:t>
            </a:r>
            <a:r>
              <a:rPr lang="en-US" altLang="en-US" sz="2400" dirty="0"/>
              <a:t>= square feet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X</a:t>
            </a:r>
            <a:r>
              <a:rPr lang="en-US" altLang="en-US" sz="2400" baseline="-25000" dirty="0"/>
              <a:t>2 </a:t>
            </a:r>
            <a:r>
              <a:rPr lang="en-US" altLang="en-US" sz="2400" dirty="0"/>
              <a:t>= 1 if ranch, 0 otherwise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	X</a:t>
            </a:r>
            <a:r>
              <a:rPr lang="en-US" altLang="en-US" sz="2400" baseline="-25000" dirty="0"/>
              <a:t>3 </a:t>
            </a:r>
            <a:r>
              <a:rPr lang="en-US" altLang="en-US" sz="2400" dirty="0"/>
              <a:t>= 1 if split level, 0 otherwise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The multiple regression equation is:</a:t>
            </a:r>
          </a:p>
        </p:txBody>
      </p:sp>
      <p:graphicFrame>
        <p:nvGraphicFramePr>
          <p:cNvPr id="52228" name="Object 14"/>
          <p:cNvGraphicFramePr>
            <a:graphicFrameLocks noChangeAspect="1"/>
          </p:cNvGraphicFramePr>
          <p:nvPr/>
        </p:nvGraphicFramePr>
        <p:xfrm>
          <a:off x="2057400" y="5487988"/>
          <a:ext cx="4846638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03400" imgH="254000" progId="Equation.3">
                  <p:embed/>
                </p:oleObj>
              </mc:Choice>
              <mc:Fallback>
                <p:oleObj name="Equation" r:id="rId2" imgW="1803400" imgH="2540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5487988"/>
                        <a:ext cx="4846638" cy="684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9" name="Text Box 10"/>
          <p:cNvSpPr txBox="1">
            <a:spLocks noChangeArrowheads="1"/>
          </p:cNvSpPr>
          <p:nvPr/>
        </p:nvSpPr>
        <p:spPr bwMode="auto">
          <a:xfrm>
            <a:off x="7543800" y="762000"/>
            <a:ext cx="145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rgbClr val="008000"/>
                </a:solidFill>
              </a:rPr>
              <a:t>(continued)</a:t>
            </a:r>
          </a:p>
        </p:txBody>
      </p:sp>
      <p:sp>
        <p:nvSpPr>
          <p:cNvPr id="52230" name="Rectangle 8"/>
          <p:cNvSpPr>
            <a:spLocks noChangeArrowheads="1"/>
          </p:cNvSpPr>
          <p:nvPr/>
        </p:nvSpPr>
        <p:spPr bwMode="auto">
          <a:xfrm>
            <a:off x="7543800" y="11430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32049"/>
              </p:ext>
            </p:extLst>
          </p:nvPr>
        </p:nvGraphicFramePr>
        <p:xfrm>
          <a:off x="168275" y="5673725"/>
          <a:ext cx="45688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05000" imgH="241300" progId="Equation.3">
                  <p:embed/>
                </p:oleObj>
              </mc:Choice>
              <mc:Fallback>
                <p:oleObj name="Equation" r:id="rId2" imgW="1905000" imgH="241300" progId="Equation.3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5673725"/>
                        <a:ext cx="4568825" cy="574675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1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535881"/>
              </p:ext>
            </p:extLst>
          </p:nvPr>
        </p:nvGraphicFramePr>
        <p:xfrm>
          <a:off x="168275" y="4378325"/>
          <a:ext cx="460057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700" imgH="241300" progId="Equation.3">
                  <p:embed/>
                </p:oleObj>
              </mc:Choice>
              <mc:Fallback>
                <p:oleObj name="Equation" r:id="rId4" imgW="1917700" imgH="2413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4378325"/>
                        <a:ext cx="4600575" cy="574675"/>
                      </a:xfrm>
                      <a:prstGeom prst="rect">
                        <a:avLst/>
                      </a:prstGeom>
                      <a:solidFill>
                        <a:srgbClr val="FFD5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381000"/>
            <a:ext cx="7793038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Interpreting the Dummy Variable Coefficients (with 3 Levels)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5334000" y="2886075"/>
            <a:ext cx="3657600" cy="1628775"/>
          </a:xfrm>
          <a:prstGeom prst="rect">
            <a:avLst/>
          </a:prstGeom>
          <a:solidFill>
            <a:srgbClr val="FFD5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With the same square feet, a ranch will have an estimated average price of 23.53 thousand dollars more than a colonial.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5334000" y="4724400"/>
            <a:ext cx="3657600" cy="1628775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With the same square feet, a split-level will have an estimated average price of 18.84 thousand dollars more than a colonial.</a:t>
            </a: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 flipH="1">
            <a:off x="4724400" y="3800475"/>
            <a:ext cx="609600" cy="533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 flipH="1">
            <a:off x="4724400" y="5705475"/>
            <a:ext cx="609600" cy="1524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1066800" y="1438275"/>
            <a:ext cx="4764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Consider the regression equation:</a:t>
            </a:r>
          </a:p>
        </p:txBody>
      </p:sp>
      <p:graphicFrame>
        <p:nvGraphicFramePr>
          <p:cNvPr id="5325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42040"/>
              </p:ext>
            </p:extLst>
          </p:nvPr>
        </p:nvGraphicFramePr>
        <p:xfrm>
          <a:off x="1143000" y="1900238"/>
          <a:ext cx="6610350" cy="60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755900" imgH="254000" progId="Equation.3">
                  <p:embed/>
                </p:oleObj>
              </mc:Choice>
              <mc:Fallback>
                <p:oleObj name="Equation" r:id="rId6" imgW="2755900" imgH="2540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00238"/>
                        <a:ext cx="6610350" cy="60483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9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413874"/>
              </p:ext>
            </p:extLst>
          </p:nvPr>
        </p:nvGraphicFramePr>
        <p:xfrm>
          <a:off x="192971" y="3195008"/>
          <a:ext cx="328771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71600" imgH="241300" progId="Equation.3">
                  <p:embed/>
                </p:oleObj>
              </mc:Choice>
              <mc:Fallback>
                <p:oleObj name="Equation" r:id="rId8" imgW="1371600" imgH="241300" progId="Equation.3">
                  <p:embed/>
                  <p:pic>
                    <p:nvPicPr>
                      <p:cNvPr id="0" name="Object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971" y="3195008"/>
                        <a:ext cx="3287713" cy="574675"/>
                      </a:xfrm>
                      <a:prstGeom prst="rect">
                        <a:avLst/>
                      </a:prstGeom>
                      <a:solidFill>
                        <a:srgbClr val="FF9BAE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152400" y="2657475"/>
            <a:ext cx="367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For a colonial: 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X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0</a:t>
            </a:r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152400" y="3876675"/>
            <a:ext cx="3743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For a ranch: 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1; X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0</a:t>
            </a:r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152400" y="5172075"/>
            <a:ext cx="4235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For a split level: 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= 0; X</a:t>
            </a:r>
            <a:r>
              <a:rPr lang="en-US" altLang="en-US" sz="2400" baseline="-25000" dirty="0"/>
              <a:t>3</a:t>
            </a:r>
            <a:r>
              <a:rPr lang="en-US" altLang="en-US" sz="2400" dirty="0"/>
              <a:t> = 1</a:t>
            </a:r>
          </a:p>
        </p:txBody>
      </p:sp>
      <p:sp>
        <p:nvSpPr>
          <p:cNvPr id="53263" name="Rectangle 16"/>
          <p:cNvSpPr>
            <a:spLocks noChangeArrowheads="1"/>
          </p:cNvSpPr>
          <p:nvPr/>
        </p:nvSpPr>
        <p:spPr bwMode="auto">
          <a:xfrm>
            <a:off x="7543800" y="12192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657BC-0146-BEAC-05D1-9C5963F4D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B431D-5AF0-859F-00DB-CFE539DF7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interesting application to dummy variables can allow us to have a little non-linearity in our linear regression. </a:t>
            </a:r>
          </a:p>
          <a:p>
            <a:r>
              <a:rPr lang="en-US" dirty="0"/>
              <a:t>Consider a basic housing price regression, with various independent variables including the number of bathrooms. </a:t>
            </a:r>
          </a:p>
          <a:p>
            <a:r>
              <a:rPr lang="en-US" dirty="0"/>
              <a:t>Might the marginal impact of an additional bathroom be non-linear? </a:t>
            </a:r>
          </a:p>
        </p:txBody>
      </p:sp>
    </p:spTree>
    <p:extLst>
      <p:ext uri="{BB962C8B-B14F-4D97-AF65-F5344CB8AC3E}">
        <p14:creationId xmlns:p14="http://schemas.microsoft.com/office/powerpoint/2010/main" val="33945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71140-0EE3-0536-0C55-9327FBED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7AD42-A913-C3DF-BBA5-D895E3489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rather than allow # of bathrooms to enter in the regression equation as a number, instead create a serious of dummy variables</a:t>
            </a:r>
          </a:p>
          <a:p>
            <a:pPr lvl="1"/>
            <a:r>
              <a:rPr lang="en-US" dirty="0"/>
              <a:t>ONEBATH=1 if house has one bathroom, 0 otherwise</a:t>
            </a:r>
          </a:p>
          <a:p>
            <a:pPr lvl="1"/>
            <a:r>
              <a:rPr lang="en-US" dirty="0"/>
              <a:t>TWOBATH=1 if house has two bathrooms</a:t>
            </a:r>
          </a:p>
          <a:p>
            <a:pPr lvl="1"/>
            <a:r>
              <a:rPr lang="en-US" dirty="0"/>
              <a:t>THREEBATH=1 if house has three bathrooms</a:t>
            </a:r>
          </a:p>
          <a:p>
            <a:pPr lvl="1"/>
            <a:r>
              <a:rPr lang="en-US" dirty="0"/>
              <a:t>FOURBATH=1 if house has four bathrooms</a:t>
            </a:r>
          </a:p>
          <a:p>
            <a:pPr lvl="1"/>
            <a:r>
              <a:rPr lang="en-US" dirty="0"/>
              <a:t>FIVEPLUSBATHS=1 if house has 5+ baths</a:t>
            </a:r>
          </a:p>
          <a:p>
            <a:pPr lvl="1"/>
            <a:r>
              <a:rPr lang="en-US" dirty="0"/>
              <a:t>(of course we make sure we omit one of the above)</a:t>
            </a:r>
          </a:p>
        </p:txBody>
      </p:sp>
    </p:spTree>
    <p:extLst>
      <p:ext uri="{BB962C8B-B14F-4D97-AF65-F5344CB8AC3E}">
        <p14:creationId xmlns:p14="http://schemas.microsoft.com/office/powerpoint/2010/main" val="342306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2DF7F-FE52-A964-C1B1-7AB5BD1FD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67921-7BE5-F6BE-A659-2FE65EE8A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point of the above? </a:t>
            </a:r>
          </a:p>
          <a:p>
            <a:r>
              <a:rPr lang="en-US" dirty="0"/>
              <a:t>Why do it this way?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351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5E67-6482-1841-A62C-36453E59A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Scenarios: Construct a regression model for each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2A03-6EAE-65E9-C1A7-EC3519836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are a few research questions. Pick three and for each, construct a regression model that might answer the question. In doing so think about:</a:t>
            </a:r>
          </a:p>
          <a:p>
            <a:pPr lvl="1"/>
            <a:r>
              <a:rPr lang="en-US" dirty="0"/>
              <a:t>What is the unit of observation?</a:t>
            </a:r>
          </a:p>
          <a:p>
            <a:pPr lvl="1"/>
            <a:r>
              <a:rPr lang="en-US" dirty="0"/>
              <a:t>What is the dependent variable?</a:t>
            </a:r>
          </a:p>
          <a:p>
            <a:pPr lvl="1"/>
            <a:r>
              <a:rPr lang="en-US" dirty="0"/>
              <a:t>What are the independent variables?</a:t>
            </a:r>
          </a:p>
          <a:p>
            <a:pPr lvl="1"/>
            <a:r>
              <a:rPr lang="en-US" dirty="0"/>
              <a:t>Are there any things you’d like to control for, but probably can’t? Why not? </a:t>
            </a:r>
          </a:p>
          <a:p>
            <a:pPr marL="4254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85703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F0D6C-DB3F-4D9F-3C34-59B9489B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31300-F792-7AB1-2889-39F20216B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1) Are religious people more generous?</a:t>
            </a:r>
          </a:p>
          <a:p>
            <a:r>
              <a:rPr lang="en-US" dirty="0"/>
              <a:t>2) Does being a vegetarian improve health?</a:t>
            </a:r>
          </a:p>
          <a:p>
            <a:r>
              <a:rPr lang="en-US" dirty="0"/>
              <a:t>3) What factors affect an Aalto student’s GPA?</a:t>
            </a:r>
          </a:p>
          <a:p>
            <a:r>
              <a:rPr lang="en-US" dirty="0"/>
              <a:t>4) What factors affect attendance at a local stadium/arena during sporting events?</a:t>
            </a:r>
          </a:p>
          <a:p>
            <a:r>
              <a:rPr lang="en-US" dirty="0"/>
              <a:t>5) Does the color of the car impact it’s resale value? If so, which color is worth the most?</a:t>
            </a:r>
          </a:p>
          <a:p>
            <a:r>
              <a:rPr lang="en-US" dirty="0"/>
              <a:t>6) What was the impact of COVID-related school closures on student learning?</a:t>
            </a:r>
          </a:p>
        </p:txBody>
      </p:sp>
    </p:spTree>
    <p:extLst>
      <p:ext uri="{BB962C8B-B14F-4D97-AF65-F5344CB8AC3E}">
        <p14:creationId xmlns:p14="http://schemas.microsoft.com/office/powerpoint/2010/main" val="28915940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highlight>
                  <a:srgbClr val="FFFF00"/>
                </a:highlight>
              </a:rPr>
              <a:t>Interaction</a:t>
            </a:r>
            <a:r>
              <a:rPr lang="en-US" altLang="en-US" dirty="0"/>
              <a:t> Between Independent Variables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Hypothesizes interaction between pairs of X variables.</a:t>
            </a:r>
          </a:p>
          <a:p>
            <a:pPr lvl="1" eaLnBrk="1" hangingPunct="1"/>
            <a:r>
              <a:rPr lang="en-US" altLang="en-US" dirty="0"/>
              <a:t>Response to one X variable may vary at different levels of another X variable.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Contains two-way cross product terms.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 </a:t>
            </a:r>
          </a:p>
        </p:txBody>
      </p:sp>
      <p:graphicFrame>
        <p:nvGraphicFramePr>
          <p:cNvPr id="54276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8104965"/>
              </p:ext>
            </p:extLst>
          </p:nvPr>
        </p:nvGraphicFramePr>
        <p:xfrm>
          <a:off x="1663700" y="4876800"/>
          <a:ext cx="51943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82800" imgH="558800" progId="Equation.3">
                  <p:embed/>
                </p:oleObj>
              </mc:Choice>
              <mc:Fallback>
                <p:oleObj name="Equation" r:id="rId2" imgW="2082800" imgH="558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700" y="4876800"/>
                        <a:ext cx="5194300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7" name="Oval 5"/>
          <p:cNvSpPr>
            <a:spLocks noChangeArrowheads="1"/>
          </p:cNvSpPr>
          <p:nvPr/>
        </p:nvSpPr>
        <p:spPr bwMode="auto">
          <a:xfrm>
            <a:off x="5715000" y="4876800"/>
            <a:ext cx="533400" cy="6096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5638800" y="5638800"/>
            <a:ext cx="1219200" cy="685800"/>
          </a:xfrm>
          <a:prstGeom prst="ellipse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54279" name="AutoShape 7"/>
          <p:cNvSpPr>
            <a:spLocks noChangeArrowheads="1"/>
          </p:cNvSpPr>
          <p:nvPr/>
        </p:nvSpPr>
        <p:spPr bwMode="auto">
          <a:xfrm rot="7144126">
            <a:off x="6104732" y="5298281"/>
            <a:ext cx="381000" cy="287337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4280" name="Rectangle 9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Effect of Interaction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Given: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 </a:t>
            </a:r>
          </a:p>
          <a:p>
            <a:pPr eaLnBrk="1" hangingPunct="1"/>
            <a:r>
              <a:rPr lang="en-US" altLang="en-US" dirty="0"/>
              <a:t>Without interaction term, effect of X</a:t>
            </a:r>
            <a:r>
              <a:rPr lang="en-US" altLang="en-US" baseline="-25000" dirty="0"/>
              <a:t>1</a:t>
            </a:r>
            <a:r>
              <a:rPr lang="en-US" altLang="en-US" dirty="0"/>
              <a:t> on Y  is measured by </a:t>
            </a:r>
            <a:r>
              <a:rPr lang="el-GR" altLang="en-US" dirty="0"/>
              <a:t>β</a:t>
            </a:r>
            <a:r>
              <a:rPr lang="en-US" altLang="en-US" baseline="-25000" dirty="0"/>
              <a:t>1</a:t>
            </a:r>
            <a:r>
              <a:rPr lang="en-US" altLang="en-US" dirty="0"/>
              <a:t>.</a:t>
            </a:r>
            <a:endParaRPr lang="en-US" altLang="en-US" baseline="-25000" dirty="0"/>
          </a:p>
          <a:p>
            <a:pPr eaLnBrk="1" hangingPunct="1"/>
            <a:r>
              <a:rPr lang="en-US" altLang="en-US" dirty="0"/>
              <a:t>With interaction term, effect of X</a:t>
            </a:r>
            <a:r>
              <a:rPr lang="en-US" altLang="en-US" baseline="-25000" dirty="0"/>
              <a:t>1</a:t>
            </a:r>
            <a:r>
              <a:rPr lang="en-US" altLang="en-US" dirty="0"/>
              <a:t> on Y  is measured by </a:t>
            </a:r>
            <a:r>
              <a:rPr lang="el-GR" altLang="en-US" dirty="0"/>
              <a:t>β</a:t>
            </a:r>
            <a:r>
              <a:rPr lang="en-US" altLang="en-US" baseline="-25000" dirty="0"/>
              <a:t>1</a:t>
            </a:r>
            <a:r>
              <a:rPr lang="en-US" altLang="en-US" dirty="0"/>
              <a:t> + </a:t>
            </a:r>
            <a:r>
              <a:rPr lang="el-GR" altLang="en-US" dirty="0"/>
              <a:t>β</a:t>
            </a:r>
            <a:r>
              <a:rPr lang="en-US" altLang="en-US" baseline="-25000" dirty="0"/>
              <a:t>3 </a:t>
            </a:r>
            <a:r>
              <a:rPr lang="en-US" altLang="en-US" dirty="0"/>
              <a:t>X</a:t>
            </a:r>
            <a:r>
              <a:rPr lang="en-US" altLang="en-US" baseline="-25000" dirty="0"/>
              <a:t>2</a:t>
            </a:r>
            <a:r>
              <a:rPr lang="en-US" altLang="en-US" dirty="0"/>
              <a:t>.</a:t>
            </a:r>
            <a:endParaRPr lang="en-US" altLang="en-US" baseline="-25000" dirty="0"/>
          </a:p>
          <a:p>
            <a:pPr eaLnBrk="1" hangingPunct="1"/>
            <a:r>
              <a:rPr lang="en-US" altLang="en-US" dirty="0"/>
              <a:t>Effect changes as X</a:t>
            </a:r>
            <a:r>
              <a:rPr lang="en-US" altLang="en-US" baseline="-25000" dirty="0"/>
              <a:t>2</a:t>
            </a:r>
            <a:r>
              <a:rPr lang="en-US" altLang="en-US" dirty="0"/>
              <a:t> changes. </a:t>
            </a:r>
          </a:p>
        </p:txBody>
      </p:sp>
      <p:graphicFrame>
        <p:nvGraphicFramePr>
          <p:cNvPr id="5530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44798"/>
              </p:ext>
            </p:extLst>
          </p:nvPr>
        </p:nvGraphicFramePr>
        <p:xfrm>
          <a:off x="2971800" y="1981200"/>
          <a:ext cx="5002212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228600" progId="Equation.3">
                  <p:embed/>
                </p:oleObj>
              </mc:Choice>
              <mc:Fallback>
                <p:oleObj name="Equation" r:id="rId2" imgW="219710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1981200"/>
                        <a:ext cx="5002212" cy="520700"/>
                      </a:xfrm>
                      <a:prstGeom prst="rect">
                        <a:avLst/>
                      </a:prstGeom>
                      <a:solidFill>
                        <a:srgbClr val="00E2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1" name="Rectangle 6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2"/>
          <p:cNvSpPr txBox="1">
            <a:spLocks noChangeArrowheads="1"/>
          </p:cNvSpPr>
          <p:nvPr/>
        </p:nvSpPr>
        <p:spPr bwMode="auto">
          <a:xfrm>
            <a:off x="533400" y="1600200"/>
            <a:ext cx="7696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Suppose X</a:t>
            </a:r>
            <a:r>
              <a:rPr lang="en-US" altLang="en-US" sz="2400" baseline="-25000"/>
              <a:t>2</a:t>
            </a:r>
            <a:r>
              <a:rPr lang="en-US" altLang="en-US" sz="2400"/>
              <a:t> is a dummy variable and the estimated regression equation is 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4308475" y="3352800"/>
            <a:ext cx="3989388" cy="638175"/>
          </a:xfrm>
          <a:prstGeom prst="rect">
            <a:avLst/>
          </a:prstGeom>
          <a:solidFill>
            <a:srgbClr val="7DFF7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X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= 1: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Y = 1 + 2X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 + 3(1) + 4X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(1) = 4 + 6X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 </a:t>
            </a:r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4621213" y="4648200"/>
            <a:ext cx="3989387" cy="638175"/>
          </a:xfrm>
          <a:prstGeom prst="rect">
            <a:avLst/>
          </a:prstGeom>
          <a:solidFill>
            <a:srgbClr val="CCCC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tabLst>
                <a:tab pos="6858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tabLst>
                <a:tab pos="6858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X</a:t>
            </a:r>
            <a:r>
              <a:rPr lang="en-US" altLang="en-US" sz="1800" baseline="-25000" dirty="0"/>
              <a:t>2</a:t>
            </a:r>
            <a:r>
              <a:rPr lang="en-US" altLang="en-US" sz="1800" dirty="0"/>
              <a:t> = 0: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Y = 1 + 2X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 + 3(0) + 4X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(0) = 1 + 2X</a:t>
            </a:r>
            <a:r>
              <a:rPr lang="en-US" altLang="en-US" sz="1800" baseline="-25000" dirty="0"/>
              <a:t>1</a:t>
            </a:r>
            <a:r>
              <a:rPr lang="en-US" altLang="en-US" sz="1800" dirty="0"/>
              <a:t> </a:t>
            </a:r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Interaction: Slope Dummy</a:t>
            </a: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609600" y="5943600"/>
            <a:ext cx="7924800" cy="3937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dirty="0"/>
              <a:t>Slopes are different if the effect of X</a:t>
            </a:r>
            <a:r>
              <a:rPr lang="en-US" altLang="en-US" sz="2000" baseline="-25000" dirty="0"/>
              <a:t>1</a:t>
            </a:r>
            <a:r>
              <a:rPr lang="en-US" altLang="en-US" sz="2000" dirty="0"/>
              <a:t> on Y depends on X</a:t>
            </a:r>
            <a:r>
              <a:rPr lang="en-US" altLang="en-US" sz="2000" baseline="-25000" dirty="0"/>
              <a:t>2</a:t>
            </a:r>
            <a:r>
              <a:rPr lang="en-US" altLang="en-US" sz="2000" dirty="0"/>
              <a:t> value                                                                                                                                                </a:t>
            </a:r>
          </a:p>
        </p:txBody>
      </p:sp>
      <p:sp>
        <p:nvSpPr>
          <p:cNvPr id="56327" name="Line 6"/>
          <p:cNvSpPr>
            <a:spLocks noChangeShapeType="1"/>
          </p:cNvSpPr>
          <p:nvPr/>
        </p:nvSpPr>
        <p:spPr bwMode="auto">
          <a:xfrm>
            <a:off x="2509838" y="5322888"/>
            <a:ext cx="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>
            <a:off x="3903663" y="5319713"/>
            <a:ext cx="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9" name="Line 8"/>
          <p:cNvSpPr>
            <a:spLocks noChangeShapeType="1"/>
          </p:cNvSpPr>
          <p:nvPr/>
        </p:nvSpPr>
        <p:spPr bwMode="auto">
          <a:xfrm>
            <a:off x="5232400" y="5319713"/>
            <a:ext cx="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0" name="Line 9"/>
          <p:cNvSpPr>
            <a:spLocks noChangeShapeType="1"/>
          </p:cNvSpPr>
          <p:nvPr/>
        </p:nvSpPr>
        <p:spPr bwMode="auto">
          <a:xfrm>
            <a:off x="1109663" y="5041900"/>
            <a:ext cx="217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1" name="Line 10"/>
          <p:cNvSpPr>
            <a:spLocks noChangeShapeType="1"/>
          </p:cNvSpPr>
          <p:nvPr/>
        </p:nvSpPr>
        <p:spPr bwMode="auto">
          <a:xfrm>
            <a:off x="1109663" y="4264025"/>
            <a:ext cx="217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2" name="Line 11"/>
          <p:cNvSpPr>
            <a:spLocks noChangeShapeType="1"/>
          </p:cNvSpPr>
          <p:nvPr/>
        </p:nvSpPr>
        <p:spPr bwMode="auto">
          <a:xfrm>
            <a:off x="1109663" y="3860800"/>
            <a:ext cx="217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3" name="Line 12"/>
          <p:cNvSpPr>
            <a:spLocks noChangeShapeType="1"/>
          </p:cNvSpPr>
          <p:nvPr/>
        </p:nvSpPr>
        <p:spPr bwMode="auto">
          <a:xfrm>
            <a:off x="1109663" y="3127375"/>
            <a:ext cx="217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4" name="Line 13"/>
          <p:cNvSpPr>
            <a:spLocks noChangeShapeType="1"/>
          </p:cNvSpPr>
          <p:nvPr/>
        </p:nvSpPr>
        <p:spPr bwMode="auto">
          <a:xfrm>
            <a:off x="1106488" y="5372100"/>
            <a:ext cx="217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5" name="Line 14"/>
          <p:cNvSpPr>
            <a:spLocks noChangeShapeType="1"/>
          </p:cNvSpPr>
          <p:nvPr/>
        </p:nvSpPr>
        <p:spPr bwMode="auto">
          <a:xfrm>
            <a:off x="1200150" y="5341938"/>
            <a:ext cx="0" cy="1746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6" name="Line 15"/>
          <p:cNvSpPr>
            <a:spLocks noChangeShapeType="1"/>
          </p:cNvSpPr>
          <p:nvPr/>
        </p:nvSpPr>
        <p:spPr bwMode="auto">
          <a:xfrm flipV="1">
            <a:off x="1238250" y="2882900"/>
            <a:ext cx="4205288" cy="1819275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7" name="Line 16"/>
          <p:cNvSpPr>
            <a:spLocks noChangeShapeType="1"/>
          </p:cNvSpPr>
          <p:nvPr/>
        </p:nvSpPr>
        <p:spPr bwMode="auto">
          <a:xfrm flipV="1">
            <a:off x="1250950" y="4492626"/>
            <a:ext cx="4243387" cy="739775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38" name="Rectangle 17"/>
          <p:cNvSpPr>
            <a:spLocks noChangeArrowheads="1"/>
          </p:cNvSpPr>
          <p:nvPr/>
        </p:nvSpPr>
        <p:spPr bwMode="auto">
          <a:xfrm>
            <a:off x="5638800" y="5334000"/>
            <a:ext cx="63976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</p:txBody>
      </p:sp>
      <p:sp>
        <p:nvSpPr>
          <p:cNvPr id="56339" name="Line 18"/>
          <p:cNvSpPr>
            <a:spLocks noChangeShapeType="1"/>
          </p:cNvSpPr>
          <p:nvPr/>
        </p:nvSpPr>
        <p:spPr bwMode="auto">
          <a:xfrm>
            <a:off x="1225550" y="2678113"/>
            <a:ext cx="0" cy="26955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0" name="Line 19"/>
          <p:cNvSpPr>
            <a:spLocks noChangeShapeType="1"/>
          </p:cNvSpPr>
          <p:nvPr/>
        </p:nvSpPr>
        <p:spPr bwMode="auto">
          <a:xfrm>
            <a:off x="1250950" y="5399088"/>
            <a:ext cx="437991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1" name="Line 20"/>
          <p:cNvSpPr>
            <a:spLocks noChangeShapeType="1"/>
          </p:cNvSpPr>
          <p:nvPr/>
        </p:nvSpPr>
        <p:spPr bwMode="auto">
          <a:xfrm>
            <a:off x="1109663" y="4667250"/>
            <a:ext cx="217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42" name="Line 21"/>
          <p:cNvSpPr>
            <a:spLocks noChangeShapeType="1"/>
          </p:cNvSpPr>
          <p:nvPr/>
        </p:nvSpPr>
        <p:spPr bwMode="auto">
          <a:xfrm>
            <a:off x="1109663" y="3486150"/>
            <a:ext cx="2174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2518" name="Rectangle 22"/>
          <p:cNvSpPr>
            <a:spLocks noChangeArrowheads="1"/>
          </p:cNvSpPr>
          <p:nvPr/>
        </p:nvSpPr>
        <p:spPr bwMode="auto">
          <a:xfrm>
            <a:off x="381000" y="4424363"/>
            <a:ext cx="642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62519" name="Rectangle 23"/>
          <p:cNvSpPr>
            <a:spLocks noChangeArrowheads="1"/>
          </p:cNvSpPr>
          <p:nvPr/>
        </p:nvSpPr>
        <p:spPr bwMode="auto">
          <a:xfrm>
            <a:off x="381000" y="3624263"/>
            <a:ext cx="642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8</a:t>
            </a:r>
          </a:p>
        </p:txBody>
      </p:sp>
      <p:sp>
        <p:nvSpPr>
          <p:cNvPr id="362520" name="Rectangle 24"/>
          <p:cNvSpPr>
            <a:spLocks noChangeArrowheads="1"/>
          </p:cNvSpPr>
          <p:nvPr/>
        </p:nvSpPr>
        <p:spPr bwMode="auto">
          <a:xfrm>
            <a:off x="381000" y="2892425"/>
            <a:ext cx="642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12</a:t>
            </a:r>
          </a:p>
        </p:txBody>
      </p:sp>
      <p:sp>
        <p:nvSpPr>
          <p:cNvPr id="362521" name="Rectangle 25"/>
          <p:cNvSpPr>
            <a:spLocks noChangeArrowheads="1"/>
          </p:cNvSpPr>
          <p:nvPr/>
        </p:nvSpPr>
        <p:spPr bwMode="auto">
          <a:xfrm>
            <a:off x="381000" y="5108575"/>
            <a:ext cx="642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0</a:t>
            </a:r>
          </a:p>
        </p:txBody>
      </p:sp>
      <p:sp>
        <p:nvSpPr>
          <p:cNvPr id="362522" name="Rectangle 26"/>
          <p:cNvSpPr>
            <a:spLocks noChangeArrowheads="1"/>
          </p:cNvSpPr>
          <p:nvPr/>
        </p:nvSpPr>
        <p:spPr bwMode="auto">
          <a:xfrm>
            <a:off x="866775" y="5580063"/>
            <a:ext cx="642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0</a:t>
            </a:r>
          </a:p>
        </p:txBody>
      </p:sp>
      <p:sp>
        <p:nvSpPr>
          <p:cNvPr id="362523" name="Rectangle 27"/>
          <p:cNvSpPr>
            <a:spLocks noChangeArrowheads="1"/>
          </p:cNvSpPr>
          <p:nvPr/>
        </p:nvSpPr>
        <p:spPr bwMode="auto">
          <a:xfrm>
            <a:off x="3565525" y="5580063"/>
            <a:ext cx="6429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362524" name="Rectangle 28"/>
          <p:cNvSpPr>
            <a:spLocks noChangeArrowheads="1"/>
          </p:cNvSpPr>
          <p:nvPr/>
        </p:nvSpPr>
        <p:spPr bwMode="auto">
          <a:xfrm>
            <a:off x="2036763" y="5580063"/>
            <a:ext cx="89376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0.5</a:t>
            </a:r>
          </a:p>
        </p:txBody>
      </p:sp>
      <p:sp>
        <p:nvSpPr>
          <p:cNvPr id="362525" name="Rectangle 29"/>
          <p:cNvSpPr>
            <a:spLocks noChangeArrowheads="1"/>
          </p:cNvSpPr>
          <p:nvPr/>
        </p:nvSpPr>
        <p:spPr bwMode="auto">
          <a:xfrm>
            <a:off x="4781550" y="5580063"/>
            <a:ext cx="893763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1.5</a:t>
            </a:r>
          </a:p>
        </p:txBody>
      </p:sp>
      <p:sp>
        <p:nvSpPr>
          <p:cNvPr id="56351" name="Rectangle 30"/>
          <p:cNvSpPr>
            <a:spLocks noChangeArrowheads="1"/>
          </p:cNvSpPr>
          <p:nvPr/>
        </p:nvSpPr>
        <p:spPr bwMode="auto">
          <a:xfrm>
            <a:off x="533400" y="2286000"/>
            <a:ext cx="1016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56352" name="Rectangle 31"/>
          <p:cNvSpPr>
            <a:spLocks noChangeArrowheads="1"/>
          </p:cNvSpPr>
          <p:nvPr/>
        </p:nvSpPr>
        <p:spPr bwMode="auto">
          <a:xfrm>
            <a:off x="3657600" y="2006599"/>
            <a:ext cx="3810000" cy="454025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   = 1 + 2X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 + 3X</a:t>
            </a:r>
            <a:r>
              <a:rPr lang="en-US" altLang="en-US" sz="2400" baseline="-25000" dirty="0"/>
              <a:t>2 </a:t>
            </a:r>
            <a:r>
              <a:rPr lang="en-US" altLang="en-US" sz="2400" dirty="0"/>
              <a:t>+ 4X</a:t>
            </a:r>
            <a:r>
              <a:rPr lang="en-US" altLang="en-US" sz="2400" baseline="-25000" dirty="0"/>
              <a:t>1</a:t>
            </a:r>
            <a:r>
              <a:rPr lang="en-US" altLang="en-US" sz="2400" dirty="0"/>
              <a:t>X</a:t>
            </a:r>
            <a:r>
              <a:rPr lang="en-US" altLang="en-US" sz="2400" baseline="-25000" dirty="0"/>
              <a:t>2</a:t>
            </a:r>
            <a:r>
              <a:rPr lang="en-US" altLang="en-US" sz="2400" dirty="0"/>
              <a:t> </a:t>
            </a:r>
          </a:p>
        </p:txBody>
      </p:sp>
      <p:graphicFrame>
        <p:nvGraphicFramePr>
          <p:cNvPr id="56353" name="Object 39"/>
          <p:cNvGraphicFramePr>
            <a:graphicFrameLocks noChangeAspect="1"/>
          </p:cNvGraphicFramePr>
          <p:nvPr/>
        </p:nvGraphicFramePr>
        <p:xfrm>
          <a:off x="3657600" y="1981200"/>
          <a:ext cx="32385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2268" imgH="203024" progId="Equation.3">
                  <p:embed/>
                </p:oleObj>
              </mc:Choice>
              <mc:Fallback>
                <p:oleObj name="Equation" r:id="rId2" imgW="152268" imgH="203024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981200"/>
                        <a:ext cx="32385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54" name="Rectangle 35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7078663" cy="76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Multiple Regression Equation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57200" y="1600200"/>
            <a:ext cx="8077200" cy="831850"/>
          </a:xfrm>
          <a:prstGeom prst="rect">
            <a:avLst/>
          </a:prstGeom>
          <a:solidFill>
            <a:srgbClr val="00E2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The coefficients of the multiple regression model are estimated using sample data.</a:t>
            </a:r>
          </a:p>
        </p:txBody>
      </p:sp>
      <p:sp>
        <p:nvSpPr>
          <p:cNvPr id="8196" name="Line 8"/>
          <p:cNvSpPr>
            <a:spLocks noChangeShapeType="1"/>
          </p:cNvSpPr>
          <p:nvPr/>
        </p:nvSpPr>
        <p:spPr bwMode="auto">
          <a:xfrm flipH="1">
            <a:off x="1371600" y="3830638"/>
            <a:ext cx="152400" cy="3810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Line 9"/>
          <p:cNvSpPr>
            <a:spLocks noChangeShapeType="1"/>
          </p:cNvSpPr>
          <p:nvPr/>
        </p:nvSpPr>
        <p:spPr bwMode="auto">
          <a:xfrm flipH="1">
            <a:off x="3276600" y="3602038"/>
            <a:ext cx="1600200" cy="6858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Line 10"/>
          <p:cNvSpPr>
            <a:spLocks noChangeShapeType="1"/>
          </p:cNvSpPr>
          <p:nvPr/>
        </p:nvSpPr>
        <p:spPr bwMode="auto">
          <a:xfrm>
            <a:off x="6324600" y="3602038"/>
            <a:ext cx="1219200" cy="6588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Line 11"/>
          <p:cNvSpPr>
            <a:spLocks noChangeShapeType="1"/>
          </p:cNvSpPr>
          <p:nvPr/>
        </p:nvSpPr>
        <p:spPr bwMode="auto">
          <a:xfrm flipH="1">
            <a:off x="5029200" y="3602038"/>
            <a:ext cx="304800" cy="658812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8200" name="Object 19"/>
          <p:cNvGraphicFramePr>
            <a:graphicFrameLocks noChangeAspect="1"/>
          </p:cNvGraphicFramePr>
          <p:nvPr/>
        </p:nvGraphicFramePr>
        <p:xfrm>
          <a:off x="800100" y="3990975"/>
          <a:ext cx="815657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500" imgH="266700" progId="Equation.3">
                  <p:embed/>
                </p:oleObj>
              </mc:Choice>
              <mc:Fallback>
                <p:oleObj name="Equation" r:id="rId2" imgW="2222500" imgH="26670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3990975"/>
                        <a:ext cx="815657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Line 19"/>
          <p:cNvSpPr>
            <a:spLocks noChangeShapeType="1"/>
          </p:cNvSpPr>
          <p:nvPr/>
        </p:nvSpPr>
        <p:spPr bwMode="auto">
          <a:xfrm flipH="1">
            <a:off x="2209800" y="3678238"/>
            <a:ext cx="685800" cy="6096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" name="Rectangle 20"/>
          <p:cNvSpPr>
            <a:spLocks noChangeArrowheads="1"/>
          </p:cNvSpPr>
          <p:nvPr/>
        </p:nvSpPr>
        <p:spPr bwMode="auto">
          <a:xfrm>
            <a:off x="914400" y="3144838"/>
            <a:ext cx="1447800" cy="700087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Estimated </a:t>
            </a:r>
          </a:p>
          <a:p>
            <a:pPr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(or predicted) </a:t>
            </a:r>
          </a:p>
          <a:p>
            <a:pPr>
              <a:lnSpc>
                <a:spcPct val="3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value of Y</a:t>
            </a:r>
          </a:p>
        </p:txBody>
      </p:sp>
      <p:sp>
        <p:nvSpPr>
          <p:cNvPr id="8203" name="Rectangle 21"/>
          <p:cNvSpPr>
            <a:spLocks noChangeArrowheads="1"/>
          </p:cNvSpPr>
          <p:nvPr/>
        </p:nvSpPr>
        <p:spPr bwMode="auto">
          <a:xfrm>
            <a:off x="4572000" y="3297238"/>
            <a:ext cx="2743200" cy="333375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Estimated slope coefficients</a:t>
            </a:r>
          </a:p>
        </p:txBody>
      </p:sp>
      <p:sp>
        <p:nvSpPr>
          <p:cNvPr id="8204" name="Rectangle 22"/>
          <p:cNvSpPr>
            <a:spLocks noChangeArrowheads="1"/>
          </p:cNvSpPr>
          <p:nvPr/>
        </p:nvSpPr>
        <p:spPr bwMode="auto">
          <a:xfrm>
            <a:off x="152400" y="2687638"/>
            <a:ext cx="8153400" cy="393700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/>
              <a:t>Multiple regression equation with k independent variables:</a:t>
            </a:r>
          </a:p>
        </p:txBody>
      </p:sp>
      <p:sp>
        <p:nvSpPr>
          <p:cNvPr id="8205" name="Rectangle 23"/>
          <p:cNvSpPr>
            <a:spLocks noChangeArrowheads="1"/>
          </p:cNvSpPr>
          <p:nvPr/>
        </p:nvSpPr>
        <p:spPr bwMode="auto">
          <a:xfrm>
            <a:off x="2743200" y="3221038"/>
            <a:ext cx="1143000" cy="504825"/>
          </a:xfrm>
          <a:prstGeom prst="rect">
            <a:avLst/>
          </a:prstGeom>
          <a:solidFill>
            <a:srgbClr val="FF9BAE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Estimated</a:t>
            </a:r>
          </a:p>
          <a:p>
            <a:pPr>
              <a:lnSpc>
                <a:spcPct val="2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intercept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7543800" y="9144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612063" cy="457200"/>
          </a:xfrm>
        </p:spPr>
        <p:txBody>
          <a:bodyPr/>
          <a:lstStyle/>
          <a:p>
            <a:pPr eaLnBrk="1" hangingPunct="1"/>
            <a:r>
              <a:rPr lang="en-US" altLang="en-US"/>
              <a:t>Example of Interaction Term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4838" y="1219200"/>
            <a:ext cx="8077200" cy="5105400"/>
          </a:xfrm>
        </p:spPr>
        <p:txBody>
          <a:bodyPr/>
          <a:lstStyle/>
          <a:p>
            <a:pPr eaLnBrk="1" hangingPunct="1"/>
            <a:r>
              <a:rPr lang="en-US" altLang="en-US" dirty="0"/>
              <a:t>Consider example of asking price of homes from pages 560 – 562.</a:t>
            </a:r>
          </a:p>
          <a:p>
            <a:pPr eaLnBrk="1" hangingPunct="1"/>
            <a:r>
              <a:rPr lang="en-US" altLang="en-US" dirty="0"/>
              <a:t>Y = Asking Price of Homes.</a:t>
            </a:r>
          </a:p>
          <a:p>
            <a:pPr eaLnBrk="1" hangingPunct="1"/>
            <a:r>
              <a:rPr lang="en-US" altLang="en-US" dirty="0"/>
              <a:t>X variables: Living Space and whether or not the house has a fireplace.</a:t>
            </a:r>
          </a:p>
          <a:p>
            <a:pPr eaLnBrk="1" hangingPunct="1"/>
            <a:r>
              <a:rPr lang="en-US" altLang="en-US" dirty="0"/>
              <a:t>In model </a:t>
            </a:r>
            <a:r>
              <a:rPr lang="en-US" altLang="en-US" dirty="0">
                <a:highlight>
                  <a:srgbClr val="FFFF00"/>
                </a:highlight>
              </a:rPr>
              <a:t>with no interaction</a:t>
            </a:r>
            <a:r>
              <a:rPr lang="en-US" altLang="en-US" dirty="0"/>
              <a:t> you are assuming the effect of Living Space on Asking Price is the </a:t>
            </a:r>
            <a:r>
              <a:rPr lang="en-US" altLang="en-US" dirty="0">
                <a:highlight>
                  <a:srgbClr val="FFFF00"/>
                </a:highlight>
              </a:rPr>
              <a:t>same whether or not the house has a fireplace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If this is not true, the model needs an interaction term.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543800" y="6096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09600"/>
            <a:ext cx="7612063" cy="533400"/>
          </a:xfrm>
        </p:spPr>
        <p:txBody>
          <a:bodyPr/>
          <a:lstStyle/>
          <a:p>
            <a:pPr eaLnBrk="1" hangingPunct="1"/>
            <a:r>
              <a:rPr lang="en-US" altLang="en-US" sz="3600"/>
              <a:t>Excel, JMP, &amp; Minitab Output From Interaction Model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7658100" y="685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  <p:sp>
        <p:nvSpPr>
          <p:cNvPr id="58374" name="TextBox 4"/>
          <p:cNvSpPr txBox="1">
            <a:spLocks noChangeArrowheads="1"/>
          </p:cNvSpPr>
          <p:nvPr/>
        </p:nvSpPr>
        <p:spPr bwMode="auto">
          <a:xfrm>
            <a:off x="5110163" y="3341029"/>
            <a:ext cx="39957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/>
              <a:t>Interaction is </a:t>
            </a:r>
            <a:r>
              <a:rPr lang="en-US" altLang="en-US" dirty="0">
                <a:highlight>
                  <a:srgbClr val="FFFF00"/>
                </a:highlight>
              </a:rPr>
              <a:t>not significant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r>
              <a:rPr lang="en-US" altLang="en-US" dirty="0"/>
              <a:t>Effect of Living Space on Asking Price does not depend on whether or not the house has a fireplace.</a:t>
            </a:r>
          </a:p>
        </p:txBody>
      </p:sp>
      <p:pic>
        <p:nvPicPr>
          <p:cNvPr id="583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32"/>
          <a:stretch>
            <a:fillRect/>
          </a:stretch>
        </p:blipFill>
        <p:spPr bwMode="auto">
          <a:xfrm>
            <a:off x="228600" y="1252538"/>
            <a:ext cx="8378825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5940425" y="2274888"/>
            <a:ext cx="681038" cy="2508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V="1">
            <a:off x="609600" y="5029200"/>
            <a:ext cx="1905000" cy="10668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029200" y="4800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029200" y="46482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1303638" y="3005277"/>
            <a:ext cx="5562600" cy="2428875"/>
          </a:xfrm>
          <a:custGeom>
            <a:avLst/>
            <a:gdLst>
              <a:gd name="T0" fmla="*/ 0 w 3504"/>
              <a:gd name="T1" fmla="*/ 2147483646 h 1530"/>
              <a:gd name="T2" fmla="*/ 2147483646 w 3504"/>
              <a:gd name="T3" fmla="*/ 2147483646 h 1530"/>
              <a:gd name="T4" fmla="*/ 2147483646 w 3504"/>
              <a:gd name="T5" fmla="*/ 0 h 1530"/>
              <a:gd name="T6" fmla="*/ 2147483646 w 3504"/>
              <a:gd name="T7" fmla="*/ 2147483646 h 1530"/>
              <a:gd name="T8" fmla="*/ 0 w 3504"/>
              <a:gd name="T9" fmla="*/ 2147483646 h 15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04"/>
              <a:gd name="T16" fmla="*/ 0 h 1530"/>
              <a:gd name="T17" fmla="*/ 3504 w 3504"/>
              <a:gd name="T18" fmla="*/ 1530 h 15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04" h="1530">
                <a:moveTo>
                  <a:pt x="0" y="1530"/>
                </a:moveTo>
                <a:lnTo>
                  <a:pt x="1140" y="522"/>
                </a:lnTo>
                <a:lnTo>
                  <a:pt x="3504" y="0"/>
                </a:lnTo>
                <a:lnTo>
                  <a:pt x="2346" y="1128"/>
                </a:lnTo>
                <a:lnTo>
                  <a:pt x="0" y="153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40999" name="Rectangle 7"/>
          <p:cNvSpPr>
            <a:spLocks noChangeArrowheads="1"/>
          </p:cNvSpPr>
          <p:nvPr/>
        </p:nvSpPr>
        <p:spPr bwMode="auto">
          <a:xfrm>
            <a:off x="990600" y="1371600"/>
            <a:ext cx="3124200" cy="454025"/>
          </a:xfrm>
          <a:prstGeom prst="rect">
            <a:avLst/>
          </a:prstGeom>
          <a:solidFill>
            <a:srgbClr val="00E2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latin typeface="Arial" charset="0"/>
                <a:cs typeface="+mn-cs"/>
              </a:rPr>
              <a:t>Two variable model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V="1">
            <a:off x="3124200" y="22098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1295400" y="5715000"/>
            <a:ext cx="3733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 flipV="1">
            <a:off x="5029200" y="4648200"/>
            <a:ext cx="182880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6858000" y="29718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7" name="Line 12"/>
          <p:cNvSpPr>
            <a:spLocks noChangeShapeType="1"/>
          </p:cNvSpPr>
          <p:nvPr/>
        </p:nvSpPr>
        <p:spPr bwMode="auto">
          <a:xfrm>
            <a:off x="1295400" y="5410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2895600" y="18288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Y</a:t>
            </a:r>
          </a:p>
        </p:txBody>
      </p:sp>
      <p:sp>
        <p:nvSpPr>
          <p:cNvPr id="9229" name="Text Box 14"/>
          <p:cNvSpPr txBox="1">
            <a:spLocks noChangeArrowheads="1"/>
          </p:cNvSpPr>
          <p:nvPr/>
        </p:nvSpPr>
        <p:spPr bwMode="auto">
          <a:xfrm>
            <a:off x="304800" y="5867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1</a:t>
            </a:r>
          </a:p>
        </p:txBody>
      </p:sp>
      <p:sp>
        <p:nvSpPr>
          <p:cNvPr id="9230" name="Text Box 15"/>
          <p:cNvSpPr txBox="1">
            <a:spLocks noChangeArrowheads="1"/>
          </p:cNvSpPr>
          <p:nvPr/>
        </p:nvSpPr>
        <p:spPr bwMode="auto">
          <a:xfrm>
            <a:off x="7391400" y="44958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X</a:t>
            </a:r>
            <a:r>
              <a:rPr lang="en-US" altLang="en-US" sz="2400" baseline="-25000"/>
              <a:t>2</a:t>
            </a:r>
          </a:p>
        </p:txBody>
      </p:sp>
      <p:graphicFrame>
        <p:nvGraphicFramePr>
          <p:cNvPr id="923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3580741"/>
              </p:ext>
            </p:extLst>
          </p:nvPr>
        </p:nvGraphicFramePr>
        <p:xfrm>
          <a:off x="5681663" y="2103438"/>
          <a:ext cx="330993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5616" imgH="253890" progId="Equation.3">
                  <p:embed/>
                </p:oleObj>
              </mc:Choice>
              <mc:Fallback>
                <p:oleObj name="Equation" r:id="rId2" imgW="1345616" imgH="25389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63" y="2103438"/>
                        <a:ext cx="3309937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2" name="Freeform 17"/>
          <p:cNvSpPr>
            <a:spLocks/>
          </p:cNvSpPr>
          <p:nvPr/>
        </p:nvSpPr>
        <p:spPr bwMode="auto">
          <a:xfrm>
            <a:off x="5638800" y="2514600"/>
            <a:ext cx="557213" cy="704850"/>
          </a:xfrm>
          <a:custGeom>
            <a:avLst/>
            <a:gdLst>
              <a:gd name="T0" fmla="*/ 2147483646 w 351"/>
              <a:gd name="T1" fmla="*/ 0 h 444"/>
              <a:gd name="T2" fmla="*/ 2147483646 w 351"/>
              <a:gd name="T3" fmla="*/ 2147483646 h 444"/>
              <a:gd name="T4" fmla="*/ 2147483646 w 351"/>
              <a:gd name="T5" fmla="*/ 2147483646 h 444"/>
              <a:gd name="T6" fmla="*/ 0 60000 65536"/>
              <a:gd name="T7" fmla="*/ 0 60000 65536"/>
              <a:gd name="T8" fmla="*/ 0 60000 65536"/>
              <a:gd name="T9" fmla="*/ 0 w 351"/>
              <a:gd name="T10" fmla="*/ 0 h 444"/>
              <a:gd name="T11" fmla="*/ 351 w 351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1" h="444">
                <a:moveTo>
                  <a:pt x="116" y="0"/>
                </a:moveTo>
                <a:cubicBezTo>
                  <a:pt x="105" y="45"/>
                  <a:pt x="0" y="196"/>
                  <a:pt x="39" y="270"/>
                </a:cubicBezTo>
                <a:cubicBezTo>
                  <a:pt x="78" y="344"/>
                  <a:pt x="286" y="408"/>
                  <a:pt x="351" y="4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triangle" w="lg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33" name="Text Box 18"/>
          <p:cNvSpPr txBox="1">
            <a:spLocks noChangeArrowheads="1"/>
          </p:cNvSpPr>
          <p:nvPr/>
        </p:nvSpPr>
        <p:spPr bwMode="auto">
          <a:xfrm rot="19131998">
            <a:off x="996950" y="4148138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Slope for variable X</a:t>
            </a:r>
            <a:r>
              <a:rPr lang="en-US" altLang="en-US" sz="1600" baseline="-25000"/>
              <a:t>1</a:t>
            </a:r>
          </a:p>
        </p:txBody>
      </p:sp>
      <p:sp>
        <p:nvSpPr>
          <p:cNvPr id="9234" name="Text Box 19"/>
          <p:cNvSpPr txBox="1">
            <a:spLocks noChangeArrowheads="1"/>
          </p:cNvSpPr>
          <p:nvPr/>
        </p:nvSpPr>
        <p:spPr bwMode="auto">
          <a:xfrm rot="20978228">
            <a:off x="2057400" y="5078413"/>
            <a:ext cx="251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/>
              <a:t>Slope for variable X</a:t>
            </a:r>
            <a:r>
              <a:rPr lang="en-US" altLang="en-US" sz="1600" baseline="-25000"/>
              <a:t>2</a:t>
            </a:r>
          </a:p>
        </p:txBody>
      </p:sp>
      <p:sp>
        <p:nvSpPr>
          <p:cNvPr id="9235" name="Rectangle 2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305800" cy="99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Multiple Regression Equation With Two Independent Variables</a:t>
            </a:r>
          </a:p>
        </p:txBody>
      </p:sp>
      <p:sp>
        <p:nvSpPr>
          <p:cNvPr id="9236" name="Rectangle 22"/>
          <p:cNvSpPr>
            <a:spLocks noChangeArrowheads="1"/>
          </p:cNvSpPr>
          <p:nvPr/>
        </p:nvSpPr>
        <p:spPr bwMode="auto">
          <a:xfrm>
            <a:off x="7450138" y="113347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</a:t>
            </a:r>
            <a:r>
              <a:rPr lang="en-US" altLang="en-US" sz="2400" u="sng">
                <a:solidFill>
                  <a:srgbClr val="A50021"/>
                </a:solidFill>
              </a:rPr>
              <a:t>V</a:t>
            </a:r>
            <a:r>
              <a:rPr lang="en-US" altLang="en-US" sz="2400"/>
              <a:t>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381000"/>
            <a:ext cx="7078662" cy="99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/>
              <a:t>Example: </a:t>
            </a:r>
            <a:br>
              <a:rPr lang="en-US" altLang="en-US"/>
            </a:br>
            <a:r>
              <a:rPr lang="en-US" altLang="en-US"/>
              <a:t>2 Independent Variables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676400"/>
            <a:ext cx="8001000" cy="4114800"/>
          </a:xfrm>
        </p:spPr>
        <p:txBody>
          <a:bodyPr/>
          <a:lstStyle/>
          <a:p>
            <a:pPr eaLnBrk="1" hangingPunct="1"/>
            <a:r>
              <a:rPr lang="en-US" altLang="en-US" dirty="0"/>
              <a:t>A distributor of frozen dessert pies wants to evaluate factors thought to influence demand.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1400" dirty="0"/>
          </a:p>
          <a:p>
            <a:pPr lvl="1" eaLnBrk="1" hangingPunct="1"/>
            <a:r>
              <a:rPr lang="en-US" altLang="en-US" sz="2500" dirty="0">
                <a:solidFill>
                  <a:srgbClr val="A50021"/>
                </a:solidFill>
              </a:rPr>
              <a:t>Dependent variable:       Pie sales (units per week)</a:t>
            </a:r>
          </a:p>
          <a:p>
            <a:pPr lvl="1" eaLnBrk="1" hangingPunct="1"/>
            <a:r>
              <a:rPr lang="en-US" altLang="en-US" sz="2500" dirty="0">
                <a:solidFill>
                  <a:srgbClr val="008000"/>
                </a:solidFill>
              </a:rPr>
              <a:t>Independent variables:   </a:t>
            </a:r>
            <a:r>
              <a:rPr lang="en-US" altLang="en-US" dirty="0">
                <a:solidFill>
                  <a:srgbClr val="008000"/>
                </a:solidFill>
              </a:rPr>
              <a:t>Price (in $)</a:t>
            </a:r>
          </a:p>
          <a:p>
            <a:pPr lvl="2"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008000"/>
                </a:solidFill>
              </a:rPr>
              <a:t>				           </a:t>
            </a:r>
            <a:r>
              <a:rPr lang="en-US" altLang="en-US" sz="2400" dirty="0">
                <a:solidFill>
                  <a:srgbClr val="008000"/>
                </a:solidFill>
              </a:rPr>
              <a:t>Advertising ($100’s)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dirty="0"/>
              <a:t>Data are collected for 15 weeks.</a:t>
            </a:r>
          </a:p>
        </p:txBody>
      </p:sp>
      <p:sp>
        <p:nvSpPr>
          <p:cNvPr id="10244" name="AutoShape 5"/>
          <p:cNvSpPr>
            <a:spLocks/>
          </p:cNvSpPr>
          <p:nvPr/>
        </p:nvSpPr>
        <p:spPr bwMode="auto">
          <a:xfrm>
            <a:off x="5029200" y="33528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2857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0245" name="Rectangle 7"/>
          <p:cNvSpPr>
            <a:spLocks noChangeArrowheads="1"/>
          </p:cNvSpPr>
          <p:nvPr/>
        </p:nvSpPr>
        <p:spPr bwMode="auto">
          <a:xfrm>
            <a:off x="7543800" y="1304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267200" y="2209800"/>
            <a:ext cx="4267200" cy="1295400"/>
          </a:xfrm>
          <a:prstGeom prst="rect">
            <a:avLst/>
          </a:prstGeom>
          <a:solidFill>
            <a:srgbClr val="00E2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Pie Sales Example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191000" y="2322513"/>
            <a:ext cx="4343400" cy="1174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Sales = b</a:t>
            </a:r>
            <a:r>
              <a:rPr lang="en-US" altLang="en-US" baseline="-25000" dirty="0"/>
              <a:t>0</a:t>
            </a:r>
            <a:r>
              <a:rPr lang="en-US" altLang="en-US" dirty="0"/>
              <a:t> + b</a:t>
            </a:r>
            <a:r>
              <a:rPr lang="en-US" altLang="en-US" baseline="-25000" dirty="0"/>
              <a:t>1</a:t>
            </a:r>
            <a:r>
              <a:rPr lang="en-US" altLang="en-US" dirty="0"/>
              <a:t> (Price)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/>
              <a:t>		    + b</a:t>
            </a:r>
            <a:r>
              <a:rPr lang="en-US" altLang="en-US" baseline="-25000" dirty="0"/>
              <a:t>2</a:t>
            </a:r>
            <a:r>
              <a:rPr lang="en-US" altLang="en-US" dirty="0"/>
              <a:t> (Advertising).</a:t>
            </a:r>
          </a:p>
        </p:txBody>
      </p:sp>
      <p:graphicFrame>
        <p:nvGraphicFramePr>
          <p:cNvPr id="21586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025555"/>
              </p:ext>
            </p:extLst>
          </p:nvPr>
        </p:nvGraphicFramePr>
        <p:xfrm>
          <a:off x="381000" y="1219200"/>
          <a:ext cx="3505200" cy="5089521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0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12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Week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 Sales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Price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Advertising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($100s)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B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5.50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6.80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7.50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4.50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6.40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3.7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7.20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7.90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5.90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3.5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7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T="45700" marB="4570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7.00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6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008000"/>
                        </a:buClr>
                        <a:buSzPct val="5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336699"/>
                        </a:buClr>
                        <a:buSzPct val="55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50000"/>
                        <a:buFont typeface="Wingdings" panose="05000000000000000000" pitchFamily="2" charset="2"/>
                        <a:defRPr sz="16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T="45700" marB="4570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0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1342" name="Freeform 80"/>
          <p:cNvSpPr>
            <a:spLocks/>
          </p:cNvSpPr>
          <p:nvPr/>
        </p:nvSpPr>
        <p:spPr bwMode="auto">
          <a:xfrm>
            <a:off x="4419600" y="2282825"/>
            <a:ext cx="604838" cy="155575"/>
          </a:xfrm>
          <a:custGeom>
            <a:avLst/>
            <a:gdLst>
              <a:gd name="T0" fmla="*/ 0 w 381"/>
              <a:gd name="T1" fmla="*/ 2147483646 h 98"/>
              <a:gd name="T2" fmla="*/ 2147483646 w 381"/>
              <a:gd name="T3" fmla="*/ 0 h 98"/>
              <a:gd name="T4" fmla="*/ 2147483646 w 381"/>
              <a:gd name="T5" fmla="*/ 2147483646 h 98"/>
              <a:gd name="T6" fmla="*/ 0 60000 65536"/>
              <a:gd name="T7" fmla="*/ 0 60000 65536"/>
              <a:gd name="T8" fmla="*/ 0 60000 65536"/>
              <a:gd name="T9" fmla="*/ 0 w 381"/>
              <a:gd name="T10" fmla="*/ 0 h 98"/>
              <a:gd name="T11" fmla="*/ 381 w 381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1" h="98">
                <a:moveTo>
                  <a:pt x="0" y="96"/>
                </a:moveTo>
                <a:lnTo>
                  <a:pt x="192" y="0"/>
                </a:lnTo>
                <a:lnTo>
                  <a:pt x="381" y="98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343" name="Rectangle 81"/>
          <p:cNvSpPr>
            <a:spLocks noChangeArrowheads="1"/>
          </p:cNvSpPr>
          <p:nvPr/>
        </p:nvSpPr>
        <p:spPr bwMode="auto">
          <a:xfrm>
            <a:off x="4267200" y="16002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Multiple regression equation:</a:t>
            </a:r>
          </a:p>
        </p:txBody>
      </p:sp>
      <p:sp>
        <p:nvSpPr>
          <p:cNvPr id="11344" name="Rectangle 84"/>
          <p:cNvSpPr>
            <a:spLocks noChangeArrowheads="1"/>
          </p:cNvSpPr>
          <p:nvPr/>
        </p:nvSpPr>
        <p:spPr bwMode="auto">
          <a:xfrm>
            <a:off x="7543800" y="10668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36699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5002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000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36699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DCOV</a:t>
            </a:r>
            <a:r>
              <a:rPr lang="en-US" altLang="en-US" sz="2400" u="sng">
                <a:solidFill>
                  <a:srgbClr val="A50021"/>
                </a:solidFill>
              </a:rPr>
              <a:t>A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1_PrenHall1">
  <a:themeElements>
    <a:clrScheme name="1_PrenHall1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1_PrenHall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renHall1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enHall1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enHall1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nHall1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PrenHall1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renHall1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PrenHall1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renHall1 2">
    <a:dk1>
      <a:srgbClr val="000000"/>
    </a:dk1>
    <a:lt1>
      <a:srgbClr val="FFFFFF"/>
    </a:lt1>
    <a:dk2>
      <a:srgbClr val="333399"/>
    </a:dk2>
    <a:lt2>
      <a:srgbClr val="1C1C1C"/>
    </a:lt2>
    <a:accent1>
      <a:srgbClr val="00E4A8"/>
    </a:accent1>
    <a:accent2>
      <a:srgbClr val="FFCF01"/>
    </a:accent2>
    <a:accent3>
      <a:srgbClr val="FFFFFF"/>
    </a:accent3>
    <a:accent4>
      <a:srgbClr val="000000"/>
    </a:accent4>
    <a:accent5>
      <a:srgbClr val="AAEFD1"/>
    </a:accent5>
    <a:accent6>
      <a:srgbClr val="E7BB01"/>
    </a:accent6>
    <a:hlink>
      <a:srgbClr val="FF0000"/>
    </a:hlink>
    <a:folHlink>
      <a:srgbClr val="3333CC"/>
    </a:folHlink>
  </a:clrScheme>
  <a:fontScheme name="PrenHall1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8900</TotalTime>
  <Pages>20</Pages>
  <Words>3737</Words>
  <Application>Microsoft Office PowerPoint</Application>
  <PresentationFormat>On-screen Show (4:3)</PresentationFormat>
  <Paragraphs>644</Paragraphs>
  <Slides>61</Slides>
  <Notes>0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8" baseType="lpstr">
      <vt:lpstr>Times New Roman</vt:lpstr>
      <vt:lpstr>Arial</vt:lpstr>
      <vt:lpstr>Wingdings</vt:lpstr>
      <vt:lpstr>Symbol</vt:lpstr>
      <vt:lpstr>1_PrenHall1</vt:lpstr>
      <vt:lpstr>Equation</vt:lpstr>
      <vt:lpstr>Microsoft Equation 3.0</vt:lpstr>
      <vt:lpstr>PowerPoint Presentation</vt:lpstr>
      <vt:lpstr>PowerPoint Presentation</vt:lpstr>
      <vt:lpstr>The Multiple Regression Model With k Independent Variables</vt:lpstr>
      <vt:lpstr>Multiple Regression Model With 2 Independent Variables</vt:lpstr>
      <vt:lpstr>PowerPoint Presentation</vt:lpstr>
      <vt:lpstr>Multiple Regression Equation</vt:lpstr>
      <vt:lpstr>Multiple Regression Equation With Two Independent Variables</vt:lpstr>
      <vt:lpstr>Example:  2 Independent Variables</vt:lpstr>
      <vt:lpstr>Pie Sales Example</vt:lpstr>
      <vt:lpstr>Excel Multiple Regression Output</vt:lpstr>
      <vt:lpstr>The Multiple Regression Equation</vt:lpstr>
      <vt:lpstr>Using The Regression Equation to Make Predictions</vt:lpstr>
      <vt:lpstr>The Coefficient of Determination, r2</vt:lpstr>
      <vt:lpstr>Coefficient of   Determination In Excel</vt:lpstr>
      <vt:lpstr>PowerPoint Presentation</vt:lpstr>
      <vt:lpstr>PowerPoint Presentation</vt:lpstr>
      <vt:lpstr>Adjusted r2</vt:lpstr>
      <vt:lpstr>PowerPoint Presentation</vt:lpstr>
      <vt:lpstr>PowerPoint Presentation</vt:lpstr>
      <vt:lpstr>PowerPoint Presentation</vt:lpstr>
      <vt:lpstr>PowerPoint Presentation</vt:lpstr>
      <vt:lpstr>Is the Overall Model Significant?</vt:lpstr>
      <vt:lpstr>F Test for Overall Significance</vt:lpstr>
      <vt:lpstr>F Test for Overall Significance</vt:lpstr>
      <vt:lpstr>PowerPoint Presentation</vt:lpstr>
      <vt:lpstr>Residuals in Multiple Regression</vt:lpstr>
      <vt:lpstr>Multiple Regression Assumptions</vt:lpstr>
      <vt:lpstr>Residual Plots Used  in Multiple Regression</vt:lpstr>
      <vt:lpstr>PowerPoint Presentation</vt:lpstr>
      <vt:lpstr>Residual Plots For The Pie Sales Model</vt:lpstr>
      <vt:lpstr>Are Individual Variables Significant?</vt:lpstr>
      <vt:lpstr>Are Individual Variables Significant?</vt:lpstr>
      <vt:lpstr>Inferences about the Slope:  t Test Example</vt:lpstr>
      <vt:lpstr>Confidence Interval Estimate  for the Slope</vt:lpstr>
      <vt:lpstr>PowerPoint Presentation</vt:lpstr>
      <vt:lpstr>PowerPoint Presentation</vt:lpstr>
      <vt:lpstr>PowerPoint Presentation</vt:lpstr>
      <vt:lpstr>Using Dummy Variables</vt:lpstr>
      <vt:lpstr>Dummy-Variable Example   (with 2 Levels)</vt:lpstr>
      <vt:lpstr>PowerPoint Presentation</vt:lpstr>
      <vt:lpstr>Dummy-Variable Example  (with 2 Levels)</vt:lpstr>
      <vt:lpstr>Dummy-Variable Example Excel</vt:lpstr>
      <vt:lpstr>Interpreting the Dummy Variable Coefficient (with 2 Levels)</vt:lpstr>
      <vt:lpstr>Dummy-Variable Models  (more than 2 Levels)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Dummy-Variable Models  (more than 2 Levels)</vt:lpstr>
      <vt:lpstr>Interpreting the Dummy Variable Coefficients (with 3 Levels)</vt:lpstr>
      <vt:lpstr>PowerPoint Presentation</vt:lpstr>
      <vt:lpstr>PowerPoint Presentation</vt:lpstr>
      <vt:lpstr>PowerPoint Presentation</vt:lpstr>
      <vt:lpstr>Scenarios: Construct a regression model for each</vt:lpstr>
      <vt:lpstr>PowerPoint Presentation</vt:lpstr>
      <vt:lpstr>Interaction Between Independent Variables</vt:lpstr>
      <vt:lpstr>Effect of Interaction</vt:lpstr>
      <vt:lpstr>Interaction: Slope Dummy</vt:lpstr>
      <vt:lpstr>Example of Interaction Term</vt:lpstr>
      <vt:lpstr>Excel, JMP, &amp; Minitab Output From Interaction Model</vt:lpstr>
    </vt:vector>
  </TitlesOfParts>
  <Company>Copyright © 2019, 2015, 2012 Pearson Education,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Business Statistics 14/e</dc:title>
  <dc:subject>Chapter 14  Introduction to Multiple Regression</dc:subject>
  <dc:creator>Berenson/Levine/Szabat/Stephan</dc:creator>
  <cp:lastModifiedBy>Jason Beck</cp:lastModifiedBy>
  <cp:revision>307</cp:revision>
  <cp:lastPrinted>1998-11-22T23:37:53Z</cp:lastPrinted>
  <dcterms:created xsi:type="dcterms:W3CDTF">2001-01-29T19:31:26Z</dcterms:created>
  <dcterms:modified xsi:type="dcterms:W3CDTF">2022-12-07T12:55:45Z</dcterms:modified>
</cp:coreProperties>
</file>