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8" r:id="rId4"/>
    <p:sldId id="259" r:id="rId5"/>
    <p:sldId id="269" r:id="rId6"/>
    <p:sldId id="260" r:id="rId7"/>
    <p:sldId id="261" r:id="rId8"/>
    <p:sldId id="262" r:id="rId9"/>
    <p:sldId id="263" r:id="rId10"/>
    <p:sldId id="264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1594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Omitted </a:t>
            </a:r>
            <a:r>
              <a:rPr lang="en-US" dirty="0" err="1"/>
              <a:t>Vars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957EC2-8867-47A1-69E6-E14EC82C28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17D4EE-2EE8-31DB-4A1D-A8EF4A7542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#1: </a:t>
            </a:r>
          </a:p>
          <a:p>
            <a:r>
              <a:rPr lang="en-US" dirty="0"/>
              <a:t>unit of </a:t>
            </a:r>
            <a:r>
              <a:rPr lang="en-US" dirty="0" err="1"/>
              <a:t>obs</a:t>
            </a:r>
            <a:r>
              <a:rPr lang="en-US" dirty="0"/>
              <a:t>: a bill at a restaurant</a:t>
            </a:r>
          </a:p>
          <a:p>
            <a:r>
              <a:rPr lang="en-US" dirty="0"/>
              <a:t>Research question: Does customer age affect the amount of tip the customer gives? </a:t>
            </a:r>
          </a:p>
          <a:p>
            <a:r>
              <a:rPr lang="en-US" dirty="0"/>
              <a:t>(amt of tip) = B0 + B1(age of customer) + B2(amt of bill) + B3(female) + 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05105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8DA1C0-395E-6484-839C-6793FA7A30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1CF953-4545-7CB5-8BA2-4D37FC25F5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#2:</a:t>
            </a:r>
          </a:p>
          <a:p>
            <a:r>
              <a:rPr lang="en-US" dirty="0"/>
              <a:t>Unit of </a:t>
            </a:r>
            <a:r>
              <a:rPr lang="en-US" dirty="0" err="1"/>
              <a:t>obs</a:t>
            </a:r>
            <a:r>
              <a:rPr lang="en-US" dirty="0"/>
              <a:t>: sold home </a:t>
            </a:r>
          </a:p>
          <a:p>
            <a:r>
              <a:rPr lang="en-US" dirty="0"/>
              <a:t>What impact does nice landscaping have on a home’s value?</a:t>
            </a:r>
          </a:p>
          <a:p>
            <a:r>
              <a:rPr lang="en-US" dirty="0"/>
              <a:t>Price= B0+B1(</a:t>
            </a:r>
            <a:r>
              <a:rPr lang="en-US" dirty="0" err="1"/>
              <a:t>sqft</a:t>
            </a:r>
            <a:r>
              <a:rPr lang="en-US" dirty="0"/>
              <a:t>)+B2(#bathrooms)+B3(pool)+B4(number of garage spaces)+B5(landscaping)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13447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31D80D-100F-C068-A352-EF194A0EDF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9698D9-4FAB-93AC-8E61-2D052F8F38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#3:</a:t>
            </a:r>
          </a:p>
          <a:p>
            <a:r>
              <a:rPr lang="en-US" dirty="0"/>
              <a:t>Unit of </a:t>
            </a:r>
            <a:r>
              <a:rPr lang="en-US" dirty="0" err="1"/>
              <a:t>obs</a:t>
            </a:r>
            <a:r>
              <a:rPr lang="en-US" dirty="0"/>
              <a:t>: a citizen</a:t>
            </a:r>
          </a:p>
          <a:p>
            <a:r>
              <a:rPr lang="en-US" dirty="0"/>
              <a:t>Research question: How much would a decrease in smoking reduce per-person healthcare costs?</a:t>
            </a:r>
          </a:p>
          <a:p>
            <a:r>
              <a:rPr lang="en-US" dirty="0"/>
              <a:t>(health care cost per person)= B0+B1(age)+B2(female)+B3(smokes)</a:t>
            </a:r>
          </a:p>
        </p:txBody>
      </p:sp>
    </p:spTree>
    <p:extLst>
      <p:ext uri="{BB962C8B-B14F-4D97-AF65-F5344CB8AC3E}">
        <p14:creationId xmlns:p14="http://schemas.microsoft.com/office/powerpoint/2010/main" val="34625843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Omitted Variables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It is possible you may have failed to include a variable with explanatory power in your model. </a:t>
            </a:r>
          </a:p>
          <a:p>
            <a:r>
              <a:rPr lang="en-US" dirty="0"/>
              <a:t>What are some possible reasons for this?</a:t>
            </a:r>
          </a:p>
          <a:p>
            <a:pPr lvl="1"/>
            <a:r>
              <a:rPr lang="en-US" i="1" dirty="0"/>
              <a:t>Maybe we just overlooked it?</a:t>
            </a:r>
          </a:p>
          <a:p>
            <a:pPr lvl="1"/>
            <a:r>
              <a:rPr lang="en-US" i="1" dirty="0"/>
              <a:t>Maybe we didn’t have the data to include it? </a:t>
            </a:r>
          </a:p>
          <a:p>
            <a:pPr lvl="1"/>
            <a:r>
              <a:rPr lang="en-US" i="1" dirty="0"/>
              <a:t>Maybe it’s not something that can be measured?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88DFB3-C652-4E60-8AD7-729FBC3430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F6B170-877C-2A0D-ECAF-7A2B6BA1A1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Consider the following estimated model:</a:t>
            </a:r>
          </a:p>
          <a:p>
            <a:r>
              <a:rPr lang="en-US" dirty="0" err="1"/>
              <a:t>Fam_inc</a:t>
            </a:r>
            <a:r>
              <a:rPr lang="en-US" baseline="-25000" dirty="0" err="1"/>
              <a:t>i</a:t>
            </a:r>
            <a:r>
              <a:rPr lang="en-US" dirty="0"/>
              <a:t> = -5534 + 3132(</a:t>
            </a:r>
            <a:r>
              <a:rPr lang="en-US" dirty="0" err="1"/>
              <a:t>HEDU</a:t>
            </a:r>
            <a:r>
              <a:rPr lang="en-US" baseline="-25000" dirty="0" err="1"/>
              <a:t>i</a:t>
            </a:r>
            <a:r>
              <a:rPr lang="en-US" dirty="0"/>
              <a:t>)*** + 4523(</a:t>
            </a:r>
            <a:r>
              <a:rPr lang="en-US" dirty="0" err="1"/>
              <a:t>WEDU</a:t>
            </a:r>
            <a:r>
              <a:rPr lang="en-US" baseline="-25000" dirty="0" err="1"/>
              <a:t>i</a:t>
            </a:r>
            <a:r>
              <a:rPr lang="en-US" dirty="0"/>
              <a:t>)***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92560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Omitted Variables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According to this model, on </a:t>
            </a:r>
            <a:r>
              <a:rPr lang="en-US" dirty="0" err="1"/>
              <a:t>avg</a:t>
            </a:r>
            <a:r>
              <a:rPr lang="en-US" dirty="0"/>
              <a:t>, </a:t>
            </a:r>
            <a:r>
              <a:rPr lang="en-US" dirty="0" err="1"/>
              <a:t>a.e.c</a:t>
            </a:r>
            <a:r>
              <a:rPr lang="en-US" dirty="0"/>
              <a:t>., an additional year of husband’s education will increase family income by $3132.</a:t>
            </a:r>
          </a:p>
          <a:p>
            <a:r>
              <a:rPr lang="en-US" dirty="0"/>
              <a:t>What happens if we incorrectly leave out wife education?</a:t>
            </a:r>
          </a:p>
          <a:p>
            <a:pPr lvl="1"/>
            <a:r>
              <a:rPr lang="en-US" dirty="0"/>
              <a:t>Related question: </a:t>
            </a:r>
            <a:r>
              <a:rPr lang="en-US" i="1" dirty="0"/>
              <a:t>do you think these two variables will be correlated? </a:t>
            </a:r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C8BA1C-C423-9968-EF26-5842D3B7CA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523BDB-3C6D-9237-CF1D-B0671DC8BE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Re-running the model without WEDU…</a:t>
            </a:r>
          </a:p>
          <a:p>
            <a:r>
              <a:rPr lang="en-US" dirty="0" err="1"/>
              <a:t>Fam_inc</a:t>
            </a:r>
            <a:r>
              <a:rPr lang="en-US" baseline="-25000" dirty="0" err="1"/>
              <a:t>i</a:t>
            </a:r>
            <a:r>
              <a:rPr lang="en-US" dirty="0"/>
              <a:t> = -26191 + 5155(</a:t>
            </a:r>
            <a:r>
              <a:rPr lang="en-US" dirty="0" err="1"/>
              <a:t>HEDU</a:t>
            </a:r>
            <a:r>
              <a:rPr lang="en-US" baseline="-25000" dirty="0" err="1"/>
              <a:t>i</a:t>
            </a:r>
            <a:r>
              <a:rPr lang="en-US" dirty="0"/>
              <a:t>)***</a:t>
            </a:r>
          </a:p>
          <a:p>
            <a:r>
              <a:rPr lang="en-US" dirty="0"/>
              <a:t>We have overstated the effect of HEDU by about $2000.  </a:t>
            </a:r>
          </a:p>
          <a:p>
            <a:r>
              <a:rPr lang="en-US" dirty="0"/>
              <a:t>Leaving out something that should be in the model leads to biased estimate</a:t>
            </a:r>
          </a:p>
          <a:p>
            <a:r>
              <a:rPr lang="en-US" dirty="0"/>
              <a:t>This is known as “omitted variable bias”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1026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Omitted Variables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If the model should have 2 </a:t>
            </a:r>
            <a:r>
              <a:rPr lang="en-US" dirty="0" err="1"/>
              <a:t>x’s</a:t>
            </a:r>
            <a:r>
              <a:rPr lang="en-US" dirty="0"/>
              <a:t> but you only include 1, you are implicitly forcing Beta2 to be 0.</a:t>
            </a:r>
          </a:p>
          <a:p>
            <a:r>
              <a:rPr lang="en-US" dirty="0"/>
              <a:t>Which direction will the bias be?</a:t>
            </a:r>
          </a:p>
          <a:p>
            <a:r>
              <a:rPr lang="en-US" dirty="0"/>
              <a:t>Imagine you are interested in returns to schooling and want to estimate:</a:t>
            </a:r>
          </a:p>
          <a:p>
            <a:r>
              <a:rPr lang="en-US" dirty="0" err="1"/>
              <a:t>Salary</a:t>
            </a:r>
            <a:r>
              <a:rPr lang="en-US" baseline="-25000" dirty="0" err="1"/>
              <a:t>i</a:t>
            </a:r>
            <a:r>
              <a:rPr lang="en-US" dirty="0"/>
              <a:t> = 10,000 + 2,000(</a:t>
            </a:r>
            <a:r>
              <a:rPr lang="en-US" dirty="0" err="1"/>
              <a:t>years_ed</a:t>
            </a:r>
            <a:r>
              <a:rPr lang="en-US" baseline="-25000" dirty="0" err="1"/>
              <a:t>i</a:t>
            </a:r>
            <a:r>
              <a:rPr lang="en-US" dirty="0"/>
              <a:t>)</a:t>
            </a:r>
          </a:p>
          <a:p>
            <a:r>
              <a:rPr lang="en-US" dirty="0"/>
              <a:t>What if people who get lots of education are also just better workers (maybe more motivated/responsible/etc) even without the </a:t>
            </a:r>
            <a:r>
              <a:rPr lang="en-US" dirty="0" err="1"/>
              <a:t>ed</a:t>
            </a:r>
            <a:r>
              <a:rPr lang="en-US" dirty="0"/>
              <a:t>?</a:t>
            </a:r>
          </a:p>
          <a:p>
            <a:r>
              <a:rPr lang="en-US" dirty="0"/>
              <a:t>We have an omitted </a:t>
            </a:r>
            <a:r>
              <a:rPr lang="en-US" dirty="0" err="1"/>
              <a:t>var</a:t>
            </a:r>
            <a:r>
              <a:rPr lang="en-US" dirty="0"/>
              <a:t> problem (we aren’t controlling for “motivation”)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Omitted </a:t>
            </a:r>
            <a:r>
              <a:rPr lang="en-US" dirty="0" err="1"/>
              <a:t>Vars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The regression results will overstate the true effect of the education on earnings b/c it is basically picking up the effect of </a:t>
            </a:r>
            <a:r>
              <a:rPr lang="en-US" dirty="0" err="1"/>
              <a:t>ed</a:t>
            </a:r>
            <a:r>
              <a:rPr lang="en-US" dirty="0"/>
              <a:t> plus the effect of “motivation” which is correlated with more education.  </a:t>
            </a:r>
          </a:p>
          <a:p>
            <a:r>
              <a:rPr lang="en-US" dirty="0"/>
              <a:t>So if the omitted variable is positively correlated with an included variable, that variable will be biased upward.  </a:t>
            </a:r>
          </a:p>
          <a:p>
            <a:r>
              <a:rPr lang="en-US" dirty="0"/>
              <a:t>If its neg. correlated with an included </a:t>
            </a:r>
            <a:r>
              <a:rPr lang="en-US" dirty="0" err="1"/>
              <a:t>var</a:t>
            </a:r>
            <a:r>
              <a:rPr lang="en-US" dirty="0"/>
              <a:t>, that </a:t>
            </a:r>
            <a:r>
              <a:rPr lang="en-US" dirty="0" err="1"/>
              <a:t>var</a:t>
            </a:r>
            <a:r>
              <a:rPr lang="en-US" dirty="0"/>
              <a:t> will be biased downward.  </a:t>
            </a:r>
          </a:p>
          <a:p>
            <a:r>
              <a:rPr lang="en-US" dirty="0"/>
              <a:t>If it’s uncorrelated, the </a:t>
            </a:r>
            <a:r>
              <a:rPr lang="en-US" dirty="0" err="1"/>
              <a:t>coefs</a:t>
            </a:r>
            <a:r>
              <a:rPr lang="en-US" dirty="0"/>
              <a:t> won’t be biased.  </a:t>
            </a:r>
          </a:p>
          <a:p>
            <a:r>
              <a:rPr lang="en-US" dirty="0"/>
              <a:t>Do you suppose this is often a problem in research?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Irrelevant </a:t>
            </a:r>
            <a:r>
              <a:rPr lang="en-US" dirty="0" err="1"/>
              <a:t>Vars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 if omitting </a:t>
            </a:r>
            <a:r>
              <a:rPr lang="en-US" dirty="0" err="1"/>
              <a:t>vars</a:t>
            </a:r>
            <a:r>
              <a:rPr lang="en-US" dirty="0"/>
              <a:t> is (or can be) “bad”, maybe we should just throw in everything? </a:t>
            </a:r>
          </a:p>
          <a:p>
            <a:r>
              <a:rPr lang="en-US" dirty="0"/>
              <a:t>This isn’t a good strategy either b/c it will inflate your variances (which will make your std errors larger which will make it harder for truly relevant </a:t>
            </a:r>
            <a:r>
              <a:rPr lang="en-US" dirty="0" err="1"/>
              <a:t>vars</a:t>
            </a:r>
            <a:r>
              <a:rPr lang="en-US" dirty="0"/>
              <a:t> to reach statistical </a:t>
            </a:r>
            <a:r>
              <a:rPr lang="en-US"/>
              <a:t>significance)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Exercises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Consider the following and decide if any of the </a:t>
            </a:r>
            <a:r>
              <a:rPr lang="en-US" dirty="0" err="1"/>
              <a:t>indep</a:t>
            </a:r>
            <a:r>
              <a:rPr lang="en-US" dirty="0"/>
              <a:t> vars are likely to be bias from </a:t>
            </a:r>
            <a:r>
              <a:rPr lang="en-US" dirty="0" err="1"/>
              <a:t>o.v.b</a:t>
            </a:r>
            <a:r>
              <a:rPr lang="en-US" dirty="0"/>
              <a:t>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1765</TotalTime>
  <Words>605</Words>
  <Application>Microsoft Office PowerPoint</Application>
  <PresentationFormat>On-screen Show (4:3)</PresentationFormat>
  <Paragraphs>48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Calibri</vt:lpstr>
      <vt:lpstr>Office Theme</vt:lpstr>
      <vt:lpstr>Omitted Vars</vt:lpstr>
      <vt:lpstr>Omitted Variables</vt:lpstr>
      <vt:lpstr>PowerPoint Presentation</vt:lpstr>
      <vt:lpstr>Omitted Variables</vt:lpstr>
      <vt:lpstr>PowerPoint Presentation</vt:lpstr>
      <vt:lpstr>Omitted Variables</vt:lpstr>
      <vt:lpstr>Omitted Vars</vt:lpstr>
      <vt:lpstr>Irrelevant Vars</vt:lpstr>
      <vt:lpstr>Exercises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Omitted Vars</dc:title>
  <dc:creator>User</dc:creator>
  <cp:lastModifiedBy>Jason Beck</cp:lastModifiedBy>
  <cp:revision>14</cp:revision>
  <dcterms:created xsi:type="dcterms:W3CDTF">2006-08-16T00:00:00Z</dcterms:created>
  <dcterms:modified xsi:type="dcterms:W3CDTF">2023-12-07T08:49:24Z</dcterms:modified>
</cp:coreProperties>
</file>