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Slope Dummy </a:t>
            </a:r>
            <a:r>
              <a:rPr lang="en-US" dirty="0" err="1"/>
              <a:t>Vars</a:t>
            </a:r>
            <a:r>
              <a:rPr lang="en-US" dirty="0"/>
              <a:t> and Controlling for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0022E-55E7-6BED-E67F-FD13282F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1BDCB-2E9B-3EED-BEBE-FE600B4C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SCORE=32.2+1.2(LESSONS)+10.4(IMMERSE)+0.4(LESSONS*IMMERSE)</a:t>
            </a:r>
          </a:p>
          <a:p>
            <a:r>
              <a:rPr lang="en-US" dirty="0"/>
              <a:t>This means that without immersion, each lesson adds 1.2 points to the score on the language test, but with immersion, each lesson adds 1.6 points.</a:t>
            </a:r>
          </a:p>
          <a:p>
            <a:r>
              <a:rPr lang="en-US" dirty="0"/>
              <a:t>Compare the predicted scores of two people who both took 10 lessons, but one person was immersed and the other wasn’t.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4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74EF-1C59-A165-833B-93523EE0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7BE5-B470-4D99-5C1F-62405533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SCORE=32.2+1.2(10)+10.4(1)+0.4(10*1)</a:t>
            </a:r>
          </a:p>
          <a:p>
            <a:r>
              <a:rPr lang="en-US" dirty="0"/>
              <a:t>SCORE= 58.6</a:t>
            </a:r>
          </a:p>
          <a:p>
            <a:endParaRPr lang="en-US" dirty="0"/>
          </a:p>
          <a:p>
            <a:r>
              <a:rPr lang="en-US" dirty="0"/>
              <a:t>SCORE=32.2+1.2(10)+10.4(0)+0.4(10*0)</a:t>
            </a:r>
          </a:p>
          <a:p>
            <a:r>
              <a:rPr lang="en-US" dirty="0"/>
              <a:t>SCORE=44.2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3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dummy </a:t>
            </a:r>
            <a:r>
              <a:rPr lang="en-US" dirty="0" err="1"/>
              <a:t>vars</a:t>
            </a:r>
            <a:r>
              <a:rPr lang="en-US" dirty="0"/>
              <a:t> are sometimes called “intercept shifters”.  Why?</a:t>
            </a:r>
          </a:p>
          <a:p>
            <a:r>
              <a:rPr lang="en-US" dirty="0"/>
              <a:t>We can also use dummy variables </a:t>
            </a:r>
            <a:r>
              <a:rPr lang="en-US" u="sng" dirty="0"/>
              <a:t>with</a:t>
            </a:r>
            <a:r>
              <a:rPr lang="en-US" dirty="0"/>
              <a:t> numerical variables to allow the slope to be different for different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(very) simple housing hedonic regression:</a:t>
            </a:r>
          </a:p>
          <a:p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= B</a:t>
            </a:r>
            <a:r>
              <a:rPr lang="en-US" baseline="-25000" dirty="0"/>
              <a:t>1</a:t>
            </a:r>
            <a:r>
              <a:rPr lang="en-US" dirty="0"/>
              <a:t> + B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Sqft</a:t>
            </a:r>
            <a:r>
              <a:rPr lang="en-US" baseline="-25000" dirty="0" err="1"/>
              <a:t>i</a:t>
            </a:r>
            <a:r>
              <a:rPr lang="en-US" dirty="0"/>
              <a:t>) + B</a:t>
            </a:r>
            <a:r>
              <a:rPr lang="en-US" baseline="-25000" dirty="0"/>
              <a:t>3</a:t>
            </a:r>
            <a:r>
              <a:rPr lang="en-US" dirty="0"/>
              <a:t>(D</a:t>
            </a:r>
            <a:r>
              <a:rPr lang="en-US" baseline="-25000" dirty="0"/>
              <a:t>i</a:t>
            </a:r>
            <a:r>
              <a:rPr lang="en-US" dirty="0"/>
              <a:t>) +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endParaRPr lang="en-US" baseline="-25000" dirty="0"/>
          </a:p>
          <a:p>
            <a:r>
              <a:rPr lang="en-US" dirty="0"/>
              <a:t>Here “D” is an intercept shifter (the way we’ve been using dummy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 = 1 if the house is downtown, </a:t>
            </a:r>
            <a:r>
              <a:rPr lang="en-US"/>
              <a:t>0 otherwise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if, instead, we created the following model:</a:t>
            </a:r>
          </a:p>
          <a:p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= B</a:t>
            </a:r>
            <a:r>
              <a:rPr lang="en-US" baseline="-25000" dirty="0"/>
              <a:t>1</a:t>
            </a:r>
            <a:r>
              <a:rPr lang="en-US" dirty="0"/>
              <a:t> + B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Sqft</a:t>
            </a:r>
            <a:r>
              <a:rPr lang="en-US" baseline="-25000" dirty="0" err="1"/>
              <a:t>i</a:t>
            </a:r>
            <a:r>
              <a:rPr lang="en-US" dirty="0"/>
              <a:t>) + B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Sqft</a:t>
            </a:r>
            <a:r>
              <a:rPr lang="en-US" baseline="-25000" dirty="0" err="1"/>
              <a:t>i</a:t>
            </a:r>
            <a:r>
              <a:rPr lang="en-US" dirty="0"/>
              <a:t>*D</a:t>
            </a:r>
            <a:r>
              <a:rPr lang="en-US" baseline="-25000" dirty="0"/>
              <a:t>i</a:t>
            </a:r>
            <a:r>
              <a:rPr lang="en-US" dirty="0"/>
              <a:t>) +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endParaRPr lang="en-US" baseline="-25000" dirty="0"/>
          </a:p>
          <a:p>
            <a:r>
              <a:rPr lang="en-US" dirty="0"/>
              <a:t>(</a:t>
            </a:r>
            <a:r>
              <a:rPr lang="en-US" dirty="0" err="1"/>
              <a:t>Sqft</a:t>
            </a:r>
            <a:r>
              <a:rPr lang="en-US" baseline="-25000" dirty="0" err="1"/>
              <a:t>i</a:t>
            </a:r>
            <a:r>
              <a:rPr lang="en-US" dirty="0"/>
              <a:t> * D</a:t>
            </a:r>
            <a:r>
              <a:rPr lang="en-US" baseline="-25000" dirty="0"/>
              <a:t>i</a:t>
            </a:r>
            <a:r>
              <a:rPr lang="en-US" dirty="0"/>
              <a:t>)is known as a “slope dummy </a:t>
            </a:r>
            <a:r>
              <a:rPr lang="en-US" dirty="0" err="1"/>
              <a:t>var</a:t>
            </a:r>
            <a:r>
              <a:rPr lang="en-US" dirty="0"/>
              <a:t>”</a:t>
            </a:r>
          </a:p>
          <a:p>
            <a:r>
              <a:rPr lang="en-US" dirty="0"/>
              <a:t>E(P</a:t>
            </a:r>
            <a:r>
              <a:rPr lang="en-US" baseline="-25000" dirty="0"/>
              <a:t>i</a:t>
            </a:r>
            <a:r>
              <a:rPr lang="en-US" dirty="0"/>
              <a:t>) = </a:t>
            </a:r>
          </a:p>
          <a:p>
            <a:pPr lvl="2"/>
            <a:r>
              <a:rPr lang="en-US" dirty="0"/>
              <a:t>= B</a:t>
            </a:r>
            <a:r>
              <a:rPr lang="en-US" baseline="-25000" dirty="0"/>
              <a:t>1</a:t>
            </a:r>
            <a:r>
              <a:rPr lang="en-US" dirty="0"/>
              <a:t> + (B</a:t>
            </a:r>
            <a:r>
              <a:rPr lang="en-US" baseline="-25000" dirty="0"/>
              <a:t>2</a:t>
            </a:r>
            <a:r>
              <a:rPr lang="en-US" dirty="0"/>
              <a:t>+B</a:t>
            </a:r>
            <a:r>
              <a:rPr lang="en-US" baseline="-25000" dirty="0"/>
              <a:t>3</a:t>
            </a:r>
            <a:r>
              <a:rPr lang="en-US" dirty="0"/>
              <a:t>)*</a:t>
            </a:r>
            <a:r>
              <a:rPr lang="en-US" dirty="0" err="1"/>
              <a:t>Sqft</a:t>
            </a:r>
            <a:r>
              <a:rPr lang="en-US" baseline="-25000" dirty="0" err="1"/>
              <a:t>i</a:t>
            </a:r>
            <a:r>
              <a:rPr lang="en-US" dirty="0"/>
              <a:t> when D</a:t>
            </a:r>
            <a:r>
              <a:rPr lang="en-US" baseline="-25000" dirty="0"/>
              <a:t>i</a:t>
            </a:r>
            <a:r>
              <a:rPr lang="en-US" dirty="0"/>
              <a:t>=1 and</a:t>
            </a:r>
          </a:p>
          <a:p>
            <a:pPr lvl="2"/>
            <a:r>
              <a:rPr lang="en-US" dirty="0"/>
              <a:t>= B</a:t>
            </a:r>
            <a:r>
              <a:rPr lang="en-US" baseline="-25000" dirty="0"/>
              <a:t>1</a:t>
            </a:r>
            <a:r>
              <a:rPr lang="en-US" dirty="0"/>
              <a:t> + B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Sqft</a:t>
            </a:r>
            <a:r>
              <a:rPr lang="en-US" baseline="-25000" dirty="0" err="1"/>
              <a:t>i</a:t>
            </a:r>
            <a:r>
              <a:rPr lang="en-US" dirty="0"/>
              <a:t>) when D</a:t>
            </a:r>
            <a:r>
              <a:rPr lang="en-US" baseline="-25000" dirty="0"/>
              <a:t>i</a:t>
            </a:r>
            <a:r>
              <a:rPr lang="en-US" dirty="0"/>
              <a:t>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in houses that are downtown, the marginal effect of a square foot on price is B</a:t>
            </a:r>
            <a:r>
              <a:rPr lang="en-US" baseline="-25000" dirty="0"/>
              <a:t>2</a:t>
            </a:r>
            <a:r>
              <a:rPr lang="en-US" dirty="0"/>
              <a:t> + B</a:t>
            </a:r>
            <a:r>
              <a:rPr lang="en-US" baseline="-25000" dirty="0"/>
              <a:t>3</a:t>
            </a:r>
          </a:p>
          <a:p>
            <a:r>
              <a:rPr lang="en-US" dirty="0"/>
              <a:t>We are allowing the slope to be different for houses in downtown vs. those outside of downtown.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also assume being downtown can affect </a:t>
            </a:r>
            <a:r>
              <a:rPr lang="en-US" i="1" dirty="0"/>
              <a:t>both</a:t>
            </a:r>
            <a:r>
              <a:rPr lang="en-US" dirty="0"/>
              <a:t> the slope and the intercept:</a:t>
            </a:r>
          </a:p>
          <a:p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= B</a:t>
            </a:r>
            <a:r>
              <a:rPr lang="en-US" baseline="-25000" dirty="0"/>
              <a:t>1 </a:t>
            </a:r>
            <a:r>
              <a:rPr lang="en-US" dirty="0"/>
              <a:t>+ B</a:t>
            </a:r>
            <a:r>
              <a:rPr lang="en-US" baseline="-25000" dirty="0"/>
              <a:t>2</a:t>
            </a:r>
            <a:r>
              <a:rPr lang="en-US" dirty="0"/>
              <a:t>(D</a:t>
            </a:r>
            <a:r>
              <a:rPr lang="en-US" baseline="-25000" dirty="0"/>
              <a:t>i</a:t>
            </a:r>
            <a:r>
              <a:rPr lang="en-US" dirty="0"/>
              <a:t>) + B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Sqft</a:t>
            </a:r>
            <a:r>
              <a:rPr lang="en-US" baseline="-25000" dirty="0" err="1"/>
              <a:t>i</a:t>
            </a:r>
            <a:r>
              <a:rPr lang="en-US" dirty="0"/>
              <a:t>) + B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dirty="0" err="1"/>
              <a:t>Sqft</a:t>
            </a:r>
            <a:r>
              <a:rPr lang="en-US" baseline="-25000" dirty="0" err="1"/>
              <a:t>i</a:t>
            </a:r>
            <a:r>
              <a:rPr lang="en-US" dirty="0"/>
              <a:t>*D</a:t>
            </a:r>
            <a:r>
              <a:rPr lang="en-US" baseline="-25000" dirty="0"/>
              <a:t>i</a:t>
            </a:r>
            <a:r>
              <a:rPr lang="en-US" dirty="0"/>
              <a:t>) +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endParaRPr lang="en-US" baseline="-25000" dirty="0"/>
          </a:p>
          <a:p>
            <a:r>
              <a:rPr lang="en-US" dirty="0"/>
              <a:t>E(P</a:t>
            </a:r>
            <a:r>
              <a:rPr lang="en-US" baseline="-25000" dirty="0"/>
              <a:t>i</a:t>
            </a:r>
            <a:r>
              <a:rPr lang="en-US" dirty="0"/>
              <a:t>) = </a:t>
            </a:r>
          </a:p>
          <a:p>
            <a:pPr lvl="2"/>
            <a:r>
              <a:rPr lang="en-US" dirty="0"/>
              <a:t>= (B</a:t>
            </a:r>
            <a:r>
              <a:rPr lang="en-US" baseline="-25000" dirty="0"/>
              <a:t>1</a:t>
            </a:r>
            <a:r>
              <a:rPr lang="en-US" dirty="0"/>
              <a:t> + B</a:t>
            </a:r>
            <a:r>
              <a:rPr lang="en-US" baseline="-25000" dirty="0"/>
              <a:t>2</a:t>
            </a:r>
            <a:r>
              <a:rPr lang="en-US" dirty="0"/>
              <a:t>) + (B</a:t>
            </a:r>
            <a:r>
              <a:rPr lang="en-US" baseline="-25000" dirty="0"/>
              <a:t>3</a:t>
            </a:r>
            <a:r>
              <a:rPr lang="en-US" dirty="0"/>
              <a:t> + B</a:t>
            </a:r>
            <a:r>
              <a:rPr lang="en-US" baseline="-25000" dirty="0"/>
              <a:t>4</a:t>
            </a:r>
            <a:r>
              <a:rPr lang="en-US" dirty="0"/>
              <a:t>)*</a:t>
            </a:r>
            <a:r>
              <a:rPr lang="en-US" dirty="0" err="1"/>
              <a:t>Sqft</a:t>
            </a:r>
            <a:r>
              <a:rPr lang="en-US" baseline="-25000" dirty="0" err="1"/>
              <a:t>i</a:t>
            </a:r>
            <a:r>
              <a:rPr lang="en-US" dirty="0"/>
              <a:t> when D</a:t>
            </a:r>
            <a:r>
              <a:rPr lang="en-US" baseline="-25000" dirty="0"/>
              <a:t>i</a:t>
            </a:r>
            <a:r>
              <a:rPr lang="en-US" dirty="0"/>
              <a:t> = 1</a:t>
            </a:r>
          </a:p>
          <a:p>
            <a:pPr lvl="2"/>
            <a:r>
              <a:rPr lang="en-US" dirty="0"/>
              <a:t>= B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/>
              <a:t>+ B</a:t>
            </a:r>
            <a:r>
              <a:rPr lang="en-US" baseline="-25000" dirty="0"/>
              <a:t>3</a:t>
            </a:r>
            <a:r>
              <a:rPr lang="en-US"/>
              <a:t>Sqft</a:t>
            </a:r>
            <a:r>
              <a:rPr lang="en-US" baseline="-25000"/>
              <a:t>i</a:t>
            </a:r>
            <a:r>
              <a:rPr lang="en-US"/>
              <a:t> </a:t>
            </a:r>
            <a:r>
              <a:rPr lang="en-US" dirty="0"/>
              <a:t>when D</a:t>
            </a:r>
            <a:r>
              <a:rPr lang="en-US" baseline="-25000" dirty="0"/>
              <a:t>i</a:t>
            </a:r>
            <a:r>
              <a:rPr lang="en-US" dirty="0"/>
              <a:t> = 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5E0D0-B194-EEF2-71DC-34FADD82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D43F3-A02D-89D9-EABC-308084D37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r>
              <a:rPr lang="en-US" dirty="0"/>
              <a:t>You are interested to better understand what factors influence a person’s ability to learn a new language, specifically, how being immersed in a language could make lessons more impactful.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9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54D1E-BB11-0176-C68E-3B5D1A92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6D70F-650F-58E2-290F-B9D62C38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of </a:t>
            </a:r>
            <a:r>
              <a:rPr lang="en-US" dirty="0" err="1"/>
              <a:t>obs</a:t>
            </a:r>
            <a:r>
              <a:rPr lang="en-US" dirty="0"/>
              <a:t>: a person/language learner</a:t>
            </a:r>
          </a:p>
          <a:p>
            <a:r>
              <a:rPr lang="en-US" dirty="0"/>
              <a:t>Dep Var: score on a language test at the end of the year</a:t>
            </a:r>
          </a:p>
          <a:p>
            <a:r>
              <a:rPr lang="en-US" dirty="0"/>
              <a:t>X1=LESSONS=# of language lessons the person took that year</a:t>
            </a:r>
          </a:p>
          <a:p>
            <a:r>
              <a:rPr lang="en-US" dirty="0"/>
              <a:t>X2=Immerse=1 if the person was immersed in a language, 0 otherwise</a:t>
            </a:r>
          </a:p>
        </p:txBody>
      </p:sp>
    </p:spTree>
    <p:extLst>
      <p:ext uri="{BB962C8B-B14F-4D97-AF65-F5344CB8AC3E}">
        <p14:creationId xmlns:p14="http://schemas.microsoft.com/office/powerpoint/2010/main" val="58943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A951-F25D-D020-3773-2762AEBCB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05AD8-CEDE-79A1-F19F-E62E5C7B5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could run the basic model:</a:t>
            </a:r>
          </a:p>
          <a:p>
            <a:r>
              <a:rPr lang="en-US" dirty="0"/>
              <a:t>SCORE= B0+B1(LESSONS) +B2(IMMERSE)</a:t>
            </a:r>
          </a:p>
          <a:p>
            <a:r>
              <a:rPr lang="en-US" dirty="0"/>
              <a:t>But you think that the marginal impact of a lesson might be more if the person is immersed so you revise:</a:t>
            </a:r>
          </a:p>
          <a:p>
            <a:r>
              <a:rPr lang="en-US" dirty="0"/>
              <a:t>SCORE=B0+B1(LESSONS)+B2(IMMERSE)+B3(LESSONS*IMMERSE) </a:t>
            </a:r>
          </a:p>
        </p:txBody>
      </p:sp>
    </p:spTree>
    <p:extLst>
      <p:ext uri="{BB962C8B-B14F-4D97-AF65-F5344CB8AC3E}">
        <p14:creationId xmlns:p14="http://schemas.microsoft.com/office/powerpoint/2010/main" val="3207799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505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Slope Dummy Vars and Controlling for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 Dummy Vars</dc:title>
  <dc:creator>User</dc:creator>
  <cp:lastModifiedBy>Jason Beck</cp:lastModifiedBy>
  <cp:revision>20</cp:revision>
  <dcterms:created xsi:type="dcterms:W3CDTF">2006-08-16T00:00:00Z</dcterms:created>
  <dcterms:modified xsi:type="dcterms:W3CDTF">2023-12-07T09:17:07Z</dcterms:modified>
</cp:coreProperties>
</file>