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66" r:id="rId2"/>
    <p:sldMasterId id="2147483774" r:id="rId3"/>
  </p:sldMasterIdLst>
  <p:notesMasterIdLst>
    <p:notesMasterId r:id="rId27"/>
  </p:notesMasterIdLst>
  <p:handoutMasterIdLst>
    <p:handoutMasterId r:id="rId28"/>
  </p:handoutMasterIdLst>
  <p:sldIdLst>
    <p:sldId id="384" r:id="rId4"/>
    <p:sldId id="260" r:id="rId5"/>
    <p:sldId id="261" r:id="rId6"/>
    <p:sldId id="385" r:id="rId7"/>
    <p:sldId id="389" r:id="rId8"/>
    <p:sldId id="263" r:id="rId9"/>
    <p:sldId id="262" r:id="rId10"/>
    <p:sldId id="332" r:id="rId11"/>
    <p:sldId id="264" r:id="rId12"/>
    <p:sldId id="386" r:id="rId13"/>
    <p:sldId id="265" r:id="rId14"/>
    <p:sldId id="311" r:id="rId15"/>
    <p:sldId id="323" r:id="rId16"/>
    <p:sldId id="322" r:id="rId17"/>
    <p:sldId id="327" r:id="rId18"/>
    <p:sldId id="325" r:id="rId19"/>
    <p:sldId id="326" r:id="rId20"/>
    <p:sldId id="324" r:id="rId21"/>
    <p:sldId id="328" r:id="rId22"/>
    <p:sldId id="329" r:id="rId23"/>
    <p:sldId id="387" r:id="rId24"/>
    <p:sldId id="338" r:id="rId25"/>
    <p:sldId id="331" r:id="rId26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F7F"/>
    <a:srgbClr val="00965E"/>
    <a:srgbClr val="EF363B"/>
    <a:srgbClr val="FFFF66"/>
    <a:srgbClr val="005EB8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5220" autoAdjust="0"/>
  </p:normalViewPr>
  <p:slideViewPr>
    <p:cSldViewPr snapToGrid="0" snapToObjects="1">
      <p:cViewPr varScale="1">
        <p:scale>
          <a:sx n="125" d="100"/>
          <a:sy n="125" d="100"/>
        </p:scale>
        <p:origin x="114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https://www.mentimeter.com/app/presentation/al94odcsuh9uiy7em82gxwvnhmd74wby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1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67531"/>
            <a:ext cx="1750409" cy="169066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9610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961163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417342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417636"/>
            <a:ext cx="8207375" cy="295203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5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53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500" b="1"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8253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593556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68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3" y="1261612"/>
            <a:ext cx="8207375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BFA9ECFD-6718-459E-A3DF-0BC77C27279F}" type="datetime1">
              <a:rPr lang="fi-FI" altLang="en-US"/>
              <a:pPr>
                <a:defRPr/>
              </a:pPr>
              <a:t>15.1.2024</a:t>
            </a:fld>
            <a:endParaRPr lang="fi-FI" alt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endParaRPr lang="fi-FI" altLang="en-US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DCBCD439-2553-418E-AD09-BEB8C99C38D5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8051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285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261612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261612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7646FD0E-BA6A-4C02-8817-95295B56668D}" type="datetime1">
              <a:rPr lang="fi-FI" altLang="en-US"/>
              <a:pPr>
                <a:defRPr/>
              </a:pPr>
              <a:t>15.1.2024</a:t>
            </a:fld>
            <a:endParaRPr lang="fi-FI" alt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endParaRPr lang="fi-FI" alt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6DEE1E37-9E7F-46D3-A478-0019DE242F7E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982410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om du vill redigera mall för underrubrikformat</a:t>
            </a:r>
            <a:endParaRPr lang="fi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115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3230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33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537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90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126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556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6931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427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3287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733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436" y="5017369"/>
            <a:ext cx="3619873" cy="13301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ym typeface="Gill San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436" y="5150385"/>
            <a:ext cx="3619873" cy="15440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20173-7D7F-4FBC-A781-33E654CAA422}" type="datetime1">
              <a:rPr lang="fi-FI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15.1.2024</a:t>
            </a:fld>
            <a:endParaRPr lang="fi-FI">
              <a:sym typeface="Gill San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436" y="5304793"/>
            <a:ext cx="3619873" cy="13487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6CF4C-3287-4373-9C7C-A3C25A3F8A63}" type="slidenum">
              <a:rPr lang="fi-FI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1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p:hf hdr="0" ftr="0"/>
  <p:txStyles>
    <p:titleStyle>
      <a:lvl1pPr algn="ctr" defTabSz="342386" rtl="0" eaLnBrk="0" fontAlgn="base" hangingPunct="0">
        <a:spcBef>
          <a:spcPct val="0"/>
        </a:spcBef>
        <a:spcAft>
          <a:spcPct val="0"/>
        </a:spcAft>
        <a:defRPr sz="3269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2pPr>
      <a:lvl3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3pPr>
      <a:lvl4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4pPr>
      <a:lvl5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5pPr>
      <a:lvl6pPr marL="342883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685765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028648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371530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6999" indent="-256999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73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556691" indent="-213468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57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6383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199606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77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542828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77" kern="1200">
          <a:solidFill>
            <a:schemeClr val="tx1"/>
          </a:solidFill>
          <a:latin typeface="+mn-lt"/>
          <a:ea typeface="MS PGothic" panose="020B0600070205080204" pitchFamily="34" charset="-128"/>
          <a:cs typeface="ヒラギノ角ゴ Pro W3"/>
        </a:defRPr>
      </a:lvl5pPr>
      <a:lvl6pPr marL="1885853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9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fi-FI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fi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9EE0-FDA2-4B49-A676-69038E569A21}" type="datetimeFigureOut">
              <a:rPr lang="fi-FI" smtClean="0"/>
              <a:t>15.1.2024</a:t>
            </a:fld>
            <a:endParaRPr lang="fi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C2484-5D33-4CC9-AB26-4613C85DC50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484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ari-pekka.valimaa@aalto.f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rplay.se/program/215500-ur-samtiden-forskar-grand-prix-2019-kan-vi-forebygga-demens-genom-en-sund-livsstil" TargetMode="External"/><Relationship Id="rId2" Type="http://schemas.openxmlformats.org/officeDocument/2006/relationships/hyperlink" Target="https://urplay.se/program/225679-ur-samtiden-forskar-grand-prix-2021-robert-lagerstro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rplay.se/program/215518-ur-samtiden-forskar-grand-prix-2019-minska-stillasittandet-med-ny-teknik" TargetMode="External"/><Relationship Id="rId5" Type="http://schemas.openxmlformats.org/officeDocument/2006/relationships/hyperlink" Target="https://urplay.se/program/215517-ur-samtiden-forskar-grand-prix-2019-matematik-for-att-rakna-celler" TargetMode="External"/><Relationship Id="rId4" Type="http://schemas.openxmlformats.org/officeDocument/2006/relationships/hyperlink" Target="https://urplay.se/program/215515-ur-samtiden-forskar-grand-prix-2019-hallbara-svamptextiler-fran-matavfal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edu.flinga.fi/s/ET38ELS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edu.flinga.fi/s/ECV5Q7W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19D10F-44CA-4BFA-BF59-E2E582B968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Muntlig</a:t>
            </a:r>
            <a:r>
              <a:rPr lang="fi-FI" dirty="0"/>
              <a:t> </a:t>
            </a:r>
            <a:r>
              <a:rPr lang="fi-FI" dirty="0" err="1"/>
              <a:t>framställning</a:t>
            </a:r>
            <a:r>
              <a:rPr lang="fi-FI" dirty="0"/>
              <a:t> 1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B40181F-6D63-4D9E-8988-5C2C6B665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314" y="4429747"/>
            <a:ext cx="5495420" cy="9111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19 mars 2024</a:t>
            </a:r>
          </a:p>
          <a:p>
            <a:r>
              <a:rPr lang="fi-FI" dirty="0" err="1"/>
              <a:t>Materialet</a:t>
            </a:r>
            <a:r>
              <a:rPr lang="fi-FI" dirty="0"/>
              <a:t> </a:t>
            </a:r>
            <a:r>
              <a:rPr lang="fi-FI" dirty="0" err="1"/>
              <a:t>sammanställts</a:t>
            </a:r>
            <a:r>
              <a:rPr lang="fi-FI" dirty="0"/>
              <a:t> av Sofia </a:t>
            </a:r>
            <a:r>
              <a:rPr lang="fi-FI" dirty="0" err="1"/>
              <a:t>Sevón</a:t>
            </a:r>
            <a:endParaRPr lang="fi-FI" dirty="0"/>
          </a:p>
          <a:p>
            <a:endParaRPr lang="fi-FI" dirty="0"/>
          </a:p>
          <a:p>
            <a:r>
              <a:rPr lang="fi-FI" dirty="0" err="1"/>
              <a:t>Redigerats</a:t>
            </a:r>
            <a:r>
              <a:rPr lang="fi-FI" dirty="0"/>
              <a:t> av Jari-Pekka Välimaa</a:t>
            </a:r>
          </a:p>
          <a:p>
            <a:r>
              <a:rPr lang="fi-FI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jari-pekka.valimaa@aalto.fi</a:t>
            </a:r>
            <a:r>
              <a:rPr lang="fi-FI" dirty="0"/>
              <a:t>	</a:t>
            </a:r>
          </a:p>
          <a:p>
            <a:endParaRPr lang="fi-FI" dirty="0"/>
          </a:p>
        </p:txBody>
      </p:sp>
      <p:pic>
        <p:nvPicPr>
          <p:cNvPr id="6" name="Kuva 5" descr="Kuva, joka sisältää kohteen teksti, mittari, ohjauspaneeli, yötaivas&#10;&#10;Kuvaus luotu automaattisesti">
            <a:extLst>
              <a:ext uri="{FF2B5EF4-FFF2-40B4-BE49-F238E27FC236}">
                <a16:creationId xmlns:a16="http://schemas.microsoft.com/office/drawing/2014/main" id="{2E013FC0-9159-4A79-BB7D-0A7DE41D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30" y="956603"/>
            <a:ext cx="3137096" cy="20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06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10639B7-C20F-4929-B5D1-4491330707C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>
                <a:solidFill>
                  <a:srgbClr val="0070C0"/>
                </a:solidFill>
              </a:rPr>
              <a:t>Skrivet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 err="1">
                <a:solidFill>
                  <a:srgbClr val="0070C0"/>
                </a:solidFill>
              </a:rPr>
              <a:t>språk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 err="1">
                <a:solidFill>
                  <a:srgbClr val="0070C0"/>
                </a:solidFill>
              </a:rPr>
              <a:t>till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 err="1">
                <a:solidFill>
                  <a:srgbClr val="0070C0"/>
                </a:solidFill>
              </a:rPr>
              <a:t>talat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 err="1">
                <a:solidFill>
                  <a:srgbClr val="0070C0"/>
                </a:solidFill>
              </a:rPr>
              <a:t>språk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CF8AD6C-F8B8-4E4E-A318-72E2807E1C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Språket</a:t>
            </a:r>
            <a:r>
              <a:rPr lang="fi-FI" dirty="0"/>
              <a:t> </a:t>
            </a:r>
            <a:r>
              <a:rPr lang="fi-FI" dirty="0" err="1"/>
              <a:t>måste</a:t>
            </a:r>
            <a:r>
              <a:rPr lang="fi-FI" dirty="0"/>
              <a:t> </a:t>
            </a:r>
            <a:r>
              <a:rPr lang="fi-FI" dirty="0" err="1"/>
              <a:t>alltid</a:t>
            </a:r>
            <a:r>
              <a:rPr lang="fi-FI" dirty="0"/>
              <a:t> </a:t>
            </a:r>
            <a:r>
              <a:rPr lang="fi-FI" dirty="0" err="1"/>
              <a:t>anpassas</a:t>
            </a:r>
            <a:r>
              <a:rPr lang="fi-FI" dirty="0"/>
              <a:t> för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bli</a:t>
            </a:r>
            <a:r>
              <a:rPr lang="fi-FI" dirty="0"/>
              <a:t> </a:t>
            </a:r>
            <a:r>
              <a:rPr lang="fi-FI" dirty="0" err="1"/>
              <a:t>mer</a:t>
            </a:r>
            <a:r>
              <a:rPr lang="fi-FI" dirty="0"/>
              <a:t> </a:t>
            </a:r>
            <a:r>
              <a:rPr lang="fi-FI" dirty="0" err="1"/>
              <a:t>lättillgängligt</a:t>
            </a:r>
            <a:r>
              <a:rPr lang="fi-FI" dirty="0"/>
              <a:t> för </a:t>
            </a:r>
            <a:r>
              <a:rPr lang="fi-FI" dirty="0" err="1"/>
              <a:t>publiken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både</a:t>
            </a:r>
            <a:r>
              <a:rPr lang="fi-FI" dirty="0"/>
              <a:t> </a:t>
            </a:r>
            <a:r>
              <a:rPr lang="fi-FI" dirty="0" err="1"/>
              <a:t>ord</a:t>
            </a:r>
            <a:r>
              <a:rPr lang="fi-FI" dirty="0"/>
              <a:t>-, </a:t>
            </a:r>
            <a:r>
              <a:rPr lang="fi-FI" dirty="0" err="1"/>
              <a:t>fras</a:t>
            </a:r>
            <a:r>
              <a:rPr lang="fi-FI" dirty="0"/>
              <a:t>-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satsnivå</a:t>
            </a:r>
            <a:r>
              <a:rPr lang="fi-FI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Omvandla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till</a:t>
            </a:r>
            <a:r>
              <a:rPr lang="fi-FI" dirty="0"/>
              <a:t> </a:t>
            </a:r>
            <a:r>
              <a:rPr lang="fi-FI" dirty="0" err="1"/>
              <a:t>tal</a:t>
            </a:r>
            <a:r>
              <a:rPr lang="fi-FI" dirty="0"/>
              <a:t> </a:t>
            </a:r>
            <a:r>
              <a:rPr lang="fi-FI" dirty="0" err="1"/>
              <a:t>genom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använda</a:t>
            </a:r>
            <a:endParaRPr lang="fi-FI" dirty="0"/>
          </a:p>
          <a:p>
            <a:r>
              <a:rPr lang="fi-FI" dirty="0"/>
              <a:t>	- </a:t>
            </a:r>
            <a:r>
              <a:rPr lang="fi-FI" dirty="0" err="1"/>
              <a:t>hellre</a:t>
            </a:r>
            <a:r>
              <a:rPr lang="fi-FI" dirty="0"/>
              <a:t> </a:t>
            </a:r>
            <a:r>
              <a:rPr lang="fi-FI" dirty="0" err="1"/>
              <a:t>korta</a:t>
            </a:r>
            <a:r>
              <a:rPr lang="fi-FI" dirty="0"/>
              <a:t> </a:t>
            </a:r>
            <a:r>
              <a:rPr lang="fi-FI" dirty="0" err="1"/>
              <a:t>meningar</a:t>
            </a:r>
            <a:r>
              <a:rPr lang="fi-FI" dirty="0"/>
              <a:t> </a:t>
            </a:r>
            <a:r>
              <a:rPr lang="fi-FI" dirty="0" err="1"/>
              <a:t>än</a:t>
            </a:r>
            <a:r>
              <a:rPr lang="fi-FI" dirty="0"/>
              <a:t> </a:t>
            </a:r>
            <a:r>
              <a:rPr lang="fi-FI" dirty="0" err="1"/>
              <a:t>långa</a:t>
            </a:r>
            <a:endParaRPr lang="fi-FI" dirty="0"/>
          </a:p>
          <a:p>
            <a:r>
              <a:rPr lang="fi-FI" dirty="0"/>
              <a:t>	- </a:t>
            </a:r>
            <a:r>
              <a:rPr lang="fi-FI" dirty="0" err="1"/>
              <a:t>hellre</a:t>
            </a:r>
            <a:r>
              <a:rPr lang="fi-FI" dirty="0"/>
              <a:t> </a:t>
            </a:r>
            <a:r>
              <a:rPr lang="fi-FI" dirty="0" err="1"/>
              <a:t>verb</a:t>
            </a:r>
            <a:r>
              <a:rPr lang="fi-FI" dirty="0"/>
              <a:t> </a:t>
            </a:r>
            <a:r>
              <a:rPr lang="fi-FI" dirty="0" err="1"/>
              <a:t>än</a:t>
            </a:r>
            <a:r>
              <a:rPr lang="fi-FI" dirty="0"/>
              <a:t> </a:t>
            </a:r>
            <a:r>
              <a:rPr lang="fi-FI" dirty="0" err="1"/>
              <a:t>substantiv</a:t>
            </a:r>
            <a:endParaRPr lang="fi-FI" dirty="0"/>
          </a:p>
          <a:p>
            <a:r>
              <a:rPr lang="fi-FI" dirty="0"/>
              <a:t>	- </a:t>
            </a:r>
            <a:r>
              <a:rPr lang="fi-FI" dirty="0" err="1"/>
              <a:t>hellre</a:t>
            </a:r>
            <a:r>
              <a:rPr lang="fi-FI" dirty="0"/>
              <a:t> </a:t>
            </a:r>
            <a:r>
              <a:rPr lang="fi-FI" dirty="0" err="1"/>
              <a:t>aktiv</a:t>
            </a:r>
            <a:r>
              <a:rPr lang="fi-FI" dirty="0"/>
              <a:t> </a:t>
            </a:r>
            <a:r>
              <a:rPr lang="fi-FI" dirty="0" err="1"/>
              <a:t>än</a:t>
            </a:r>
            <a:r>
              <a:rPr lang="fi-FI" dirty="0"/>
              <a:t> </a:t>
            </a:r>
            <a:r>
              <a:rPr lang="fi-FI" dirty="0" err="1"/>
              <a:t>passiv</a:t>
            </a:r>
            <a:r>
              <a:rPr lang="fi-FI" dirty="0"/>
              <a:t> </a:t>
            </a:r>
            <a:r>
              <a:rPr lang="fi-FI" dirty="0" err="1"/>
              <a:t>verbformer</a:t>
            </a:r>
            <a:endParaRPr lang="fi-FI" dirty="0"/>
          </a:p>
          <a:p>
            <a:r>
              <a:rPr lang="fi-FI" dirty="0"/>
              <a:t>	- </a:t>
            </a:r>
            <a:r>
              <a:rPr lang="fi-FI" dirty="0" err="1"/>
              <a:t>hellre</a:t>
            </a:r>
            <a:r>
              <a:rPr lang="fi-FI" dirty="0"/>
              <a:t> </a:t>
            </a:r>
            <a:r>
              <a:rPr lang="fi-FI" dirty="0" err="1"/>
              <a:t>rakt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sak</a:t>
            </a:r>
            <a:r>
              <a:rPr lang="fi-FI" dirty="0"/>
              <a:t> </a:t>
            </a:r>
            <a:r>
              <a:rPr lang="fi-FI" dirty="0" err="1"/>
              <a:t>än</a:t>
            </a:r>
            <a:r>
              <a:rPr lang="fi-FI" dirty="0"/>
              <a:t> </a:t>
            </a:r>
            <a:r>
              <a:rPr lang="fi-FI" dirty="0" err="1"/>
              <a:t>krångliga</a:t>
            </a:r>
            <a:r>
              <a:rPr lang="fi-FI" dirty="0"/>
              <a:t> </a:t>
            </a:r>
            <a:r>
              <a:rPr lang="fi-FI" dirty="0" err="1"/>
              <a:t>formuleringar</a:t>
            </a:r>
            <a:r>
              <a:rPr lang="fi-FI" dirty="0"/>
              <a:t> (</a:t>
            </a:r>
            <a:r>
              <a:rPr lang="fi-FI" dirty="0" err="1"/>
              <a:t>förenkla</a:t>
            </a:r>
            <a:r>
              <a:rPr lang="fi-FI" dirty="0"/>
              <a:t> 		</a:t>
            </a:r>
            <a:r>
              <a:rPr lang="fi-FI" dirty="0" err="1"/>
              <a:t>meningsbyggnaden</a:t>
            </a:r>
            <a:r>
              <a:rPr lang="fi-FI" dirty="0"/>
              <a:t>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337125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light&#10;&#10;Description automatically generated">
            <a:extLst>
              <a:ext uri="{FF2B5EF4-FFF2-40B4-BE49-F238E27FC236}">
                <a16:creationId xmlns:a16="http://schemas.microsoft.com/office/drawing/2014/main" id="{D5CB9F00-EEC6-4C45-81D2-D773D45D33E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-9191" t="3187" r="23210" b="-3187"/>
          <a:stretch/>
        </p:blipFill>
        <p:spPr>
          <a:xfrm>
            <a:off x="4592654" y="0"/>
            <a:ext cx="4551370" cy="5715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B23B0-5779-40F5-ACD2-49C12A101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978" y="352216"/>
            <a:ext cx="6070230" cy="3250514"/>
          </a:xfrm>
        </p:spPr>
        <p:txBody>
          <a:bodyPr/>
          <a:lstStyle/>
          <a:p>
            <a:r>
              <a:rPr lang="sv-SE" sz="3200" dirty="0">
                <a:solidFill>
                  <a:srgbClr val="0070C0"/>
                </a:solidFill>
              </a:rPr>
              <a:t>Text och tal – skillnader för mottagaren</a:t>
            </a:r>
            <a:endParaRPr lang="fi-FI" sz="3200" dirty="0">
              <a:solidFill>
                <a:srgbClr val="0070C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ECF22F-9967-47ED-8F5C-8CAE159F65B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05523" y="1781994"/>
            <a:ext cx="4052221" cy="1157194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v-SE" sz="1800" dirty="0"/>
              <a:t>Tillgång till kompletterande information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v-SE" sz="1800" dirty="0"/>
              <a:t>Tid att reflektera, repetera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v-SE" sz="1800" dirty="0"/>
              <a:t>Överblick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v-SE" sz="1800" dirty="0"/>
              <a:t>Övergångar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863454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04A367CB-EBEF-469B-A743-9E5BA23C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1" y="359173"/>
            <a:ext cx="6774834" cy="1019922"/>
          </a:xfrm>
        </p:spPr>
        <p:txBody>
          <a:bodyPr/>
          <a:lstStyle/>
          <a:p>
            <a:pPr algn="l"/>
            <a:r>
              <a:rPr lang="fi-FI" altLang="fi-FI" sz="3164" b="1" dirty="0" err="1">
                <a:solidFill>
                  <a:srgbClr val="0070C0"/>
                </a:solidFill>
              </a:rPr>
              <a:t>Grundstrukturen</a:t>
            </a:r>
            <a:endParaRPr lang="fi-FI" altLang="fi-FI" sz="3164" b="1" dirty="0">
              <a:solidFill>
                <a:srgbClr val="0070C0"/>
              </a:solidFill>
            </a:endParaRP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3CD3391-8BC6-48DA-91DA-4112A33B0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392" y="1296665"/>
            <a:ext cx="1477119" cy="4134632"/>
          </a:xfrm>
          <a:prstGeom prst="rect">
            <a:avLst/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i-FI" altLang="fi-FI" sz="2461" b="1" dirty="0" err="1">
                <a:solidFill>
                  <a:srgbClr val="FFFFFF"/>
                </a:solidFill>
              </a:rPr>
              <a:t>Inledning</a:t>
            </a:r>
            <a:endParaRPr lang="fi-FI" altLang="fi-FI" sz="2461" b="1" dirty="0">
              <a:solidFill>
                <a:srgbClr val="FFFFFF"/>
              </a:solidFill>
            </a:endParaRPr>
          </a:p>
        </p:txBody>
      </p:sp>
      <p:sp>
        <p:nvSpPr>
          <p:cNvPr id="41988" name="Rectangle 6">
            <a:extLst>
              <a:ext uri="{FF2B5EF4-FFF2-40B4-BE49-F238E27FC236}">
                <a16:creationId xmlns:a16="http://schemas.microsoft.com/office/drawing/2014/main" id="{5A6FCCD8-6EC5-4C2F-8347-F2BE0C268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511" y="3201665"/>
            <a:ext cx="3839766" cy="535781"/>
          </a:xfrm>
          <a:prstGeom prst="rect">
            <a:avLst/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i-FI" altLang="fi-FI" sz="2461" b="1" dirty="0" err="1">
                <a:solidFill>
                  <a:srgbClr val="FFFFFF"/>
                </a:solidFill>
              </a:rPr>
              <a:t>Huvuddel</a:t>
            </a:r>
            <a:endParaRPr lang="fi-FI" altLang="fi-FI" sz="2461" b="1" dirty="0">
              <a:solidFill>
                <a:srgbClr val="FFFFFF"/>
              </a:solidFill>
            </a:endParaRPr>
          </a:p>
        </p:txBody>
      </p:sp>
      <p:sp>
        <p:nvSpPr>
          <p:cNvPr id="41989" name="Rectangle 11">
            <a:extLst>
              <a:ext uri="{FF2B5EF4-FFF2-40B4-BE49-F238E27FC236}">
                <a16:creationId xmlns:a16="http://schemas.microsoft.com/office/drawing/2014/main" id="{0DF434A3-8F45-49C9-8062-7BFF059E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277" y="1296665"/>
            <a:ext cx="1476189" cy="4134632"/>
          </a:xfrm>
          <a:prstGeom prst="rect">
            <a:avLst/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i-FI" altLang="fi-FI" sz="2200" b="1" dirty="0" err="1">
                <a:solidFill>
                  <a:srgbClr val="FFFFFF"/>
                </a:solidFill>
              </a:rPr>
              <a:t>Avslutning</a:t>
            </a:r>
            <a:endParaRPr lang="fi-FI" altLang="fi-FI" sz="2200" b="1" dirty="0">
              <a:solidFill>
                <a:srgbClr val="FFFFFF"/>
              </a:solidFill>
            </a:endParaRPr>
          </a:p>
        </p:txBody>
      </p:sp>
      <p:sp>
        <p:nvSpPr>
          <p:cNvPr id="41990" name="TextBox 9">
            <a:extLst>
              <a:ext uri="{FF2B5EF4-FFF2-40B4-BE49-F238E27FC236}">
                <a16:creationId xmlns:a16="http://schemas.microsoft.com/office/drawing/2014/main" id="{5E989030-1C11-4D57-8BA6-A0C0A80C514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016793" y="3290498"/>
            <a:ext cx="942053" cy="253100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i-FI" altLang="fi-FI" sz="2461" dirty="0" err="1"/>
              <a:t>Vad</a:t>
            </a:r>
            <a:r>
              <a:rPr lang="fi-FI" altLang="fi-FI" sz="2461" dirty="0"/>
              <a:t> </a:t>
            </a:r>
            <a:r>
              <a:rPr lang="fi-FI" altLang="fi-FI" sz="2461" dirty="0" err="1"/>
              <a:t>göra</a:t>
            </a:r>
            <a:r>
              <a:rPr lang="fi-FI" altLang="fi-FI" sz="2461" dirty="0"/>
              <a:t> </a:t>
            </a:r>
            <a:r>
              <a:rPr lang="fi-FI" altLang="fi-FI" sz="2461" dirty="0" err="1"/>
              <a:t>med</a:t>
            </a:r>
            <a:r>
              <a:rPr lang="fi-FI" altLang="fi-FI" sz="2461" dirty="0"/>
              <a:t> </a:t>
            </a:r>
            <a:r>
              <a:rPr lang="fi-FI" altLang="fi-FI" sz="2461" dirty="0" err="1"/>
              <a:t>dubbel</a:t>
            </a:r>
            <a:r>
              <a:rPr lang="fi-FI" altLang="fi-FI" sz="2461" dirty="0"/>
              <a:t> </a:t>
            </a:r>
            <a:r>
              <a:rPr lang="fi-FI" altLang="fi-FI" sz="2461" dirty="0" err="1"/>
              <a:t>publik</a:t>
            </a:r>
            <a:r>
              <a:rPr lang="fi-FI" altLang="fi-FI" sz="2461" dirty="0"/>
              <a:t>?</a:t>
            </a: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9B1E850-52CE-4802-8019-A3CFA286494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/>
          <a:stretch/>
        </p:blipFill>
        <p:spPr>
          <a:xfrm rot="16200000">
            <a:off x="4381121" y="952119"/>
            <a:ext cx="5714999" cy="381076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380323-97BD-4A20-B29A-B97D771D5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533" y="127364"/>
            <a:ext cx="4824083" cy="3250514"/>
          </a:xfrm>
        </p:spPr>
        <p:txBody>
          <a:bodyPr/>
          <a:lstStyle/>
          <a:p>
            <a:r>
              <a:rPr lang="fi-FI" altLang="fi-FI" sz="3600" dirty="0" err="1">
                <a:solidFill>
                  <a:srgbClr val="0070C0"/>
                </a:solidFill>
              </a:rPr>
              <a:t>Dispositionsmodeller</a:t>
            </a:r>
            <a:endParaRPr lang="fi-FI" sz="3600" dirty="0">
              <a:solidFill>
                <a:srgbClr val="0070C0"/>
              </a:solidFill>
            </a:endParaRPr>
          </a:p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D872B-BA30-4753-91E3-2265F9FE1FB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32533" y="1038070"/>
            <a:ext cx="4348210" cy="3829986"/>
          </a:xfrm>
        </p:spPr>
        <p:txBody>
          <a:bodyPr/>
          <a:lstStyle/>
          <a:p>
            <a:pPr marL="342900" indent="-3429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frågeställning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syfte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teori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genomförande</a:t>
            </a:r>
            <a:r>
              <a:rPr lang="fi-FI" altLang="fi-FI" sz="2000" dirty="0"/>
              <a:t>, </a:t>
            </a:r>
            <a:r>
              <a:rPr lang="fi-FI" altLang="fi-FI" sz="2000" dirty="0" err="1"/>
              <a:t>resultat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diskussion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slutsats</a:t>
            </a:r>
            <a:endParaRPr lang="fi-FI" altLang="fi-FI" sz="2000" dirty="0"/>
          </a:p>
          <a:p>
            <a:pPr marL="342900" indent="-3429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problem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möjligheter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förslag</a:t>
            </a:r>
            <a:endParaRPr lang="fi-FI" altLang="fi-FI" sz="2000" dirty="0"/>
          </a:p>
          <a:p>
            <a:pPr marL="342900" indent="-3429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i </a:t>
            </a:r>
            <a:r>
              <a:rPr lang="fi-FI" altLang="fi-FI" sz="2000" dirty="0" err="1"/>
              <a:t>går</a:t>
            </a:r>
            <a:r>
              <a:rPr lang="fi-FI" altLang="fi-FI" sz="2000" dirty="0"/>
              <a:t> – i </a:t>
            </a:r>
            <a:r>
              <a:rPr lang="fi-FI" altLang="fi-FI" sz="2000" dirty="0" err="1"/>
              <a:t>dag</a:t>
            </a:r>
            <a:r>
              <a:rPr lang="fi-FI" altLang="fi-FI" sz="2000" dirty="0"/>
              <a:t>  - i </a:t>
            </a:r>
            <a:r>
              <a:rPr lang="fi-FI" altLang="fi-FI" sz="2000" dirty="0" err="1"/>
              <a:t>morgon</a:t>
            </a:r>
            <a:endParaRPr lang="fi-FI" altLang="fi-FI" sz="2000" dirty="0"/>
          </a:p>
          <a:p>
            <a:pPr marL="342900" indent="-3429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kronologiskt</a:t>
            </a:r>
            <a:r>
              <a:rPr lang="fi-FI" altLang="fi-FI" sz="2000" dirty="0"/>
              <a:t>, </a:t>
            </a:r>
            <a:r>
              <a:rPr lang="fi-FI" altLang="fi-FI" sz="2000" dirty="0" err="1"/>
              <a:t>stegvis</a:t>
            </a:r>
            <a:r>
              <a:rPr lang="fi-FI" altLang="fi-FI" sz="2000" dirty="0"/>
              <a:t> </a:t>
            </a:r>
          </a:p>
          <a:p>
            <a:pPr marL="342900" indent="-3429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olika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teorier</a:t>
            </a:r>
            <a:r>
              <a:rPr lang="fi-FI" altLang="fi-FI" sz="2000" dirty="0"/>
              <a:t> &gt; </a:t>
            </a:r>
            <a:r>
              <a:rPr lang="fi-FI" altLang="fi-FI" sz="2000" dirty="0" err="1"/>
              <a:t>slutsats</a:t>
            </a:r>
            <a:r>
              <a:rPr lang="fi-FI" altLang="fi-FI" sz="2000" dirty="0"/>
              <a:t> </a:t>
            </a:r>
          </a:p>
          <a:p>
            <a:pPr marL="342900" indent="-3429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vem</a:t>
            </a:r>
            <a:r>
              <a:rPr lang="fi-FI" altLang="fi-FI" sz="2000" dirty="0"/>
              <a:t>, </a:t>
            </a:r>
            <a:r>
              <a:rPr lang="fi-FI" altLang="fi-FI" sz="2000" dirty="0" err="1"/>
              <a:t>vad</a:t>
            </a:r>
            <a:r>
              <a:rPr lang="fi-FI" altLang="fi-FI" sz="2000" dirty="0"/>
              <a:t>, </a:t>
            </a:r>
            <a:r>
              <a:rPr lang="fi-FI" altLang="fi-FI" sz="2000" dirty="0" err="1"/>
              <a:t>var</a:t>
            </a:r>
            <a:r>
              <a:rPr lang="fi-FI" altLang="fi-FI" sz="2000" dirty="0"/>
              <a:t>, </a:t>
            </a:r>
            <a:r>
              <a:rPr lang="fi-FI" altLang="fi-FI" sz="2000" dirty="0" err="1"/>
              <a:t>hur</a:t>
            </a:r>
            <a:r>
              <a:rPr lang="fi-FI" altLang="fi-FI" sz="2000" dirty="0"/>
              <a:t>, </a:t>
            </a:r>
            <a:r>
              <a:rPr lang="fi-FI" altLang="fi-FI" sz="2000" dirty="0" err="1"/>
              <a:t>när</a:t>
            </a:r>
            <a:r>
              <a:rPr lang="fi-FI" altLang="fi-FI" sz="2000" dirty="0"/>
              <a:t>, </a:t>
            </a:r>
            <a:r>
              <a:rPr lang="fi-FI" altLang="fi-FI" sz="2000" dirty="0" err="1"/>
              <a:t>varför</a:t>
            </a:r>
            <a:r>
              <a:rPr lang="fi-FI" altLang="fi-FI" sz="2000" dirty="0"/>
              <a:t>?</a:t>
            </a:r>
          </a:p>
          <a:p>
            <a:pPr marL="342900" indent="-3429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retoriska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frågor</a:t>
            </a:r>
            <a:r>
              <a:rPr lang="fi-FI" altLang="fi-FI" sz="2000" dirty="0"/>
              <a:t> + </a:t>
            </a:r>
            <a:r>
              <a:rPr lang="fi-FI" altLang="fi-FI" sz="2000" dirty="0" err="1"/>
              <a:t>svar</a:t>
            </a:r>
            <a:endParaRPr lang="fi-FI" altLang="fi-FI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232A3-E684-44E9-AED1-D0DE2E40208E}"/>
              </a:ext>
            </a:extLst>
          </p:cNvPr>
          <p:cNvSpPr txBox="1"/>
          <p:nvPr/>
        </p:nvSpPr>
        <p:spPr>
          <a:xfrm>
            <a:off x="5568846" y="5343993"/>
            <a:ext cx="21660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Bild: Aaltos materialbank</a:t>
            </a:r>
            <a:endParaRPr lang="fi-FI" dirty="0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2386806B-EE35-428C-93F9-3F25E9EA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69" y="408648"/>
            <a:ext cx="5179101" cy="1208299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fi-FI" altLang="fi-FI" sz="3200" b="1" dirty="0" err="1">
                <a:solidFill>
                  <a:srgbClr val="0070C0"/>
                </a:solidFill>
                <a:latin typeface="+mn-lt"/>
              </a:rPr>
              <a:t>Dispositionen</a:t>
            </a:r>
            <a:r>
              <a:rPr lang="fi-FI" altLang="fi-FI" sz="3200" b="1" dirty="0">
                <a:solidFill>
                  <a:srgbClr val="0070C0"/>
                </a:solidFill>
                <a:latin typeface="+mn-lt"/>
              </a:rPr>
              <a:t> ”</a:t>
            </a:r>
            <a:r>
              <a:rPr lang="fi-FI" altLang="fi-FI" sz="3200" b="1" dirty="0" err="1">
                <a:solidFill>
                  <a:srgbClr val="0070C0"/>
                </a:solidFill>
                <a:latin typeface="+mn-lt"/>
              </a:rPr>
              <a:t>det</a:t>
            </a:r>
            <a:r>
              <a:rPr lang="fi-FI" altLang="fi-FI" sz="3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+mn-lt"/>
              </a:rPr>
              <a:t>viktigaste</a:t>
            </a:r>
            <a:r>
              <a:rPr lang="fi-FI" altLang="fi-FI" sz="3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+mn-lt"/>
              </a:rPr>
              <a:t>först</a:t>
            </a:r>
            <a:r>
              <a:rPr lang="fi-FI" altLang="fi-FI" sz="3200" b="1" dirty="0">
                <a:solidFill>
                  <a:srgbClr val="0070C0"/>
                </a:solidFill>
                <a:latin typeface="+mn-lt"/>
              </a:rPr>
              <a:t>”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EF130933-F5E9-45BD-BFBF-6AA356EB1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1716374"/>
            <a:ext cx="6131719" cy="37915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fi-FI" dirty="0" err="1"/>
              <a:t>Utgår</a:t>
            </a:r>
            <a:r>
              <a:rPr lang="fi-FI" altLang="fi-FI" dirty="0"/>
              <a:t> </a:t>
            </a:r>
            <a:r>
              <a:rPr lang="fi-FI" altLang="fi-FI" dirty="0" err="1"/>
              <a:t>från</a:t>
            </a:r>
            <a:r>
              <a:rPr lang="fi-FI" altLang="fi-FI" dirty="0"/>
              <a:t> </a:t>
            </a:r>
            <a:r>
              <a:rPr lang="fi-FI" altLang="fi-FI" b="1" dirty="0" err="1"/>
              <a:t>lyssnarens</a:t>
            </a:r>
            <a:r>
              <a:rPr lang="fi-FI" altLang="fi-FI" b="1" dirty="0"/>
              <a:t> </a:t>
            </a:r>
            <a:r>
              <a:rPr lang="fi-FI" altLang="fi-FI" b="1" dirty="0" err="1"/>
              <a:t>prioriteringar</a:t>
            </a:r>
            <a:endParaRPr lang="fi-FI" altLang="fi-FI" b="1" dirty="0"/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i-FI" altLang="fi-FI" dirty="0" err="1"/>
              <a:t>Bryter</a:t>
            </a:r>
            <a:r>
              <a:rPr lang="fi-FI" altLang="fi-FI" dirty="0"/>
              <a:t> </a:t>
            </a:r>
            <a:r>
              <a:rPr lang="fi-FI" altLang="fi-FI" dirty="0" err="1"/>
              <a:t>mot</a:t>
            </a:r>
            <a:r>
              <a:rPr lang="fi-FI" altLang="fi-FI" dirty="0"/>
              <a:t> </a:t>
            </a:r>
            <a:r>
              <a:rPr lang="fi-FI" altLang="fi-FI" dirty="0" err="1"/>
              <a:t>det</a:t>
            </a:r>
            <a:r>
              <a:rPr lang="fi-FI" altLang="fi-FI" dirty="0"/>
              <a:t> </a:t>
            </a:r>
            <a:r>
              <a:rPr lang="fi-FI" altLang="fi-FI" dirty="0" err="1"/>
              <a:t>logisk</a:t>
            </a:r>
            <a:r>
              <a:rPr lang="fi-FI" altLang="fi-FI" dirty="0"/>
              <a:t> – </a:t>
            </a:r>
            <a:r>
              <a:rPr lang="fi-FI" altLang="fi-FI" dirty="0" err="1"/>
              <a:t>historiska</a:t>
            </a:r>
            <a:r>
              <a:rPr lang="fi-FI" altLang="fi-FI" dirty="0"/>
              <a:t> </a:t>
            </a:r>
            <a:r>
              <a:rPr lang="fi-FI" altLang="fi-FI" dirty="0" err="1"/>
              <a:t>upplägget</a:t>
            </a:r>
            <a:endParaRPr lang="fi-FI" altLang="fi-FI" dirty="0"/>
          </a:p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endParaRPr lang="fi-FI" altLang="fi-FI" dirty="0">
              <a:solidFill>
                <a:srgbClr val="005EB8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fi-FI" altLang="fi-FI" b="1" dirty="0" err="1">
                <a:solidFill>
                  <a:srgbClr val="0070C0"/>
                </a:solidFill>
              </a:rPr>
              <a:t>Vad</a:t>
            </a:r>
            <a:r>
              <a:rPr lang="fi-FI" altLang="fi-FI" b="1" dirty="0">
                <a:solidFill>
                  <a:srgbClr val="0070C0"/>
                </a:solidFill>
              </a:rPr>
              <a:t> </a:t>
            </a:r>
            <a:r>
              <a:rPr lang="fi-FI" altLang="fi-FI" b="1" dirty="0" err="1">
                <a:solidFill>
                  <a:srgbClr val="0070C0"/>
                </a:solidFill>
              </a:rPr>
              <a:t>är</a:t>
            </a:r>
            <a:r>
              <a:rPr lang="fi-FI" altLang="fi-FI" b="1" dirty="0">
                <a:solidFill>
                  <a:srgbClr val="0070C0"/>
                </a:solidFill>
              </a:rPr>
              <a:t> </a:t>
            </a:r>
            <a:r>
              <a:rPr lang="fi-FI" altLang="fi-FI" b="1" dirty="0" err="1">
                <a:solidFill>
                  <a:srgbClr val="0070C0"/>
                </a:solidFill>
              </a:rPr>
              <a:t>då</a:t>
            </a:r>
            <a:r>
              <a:rPr lang="fi-FI" altLang="fi-FI" b="1" dirty="0">
                <a:solidFill>
                  <a:srgbClr val="0070C0"/>
                </a:solidFill>
              </a:rPr>
              <a:t> </a:t>
            </a:r>
            <a:r>
              <a:rPr lang="fi-FI" altLang="fi-FI" b="1" dirty="0" err="1">
                <a:solidFill>
                  <a:srgbClr val="0070C0"/>
                </a:solidFill>
              </a:rPr>
              <a:t>viktigt</a:t>
            </a:r>
            <a:r>
              <a:rPr lang="fi-FI" altLang="fi-FI" b="1" dirty="0">
                <a:solidFill>
                  <a:srgbClr val="0070C0"/>
                </a:solidFill>
              </a:rPr>
              <a:t>?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resultat</a:t>
            </a:r>
            <a:r>
              <a:rPr lang="fi-FI" altLang="fi-FI" dirty="0"/>
              <a:t> </a:t>
            </a:r>
            <a:r>
              <a:rPr lang="fi-FI" altLang="fi-FI" dirty="0" err="1"/>
              <a:t>och</a:t>
            </a:r>
            <a:r>
              <a:rPr lang="fi-FI" altLang="fi-FI" dirty="0"/>
              <a:t> </a:t>
            </a:r>
            <a:r>
              <a:rPr lang="fi-FI" altLang="fi-FI" dirty="0" err="1"/>
              <a:t>slutsatser</a:t>
            </a:r>
            <a:endParaRPr lang="fi-FI" altLang="fi-FI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vinstmöjligheter</a:t>
            </a:r>
            <a:endParaRPr lang="fi-FI" altLang="fi-FI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förbättringar</a:t>
            </a:r>
            <a:r>
              <a:rPr lang="fi-FI" altLang="fi-FI" dirty="0"/>
              <a:t> i </a:t>
            </a:r>
            <a:r>
              <a:rPr lang="fi-FI" altLang="fi-FI" dirty="0" err="1"/>
              <a:t>kvalitet</a:t>
            </a:r>
            <a:r>
              <a:rPr lang="fi-FI" altLang="fi-FI" dirty="0"/>
              <a:t>, </a:t>
            </a:r>
            <a:r>
              <a:rPr lang="fi-FI" altLang="fi-FI" dirty="0" err="1"/>
              <a:t>säkerhet</a:t>
            </a:r>
            <a:r>
              <a:rPr lang="fi-FI" altLang="fi-FI" dirty="0"/>
              <a:t>, </a:t>
            </a:r>
            <a:r>
              <a:rPr lang="fi-FI" altLang="fi-FI" dirty="0" err="1"/>
              <a:t>miljö</a:t>
            </a:r>
            <a:r>
              <a:rPr lang="fi-FI" altLang="fi-FI" dirty="0"/>
              <a:t>…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29095F4-9C86-497F-8DE2-728A8D6CC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898" y="351023"/>
            <a:ext cx="2540833" cy="2730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55C5B4-D1AB-4E4C-ABC0-8B35E3BE6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3" y="1335149"/>
            <a:ext cx="4839273" cy="3636984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Kan du </a:t>
            </a:r>
            <a:r>
              <a:rPr lang="en-US" sz="1400" dirty="0" err="1"/>
              <a:t>väcka</a:t>
            </a:r>
            <a:r>
              <a:rPr lang="en-US" sz="1400" dirty="0"/>
              <a:t> </a:t>
            </a:r>
            <a:r>
              <a:rPr lang="en-US" sz="1400" dirty="0" err="1"/>
              <a:t>intresse</a:t>
            </a:r>
            <a:r>
              <a:rPr lang="en-US" sz="1400" dirty="0"/>
              <a:t>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Kan du </a:t>
            </a:r>
            <a:r>
              <a:rPr lang="en-US" sz="1400" dirty="0" err="1"/>
              <a:t>skapa</a:t>
            </a:r>
            <a:r>
              <a:rPr lang="en-US" sz="1400" dirty="0"/>
              <a:t> </a:t>
            </a:r>
            <a:r>
              <a:rPr lang="en-US" sz="1400" dirty="0" err="1"/>
              <a:t>gemensam</a:t>
            </a:r>
            <a:r>
              <a:rPr lang="en-US" sz="1400" dirty="0"/>
              <a:t> </a:t>
            </a:r>
            <a:r>
              <a:rPr lang="en-US" sz="1400" dirty="0" err="1"/>
              <a:t>plattform</a:t>
            </a:r>
            <a:r>
              <a:rPr lang="en-US" sz="1400" dirty="0"/>
              <a:t> med </a:t>
            </a:r>
            <a:r>
              <a:rPr lang="en-US" sz="1400" dirty="0" err="1"/>
              <a:t>lyssnarna</a:t>
            </a:r>
            <a:r>
              <a:rPr lang="en-US" sz="1400" dirty="0"/>
              <a:t>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Kan du </a:t>
            </a:r>
            <a:r>
              <a:rPr lang="en-US" sz="1400" dirty="0" err="1"/>
              <a:t>skapa</a:t>
            </a:r>
            <a:r>
              <a:rPr lang="en-US" sz="1400" dirty="0"/>
              <a:t> </a:t>
            </a:r>
            <a:r>
              <a:rPr lang="en-US" sz="1400" dirty="0" err="1"/>
              <a:t>förtroende</a:t>
            </a:r>
            <a:r>
              <a:rPr lang="en-US" sz="1400" dirty="0"/>
              <a:t>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Kan du redan </a:t>
            </a:r>
            <a:r>
              <a:rPr lang="en-US" sz="1400" dirty="0" err="1"/>
              <a:t>här</a:t>
            </a:r>
            <a:r>
              <a:rPr lang="en-US" sz="1400" dirty="0"/>
              <a:t> </a:t>
            </a:r>
            <a:r>
              <a:rPr lang="en-US" sz="1400" dirty="0" err="1"/>
              <a:t>säga</a:t>
            </a:r>
            <a:r>
              <a:rPr lang="en-US" sz="1400" dirty="0"/>
              <a:t> </a:t>
            </a:r>
            <a:r>
              <a:rPr lang="en-US" sz="1400" dirty="0" err="1"/>
              <a:t>vad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är</a:t>
            </a:r>
            <a:r>
              <a:rPr lang="en-US" sz="1400" dirty="0"/>
              <a:t> </a:t>
            </a:r>
            <a:r>
              <a:rPr lang="en-US" sz="1400" dirty="0" err="1"/>
              <a:t>huvudbudskapet</a:t>
            </a:r>
            <a:r>
              <a:rPr lang="en-US" sz="1400" dirty="0"/>
              <a:t>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1400" dirty="0" err="1"/>
              <a:t>Presentera</a:t>
            </a:r>
            <a:r>
              <a:rPr lang="fi-FI" altLang="fi-FI" sz="1400" dirty="0"/>
              <a:t> </a:t>
            </a:r>
            <a:r>
              <a:rPr lang="fi-FI" altLang="fi-FI" sz="1400" dirty="0" err="1"/>
              <a:t>dig</a:t>
            </a:r>
            <a:r>
              <a:rPr lang="fi-FI" altLang="fi-FI" sz="1400" dirty="0"/>
              <a:t> </a:t>
            </a:r>
            <a:r>
              <a:rPr lang="fi-FI" altLang="fi-FI" sz="1400" dirty="0" err="1"/>
              <a:t>själv</a:t>
            </a:r>
            <a:r>
              <a:rPr lang="fi-FI" altLang="fi-FI" sz="1400" dirty="0"/>
              <a:t> </a:t>
            </a:r>
            <a:r>
              <a:rPr lang="fi-FI" altLang="fi-FI" sz="1400" dirty="0" err="1"/>
              <a:t>och</a:t>
            </a:r>
            <a:r>
              <a:rPr lang="fi-FI" altLang="fi-FI" sz="1400" dirty="0"/>
              <a:t> </a:t>
            </a:r>
            <a:r>
              <a:rPr lang="fi-FI" altLang="fi-FI" sz="1400" dirty="0" err="1"/>
              <a:t>ditt</a:t>
            </a:r>
            <a:r>
              <a:rPr lang="fi-FI" altLang="fi-FI" sz="1400" dirty="0"/>
              <a:t> </a:t>
            </a:r>
            <a:r>
              <a:rPr lang="fi-FI" altLang="fi-FI" sz="1400" dirty="0" err="1"/>
              <a:t>studieområde</a:t>
            </a:r>
            <a:endParaRPr lang="fi-FI" altLang="fi-FI" sz="14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1400" dirty="0" err="1"/>
              <a:t>Presentera</a:t>
            </a:r>
            <a:r>
              <a:rPr lang="fi-FI" altLang="fi-FI" sz="1400" dirty="0"/>
              <a:t> </a:t>
            </a:r>
            <a:r>
              <a:rPr lang="fi-FI" altLang="fi-FI" sz="1400" dirty="0" err="1"/>
              <a:t>temat</a:t>
            </a:r>
            <a:r>
              <a:rPr lang="fi-FI" altLang="fi-FI" sz="1400" dirty="0"/>
              <a:t> </a:t>
            </a:r>
            <a:r>
              <a:rPr lang="fi-FI" altLang="fi-FI" sz="1400" dirty="0" err="1"/>
              <a:t>med</a:t>
            </a:r>
            <a:r>
              <a:rPr lang="fi-FI" altLang="fi-FI" sz="1400" dirty="0"/>
              <a:t> </a:t>
            </a:r>
            <a:r>
              <a:rPr lang="fi-FI" altLang="fi-FI" sz="1400" dirty="0" err="1"/>
              <a:t>motiveringar</a:t>
            </a:r>
            <a:r>
              <a:rPr lang="fi-FI" altLang="fi-FI" sz="1400" dirty="0"/>
              <a:t>. </a:t>
            </a:r>
            <a:r>
              <a:rPr lang="fi-FI" altLang="fi-FI" sz="1400" dirty="0" err="1"/>
              <a:t>Utgå</a:t>
            </a:r>
            <a:r>
              <a:rPr lang="fi-FI" altLang="fi-FI" sz="1400" dirty="0"/>
              <a:t> </a:t>
            </a:r>
            <a:r>
              <a:rPr lang="fi-FI" altLang="fi-FI" sz="1400" dirty="0" err="1"/>
              <a:t>ifrån</a:t>
            </a:r>
            <a:r>
              <a:rPr lang="fi-FI" altLang="fi-FI" sz="1400" dirty="0"/>
              <a:t> </a:t>
            </a:r>
            <a:r>
              <a:rPr lang="fi-FI" altLang="fi-FI" sz="1400" dirty="0" err="1"/>
              <a:t>publiken</a:t>
            </a:r>
            <a:r>
              <a:rPr lang="fi-FI" altLang="fi-FI" sz="1400" dirty="0"/>
              <a:t>, </a:t>
            </a:r>
            <a:r>
              <a:rPr lang="fi-FI" altLang="fi-FI" sz="1400" dirty="0" err="1"/>
              <a:t>inte</a:t>
            </a:r>
            <a:r>
              <a:rPr lang="fi-FI" altLang="fi-FI" sz="1400" dirty="0"/>
              <a:t> </a:t>
            </a:r>
            <a:r>
              <a:rPr lang="fi-FI" altLang="fi-FI" sz="1400" dirty="0" err="1"/>
              <a:t>talaren</a:t>
            </a:r>
            <a:r>
              <a:rPr lang="fi-FI" altLang="fi-FI" sz="1400" dirty="0"/>
              <a:t>.</a:t>
            </a:r>
          </a:p>
          <a:p>
            <a:pPr lvl="2"/>
            <a:r>
              <a:rPr lang="fi-FI" altLang="fi-FI" sz="1400" dirty="0"/>
              <a:t>	</a:t>
            </a:r>
            <a:r>
              <a:rPr lang="fi-FI" altLang="fi-FI" sz="1200" b="1" dirty="0"/>
              <a:t>Min </a:t>
            </a:r>
            <a:r>
              <a:rPr lang="fi-FI" altLang="fi-FI" sz="1200" b="1" dirty="0" err="1"/>
              <a:t>presentation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handlar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om</a:t>
            </a:r>
            <a:r>
              <a:rPr lang="fi-FI" altLang="fi-FI" sz="1200" b="1" dirty="0"/>
              <a:t>…</a:t>
            </a:r>
          </a:p>
          <a:p>
            <a:pPr lvl="2"/>
            <a:r>
              <a:rPr lang="fi-FI" altLang="fi-FI" sz="1200" b="1" dirty="0"/>
              <a:t>	</a:t>
            </a:r>
            <a:r>
              <a:rPr lang="fi-FI" altLang="fi-FI" sz="1200" b="1" dirty="0" err="1"/>
              <a:t>Jag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ska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tala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om</a:t>
            </a:r>
            <a:r>
              <a:rPr lang="fi-FI" altLang="fi-FI" sz="1200" b="1" dirty="0"/>
              <a:t>…</a:t>
            </a:r>
            <a:endParaRPr lang="fi-FI" altLang="fi-FI" sz="12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1400" dirty="0" err="1"/>
              <a:t>Berätta</a:t>
            </a:r>
            <a:r>
              <a:rPr lang="fi-FI" altLang="fi-FI" sz="1400" dirty="0"/>
              <a:t> </a:t>
            </a:r>
            <a:r>
              <a:rPr lang="fi-FI" altLang="fi-FI" sz="1400" dirty="0" err="1"/>
              <a:t>om</a:t>
            </a:r>
            <a:r>
              <a:rPr lang="fi-FI" altLang="fi-FI" sz="1400" dirty="0"/>
              <a:t> </a:t>
            </a:r>
            <a:r>
              <a:rPr lang="fi-FI" altLang="fi-FI" sz="1400" dirty="0" err="1"/>
              <a:t>innehållet</a:t>
            </a:r>
            <a:r>
              <a:rPr lang="fi-FI" altLang="fi-FI" sz="1400" dirty="0"/>
              <a:t> i </a:t>
            </a:r>
            <a:r>
              <a:rPr lang="fi-FI" altLang="fi-FI" sz="1400" dirty="0" err="1"/>
              <a:t>början</a:t>
            </a:r>
            <a:r>
              <a:rPr lang="fi-FI" altLang="fi-FI" sz="1400" dirty="0"/>
              <a:t> (</a:t>
            </a:r>
            <a:r>
              <a:rPr lang="fi-FI" altLang="fi-FI" sz="1400" dirty="0" err="1"/>
              <a:t>innehållsförteckning</a:t>
            </a:r>
            <a:r>
              <a:rPr lang="fi-FI" altLang="fi-FI" sz="1400" dirty="0"/>
              <a:t>)</a:t>
            </a:r>
          </a:p>
          <a:p>
            <a:pPr lvl="2"/>
            <a:r>
              <a:rPr lang="fi-FI" altLang="fi-FI" sz="1200" b="1" dirty="0"/>
              <a:t>I </a:t>
            </a:r>
            <a:r>
              <a:rPr lang="fi-FI" altLang="fi-FI" sz="1200" b="1" dirty="0" err="1"/>
              <a:t>början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berättar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jag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om</a:t>
            </a:r>
            <a:r>
              <a:rPr lang="fi-FI" altLang="fi-FI" sz="1200" b="1" dirty="0"/>
              <a:t>…  Sedan </a:t>
            </a:r>
            <a:r>
              <a:rPr lang="fi-FI" altLang="fi-FI" sz="1200" b="1" dirty="0" err="1"/>
              <a:t>fortsätter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jag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med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att</a:t>
            </a:r>
            <a:r>
              <a:rPr lang="fi-FI" altLang="fi-FI" sz="1200" b="1" dirty="0"/>
              <a:t>…   </a:t>
            </a:r>
            <a:r>
              <a:rPr lang="fi-FI" altLang="fi-FI" sz="1200" b="1" dirty="0" err="1"/>
              <a:t>Till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slut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talar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jag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om</a:t>
            </a:r>
            <a:r>
              <a:rPr lang="fi-FI" altLang="fi-FI" sz="1200" b="1" dirty="0"/>
              <a:t>… för </a:t>
            </a:r>
            <a:r>
              <a:rPr lang="fi-FI" altLang="fi-FI" sz="1200" b="1" dirty="0" err="1"/>
              <a:t>det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första</a:t>
            </a:r>
            <a:r>
              <a:rPr lang="fi-FI" altLang="fi-FI" sz="1200" b="1" dirty="0"/>
              <a:t>, för </a:t>
            </a:r>
            <a:r>
              <a:rPr lang="fi-FI" altLang="fi-FI" sz="1200" b="1" dirty="0" err="1"/>
              <a:t>det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andra</a:t>
            </a:r>
            <a:r>
              <a:rPr lang="fi-FI" altLang="fi-FI" sz="1200" b="1" dirty="0"/>
              <a:t>, för </a:t>
            </a:r>
            <a:r>
              <a:rPr lang="fi-FI" altLang="fi-FI" sz="1200" b="1" dirty="0" err="1"/>
              <a:t>det</a:t>
            </a:r>
            <a:r>
              <a:rPr lang="fi-FI" altLang="fi-FI" sz="1200" b="1" dirty="0"/>
              <a:t> </a:t>
            </a:r>
            <a:r>
              <a:rPr lang="fi-FI" altLang="fi-FI" sz="1200" b="1" dirty="0" err="1"/>
              <a:t>tredje</a:t>
            </a:r>
            <a:endParaRPr lang="fi-FI" altLang="fi-FI" sz="1200" b="1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fi-FI" altLang="fi-FI" sz="14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8A5743C-002F-445C-BC46-DC3EAF4DE4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575286"/>
            <a:ext cx="4621916" cy="1157194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Inledningen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4_istock-red-open-door">
            <a:extLst>
              <a:ext uri="{FF2B5EF4-FFF2-40B4-BE49-F238E27FC236}">
                <a16:creationId xmlns:a16="http://schemas.microsoft.com/office/drawing/2014/main" id="{2A10F28D-F6F2-47E1-89CD-2BA95802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28" y="502494"/>
            <a:ext cx="3497080" cy="44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9268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food, cup, clock&#10;&#10;Description automatically generated">
            <a:extLst>
              <a:ext uri="{FF2B5EF4-FFF2-40B4-BE49-F238E27FC236}">
                <a16:creationId xmlns:a16="http://schemas.microsoft.com/office/drawing/2014/main" id="{28C843F1-3F9A-4001-8BD5-4CE731127C6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383" r="1649" b="-3"/>
          <a:stretch/>
        </p:blipFill>
        <p:spPr>
          <a:xfrm>
            <a:off x="5858063" y="1339785"/>
            <a:ext cx="2821265" cy="3636984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55C5B4-D1AB-4E4C-ABC0-8B35E3BE6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3" y="1307366"/>
            <a:ext cx="4839273" cy="3636984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”</a:t>
            </a:r>
            <a:r>
              <a:rPr lang="fi-FI" altLang="fi-FI" sz="2000" dirty="0" err="1"/>
              <a:t>Kul</a:t>
            </a:r>
            <a:r>
              <a:rPr lang="fi-FI" altLang="fi-FI" sz="2000" dirty="0"/>
              <a:t> </a:t>
            </a:r>
            <a:r>
              <a:rPr lang="fi-FI" altLang="fi-FI" sz="2000" dirty="0" err="1"/>
              <a:t>att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så</a:t>
            </a:r>
            <a:r>
              <a:rPr lang="fi-FI" altLang="fi-FI" sz="2000" dirty="0"/>
              <a:t> </a:t>
            </a:r>
            <a:r>
              <a:rPr lang="fi-FI" altLang="fi-FI" sz="2000" dirty="0" err="1"/>
              <a:t>många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kunde</a:t>
            </a:r>
            <a:r>
              <a:rPr lang="fi-FI" altLang="fi-FI" sz="2000" dirty="0"/>
              <a:t> </a:t>
            </a:r>
            <a:r>
              <a:rPr lang="fi-FI" altLang="fi-FI" sz="2000" dirty="0" err="1"/>
              <a:t>komma</a:t>
            </a:r>
            <a:r>
              <a:rPr lang="fi-FI" altLang="fi-FI" sz="2000" dirty="0"/>
              <a:t>…”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ett </a:t>
            </a:r>
            <a:r>
              <a:rPr lang="fi-FI" altLang="fi-FI" sz="2000" dirty="0" err="1"/>
              <a:t>skämt</a:t>
            </a:r>
            <a:r>
              <a:rPr lang="fi-FI" altLang="fi-FI" sz="2000" dirty="0"/>
              <a:t>, en </a:t>
            </a:r>
            <a:r>
              <a:rPr lang="fi-FI" altLang="fi-FI" sz="2000" dirty="0" err="1"/>
              <a:t>anekdot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musik</a:t>
            </a:r>
            <a:r>
              <a:rPr lang="fi-FI" altLang="fi-FI" sz="2000" dirty="0"/>
              <a:t>, en bild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ett </a:t>
            </a:r>
            <a:r>
              <a:rPr lang="fi-FI" altLang="fi-FI" sz="2000" dirty="0" err="1"/>
              <a:t>provocerande</a:t>
            </a:r>
            <a:r>
              <a:rPr lang="fi-FI" altLang="fi-FI" sz="2000" dirty="0"/>
              <a:t> </a:t>
            </a:r>
            <a:r>
              <a:rPr lang="fi-FI" altLang="fi-FI" sz="2000" dirty="0" err="1"/>
              <a:t>påstående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en </a:t>
            </a:r>
            <a:r>
              <a:rPr lang="fi-FI" altLang="fi-FI" sz="2000" dirty="0" err="1"/>
              <a:t>retorisk</a:t>
            </a:r>
            <a:r>
              <a:rPr lang="fi-FI" altLang="fi-FI" sz="2000" dirty="0"/>
              <a:t> </a:t>
            </a:r>
            <a:r>
              <a:rPr lang="fi-FI" altLang="fi-FI" sz="2000" dirty="0" err="1"/>
              <a:t>fråga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en </a:t>
            </a:r>
            <a:r>
              <a:rPr lang="fi-FI" altLang="fi-FI" sz="2000" dirty="0" err="1"/>
              <a:t>direkt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fråga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till</a:t>
            </a:r>
            <a:r>
              <a:rPr lang="fi-FI" altLang="fi-FI" sz="2000" dirty="0"/>
              <a:t> </a:t>
            </a:r>
            <a:r>
              <a:rPr lang="fi-FI" altLang="fi-FI" sz="2000" dirty="0" err="1"/>
              <a:t>publiken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ett </a:t>
            </a:r>
            <a:r>
              <a:rPr lang="fi-FI" altLang="fi-FI" sz="2000" dirty="0" err="1"/>
              <a:t>faktum</a:t>
            </a:r>
            <a:r>
              <a:rPr lang="fi-FI" altLang="fi-FI" sz="2000" dirty="0"/>
              <a:t>, en </a:t>
            </a:r>
            <a:r>
              <a:rPr lang="fi-FI" altLang="fi-FI" sz="2000" dirty="0" err="1"/>
              <a:t>nyhet</a:t>
            </a:r>
            <a:endParaRPr lang="fi-FI" altLang="fi-FI" sz="2000" dirty="0"/>
          </a:p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8A5743C-002F-445C-BC46-DC3EAF4DE4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2" y="410394"/>
            <a:ext cx="7417581" cy="1157194"/>
          </a:xfrm>
        </p:spPr>
        <p:txBody>
          <a:bodyPr/>
          <a:lstStyle/>
          <a:p>
            <a:r>
              <a:rPr lang="en-US" sz="3600" dirty="0" err="1">
                <a:solidFill>
                  <a:srgbClr val="0070C0"/>
                </a:solidFill>
              </a:rPr>
              <a:t>Inledningen</a:t>
            </a:r>
            <a:r>
              <a:rPr lang="en-US" sz="3600" dirty="0">
                <a:solidFill>
                  <a:srgbClr val="0070C0"/>
                </a:solidFill>
              </a:rPr>
              <a:t> – </a:t>
            </a:r>
            <a:r>
              <a:rPr lang="en-US" sz="3600" dirty="0" err="1">
                <a:solidFill>
                  <a:srgbClr val="0070C0"/>
                </a:solidFill>
              </a:rPr>
              <a:t>några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exempel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214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5D7DB9-5F6A-4AE0-BA4F-DDA972E12A7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905" y="484123"/>
            <a:ext cx="8497093" cy="647634"/>
          </a:xfrm>
        </p:spPr>
        <p:txBody>
          <a:bodyPr/>
          <a:lstStyle/>
          <a:p>
            <a:r>
              <a:rPr lang="sv-SE" sz="3600" dirty="0">
                <a:solidFill>
                  <a:srgbClr val="0070C0"/>
                </a:solidFill>
              </a:rPr>
              <a:t>Analysera 5 inledningar!</a:t>
            </a:r>
            <a:endParaRPr lang="fi-FI" sz="3600" dirty="0">
              <a:solidFill>
                <a:srgbClr val="0070C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2F4D-7322-48E2-8058-DE00CDEC91B1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87339" y="1386590"/>
            <a:ext cx="3807583" cy="3557761"/>
          </a:xfrm>
        </p:spPr>
        <p:txBody>
          <a:bodyPr/>
          <a:lstStyle/>
          <a:p>
            <a:r>
              <a:rPr lang="sv-SE" sz="1200" dirty="0">
                <a:hlinkClick r:id="rId2"/>
              </a:rPr>
              <a:t>UR Samtiden - Forskar-Grand Prix 2021: Robert Lagerström | UR Play</a:t>
            </a:r>
            <a:endParaRPr lang="fi-FI" sz="1200" dirty="0">
              <a:hlinkClick r:id="rId3"/>
            </a:endParaRPr>
          </a:p>
          <a:p>
            <a:r>
              <a:rPr lang="fi-FI" sz="1200" dirty="0">
                <a:hlinkClick r:id="rId3"/>
              </a:rPr>
              <a:t>https://urplay.se/program/215500-ur-samtiden-forskar-grand-prix-2019-kan-vi-forebygga-demens-genom-en-sund-livsstil</a:t>
            </a:r>
            <a:r>
              <a:rPr lang="fi-FI" sz="1200" dirty="0"/>
              <a:t> </a:t>
            </a:r>
          </a:p>
          <a:p>
            <a:r>
              <a:rPr lang="fi-FI" sz="1200" dirty="0">
                <a:hlinkClick r:id="rId4"/>
              </a:rPr>
              <a:t>https://urplay.se/program/215515-ur-samtiden-forskar-grand-prix-2019-hallbara-svamptextiler-fran-matavfall</a:t>
            </a:r>
            <a:endParaRPr lang="fi-FI" sz="1200" dirty="0"/>
          </a:p>
          <a:p>
            <a:r>
              <a:rPr lang="fi-FI" sz="1200" dirty="0">
                <a:hlinkClick r:id="rId5"/>
              </a:rPr>
              <a:t>https://urplay.se/program/215517-ur-samtiden-forskar-grand-prix-2019-matematik-for-att-rakna-celler</a:t>
            </a:r>
            <a:endParaRPr lang="fi-FI" sz="1200" dirty="0"/>
          </a:p>
          <a:p>
            <a:r>
              <a:rPr lang="fi-FI" sz="1200" dirty="0">
                <a:hlinkClick r:id="rId6"/>
              </a:rPr>
              <a:t>https://urplay.se/program/215518-ur-samtiden-forskar-grand-prix-2019-minska-stillasittandet-med-ny-teknik</a:t>
            </a:r>
            <a:r>
              <a:rPr lang="fi-FI" sz="1200" dirty="0"/>
              <a:t> </a:t>
            </a:r>
          </a:p>
          <a:p>
            <a:endParaRPr lang="fi-FI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B5089C-2C7C-46EE-9EAE-EAECF2DA43D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381167" y="1566406"/>
            <a:ext cx="4408831" cy="2886324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dirty="0"/>
              <a:t>Vad tyckte ni om de 5 inledningarna? Varför?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dirty="0"/>
              <a:t>Vilken är er favorit? Varför?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dirty="0"/>
              <a:t>Vilken gillade ni minst? Varför?</a:t>
            </a:r>
            <a:endParaRPr lang="fi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1235C-FBC7-4761-914A-7B52B17DB2C7}"/>
              </a:ext>
            </a:extLst>
          </p:cNvPr>
          <p:cNvSpPr txBox="1"/>
          <p:nvPr/>
        </p:nvSpPr>
        <p:spPr>
          <a:xfrm>
            <a:off x="6416701" y="5080836"/>
            <a:ext cx="22979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https://forskargrandprix.se/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5604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55C5B4-D1AB-4E4C-ABC0-8B35E3BE6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400" y="1483167"/>
            <a:ext cx="5453870" cy="4296657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altLang="fi-FI" sz="2000" dirty="0" err="1"/>
              <a:t>Tappa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ingen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redan</a:t>
            </a:r>
            <a:r>
              <a:rPr lang="fi-FI" altLang="fi-FI" sz="2000" dirty="0"/>
              <a:t> i </a:t>
            </a:r>
            <a:r>
              <a:rPr lang="fi-FI" altLang="fi-FI" sz="2000" dirty="0" err="1"/>
              <a:t>början</a:t>
            </a:r>
            <a:r>
              <a:rPr lang="fi-FI" altLang="fi-FI" sz="2000" dirty="0"/>
              <a:t> – </a:t>
            </a:r>
            <a:r>
              <a:rPr lang="fi-FI" altLang="fi-FI" sz="2000" dirty="0" err="1"/>
              <a:t>gör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det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enkelt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och</a:t>
            </a:r>
            <a:r>
              <a:rPr lang="fi-FI" altLang="fi-FI" sz="2000" dirty="0"/>
              <a:t> </a:t>
            </a:r>
            <a:r>
              <a:rPr lang="fi-FI" altLang="fi-FI" sz="2000" dirty="0" err="1"/>
              <a:t>klart</a:t>
            </a:r>
            <a:r>
              <a:rPr lang="fi-FI" altLang="fi-FI" sz="2000" dirty="0"/>
              <a:t>! Ha </a:t>
            </a:r>
            <a:r>
              <a:rPr lang="fi-FI" altLang="fi-FI" sz="2000" dirty="0" err="1"/>
              <a:t>inte</a:t>
            </a:r>
            <a:r>
              <a:rPr lang="fi-FI" altLang="fi-FI" sz="2000" dirty="0"/>
              <a:t> </a:t>
            </a:r>
            <a:r>
              <a:rPr lang="fi-FI" altLang="fi-FI" sz="2000" dirty="0" err="1"/>
              <a:t>bråttom</a:t>
            </a:r>
            <a:r>
              <a:rPr lang="fi-FI" altLang="fi-FI" sz="2000" dirty="0"/>
              <a:t>!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altLang="fi-FI" sz="2000" dirty="0"/>
              <a:t> Se </a:t>
            </a:r>
            <a:r>
              <a:rPr lang="fi-FI" altLang="fi-FI" sz="2000" dirty="0" err="1"/>
              <a:t>till</a:t>
            </a:r>
            <a:r>
              <a:rPr lang="fi-FI" altLang="fi-FI" sz="2000" dirty="0"/>
              <a:t> </a:t>
            </a:r>
            <a:r>
              <a:rPr lang="fi-FI" altLang="fi-FI" sz="2000" dirty="0" err="1"/>
              <a:t>att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lyssnaren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får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svar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på</a:t>
            </a:r>
            <a:r>
              <a:rPr lang="fi-FI" altLang="fi-FI" sz="2000" dirty="0"/>
              <a:t> </a:t>
            </a:r>
            <a:r>
              <a:rPr lang="fi-FI" altLang="fi-FI" sz="2000" dirty="0" err="1"/>
              <a:t>frågan</a:t>
            </a:r>
            <a:r>
              <a:rPr lang="fi-FI" altLang="fi-FI" sz="2000" dirty="0"/>
              <a:t> ”</a:t>
            </a:r>
            <a:r>
              <a:rPr lang="fi-FI" altLang="fi-FI" sz="2000" dirty="0" err="1"/>
              <a:t>vad</a:t>
            </a:r>
            <a:r>
              <a:rPr lang="fi-FI" altLang="fi-FI" sz="2000" dirty="0"/>
              <a:t> </a:t>
            </a:r>
            <a:r>
              <a:rPr lang="fi-FI" altLang="fi-FI" sz="2000" dirty="0" err="1"/>
              <a:t>handlar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den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här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presentationen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om</a:t>
            </a:r>
            <a:r>
              <a:rPr lang="fi-FI" altLang="fi-FI" sz="2000" dirty="0"/>
              <a:t>?”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altLang="fi-FI" sz="2000" dirty="0"/>
              <a:t>Se </a:t>
            </a:r>
            <a:r>
              <a:rPr lang="fi-FI" altLang="fi-FI" sz="2000" dirty="0" err="1"/>
              <a:t>till</a:t>
            </a:r>
            <a:r>
              <a:rPr lang="fi-FI" altLang="fi-FI" sz="2000" dirty="0"/>
              <a:t> </a:t>
            </a:r>
            <a:r>
              <a:rPr lang="fi-FI" altLang="fi-FI" sz="2000" dirty="0" err="1"/>
              <a:t>att</a:t>
            </a:r>
            <a:r>
              <a:rPr lang="fi-FI" altLang="fi-FI" sz="2000" dirty="0"/>
              <a:t> visa </a:t>
            </a:r>
            <a:r>
              <a:rPr lang="fi-FI" altLang="fi-FI" sz="2000" dirty="0" err="1"/>
              <a:t>varför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ditt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ämne</a:t>
            </a:r>
            <a:r>
              <a:rPr lang="fi-FI" altLang="fi-FI" sz="2000" dirty="0"/>
              <a:t> </a:t>
            </a:r>
            <a:r>
              <a:rPr lang="fi-FI" altLang="fi-FI" sz="2000" dirty="0" err="1"/>
              <a:t>är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intressant</a:t>
            </a:r>
            <a:r>
              <a:rPr lang="fi-FI" altLang="fi-FI" sz="2000" dirty="0"/>
              <a:t>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8A5743C-002F-445C-BC46-DC3EAF4DE4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59750" y="320454"/>
            <a:ext cx="6773004" cy="1157194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Inledningen</a:t>
            </a:r>
            <a:r>
              <a:rPr lang="en-US" dirty="0">
                <a:solidFill>
                  <a:srgbClr val="0070C0"/>
                </a:solidFill>
              </a:rPr>
              <a:t> - </a:t>
            </a:r>
            <a:r>
              <a:rPr lang="en-US" dirty="0" err="1">
                <a:solidFill>
                  <a:srgbClr val="0070C0"/>
                </a:solidFill>
              </a:rPr>
              <a:t>några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måsten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4_istock-red-open-door">
            <a:extLst>
              <a:ext uri="{FF2B5EF4-FFF2-40B4-BE49-F238E27FC236}">
                <a16:creationId xmlns:a16="http://schemas.microsoft.com/office/drawing/2014/main" id="{2A10F28D-F6F2-47E1-89CD-2BA95802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20" y="1257199"/>
            <a:ext cx="3497080" cy="44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9378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04A367CB-EBEF-469B-A743-9E5BA23C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1" y="359173"/>
            <a:ext cx="6774834" cy="1019922"/>
          </a:xfrm>
        </p:spPr>
        <p:txBody>
          <a:bodyPr/>
          <a:lstStyle/>
          <a:p>
            <a:pPr algn="l"/>
            <a:r>
              <a:rPr lang="fi-FI" altLang="fi-FI" sz="3164" b="1" dirty="0" err="1">
                <a:solidFill>
                  <a:srgbClr val="0070C0"/>
                </a:solidFill>
              </a:rPr>
              <a:t>Mittendelen</a:t>
            </a:r>
            <a:endParaRPr lang="fi-FI" altLang="fi-FI" sz="3164" b="1" dirty="0">
              <a:solidFill>
                <a:srgbClr val="0070C0"/>
              </a:solidFill>
            </a:endParaRP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3CD3391-8BC6-48DA-91DA-4112A33B0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81" y="1296665"/>
            <a:ext cx="1477119" cy="1439040"/>
          </a:xfrm>
          <a:prstGeom prst="rect">
            <a:avLst/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i-FI" altLang="fi-FI" sz="2400" dirty="0" err="1">
                <a:solidFill>
                  <a:srgbClr val="FFFFFF"/>
                </a:solidFill>
                <a:latin typeface="+mj-lt"/>
              </a:rPr>
              <a:t>Inledning</a:t>
            </a:r>
            <a:endParaRPr lang="fi-FI" altLang="fi-FI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988" name="Rectangle 6">
            <a:extLst>
              <a:ext uri="{FF2B5EF4-FFF2-40B4-BE49-F238E27FC236}">
                <a16:creationId xmlns:a16="http://schemas.microsoft.com/office/drawing/2014/main" id="{5A6FCCD8-6EC5-4C2F-8347-F2BE0C268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00" y="1729556"/>
            <a:ext cx="4575847" cy="535781"/>
          </a:xfrm>
          <a:prstGeom prst="rect">
            <a:avLst/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i-FI" altLang="fi-FI" sz="2400" dirty="0" err="1">
                <a:solidFill>
                  <a:srgbClr val="FFFFFF"/>
                </a:solidFill>
                <a:latin typeface="+mj-lt"/>
              </a:rPr>
              <a:t>Huvuddel</a:t>
            </a:r>
            <a:endParaRPr lang="fi-FI" altLang="fi-FI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989" name="Rectangle 11">
            <a:extLst>
              <a:ext uri="{FF2B5EF4-FFF2-40B4-BE49-F238E27FC236}">
                <a16:creationId xmlns:a16="http://schemas.microsoft.com/office/drawing/2014/main" id="{0DF434A3-8F45-49C9-8062-7BFF059E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8232" y="1259189"/>
            <a:ext cx="1587878" cy="1476516"/>
          </a:xfrm>
          <a:prstGeom prst="rect">
            <a:avLst/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i-FI" altLang="fi-FI" sz="2344" dirty="0">
              <a:solidFill>
                <a:srgbClr val="FFFFFF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DAADB3-CC26-474B-B481-86433C16B757}"/>
              </a:ext>
            </a:extLst>
          </p:cNvPr>
          <p:cNvSpPr/>
          <p:nvPr/>
        </p:nvSpPr>
        <p:spPr>
          <a:xfrm>
            <a:off x="3491766" y="1150503"/>
            <a:ext cx="2728210" cy="17313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42F80-134C-4145-A43B-CC3FB1A5B5AA}"/>
              </a:ext>
            </a:extLst>
          </p:cNvPr>
          <p:cNvSpPr/>
          <p:nvPr/>
        </p:nvSpPr>
        <p:spPr>
          <a:xfrm>
            <a:off x="7075756" y="2171699"/>
            <a:ext cx="1600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i-FI" altLang="fi-FI" sz="2400" dirty="0" err="1">
                <a:solidFill>
                  <a:srgbClr val="FFFFFF"/>
                </a:solidFill>
              </a:rPr>
              <a:t>Avslutning</a:t>
            </a:r>
            <a:endParaRPr lang="fi-FI" altLang="fi-FI" sz="24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1890DB-9E77-4D45-BD47-1F6F0307BF7B}"/>
              </a:ext>
            </a:extLst>
          </p:cNvPr>
          <p:cNvSpPr/>
          <p:nvPr/>
        </p:nvSpPr>
        <p:spPr>
          <a:xfrm>
            <a:off x="875794" y="3449663"/>
            <a:ext cx="1865236" cy="147094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solidFill>
                  <a:schemeClr val="tx1"/>
                </a:solidFill>
              </a:rPr>
              <a:t>2–4 delaspekter</a:t>
            </a:r>
            <a:endParaRPr lang="fi-FI" sz="20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C5405E-1734-44A2-B4AC-361B964A5958}"/>
              </a:ext>
            </a:extLst>
          </p:cNvPr>
          <p:cNvCxnSpPr/>
          <p:nvPr/>
        </p:nvCxnSpPr>
        <p:spPr>
          <a:xfrm flipH="1">
            <a:off x="2453800" y="2402531"/>
            <a:ext cx="1188810" cy="10471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46F86F7-BC68-4E1F-8EC3-B11AD6FE307C}"/>
              </a:ext>
            </a:extLst>
          </p:cNvPr>
          <p:cNvSpPr/>
          <p:nvPr/>
        </p:nvSpPr>
        <p:spPr>
          <a:xfrm>
            <a:off x="3797342" y="3481571"/>
            <a:ext cx="1888761" cy="143904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solidFill>
                  <a:schemeClr val="tx1"/>
                </a:solidFill>
              </a:rPr>
              <a:t>Inte för mycket detaljer</a:t>
            </a:r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0DE02C-E1BE-43EA-AD2C-692FEBF9BF98}"/>
              </a:ext>
            </a:extLst>
          </p:cNvPr>
          <p:cNvSpPr/>
          <p:nvPr/>
        </p:nvSpPr>
        <p:spPr>
          <a:xfrm>
            <a:off x="6787946" y="3545874"/>
            <a:ext cx="1888761" cy="143904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solidFill>
                  <a:schemeClr val="tx1"/>
                </a:solidFill>
              </a:rPr>
              <a:t>Markera övergångar, poängtera det viktigaste!</a:t>
            </a:r>
            <a:endParaRPr lang="fi-FI" sz="20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3D37D9-3467-49C2-ACA8-AB453AC7D516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4855871" y="2881867"/>
            <a:ext cx="18348" cy="567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8F297E-F5C0-4D8A-BB84-CFAEF6D6C386}"/>
              </a:ext>
            </a:extLst>
          </p:cNvPr>
          <p:cNvCxnSpPr>
            <a:cxnSpLocks/>
          </p:cNvCxnSpPr>
          <p:nvPr/>
        </p:nvCxnSpPr>
        <p:spPr>
          <a:xfrm>
            <a:off x="5930532" y="2571795"/>
            <a:ext cx="1264747" cy="974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42489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3AA48DE-4431-4FD5-89D1-3A147B52D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4" r="27602"/>
          <a:stretch/>
        </p:blipFill>
        <p:spPr>
          <a:xfrm>
            <a:off x="5727768" y="512491"/>
            <a:ext cx="3128869" cy="289028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185BE7-9491-43FF-AB20-9EAE823C2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2" y="898876"/>
            <a:ext cx="5262647" cy="300429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Del 1</a:t>
            </a: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err="1"/>
              <a:t>Inledning</a:t>
            </a:r>
            <a:r>
              <a:rPr lang="en-US" sz="1800" dirty="0"/>
              <a:t>/</a:t>
            </a:r>
            <a:r>
              <a:rPr lang="en-US" sz="1800" dirty="0" err="1"/>
              <a:t>uppvärmning</a:t>
            </a:r>
            <a:endParaRPr lang="en-US" sz="1800" dirty="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err="1"/>
              <a:t>Att</a:t>
            </a:r>
            <a:r>
              <a:rPr lang="en-US" sz="1800" dirty="0"/>
              <a:t> </a:t>
            </a:r>
            <a:r>
              <a:rPr lang="en-US" sz="1800" dirty="0" err="1"/>
              <a:t>presentera</a:t>
            </a:r>
            <a:r>
              <a:rPr lang="en-US" sz="1800" dirty="0"/>
              <a:t> </a:t>
            </a:r>
            <a:r>
              <a:rPr lang="en-US" sz="1800" dirty="0" err="1"/>
              <a:t>vetenskap</a:t>
            </a:r>
            <a:r>
              <a:rPr lang="en-US" sz="1800" dirty="0"/>
              <a:t> </a:t>
            </a:r>
            <a:r>
              <a:rPr lang="en-US" sz="1800" dirty="0" err="1"/>
              <a:t>muntligt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sakkunnig</a:t>
            </a:r>
            <a:endParaRPr lang="en-US" sz="1800" dirty="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err="1"/>
              <a:t>Presentationens</a:t>
            </a:r>
            <a:r>
              <a:rPr lang="en-US" sz="1800" dirty="0"/>
              <a:t> </a:t>
            </a:r>
            <a:r>
              <a:rPr lang="en-US" sz="1800" dirty="0" err="1"/>
              <a:t>struktur</a:t>
            </a:r>
            <a:endParaRPr lang="en-US" sz="1800" dirty="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 err="1"/>
              <a:t>Inledning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avslutning</a:t>
            </a: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Del 2</a:t>
            </a:r>
            <a:r>
              <a:rPr lang="en-US" sz="1800" dirty="0"/>
              <a:t> </a:t>
            </a:r>
            <a:endParaRPr lang="sv-SE" sz="1800" dirty="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v-SE" sz="1800" dirty="0"/>
              <a:t>Kroppsspråk och icke-verbala signaler</a:t>
            </a: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v-SE" sz="1800" dirty="0"/>
              <a:t>Powerpoint och andra presentationsprogram</a:t>
            </a: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v-SE" sz="1800" dirty="0"/>
              <a:t>Lyssnarvänliga, övertygande presentationer</a:t>
            </a: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v-SE" sz="1800" dirty="0"/>
              <a:t>Opponering</a:t>
            </a:r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sv-SE" sz="1800" dirty="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sv-SE" sz="1800" dirty="0"/>
              <a:t>Sammandraget - viktigt att tänka på</a:t>
            </a:r>
            <a:endParaRPr lang="fi-FI" sz="1800" dirty="0"/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7575F5-EB0C-4F34-AC7A-04922C35CEB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223017"/>
            <a:ext cx="5663732" cy="7994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sv-SE" dirty="0">
                <a:solidFill>
                  <a:srgbClr val="0070C0"/>
                </a:solidFill>
              </a:rPr>
              <a:t>Lektionernas program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9048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DE80A-BD42-48AB-82DF-D0D77C46B08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51103" y="275087"/>
            <a:ext cx="8492897" cy="1110638"/>
          </a:xfrm>
        </p:spPr>
        <p:txBody>
          <a:bodyPr/>
          <a:lstStyle/>
          <a:p>
            <a:r>
              <a:rPr lang="fi-FI" dirty="0" err="1">
                <a:solidFill>
                  <a:srgbClr val="0070C0"/>
                </a:solidFill>
              </a:rPr>
              <a:t>Huvuddel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CBAC6-E44C-4BBA-8E7E-1862D3007D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29402" y="1241300"/>
            <a:ext cx="6573188" cy="3822492"/>
          </a:xfrm>
        </p:spPr>
        <p:txBody>
          <a:bodyPr/>
          <a:lstStyle/>
          <a:p>
            <a:pPr lvl="1">
              <a:defRPr/>
            </a:pPr>
            <a:r>
              <a:rPr lang="fi-FI" altLang="fi-FI" sz="2000" b="1" dirty="0" err="1"/>
              <a:t>Forskningsfråga</a:t>
            </a:r>
            <a:r>
              <a:rPr lang="fi-FI" altLang="fi-FI" sz="2000" b="1" dirty="0"/>
              <a:t>, </a:t>
            </a:r>
            <a:r>
              <a:rPr lang="fi-FI" altLang="fi-FI" sz="2000" b="1" dirty="0" err="1"/>
              <a:t>material</a:t>
            </a:r>
            <a:r>
              <a:rPr lang="fi-FI" altLang="fi-FI" sz="2000" b="1" dirty="0"/>
              <a:t>, </a:t>
            </a:r>
            <a:r>
              <a:rPr lang="fi-FI" altLang="fi-FI" sz="2000" b="1" dirty="0" err="1"/>
              <a:t>metod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och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resultat</a:t>
            </a:r>
            <a:endParaRPr lang="fi-FI" altLang="fi-FI" sz="2000" b="1" dirty="0"/>
          </a:p>
          <a:p>
            <a:pPr lvl="1">
              <a:defRPr/>
            </a:pPr>
            <a:endParaRPr lang="fi-FI" altLang="fi-FI" sz="2000" b="1" dirty="0"/>
          </a:p>
          <a:p>
            <a:pPr lvl="1">
              <a:defRPr/>
            </a:pPr>
            <a:r>
              <a:rPr lang="fi-FI" altLang="fi-FI" sz="2000" b="1" dirty="0" err="1"/>
              <a:t>Definiera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fackspråkliga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termer</a:t>
            </a:r>
            <a:endParaRPr lang="fi-FI" altLang="fi-FI" sz="2000" b="1" dirty="0"/>
          </a:p>
          <a:p>
            <a:pPr lvl="1">
              <a:defRPr/>
            </a:pPr>
            <a:endParaRPr lang="fi-FI" altLang="fi-FI" sz="2000" b="1" dirty="0"/>
          </a:p>
          <a:p>
            <a:pPr lvl="1">
              <a:defRPr/>
            </a:pPr>
            <a:r>
              <a:rPr lang="fi-FI" altLang="fi-FI" sz="2000" b="1" dirty="0" err="1"/>
              <a:t>Använd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konkreta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exempel</a:t>
            </a:r>
            <a:r>
              <a:rPr lang="fi-FI" altLang="fi-FI" sz="2000" b="1" dirty="0"/>
              <a:t>, </a:t>
            </a:r>
            <a:r>
              <a:rPr lang="fi-FI" altLang="fi-FI" sz="2000" b="1" dirty="0" err="1"/>
              <a:t>illustrera</a:t>
            </a:r>
            <a:r>
              <a:rPr lang="fi-FI" altLang="fi-FI" sz="2000" b="1" dirty="0"/>
              <a:t> &amp; </a:t>
            </a:r>
            <a:r>
              <a:rPr lang="fi-FI" altLang="fi-FI" sz="2000" b="1" dirty="0" err="1"/>
              <a:t>konkretisera</a:t>
            </a:r>
            <a:r>
              <a:rPr lang="fi-FI" altLang="fi-FI" sz="2000" b="1" dirty="0"/>
              <a:t>                 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fi-FI" sz="2000" dirty="0"/>
          </a:p>
        </p:txBody>
      </p:sp>
      <p:pic>
        <p:nvPicPr>
          <p:cNvPr id="4" name="Kuva 3" descr="Kuva, joka sisältää kohteen rakennus, ulko, maa, patsas&#10;&#10;Kuvaus luotu automaattisesti">
            <a:extLst>
              <a:ext uri="{FF2B5EF4-FFF2-40B4-BE49-F238E27FC236}">
                <a16:creationId xmlns:a16="http://schemas.microsoft.com/office/drawing/2014/main" id="{E0679E44-FE35-496A-83C5-51D60287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643" y="1913207"/>
            <a:ext cx="1967335" cy="29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2400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DE80A-BD42-48AB-82DF-D0D77C46B08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51103" y="275087"/>
            <a:ext cx="8492897" cy="1110638"/>
          </a:xfrm>
        </p:spPr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Avslutningen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CBAC6-E44C-4BBA-8E7E-1862D3007D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0" y="946254"/>
            <a:ext cx="6573188" cy="3822492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altLang="fi-FI" sz="2000" b="1" dirty="0" err="1"/>
              <a:t>Signalera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att</a:t>
            </a:r>
            <a:r>
              <a:rPr lang="en-US" altLang="fi-FI" sz="2000" b="1" dirty="0"/>
              <a:t> du </a:t>
            </a:r>
            <a:r>
              <a:rPr lang="en-US" altLang="fi-FI" sz="2000" b="1" dirty="0" err="1"/>
              <a:t>avrundar</a:t>
            </a:r>
            <a:r>
              <a:rPr lang="en-US" altLang="fi-FI" sz="2000" b="1" dirty="0"/>
              <a:t>, </a:t>
            </a:r>
            <a:r>
              <a:rPr lang="en-US" altLang="fi-FI" sz="2000" b="1" dirty="0" err="1"/>
              <a:t>t.ex</a:t>
            </a:r>
            <a:r>
              <a:rPr lang="en-US" altLang="fi-FI" sz="2000" b="1" dirty="0"/>
              <a:t>. med </a:t>
            </a:r>
            <a:r>
              <a:rPr lang="en-US" altLang="fi-FI" sz="2000" b="1" dirty="0" err="1"/>
              <a:t>fraser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som</a:t>
            </a:r>
            <a:r>
              <a:rPr lang="en-US" altLang="fi-FI" sz="2000" b="1" dirty="0"/>
              <a:t> ”</a:t>
            </a:r>
            <a:r>
              <a:rPr lang="en-US" altLang="fi-FI" sz="2000" b="1" dirty="0" err="1"/>
              <a:t>Sammanfattningsvis</a:t>
            </a:r>
            <a:r>
              <a:rPr lang="en-US" altLang="fi-FI" sz="2000" b="1" dirty="0"/>
              <a:t>”, ”För </a:t>
            </a:r>
            <a:r>
              <a:rPr lang="en-US" altLang="fi-FI" sz="2000" b="1" dirty="0" err="1"/>
              <a:t>att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avrunda</a:t>
            </a:r>
            <a:r>
              <a:rPr lang="en-US" altLang="fi-FI" sz="2000" b="1" dirty="0"/>
              <a:t>” “</a:t>
            </a:r>
            <a:r>
              <a:rPr lang="fi-FI" altLang="fi-FI" sz="2000" b="1" dirty="0" err="1"/>
              <a:t>Det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här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visar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alltså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att</a:t>
            </a:r>
            <a:r>
              <a:rPr lang="fi-FI" altLang="fi-FI" sz="2000" b="1" dirty="0"/>
              <a:t>…”</a:t>
            </a:r>
            <a:r>
              <a:rPr lang="fi-FI" altLang="fi-FI" sz="2000" b="1" dirty="0" err="1"/>
              <a:t>Till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slut</a:t>
            </a:r>
            <a:r>
              <a:rPr lang="fi-FI" altLang="fi-FI" sz="2000" b="1" dirty="0"/>
              <a:t> </a:t>
            </a:r>
            <a:r>
              <a:rPr lang="fi-FI" altLang="fi-FI" sz="2000" b="1" dirty="0" err="1"/>
              <a:t>kan</a:t>
            </a:r>
            <a:r>
              <a:rPr lang="fi-FI" altLang="fi-FI" sz="2000" b="1" dirty="0"/>
              <a:t> vi…”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fi-FI" altLang="fi-FI" sz="2000" b="1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fi-FI" sz="2000" b="1" dirty="0" err="1"/>
              <a:t>Anknyt</a:t>
            </a:r>
            <a:r>
              <a:rPr lang="en-US" altLang="fi-FI" sz="2000" b="1" dirty="0"/>
              <a:t> till </a:t>
            </a:r>
            <a:r>
              <a:rPr lang="en-US" altLang="fi-FI" sz="2000" b="1" dirty="0" err="1"/>
              <a:t>inledningen</a:t>
            </a:r>
            <a:endParaRPr lang="en-US" altLang="fi-FI" sz="2000" b="1" dirty="0"/>
          </a:p>
          <a:p>
            <a:pPr lvl="2">
              <a:buFont typeface="Wingdings" panose="05000000000000000000" pitchFamily="2" charset="2"/>
              <a:buChar char="§"/>
            </a:pPr>
            <a:endParaRPr lang="en-US" altLang="fi-FI" sz="2000" b="1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fi-FI" sz="2000" b="1" dirty="0" err="1"/>
              <a:t>Förstärk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budskapet</a:t>
            </a:r>
            <a:r>
              <a:rPr lang="en-US" altLang="fi-FI" sz="2000" b="1" dirty="0"/>
              <a:t>, </a:t>
            </a:r>
            <a:r>
              <a:rPr lang="en-US" altLang="fi-FI" sz="2000" b="1" dirty="0" err="1"/>
              <a:t>t.ex</a:t>
            </a:r>
            <a:r>
              <a:rPr lang="en-US" altLang="fi-FI" sz="2000" b="1" dirty="0"/>
              <a:t>. med </a:t>
            </a:r>
            <a:r>
              <a:rPr lang="en-US" altLang="fi-FI" sz="2000" b="1" dirty="0" err="1"/>
              <a:t>en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koncentrerad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sammanfattning</a:t>
            </a:r>
            <a:endParaRPr lang="en-US" altLang="fi-FI" sz="2000" b="1" dirty="0"/>
          </a:p>
          <a:p>
            <a:pPr lvl="2">
              <a:buFont typeface="Wingdings" panose="05000000000000000000" pitchFamily="2" charset="2"/>
              <a:buChar char="§"/>
            </a:pPr>
            <a:endParaRPr lang="en-US" altLang="fi-FI" sz="2000" b="1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fi-FI" sz="2000" b="1" dirty="0"/>
              <a:t>Ta </a:t>
            </a:r>
            <a:r>
              <a:rPr lang="en-US" altLang="fi-FI" sz="2000" b="1" dirty="0" err="1"/>
              <a:t>sista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chansen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att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göra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ett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gott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intryck</a:t>
            </a:r>
            <a:r>
              <a:rPr lang="en-US" altLang="fi-FI" sz="2000" b="1" dirty="0"/>
              <a:t>. </a:t>
            </a:r>
            <a:r>
              <a:rPr lang="en-US" altLang="fi-FI" sz="2000" b="1" dirty="0" err="1"/>
              <a:t>Planera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snygg</a:t>
            </a:r>
            <a:r>
              <a:rPr lang="en-US" altLang="fi-FI" sz="2000" b="1" dirty="0"/>
              <a:t> </a:t>
            </a:r>
            <a:r>
              <a:rPr lang="en-US" altLang="fi-FI" sz="2000" b="1" dirty="0" err="1"/>
              <a:t>avslutning</a:t>
            </a:r>
            <a:r>
              <a:rPr lang="en-US" altLang="fi-FI" sz="2000" b="1" dirty="0"/>
              <a:t>!</a:t>
            </a:r>
          </a:p>
          <a:p>
            <a:pPr marL="628588" lvl="2" indent="0">
              <a:buNone/>
            </a:pPr>
            <a:r>
              <a:rPr lang="en-US" altLang="fi-FI" sz="2000" b="1" dirty="0"/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fi-FI" sz="2000" b="1" dirty="0" err="1"/>
              <a:t>Källförteckning</a:t>
            </a:r>
            <a:endParaRPr lang="en-US" altLang="fi-FI" sz="2000" b="1" dirty="0">
              <a:solidFill>
                <a:srgbClr val="FFFF99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fi-FI" sz="2000" dirty="0"/>
          </a:p>
        </p:txBody>
      </p:sp>
      <p:pic>
        <p:nvPicPr>
          <p:cNvPr id="9" name="Picture 8" descr="A picture containing indoor, sitting, table, vase&#10;&#10;Description automatically generated">
            <a:extLst>
              <a:ext uri="{FF2B5EF4-FFF2-40B4-BE49-F238E27FC236}">
                <a16:creationId xmlns:a16="http://schemas.microsoft.com/office/drawing/2014/main" id="{F544CA68-AA2E-4B2E-ACD2-0FF9C0C3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578" y="1719982"/>
            <a:ext cx="2598726" cy="34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825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AACEDF-F907-452F-B162-BCB3C9261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2" r="19752"/>
          <a:stretch/>
        </p:blipFill>
        <p:spPr>
          <a:xfrm>
            <a:off x="5935046" y="2437224"/>
            <a:ext cx="2540834" cy="271322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56F4C1-4090-4987-8E5E-C8770F7FB7D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Fundera + anteckna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85682-3874-4BAE-930A-C379F9EE36F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58750" y="1326586"/>
            <a:ext cx="5576296" cy="338828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000" dirty="0" err="1"/>
              <a:t>Vad</a:t>
            </a:r>
            <a:r>
              <a:rPr lang="fi-FI" sz="2000" dirty="0"/>
              <a:t> </a:t>
            </a:r>
            <a:r>
              <a:rPr lang="fi-FI" sz="2000" dirty="0" err="1"/>
              <a:t>ska</a:t>
            </a:r>
            <a:r>
              <a:rPr lang="fi-FI" sz="2000" dirty="0"/>
              <a:t> </a:t>
            </a:r>
            <a:r>
              <a:rPr lang="fi-FI" sz="2000" dirty="0" err="1"/>
              <a:t>jag</a:t>
            </a:r>
            <a:r>
              <a:rPr lang="fi-FI" sz="2000" dirty="0"/>
              <a:t> </a:t>
            </a:r>
            <a:r>
              <a:rPr lang="fi-FI" sz="2000" dirty="0" err="1"/>
              <a:t>presentera</a:t>
            </a:r>
            <a:r>
              <a:rPr lang="fi-FI" sz="2000" dirty="0"/>
              <a:t>? </a:t>
            </a:r>
            <a:r>
              <a:rPr lang="fi-FI" sz="2000" dirty="0" err="1"/>
              <a:t>Vad</a:t>
            </a:r>
            <a:r>
              <a:rPr lang="fi-FI" sz="2000" dirty="0"/>
              <a:t> </a:t>
            </a:r>
            <a:r>
              <a:rPr lang="fi-FI" sz="2000" dirty="0" err="1"/>
              <a:t>handlar</a:t>
            </a:r>
            <a:r>
              <a:rPr lang="fi-FI" sz="2000" dirty="0"/>
              <a:t> </a:t>
            </a:r>
            <a:r>
              <a:rPr lang="fi-FI" sz="2000" dirty="0" err="1"/>
              <a:t>mitt</a:t>
            </a:r>
            <a:r>
              <a:rPr lang="fi-FI" sz="2000" dirty="0"/>
              <a:t> </a:t>
            </a:r>
            <a:r>
              <a:rPr lang="fi-FI" sz="2000" dirty="0" err="1"/>
              <a:t>ämne</a:t>
            </a:r>
            <a:r>
              <a:rPr lang="fi-FI" sz="2000" dirty="0"/>
              <a:t> </a:t>
            </a:r>
            <a:r>
              <a:rPr lang="fi-FI" sz="2000" dirty="0" err="1"/>
              <a:t>om</a:t>
            </a:r>
            <a:r>
              <a:rPr lang="fi-FI" sz="2000" dirty="0"/>
              <a:t>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000" dirty="0" err="1"/>
              <a:t>Vilka</a:t>
            </a:r>
            <a:r>
              <a:rPr lang="fi-FI" sz="2000" dirty="0"/>
              <a:t> 2–4 </a:t>
            </a:r>
            <a:r>
              <a:rPr lang="fi-FI" sz="2000" dirty="0" err="1"/>
              <a:t>saker</a:t>
            </a:r>
            <a:r>
              <a:rPr lang="fi-FI" sz="2000" dirty="0"/>
              <a:t> </a:t>
            </a:r>
            <a:r>
              <a:rPr lang="fi-FI" sz="2000" dirty="0" err="1"/>
              <a:t>är</a:t>
            </a:r>
            <a:r>
              <a:rPr lang="fi-FI" sz="2000" dirty="0"/>
              <a:t> </a:t>
            </a:r>
            <a:r>
              <a:rPr lang="fi-FI" sz="2000" dirty="0" err="1"/>
              <a:t>viktiga</a:t>
            </a:r>
            <a:r>
              <a:rPr lang="fi-FI" sz="2000" dirty="0"/>
              <a:t> </a:t>
            </a:r>
            <a:r>
              <a:rPr lang="fi-FI" sz="2000" dirty="0" err="1"/>
              <a:t>att</a:t>
            </a:r>
            <a:r>
              <a:rPr lang="fi-FI" sz="2000" dirty="0"/>
              <a:t> </a:t>
            </a:r>
            <a:r>
              <a:rPr lang="fi-FI" sz="2000" dirty="0" err="1"/>
              <a:t>lyfta</a:t>
            </a:r>
            <a:r>
              <a:rPr lang="fi-FI" sz="2000" dirty="0"/>
              <a:t> </a:t>
            </a:r>
            <a:r>
              <a:rPr lang="fi-FI" sz="2000" dirty="0" err="1"/>
              <a:t>fram</a:t>
            </a:r>
            <a:r>
              <a:rPr lang="fi-FI" sz="2000" dirty="0"/>
              <a:t>?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000" dirty="0" err="1"/>
              <a:t>Vad</a:t>
            </a:r>
            <a:r>
              <a:rPr lang="fi-FI" sz="2000" dirty="0"/>
              <a:t> </a:t>
            </a:r>
            <a:r>
              <a:rPr lang="fi-FI" sz="2000" dirty="0" err="1"/>
              <a:t>kan</a:t>
            </a:r>
            <a:r>
              <a:rPr lang="fi-FI" sz="2000" dirty="0"/>
              <a:t> </a:t>
            </a:r>
            <a:r>
              <a:rPr lang="fi-FI" sz="2000" dirty="0" err="1"/>
              <a:t>jag</a:t>
            </a:r>
            <a:r>
              <a:rPr lang="fi-FI" sz="2000" dirty="0"/>
              <a:t> </a:t>
            </a:r>
            <a:r>
              <a:rPr lang="fi-FI" sz="2000" dirty="0" err="1"/>
              <a:t>lämna</a:t>
            </a:r>
            <a:r>
              <a:rPr lang="fi-FI" sz="2000" dirty="0"/>
              <a:t> </a:t>
            </a:r>
            <a:r>
              <a:rPr lang="fi-FI" sz="2000" dirty="0" err="1"/>
              <a:t>bort</a:t>
            </a:r>
            <a:r>
              <a:rPr lang="fi-FI" sz="2000" dirty="0"/>
              <a:t>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2000" dirty="0"/>
              <a:t>Hur kan jag visa för lyssnarna att mitt ämne är intressant?</a:t>
            </a:r>
          </a:p>
          <a:p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9DA78-DB2A-4202-9ABF-EF52592906C8}"/>
              </a:ext>
            </a:extLst>
          </p:cNvPr>
          <p:cNvSpPr txBox="1"/>
          <p:nvPr/>
        </p:nvSpPr>
        <p:spPr>
          <a:xfrm>
            <a:off x="5935046" y="5154484"/>
            <a:ext cx="2916601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https://www.online-stopwatch.com/eggtimer-countdown/full-screen</a:t>
            </a:r>
            <a:r>
              <a:rPr lang="fi-FI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7301258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1CD72E-01DB-47DF-A989-844C2ED4E41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600" dirty="0">
                <a:solidFill>
                  <a:srgbClr val="0070C0"/>
                </a:solidFill>
              </a:rPr>
              <a:t>Beskriv ditt ämne (ca 2 minuter)</a:t>
            </a:r>
            <a:endParaRPr lang="fi-FI" sz="360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61749-75B6-4435-A68D-18731DD78D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66621" y="1163354"/>
            <a:ext cx="5074813" cy="3584778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AutoNum type="arabicParenR"/>
            </a:pPr>
            <a:r>
              <a:rPr lang="sv-SE" sz="2200" b="0" dirty="0"/>
              <a:t>Min presentation handlar om….</a:t>
            </a:r>
          </a:p>
          <a:p>
            <a:pPr marL="457200" indent="-457200">
              <a:spcBef>
                <a:spcPts val="1200"/>
              </a:spcBef>
              <a:buAutoNum type="arabicParenR"/>
            </a:pPr>
            <a:r>
              <a:rPr lang="sv-SE" sz="2200" b="0" dirty="0"/>
              <a:t>Det är intressant därför att…</a:t>
            </a:r>
          </a:p>
          <a:p>
            <a:pPr marL="457200" indent="-457200">
              <a:spcBef>
                <a:spcPts val="1200"/>
              </a:spcBef>
              <a:buAutoNum type="arabicParenR"/>
            </a:pPr>
            <a:r>
              <a:rPr lang="sv-SE" sz="2200" b="0" dirty="0"/>
              <a:t>De 2–4 viktigaste sakerna jag vill ta upp är…</a:t>
            </a:r>
          </a:p>
          <a:p>
            <a:pPr marL="457200" indent="-457200">
              <a:spcBef>
                <a:spcPts val="1200"/>
              </a:spcBef>
              <a:buAutoNum type="arabicParenR"/>
            </a:pPr>
            <a:r>
              <a:rPr lang="sv-SE" sz="2200" dirty="0">
                <a:solidFill>
                  <a:srgbClr val="0070C0"/>
                </a:solidFill>
              </a:rPr>
              <a:t>En fråga (av föregående talare)</a:t>
            </a:r>
          </a:p>
          <a:p>
            <a:pPr>
              <a:spcBef>
                <a:spcPts val="1200"/>
              </a:spcBef>
            </a:pPr>
            <a:endParaRPr lang="sv-SE" dirty="0">
              <a:solidFill>
                <a:srgbClr val="FF0000"/>
              </a:solidFill>
            </a:endParaRPr>
          </a:p>
          <a:p>
            <a:endParaRPr lang="fi-FI" dirty="0"/>
          </a:p>
        </p:txBody>
      </p:sp>
      <p:pic>
        <p:nvPicPr>
          <p:cNvPr id="5" name="Picture 4" descr="A piano in a dark room&#10;&#10;Description automatically generated">
            <a:extLst>
              <a:ext uri="{FF2B5EF4-FFF2-40B4-BE49-F238E27FC236}">
                <a16:creationId xmlns:a16="http://schemas.microsoft.com/office/drawing/2014/main" id="{B5473046-8239-4C03-8442-4764C348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045" y="3145311"/>
            <a:ext cx="3420501" cy="20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7709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34AE9-3777-42B3-99F8-A5BD7B10D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3" y="224443"/>
            <a:ext cx="5024470" cy="4738255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endParaRPr lang="sv-SE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r>
              <a:rPr lang="sv-SE" sz="2400" dirty="0"/>
              <a:t>Lektioner 19.3 och 26.3</a:t>
            </a:r>
          </a:p>
          <a:p>
            <a:pPr algn="ctr">
              <a:spcBef>
                <a:spcPts val="0"/>
              </a:spcBef>
            </a:pPr>
            <a:endParaRPr lang="sv-SE" sz="2000" dirty="0"/>
          </a:p>
          <a:p>
            <a:pPr algn="ctr">
              <a:spcBef>
                <a:spcPts val="0"/>
              </a:spcBef>
            </a:pPr>
            <a:endParaRPr lang="sv-SE" sz="2000" dirty="0"/>
          </a:p>
          <a:p>
            <a:pPr algn="ctr">
              <a:spcBef>
                <a:spcPts val="0"/>
              </a:spcBef>
            </a:pPr>
            <a:r>
              <a:rPr lang="sv-SE" sz="2400" dirty="0"/>
              <a:t>Talverkstäder 23-26.4 </a:t>
            </a:r>
          </a:p>
          <a:p>
            <a:pPr algn="ctr">
              <a:spcBef>
                <a:spcPts val="0"/>
              </a:spcBef>
            </a:pPr>
            <a:r>
              <a:rPr lang="sv-SE" sz="2400" dirty="0"/>
              <a:t>kl. 10-12 och 13-16</a:t>
            </a:r>
          </a:p>
          <a:p>
            <a:pPr algn="ctr">
              <a:spcBef>
                <a:spcPts val="0"/>
              </a:spcBef>
            </a:pPr>
            <a:r>
              <a:rPr lang="sv-SE" sz="2000" b="0" dirty="0"/>
              <a:t>Övning + respons</a:t>
            </a:r>
          </a:p>
          <a:p>
            <a:pPr algn="ctr">
              <a:spcBef>
                <a:spcPts val="0"/>
              </a:spcBef>
            </a:pPr>
            <a:endParaRPr lang="sv-SE" sz="2000" dirty="0"/>
          </a:p>
          <a:p>
            <a:pPr algn="ctr">
              <a:spcBef>
                <a:spcPts val="0"/>
              </a:spcBef>
            </a:pPr>
            <a:endParaRPr lang="sv-SE" sz="2000" dirty="0"/>
          </a:p>
          <a:p>
            <a:pPr algn="ctr">
              <a:spcBef>
                <a:spcPts val="0"/>
              </a:spcBef>
            </a:pPr>
            <a:r>
              <a:rPr lang="sv-SE" sz="2400" dirty="0"/>
              <a:t>Slutseminariedagar 3.5, 6.5, 7.5 och 8.5</a:t>
            </a:r>
          </a:p>
          <a:p>
            <a:pPr algn="ctr">
              <a:spcBef>
                <a:spcPts val="0"/>
              </a:spcBef>
            </a:pPr>
            <a:r>
              <a:rPr lang="sv-SE" sz="2000" b="0" dirty="0"/>
              <a:t>Presentation 10 min</a:t>
            </a:r>
          </a:p>
          <a:p>
            <a:pPr algn="ctr">
              <a:spcBef>
                <a:spcPts val="0"/>
              </a:spcBef>
            </a:pPr>
            <a:r>
              <a:rPr lang="sv-SE" sz="2000" b="0" dirty="0"/>
              <a:t>Opponering 5 minuter</a:t>
            </a:r>
          </a:p>
          <a:p>
            <a:pPr algn="ctr">
              <a:spcBef>
                <a:spcPts val="0"/>
              </a:spcBef>
            </a:pPr>
            <a:endParaRPr lang="sv-SE" sz="2000" dirty="0"/>
          </a:p>
          <a:p>
            <a:pPr algn="ctr">
              <a:spcBef>
                <a:spcPts val="0"/>
              </a:spcBef>
            </a:pPr>
            <a:endParaRPr lang="sv-SE" sz="2400" dirty="0"/>
          </a:p>
          <a:p>
            <a:pPr algn="ctr">
              <a:spcBef>
                <a:spcPts val="0"/>
              </a:spcBef>
            </a:pPr>
            <a:r>
              <a:rPr lang="sv-SE" sz="2400" dirty="0"/>
              <a:t>Akademiskt liv, arbetsliv</a:t>
            </a:r>
            <a:endParaRPr lang="fi-FI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768E0-B043-4357-8D5F-8C099ACD7C57}"/>
              </a:ext>
            </a:extLst>
          </p:cNvPr>
          <p:cNvSpPr txBox="1"/>
          <p:nvPr/>
        </p:nvSpPr>
        <p:spPr>
          <a:xfrm>
            <a:off x="4434671" y="5453390"/>
            <a:ext cx="1754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Bild: Aaltos materialbank</a:t>
            </a:r>
            <a:endParaRPr lang="fi-FI" sz="1100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7C91A19-B4F1-4FD9-ABE9-449BCDEAF7C1}"/>
              </a:ext>
            </a:extLst>
          </p:cNvPr>
          <p:cNvSpPr/>
          <p:nvPr/>
        </p:nvSpPr>
        <p:spPr>
          <a:xfrm>
            <a:off x="2556346" y="2260888"/>
            <a:ext cx="427921" cy="432331"/>
          </a:xfrm>
          <a:prstGeom prst="down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01EE274-BA40-4025-ABD0-58125204BECB}"/>
              </a:ext>
            </a:extLst>
          </p:cNvPr>
          <p:cNvSpPr/>
          <p:nvPr/>
        </p:nvSpPr>
        <p:spPr>
          <a:xfrm>
            <a:off x="2556345" y="3882062"/>
            <a:ext cx="427921" cy="432331"/>
          </a:xfrm>
          <a:prstGeom prst="down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FBE180C-5C97-497B-BDBA-69075538D59F}"/>
              </a:ext>
            </a:extLst>
          </p:cNvPr>
          <p:cNvSpPr/>
          <p:nvPr/>
        </p:nvSpPr>
        <p:spPr>
          <a:xfrm>
            <a:off x="2556347" y="915663"/>
            <a:ext cx="427921" cy="432331"/>
          </a:xfrm>
          <a:prstGeom prst="down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highlight>
                <a:srgbClr val="FFFF00"/>
              </a:highlight>
            </a:endParaRPr>
          </a:p>
        </p:txBody>
      </p:sp>
      <p:pic>
        <p:nvPicPr>
          <p:cNvPr id="5" name="Picture Placeholder 4" descr="A picture containing fence, building, railing, bench&#10;&#10;Description automatically generated">
            <a:extLst>
              <a:ext uri="{FF2B5EF4-FFF2-40B4-BE49-F238E27FC236}">
                <a16:creationId xmlns:a16="http://schemas.microsoft.com/office/drawing/2014/main" id="{5B392E55-8BFA-42FD-A0FC-7FA6895EA93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41018" r="23782"/>
          <a:stretch/>
        </p:blipFill>
        <p:spPr>
          <a:xfrm>
            <a:off x="6168044" y="0"/>
            <a:ext cx="2975979" cy="5715000"/>
          </a:xfrm>
        </p:spPr>
      </p:pic>
    </p:spTree>
    <p:extLst>
      <p:ext uri="{BB962C8B-B14F-4D97-AF65-F5344CB8AC3E}">
        <p14:creationId xmlns:p14="http://schemas.microsoft.com/office/powerpoint/2010/main" val="39245522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185BE7-9491-43FF-AB20-9EAE823C2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2" y="1049951"/>
            <a:ext cx="5262647" cy="3004292"/>
          </a:xfrm>
        </p:spPr>
        <p:txBody>
          <a:bodyPr>
            <a:noAutofit/>
          </a:bodyPr>
          <a:lstStyle/>
          <a:p>
            <a:pPr marL="0" lvl="1">
              <a:lnSpc>
                <a:spcPct val="80000"/>
              </a:lnSpc>
              <a:buSzPct val="95000"/>
            </a:pPr>
            <a:endParaRPr lang="fi-FI" altLang="fi-FI" sz="2000" b="1" dirty="0"/>
          </a:p>
          <a:p>
            <a:pPr marL="0" lvl="1">
              <a:lnSpc>
                <a:spcPct val="80000"/>
              </a:lnSpc>
              <a:buSzPct val="95000"/>
            </a:pPr>
            <a:r>
              <a:rPr lang="fi-FI" altLang="fi-FI" sz="1800" b="1" dirty="0" err="1"/>
              <a:t>Diskutera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parvis</a:t>
            </a:r>
            <a:r>
              <a:rPr lang="fi-FI" altLang="fi-FI" sz="1800" b="1" dirty="0"/>
              <a:t> / i </a:t>
            </a:r>
            <a:r>
              <a:rPr lang="fi-FI" altLang="fi-FI" sz="1800" b="1" dirty="0" err="1"/>
              <a:t>mindre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grupper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och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samla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era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tankar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på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Flinga</a:t>
            </a:r>
            <a:r>
              <a:rPr lang="fi-FI" altLang="fi-FI" sz="1800" b="1" dirty="0"/>
              <a:t>:</a:t>
            </a:r>
          </a:p>
          <a:p>
            <a:pPr marL="0" lvl="1">
              <a:lnSpc>
                <a:spcPct val="80000"/>
              </a:lnSpc>
              <a:buSzPct val="95000"/>
            </a:pPr>
            <a:endParaRPr lang="fi-FI" altLang="fi-FI" sz="1800" dirty="0"/>
          </a:p>
          <a:p>
            <a:pPr marL="0" lvl="1">
              <a:lnSpc>
                <a:spcPct val="80000"/>
              </a:lnSpc>
              <a:buSzPct val="95000"/>
            </a:pPr>
            <a:r>
              <a:rPr lang="fi-FI" altLang="fi-FI" sz="1800" dirty="0"/>
              <a:t>1. </a:t>
            </a:r>
            <a:r>
              <a:rPr lang="fi-FI" altLang="fi-FI" sz="1800" dirty="0" err="1"/>
              <a:t>Hur</a:t>
            </a:r>
            <a:r>
              <a:rPr lang="fi-FI" altLang="fi-FI" sz="1800" dirty="0"/>
              <a:t> </a:t>
            </a:r>
            <a:r>
              <a:rPr lang="fi-FI" altLang="fi-FI" sz="1800" dirty="0" err="1"/>
              <a:t>ser</a:t>
            </a:r>
            <a:r>
              <a:rPr lang="fi-FI" altLang="fi-FI" sz="1800" dirty="0"/>
              <a:t> </a:t>
            </a:r>
            <a:r>
              <a:rPr lang="fi-FI" altLang="fi-FI" sz="1800" dirty="0" err="1"/>
              <a:t>man</a:t>
            </a:r>
            <a:r>
              <a:rPr lang="fi-FI" altLang="fi-FI" sz="1800" dirty="0"/>
              <a:t> </a:t>
            </a:r>
            <a:r>
              <a:rPr lang="fi-FI" altLang="fi-FI" sz="1800" dirty="0" err="1"/>
              <a:t>till</a:t>
            </a:r>
            <a:r>
              <a:rPr lang="fi-FI" altLang="fi-FI" sz="1800" dirty="0"/>
              <a:t> </a:t>
            </a:r>
            <a:r>
              <a:rPr lang="fi-FI" altLang="fi-FI" sz="1800" dirty="0" err="1"/>
              <a:t>att</a:t>
            </a:r>
            <a:r>
              <a:rPr lang="fi-FI" altLang="fi-FI" sz="1800" dirty="0"/>
              <a:t> </a:t>
            </a:r>
            <a:r>
              <a:rPr lang="fi-FI" altLang="fi-FI" sz="1800" dirty="0" err="1"/>
              <a:t>man</a:t>
            </a:r>
            <a:r>
              <a:rPr lang="fi-FI" altLang="fi-FI" sz="1800" dirty="0"/>
              <a:t> </a:t>
            </a:r>
            <a:r>
              <a:rPr lang="fi-FI" altLang="fi-FI" sz="1800" dirty="0" err="1"/>
              <a:t>lyckas</a:t>
            </a:r>
            <a:r>
              <a:rPr lang="fi-FI" altLang="fi-FI" sz="1800" dirty="0"/>
              <a:t> </a:t>
            </a:r>
            <a:r>
              <a:rPr lang="fi-FI" altLang="fi-FI" sz="1800" dirty="0" err="1"/>
              <a:t>med</a:t>
            </a:r>
            <a:r>
              <a:rPr lang="fi-FI" altLang="fi-FI" sz="1800" dirty="0"/>
              <a:t> en </a:t>
            </a:r>
            <a:r>
              <a:rPr lang="fi-FI" altLang="fi-FI" sz="1800" dirty="0" err="1"/>
              <a:t>muntlig</a:t>
            </a:r>
            <a:r>
              <a:rPr lang="fi-FI" altLang="fi-FI" sz="1800" dirty="0"/>
              <a:t> </a:t>
            </a:r>
            <a:r>
              <a:rPr lang="fi-FI" altLang="fi-FI" sz="1800" dirty="0" err="1"/>
              <a:t>presentation</a:t>
            </a:r>
            <a:r>
              <a:rPr lang="fi-FI" altLang="fi-FI" sz="1800" dirty="0"/>
              <a:t>? </a:t>
            </a:r>
            <a:r>
              <a:rPr lang="fi-FI" altLang="fi-FI" sz="1800" dirty="0" err="1"/>
              <a:t>Hur</a:t>
            </a:r>
            <a:r>
              <a:rPr lang="fi-FI" altLang="fi-FI" sz="1800" dirty="0"/>
              <a:t> </a:t>
            </a:r>
            <a:r>
              <a:rPr lang="fi-FI" altLang="fi-FI" sz="1800" dirty="0" err="1"/>
              <a:t>får</a:t>
            </a:r>
            <a:r>
              <a:rPr lang="fi-FI" altLang="fi-FI" sz="1800" dirty="0"/>
              <a:t> </a:t>
            </a:r>
            <a:r>
              <a:rPr lang="fi-FI" altLang="fi-FI" sz="1800" dirty="0" err="1"/>
              <a:t>man</a:t>
            </a:r>
            <a:r>
              <a:rPr lang="fi-FI" altLang="fi-FI" sz="1800" dirty="0"/>
              <a:t> </a:t>
            </a:r>
            <a:r>
              <a:rPr lang="fi-FI" altLang="fi-FI" sz="1800" dirty="0" err="1"/>
              <a:t>publiken</a:t>
            </a:r>
            <a:r>
              <a:rPr lang="fi-FI" altLang="fi-FI" sz="1800" dirty="0"/>
              <a:t> </a:t>
            </a:r>
            <a:r>
              <a:rPr lang="fi-FI" altLang="fi-FI" sz="1800" dirty="0" err="1"/>
              <a:t>att</a:t>
            </a:r>
            <a:r>
              <a:rPr lang="fi-FI" altLang="fi-FI" sz="1800" dirty="0"/>
              <a:t> </a:t>
            </a:r>
            <a:r>
              <a:rPr lang="fi-FI" altLang="fi-FI" sz="1800" dirty="0" err="1"/>
              <a:t>lyssna</a:t>
            </a:r>
            <a:r>
              <a:rPr lang="fi-FI" altLang="fi-FI" sz="1800" dirty="0"/>
              <a:t> </a:t>
            </a:r>
            <a:r>
              <a:rPr lang="fi-FI" altLang="fi-FI" sz="1800" dirty="0" err="1"/>
              <a:t>på</a:t>
            </a:r>
            <a:r>
              <a:rPr lang="fi-FI" altLang="fi-FI" sz="1800" dirty="0"/>
              <a:t> </a:t>
            </a:r>
            <a:r>
              <a:rPr lang="fi-FI" altLang="fi-FI" sz="1800" dirty="0" err="1"/>
              <a:t>talaren</a:t>
            </a:r>
            <a:r>
              <a:rPr lang="fi-FI" altLang="fi-FI" sz="1800" dirty="0"/>
              <a:t>? </a:t>
            </a:r>
            <a:r>
              <a:rPr lang="en-US" altLang="fi-FI" sz="1800" dirty="0"/>
              <a:t>Ge </a:t>
            </a:r>
            <a:r>
              <a:rPr lang="en-US" altLang="fi-FI" sz="1800" dirty="0" err="1"/>
              <a:t>konkreta</a:t>
            </a:r>
            <a:r>
              <a:rPr lang="en-US" altLang="fi-FI" sz="1800" dirty="0"/>
              <a:t> </a:t>
            </a:r>
            <a:r>
              <a:rPr lang="en-US" altLang="fi-FI" sz="1800" dirty="0" err="1"/>
              <a:t>exempel</a:t>
            </a:r>
            <a:r>
              <a:rPr lang="en-US" altLang="fi-FI" sz="1800" dirty="0"/>
              <a:t>!</a:t>
            </a:r>
          </a:p>
          <a:p>
            <a:pPr marL="457200" lvl="1" indent="-457200">
              <a:lnSpc>
                <a:spcPct val="80000"/>
              </a:lnSpc>
              <a:buSzPct val="95000"/>
              <a:buFont typeface="+mj-lt"/>
              <a:buAutoNum type="arabicPeriod"/>
            </a:pPr>
            <a:endParaRPr lang="fi-FI" altLang="fi-FI" sz="1800" dirty="0"/>
          </a:p>
          <a:p>
            <a:pPr marL="457200" lvl="1" indent="-457200">
              <a:lnSpc>
                <a:spcPct val="80000"/>
              </a:lnSpc>
              <a:buSzPct val="95000"/>
              <a:buFont typeface="+mj-lt"/>
              <a:buAutoNum type="arabicPeriod"/>
            </a:pPr>
            <a:endParaRPr lang="fi-FI" altLang="fi-FI" sz="1800" dirty="0"/>
          </a:p>
          <a:p>
            <a:pPr marL="0" lvl="1" algn="ctr">
              <a:lnSpc>
                <a:spcPct val="80000"/>
              </a:lnSpc>
              <a:buSzPct val="95000"/>
            </a:pPr>
            <a:r>
              <a:rPr lang="fi-FI" altLang="fi-FI" sz="2000" dirty="0">
                <a:solidFill>
                  <a:srgbClr val="0070C0"/>
                </a:solidFill>
                <a:hlinkClick r:id="rId2"/>
              </a:rPr>
              <a:t>https://edu.flinga.fi/s/ET38ELS</a:t>
            </a:r>
            <a:endParaRPr lang="fi-FI" altLang="fi-FI" sz="2000" dirty="0">
              <a:solidFill>
                <a:srgbClr val="0070C0"/>
              </a:solidFill>
            </a:endParaRPr>
          </a:p>
          <a:p>
            <a:pPr marL="0" lvl="1" algn="ctr">
              <a:lnSpc>
                <a:spcPct val="80000"/>
              </a:lnSpc>
              <a:buSzPct val="95000"/>
            </a:pPr>
            <a:endParaRPr lang="fi-FI" altLang="fi-FI" sz="2400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7575F5-EB0C-4F34-AC7A-04922C35CEB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223017"/>
            <a:ext cx="8462742" cy="7994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i-FI" sz="2500" dirty="0" err="1">
                <a:solidFill>
                  <a:srgbClr val="0070C0"/>
                </a:solidFill>
              </a:rPr>
              <a:t>Inledande</a:t>
            </a:r>
            <a:r>
              <a:rPr lang="fi-FI" sz="2500" dirty="0">
                <a:solidFill>
                  <a:srgbClr val="0070C0"/>
                </a:solidFill>
              </a:rPr>
              <a:t> </a:t>
            </a:r>
            <a:r>
              <a:rPr lang="fi-FI" sz="2500" dirty="0" err="1">
                <a:solidFill>
                  <a:srgbClr val="0070C0"/>
                </a:solidFill>
              </a:rPr>
              <a:t>diskussion</a:t>
            </a:r>
            <a:r>
              <a:rPr lang="fi-FI" sz="2500" dirty="0">
                <a:solidFill>
                  <a:srgbClr val="0070C0"/>
                </a:solidFill>
              </a:rPr>
              <a:t>: </a:t>
            </a:r>
          </a:p>
          <a:p>
            <a:pPr>
              <a:spcBef>
                <a:spcPts val="0"/>
              </a:spcBef>
            </a:pPr>
            <a:r>
              <a:rPr lang="fi-FI" sz="2000" dirty="0" err="1">
                <a:solidFill>
                  <a:srgbClr val="0070C0"/>
                </a:solidFill>
              </a:rPr>
              <a:t>Att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hålla</a:t>
            </a:r>
            <a:r>
              <a:rPr lang="fi-FI" sz="2000" dirty="0">
                <a:solidFill>
                  <a:srgbClr val="0070C0"/>
                </a:solidFill>
              </a:rPr>
              <a:t> en </a:t>
            </a:r>
            <a:r>
              <a:rPr lang="fi-FI" sz="2000" dirty="0" err="1">
                <a:solidFill>
                  <a:srgbClr val="0070C0"/>
                </a:solidFill>
              </a:rPr>
              <a:t>presentation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som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sakkunnig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framför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publiken</a:t>
            </a:r>
            <a:endParaRPr lang="fi-FI" sz="2000" dirty="0">
              <a:solidFill>
                <a:srgbClr val="0070C0"/>
              </a:solidFill>
            </a:endParaRPr>
          </a:p>
        </p:txBody>
      </p:sp>
      <p:pic>
        <p:nvPicPr>
          <p:cNvPr id="3" name="Kuva 2" descr="Kuva, joka sisältää kohteen ulko, tiili, kivi&#10;&#10;Kuvaus luotu automaattisesti">
            <a:extLst>
              <a:ext uri="{FF2B5EF4-FFF2-40B4-BE49-F238E27FC236}">
                <a16:creationId xmlns:a16="http://schemas.microsoft.com/office/drawing/2014/main" id="{FB6D05D5-04A4-4F23-BA04-FA6EECF0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1485246"/>
            <a:ext cx="3149405" cy="20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305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185BE7-9491-43FF-AB20-9EAE823C2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2" y="1049951"/>
            <a:ext cx="5262647" cy="3004292"/>
          </a:xfrm>
        </p:spPr>
        <p:txBody>
          <a:bodyPr>
            <a:noAutofit/>
          </a:bodyPr>
          <a:lstStyle/>
          <a:p>
            <a:pPr marL="0" lvl="1">
              <a:lnSpc>
                <a:spcPct val="80000"/>
              </a:lnSpc>
              <a:buSzPct val="95000"/>
            </a:pPr>
            <a:endParaRPr lang="fi-FI" altLang="fi-FI" sz="2000" b="1" dirty="0"/>
          </a:p>
          <a:p>
            <a:pPr marL="0" lvl="1">
              <a:lnSpc>
                <a:spcPct val="80000"/>
              </a:lnSpc>
              <a:buSzPct val="95000"/>
            </a:pPr>
            <a:r>
              <a:rPr lang="fi-FI" altLang="fi-FI" sz="1800" b="1" dirty="0" err="1"/>
              <a:t>Diskutera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parvis</a:t>
            </a:r>
            <a:r>
              <a:rPr lang="fi-FI" altLang="fi-FI" sz="1800" b="1" dirty="0"/>
              <a:t> / i </a:t>
            </a:r>
            <a:r>
              <a:rPr lang="fi-FI" altLang="fi-FI" sz="1800" b="1" dirty="0" err="1"/>
              <a:t>mindre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grupper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och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samla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era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tankar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på</a:t>
            </a:r>
            <a:r>
              <a:rPr lang="fi-FI" altLang="fi-FI" sz="1800" b="1" dirty="0"/>
              <a:t> </a:t>
            </a:r>
            <a:r>
              <a:rPr lang="fi-FI" altLang="fi-FI" sz="1800" b="1" dirty="0" err="1"/>
              <a:t>Flinga</a:t>
            </a:r>
            <a:r>
              <a:rPr lang="fi-FI" altLang="fi-FI" sz="1800" b="1" dirty="0"/>
              <a:t>:</a:t>
            </a:r>
          </a:p>
          <a:p>
            <a:pPr marL="0" lvl="1">
              <a:lnSpc>
                <a:spcPct val="80000"/>
              </a:lnSpc>
              <a:buSzPct val="95000"/>
            </a:pPr>
            <a:endParaRPr lang="fi-FI" altLang="fi-FI" sz="1800" dirty="0"/>
          </a:p>
          <a:p>
            <a:pPr marL="457200" lvl="1" indent="-457200">
              <a:lnSpc>
                <a:spcPct val="80000"/>
              </a:lnSpc>
              <a:buSzPct val="95000"/>
              <a:buFont typeface="+mj-lt"/>
              <a:buAutoNum type="arabicPeriod"/>
            </a:pPr>
            <a:endParaRPr lang="en-US" altLang="fi-FI" sz="1800" dirty="0"/>
          </a:p>
          <a:p>
            <a:pPr marL="268288" lvl="1" indent="-268288">
              <a:lnSpc>
                <a:spcPct val="80000"/>
              </a:lnSpc>
              <a:buSzPct val="95000"/>
            </a:pPr>
            <a:r>
              <a:rPr lang="fi-FI" altLang="fi-FI" sz="1800" dirty="0"/>
              <a:t>2. </a:t>
            </a:r>
            <a:r>
              <a:rPr lang="fi-FI" altLang="fi-FI" sz="1800" dirty="0" err="1"/>
              <a:t>Varför</a:t>
            </a:r>
            <a:r>
              <a:rPr lang="fi-FI" altLang="fi-FI" sz="1800" dirty="0"/>
              <a:t> </a:t>
            </a:r>
            <a:r>
              <a:rPr lang="fi-FI" altLang="fi-FI" sz="1800" dirty="0" err="1"/>
              <a:t>kan</a:t>
            </a:r>
            <a:r>
              <a:rPr lang="fi-FI" altLang="fi-FI" sz="1800" dirty="0"/>
              <a:t> </a:t>
            </a:r>
            <a:r>
              <a:rPr lang="fi-FI" altLang="fi-FI" sz="1800" dirty="0" err="1"/>
              <a:t>det</a:t>
            </a:r>
            <a:r>
              <a:rPr lang="fi-FI" altLang="fi-FI" sz="1800" dirty="0"/>
              <a:t> </a:t>
            </a:r>
            <a:r>
              <a:rPr lang="fi-FI" altLang="fi-FI" sz="1800" dirty="0" err="1"/>
              <a:t>ibland</a:t>
            </a:r>
            <a:r>
              <a:rPr lang="fi-FI" altLang="fi-FI" sz="1800" dirty="0"/>
              <a:t> vara </a:t>
            </a:r>
            <a:r>
              <a:rPr lang="fi-FI" altLang="fi-FI" sz="1800" dirty="0" err="1"/>
              <a:t>svårt</a:t>
            </a:r>
            <a:r>
              <a:rPr lang="fi-FI" altLang="fi-FI" sz="1800" dirty="0"/>
              <a:t> </a:t>
            </a:r>
            <a:r>
              <a:rPr lang="fi-FI" altLang="fi-FI" sz="1800" dirty="0" err="1"/>
              <a:t>att</a:t>
            </a:r>
            <a:r>
              <a:rPr lang="fi-FI" altLang="fi-FI" sz="1800" dirty="0"/>
              <a:t> </a:t>
            </a:r>
            <a:r>
              <a:rPr lang="fi-FI" altLang="fi-FI" sz="1800" dirty="0" err="1"/>
              <a:t>förstå</a:t>
            </a:r>
            <a:r>
              <a:rPr lang="fi-FI" altLang="fi-FI" sz="1800" dirty="0"/>
              <a:t> </a:t>
            </a:r>
            <a:r>
              <a:rPr lang="fi-FI" altLang="fi-FI" sz="1800" dirty="0" err="1"/>
              <a:t>innehållet</a:t>
            </a:r>
            <a:r>
              <a:rPr lang="fi-FI" altLang="fi-FI" sz="1800" dirty="0"/>
              <a:t> i en </a:t>
            </a:r>
            <a:r>
              <a:rPr lang="fi-FI" altLang="fi-FI" sz="1800" dirty="0" err="1"/>
              <a:t>muntlig</a:t>
            </a:r>
            <a:r>
              <a:rPr lang="fi-FI" altLang="fi-FI" sz="1800" dirty="0"/>
              <a:t> </a:t>
            </a:r>
            <a:r>
              <a:rPr lang="fi-FI" altLang="fi-FI" sz="1800" dirty="0" err="1"/>
              <a:t>presentation</a:t>
            </a:r>
            <a:r>
              <a:rPr lang="fi-FI" altLang="fi-FI" sz="1800" dirty="0"/>
              <a:t>? </a:t>
            </a:r>
          </a:p>
          <a:p>
            <a:pPr marL="268288" lvl="1">
              <a:lnSpc>
                <a:spcPct val="80000"/>
              </a:lnSpc>
              <a:buSzPct val="95000"/>
            </a:pPr>
            <a:r>
              <a:rPr lang="fi-FI" altLang="fi-FI" sz="1800" dirty="0" err="1"/>
              <a:t>Ge</a:t>
            </a:r>
            <a:r>
              <a:rPr lang="fi-FI" altLang="fi-FI" sz="1800" dirty="0"/>
              <a:t> </a:t>
            </a:r>
            <a:r>
              <a:rPr lang="fi-FI" altLang="fi-FI" sz="1800" dirty="0" err="1"/>
              <a:t>konkreta</a:t>
            </a:r>
            <a:r>
              <a:rPr lang="fi-FI" altLang="fi-FI" sz="1800" dirty="0"/>
              <a:t> </a:t>
            </a:r>
            <a:r>
              <a:rPr lang="fi-FI" altLang="fi-FI" sz="1800" dirty="0" err="1"/>
              <a:t>exempel</a:t>
            </a:r>
            <a:r>
              <a:rPr lang="fi-FI" altLang="fi-FI" sz="1800" dirty="0"/>
              <a:t>!</a:t>
            </a:r>
          </a:p>
          <a:p>
            <a:pPr marL="268288" lvl="1">
              <a:lnSpc>
                <a:spcPct val="80000"/>
              </a:lnSpc>
              <a:buSzPct val="95000"/>
            </a:pPr>
            <a:r>
              <a:rPr lang="fi-FI" altLang="fi-FI" sz="1800" dirty="0"/>
              <a:t>  </a:t>
            </a:r>
          </a:p>
          <a:p>
            <a:pPr marL="0" lvl="1" algn="ctr">
              <a:lnSpc>
                <a:spcPct val="80000"/>
              </a:lnSpc>
              <a:buSzPct val="95000"/>
            </a:pPr>
            <a:r>
              <a:rPr lang="fi-FI" altLang="fi-FI" sz="2000" dirty="0">
                <a:solidFill>
                  <a:srgbClr val="0070C0"/>
                </a:solidFill>
                <a:hlinkClick r:id="rId2"/>
              </a:rPr>
              <a:t>https://edu.flinga.fi/s/ECV5Q7W</a:t>
            </a:r>
            <a:endParaRPr lang="fi-FI" altLang="fi-FI" sz="2000" dirty="0">
              <a:solidFill>
                <a:srgbClr val="0070C0"/>
              </a:solidFill>
            </a:endParaRPr>
          </a:p>
          <a:p>
            <a:pPr marL="0" lvl="1" algn="ctr">
              <a:lnSpc>
                <a:spcPct val="80000"/>
              </a:lnSpc>
              <a:buSzPct val="95000"/>
            </a:pPr>
            <a:endParaRPr lang="fi-FI" altLang="fi-FI" sz="2400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7575F5-EB0C-4F34-AC7A-04922C35CEB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223017"/>
            <a:ext cx="8462742" cy="7994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i-FI" sz="2500" dirty="0" err="1">
                <a:solidFill>
                  <a:srgbClr val="0070C0"/>
                </a:solidFill>
              </a:rPr>
              <a:t>Inledande</a:t>
            </a:r>
            <a:r>
              <a:rPr lang="fi-FI" sz="2500" dirty="0">
                <a:solidFill>
                  <a:srgbClr val="0070C0"/>
                </a:solidFill>
              </a:rPr>
              <a:t> </a:t>
            </a:r>
            <a:r>
              <a:rPr lang="fi-FI" sz="2500" dirty="0" err="1">
                <a:solidFill>
                  <a:srgbClr val="0070C0"/>
                </a:solidFill>
              </a:rPr>
              <a:t>diskussion</a:t>
            </a:r>
            <a:r>
              <a:rPr lang="fi-FI" sz="2500" dirty="0">
                <a:solidFill>
                  <a:srgbClr val="0070C0"/>
                </a:solidFill>
              </a:rPr>
              <a:t>: </a:t>
            </a:r>
          </a:p>
          <a:p>
            <a:pPr>
              <a:spcBef>
                <a:spcPts val="0"/>
              </a:spcBef>
            </a:pPr>
            <a:r>
              <a:rPr lang="fi-FI" sz="2000" dirty="0" err="1">
                <a:solidFill>
                  <a:srgbClr val="0070C0"/>
                </a:solidFill>
              </a:rPr>
              <a:t>Att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hålla</a:t>
            </a:r>
            <a:r>
              <a:rPr lang="fi-FI" sz="2000" dirty="0">
                <a:solidFill>
                  <a:srgbClr val="0070C0"/>
                </a:solidFill>
              </a:rPr>
              <a:t> en </a:t>
            </a:r>
            <a:r>
              <a:rPr lang="fi-FI" sz="2000" dirty="0" err="1">
                <a:solidFill>
                  <a:srgbClr val="0070C0"/>
                </a:solidFill>
              </a:rPr>
              <a:t>presentation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som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sakkunnig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framför</a:t>
            </a:r>
            <a:r>
              <a:rPr lang="fi-FI" sz="2000" dirty="0">
                <a:solidFill>
                  <a:srgbClr val="0070C0"/>
                </a:solidFill>
              </a:rPr>
              <a:t> </a:t>
            </a:r>
            <a:r>
              <a:rPr lang="fi-FI" sz="2000" dirty="0" err="1">
                <a:solidFill>
                  <a:srgbClr val="0070C0"/>
                </a:solidFill>
              </a:rPr>
              <a:t>publiken</a:t>
            </a:r>
            <a:endParaRPr lang="fi-FI" sz="2000" dirty="0">
              <a:solidFill>
                <a:srgbClr val="0070C0"/>
              </a:solidFill>
            </a:endParaRPr>
          </a:p>
        </p:txBody>
      </p:sp>
      <p:pic>
        <p:nvPicPr>
          <p:cNvPr id="3" name="Kuva 2" descr="Kuva, joka sisältää kohteen ulko, tiili, kivi&#10;&#10;Kuvaus luotu automaattisesti">
            <a:extLst>
              <a:ext uri="{FF2B5EF4-FFF2-40B4-BE49-F238E27FC236}">
                <a16:creationId xmlns:a16="http://schemas.microsoft.com/office/drawing/2014/main" id="{FB6D05D5-04A4-4F23-BA04-FA6EECF0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1485246"/>
            <a:ext cx="3149405" cy="20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3336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itting, looking, old, face&#10;&#10;Description automatically generated">
            <a:extLst>
              <a:ext uri="{FF2B5EF4-FFF2-40B4-BE49-F238E27FC236}">
                <a16:creationId xmlns:a16="http://schemas.microsoft.com/office/drawing/2014/main" id="{C9662053-5FAB-41AD-A1FA-93CDE1D4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599" y="98473"/>
            <a:ext cx="1113219" cy="1489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D0ED2-20A1-48C2-88F3-7BA0A42D3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150" y="1683434"/>
            <a:ext cx="1944300" cy="2321499"/>
          </a:xfrm>
        </p:spPr>
        <p:txBody>
          <a:bodyPr/>
          <a:lstStyle/>
          <a:p>
            <a:r>
              <a:rPr lang="sv-SE" dirty="0"/>
              <a:t>Vem är mottagaren?</a:t>
            </a:r>
          </a:p>
          <a:p>
            <a:r>
              <a:rPr lang="fi-FI" altLang="fi-FI" dirty="0" err="1"/>
              <a:t>Vad</a:t>
            </a:r>
            <a:r>
              <a:rPr lang="fi-FI" altLang="fi-FI" dirty="0"/>
              <a:t> </a:t>
            </a:r>
            <a:r>
              <a:rPr lang="fi-FI" altLang="fi-FI" dirty="0" err="1"/>
              <a:t>vet</a:t>
            </a:r>
            <a:r>
              <a:rPr lang="fi-FI" altLang="fi-FI" dirty="0"/>
              <a:t> </a:t>
            </a:r>
            <a:r>
              <a:rPr lang="fi-FI" altLang="fi-FI" dirty="0" err="1"/>
              <a:t>mottagaren</a:t>
            </a:r>
            <a:r>
              <a:rPr lang="fi-FI" altLang="fi-FI" dirty="0"/>
              <a:t> </a:t>
            </a:r>
            <a:r>
              <a:rPr lang="fi-FI" altLang="fi-FI" dirty="0" err="1"/>
              <a:t>om</a:t>
            </a:r>
            <a:r>
              <a:rPr lang="fi-FI" altLang="fi-FI" dirty="0"/>
              <a:t> </a:t>
            </a:r>
            <a:r>
              <a:rPr lang="fi-FI" altLang="fi-FI" dirty="0" err="1"/>
              <a:t>temat</a:t>
            </a:r>
            <a:r>
              <a:rPr lang="fi-FI" altLang="fi-FI" dirty="0"/>
              <a:t> </a:t>
            </a:r>
            <a:r>
              <a:rPr lang="fi-FI" altLang="fi-FI" dirty="0" err="1"/>
              <a:t>från</a:t>
            </a:r>
            <a:r>
              <a:rPr lang="fi-FI" altLang="fi-FI" dirty="0"/>
              <a:t> </a:t>
            </a:r>
            <a:r>
              <a:rPr lang="fi-FI" altLang="fi-FI" dirty="0" err="1"/>
              <a:t>förr</a:t>
            </a:r>
            <a:r>
              <a:rPr lang="fi-FI" altLang="fi-FI" dirty="0"/>
              <a:t>? </a:t>
            </a:r>
            <a:endParaRPr lang="sv-SE" dirty="0"/>
          </a:p>
          <a:p>
            <a:r>
              <a:rPr lang="sv-SE" dirty="0"/>
              <a:t>Vad vill du? Vad vill mottagaren?</a:t>
            </a:r>
          </a:p>
          <a:p>
            <a:r>
              <a:rPr lang="sv-SE" dirty="0"/>
              <a:t>Vad är ditt huvudbudskap?</a:t>
            </a:r>
          </a:p>
          <a:p>
            <a:r>
              <a:rPr lang="fi-FI" altLang="fi-FI" dirty="0" err="1"/>
              <a:t>Vad</a:t>
            </a:r>
            <a:r>
              <a:rPr lang="fi-FI" altLang="fi-FI" dirty="0"/>
              <a:t> </a:t>
            </a:r>
            <a:r>
              <a:rPr lang="fi-FI" altLang="fi-FI" dirty="0" err="1"/>
              <a:t>ska</a:t>
            </a:r>
            <a:r>
              <a:rPr lang="fi-FI" altLang="fi-FI" dirty="0"/>
              <a:t> </a:t>
            </a:r>
            <a:r>
              <a:rPr lang="fi-FI" altLang="fi-FI" dirty="0" err="1"/>
              <a:t>mottagaren</a:t>
            </a:r>
            <a:r>
              <a:rPr lang="fi-FI" altLang="fi-FI" dirty="0"/>
              <a:t> </a:t>
            </a:r>
            <a:r>
              <a:rPr lang="fi-FI" altLang="fi-FI" dirty="0" err="1"/>
              <a:t>veta</a:t>
            </a:r>
            <a:r>
              <a:rPr lang="fi-FI" altLang="fi-FI" dirty="0"/>
              <a:t>, </a:t>
            </a:r>
            <a:r>
              <a:rPr lang="fi-FI" altLang="fi-FI" dirty="0" err="1"/>
              <a:t>kunna</a:t>
            </a:r>
            <a:r>
              <a:rPr lang="fi-FI" altLang="fi-FI" dirty="0"/>
              <a:t>, </a:t>
            </a:r>
            <a:r>
              <a:rPr lang="fi-FI" altLang="fi-FI" dirty="0" err="1"/>
              <a:t>tycka</a:t>
            </a:r>
            <a:r>
              <a:rPr lang="fi-FI" altLang="fi-FI" dirty="0"/>
              <a:t> </a:t>
            </a:r>
            <a:r>
              <a:rPr lang="fi-FI" altLang="fi-FI" dirty="0" err="1"/>
              <a:t>eller</a:t>
            </a:r>
            <a:r>
              <a:rPr lang="fi-FI" altLang="fi-FI" dirty="0"/>
              <a:t> </a:t>
            </a:r>
            <a:r>
              <a:rPr lang="fi-FI" altLang="fi-FI" dirty="0" err="1"/>
              <a:t>tänka</a:t>
            </a:r>
            <a:r>
              <a:rPr lang="fi-FI" altLang="fi-FI" dirty="0"/>
              <a:t> </a:t>
            </a:r>
            <a:r>
              <a:rPr lang="fi-FI" altLang="fi-FI" dirty="0" err="1"/>
              <a:t>efter</a:t>
            </a:r>
            <a:r>
              <a:rPr lang="fi-FI" altLang="fi-FI" dirty="0"/>
              <a:t> </a:t>
            </a:r>
            <a:r>
              <a:rPr lang="fi-FI" altLang="fi-FI" dirty="0" err="1"/>
              <a:t>presentationen</a:t>
            </a:r>
            <a:r>
              <a:rPr lang="fi-FI" altLang="fi-FI" dirty="0"/>
              <a:t>?</a:t>
            </a:r>
            <a:endParaRPr lang="sv-SE" dirty="0"/>
          </a:p>
          <a:p>
            <a:r>
              <a:rPr lang="sv-SE" dirty="0"/>
              <a:t>Vad kan du utelämna?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AF93-8D7D-4884-9B71-AB7DDB2D7C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9150" y="471163"/>
            <a:ext cx="1961373" cy="1202400"/>
          </a:xfrm>
        </p:spPr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Analysera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E0CAAC-ECFA-42E2-961B-906B4EE9B2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73883" y="1083095"/>
            <a:ext cx="1898117" cy="1202400"/>
          </a:xfrm>
        </p:spPr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Planera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A667D4-EAEE-4215-A301-C9EE7CBEEA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55360" y="1518405"/>
            <a:ext cx="1412805" cy="1202400"/>
          </a:xfrm>
        </p:spPr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ÖVA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6625B5-F8C8-40B6-B0C7-59A75497A5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6403" y="2187884"/>
            <a:ext cx="1961374" cy="1202400"/>
          </a:xfrm>
        </p:spPr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Presentera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6496C8-C095-485D-B3E5-EC94426534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56021" y="3027065"/>
            <a:ext cx="1961373" cy="2230202"/>
          </a:xfrm>
        </p:spPr>
        <p:txBody>
          <a:bodyPr/>
          <a:lstStyle/>
          <a:p>
            <a:r>
              <a:rPr lang="sv-SE" dirty="0"/>
              <a:t>Öva många gånger!</a:t>
            </a:r>
          </a:p>
          <a:p>
            <a:r>
              <a:rPr lang="sv-SE" dirty="0"/>
              <a:t>Tala högt</a:t>
            </a:r>
          </a:p>
          <a:p>
            <a:r>
              <a:rPr lang="sv-SE" dirty="0"/>
              <a:t>Tänk på övergångar</a:t>
            </a:r>
          </a:p>
          <a:p>
            <a:r>
              <a:rPr lang="sv-SE" dirty="0"/>
              <a:t>Kolla tiden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ABCEE8-83D4-452C-85E2-F9D195C4CB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01415" y="3592566"/>
            <a:ext cx="1961374" cy="1872885"/>
          </a:xfrm>
        </p:spPr>
        <p:txBody>
          <a:bodyPr/>
          <a:lstStyle/>
          <a:p>
            <a:r>
              <a:rPr lang="sv-SE" dirty="0"/>
              <a:t>Förberedd = mindre nervös</a:t>
            </a:r>
          </a:p>
          <a:p>
            <a:r>
              <a:rPr lang="sv-SE" dirty="0"/>
              <a:t>Det går bra!</a:t>
            </a:r>
          </a:p>
          <a:p>
            <a:endParaRPr lang="sv-SE" dirty="0"/>
          </a:p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EC0F1-0749-4163-B87A-15658F8736A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601468" y="2477465"/>
            <a:ext cx="1826534" cy="2230202"/>
          </a:xfrm>
        </p:spPr>
        <p:txBody>
          <a:bodyPr/>
          <a:lstStyle/>
          <a:p>
            <a:r>
              <a:rPr lang="sv-SE" dirty="0"/>
              <a:t>Vilken ordning?</a:t>
            </a:r>
          </a:p>
          <a:p>
            <a:r>
              <a:rPr lang="sv-SE" dirty="0"/>
              <a:t>Visuellt stöd</a:t>
            </a:r>
          </a:p>
          <a:p>
            <a:r>
              <a:rPr lang="sv-SE" dirty="0"/>
              <a:t>Stil, lagom svårighetsnivå</a:t>
            </a:r>
          </a:p>
          <a:p>
            <a:pPr marL="0" indent="0">
              <a:buNone/>
            </a:pPr>
            <a:endParaRPr lang="sv-SE" dirty="0"/>
          </a:p>
          <a:p>
            <a:endParaRPr lang="fi-F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28B6DE-BC56-4610-B49B-D5A846399730}"/>
              </a:ext>
            </a:extLst>
          </p:cNvPr>
          <p:cNvSpPr txBox="1"/>
          <p:nvPr/>
        </p:nvSpPr>
        <p:spPr>
          <a:xfrm>
            <a:off x="1033252" y="161210"/>
            <a:ext cx="6825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>
                <a:solidFill>
                  <a:schemeClr val="bg1"/>
                </a:solidFill>
              </a:rPr>
              <a:t>Inventio</a:t>
            </a:r>
            <a:r>
              <a:rPr lang="sv-SE" b="1" dirty="0">
                <a:solidFill>
                  <a:schemeClr val="bg1"/>
                </a:solidFill>
              </a:rPr>
              <a:t>		 </a:t>
            </a:r>
            <a:r>
              <a:rPr lang="sv-SE" b="1" dirty="0" err="1">
                <a:solidFill>
                  <a:schemeClr val="bg1"/>
                </a:solidFill>
              </a:rPr>
              <a:t>Dispositio</a:t>
            </a:r>
            <a:r>
              <a:rPr lang="sv-SE" b="1" dirty="0">
                <a:solidFill>
                  <a:schemeClr val="bg1"/>
                </a:solidFill>
              </a:rPr>
              <a:t>, </a:t>
            </a:r>
            <a:r>
              <a:rPr lang="sv-SE" b="1" dirty="0" err="1">
                <a:solidFill>
                  <a:schemeClr val="bg1"/>
                </a:solidFill>
              </a:rPr>
              <a:t>Elocutio</a:t>
            </a:r>
            <a:r>
              <a:rPr lang="sv-SE" b="1" dirty="0">
                <a:solidFill>
                  <a:schemeClr val="bg1"/>
                </a:solidFill>
              </a:rPr>
              <a:t>		</a:t>
            </a:r>
            <a:r>
              <a:rPr lang="sv-SE" b="1" dirty="0" err="1">
                <a:solidFill>
                  <a:schemeClr val="bg1"/>
                </a:solidFill>
              </a:rPr>
              <a:t>Memoria</a:t>
            </a:r>
            <a:r>
              <a:rPr lang="sv-SE" b="1" dirty="0">
                <a:solidFill>
                  <a:schemeClr val="bg1"/>
                </a:solidFill>
              </a:rPr>
              <a:t>	        </a:t>
            </a:r>
            <a:r>
              <a:rPr lang="sv-SE" b="1" dirty="0" err="1">
                <a:solidFill>
                  <a:schemeClr val="bg1"/>
                </a:solidFill>
              </a:rPr>
              <a:t>Actio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35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  <p:bldP spid="11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6B36F-EAE8-4078-9E4D-D8418484B0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3" y="498765"/>
            <a:ext cx="8492897" cy="4453286"/>
          </a:xfrm>
        </p:spPr>
        <p:txBody>
          <a:bodyPr/>
          <a:lstStyle/>
          <a:p>
            <a:r>
              <a:rPr lang="sv-SE" dirty="0"/>
              <a:t>        Några källor</a:t>
            </a:r>
            <a:endParaRPr lang="fi-FI" dirty="0"/>
          </a:p>
        </p:txBody>
      </p:sp>
      <p:pic>
        <p:nvPicPr>
          <p:cNvPr id="4" name="Bildobjekt 2">
            <a:extLst>
              <a:ext uri="{FF2B5EF4-FFF2-40B4-BE49-F238E27FC236}">
                <a16:creationId xmlns:a16="http://schemas.microsoft.com/office/drawing/2014/main" id="{6B3B98E6-BF17-41FC-AF5E-E8DC5A548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8" r="15027"/>
          <a:stretch/>
        </p:blipFill>
        <p:spPr>
          <a:xfrm>
            <a:off x="2449002" y="498765"/>
            <a:ext cx="6527217" cy="49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542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173D916-062F-4DD2-AAD8-48EDF28D8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>
              <a:spcAft>
                <a:spcPts val="600"/>
              </a:spcAft>
            </a:pPr>
            <a:br>
              <a:rPr lang="fi-FI" sz="5000" dirty="0"/>
            </a:br>
            <a:r>
              <a:rPr lang="sv-SE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 planera och strukturera en vetenskaplig presentation</a:t>
            </a:r>
            <a:endParaRPr lang="fi-FI" sz="5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in paikkamerkki 18">
            <a:extLst>
              <a:ext uri="{FF2B5EF4-FFF2-40B4-BE49-F238E27FC236}">
                <a16:creationId xmlns:a16="http://schemas.microsoft.com/office/drawing/2014/main" id="{FEFC3EAB-47C1-4A06-B9E6-687FEF696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465588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10639B7-C20F-4929-B5D1-4491330707C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905" y="184319"/>
            <a:ext cx="8497093" cy="1129216"/>
          </a:xfrm>
        </p:spPr>
        <p:txBody>
          <a:bodyPr/>
          <a:lstStyle/>
          <a:p>
            <a:r>
              <a:rPr lang="en-US" sz="3600" dirty="0" err="1">
                <a:solidFill>
                  <a:srgbClr val="0070C0"/>
                </a:solidFill>
              </a:rPr>
              <a:t>Vetenskaplig</a:t>
            </a:r>
            <a:r>
              <a:rPr lang="en-US" sz="3600" dirty="0">
                <a:solidFill>
                  <a:srgbClr val="0070C0"/>
                </a:solidFill>
              </a:rPr>
              <a:t> text </a:t>
            </a:r>
            <a:r>
              <a:rPr lang="en-US" sz="3600" dirty="0" err="1">
                <a:solidFill>
                  <a:srgbClr val="0070C0"/>
                </a:solidFill>
              </a:rPr>
              <a:t>och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vetenskapligt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tal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169323-EB7D-4487-A82A-0276FF694C2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81847" y="2731205"/>
            <a:ext cx="4150122" cy="3262458"/>
          </a:xfrm>
        </p:spPr>
        <p:txBody>
          <a:bodyPr/>
          <a:lstStyle/>
          <a:p>
            <a:r>
              <a:rPr lang="en-US" dirty="0" err="1"/>
              <a:t>Strikta</a:t>
            </a:r>
            <a:r>
              <a:rPr lang="en-US" dirty="0"/>
              <a:t> </a:t>
            </a:r>
            <a:r>
              <a:rPr lang="en-US" dirty="0" err="1"/>
              <a:t>krav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disposition</a:t>
            </a:r>
          </a:p>
          <a:p>
            <a:r>
              <a:rPr lang="en-US" dirty="0"/>
              <a:t>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mycket</a:t>
            </a:r>
            <a:r>
              <a:rPr lang="en-US" dirty="0"/>
              <a:t> </a:t>
            </a:r>
            <a:r>
              <a:rPr lang="en-US" dirty="0" err="1"/>
              <a:t>detaljer</a:t>
            </a:r>
            <a:endParaRPr lang="en-US" dirty="0"/>
          </a:p>
          <a:p>
            <a:r>
              <a:rPr lang="en-US" dirty="0" err="1"/>
              <a:t>Främst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insatta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ämnet</a:t>
            </a:r>
            <a:endParaRPr lang="en-US" dirty="0"/>
          </a:p>
          <a:p>
            <a:r>
              <a:rPr lang="en-US" dirty="0" err="1"/>
              <a:t>Saken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fokus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1D7A9E0-11B6-4C01-A5C4-4DB81E4E514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712033" y="2736603"/>
            <a:ext cx="4078684" cy="3397369"/>
          </a:xfrm>
        </p:spPr>
        <p:txBody>
          <a:bodyPr/>
          <a:lstStyle/>
          <a:p>
            <a:r>
              <a:rPr lang="en-US" dirty="0"/>
              <a:t>Fri disposition</a:t>
            </a:r>
          </a:p>
          <a:p>
            <a:r>
              <a:rPr lang="en-US" dirty="0" err="1"/>
              <a:t>Endast</a:t>
            </a:r>
            <a:r>
              <a:rPr lang="en-US" dirty="0"/>
              <a:t> det </a:t>
            </a:r>
            <a:r>
              <a:rPr lang="en-US" dirty="0" err="1"/>
              <a:t>viktigaste</a:t>
            </a:r>
            <a:r>
              <a:rPr lang="en-US" dirty="0"/>
              <a:t> med</a:t>
            </a:r>
          </a:p>
          <a:p>
            <a:r>
              <a:rPr lang="en-US" dirty="0" err="1"/>
              <a:t>Publikens</a:t>
            </a:r>
            <a:r>
              <a:rPr lang="en-US" dirty="0"/>
              <a:t> </a:t>
            </a:r>
            <a:r>
              <a:rPr lang="en-US" dirty="0" err="1"/>
              <a:t>kunnande</a:t>
            </a:r>
            <a:r>
              <a:rPr lang="en-US" dirty="0"/>
              <a:t> </a:t>
            </a:r>
            <a:r>
              <a:rPr lang="en-US" dirty="0" err="1"/>
              <a:t>avgör</a:t>
            </a:r>
            <a:r>
              <a:rPr lang="en-US" dirty="0"/>
              <a:t> </a:t>
            </a:r>
            <a:r>
              <a:rPr lang="en-US" dirty="0" err="1"/>
              <a:t>nivån</a:t>
            </a:r>
            <a:endParaRPr lang="en-US" dirty="0"/>
          </a:p>
          <a:p>
            <a:r>
              <a:rPr lang="en-US" dirty="0" err="1"/>
              <a:t>Saken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människan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fokus</a:t>
            </a:r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821B5D1-1E1A-43B7-9BDE-DD37E294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049" y="974473"/>
            <a:ext cx="1142012" cy="1486900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818FEA1-20B3-410A-93F9-D053C6CF0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39" y="1071228"/>
            <a:ext cx="999438" cy="1293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879415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red.potx" id="{8BC01F7D-AB4B-47D0-88F0-D528585D0D30}" vid="{3D57A40D-93D3-4F33-BFEC-2286A06BC0AC}"/>
    </a:ext>
  </a:extLst>
</a:theme>
</file>

<file path=ppt/theme/theme2.xml><?xml version="1.0" encoding="utf-8"?>
<a:theme xmlns:a="http://schemas.openxmlformats.org/drawingml/2006/main" name="Aalto University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3" id="{BEC5E541-B604-4B24-B64A-7B35B54E426B}" vid="{713D92D9-72AE-4157-9DA8-FD42B61B753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34967</TotalTime>
  <Words>995</Words>
  <Application>Microsoft Office PowerPoint</Application>
  <PresentationFormat>Näytössä katseltava esitys (16:10)</PresentationFormat>
  <Paragraphs>208</Paragraphs>
  <Slides>23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23</vt:i4>
      </vt:variant>
    </vt:vector>
  </HeadingPairs>
  <TitlesOfParts>
    <vt:vector size="35" baseType="lpstr">
      <vt:lpstr>Arial</vt:lpstr>
      <vt:lpstr>Arial</vt:lpstr>
      <vt:lpstr>Calibri</vt:lpstr>
      <vt:lpstr>Calibri Light</vt:lpstr>
      <vt:lpstr>Courier New</vt:lpstr>
      <vt:lpstr>Georgia</vt:lpstr>
      <vt:lpstr>Gill Sans</vt:lpstr>
      <vt:lpstr>Lucida Grande</vt:lpstr>
      <vt:lpstr>Wingdings</vt:lpstr>
      <vt:lpstr>Office-teema</vt:lpstr>
      <vt:lpstr>Aalto University</vt:lpstr>
      <vt:lpstr>Office-tema</vt:lpstr>
      <vt:lpstr>Muntlig framställning 1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Att planera och strukturera en vetenskaplig presentation</vt:lpstr>
      <vt:lpstr>PowerPoint-esitys</vt:lpstr>
      <vt:lpstr>PowerPoint-esitys</vt:lpstr>
      <vt:lpstr>PowerPoint-esitys</vt:lpstr>
      <vt:lpstr>Grundstrukturen</vt:lpstr>
      <vt:lpstr>PowerPoint-esitys</vt:lpstr>
      <vt:lpstr>Dispositionen ”det viktigaste först”</vt:lpstr>
      <vt:lpstr>PowerPoint-esitys</vt:lpstr>
      <vt:lpstr>PowerPoint-esitys</vt:lpstr>
      <vt:lpstr>PowerPoint-esitys</vt:lpstr>
      <vt:lpstr>PowerPoint-esitys</vt:lpstr>
      <vt:lpstr>Mittendelen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Muntlig framställning 1</dc:title>
  <dc:creator>Sevon Sofia</dc:creator>
  <cp:lastModifiedBy>Välimaa Jari-Pekka</cp:lastModifiedBy>
  <cp:revision>146</cp:revision>
  <dcterms:created xsi:type="dcterms:W3CDTF">2020-08-06T16:20:44Z</dcterms:created>
  <dcterms:modified xsi:type="dcterms:W3CDTF">2024-01-15T07:46:20Z</dcterms:modified>
</cp:coreProperties>
</file>