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60" r:id="rId2"/>
    <p:sldId id="268" r:id="rId3"/>
    <p:sldId id="261" r:id="rId4"/>
    <p:sldId id="258" r:id="rId5"/>
    <p:sldId id="267" r:id="rId6"/>
    <p:sldId id="269" r:id="rId7"/>
    <p:sldId id="302" r:id="rId8"/>
  </p:sldIdLst>
  <p:sldSz cx="9144000" cy="5715000" type="screen16x1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7">
          <p15:clr>
            <a:srgbClr val="A4A3A4"/>
          </p15:clr>
        </p15:guide>
        <p15:guide id="2" orient="horz" pos="3070">
          <p15:clr>
            <a:srgbClr val="A4A3A4"/>
          </p15:clr>
        </p15:guide>
        <p15:guide id="3" pos="295">
          <p15:clr>
            <a:srgbClr val="A4A3A4"/>
          </p15:clr>
        </p15:guide>
        <p15:guide id="4" pos="546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F8C704"/>
    <a:srgbClr val="005EB8"/>
    <a:srgbClr val="EFC002"/>
    <a:srgbClr val="EF3340"/>
    <a:srgbClr val="FFCD00"/>
    <a:srgbClr val="FFCDB8"/>
    <a:srgbClr val="FFCF06"/>
    <a:srgbClr val="00A8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9" autoAdjust="0"/>
    <p:restoredTop sz="75879" autoAdjust="0"/>
  </p:normalViewPr>
  <p:slideViewPr>
    <p:cSldViewPr snapToObjects="1">
      <p:cViewPr varScale="1">
        <p:scale>
          <a:sx n="60" d="100"/>
          <a:sy n="60" d="100"/>
        </p:scale>
        <p:origin x="1408" y="48"/>
      </p:cViewPr>
      <p:guideLst>
        <p:guide orient="horz" pos="167"/>
        <p:guide orient="horz" pos="3070"/>
        <p:guide pos="295"/>
        <p:guide pos="54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4" d="100"/>
        <a:sy n="18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39D04D9-2D90-E741-8C77-A958108973E5}" type="datetimeFigureOut">
              <a:rPr lang="en-US"/>
              <a:pPr>
                <a:defRPr/>
              </a:pPr>
              <a:t>12/11/2023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81337A6-C487-9645-B543-6BBD05A1D1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45393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E7B0BA-8FA8-3A4A-9820-CF1299A8B616}" type="datetime1">
              <a:rPr lang="fi-FI"/>
              <a:pPr>
                <a:defRPr/>
              </a:pPr>
              <a:t>11.12.2023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66A5FF2-0573-2649-A39A-26FA52E0537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72913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baseline="0" dirty="0"/>
          </a:p>
          <a:p>
            <a:r>
              <a:rPr lang="fi-FI" baseline="0" dirty="0"/>
              <a:t>- Muistutus: Vaihto kolmantena vuonna =&gt; tänä vuonna aika hakea.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3342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6704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Melkein</a:t>
            </a:r>
            <a:r>
              <a:rPr lang="fi-FI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k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aikkiin</a:t>
            </a:r>
            <a:r>
              <a:rPr lang="fi-FI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kohteisiin vaaditaan jokin kielitodistus. Tämän vuoksi olisi hyvä, että kielikurssit olisi käytynä – ainakin siitä kielestä, millä haluaa vaihdossa opiskella. Kannattaa tarkastaa kohteen kielivaatimukset, valinnat tehdään niiden mukaan. Jos kohde vaatii </a:t>
            </a:r>
            <a:r>
              <a:rPr lang="fi-FI" sz="1200" kern="1200" baseline="0" dirty="0" err="1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tietyn</a:t>
            </a:r>
            <a:r>
              <a:rPr lang="fi-FI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tasoisen kielitaidon, pitää kielikurssi olla käytynä, jotta taso voidaan merkitä kielitodistukseen.  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Jotkin</a:t>
            </a:r>
            <a:r>
              <a:rPr lang="fi-FI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harvat kohteet vaativat virallisen, ulkopuolisen firman järjestämän englannin kielikokeen (TOEFL, IELTS), varaa se NYT! – paikat täyttyvät nopeasti ja testitulos on 2 vuotta voimassa. Myös tulosten saamiseen pitää varata aikaa. 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0736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- Seuraa</a:t>
            </a:r>
            <a:r>
              <a:rPr lang="fi-FI" baseline="0" dirty="0"/>
              <a:t> ilmoittelua Opiskelijan oppaassa (myös </a:t>
            </a:r>
            <a:r>
              <a:rPr lang="fi-FI" baseline="0" dirty="0" err="1"/>
              <a:t>FACEssa</a:t>
            </a:r>
            <a:r>
              <a:rPr lang="fi-FI" baseline="0" dirty="0"/>
              <a:t> Aalto University students go </a:t>
            </a:r>
            <a:r>
              <a:rPr lang="fi-FI" baseline="0" dirty="0" err="1"/>
              <a:t>abroad</a:t>
            </a:r>
            <a:r>
              <a:rPr lang="fi-FI" baseline="0" dirty="0"/>
              <a:t>)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1326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dirty="0"/>
              <a:t>Tämän tyyppisiä</a:t>
            </a:r>
            <a:r>
              <a:rPr lang="fi-FI" baseline="0" dirty="0"/>
              <a:t> asioita on yritetty tuoda esiin jo ennen vaihtoon lähtöä, jotta olisitte tietoisia jo etukäteen, että vaihto kehittää muutakin kuin kielitaitoa, mikä usein tulee ensimmäisenä mieleen</a:t>
            </a:r>
          </a:p>
          <a:p>
            <a:endParaRPr lang="fi-FI" baseline="0" dirty="0"/>
          </a:p>
          <a:p>
            <a:r>
              <a:rPr lang="fi-FI" baseline="0" dirty="0"/>
              <a:t>Kansainvälinen kompetenssi</a:t>
            </a:r>
          </a:p>
          <a:p>
            <a:r>
              <a:rPr lang="fi-FI" altLang="fi-FI" dirty="0">
                <a:solidFill>
                  <a:srgbClr val="FF0000"/>
                </a:solidFill>
              </a:rPr>
              <a:t>asenteet</a:t>
            </a:r>
            <a:r>
              <a:rPr lang="fi-FI" altLang="fi-FI" dirty="0"/>
              <a:t> </a:t>
            </a:r>
          </a:p>
          <a:p>
            <a:pPr lvl="1"/>
            <a:r>
              <a:rPr lang="fi-FI" altLang="fi-FI" dirty="0"/>
              <a:t>esim. avoimuus uusille näkökulmille, joustavuus ja valmius kyseenalaistaa vallitsevia ajattelutapoja </a:t>
            </a:r>
          </a:p>
          <a:p>
            <a:r>
              <a:rPr lang="fi-FI" altLang="fi-FI" dirty="0">
                <a:solidFill>
                  <a:srgbClr val="FF0000"/>
                </a:solidFill>
              </a:rPr>
              <a:t>tiedot </a:t>
            </a:r>
          </a:p>
          <a:p>
            <a:pPr lvl="1"/>
            <a:r>
              <a:rPr lang="fi-FI" altLang="fi-FI" dirty="0"/>
              <a:t>esim. tiedot eri kulttuureista, toimintaympäristöistä ja kansainvälisistä järjestelmistä</a:t>
            </a:r>
          </a:p>
          <a:p>
            <a:r>
              <a:rPr lang="fi-FI" altLang="fi-FI" dirty="0">
                <a:solidFill>
                  <a:srgbClr val="FF0000"/>
                </a:solidFill>
              </a:rPr>
              <a:t>taidot</a:t>
            </a:r>
            <a:r>
              <a:rPr lang="fi-FI" altLang="fi-FI" dirty="0"/>
              <a:t> </a:t>
            </a:r>
          </a:p>
          <a:p>
            <a:pPr lvl="1"/>
            <a:r>
              <a:rPr lang="fi-FI" altLang="fi-FI" dirty="0"/>
              <a:t>esim. viestintä- ja tiimityötaidot, kyky tunnistaa ja analysoida kulttuurieroja, sopeutumiskyky</a:t>
            </a:r>
            <a:endParaRPr lang="fi-FI" baseline="0" dirty="0"/>
          </a:p>
          <a:p>
            <a:endParaRPr lang="fi-FI" baseline="0" dirty="0"/>
          </a:p>
          <a:p>
            <a:endParaRPr lang="fi-FI" baseline="0" dirty="0"/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altLang="fi-FI" sz="1200" b="0" dirty="0">
                <a:latin typeface="+mn-lt"/>
              </a:rPr>
              <a:t>Sisällönhallinta</a:t>
            </a: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altLang="fi-FI" sz="1200" b="0" dirty="0">
                <a:latin typeface="+mn-lt"/>
              </a:rPr>
              <a:t>Tiedolliset taidot  (ongelmaratkaisutaidot, </a:t>
            </a:r>
            <a:br>
              <a:rPr lang="fi-FI" altLang="fi-FI" sz="1200" b="0" dirty="0">
                <a:latin typeface="+mn-lt"/>
              </a:rPr>
            </a:br>
            <a:r>
              <a:rPr lang="fi-FI" altLang="fi-FI" sz="1200" b="0" dirty="0">
                <a:latin typeface="+mn-lt"/>
              </a:rPr>
              <a:t>analyyttiset taidot), sosiaaliset taidot ja</a:t>
            </a:r>
            <a:br>
              <a:rPr lang="fi-FI" altLang="fi-FI" sz="1200" b="0" dirty="0">
                <a:latin typeface="+mn-lt"/>
              </a:rPr>
            </a:br>
            <a:r>
              <a:rPr lang="fi-FI" altLang="fi-FI" sz="1200" b="0" dirty="0">
                <a:latin typeface="+mn-lt"/>
              </a:rPr>
              <a:t>henkilökohtaiset erityistaidot</a:t>
            </a: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altLang="fi-FI" sz="1200" b="0" dirty="0">
                <a:latin typeface="+mn-lt"/>
              </a:rPr>
              <a:t>Työkokemus</a:t>
            </a: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altLang="fi-FI" sz="1200" b="0" dirty="0">
                <a:latin typeface="+mn-lt"/>
              </a:rPr>
              <a:t>Kulttuurienvälistä/ kansainvälistä kokemusta</a:t>
            </a:r>
            <a:br>
              <a:rPr lang="fi-FI" altLang="fi-FI" sz="1200" b="0" dirty="0">
                <a:latin typeface="+mn-lt"/>
              </a:rPr>
            </a:br>
            <a:r>
              <a:rPr lang="fi-FI" altLang="fi-FI" sz="800" b="0" dirty="0">
                <a:latin typeface="+mn-lt"/>
              </a:rPr>
              <a:t>(</a:t>
            </a:r>
            <a:r>
              <a:rPr lang="fi-FI" altLang="fi-FI" sz="800" b="0" dirty="0" err="1">
                <a:latin typeface="+mn-lt"/>
              </a:rPr>
              <a:t>Rand</a:t>
            </a:r>
            <a:r>
              <a:rPr lang="fi-FI" altLang="fi-FI" sz="800" b="0" dirty="0">
                <a:latin typeface="+mn-lt"/>
              </a:rPr>
              <a:t> Corporation/National Association of </a:t>
            </a:r>
            <a:r>
              <a:rPr lang="fi-FI" altLang="fi-FI" sz="800" b="0" dirty="0" err="1">
                <a:latin typeface="+mn-lt"/>
              </a:rPr>
              <a:t>Colleges</a:t>
            </a:r>
            <a:r>
              <a:rPr lang="fi-FI" altLang="fi-FI" sz="800" b="0" dirty="0">
                <a:latin typeface="+mn-lt"/>
              </a:rPr>
              <a:t> </a:t>
            </a:r>
            <a:br>
              <a:rPr lang="fi-FI" altLang="fi-FI" sz="800" b="0" dirty="0">
                <a:latin typeface="+mn-lt"/>
              </a:rPr>
            </a:br>
            <a:r>
              <a:rPr lang="fi-FI" altLang="fi-FI" sz="800" b="0" dirty="0">
                <a:latin typeface="+mn-lt"/>
              </a:rPr>
              <a:t>and </a:t>
            </a:r>
            <a:r>
              <a:rPr lang="fi-FI" altLang="fi-FI" sz="800" b="0" dirty="0" err="1">
                <a:latin typeface="+mn-lt"/>
              </a:rPr>
              <a:t>Employers</a:t>
            </a:r>
            <a:r>
              <a:rPr lang="fi-FI" altLang="fi-FI" sz="800" b="0" dirty="0">
                <a:latin typeface="+mn-lt"/>
              </a:rPr>
              <a:t>, 1994) </a:t>
            </a: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fi-FI" altLang="fi-FI" sz="1200" b="0" dirty="0"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altLang="fi-FI" sz="1200" b="0" dirty="0">
                <a:latin typeface="+mn-lt"/>
              </a:rPr>
              <a:t>Tärkeää, että osaat tuoda esiin vaihdossa oppimasi asiat konkreettisesti!</a:t>
            </a: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7607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Erityisesti</a:t>
            </a:r>
            <a:r>
              <a:rPr lang="en-US" dirty="0"/>
              <a:t> </a:t>
            </a:r>
            <a:r>
              <a:rPr lang="en-US" dirty="0" err="1"/>
              <a:t>kanditasoisille</a:t>
            </a:r>
            <a:r>
              <a:rPr lang="en-US" baseline="0" dirty="0"/>
              <a:t> </a:t>
            </a:r>
            <a:r>
              <a:rPr lang="en-US" baseline="0" dirty="0" err="1"/>
              <a:t>opiskelijoille</a:t>
            </a:r>
            <a:r>
              <a:rPr lang="en-US" baseline="0" dirty="0"/>
              <a:t>, </a:t>
            </a:r>
            <a:r>
              <a:rPr lang="en-US" baseline="0" dirty="0" err="1"/>
              <a:t>jos</a:t>
            </a:r>
            <a:r>
              <a:rPr lang="en-US" baseline="0" dirty="0"/>
              <a:t> </a:t>
            </a:r>
            <a:r>
              <a:rPr lang="en-US" baseline="0" dirty="0" err="1"/>
              <a:t>haluat</a:t>
            </a:r>
            <a:r>
              <a:rPr lang="en-US" baseline="0" dirty="0"/>
              <a:t> </a:t>
            </a:r>
            <a:r>
              <a:rPr lang="en-US" baseline="0" dirty="0" err="1"/>
              <a:t>opiskella</a:t>
            </a:r>
            <a:r>
              <a:rPr lang="en-US" baseline="0" dirty="0"/>
              <a:t> </a:t>
            </a:r>
            <a:r>
              <a:rPr lang="en-US" baseline="0" dirty="0" err="1"/>
              <a:t>englanniksi</a:t>
            </a:r>
            <a:r>
              <a:rPr lang="en-US" baseline="0" dirty="0"/>
              <a:t>, </a:t>
            </a:r>
            <a:r>
              <a:rPr lang="en-US" baseline="0" dirty="0" err="1"/>
              <a:t>niin</a:t>
            </a:r>
            <a:r>
              <a:rPr lang="en-US" baseline="0" dirty="0"/>
              <a:t> </a:t>
            </a:r>
            <a:r>
              <a:rPr lang="en-US" baseline="0" dirty="0" err="1"/>
              <a:t>tässä</a:t>
            </a:r>
            <a:r>
              <a:rPr lang="en-US" baseline="0" dirty="0"/>
              <a:t> </a:t>
            </a:r>
            <a:r>
              <a:rPr lang="en-US" baseline="0" dirty="0" err="1"/>
              <a:t>muutama</a:t>
            </a:r>
            <a:r>
              <a:rPr lang="en-US" baseline="0" dirty="0"/>
              <a:t> </a:t>
            </a:r>
            <a:r>
              <a:rPr lang="en-US" baseline="0" dirty="0" err="1"/>
              <a:t>esimerkki</a:t>
            </a:r>
            <a:r>
              <a:rPr lang="en-US" baseline="0" dirty="0"/>
              <a:t> </a:t>
            </a:r>
            <a:r>
              <a:rPr lang="en-US" baseline="0" dirty="0" err="1"/>
              <a:t>hyvistä</a:t>
            </a:r>
            <a:r>
              <a:rPr lang="en-US" baseline="0" dirty="0"/>
              <a:t> </a:t>
            </a:r>
            <a:r>
              <a:rPr lang="en-US" baseline="0" dirty="0" err="1"/>
              <a:t>vaihtoehdoista</a:t>
            </a:r>
            <a:r>
              <a:rPr lang="en-US" baseline="0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Singapore </a:t>
            </a:r>
            <a:r>
              <a:rPr lang="en-US" baseline="0" dirty="0" err="1"/>
              <a:t>ollut</a:t>
            </a:r>
            <a:r>
              <a:rPr lang="en-US" baseline="0" dirty="0"/>
              <a:t> </a:t>
            </a:r>
            <a:r>
              <a:rPr lang="en-US" baseline="0" dirty="0" err="1"/>
              <a:t>aika</a:t>
            </a:r>
            <a:r>
              <a:rPr lang="en-US" baseline="0" dirty="0"/>
              <a:t> </a:t>
            </a:r>
            <a:r>
              <a:rPr lang="en-US" baseline="0" dirty="0" err="1"/>
              <a:t>suosittu</a:t>
            </a:r>
            <a:r>
              <a:rPr lang="en-US" baseline="0" dirty="0"/>
              <a:t> ja </a:t>
            </a:r>
            <a:r>
              <a:rPr lang="en-US" baseline="0" dirty="0" err="1"/>
              <a:t>sinne</a:t>
            </a:r>
            <a:r>
              <a:rPr lang="en-US" baseline="0" dirty="0"/>
              <a:t> on </a:t>
            </a:r>
            <a:r>
              <a:rPr lang="en-US" baseline="0" dirty="0" err="1"/>
              <a:t>CHEMiltäkin</a:t>
            </a:r>
            <a:r>
              <a:rPr lang="en-US" baseline="0" dirty="0"/>
              <a:t> </a:t>
            </a:r>
            <a:r>
              <a:rPr lang="en-US" baseline="0" dirty="0" err="1"/>
              <a:t>vuosittain</a:t>
            </a:r>
            <a:r>
              <a:rPr lang="en-US" baseline="0" dirty="0"/>
              <a:t> </a:t>
            </a:r>
            <a:r>
              <a:rPr lang="en-US" baseline="0" dirty="0" err="1"/>
              <a:t>lähdetty</a:t>
            </a:r>
            <a:r>
              <a:rPr lang="en-US" baseline="0" dirty="0"/>
              <a:t> –</a:t>
            </a:r>
            <a:r>
              <a:rPr lang="en-US" baseline="0" dirty="0" err="1"/>
              <a:t>tarkasta</a:t>
            </a:r>
            <a:r>
              <a:rPr lang="en-US" baseline="0" dirty="0"/>
              <a:t> </a:t>
            </a:r>
            <a:r>
              <a:rPr lang="en-US" baseline="0" dirty="0" err="1"/>
              <a:t>paikat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Taiwan on </a:t>
            </a:r>
            <a:r>
              <a:rPr lang="en-US" baseline="0" dirty="0" err="1"/>
              <a:t>ollu</a:t>
            </a:r>
            <a:r>
              <a:rPr lang="en-US" baseline="0" dirty="0"/>
              <a:t> </a:t>
            </a:r>
            <a:r>
              <a:rPr lang="en-US" baseline="0" dirty="0" err="1"/>
              <a:t>aika</a:t>
            </a:r>
            <a:r>
              <a:rPr lang="en-US" baseline="0" dirty="0"/>
              <a:t> </a:t>
            </a:r>
            <a:r>
              <a:rPr lang="en-US" baseline="0" dirty="0" err="1"/>
              <a:t>suosittu</a:t>
            </a:r>
            <a:r>
              <a:rPr lang="en-US" baseline="0" dirty="0"/>
              <a:t> ja </a:t>
            </a:r>
            <a:r>
              <a:rPr lang="en-US" baseline="0" dirty="0" err="1"/>
              <a:t>kohtuullisen</a:t>
            </a:r>
            <a:r>
              <a:rPr lang="en-US" baseline="0" dirty="0"/>
              <a:t> </a:t>
            </a:r>
            <a:r>
              <a:rPr lang="en-US" baseline="0" dirty="0" err="1"/>
              <a:t>joustava</a:t>
            </a:r>
            <a:r>
              <a:rPr lang="en-US" baseline="0" dirty="0"/>
              <a:t> (</a:t>
            </a:r>
            <a:r>
              <a:rPr lang="en-US" baseline="0" dirty="0" err="1"/>
              <a:t>suurin</a:t>
            </a:r>
            <a:r>
              <a:rPr lang="en-US" baseline="0" dirty="0"/>
              <a:t> </a:t>
            </a:r>
            <a:r>
              <a:rPr lang="en-US" baseline="0" dirty="0" err="1"/>
              <a:t>osa</a:t>
            </a:r>
            <a:r>
              <a:rPr lang="en-US" baseline="0" dirty="0"/>
              <a:t> </a:t>
            </a:r>
            <a:r>
              <a:rPr lang="en-US" baseline="0" dirty="0" err="1"/>
              <a:t>englanninkielistä</a:t>
            </a:r>
            <a:r>
              <a:rPr lang="en-US" baseline="0" dirty="0"/>
              <a:t> </a:t>
            </a:r>
            <a:r>
              <a:rPr lang="en-US" baseline="0" dirty="0" err="1"/>
              <a:t>opetusta</a:t>
            </a:r>
            <a:r>
              <a:rPr lang="en-US" baseline="0" dirty="0"/>
              <a:t> </a:t>
            </a:r>
            <a:r>
              <a:rPr lang="en-US" baseline="0" dirty="0" err="1"/>
              <a:t>maisteritasolta</a:t>
            </a:r>
            <a:r>
              <a:rPr lang="en-US" baseline="0" dirty="0"/>
              <a:t>, </a:t>
            </a:r>
            <a:r>
              <a:rPr lang="en-US" baseline="0" dirty="0" err="1"/>
              <a:t>mutta</a:t>
            </a:r>
            <a:r>
              <a:rPr lang="en-US" baseline="0" dirty="0"/>
              <a:t> </a:t>
            </a:r>
            <a:r>
              <a:rPr lang="en-US" baseline="0" dirty="0" err="1"/>
              <a:t>myös</a:t>
            </a:r>
            <a:r>
              <a:rPr lang="en-US" baseline="0" dirty="0"/>
              <a:t> </a:t>
            </a:r>
            <a:r>
              <a:rPr lang="en-US" baseline="0" dirty="0" err="1"/>
              <a:t>kandina</a:t>
            </a:r>
            <a:r>
              <a:rPr lang="en-US" baseline="0" dirty="0"/>
              <a:t> </a:t>
            </a:r>
            <a:r>
              <a:rPr lang="en-US" baseline="0" dirty="0" err="1"/>
              <a:t>näitä</a:t>
            </a:r>
            <a:r>
              <a:rPr lang="en-US" baseline="0" dirty="0"/>
              <a:t> on </a:t>
            </a:r>
            <a:r>
              <a:rPr lang="en-US" baseline="0" dirty="0" err="1"/>
              <a:t>voinut</a:t>
            </a:r>
            <a:r>
              <a:rPr lang="en-US" baseline="0" dirty="0"/>
              <a:t> </a:t>
            </a:r>
            <a:r>
              <a:rPr lang="en-US" baseline="0" dirty="0" err="1"/>
              <a:t>valita</a:t>
            </a:r>
            <a:r>
              <a:rPr lang="en-US" baseline="0" dirty="0"/>
              <a:t>)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Tsekissä</a:t>
            </a:r>
            <a:r>
              <a:rPr lang="en-US" baseline="0" dirty="0"/>
              <a:t> University of Chemistry and Technology </a:t>
            </a:r>
            <a:r>
              <a:rPr lang="en-US" baseline="0" dirty="0" err="1"/>
              <a:t>Praque</a:t>
            </a:r>
            <a:r>
              <a:rPr lang="en-US" baseline="0" dirty="0"/>
              <a:t> (CHEM </a:t>
            </a:r>
            <a:r>
              <a:rPr lang="en-US" baseline="0" dirty="0" err="1"/>
              <a:t>oma</a:t>
            </a:r>
            <a:r>
              <a:rPr lang="en-US" baseline="0" dirty="0"/>
              <a:t> </a:t>
            </a:r>
            <a:r>
              <a:rPr lang="en-US" baseline="0" dirty="0" err="1"/>
              <a:t>vaihtokohde</a:t>
            </a:r>
            <a:r>
              <a:rPr lang="en-US" baseline="0" dirty="0"/>
              <a:t>, </a:t>
            </a:r>
            <a:r>
              <a:rPr lang="en-US" baseline="0" dirty="0" err="1"/>
              <a:t>hyvin</a:t>
            </a:r>
            <a:r>
              <a:rPr lang="en-US" baseline="0" dirty="0"/>
              <a:t> </a:t>
            </a:r>
            <a:r>
              <a:rPr lang="en-US" baseline="0" dirty="0" err="1"/>
              <a:t>meille</a:t>
            </a:r>
            <a:r>
              <a:rPr lang="en-US" baseline="0" dirty="0"/>
              <a:t> </a:t>
            </a:r>
            <a:r>
              <a:rPr lang="en-US" baseline="0" dirty="0" err="1"/>
              <a:t>sopivia</a:t>
            </a:r>
            <a:r>
              <a:rPr lang="en-US" baseline="0" dirty="0"/>
              <a:t> </a:t>
            </a:r>
            <a:r>
              <a:rPr lang="en-US" baseline="0" dirty="0" err="1"/>
              <a:t>opintoja</a:t>
            </a:r>
            <a:r>
              <a:rPr lang="en-US" baseline="0" dirty="0"/>
              <a:t> </a:t>
            </a:r>
            <a:r>
              <a:rPr lang="en-US" baseline="0" dirty="0" err="1"/>
              <a:t>tarjolla</a:t>
            </a:r>
            <a:r>
              <a:rPr lang="en-US" baseline="0" dirty="0"/>
              <a:t>, </a:t>
            </a:r>
            <a:r>
              <a:rPr lang="en-US" baseline="0" dirty="0" err="1"/>
              <a:t>siellä</a:t>
            </a:r>
            <a:r>
              <a:rPr lang="en-US" baseline="0" dirty="0"/>
              <a:t> </a:t>
            </a:r>
            <a:r>
              <a:rPr lang="en-US" baseline="0" dirty="0" err="1"/>
              <a:t>seuraavat</a:t>
            </a:r>
            <a:r>
              <a:rPr lang="en-US" baseline="0" dirty="0"/>
              <a:t> </a:t>
            </a:r>
            <a:r>
              <a:rPr lang="en-US" baseline="0" dirty="0" err="1"/>
              <a:t>tiedekunnat</a:t>
            </a:r>
            <a:r>
              <a:rPr lang="en-US" baseline="0" dirty="0"/>
              <a:t>: Faculty of Chemical Technology, Faculty of Environmental Technology, Faculty of Food and Biochemistry Technology, Faculty of Chemical Engineering), </a:t>
            </a:r>
            <a:r>
              <a:rPr lang="en-US" baseline="0" dirty="0" err="1"/>
              <a:t>Unkarissa</a:t>
            </a:r>
            <a:r>
              <a:rPr lang="en-US" baseline="0" dirty="0"/>
              <a:t> Budapest University of Technology and Economics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Alankomaat</a:t>
            </a:r>
            <a:r>
              <a:rPr lang="en-US" baseline="0" dirty="0"/>
              <a:t>, </a:t>
            </a:r>
            <a:r>
              <a:rPr lang="en-US" baseline="0" dirty="0" err="1"/>
              <a:t>esimerkiksi</a:t>
            </a:r>
            <a:r>
              <a:rPr lang="en-US" baseline="0" dirty="0"/>
              <a:t> University of Twente tai TU Delft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Korea, </a:t>
            </a:r>
            <a:r>
              <a:rPr lang="en-US" baseline="0" dirty="0" err="1"/>
              <a:t>esimerkiksi</a:t>
            </a:r>
            <a:r>
              <a:rPr lang="en-US" baseline="0" dirty="0"/>
              <a:t> Pohang University (POSTECH) tai Korea Advanced Institute of Science and Technology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5DA8A-5216-4F63-A012-E5BD46E625C2}" type="slidenum">
              <a:rPr lang="fi-FI" smtClean="0"/>
              <a:pPr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42744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3" y="1417341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1264"/>
            <a:ext cx="1716088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6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3" y="1417636"/>
            <a:ext cx="8207375" cy="295203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1264"/>
            <a:ext cx="1716088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2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418400"/>
            <a:ext cx="8208000" cy="295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388448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1"/>
            <a:ext cx="1716088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77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3" y="1657740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3" y="4531740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fi-FI" noProof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1"/>
            <a:ext cx="1716088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45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3" y="1593555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126456" cy="96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7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B682-87B2-4236-AF78-B49807E7713E}" type="datetime1">
              <a:rPr lang="fi-FI" smtClean="0"/>
              <a:t>11.12.2023</a:t>
            </a:fld>
            <a:endParaRPr lang="fi-FI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126456" cy="96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08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8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09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F12C3-4421-43A0-8844-8188FCFDF52F}" type="datetime1">
              <a:rPr lang="fi-FI" smtClean="0"/>
              <a:t>11.12.2023</a:t>
            </a:fld>
            <a:endParaRPr lang="fi-FI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126456" cy="96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82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8204F-E4C8-4D0B-A504-EFCA81D9CAC1}" type="datetime1">
              <a:rPr lang="en-US" noProof="0" smtClean="0"/>
              <a:pPr/>
              <a:t>12/11/2023</a:t>
            </a:fld>
            <a:endParaRPr lang="fi-FI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4017-E4DF-4A7A-8FA6-2DC68C3EB4D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4400" y="5121000"/>
            <a:ext cx="1537200" cy="31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792"/>
              </a:lnSpc>
              <a:spcBef>
                <a:spcPts val="0"/>
              </a:spcBef>
              <a:buNone/>
              <a:defRPr sz="792" b="1">
                <a:solidFill>
                  <a:schemeClr val="bg2"/>
                </a:solidFill>
              </a:defRPr>
            </a:lvl1pPr>
            <a:lvl2pPr marL="227533" indent="-85987">
              <a:defRPr lang="en-US" sz="792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7533" indent="-78049">
              <a:buFont typeface="Symbol" pitchFamily="18" charset="2"/>
              <a:buNone/>
              <a:defRPr sz="750"/>
            </a:lvl3pPr>
            <a:lvl4pPr marL="227533" indent="-78049">
              <a:defRPr sz="750"/>
            </a:lvl4pPr>
            <a:lvl5pPr marL="227533" indent="-78049">
              <a:buFont typeface="Symbol" pitchFamily="18" charset="2"/>
              <a:buChar char="-"/>
              <a:defRPr sz="750"/>
            </a:lvl5pPr>
            <a:lvl6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6pPr>
            <a:lvl7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7pPr>
            <a:lvl8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8pPr>
            <a:lvl9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0" y="5121000"/>
            <a:ext cx="1702800" cy="318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792"/>
              </a:lnSpc>
              <a:spcBef>
                <a:spcPts val="0"/>
              </a:spcBef>
              <a:buNone/>
              <a:defRPr sz="792" b="1">
                <a:solidFill>
                  <a:schemeClr val="bg2"/>
                </a:solidFill>
              </a:defRPr>
            </a:lvl1pPr>
            <a:lvl2pPr marL="227533" indent="-85987">
              <a:defRPr lang="en-US" sz="792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7533" indent="-78049">
              <a:buFont typeface="Symbol" pitchFamily="18" charset="2"/>
              <a:buNone/>
              <a:defRPr sz="750"/>
            </a:lvl3pPr>
            <a:lvl4pPr marL="227533" indent="-78049">
              <a:defRPr sz="750"/>
            </a:lvl4pPr>
            <a:lvl5pPr marL="227533" indent="-78049">
              <a:buFont typeface="Symbol" pitchFamily="18" charset="2"/>
              <a:buChar char="-"/>
              <a:defRPr sz="750"/>
            </a:lvl5pPr>
            <a:lvl6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6pPr>
            <a:lvl7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7pPr>
            <a:lvl8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8pPr>
            <a:lvl9pPr marL="227991" indent="-77997">
              <a:spcBef>
                <a:spcPts val="250"/>
              </a:spcBef>
              <a:buFont typeface="Symbol" pitchFamily="18" charset="2"/>
              <a:buChar char="-"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9812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5017740"/>
            <a:ext cx="3619500" cy="1322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5150032"/>
            <a:ext cx="3619500" cy="15478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520173-7D7F-4FBC-A781-33E654CAA422}" type="datetime1">
              <a:rPr lang="fi-FI" smtClean="0"/>
              <a:t>11.12.2023</a:t>
            </a:fld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5304814"/>
            <a:ext cx="3619500" cy="1349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BCDE0-955E-2A43-932A-046BF80DB9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7" r:id="rId1"/>
    <p:sldLayoutId id="2147484751" r:id="rId2"/>
    <p:sldLayoutId id="2147484753" r:id="rId3"/>
    <p:sldLayoutId id="2147484756" r:id="rId4"/>
    <p:sldLayoutId id="2147484759" r:id="rId5"/>
    <p:sldLayoutId id="2147484762" r:id="rId6"/>
    <p:sldLayoutId id="2147484765" r:id="rId7"/>
    <p:sldLayoutId id="2147484766" r:id="rId8"/>
  </p:sldLayoutIdLst>
  <p:hf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hyperlink" Target="https://www.aalto.fi/fi/muut-opinnot/vaihto-opinnot" TargetMode="External"/><Relationship Id="rId7" Type="http://schemas.openxmlformats.org/officeDocument/2006/relationships/hyperlink" Target="mailto:international-chem@aalto.fi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kv-neuvoja-chem@aalto.fi" TargetMode="External"/><Relationship Id="rId5" Type="http://schemas.openxmlformats.org/officeDocument/2006/relationships/hyperlink" Target="https://aalto.moveon4.de/publisher/9/eng" TargetMode="External"/><Relationship Id="rId4" Type="http://schemas.openxmlformats.org/officeDocument/2006/relationships/hyperlink" Target="https://aalto.adv-pub.moveon4.de/tech-destination-database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6000" dirty="0">
                <a:ln>
                  <a:solidFill>
                    <a:schemeClr val="tx1"/>
                  </a:solidFill>
                </a:ln>
                <a:latin typeface="Aharoni" panose="02010803020104030203" pitchFamily="2" charset="-79"/>
                <a:cs typeface="Aharoni" panose="02010803020104030203" pitchFamily="2" charset="-79"/>
              </a:rPr>
              <a:t>Vaihtaisitko maisemaa?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7272038" cy="660000"/>
          </a:xfrm>
        </p:spPr>
        <p:txBody>
          <a:bodyPr>
            <a:normAutofit/>
          </a:bodyPr>
          <a:lstStyle/>
          <a:p>
            <a:r>
              <a:rPr lang="fi-FI" sz="28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Vaihtohaku lukuvuodelle 2024-25 </a:t>
            </a:r>
          </a:p>
        </p:txBody>
      </p:sp>
    </p:spTree>
    <p:extLst>
      <p:ext uri="{BB962C8B-B14F-4D97-AF65-F5344CB8AC3E}">
        <p14:creationId xmlns:p14="http://schemas.microsoft.com/office/powerpoint/2010/main" val="2096144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924" y="913284"/>
            <a:ext cx="8496175" cy="4536504"/>
          </a:xfrm>
          <a:effectLst>
            <a:outerShdw blurRad="50800" dist="50800" dir="5400000" sx="9000" sy="9000" algn="ctr" rotWithShape="0">
              <a:srgbClr val="000000">
                <a:alpha val="72000"/>
              </a:srgbClr>
            </a:outerShdw>
          </a:effectLst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8000" dirty="0" err="1">
                <a:ln w="1270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Hakuajat</a:t>
            </a:r>
            <a:r>
              <a:rPr lang="en-US" sz="8000" dirty="0">
                <a:ln w="1270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br>
              <a:rPr lang="en-US" sz="8000" dirty="0">
                <a:ln w="1270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6600" u="sng" dirty="0">
                <a:ln w="1270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10. – 31.1.2024</a:t>
            </a:r>
            <a:br>
              <a:rPr lang="en-US" sz="6600" dirty="0">
                <a:ln w="1270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6600" dirty="0">
                <a:ln w="1270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1.-20.9.2024</a:t>
            </a:r>
            <a:br>
              <a:rPr lang="en-US" sz="6600" dirty="0">
                <a:ln w="1270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6600" dirty="0">
                <a:ln w="1270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10.-30.11.2024 </a:t>
            </a:r>
            <a:r>
              <a:rPr lang="en-US" sz="2800" dirty="0">
                <a:ln w="1270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en-US" sz="2800" dirty="0" err="1">
                <a:ln w="1270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Japani</a:t>
            </a:r>
            <a:r>
              <a:rPr lang="en-US" sz="2800" dirty="0">
                <a:ln w="1270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, lv 2025-26)</a:t>
            </a:r>
            <a:endParaRPr lang="en-GB" sz="4800" dirty="0">
              <a:ln w="1270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4415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513155"/>
            <a:ext cx="8207375" cy="996498"/>
          </a:xfrm>
        </p:spPr>
        <p:txBody>
          <a:bodyPr/>
          <a:lstStyle/>
          <a:p>
            <a:pPr algn="ctr"/>
            <a:r>
              <a:rPr lang="fi-FI" sz="4400" dirty="0">
                <a:ln>
                  <a:solidFill>
                    <a:schemeClr val="tx1"/>
                  </a:solidFill>
                </a:ln>
                <a:latin typeface="Aharoni" panose="02010803020104030203" pitchFamily="2" charset="-79"/>
                <a:cs typeface="Aharoni" panose="02010803020104030203" pitchFamily="2" charset="-79"/>
              </a:rPr>
              <a:t>Varaudu ajoissa!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68314" y="1201316"/>
            <a:ext cx="8207374" cy="2531993"/>
          </a:xfrm>
        </p:spPr>
        <p:txBody>
          <a:bodyPr/>
          <a:lstStyle/>
          <a:p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Adobe Gothic Std B" pitchFamily="34" charset="-128"/>
                <a:ea typeface="Adobe Gothic Std B" pitchFamily="34" charset="-128"/>
              </a:rPr>
              <a:t>Ota selvää kohteista ja hakuehdoista nyt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Adobe Gothic Std B" pitchFamily="34" charset="-128"/>
                <a:ea typeface="Adobe Gothic Std B" pitchFamily="34" charset="-128"/>
              </a:rPr>
              <a:t>kielitodistus</a:t>
            </a:r>
          </a:p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11.12.2023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3</a:t>
            </a:fld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3" b="15409"/>
          <a:stretch/>
        </p:blipFill>
        <p:spPr>
          <a:xfrm>
            <a:off x="3707903" y="2512590"/>
            <a:ext cx="5137669" cy="1697932"/>
          </a:xfrm>
          <a:prstGeom prst="rect">
            <a:avLst/>
          </a:prstGeom>
          <a:ln w="38100" cap="sq">
            <a:solidFill>
              <a:srgbClr val="EFC00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 b="6080"/>
          <a:stretch/>
        </p:blipFill>
        <p:spPr>
          <a:xfrm>
            <a:off x="389856" y="3289548"/>
            <a:ext cx="4262448" cy="1381621"/>
          </a:xfrm>
          <a:prstGeom prst="rect">
            <a:avLst/>
          </a:prstGeom>
          <a:ln w="38100" cap="sq">
            <a:solidFill>
              <a:srgbClr val="005EB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8553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85156" cy="720179"/>
          </a:xfrm>
        </p:spPr>
        <p:txBody>
          <a:bodyPr/>
          <a:lstStyle/>
          <a:p>
            <a:r>
              <a:rPr lang="fi-FI" sz="4400" dirty="0">
                <a:ln>
                  <a:solidFill>
                    <a:schemeClr val="tx1"/>
                  </a:solidFill>
                </a:ln>
                <a:latin typeface="Aharoni" panose="02010803020104030203" pitchFamily="2" charset="-79"/>
                <a:cs typeface="Aharoni" panose="02010803020104030203" pitchFamily="2" charset="-79"/>
              </a:rPr>
              <a:t>Lisätietoja vaihtoehdoista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63308" y="1190321"/>
            <a:ext cx="4252708" cy="3612113"/>
          </a:xfrm>
        </p:spPr>
        <p:txBody>
          <a:bodyPr/>
          <a:lstStyle/>
          <a:p>
            <a:r>
              <a:rPr lang="fi-FI" dirty="0">
                <a:latin typeface="Adobe Gothic Std B" pitchFamily="34" charset="-128"/>
                <a:ea typeface="Adobe Gothic Std B" pitchFamily="34" charset="-128"/>
                <a:hlinkClick r:id="rId3"/>
              </a:rPr>
              <a:t>Student Guide</a:t>
            </a:r>
            <a:r>
              <a:rPr lang="fi-FI" dirty="0">
                <a:latin typeface="Adobe Gothic Std B" pitchFamily="34" charset="-128"/>
                <a:ea typeface="Adobe Gothic Std B" pitchFamily="34" charset="-128"/>
              </a:rPr>
              <a:t>, </a:t>
            </a:r>
            <a:r>
              <a:rPr lang="fi-FI" dirty="0">
                <a:latin typeface="Adobe Gothic Std B" pitchFamily="34" charset="-128"/>
                <a:ea typeface="Adobe Gothic Std B" pitchFamily="34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vaihtopaikkatietokanta</a:t>
            </a:r>
            <a:r>
              <a:rPr lang="fi-FI" dirty="0">
                <a:latin typeface="Adobe Gothic Std B" pitchFamily="34" charset="-128"/>
                <a:ea typeface="Adobe Gothic Std B" pitchFamily="34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i-FI" dirty="0">
                <a:latin typeface="Adobe Gothic Std B" pitchFamily="34" charset="-128"/>
                <a:ea typeface="Adobe Gothic Std B" pitchFamily="34" charset="-128"/>
              </a:rPr>
              <a:t>vaihtokohteiden omat sivut, </a:t>
            </a:r>
          </a:p>
          <a:p>
            <a:r>
              <a:rPr lang="fi-FI" dirty="0">
                <a:solidFill>
                  <a:schemeClr val="accent1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Hakuinfo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  <a:ea typeface="Adobe Gothic Std B" pitchFamily="34" charset="-128"/>
              </a:rPr>
              <a:t>KE 10.1.24 klo 14.00- KE5</a:t>
            </a:r>
          </a:p>
          <a:p>
            <a:pPr lvl="1" indent="0">
              <a:buNone/>
            </a:pPr>
            <a:endParaRPr lang="fi-FI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  <a:ea typeface="Adobe Gothic Std B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latin typeface="Adobe Go'"/>
                <a:ea typeface="Adobe Gothic Std B"/>
              </a:rPr>
              <a:t>Vaihtoneuvoja Noora Hautamäki</a:t>
            </a:r>
            <a:br>
              <a:rPr lang="fi-FI" sz="2000" dirty="0">
                <a:latin typeface="Adobe Go'"/>
                <a:ea typeface="Adobe Gothic Std B"/>
              </a:rPr>
            </a:br>
            <a:r>
              <a:rPr lang="fi-FI" sz="2000" dirty="0">
                <a:latin typeface="Adobe Go'"/>
                <a:ea typeface="Adobe Gothic Std B"/>
                <a:hlinkClick r:id="rId6"/>
              </a:rPr>
              <a:t>kv-neuvoja-chem@aalto.fi</a:t>
            </a:r>
            <a:r>
              <a:rPr lang="fi-FI" sz="2000" dirty="0">
                <a:latin typeface="Adobe Go'"/>
                <a:ea typeface="Adobe Gothic Std B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latin typeface="Adobe Go'"/>
                <a:ea typeface="Adobe Gothic Std B"/>
              </a:rPr>
              <a:t>Kaisa Pulliainen ja Heidi Flinkman </a:t>
            </a:r>
            <a:r>
              <a:rPr lang="fi-FI" sz="2000" dirty="0">
                <a:latin typeface="Adobe Go'"/>
                <a:ea typeface="Adobe Gothic Std B"/>
                <a:hlinkClick r:id="rId7"/>
              </a:rPr>
              <a:t>international-chem@aalto.fi</a:t>
            </a:r>
            <a:r>
              <a:rPr lang="fi-FI" sz="2000" dirty="0">
                <a:latin typeface="Adobe Go'"/>
                <a:ea typeface="Adobe Gothic Std B"/>
              </a:rPr>
              <a:t>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8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78" y="1489347"/>
            <a:ext cx="3818909" cy="3014063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11.12.2023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0253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Mitä vaihdon aikana voi oppia?</a:t>
            </a:r>
            <a:br>
              <a:rPr lang="fi-FI" dirty="0"/>
            </a:br>
            <a:r>
              <a:rPr lang="fi-FI" dirty="0"/>
              <a:t>- Aallon tavoitteet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4283969" y="1261611"/>
            <a:ext cx="4391720" cy="33360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altLang="fi-FI" sz="2400" b="0" dirty="0"/>
              <a:t>Henkinen kasvu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altLang="fi-FI" sz="2400" b="0" dirty="0"/>
              <a:t>Kulttuurienvälisen/ kansainvälisen kompetenssin kehittäminen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altLang="fi-FI" sz="2400" b="0" dirty="0"/>
              <a:t>Työuravalmiudet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altLang="fi-FI" sz="2400" b="0" dirty="0"/>
              <a:t>Kielitaito ja sen laajemmat käyttömahdollisuudet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11.12.2023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5</a:t>
            </a:fld>
            <a:endParaRPr lang="fi-FI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5606"/>
            <a:ext cx="3182086" cy="318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928B81">
                      <a:alpha val="50000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016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A2DAF5-9E91-4A02-AB22-E1EAFCB4E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</p:spPr>
        <p:txBody>
          <a:bodyPr lIns="0" tIns="0" rIns="0" bIns="0" anchor="t" anchorCtr="0">
            <a:normAutofit/>
          </a:bodyPr>
          <a:lstStyle/>
          <a:p>
            <a:r>
              <a:rPr lang="en-US" b="1" kern="1200" spc="-100">
                <a:latin typeface="+mj-lt"/>
                <a:ea typeface="ＭＳ Ｐゴシック" charset="0"/>
                <a:cs typeface="MS PGothic" pitchFamily="34" charset="-128"/>
              </a:rPr>
              <a:t>Vaihtokohteet</a:t>
            </a:r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3ECE870B-8F65-41B6-B7CF-9D8C13EE9FB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-116639" y="1383026"/>
            <a:ext cx="5173595" cy="2948948"/>
          </a:xfr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5A8D1B-F4FD-4E48-A37C-AE950E2C1EF8}"/>
              </a:ext>
            </a:extLst>
          </p:cNvPr>
          <p:cNvSpPr txBox="1"/>
          <p:nvPr/>
        </p:nvSpPr>
        <p:spPr>
          <a:xfrm>
            <a:off x="4687609" y="1261611"/>
            <a:ext cx="3988079" cy="33360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100" dirty="0" err="1"/>
              <a:t>Kaikki</a:t>
            </a:r>
            <a:r>
              <a:rPr lang="en-US" sz="2100" dirty="0"/>
              <a:t> </a:t>
            </a:r>
            <a:r>
              <a:rPr lang="en-US" sz="2100" dirty="0" err="1"/>
              <a:t>tekniikan</a:t>
            </a:r>
            <a:r>
              <a:rPr lang="en-US" sz="2100" dirty="0"/>
              <a:t> </a:t>
            </a:r>
            <a:r>
              <a:rPr lang="en-US" sz="2100" dirty="0" err="1"/>
              <a:t>koulujen</a:t>
            </a:r>
            <a:r>
              <a:rPr lang="en-US" sz="2100" dirty="0"/>
              <a:t> </a:t>
            </a:r>
            <a:r>
              <a:rPr lang="en-US" sz="2100" dirty="0" err="1"/>
              <a:t>kohteet</a:t>
            </a:r>
            <a:r>
              <a:rPr lang="en-US" sz="2100" dirty="0"/>
              <a:t> </a:t>
            </a:r>
            <a:r>
              <a:rPr lang="en-US" sz="2100" dirty="0" err="1"/>
              <a:t>haettavissa</a:t>
            </a:r>
            <a:endParaRPr lang="en-US" sz="2100" dirty="0"/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100" dirty="0" err="1"/>
              <a:t>Eurooppa</a:t>
            </a:r>
            <a:r>
              <a:rPr lang="en-US" sz="2100" dirty="0"/>
              <a:t> </a:t>
            </a:r>
            <a:r>
              <a:rPr lang="en-US" sz="2100" dirty="0" err="1"/>
              <a:t>vai</a:t>
            </a:r>
            <a:r>
              <a:rPr lang="en-US" sz="2100" dirty="0"/>
              <a:t> </a:t>
            </a:r>
            <a:r>
              <a:rPr lang="en-US" sz="2100" dirty="0" err="1"/>
              <a:t>kaukokohteet</a:t>
            </a:r>
            <a:r>
              <a:rPr lang="en-US" sz="2100" dirty="0"/>
              <a:t>?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100" dirty="0" err="1"/>
              <a:t>Opetuskieli</a:t>
            </a:r>
            <a:r>
              <a:rPr lang="en-US" sz="2100" dirty="0"/>
              <a:t> 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100" dirty="0"/>
              <a:t>Opintojen ala ja </a:t>
            </a:r>
            <a:r>
              <a:rPr lang="en-US" sz="2100" dirty="0" err="1"/>
              <a:t>taso</a:t>
            </a:r>
            <a:endParaRPr lang="en-US" sz="2100" dirty="0"/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100" dirty="0"/>
              <a:t>CHEM </a:t>
            </a:r>
            <a:r>
              <a:rPr lang="en-US" sz="2100" dirty="0" err="1"/>
              <a:t>kohteet</a:t>
            </a:r>
            <a:r>
              <a:rPr lang="en-US" sz="2100" dirty="0"/>
              <a:t>: </a:t>
            </a:r>
            <a:r>
              <a:rPr lang="en-US" sz="2100" dirty="0" err="1"/>
              <a:t>oman</a:t>
            </a:r>
            <a:r>
              <a:rPr lang="en-US" sz="2100" dirty="0"/>
              <a:t> </a:t>
            </a:r>
            <a:r>
              <a:rPr lang="en-US" sz="2100" dirty="0" err="1"/>
              <a:t>alan</a:t>
            </a:r>
            <a:r>
              <a:rPr lang="en-US" sz="2100" dirty="0"/>
              <a:t> tai </a:t>
            </a:r>
            <a:r>
              <a:rPr lang="en-US" sz="2100" dirty="0" err="1"/>
              <a:t>läheisen</a:t>
            </a:r>
            <a:r>
              <a:rPr lang="en-US" sz="2100" dirty="0"/>
              <a:t> </a:t>
            </a:r>
            <a:r>
              <a:rPr lang="en-US" sz="2100" dirty="0" err="1"/>
              <a:t>alan</a:t>
            </a:r>
            <a:r>
              <a:rPr lang="en-US" sz="2100" dirty="0"/>
              <a:t> </a:t>
            </a:r>
            <a:r>
              <a:rPr lang="en-US" sz="2100" dirty="0" err="1"/>
              <a:t>opintoja</a:t>
            </a:r>
            <a:endParaRPr lang="en-US" sz="2100" dirty="0"/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100" dirty="0" err="1"/>
              <a:t>Esim</a:t>
            </a:r>
            <a:r>
              <a:rPr lang="en-US" sz="2100" dirty="0"/>
              <a:t>. TUTA-</a:t>
            </a:r>
            <a:r>
              <a:rPr lang="en-US" sz="2100" dirty="0" err="1"/>
              <a:t>opinnot</a:t>
            </a:r>
            <a:r>
              <a:rPr lang="en-US" sz="2100" dirty="0"/>
              <a:t> SCI </a:t>
            </a:r>
            <a:r>
              <a:rPr lang="en-US" sz="2100" dirty="0" err="1"/>
              <a:t>kohteiden</a:t>
            </a:r>
            <a:r>
              <a:rPr lang="en-US" sz="2100" dirty="0"/>
              <a:t> </a:t>
            </a:r>
            <a:r>
              <a:rPr lang="en-US" sz="2100" dirty="0" err="1"/>
              <a:t>kautta</a:t>
            </a:r>
            <a:endParaRPr lang="en-US" sz="2100" dirty="0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26104DAF-1D9A-47D3-9845-662AE12FE097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5056956" y="5150032"/>
            <a:ext cx="3619500" cy="154782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686F12C3-4421-43A0-8844-8188FCFDF52F}" type="datetime1">
              <a:rPr lang="fi-FI" smtClean="0"/>
              <a:pPr>
                <a:spcAft>
                  <a:spcPts val="600"/>
                </a:spcAft>
                <a:defRPr/>
              </a:pPr>
              <a:t>11.12.2023</a:t>
            </a:fld>
            <a:endParaRPr lang="fi-FI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DA58F44-88C0-4F9E-ABD6-D72F5A7E8C24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5056956" y="5304814"/>
            <a:ext cx="3619500" cy="134938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7D79A8AE-7274-0C4A-AB42-92022833E6E2}" type="slidenum">
              <a:rPr lang="fi-FI"/>
              <a:pPr>
                <a:spcAft>
                  <a:spcPts val="600"/>
                </a:spcAft>
                <a:defRPr/>
              </a:pPr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3694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trees with a ferris wheel in the background&#10;&#10;Description automatically generated with low confidence">
            <a:extLst>
              <a:ext uri="{FF2B5EF4-FFF2-40B4-BE49-F238E27FC236}">
                <a16:creationId xmlns:a16="http://schemas.microsoft.com/office/drawing/2014/main" id="{C53B57D7-620D-48DE-8FFD-E6B553D4F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-17708"/>
            <a:ext cx="4739680" cy="35547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7"/>
          <a:stretch/>
        </p:blipFill>
        <p:spPr>
          <a:xfrm>
            <a:off x="4823462" y="2804363"/>
            <a:ext cx="4573783" cy="30685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8"/>
            <a:ext cx="4739680" cy="281633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" y="2804363"/>
            <a:ext cx="5438579" cy="305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7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>
</file>

<file path=ppt/theme/theme1.xml><?xml version="1.0" encoding="utf-8"?>
<a:theme xmlns:a="http://schemas.openxmlformats.org/drawingml/2006/main" name="CHEM_FI">
  <a:themeElements>
    <a:clrScheme name="Aalto-kemia">
      <a:dk1>
        <a:sysClr val="windowText" lastClr="000000"/>
      </a:dk1>
      <a:lt1>
        <a:sysClr val="window" lastClr="FFFFFF"/>
      </a:lt1>
      <a:dk2>
        <a:srgbClr val="00965E"/>
      </a:dk2>
      <a:lt2>
        <a:srgbClr val="8C857B"/>
      </a:lt2>
      <a:accent1>
        <a:srgbClr val="00965E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2" id="{9EC093EE-0156-420A-9303-AE7E7D88C088}" vid="{F541F2B1-92BB-4B78-96C1-A64F84E5D4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CHEM_FI</Template>
  <TotalTime>0</TotalTime>
  <Words>501</Words>
  <Application>Microsoft Office PowerPoint</Application>
  <PresentationFormat>On-screen Show (16:10)</PresentationFormat>
  <Paragraphs>68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Adobe Go'</vt:lpstr>
      <vt:lpstr>Adobe Gothic Std B</vt:lpstr>
      <vt:lpstr>Aharoni</vt:lpstr>
      <vt:lpstr>Arial</vt:lpstr>
      <vt:lpstr>Calibri</vt:lpstr>
      <vt:lpstr>Courier New</vt:lpstr>
      <vt:lpstr>Georgia</vt:lpstr>
      <vt:lpstr>Lucida Grande</vt:lpstr>
      <vt:lpstr>Symbol</vt:lpstr>
      <vt:lpstr>CHEM_FI</vt:lpstr>
      <vt:lpstr>Vaihtaisitko maisemaa?</vt:lpstr>
      <vt:lpstr>Hakuajat  10. – 31.1.2024 1.-20.9.2024 10.-30.11.2024 (Japani, lv 2025-26)</vt:lpstr>
      <vt:lpstr>Varaudu ajoissa!</vt:lpstr>
      <vt:lpstr>Lisätietoja vaihtoehdoista</vt:lpstr>
      <vt:lpstr>Mitä vaihdon aikana voi oppia? - Aallon tavoitteet </vt:lpstr>
      <vt:lpstr>Vaihtokohteet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2014-06-13T12:17:57Z</dcterms:created>
  <dcterms:modified xsi:type="dcterms:W3CDTF">2023-12-11T11:52:35Z</dcterms:modified>
</cp:coreProperties>
</file>