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88" r:id="rId3"/>
    <p:sldId id="286" r:id="rId4"/>
    <p:sldId id="279" r:id="rId5"/>
    <p:sldId id="284" r:id="rId6"/>
    <p:sldId id="285" r:id="rId7"/>
    <p:sldId id="259" r:id="rId8"/>
    <p:sldId id="278" r:id="rId9"/>
    <p:sldId id="274" r:id="rId10"/>
    <p:sldId id="287" r:id="rId11"/>
    <p:sldId id="280" r:id="rId12"/>
    <p:sldId id="282" r:id="rId13"/>
    <p:sldId id="276" r:id="rId14"/>
    <p:sldId id="290" r:id="rId15"/>
    <p:sldId id="265" r:id="rId16"/>
    <p:sldId id="260" r:id="rId17"/>
    <p:sldId id="261" r:id="rId18"/>
    <p:sldId id="262" r:id="rId19"/>
    <p:sldId id="263" r:id="rId20"/>
    <p:sldId id="271" r:id="rId21"/>
    <p:sldId id="266" r:id="rId22"/>
    <p:sldId id="268" r:id="rId23"/>
    <p:sldId id="269" r:id="rId24"/>
    <p:sldId id="270" r:id="rId25"/>
    <p:sldId id="289" r:id="rId26"/>
    <p:sldId id="264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7400C-A2CC-45CA-B40A-5F5EB8DD39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0368D-9A30-49D1-9DB6-F9EFC20807F2}">
      <dgm:prSet/>
      <dgm:spPr/>
      <dgm:t>
        <a:bodyPr/>
        <a:lstStyle/>
        <a:p>
          <a:r>
            <a:rPr lang="en-US"/>
            <a:t>Ancient, radical Indian scepticism</a:t>
          </a:r>
        </a:p>
      </dgm:t>
    </dgm:pt>
    <dgm:pt modelId="{D98A2B6F-38DE-4A30-A47D-F7FE82779F8D}" type="parTrans" cxnId="{64393388-6A5C-4FE0-958F-6DBBD9F82AFB}">
      <dgm:prSet/>
      <dgm:spPr/>
      <dgm:t>
        <a:bodyPr/>
        <a:lstStyle/>
        <a:p>
          <a:endParaRPr lang="en-US"/>
        </a:p>
      </dgm:t>
    </dgm:pt>
    <dgm:pt modelId="{D6A70278-6443-4C17-8A03-74EBECFBAEC0}" type="sibTrans" cxnId="{64393388-6A5C-4FE0-958F-6DBBD9F82AFB}">
      <dgm:prSet/>
      <dgm:spPr/>
      <dgm:t>
        <a:bodyPr/>
        <a:lstStyle/>
        <a:p>
          <a:endParaRPr lang="en-US"/>
        </a:p>
      </dgm:t>
    </dgm:pt>
    <dgm:pt modelId="{92F2CC24-7400-4C2E-9F41-4110F6E739F5}">
      <dgm:prSet/>
      <dgm:spPr/>
      <dgm:t>
        <a:bodyPr/>
        <a:lstStyle/>
        <a:p>
          <a:r>
            <a:rPr lang="fi-FI"/>
            <a:t>Knowledge is relative</a:t>
          </a:r>
          <a:endParaRPr lang="en-US"/>
        </a:p>
      </dgm:t>
    </dgm:pt>
    <dgm:pt modelId="{B4A4561C-466D-4275-8ACE-BD99D729FF82}" type="parTrans" cxnId="{C0A79BDE-05FC-437C-8940-C4921D56820F}">
      <dgm:prSet/>
      <dgm:spPr/>
      <dgm:t>
        <a:bodyPr/>
        <a:lstStyle/>
        <a:p>
          <a:endParaRPr lang="en-US"/>
        </a:p>
      </dgm:t>
    </dgm:pt>
    <dgm:pt modelId="{35BCF9A0-BD2E-494D-A839-1971392FB10E}" type="sibTrans" cxnId="{C0A79BDE-05FC-437C-8940-C4921D56820F}">
      <dgm:prSet/>
      <dgm:spPr/>
      <dgm:t>
        <a:bodyPr/>
        <a:lstStyle/>
        <a:p>
          <a:endParaRPr lang="en-US"/>
        </a:p>
      </dgm:t>
    </dgm:pt>
    <dgm:pt modelId="{0A368E4F-2E19-4DFC-AD87-54B71867A4A8}">
      <dgm:prSet/>
      <dgm:spPr/>
      <dgm:t>
        <a:bodyPr/>
        <a:lstStyle/>
        <a:p>
          <a:r>
            <a:rPr lang="en-US" dirty="0"/>
            <a:t>Hindu-, Jain-</a:t>
          </a:r>
        </a:p>
      </dgm:t>
    </dgm:pt>
    <dgm:pt modelId="{BA1377B6-A4ED-415A-9A2A-99760FA14E7E}" type="parTrans" cxnId="{5C195878-B82A-4F00-9381-52514E01A096}">
      <dgm:prSet/>
      <dgm:spPr/>
      <dgm:t>
        <a:bodyPr/>
        <a:lstStyle/>
        <a:p>
          <a:endParaRPr lang="en-US"/>
        </a:p>
      </dgm:t>
    </dgm:pt>
    <dgm:pt modelId="{94DFC4DD-1EC2-418F-A09D-EF223CE9AD08}" type="sibTrans" cxnId="{5C195878-B82A-4F00-9381-52514E01A096}">
      <dgm:prSet/>
      <dgm:spPr/>
      <dgm:t>
        <a:bodyPr/>
        <a:lstStyle/>
        <a:p>
          <a:endParaRPr lang="en-US"/>
        </a:p>
      </dgm:t>
    </dgm:pt>
    <dgm:pt modelId="{7903B58E-6720-4F03-8EDC-E93DBA7248CC}">
      <dgm:prSet/>
      <dgm:spPr/>
      <dgm:t>
        <a:bodyPr/>
        <a:lstStyle/>
        <a:p>
          <a:r>
            <a:rPr lang="fi-FI"/>
            <a:t>Knowledge at all maybe not possible</a:t>
          </a:r>
          <a:endParaRPr lang="en-US"/>
        </a:p>
      </dgm:t>
    </dgm:pt>
    <dgm:pt modelId="{C905AD9C-3EAF-43BF-959A-7BB54FFF997B}" type="parTrans" cxnId="{670020F4-403E-46C8-8287-F6D066012F45}">
      <dgm:prSet/>
      <dgm:spPr/>
      <dgm:t>
        <a:bodyPr/>
        <a:lstStyle/>
        <a:p>
          <a:endParaRPr lang="en-US"/>
        </a:p>
      </dgm:t>
    </dgm:pt>
    <dgm:pt modelId="{B26AC94F-DC1B-4CB8-99C8-4C79276CD236}" type="sibTrans" cxnId="{670020F4-403E-46C8-8287-F6D066012F45}">
      <dgm:prSet/>
      <dgm:spPr/>
      <dgm:t>
        <a:bodyPr/>
        <a:lstStyle/>
        <a:p>
          <a:endParaRPr lang="en-US"/>
        </a:p>
      </dgm:t>
    </dgm:pt>
    <dgm:pt modelId="{B73C63A5-25E1-4185-8A6F-DAAD471BF8CD}" type="pres">
      <dgm:prSet presAssocID="{8437400C-A2CC-45CA-B40A-5F5EB8DD39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89ABDD-E663-4745-80D9-A9866C0E648C}" type="pres">
      <dgm:prSet presAssocID="{6C30368D-9A30-49D1-9DB6-F9EFC20807F2}" presName="hierRoot1" presStyleCnt="0"/>
      <dgm:spPr/>
    </dgm:pt>
    <dgm:pt modelId="{1B308FCD-DB5B-4F07-9A7E-A6BA528CD37D}" type="pres">
      <dgm:prSet presAssocID="{6C30368D-9A30-49D1-9DB6-F9EFC20807F2}" presName="composite" presStyleCnt="0"/>
      <dgm:spPr/>
    </dgm:pt>
    <dgm:pt modelId="{41548384-EF6F-4258-A609-AECF411D890F}" type="pres">
      <dgm:prSet presAssocID="{6C30368D-9A30-49D1-9DB6-F9EFC20807F2}" presName="background" presStyleLbl="node0" presStyleIdx="0" presStyleCnt="4"/>
      <dgm:spPr/>
    </dgm:pt>
    <dgm:pt modelId="{F81163FD-98DE-4156-B582-D2B80D84B7C6}" type="pres">
      <dgm:prSet presAssocID="{6C30368D-9A30-49D1-9DB6-F9EFC20807F2}" presName="text" presStyleLbl="fgAcc0" presStyleIdx="0" presStyleCnt="4">
        <dgm:presLayoutVars>
          <dgm:chPref val="3"/>
        </dgm:presLayoutVars>
      </dgm:prSet>
      <dgm:spPr/>
    </dgm:pt>
    <dgm:pt modelId="{9BDC93E5-53B7-47BB-811B-15A1E4267D4A}" type="pres">
      <dgm:prSet presAssocID="{6C30368D-9A30-49D1-9DB6-F9EFC20807F2}" presName="hierChild2" presStyleCnt="0"/>
      <dgm:spPr/>
    </dgm:pt>
    <dgm:pt modelId="{456E4B63-1ED6-497D-82D7-6589B78338E9}" type="pres">
      <dgm:prSet presAssocID="{92F2CC24-7400-4C2E-9F41-4110F6E739F5}" presName="hierRoot1" presStyleCnt="0"/>
      <dgm:spPr/>
    </dgm:pt>
    <dgm:pt modelId="{B6593683-F24A-4444-BEB1-0E1D328BEAAF}" type="pres">
      <dgm:prSet presAssocID="{92F2CC24-7400-4C2E-9F41-4110F6E739F5}" presName="composite" presStyleCnt="0"/>
      <dgm:spPr/>
    </dgm:pt>
    <dgm:pt modelId="{65D9E20A-D4D6-47D9-A96C-36476EE6CBDA}" type="pres">
      <dgm:prSet presAssocID="{92F2CC24-7400-4C2E-9F41-4110F6E739F5}" presName="background" presStyleLbl="node0" presStyleIdx="1" presStyleCnt="4"/>
      <dgm:spPr/>
    </dgm:pt>
    <dgm:pt modelId="{2387EE48-E66D-46AD-9E7B-35DA80BBE6E1}" type="pres">
      <dgm:prSet presAssocID="{92F2CC24-7400-4C2E-9F41-4110F6E739F5}" presName="text" presStyleLbl="fgAcc0" presStyleIdx="1" presStyleCnt="4">
        <dgm:presLayoutVars>
          <dgm:chPref val="3"/>
        </dgm:presLayoutVars>
      </dgm:prSet>
      <dgm:spPr/>
    </dgm:pt>
    <dgm:pt modelId="{7F8DB1E5-A73F-4A74-A237-8FEB870B8449}" type="pres">
      <dgm:prSet presAssocID="{92F2CC24-7400-4C2E-9F41-4110F6E739F5}" presName="hierChild2" presStyleCnt="0"/>
      <dgm:spPr/>
    </dgm:pt>
    <dgm:pt modelId="{C97BCD31-8F5F-4D51-9A38-5AF648104325}" type="pres">
      <dgm:prSet presAssocID="{0A368E4F-2E19-4DFC-AD87-54B71867A4A8}" presName="hierRoot1" presStyleCnt="0"/>
      <dgm:spPr/>
    </dgm:pt>
    <dgm:pt modelId="{3C79B433-9B82-4F6D-8E18-00953B7433A6}" type="pres">
      <dgm:prSet presAssocID="{0A368E4F-2E19-4DFC-AD87-54B71867A4A8}" presName="composite" presStyleCnt="0"/>
      <dgm:spPr/>
    </dgm:pt>
    <dgm:pt modelId="{351FB12B-E52E-4684-B5A4-9EC7F6132037}" type="pres">
      <dgm:prSet presAssocID="{0A368E4F-2E19-4DFC-AD87-54B71867A4A8}" presName="background" presStyleLbl="node0" presStyleIdx="2" presStyleCnt="4"/>
      <dgm:spPr/>
    </dgm:pt>
    <dgm:pt modelId="{7DE1E49B-CA0D-4589-8425-578EF1D4108F}" type="pres">
      <dgm:prSet presAssocID="{0A368E4F-2E19-4DFC-AD87-54B71867A4A8}" presName="text" presStyleLbl="fgAcc0" presStyleIdx="2" presStyleCnt="4">
        <dgm:presLayoutVars>
          <dgm:chPref val="3"/>
        </dgm:presLayoutVars>
      </dgm:prSet>
      <dgm:spPr/>
    </dgm:pt>
    <dgm:pt modelId="{B405199E-7F66-4255-AB36-62CF3B68DEEB}" type="pres">
      <dgm:prSet presAssocID="{0A368E4F-2E19-4DFC-AD87-54B71867A4A8}" presName="hierChild2" presStyleCnt="0"/>
      <dgm:spPr/>
    </dgm:pt>
    <dgm:pt modelId="{EAB146EA-79B0-4D45-A2A9-FB094E398711}" type="pres">
      <dgm:prSet presAssocID="{7903B58E-6720-4F03-8EDC-E93DBA7248CC}" presName="hierRoot1" presStyleCnt="0"/>
      <dgm:spPr/>
    </dgm:pt>
    <dgm:pt modelId="{14B0A80C-32D4-44B1-81AA-8FD4C1AD1E87}" type="pres">
      <dgm:prSet presAssocID="{7903B58E-6720-4F03-8EDC-E93DBA7248CC}" presName="composite" presStyleCnt="0"/>
      <dgm:spPr/>
    </dgm:pt>
    <dgm:pt modelId="{37DC8ECF-C76B-43E9-A2BB-C7548D12173C}" type="pres">
      <dgm:prSet presAssocID="{7903B58E-6720-4F03-8EDC-E93DBA7248CC}" presName="background" presStyleLbl="node0" presStyleIdx="3" presStyleCnt="4"/>
      <dgm:spPr/>
    </dgm:pt>
    <dgm:pt modelId="{B40C5A1C-1EAE-4B24-9368-FEC7785F7B0C}" type="pres">
      <dgm:prSet presAssocID="{7903B58E-6720-4F03-8EDC-E93DBA7248CC}" presName="text" presStyleLbl="fgAcc0" presStyleIdx="3" presStyleCnt="4">
        <dgm:presLayoutVars>
          <dgm:chPref val="3"/>
        </dgm:presLayoutVars>
      </dgm:prSet>
      <dgm:spPr/>
    </dgm:pt>
    <dgm:pt modelId="{B4261181-3E81-408F-9D74-38E2D6725151}" type="pres">
      <dgm:prSet presAssocID="{7903B58E-6720-4F03-8EDC-E93DBA7248CC}" presName="hierChild2" presStyleCnt="0"/>
      <dgm:spPr/>
    </dgm:pt>
  </dgm:ptLst>
  <dgm:cxnLst>
    <dgm:cxn modelId="{A954940D-83CB-4789-8C49-6C863B2DAA07}" type="presOf" srcId="{92F2CC24-7400-4C2E-9F41-4110F6E739F5}" destId="{2387EE48-E66D-46AD-9E7B-35DA80BBE6E1}" srcOrd="0" destOrd="0" presId="urn:microsoft.com/office/officeart/2005/8/layout/hierarchy1"/>
    <dgm:cxn modelId="{1BD6E822-4BD7-44E7-9ADD-E4F27BDB1914}" type="presOf" srcId="{0A368E4F-2E19-4DFC-AD87-54B71867A4A8}" destId="{7DE1E49B-CA0D-4589-8425-578EF1D4108F}" srcOrd="0" destOrd="0" presId="urn:microsoft.com/office/officeart/2005/8/layout/hierarchy1"/>
    <dgm:cxn modelId="{6200FE23-36D1-4C87-9E11-16C855137A4E}" type="presOf" srcId="{6C30368D-9A30-49D1-9DB6-F9EFC20807F2}" destId="{F81163FD-98DE-4156-B582-D2B80D84B7C6}" srcOrd="0" destOrd="0" presId="urn:microsoft.com/office/officeart/2005/8/layout/hierarchy1"/>
    <dgm:cxn modelId="{5C195878-B82A-4F00-9381-52514E01A096}" srcId="{8437400C-A2CC-45CA-B40A-5F5EB8DD39A5}" destId="{0A368E4F-2E19-4DFC-AD87-54B71867A4A8}" srcOrd="2" destOrd="0" parTransId="{BA1377B6-A4ED-415A-9A2A-99760FA14E7E}" sibTransId="{94DFC4DD-1EC2-418F-A09D-EF223CE9AD08}"/>
    <dgm:cxn modelId="{64393388-6A5C-4FE0-958F-6DBBD9F82AFB}" srcId="{8437400C-A2CC-45CA-B40A-5F5EB8DD39A5}" destId="{6C30368D-9A30-49D1-9DB6-F9EFC20807F2}" srcOrd="0" destOrd="0" parTransId="{D98A2B6F-38DE-4A30-A47D-F7FE82779F8D}" sibTransId="{D6A70278-6443-4C17-8A03-74EBECFBAEC0}"/>
    <dgm:cxn modelId="{4D7E31B6-AED6-4281-8727-EBD33F94392B}" type="presOf" srcId="{7903B58E-6720-4F03-8EDC-E93DBA7248CC}" destId="{B40C5A1C-1EAE-4B24-9368-FEC7785F7B0C}" srcOrd="0" destOrd="0" presId="urn:microsoft.com/office/officeart/2005/8/layout/hierarchy1"/>
    <dgm:cxn modelId="{C0A79BDE-05FC-437C-8940-C4921D56820F}" srcId="{8437400C-A2CC-45CA-B40A-5F5EB8DD39A5}" destId="{92F2CC24-7400-4C2E-9F41-4110F6E739F5}" srcOrd="1" destOrd="0" parTransId="{B4A4561C-466D-4275-8ACE-BD99D729FF82}" sibTransId="{35BCF9A0-BD2E-494D-A839-1971392FB10E}"/>
    <dgm:cxn modelId="{46A744E5-FA42-4AAF-AA25-80580AAF13DF}" type="presOf" srcId="{8437400C-A2CC-45CA-B40A-5F5EB8DD39A5}" destId="{B73C63A5-25E1-4185-8A6F-DAAD471BF8CD}" srcOrd="0" destOrd="0" presId="urn:microsoft.com/office/officeart/2005/8/layout/hierarchy1"/>
    <dgm:cxn modelId="{670020F4-403E-46C8-8287-F6D066012F45}" srcId="{8437400C-A2CC-45CA-B40A-5F5EB8DD39A5}" destId="{7903B58E-6720-4F03-8EDC-E93DBA7248CC}" srcOrd="3" destOrd="0" parTransId="{C905AD9C-3EAF-43BF-959A-7BB54FFF997B}" sibTransId="{B26AC94F-DC1B-4CB8-99C8-4C79276CD236}"/>
    <dgm:cxn modelId="{3CE9EDE0-077B-4837-B1AD-A2C287D03AB5}" type="presParOf" srcId="{B73C63A5-25E1-4185-8A6F-DAAD471BF8CD}" destId="{BA89ABDD-E663-4745-80D9-A9866C0E648C}" srcOrd="0" destOrd="0" presId="urn:microsoft.com/office/officeart/2005/8/layout/hierarchy1"/>
    <dgm:cxn modelId="{668E4F2C-CBD5-430A-89BD-0E5A11787036}" type="presParOf" srcId="{BA89ABDD-E663-4745-80D9-A9866C0E648C}" destId="{1B308FCD-DB5B-4F07-9A7E-A6BA528CD37D}" srcOrd="0" destOrd="0" presId="urn:microsoft.com/office/officeart/2005/8/layout/hierarchy1"/>
    <dgm:cxn modelId="{17AFD909-FC2B-40FB-97CF-445B5DBF8775}" type="presParOf" srcId="{1B308FCD-DB5B-4F07-9A7E-A6BA528CD37D}" destId="{41548384-EF6F-4258-A609-AECF411D890F}" srcOrd="0" destOrd="0" presId="urn:microsoft.com/office/officeart/2005/8/layout/hierarchy1"/>
    <dgm:cxn modelId="{C4D880F4-9208-46E6-82FD-AB91F1026AE4}" type="presParOf" srcId="{1B308FCD-DB5B-4F07-9A7E-A6BA528CD37D}" destId="{F81163FD-98DE-4156-B582-D2B80D84B7C6}" srcOrd="1" destOrd="0" presId="urn:microsoft.com/office/officeart/2005/8/layout/hierarchy1"/>
    <dgm:cxn modelId="{5FC610FE-AD6B-48B9-8B73-FE23B9CB2FC4}" type="presParOf" srcId="{BA89ABDD-E663-4745-80D9-A9866C0E648C}" destId="{9BDC93E5-53B7-47BB-811B-15A1E4267D4A}" srcOrd="1" destOrd="0" presId="urn:microsoft.com/office/officeart/2005/8/layout/hierarchy1"/>
    <dgm:cxn modelId="{E93081D4-2AA2-44A2-9674-51B6F79C4CD7}" type="presParOf" srcId="{B73C63A5-25E1-4185-8A6F-DAAD471BF8CD}" destId="{456E4B63-1ED6-497D-82D7-6589B78338E9}" srcOrd="1" destOrd="0" presId="urn:microsoft.com/office/officeart/2005/8/layout/hierarchy1"/>
    <dgm:cxn modelId="{8093EF0C-3612-48E6-BDE8-CCCCEE938E71}" type="presParOf" srcId="{456E4B63-1ED6-497D-82D7-6589B78338E9}" destId="{B6593683-F24A-4444-BEB1-0E1D328BEAAF}" srcOrd="0" destOrd="0" presId="urn:microsoft.com/office/officeart/2005/8/layout/hierarchy1"/>
    <dgm:cxn modelId="{B9372382-B224-42D3-B3EE-F7DDB1E69C7B}" type="presParOf" srcId="{B6593683-F24A-4444-BEB1-0E1D328BEAAF}" destId="{65D9E20A-D4D6-47D9-A96C-36476EE6CBDA}" srcOrd="0" destOrd="0" presId="urn:microsoft.com/office/officeart/2005/8/layout/hierarchy1"/>
    <dgm:cxn modelId="{DB122497-62AD-4C52-AD02-5D3BB3C0E99C}" type="presParOf" srcId="{B6593683-F24A-4444-BEB1-0E1D328BEAAF}" destId="{2387EE48-E66D-46AD-9E7B-35DA80BBE6E1}" srcOrd="1" destOrd="0" presId="urn:microsoft.com/office/officeart/2005/8/layout/hierarchy1"/>
    <dgm:cxn modelId="{64180179-A6A2-4DB3-AC05-B637AED830AE}" type="presParOf" srcId="{456E4B63-1ED6-497D-82D7-6589B78338E9}" destId="{7F8DB1E5-A73F-4A74-A237-8FEB870B8449}" srcOrd="1" destOrd="0" presId="urn:microsoft.com/office/officeart/2005/8/layout/hierarchy1"/>
    <dgm:cxn modelId="{3955E3F6-2DE4-4D30-946D-2F25952DD42D}" type="presParOf" srcId="{B73C63A5-25E1-4185-8A6F-DAAD471BF8CD}" destId="{C97BCD31-8F5F-4D51-9A38-5AF648104325}" srcOrd="2" destOrd="0" presId="urn:microsoft.com/office/officeart/2005/8/layout/hierarchy1"/>
    <dgm:cxn modelId="{B4EFF6B6-7F7E-4732-BE8E-A379DB3C78A0}" type="presParOf" srcId="{C97BCD31-8F5F-4D51-9A38-5AF648104325}" destId="{3C79B433-9B82-4F6D-8E18-00953B7433A6}" srcOrd="0" destOrd="0" presId="urn:microsoft.com/office/officeart/2005/8/layout/hierarchy1"/>
    <dgm:cxn modelId="{72B693B5-7097-49BB-85D5-A197945ACFED}" type="presParOf" srcId="{3C79B433-9B82-4F6D-8E18-00953B7433A6}" destId="{351FB12B-E52E-4684-B5A4-9EC7F6132037}" srcOrd="0" destOrd="0" presId="urn:microsoft.com/office/officeart/2005/8/layout/hierarchy1"/>
    <dgm:cxn modelId="{9865AB0B-4889-4CC3-9268-FA04CAAA015D}" type="presParOf" srcId="{3C79B433-9B82-4F6D-8E18-00953B7433A6}" destId="{7DE1E49B-CA0D-4589-8425-578EF1D4108F}" srcOrd="1" destOrd="0" presId="urn:microsoft.com/office/officeart/2005/8/layout/hierarchy1"/>
    <dgm:cxn modelId="{1B07DC2D-75AE-4D19-A35F-9C8DBC432745}" type="presParOf" srcId="{C97BCD31-8F5F-4D51-9A38-5AF648104325}" destId="{B405199E-7F66-4255-AB36-62CF3B68DEEB}" srcOrd="1" destOrd="0" presId="urn:microsoft.com/office/officeart/2005/8/layout/hierarchy1"/>
    <dgm:cxn modelId="{131F9CEC-70E1-432B-A6A8-7FA3C1B902C4}" type="presParOf" srcId="{B73C63A5-25E1-4185-8A6F-DAAD471BF8CD}" destId="{EAB146EA-79B0-4D45-A2A9-FB094E398711}" srcOrd="3" destOrd="0" presId="urn:microsoft.com/office/officeart/2005/8/layout/hierarchy1"/>
    <dgm:cxn modelId="{41AC024D-A212-44BD-BCE5-850F484B12ED}" type="presParOf" srcId="{EAB146EA-79B0-4D45-A2A9-FB094E398711}" destId="{14B0A80C-32D4-44B1-81AA-8FD4C1AD1E87}" srcOrd="0" destOrd="0" presId="urn:microsoft.com/office/officeart/2005/8/layout/hierarchy1"/>
    <dgm:cxn modelId="{3F10AD8C-B421-4322-81B4-A7198D85BAAD}" type="presParOf" srcId="{14B0A80C-32D4-44B1-81AA-8FD4C1AD1E87}" destId="{37DC8ECF-C76B-43E9-A2BB-C7548D12173C}" srcOrd="0" destOrd="0" presId="urn:microsoft.com/office/officeart/2005/8/layout/hierarchy1"/>
    <dgm:cxn modelId="{6CC5C0F8-F615-4F0F-9063-02D98220A3BA}" type="presParOf" srcId="{14B0A80C-32D4-44B1-81AA-8FD4C1AD1E87}" destId="{B40C5A1C-1EAE-4B24-9368-FEC7785F7B0C}" srcOrd="1" destOrd="0" presId="urn:microsoft.com/office/officeart/2005/8/layout/hierarchy1"/>
    <dgm:cxn modelId="{58772AF7-6871-404C-8AFA-2946F9EE6C28}" type="presParOf" srcId="{EAB146EA-79B0-4D45-A2A9-FB094E398711}" destId="{B4261181-3E81-408F-9D74-38E2D67251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34599-9F36-4882-B922-1653BAE1C2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694D59-C2D2-419A-BB9D-59E4995B816D}">
      <dgm:prSet/>
      <dgm:spPr/>
      <dgm:t>
        <a:bodyPr/>
        <a:lstStyle/>
        <a:p>
          <a:r>
            <a:rPr lang="en-US"/>
            <a:t>Being a thing (Mario Perniola)</a:t>
          </a:r>
        </a:p>
      </dgm:t>
    </dgm:pt>
    <dgm:pt modelId="{43B61B31-C3D1-4732-BF44-656AEC5F491B}" type="parTrans" cxnId="{B465FEF7-6EBE-4FCD-A3D1-F8230458C6FF}">
      <dgm:prSet/>
      <dgm:spPr/>
      <dgm:t>
        <a:bodyPr/>
        <a:lstStyle/>
        <a:p>
          <a:endParaRPr lang="en-US"/>
        </a:p>
      </dgm:t>
    </dgm:pt>
    <dgm:pt modelId="{67EC5ABB-9CCB-40AA-88D6-81EA4E771FF4}" type="sibTrans" cxnId="{B465FEF7-6EBE-4FCD-A3D1-F8230458C6FF}">
      <dgm:prSet/>
      <dgm:spPr/>
      <dgm:t>
        <a:bodyPr/>
        <a:lstStyle/>
        <a:p>
          <a:endParaRPr lang="en-US"/>
        </a:p>
      </dgm:t>
    </dgm:pt>
    <dgm:pt modelId="{5C6BFD42-EFC8-4D17-8A15-F60BAFA34959}">
      <dgm:prSet/>
      <dgm:spPr/>
      <dgm:t>
        <a:bodyPr/>
        <a:lstStyle/>
        <a:p>
          <a:r>
            <a:rPr lang="en-US"/>
            <a:t>Elisabeth Povinelli: Geontologies</a:t>
          </a:r>
        </a:p>
      </dgm:t>
    </dgm:pt>
    <dgm:pt modelId="{13A8EDAC-2B8A-4770-ABA9-9463F94276C3}" type="parTrans" cxnId="{1C2699F2-3B9D-4752-A80F-EE8ADFEC0A74}">
      <dgm:prSet/>
      <dgm:spPr/>
      <dgm:t>
        <a:bodyPr/>
        <a:lstStyle/>
        <a:p>
          <a:endParaRPr lang="en-US"/>
        </a:p>
      </dgm:t>
    </dgm:pt>
    <dgm:pt modelId="{36260DF3-3988-473C-8E06-0E0E8F92865F}" type="sibTrans" cxnId="{1C2699F2-3B9D-4752-A80F-EE8ADFEC0A74}">
      <dgm:prSet/>
      <dgm:spPr/>
      <dgm:t>
        <a:bodyPr/>
        <a:lstStyle/>
        <a:p>
          <a:endParaRPr lang="en-US"/>
        </a:p>
      </dgm:t>
    </dgm:pt>
    <dgm:pt modelId="{1BF7A8FE-F5FF-4AB2-812A-42CC2AE22757}">
      <dgm:prSet/>
      <dgm:spPr/>
      <dgm:t>
        <a:bodyPr/>
        <a:lstStyle/>
        <a:p>
          <a:r>
            <a:rPr lang="en-US"/>
            <a:t>Life of things (Jane Bennett)</a:t>
          </a:r>
        </a:p>
      </dgm:t>
    </dgm:pt>
    <dgm:pt modelId="{3DE84A56-82C9-49F7-8C97-80A6CCF42F92}" type="parTrans" cxnId="{3B25E476-95CE-4430-838D-860E9D5A419E}">
      <dgm:prSet/>
      <dgm:spPr/>
      <dgm:t>
        <a:bodyPr/>
        <a:lstStyle/>
        <a:p>
          <a:endParaRPr lang="en-US"/>
        </a:p>
      </dgm:t>
    </dgm:pt>
    <dgm:pt modelId="{0E838C0F-2694-499D-ADBA-FEE081BFAAC1}" type="sibTrans" cxnId="{3B25E476-95CE-4430-838D-860E9D5A419E}">
      <dgm:prSet/>
      <dgm:spPr/>
      <dgm:t>
        <a:bodyPr/>
        <a:lstStyle/>
        <a:p>
          <a:endParaRPr lang="en-US"/>
        </a:p>
      </dgm:t>
    </dgm:pt>
    <dgm:pt modelId="{6FE42A52-4936-4E60-94FD-134583375C57}" type="pres">
      <dgm:prSet presAssocID="{24534599-9F36-4882-B922-1653BAE1C2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B7E9C2-F940-4D87-A7AF-B5E1E9D62E10}" type="pres">
      <dgm:prSet presAssocID="{D6694D59-C2D2-419A-BB9D-59E4995B816D}" presName="hierRoot1" presStyleCnt="0"/>
      <dgm:spPr/>
    </dgm:pt>
    <dgm:pt modelId="{CC44329C-848D-4167-85A2-EB19B17B6AA3}" type="pres">
      <dgm:prSet presAssocID="{D6694D59-C2D2-419A-BB9D-59E4995B816D}" presName="composite" presStyleCnt="0"/>
      <dgm:spPr/>
    </dgm:pt>
    <dgm:pt modelId="{4C897E31-EE36-4C7B-98AA-94D0E01AF6B5}" type="pres">
      <dgm:prSet presAssocID="{D6694D59-C2D2-419A-BB9D-59E4995B816D}" presName="background" presStyleLbl="node0" presStyleIdx="0" presStyleCnt="3"/>
      <dgm:spPr/>
    </dgm:pt>
    <dgm:pt modelId="{7DBFA6F5-5108-4332-9E15-F699889D28F1}" type="pres">
      <dgm:prSet presAssocID="{D6694D59-C2D2-419A-BB9D-59E4995B816D}" presName="text" presStyleLbl="fgAcc0" presStyleIdx="0" presStyleCnt="3">
        <dgm:presLayoutVars>
          <dgm:chPref val="3"/>
        </dgm:presLayoutVars>
      </dgm:prSet>
      <dgm:spPr/>
    </dgm:pt>
    <dgm:pt modelId="{5F5A576F-2908-4E1D-9005-27AAD2B0D54F}" type="pres">
      <dgm:prSet presAssocID="{D6694D59-C2D2-419A-BB9D-59E4995B816D}" presName="hierChild2" presStyleCnt="0"/>
      <dgm:spPr/>
    </dgm:pt>
    <dgm:pt modelId="{6EC64353-12A6-4E0A-85EC-F0B47194C76E}" type="pres">
      <dgm:prSet presAssocID="{5C6BFD42-EFC8-4D17-8A15-F60BAFA34959}" presName="hierRoot1" presStyleCnt="0"/>
      <dgm:spPr/>
    </dgm:pt>
    <dgm:pt modelId="{8F2B9436-2B3B-4339-A00B-3F7C5BC753C5}" type="pres">
      <dgm:prSet presAssocID="{5C6BFD42-EFC8-4D17-8A15-F60BAFA34959}" presName="composite" presStyleCnt="0"/>
      <dgm:spPr/>
    </dgm:pt>
    <dgm:pt modelId="{9F46EC38-E184-4968-88CD-E44DFAC37EAE}" type="pres">
      <dgm:prSet presAssocID="{5C6BFD42-EFC8-4D17-8A15-F60BAFA34959}" presName="background" presStyleLbl="node0" presStyleIdx="1" presStyleCnt="3"/>
      <dgm:spPr/>
    </dgm:pt>
    <dgm:pt modelId="{266C521B-76DF-4589-9C2F-5A240093922D}" type="pres">
      <dgm:prSet presAssocID="{5C6BFD42-EFC8-4D17-8A15-F60BAFA34959}" presName="text" presStyleLbl="fgAcc0" presStyleIdx="1" presStyleCnt="3">
        <dgm:presLayoutVars>
          <dgm:chPref val="3"/>
        </dgm:presLayoutVars>
      </dgm:prSet>
      <dgm:spPr/>
    </dgm:pt>
    <dgm:pt modelId="{4493B124-C692-44E4-B0ED-D4CDEEDB89A2}" type="pres">
      <dgm:prSet presAssocID="{5C6BFD42-EFC8-4D17-8A15-F60BAFA34959}" presName="hierChild2" presStyleCnt="0"/>
      <dgm:spPr/>
    </dgm:pt>
    <dgm:pt modelId="{02122631-5CF0-435F-91DF-F50CA26FE6A4}" type="pres">
      <dgm:prSet presAssocID="{1BF7A8FE-F5FF-4AB2-812A-42CC2AE22757}" presName="hierRoot1" presStyleCnt="0"/>
      <dgm:spPr/>
    </dgm:pt>
    <dgm:pt modelId="{7D320A9B-9D85-462E-ABF3-AE37454CBD6A}" type="pres">
      <dgm:prSet presAssocID="{1BF7A8FE-F5FF-4AB2-812A-42CC2AE22757}" presName="composite" presStyleCnt="0"/>
      <dgm:spPr/>
    </dgm:pt>
    <dgm:pt modelId="{006E8C92-D56A-49E0-A3FD-6FCA04A5886D}" type="pres">
      <dgm:prSet presAssocID="{1BF7A8FE-F5FF-4AB2-812A-42CC2AE22757}" presName="background" presStyleLbl="node0" presStyleIdx="2" presStyleCnt="3"/>
      <dgm:spPr/>
    </dgm:pt>
    <dgm:pt modelId="{5B099532-F752-4EA4-83A2-9D4D7FF65751}" type="pres">
      <dgm:prSet presAssocID="{1BF7A8FE-F5FF-4AB2-812A-42CC2AE22757}" presName="text" presStyleLbl="fgAcc0" presStyleIdx="2" presStyleCnt="3">
        <dgm:presLayoutVars>
          <dgm:chPref val="3"/>
        </dgm:presLayoutVars>
      </dgm:prSet>
      <dgm:spPr/>
    </dgm:pt>
    <dgm:pt modelId="{30942F65-CF38-4461-8977-4144AA7039FB}" type="pres">
      <dgm:prSet presAssocID="{1BF7A8FE-F5FF-4AB2-812A-42CC2AE22757}" presName="hierChild2" presStyleCnt="0"/>
      <dgm:spPr/>
    </dgm:pt>
  </dgm:ptLst>
  <dgm:cxnLst>
    <dgm:cxn modelId="{6B94D25D-B4EC-4E6E-8BD0-A76E6652807A}" type="presOf" srcId="{24534599-9F36-4882-B922-1653BAE1C2C6}" destId="{6FE42A52-4936-4E60-94FD-134583375C57}" srcOrd="0" destOrd="0" presId="urn:microsoft.com/office/officeart/2005/8/layout/hierarchy1"/>
    <dgm:cxn modelId="{F4FCDC51-045D-4877-B24D-5CC28DB2A220}" type="presOf" srcId="{D6694D59-C2D2-419A-BB9D-59E4995B816D}" destId="{7DBFA6F5-5108-4332-9E15-F699889D28F1}" srcOrd="0" destOrd="0" presId="urn:microsoft.com/office/officeart/2005/8/layout/hierarchy1"/>
    <dgm:cxn modelId="{D26F5354-889C-4CC0-B166-42AA0EBDA77C}" type="presOf" srcId="{5C6BFD42-EFC8-4D17-8A15-F60BAFA34959}" destId="{266C521B-76DF-4589-9C2F-5A240093922D}" srcOrd="0" destOrd="0" presId="urn:microsoft.com/office/officeart/2005/8/layout/hierarchy1"/>
    <dgm:cxn modelId="{3B25E476-95CE-4430-838D-860E9D5A419E}" srcId="{24534599-9F36-4882-B922-1653BAE1C2C6}" destId="{1BF7A8FE-F5FF-4AB2-812A-42CC2AE22757}" srcOrd="2" destOrd="0" parTransId="{3DE84A56-82C9-49F7-8C97-80A6CCF42F92}" sibTransId="{0E838C0F-2694-499D-ADBA-FEE081BFAAC1}"/>
    <dgm:cxn modelId="{58E5D0C6-3745-4AC4-89AB-320239B6E0D8}" type="presOf" srcId="{1BF7A8FE-F5FF-4AB2-812A-42CC2AE22757}" destId="{5B099532-F752-4EA4-83A2-9D4D7FF65751}" srcOrd="0" destOrd="0" presId="urn:microsoft.com/office/officeart/2005/8/layout/hierarchy1"/>
    <dgm:cxn modelId="{1C2699F2-3B9D-4752-A80F-EE8ADFEC0A74}" srcId="{24534599-9F36-4882-B922-1653BAE1C2C6}" destId="{5C6BFD42-EFC8-4D17-8A15-F60BAFA34959}" srcOrd="1" destOrd="0" parTransId="{13A8EDAC-2B8A-4770-ABA9-9463F94276C3}" sibTransId="{36260DF3-3988-473C-8E06-0E0E8F92865F}"/>
    <dgm:cxn modelId="{B465FEF7-6EBE-4FCD-A3D1-F8230458C6FF}" srcId="{24534599-9F36-4882-B922-1653BAE1C2C6}" destId="{D6694D59-C2D2-419A-BB9D-59E4995B816D}" srcOrd="0" destOrd="0" parTransId="{43B61B31-C3D1-4732-BF44-656AEC5F491B}" sibTransId="{67EC5ABB-9CCB-40AA-88D6-81EA4E771FF4}"/>
    <dgm:cxn modelId="{E418A018-164D-4350-AA25-D351C720B0B0}" type="presParOf" srcId="{6FE42A52-4936-4E60-94FD-134583375C57}" destId="{36B7E9C2-F940-4D87-A7AF-B5E1E9D62E10}" srcOrd="0" destOrd="0" presId="urn:microsoft.com/office/officeart/2005/8/layout/hierarchy1"/>
    <dgm:cxn modelId="{9CC49C69-3FF0-447E-9791-BC44A723127D}" type="presParOf" srcId="{36B7E9C2-F940-4D87-A7AF-B5E1E9D62E10}" destId="{CC44329C-848D-4167-85A2-EB19B17B6AA3}" srcOrd="0" destOrd="0" presId="urn:microsoft.com/office/officeart/2005/8/layout/hierarchy1"/>
    <dgm:cxn modelId="{16CCF27F-555C-4AB1-A354-2D6B497C6145}" type="presParOf" srcId="{CC44329C-848D-4167-85A2-EB19B17B6AA3}" destId="{4C897E31-EE36-4C7B-98AA-94D0E01AF6B5}" srcOrd="0" destOrd="0" presId="urn:microsoft.com/office/officeart/2005/8/layout/hierarchy1"/>
    <dgm:cxn modelId="{45E41C07-B947-4652-9815-DD494FC1B721}" type="presParOf" srcId="{CC44329C-848D-4167-85A2-EB19B17B6AA3}" destId="{7DBFA6F5-5108-4332-9E15-F699889D28F1}" srcOrd="1" destOrd="0" presId="urn:microsoft.com/office/officeart/2005/8/layout/hierarchy1"/>
    <dgm:cxn modelId="{D9F2B54F-7BEC-4BA5-8E93-5E7C944FCA19}" type="presParOf" srcId="{36B7E9C2-F940-4D87-A7AF-B5E1E9D62E10}" destId="{5F5A576F-2908-4E1D-9005-27AAD2B0D54F}" srcOrd="1" destOrd="0" presId="urn:microsoft.com/office/officeart/2005/8/layout/hierarchy1"/>
    <dgm:cxn modelId="{F23663F7-9F27-4F9F-8A17-C985AE7743E9}" type="presParOf" srcId="{6FE42A52-4936-4E60-94FD-134583375C57}" destId="{6EC64353-12A6-4E0A-85EC-F0B47194C76E}" srcOrd="1" destOrd="0" presId="urn:microsoft.com/office/officeart/2005/8/layout/hierarchy1"/>
    <dgm:cxn modelId="{89323DB4-DF4B-49A2-81DD-9515D990C5E5}" type="presParOf" srcId="{6EC64353-12A6-4E0A-85EC-F0B47194C76E}" destId="{8F2B9436-2B3B-4339-A00B-3F7C5BC753C5}" srcOrd="0" destOrd="0" presId="urn:microsoft.com/office/officeart/2005/8/layout/hierarchy1"/>
    <dgm:cxn modelId="{285F891B-F132-4169-9C39-B74A9CEB2D1B}" type="presParOf" srcId="{8F2B9436-2B3B-4339-A00B-3F7C5BC753C5}" destId="{9F46EC38-E184-4968-88CD-E44DFAC37EAE}" srcOrd="0" destOrd="0" presId="urn:microsoft.com/office/officeart/2005/8/layout/hierarchy1"/>
    <dgm:cxn modelId="{D6888328-742E-4D74-831B-328D48E82126}" type="presParOf" srcId="{8F2B9436-2B3B-4339-A00B-3F7C5BC753C5}" destId="{266C521B-76DF-4589-9C2F-5A240093922D}" srcOrd="1" destOrd="0" presId="urn:microsoft.com/office/officeart/2005/8/layout/hierarchy1"/>
    <dgm:cxn modelId="{694BE87F-A24A-4F12-80AB-0E78DBC34048}" type="presParOf" srcId="{6EC64353-12A6-4E0A-85EC-F0B47194C76E}" destId="{4493B124-C692-44E4-B0ED-D4CDEEDB89A2}" srcOrd="1" destOrd="0" presId="urn:microsoft.com/office/officeart/2005/8/layout/hierarchy1"/>
    <dgm:cxn modelId="{E3B24014-A27A-4A9C-BAB1-C4EE11714AEF}" type="presParOf" srcId="{6FE42A52-4936-4E60-94FD-134583375C57}" destId="{02122631-5CF0-435F-91DF-F50CA26FE6A4}" srcOrd="2" destOrd="0" presId="urn:microsoft.com/office/officeart/2005/8/layout/hierarchy1"/>
    <dgm:cxn modelId="{657FB742-8B2B-484F-8F9C-582201AD9025}" type="presParOf" srcId="{02122631-5CF0-435F-91DF-F50CA26FE6A4}" destId="{7D320A9B-9D85-462E-ABF3-AE37454CBD6A}" srcOrd="0" destOrd="0" presId="urn:microsoft.com/office/officeart/2005/8/layout/hierarchy1"/>
    <dgm:cxn modelId="{2EE0513F-6F18-4BE7-B8A6-5CD4A414B7F2}" type="presParOf" srcId="{7D320A9B-9D85-462E-ABF3-AE37454CBD6A}" destId="{006E8C92-D56A-49E0-A3FD-6FCA04A5886D}" srcOrd="0" destOrd="0" presId="urn:microsoft.com/office/officeart/2005/8/layout/hierarchy1"/>
    <dgm:cxn modelId="{493DAFA3-97FB-4F6F-BDBA-0F6C30BD0380}" type="presParOf" srcId="{7D320A9B-9D85-462E-ABF3-AE37454CBD6A}" destId="{5B099532-F752-4EA4-83A2-9D4D7FF65751}" srcOrd="1" destOrd="0" presId="urn:microsoft.com/office/officeart/2005/8/layout/hierarchy1"/>
    <dgm:cxn modelId="{EF92AC39-2DA1-40D1-8F41-C5D9625FF18A}" type="presParOf" srcId="{02122631-5CF0-435F-91DF-F50CA26FE6A4}" destId="{30942F65-CF38-4461-8977-4144AA7039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48384-EF6F-4258-A609-AECF411D890F}">
      <dsp:nvSpPr>
        <dsp:cNvPr id="0" name=""/>
        <dsp:cNvSpPr/>
      </dsp:nvSpPr>
      <dsp:spPr>
        <a:xfrm>
          <a:off x="3173" y="960548"/>
          <a:ext cx="2265550" cy="143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163FD-98DE-4156-B582-D2B80D84B7C6}">
      <dsp:nvSpPr>
        <dsp:cNvPr id="0" name=""/>
        <dsp:cNvSpPr/>
      </dsp:nvSpPr>
      <dsp:spPr>
        <a:xfrm>
          <a:off x="254900" y="1199690"/>
          <a:ext cx="2265550" cy="14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Ancient, radical Indian scepticism</a:t>
          </a:r>
        </a:p>
      </dsp:txBody>
      <dsp:txXfrm>
        <a:off x="297036" y="1241826"/>
        <a:ext cx="2181278" cy="1354352"/>
      </dsp:txXfrm>
    </dsp:sp>
    <dsp:sp modelId="{65D9E20A-D4D6-47D9-A96C-36476EE6CBDA}">
      <dsp:nvSpPr>
        <dsp:cNvPr id="0" name=""/>
        <dsp:cNvSpPr/>
      </dsp:nvSpPr>
      <dsp:spPr>
        <a:xfrm>
          <a:off x="2772178" y="960548"/>
          <a:ext cx="2265550" cy="143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7EE48-E66D-46AD-9E7B-35DA80BBE6E1}">
      <dsp:nvSpPr>
        <dsp:cNvPr id="0" name=""/>
        <dsp:cNvSpPr/>
      </dsp:nvSpPr>
      <dsp:spPr>
        <a:xfrm>
          <a:off x="3023906" y="1199690"/>
          <a:ext cx="2265550" cy="14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Knowledge is relative</a:t>
          </a:r>
          <a:endParaRPr lang="en-US" sz="2500" kern="1200"/>
        </a:p>
      </dsp:txBody>
      <dsp:txXfrm>
        <a:off x="3066042" y="1241826"/>
        <a:ext cx="2181278" cy="1354352"/>
      </dsp:txXfrm>
    </dsp:sp>
    <dsp:sp modelId="{351FB12B-E52E-4684-B5A4-9EC7F6132037}">
      <dsp:nvSpPr>
        <dsp:cNvPr id="0" name=""/>
        <dsp:cNvSpPr/>
      </dsp:nvSpPr>
      <dsp:spPr>
        <a:xfrm>
          <a:off x="5541184" y="960548"/>
          <a:ext cx="2265550" cy="143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1E49B-CA0D-4589-8425-578EF1D4108F}">
      <dsp:nvSpPr>
        <dsp:cNvPr id="0" name=""/>
        <dsp:cNvSpPr/>
      </dsp:nvSpPr>
      <dsp:spPr>
        <a:xfrm>
          <a:off x="5792912" y="1199690"/>
          <a:ext cx="2265550" cy="14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Hindu-, Jain-</a:t>
          </a:r>
        </a:p>
      </dsp:txBody>
      <dsp:txXfrm>
        <a:off x="5835048" y="1241826"/>
        <a:ext cx="2181278" cy="1354352"/>
      </dsp:txXfrm>
    </dsp:sp>
    <dsp:sp modelId="{37DC8ECF-C76B-43E9-A2BB-C7548D12173C}">
      <dsp:nvSpPr>
        <dsp:cNvPr id="0" name=""/>
        <dsp:cNvSpPr/>
      </dsp:nvSpPr>
      <dsp:spPr>
        <a:xfrm>
          <a:off x="8310190" y="960548"/>
          <a:ext cx="2265550" cy="143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C5A1C-1EAE-4B24-9368-FEC7785F7B0C}">
      <dsp:nvSpPr>
        <dsp:cNvPr id="0" name=""/>
        <dsp:cNvSpPr/>
      </dsp:nvSpPr>
      <dsp:spPr>
        <a:xfrm>
          <a:off x="8561917" y="1199690"/>
          <a:ext cx="2265550" cy="14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Knowledge at all maybe not possible</a:t>
          </a:r>
          <a:endParaRPr lang="en-US" sz="2500" kern="1200"/>
        </a:p>
      </dsp:txBody>
      <dsp:txXfrm>
        <a:off x="8604053" y="1241826"/>
        <a:ext cx="2181278" cy="1354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7E31-EE36-4C7B-98AA-94D0E01AF6B5}">
      <dsp:nvSpPr>
        <dsp:cNvPr id="0" name=""/>
        <dsp:cNvSpPr/>
      </dsp:nvSpPr>
      <dsp:spPr>
        <a:xfrm>
          <a:off x="0" y="671521"/>
          <a:ext cx="3046117" cy="1934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FA6F5-5108-4332-9E15-F699889D28F1}">
      <dsp:nvSpPr>
        <dsp:cNvPr id="0" name=""/>
        <dsp:cNvSpPr/>
      </dsp:nvSpPr>
      <dsp:spPr>
        <a:xfrm>
          <a:off x="338457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Being a thing (Mario Perniola)</a:t>
          </a:r>
        </a:p>
      </dsp:txBody>
      <dsp:txXfrm>
        <a:off x="395110" y="1049709"/>
        <a:ext cx="2932811" cy="1820978"/>
      </dsp:txXfrm>
    </dsp:sp>
    <dsp:sp modelId="{9F46EC38-E184-4968-88CD-E44DFAC37EAE}">
      <dsp:nvSpPr>
        <dsp:cNvPr id="0" name=""/>
        <dsp:cNvSpPr/>
      </dsp:nvSpPr>
      <dsp:spPr>
        <a:xfrm>
          <a:off x="3723032" y="671521"/>
          <a:ext cx="3046117" cy="1934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C521B-76DF-4589-9C2F-5A240093922D}">
      <dsp:nvSpPr>
        <dsp:cNvPr id="0" name=""/>
        <dsp:cNvSpPr/>
      </dsp:nvSpPr>
      <dsp:spPr>
        <a:xfrm>
          <a:off x="4061490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Elisabeth Povinelli: Geontologies</a:t>
          </a:r>
        </a:p>
      </dsp:txBody>
      <dsp:txXfrm>
        <a:off x="4118143" y="1049709"/>
        <a:ext cx="2932811" cy="1820978"/>
      </dsp:txXfrm>
    </dsp:sp>
    <dsp:sp modelId="{006E8C92-D56A-49E0-A3FD-6FCA04A5886D}">
      <dsp:nvSpPr>
        <dsp:cNvPr id="0" name=""/>
        <dsp:cNvSpPr/>
      </dsp:nvSpPr>
      <dsp:spPr>
        <a:xfrm>
          <a:off x="7446065" y="671521"/>
          <a:ext cx="3046117" cy="1934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99532-F752-4EA4-83A2-9D4D7FF65751}">
      <dsp:nvSpPr>
        <dsp:cNvPr id="0" name=""/>
        <dsp:cNvSpPr/>
      </dsp:nvSpPr>
      <dsp:spPr>
        <a:xfrm>
          <a:off x="7784523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Life of things (Jane Bennett)</a:t>
          </a:r>
        </a:p>
      </dsp:txBody>
      <dsp:txXfrm>
        <a:off x="7841176" y="1049709"/>
        <a:ext cx="2932811" cy="1820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0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8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00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1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6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9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3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7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5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x.ryynanen@aalto.f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fif"/><Relationship Id="rId4" Type="http://schemas.openxmlformats.org/officeDocument/2006/relationships/hyperlink" Target="http://maxryynanen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terviewmagazine.com/culture/john-waters-and-brontez-purnell-on-dirt-scams-and-sensitivity-readers" TargetMode="External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5170-DECA-4868-906E-CB5DD1E1E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What is Research?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36645-B836-4EA1-98F6-AB055BAC8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2" y="2249487"/>
            <a:ext cx="4844521" cy="3541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Max Ryynänen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</a:t>
            </a:r>
            <a:r>
              <a:rPr lang="en-US" dirty="0">
                <a:solidFill>
                  <a:schemeClr val="tx1"/>
                </a:solidFill>
                <a:hlinkClick r:id="rId3"/>
              </a:rPr>
              <a:t>ax.ryynanen@aalto.fi</a:t>
            </a:r>
            <a:endParaRPr lang="en-US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http://maxryynanen.net</a:t>
            </a:r>
            <a:endParaRPr lang="en-US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968C9-F103-46B6-B017-5519AE3338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" r="3" b="3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4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5D5C74-F0B6-4860-A38E-1D714AB1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Royal Society of London 1650-1720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39F96-4A64-4D13-BD6F-BFA5223B1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1600" b="0" i="0" dirty="0">
                <a:effectLst/>
              </a:rPr>
              <a:t>aesthetic experience had a central role in the emergence of what we now understand as scientific objectivity</a:t>
            </a:r>
          </a:p>
          <a:p>
            <a:endParaRPr lang="en-US" sz="1600" dirty="0"/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F37BD50C-6770-4C26-A12D-A0705BFF7D1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b="1433"/>
          <a:stretch/>
        </p:blipFill>
        <p:spPr>
          <a:xfrm>
            <a:off x="680318" y="2085975"/>
            <a:ext cx="3049705" cy="1774898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D6F44C-B62C-4EBE-8F26-AB88206AB052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Robert Hook, Flea (</a:t>
            </a:r>
            <a:r>
              <a:rPr lang="en-US" dirty="0" err="1"/>
              <a:t>Micrographia</a:t>
            </a:r>
            <a:r>
              <a:rPr lang="en-US" dirty="0"/>
              <a:t>, 1665)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40991F0-7071-4CC8-97F7-3FE2FF8EB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100" dirty="0"/>
              <a:t>Nature = God’s design</a:t>
            </a:r>
          </a:p>
          <a:p>
            <a:r>
              <a:rPr lang="en-US" sz="1100" dirty="0"/>
              <a:t>Experiencing that design would cause pleasure</a:t>
            </a:r>
            <a:endParaRPr lang="fi-FI" sz="1100" dirty="0"/>
          </a:p>
          <a:p>
            <a:endParaRPr lang="fi-FI" sz="1100" dirty="0"/>
          </a:p>
        </p:txBody>
      </p:sp>
      <p:pic>
        <p:nvPicPr>
          <p:cNvPr id="35" name="Picture Placeholder 34" descr="A picture containing arthropod&#10;&#10;Description automatically generated">
            <a:extLst>
              <a:ext uri="{FF2B5EF4-FFF2-40B4-BE49-F238E27FC236}">
                <a16:creationId xmlns:a16="http://schemas.microsoft.com/office/drawing/2014/main" id="{6AF2CC13-D81D-47C3-BB5C-E24638A4BF6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15511"/>
          <a:stretch>
            <a:fillRect/>
          </a:stretch>
        </p:blipFill>
        <p:spPr/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685A212-1EFF-4368-A756-0B204942D617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Hook, Mites (1665)</a:t>
            </a:r>
            <a:endParaRPr lang="fi-FI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B8F198D-AB2A-44EF-AC16-DABAB72BD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Alexander Wragge-Morley, </a:t>
            </a:r>
            <a:r>
              <a:rPr lang="en-US" i="1" dirty="0"/>
              <a:t>Aesthetic Science </a:t>
            </a:r>
            <a:r>
              <a:rPr lang="en-US" dirty="0"/>
              <a:t>(2020)</a:t>
            </a:r>
            <a:endParaRPr lang="fi-FI" dirty="0"/>
          </a:p>
        </p:txBody>
      </p:sp>
      <p:pic>
        <p:nvPicPr>
          <p:cNvPr id="37" name="Picture Placeholder 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A7CDB08-3002-42E6-9DFD-B2E0AA9AF98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0" b="33420"/>
          <a:stretch>
            <a:fillRect/>
          </a:stretch>
        </p:blipFill>
        <p:spPr>
          <a:xfrm>
            <a:off x="7230677" y="2336873"/>
            <a:ext cx="3063505" cy="1368352"/>
          </a:xfr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23FC326-F7BF-43C9-B469-FD42E3CBB74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Introduction to the role of art and design in the thinking of the work of the natural scientists of the Royal Society of London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130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Content Placeholder 4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C8004FED-4002-4602-B58A-E62F1195C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12144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A8AF5-BD85-4ACA-B7F3-E6020A86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2200" dirty="0"/>
              <a:t>Belief and Knowledge (William James 1842-1910)</a:t>
            </a:r>
            <a:endParaRPr lang="fi-FI" sz="2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19629-6F17-3114-FB2C-C473B4D5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Religious experience</a:t>
            </a:r>
          </a:p>
          <a:p>
            <a:r>
              <a:rPr lang="en-US" sz="1600" dirty="0"/>
              <a:t>We base our way of being in the world by believing in things more than we realize</a:t>
            </a:r>
          </a:p>
          <a:p>
            <a:r>
              <a:rPr lang="en-US" sz="1600" dirty="0"/>
              <a:t>“China”</a:t>
            </a:r>
          </a:p>
          <a:p>
            <a:r>
              <a:rPr lang="en-US" sz="1600" dirty="0"/>
              <a:t>Anti-foundationalism (pragmatism)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533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B95E-9A2C-4EDE-8A68-F0A843F6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 and Knowledge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B54D3-3E3A-4AAA-9FA8-3C9D84BFC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Continuing the tradition of Descartes (Brentano, Husserl)</a:t>
            </a:r>
            <a:endParaRPr lang="fi-FI" dirty="0"/>
          </a:p>
        </p:txBody>
      </p:sp>
      <p:pic>
        <p:nvPicPr>
          <p:cNvPr id="9" name="Content Placeholder 8" descr="Chart, diagram, radar chart&#10;&#10;Description automatically generated">
            <a:extLst>
              <a:ext uri="{FF2B5EF4-FFF2-40B4-BE49-F238E27FC236}">
                <a16:creationId xmlns:a16="http://schemas.microsoft.com/office/drawing/2014/main" id="{A04E2632-E34B-40EC-885B-EC721950C8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4" y="3532714"/>
            <a:ext cx="2958957" cy="207697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B7A36B-91D7-48D8-9ED4-481C249E1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Intentionality, cultural understanding</a:t>
            </a:r>
            <a:r>
              <a:rPr lang="fi-FI" dirty="0"/>
              <a:t> (</a:t>
            </a:r>
            <a:r>
              <a:rPr lang="fi-FI" dirty="0" err="1"/>
              <a:t>knowledge</a:t>
            </a:r>
            <a:r>
              <a:rPr lang="fi-FI" dirty="0"/>
              <a:t> vs. </a:t>
            </a:r>
            <a:r>
              <a:rPr lang="fi-FI" dirty="0" err="1"/>
              <a:t>understanding</a:t>
            </a:r>
            <a:r>
              <a:rPr lang="fi-FI" dirty="0"/>
              <a:t>)</a:t>
            </a:r>
            <a:endParaRPr lang="en-US" dirty="0"/>
          </a:p>
        </p:txBody>
      </p:sp>
      <p:pic>
        <p:nvPicPr>
          <p:cNvPr id="11" name="Content Placeholder 10" descr="A picture containing umbrella, rain, nature, outdoor&#10;&#10;Description automatically generated">
            <a:extLst>
              <a:ext uri="{FF2B5EF4-FFF2-40B4-BE49-F238E27FC236}">
                <a16:creationId xmlns:a16="http://schemas.microsoft.com/office/drawing/2014/main" id="{4E41F89C-B3D5-40F4-AAA1-C25621BC43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56" y="3611563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4760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CA336F8-21BC-41A7-BA02-E01295560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 b="14289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6C853-1CD6-4FF8-9ABB-C962A524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Role of Writing (some types and thoughts)</a:t>
            </a:r>
            <a:endParaRPr lang="fi-FI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91729F-19F2-1752-B90F-B52F55ED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Modeling with text what is done in the laboratory</a:t>
            </a:r>
          </a:p>
          <a:p>
            <a:r>
              <a:rPr lang="en-US" sz="1600" dirty="0"/>
              <a:t>Describing results of e.g. polls or interviews, and reflecting on how to interpret the results</a:t>
            </a:r>
          </a:p>
          <a:p>
            <a:r>
              <a:rPr lang="en-US" sz="1600" dirty="0"/>
              <a:t>Building knowledge through argumentation</a:t>
            </a:r>
          </a:p>
          <a:p>
            <a:r>
              <a:rPr lang="en-US" sz="1600" dirty="0"/>
              <a:t>Text in dialogue with artistic work in e.g. artistic research (even poetical)</a:t>
            </a:r>
          </a:p>
        </p:txBody>
      </p:sp>
    </p:spTree>
    <p:extLst>
      <p:ext uri="{BB962C8B-B14F-4D97-AF65-F5344CB8AC3E}">
        <p14:creationId xmlns:p14="http://schemas.microsoft.com/office/powerpoint/2010/main" val="253983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Content Placeholder 4" descr="A person and person dancing&#10;&#10;Description automatically generated">
            <a:extLst>
              <a:ext uri="{FF2B5EF4-FFF2-40B4-BE49-F238E27FC236}">
                <a16:creationId xmlns:a16="http://schemas.microsoft.com/office/drawing/2014/main" id="{E836C197-6888-420F-A4F4-846F5F07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r="4940" b="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046F2-7C81-4C15-9EB2-A816388C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2200" dirty="0"/>
              <a:t>‘Writing with the body’ (</a:t>
            </a:r>
            <a:r>
              <a:rPr lang="en-US" sz="2200" dirty="0" err="1"/>
              <a:t>Raimund</a:t>
            </a:r>
            <a:r>
              <a:rPr lang="en-US" sz="2200" dirty="0"/>
              <a:t> </a:t>
            </a:r>
            <a:r>
              <a:rPr lang="en-US" sz="2200" dirty="0" err="1"/>
              <a:t>Hoghe</a:t>
            </a:r>
            <a:r>
              <a:rPr lang="en-US" sz="2200" dirty="0"/>
              <a:t>, RIP 2021)</a:t>
            </a:r>
            <a:endParaRPr lang="fi-FI" sz="2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6C4D45-E2C7-552D-503C-6BF6E439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What kind of signs and narrations you can do with the body?</a:t>
            </a:r>
          </a:p>
          <a:p>
            <a:r>
              <a:rPr lang="en-US" sz="1600" dirty="0"/>
              <a:t>What can different bodies write – and can a body that does not suit ideas of normality write differently?</a:t>
            </a:r>
          </a:p>
          <a:p>
            <a:r>
              <a:rPr lang="en-US" sz="1600" dirty="0"/>
              <a:t>Only allegorical? When is it meaningful to talk about writing?</a:t>
            </a:r>
          </a:p>
        </p:txBody>
      </p:sp>
    </p:spTree>
    <p:extLst>
      <p:ext uri="{BB962C8B-B14F-4D97-AF65-F5344CB8AC3E}">
        <p14:creationId xmlns:p14="http://schemas.microsoft.com/office/powerpoint/2010/main" val="407242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D67F205-A4A9-0FB5-428E-36305FFA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r="869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CBB61-5D2E-4DAE-B137-028679F3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Art-based methods</a:t>
            </a:r>
            <a:endParaRPr lang="fi-FI" sz="3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54EC0-4BCD-4FB5-9D63-3D5331F7A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Arts-informed scholarly work</a:t>
            </a:r>
          </a:p>
          <a:p>
            <a:r>
              <a:rPr lang="fi-FI" sz="1600" dirty="0" err="1"/>
              <a:t>Art</a:t>
            </a:r>
            <a:r>
              <a:rPr lang="fi-FI" sz="1600" dirty="0"/>
              <a:t> </a:t>
            </a:r>
            <a:r>
              <a:rPr lang="fi-FI" sz="1600" dirty="0" err="1"/>
              <a:t>offers</a:t>
            </a:r>
            <a:r>
              <a:rPr lang="fi-FI" sz="1600" dirty="0"/>
              <a:t> </a:t>
            </a:r>
            <a:r>
              <a:rPr lang="fi-FI" sz="1600" dirty="0" err="1"/>
              <a:t>ways</a:t>
            </a:r>
            <a:r>
              <a:rPr lang="fi-FI" sz="1600" dirty="0"/>
              <a:t> of </a:t>
            </a:r>
            <a:r>
              <a:rPr lang="fi-FI" sz="1600" dirty="0" err="1"/>
              <a:t>knowing</a:t>
            </a:r>
            <a:r>
              <a:rPr lang="fi-FI" sz="1600" dirty="0"/>
              <a:t> </a:t>
            </a:r>
            <a:r>
              <a:rPr lang="fi-FI" sz="1600" dirty="0" err="1"/>
              <a:t>that</a:t>
            </a:r>
            <a:r>
              <a:rPr lang="fi-FI" sz="1600" dirty="0"/>
              <a:t> </a:t>
            </a:r>
            <a:r>
              <a:rPr lang="fi-FI" sz="1600" dirty="0" err="1"/>
              <a:t>involve</a:t>
            </a:r>
            <a:r>
              <a:rPr lang="fi-FI" sz="1600" dirty="0"/>
              <a:t> </a:t>
            </a:r>
            <a:r>
              <a:rPr lang="fi-FI" sz="1600" dirty="0" err="1"/>
              <a:t>sensory</a:t>
            </a:r>
            <a:r>
              <a:rPr lang="fi-FI" sz="1600" dirty="0"/>
              <a:t> </a:t>
            </a:r>
            <a:r>
              <a:rPr lang="fi-FI" sz="1600" dirty="0" err="1"/>
              <a:t>perceptions</a:t>
            </a:r>
            <a:r>
              <a:rPr lang="fi-FI" sz="1600" dirty="0"/>
              <a:t> and </a:t>
            </a:r>
            <a:r>
              <a:rPr lang="fi-FI" sz="1600" dirty="0" err="1"/>
              <a:t>emotion</a:t>
            </a:r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Image: </a:t>
            </a:r>
            <a:r>
              <a:rPr lang="fi-FI" sz="1600" dirty="0" err="1"/>
              <a:t>Herrenhauser</a:t>
            </a:r>
            <a:r>
              <a:rPr lang="fi-FI" sz="1600" dirty="0"/>
              <a:t> Garden at Hannover, </a:t>
            </a:r>
            <a:r>
              <a:rPr lang="fi-FI" sz="1600" dirty="0" err="1"/>
              <a:t>where</a:t>
            </a:r>
            <a:r>
              <a:rPr lang="fi-FI" sz="1600" dirty="0"/>
              <a:t> Gottfried Wilhelm </a:t>
            </a:r>
            <a:r>
              <a:rPr lang="fi-FI" sz="1600" dirty="0" err="1"/>
              <a:t>Leibniz</a:t>
            </a:r>
            <a:r>
              <a:rPr lang="fi-FI" sz="1600" dirty="0"/>
              <a:t> (1646-1716) </a:t>
            </a:r>
            <a:r>
              <a:rPr lang="fi-FI" sz="1600" dirty="0" err="1"/>
              <a:t>worked</a:t>
            </a:r>
            <a:r>
              <a:rPr lang="fi-FI" sz="1600" dirty="0"/>
              <a:t> – </a:t>
            </a:r>
            <a:r>
              <a:rPr lang="fi-FI" sz="1600" dirty="0" err="1"/>
              <a:t>besides</a:t>
            </a:r>
            <a:r>
              <a:rPr lang="fi-FI" sz="1600" dirty="0"/>
              <a:t> </a:t>
            </a:r>
            <a:r>
              <a:rPr lang="fi-FI" sz="1600" dirty="0" err="1"/>
              <a:t>his</a:t>
            </a:r>
            <a:r>
              <a:rPr lang="fi-FI" sz="1600" dirty="0"/>
              <a:t> </a:t>
            </a:r>
            <a:r>
              <a:rPr lang="fi-FI" sz="1600" dirty="0" err="1"/>
              <a:t>philosophical</a:t>
            </a:r>
            <a:r>
              <a:rPr lang="fi-FI" sz="1600" dirty="0"/>
              <a:t> and </a:t>
            </a:r>
            <a:r>
              <a:rPr lang="fi-FI" sz="1600" dirty="0" err="1"/>
              <a:t>scientifical</a:t>
            </a:r>
            <a:r>
              <a:rPr lang="fi-FI" sz="1600" dirty="0"/>
              <a:t> </a:t>
            </a:r>
            <a:r>
              <a:rPr lang="fi-FI" sz="1600" dirty="0" err="1"/>
              <a:t>studies</a:t>
            </a:r>
            <a:endParaRPr lang="fi-FI" sz="1600" dirty="0"/>
          </a:p>
          <a:p>
            <a:r>
              <a:rPr lang="fi-FI" sz="1600" i="1" dirty="0" err="1"/>
              <a:t>Monadology</a:t>
            </a:r>
            <a:r>
              <a:rPr lang="fi-FI" sz="1600" dirty="0"/>
              <a:t> 1714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93696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4667266-640D-9292-4D22-A2C7F174C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r="13648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CDC5F-D764-4CE2-BD10-AFD20B51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is knowledge? How to present research results?</a:t>
            </a:r>
            <a:endParaRPr lang="fi-FI" sz="3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A10C7-82CA-4A41-9C66-BCB9FACC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Evidence</a:t>
            </a:r>
          </a:p>
          <a:p>
            <a:r>
              <a:rPr lang="en-US" sz="1600" dirty="0"/>
              <a:t>Open for critique</a:t>
            </a:r>
          </a:p>
          <a:p>
            <a:r>
              <a:rPr lang="en-US" sz="1600" dirty="0"/>
              <a:t>Different traditions/ways</a:t>
            </a:r>
          </a:p>
          <a:p>
            <a:endParaRPr lang="en-US" sz="1600" dirty="0"/>
          </a:p>
          <a:p>
            <a:r>
              <a:rPr lang="en-US" sz="1600" dirty="0"/>
              <a:t>Epistemology (how to get knowledge)</a:t>
            </a:r>
          </a:p>
          <a:p>
            <a:pPr marL="0" indent="0">
              <a:buNone/>
            </a:pPr>
            <a:r>
              <a:rPr lang="en-US" sz="1600" dirty="0"/>
              <a:t>Sources: perception, memory, testimony, reason</a:t>
            </a:r>
          </a:p>
          <a:p>
            <a:pPr marL="0" indent="0">
              <a:buNone/>
            </a:pPr>
            <a:r>
              <a:rPr lang="en-US" sz="1600" dirty="0"/>
              <a:t>Truth and justification (conceptual definition)</a:t>
            </a:r>
          </a:p>
          <a:p>
            <a:pPr marL="0" indent="0">
              <a:buNone/>
            </a:pPr>
            <a:r>
              <a:rPr lang="en-US" sz="1600" dirty="0"/>
              <a:t>Skepticism</a:t>
            </a:r>
          </a:p>
          <a:p>
            <a:pPr marL="0" indent="0">
              <a:buNone/>
            </a:pPr>
            <a:r>
              <a:rPr lang="en-US" sz="1600" dirty="0"/>
              <a:t>Scientific community</a:t>
            </a:r>
          </a:p>
          <a:p>
            <a:r>
              <a:rPr lang="en-US" sz="1600" dirty="0"/>
              <a:t>Epistemologies (De Sousa Santos)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52163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524B44-9E0E-BA2E-ACA6-3FD00D42C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2" b="11077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56A6F-ED81-4EE4-A725-81E1ECBE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Orders of knowledge</a:t>
            </a:r>
            <a:endParaRPr lang="fi-FI" sz="32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F49C-3AEF-466D-9C77-FA014B5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Disciplines</a:t>
            </a:r>
          </a:p>
          <a:p>
            <a:r>
              <a:rPr lang="en-US" sz="1600" dirty="0"/>
              <a:t>Methods</a:t>
            </a:r>
          </a:p>
          <a:p>
            <a:r>
              <a:rPr lang="en-US" sz="1600" dirty="0"/>
              <a:t>Authorities</a:t>
            </a:r>
          </a:p>
          <a:p>
            <a:r>
              <a:rPr lang="en-US" sz="1600" dirty="0"/>
              <a:t>Testing truth-value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Image: Filippo Lippi, Disputation in the Synagogue (1452)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9961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E995-9C93-4560-89F7-1494EEAA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Image: Marie Curie (1867-1934) in </a:t>
            </a:r>
            <a:r>
              <a:rPr lang="fi-FI" sz="2000" dirty="0" err="1"/>
              <a:t>her</a:t>
            </a:r>
            <a:r>
              <a:rPr lang="fi-FI" sz="2000" dirty="0"/>
              <a:t> </a:t>
            </a:r>
            <a:r>
              <a:rPr lang="fi-FI" sz="2000" dirty="0" err="1"/>
              <a:t>laboratory</a:t>
            </a:r>
            <a:endParaRPr lang="fi-FI" sz="2000" dirty="0"/>
          </a:p>
          <a:p>
            <a:endParaRPr lang="fi-FI" sz="2000" dirty="0"/>
          </a:p>
          <a:p>
            <a:r>
              <a:rPr lang="fi-FI" sz="1200" dirty="0"/>
              <a:t>(Image: Wikipedia)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E1323-9A61-507A-A13B-80DCFBA0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" b="6510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DD308-2A4B-47B6-AB69-1388CFE2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sz="2300"/>
              <a:t>Natural sciences, human sciences, artistic research and the arts</a:t>
            </a:r>
            <a:endParaRPr lang="fi-FI" sz="23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3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016D4-A272-4781-91F8-0B0025C7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sz="2000" dirty="0"/>
              <a:t>Human-centered design methodologies (e.g. webpages; study of collaboration, empathy, experimentation)</a:t>
            </a:r>
          </a:p>
          <a:p>
            <a:r>
              <a:rPr lang="en-US" sz="2000" dirty="0"/>
              <a:t>(Background) research for exhibitions</a:t>
            </a:r>
          </a:p>
          <a:p>
            <a:r>
              <a:rPr lang="en-US" sz="2000" dirty="0"/>
              <a:t>Exhibition as research</a:t>
            </a:r>
          </a:p>
          <a:p>
            <a:r>
              <a:rPr lang="en-US" sz="2000" dirty="0"/>
              <a:t>Design as research (experimentality)</a:t>
            </a:r>
          </a:p>
          <a:p>
            <a:endParaRPr lang="en-US" sz="2000" dirty="0"/>
          </a:p>
          <a:p>
            <a:r>
              <a:rPr lang="en-US" sz="2000" dirty="0"/>
              <a:t>Image: Aldo Rossi (1931-1997) – a corner at Milan’s Museo del Novecento</a:t>
            </a:r>
            <a:endParaRPr lang="fi-FI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DBAFF-6FBF-960A-5152-085847D3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0" b="-1"/>
          <a:stretch/>
        </p:blipFill>
        <p:spPr>
          <a:xfrm>
            <a:off x="6776320" y="-390408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58718-363B-4913-9495-73B41478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Research methods for art and design</a:t>
            </a:r>
            <a:endParaRPr lang="fi-FI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9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3ACA3-8520-4F35-B68A-83AA57EA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Natyasastra</a:t>
            </a:r>
            <a:r>
              <a:rPr lang="en-US" dirty="0"/>
              <a:t> </a:t>
            </a:r>
            <a:r>
              <a:rPr lang="hi-IN" b="0" i="0" dirty="0">
                <a:effectLst/>
                <a:latin typeface="arial" panose="020B0604020202020204" pitchFamily="34" charset="0"/>
              </a:rPr>
              <a:t>नाट्य शास्त्र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D68A7-606C-4AB6-B2DC-8D289C6E5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Bharata Muni (300BC – 300AD), descriptive</a:t>
            </a:r>
            <a:endParaRPr lang="fi-FI" dirty="0"/>
          </a:p>
        </p:txBody>
      </p:sp>
      <p:pic>
        <p:nvPicPr>
          <p:cNvPr id="10" name="Content Placeholder 9" descr="A picture containing wall, floor, indoor&#10;&#10;Description automatically generated">
            <a:extLst>
              <a:ext uri="{FF2B5EF4-FFF2-40B4-BE49-F238E27FC236}">
                <a16:creationId xmlns:a16="http://schemas.microsoft.com/office/drawing/2014/main" id="{C6D1772E-ECCA-41EE-9FD7-71BF4FBBD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69" y="3030538"/>
            <a:ext cx="1936750" cy="29051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4CEA6B-B927-425E-87D2-509C2F79E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Abhinavagupta</a:t>
            </a:r>
            <a:r>
              <a:rPr lang="en-US" dirty="0"/>
              <a:t> (950-1016), analytic</a:t>
            </a:r>
            <a:endParaRPr lang="fi-FI" dirty="0"/>
          </a:p>
        </p:txBody>
      </p:sp>
      <p:pic>
        <p:nvPicPr>
          <p:cNvPr id="12" name="Content Placeholder 11" descr="A picture containing text, book, posing&#10;&#10;Description automatically generated">
            <a:extLst>
              <a:ext uri="{FF2B5EF4-FFF2-40B4-BE49-F238E27FC236}">
                <a16:creationId xmlns:a16="http://schemas.microsoft.com/office/drawing/2014/main" id="{C0CBF381-5794-4199-BF79-0C80FEC46E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10" y="3030538"/>
            <a:ext cx="2343467" cy="2905125"/>
          </a:xfrm>
        </p:spPr>
      </p:pic>
    </p:spTree>
    <p:extLst>
      <p:ext uri="{BB962C8B-B14F-4D97-AF65-F5344CB8AC3E}">
        <p14:creationId xmlns:p14="http://schemas.microsoft.com/office/powerpoint/2010/main" val="163235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0D2261-C368-FA81-6922-E6CBA86F7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r="1328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6BC6-F1D5-4338-A39A-155658E1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Quantitative methods</a:t>
            </a:r>
            <a:endParaRPr lang="fi-FI" sz="32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6723E-986B-405B-8938-F69159A8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Measurements</a:t>
            </a:r>
          </a:p>
          <a:p>
            <a:r>
              <a:rPr lang="en-US" sz="1600" dirty="0"/>
              <a:t>Statistics</a:t>
            </a:r>
          </a:p>
          <a:p>
            <a:r>
              <a:rPr lang="en-US" sz="1600" dirty="0"/>
              <a:t>Data</a:t>
            </a:r>
          </a:p>
          <a:p>
            <a:endParaRPr lang="en-US" sz="1600" dirty="0"/>
          </a:p>
          <a:p>
            <a:r>
              <a:rPr lang="en-US" sz="1600" dirty="0"/>
              <a:t>Polls</a:t>
            </a:r>
          </a:p>
          <a:p>
            <a:r>
              <a:rPr lang="en-US" sz="1600" dirty="0"/>
              <a:t>Questionnaires</a:t>
            </a:r>
          </a:p>
          <a:p>
            <a:r>
              <a:rPr lang="en-US" sz="1600" dirty="0"/>
              <a:t>Surveys</a:t>
            </a:r>
          </a:p>
          <a:p>
            <a:endParaRPr lang="en-US" sz="1600" dirty="0"/>
          </a:p>
          <a:p>
            <a:r>
              <a:rPr lang="en-US" sz="1600" dirty="0"/>
              <a:t>Not always that “hard” as knowledge as many think</a:t>
            </a:r>
          </a:p>
        </p:txBody>
      </p:sp>
    </p:spTree>
    <p:extLst>
      <p:ext uri="{BB962C8B-B14F-4D97-AF65-F5344CB8AC3E}">
        <p14:creationId xmlns:p14="http://schemas.microsoft.com/office/powerpoint/2010/main" val="66459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2A3CF4-9E52-4CF4-B767-7B3DFCF74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5" b="19735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4D5F8-76EE-4D19-8556-2691EE9D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/>
              <a:t>Most common qualitative methods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2A573-2044-4DDF-8B9F-48D5C6591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Participant observation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In-depth interviews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Study of focus groups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Non-numerical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Room for interpretation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Reflection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Dangers e.g. over-interpretation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/>
              <a:t>(John </a:t>
            </a:r>
            <a:r>
              <a:rPr lang="en-US" sz="1200" dirty="0" err="1"/>
              <a:t>Waters’s</a:t>
            </a:r>
            <a:r>
              <a:rPr lang="en-US" sz="1200" dirty="0"/>
              <a:t> image from </a:t>
            </a:r>
            <a:r>
              <a:rPr lang="en-US" sz="1200" i="1" dirty="0"/>
              <a:t>Interview</a:t>
            </a:r>
            <a:r>
              <a:rPr lang="en-US" sz="1200" dirty="0"/>
              <a:t>, pic Charlie </a:t>
            </a:r>
            <a:r>
              <a:rPr lang="en-US" sz="1200" dirty="0" err="1"/>
              <a:t>Engman</a:t>
            </a:r>
            <a:r>
              <a:rPr lang="en-US" sz="1200" dirty="0"/>
              <a:t>: </a:t>
            </a:r>
            <a:r>
              <a:rPr lang="en-US" sz="1400" dirty="0">
                <a:hlinkClick r:id="rId6"/>
              </a:rPr>
              <a:t>John Waters on Dirt, Scams, and Sensitivity Readers (interviewmagazine.com)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7693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9" name="Rectangle 2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DA21FCE-3463-6068-BDF7-8F536E3BE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3" r="36173" b="-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0" name="Rectangle 2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6794A-9FE5-4203-B310-29EB12F6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Visual methods</a:t>
            </a:r>
            <a:endParaRPr lang="fi-FI" sz="3200"/>
          </a:p>
        </p:txBody>
      </p:sp>
      <p:pic>
        <p:nvPicPr>
          <p:cNvPr id="31" name="Picture 2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580A-941D-446A-AEBA-C056DD5A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Photography as documentation</a:t>
            </a:r>
          </a:p>
          <a:p>
            <a:r>
              <a:rPr lang="en-US" sz="1600" dirty="0"/>
              <a:t>Visualizing facts (e.g. about space)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Image: Visualization of Black Hole (NASA)</a:t>
            </a:r>
          </a:p>
        </p:txBody>
      </p:sp>
    </p:spTree>
    <p:extLst>
      <p:ext uri="{BB962C8B-B14F-4D97-AF65-F5344CB8AC3E}">
        <p14:creationId xmlns:p14="http://schemas.microsoft.com/office/powerpoint/2010/main" val="36425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3520C7-8823-EB3B-EF05-2E24611C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r="19018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406E3-2582-4E9E-BF89-B64F4FA7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Discourse analysis</a:t>
            </a:r>
            <a:endParaRPr lang="fi-FI" sz="3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4D6E-D1C0-41B9-BA9D-F8258F4B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Leo Spitzer -&gt; Michel Foucault</a:t>
            </a:r>
          </a:p>
          <a:p>
            <a:r>
              <a:rPr lang="en-US" sz="1600" i="1" dirty="0"/>
              <a:t>The Archeology of Knowledge</a:t>
            </a:r>
            <a:r>
              <a:rPr lang="en-US" sz="1600" dirty="0"/>
              <a:t> (1969): meanings produced by language use and communication - production, change and negotiations of meaning (from the point of view of power and empowerment)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652829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DC0C59-5780-656D-6835-D30F9BCED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717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9AD28-5F11-4497-A0CF-CA4BD5AF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 dirty="0"/>
              <a:t>Ethnography and anthropology</a:t>
            </a:r>
            <a:endParaRPr lang="fi-FI" sz="3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1FFBD-DF6B-4AFD-985E-342F3641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Descriptive method (can be visual)</a:t>
            </a:r>
          </a:p>
          <a:p>
            <a:r>
              <a:rPr lang="en-US" sz="1600" dirty="0"/>
              <a:t>Study of human society and / or culture through participation and reflective perception</a:t>
            </a:r>
          </a:p>
          <a:p>
            <a:r>
              <a:rPr lang="en-US" sz="1600"/>
              <a:t>Fieldwork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Image: cover of </a:t>
            </a:r>
            <a:r>
              <a:rPr lang="en-US" sz="1600" i="1" dirty="0"/>
              <a:t>I Swear I saw This </a:t>
            </a:r>
            <a:r>
              <a:rPr lang="en-US" sz="1600" dirty="0"/>
              <a:t>by Michael Taussig (2011)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780716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1CFD-18CC-4E6E-B9A6-D1097779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 (there is an endless amount)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8A2EE-D502-4F6D-B50D-0EA2E0387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Feminism, Queer and Anti-Binary thinking, gender studies</a:t>
            </a:r>
          </a:p>
          <a:p>
            <a:r>
              <a:rPr lang="en-US" dirty="0"/>
              <a:t>Intersectionality (</a:t>
            </a:r>
            <a:r>
              <a:rPr lang="en-US" dirty="0" err="1"/>
              <a:t>Kimberlé</a:t>
            </a:r>
            <a:r>
              <a:rPr lang="en-US" dirty="0"/>
              <a:t> Crenshaw, 1989)</a:t>
            </a:r>
          </a:p>
          <a:p>
            <a:r>
              <a:rPr lang="en-US" dirty="0"/>
              <a:t>Anthropocene (human impact on earth)</a:t>
            </a:r>
          </a:p>
          <a:p>
            <a:r>
              <a:rPr lang="en-US" dirty="0"/>
              <a:t>New Materialism (‘not just matter’)</a:t>
            </a:r>
          </a:p>
          <a:p>
            <a:r>
              <a:rPr lang="en-US" dirty="0"/>
              <a:t>Ecology</a:t>
            </a:r>
          </a:p>
          <a:p>
            <a:r>
              <a:rPr lang="en-US" dirty="0"/>
              <a:t>Activism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141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8386-4B06-4942-9B67-5AF55EB5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New materialisms and more-to-human methods (contemporary thinking)</a:t>
            </a:r>
            <a:endParaRPr lang="fi-FI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5F6F84-CC9F-48A4-BB9C-FBDF41E31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633674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859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DA11-08F8-4A74-A595-7CC71D65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  <a:endParaRPr lang="fi-FI" dirty="0"/>
          </a:p>
        </p:txBody>
      </p:sp>
      <p:pic>
        <p:nvPicPr>
          <p:cNvPr id="5" name="Content Placeholder 4" descr="A large pile of books&#10;&#10;Description automatically generated with medium confidence">
            <a:extLst>
              <a:ext uri="{FF2B5EF4-FFF2-40B4-BE49-F238E27FC236}">
                <a16:creationId xmlns:a16="http://schemas.microsoft.com/office/drawing/2014/main" id="{8982D0A4-ABDC-485C-91A3-19F445D51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03" y="2336800"/>
            <a:ext cx="6395569" cy="3598863"/>
          </a:xfrm>
        </p:spPr>
      </p:pic>
    </p:spTree>
    <p:extLst>
      <p:ext uri="{BB962C8B-B14F-4D97-AF65-F5344CB8AC3E}">
        <p14:creationId xmlns:p14="http://schemas.microsoft.com/office/powerpoint/2010/main" val="2747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Content Placeholder 4" descr="A picture containing text, mammal, dog, screenshot&#10;&#10;Description automatically generated">
            <a:extLst>
              <a:ext uri="{FF2B5EF4-FFF2-40B4-BE49-F238E27FC236}">
                <a16:creationId xmlns:a16="http://schemas.microsoft.com/office/drawing/2014/main" id="{776A5366-9626-476B-A0AB-5262EFFBA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2155C-64E8-48E0-AA6B-BF26DD92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Franz Kafka, </a:t>
            </a:r>
            <a:r>
              <a:rPr lang="en-US" i="1" dirty="0"/>
              <a:t>Investigations of a Dog </a:t>
            </a:r>
            <a:r>
              <a:rPr lang="en-US" dirty="0"/>
              <a:t>(1922)</a:t>
            </a:r>
            <a:endParaRPr lang="fi-F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7" name="Content Placeholder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0BF19607-04B5-44D9-B9AB-CE145675E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98" y="2336800"/>
            <a:ext cx="2951904" cy="3598863"/>
          </a:xfrm>
        </p:spPr>
      </p:pic>
    </p:spTree>
    <p:extLst>
      <p:ext uri="{BB962C8B-B14F-4D97-AF65-F5344CB8AC3E}">
        <p14:creationId xmlns:p14="http://schemas.microsoft.com/office/powerpoint/2010/main" val="418571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4C79-BA28-4621-8BB3-F0966FD7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knowledge? Watergate (1972-1974). Investigative journalism. Difference to science and scholarship?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485D-F78F-4BC3-A49F-DF8ED65BF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Investigative journalism</a:t>
            </a:r>
            <a:endParaRPr lang="fi-FI" dirty="0"/>
          </a:p>
        </p:txBody>
      </p:sp>
      <p:pic>
        <p:nvPicPr>
          <p:cNvPr id="9" name="Content Placeholder 8" descr="A picture containing engine, several&#10;&#10;Description automatically generated">
            <a:extLst>
              <a:ext uri="{FF2B5EF4-FFF2-40B4-BE49-F238E27FC236}">
                <a16:creationId xmlns:a16="http://schemas.microsoft.com/office/drawing/2014/main" id="{030B783C-6245-4B57-84E9-3878C7EE7C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3030538"/>
            <a:ext cx="3873500" cy="290512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120CE3-2933-421C-BCD6-BBB76931E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Woodward and Bernstein</a:t>
            </a:r>
            <a:endParaRPr lang="fi-FI" dirty="0"/>
          </a:p>
        </p:txBody>
      </p:sp>
      <p:pic>
        <p:nvPicPr>
          <p:cNvPr id="11" name="Content Placeholder 10" descr="A picture containing person, indoor, ceiling, people&#10;&#10;Description automatically generated">
            <a:extLst>
              <a:ext uri="{FF2B5EF4-FFF2-40B4-BE49-F238E27FC236}">
                <a16:creationId xmlns:a16="http://schemas.microsoft.com/office/drawing/2014/main" id="{3705A8E7-DA6A-472F-A751-AD6D4AF18A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3072924"/>
            <a:ext cx="4700588" cy="2820352"/>
          </a:xfrm>
        </p:spPr>
      </p:pic>
    </p:spTree>
    <p:extLst>
      <p:ext uri="{BB962C8B-B14F-4D97-AF65-F5344CB8AC3E}">
        <p14:creationId xmlns:p14="http://schemas.microsoft.com/office/powerpoint/2010/main" val="293110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8903-76B1-44E0-BE3A-3121C67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 fontScale="90000"/>
          </a:bodyPr>
          <a:lstStyle/>
          <a:p>
            <a:pPr fontAlgn="base"/>
            <a:r>
              <a:rPr lang="fi-FI" b="1" i="1" dirty="0" err="1">
                <a:effectLst/>
                <a:latin typeface="inherit"/>
              </a:rPr>
              <a:t>Ajñana</a:t>
            </a:r>
            <a:r>
              <a:rPr lang="fi-FI" b="1" i="1" dirty="0">
                <a:effectLst/>
                <a:latin typeface="inherit"/>
              </a:rPr>
              <a:t> </a:t>
            </a:r>
            <a:r>
              <a:rPr lang="fi-FI" b="1" dirty="0">
                <a:effectLst/>
                <a:latin typeface="inherit"/>
              </a:rPr>
              <a:t>(</a:t>
            </a:r>
            <a:r>
              <a:rPr lang="hi-IN" b="0" dirty="0">
                <a:effectLst/>
                <a:latin typeface="Arial" panose="020B0604020202020204" pitchFamily="34" charset="0"/>
              </a:rPr>
              <a:t>अज्ञान</a:t>
            </a:r>
            <a:r>
              <a:rPr lang="en-US" b="0" dirty="0">
                <a:effectLst/>
                <a:latin typeface="Arial" panose="020B0604020202020204" pitchFamily="34" charset="0"/>
              </a:rPr>
              <a:t>)</a:t>
            </a:r>
            <a:br>
              <a:rPr lang="en-US" b="0" dirty="0">
                <a:effectLst/>
                <a:latin typeface="Arial" panose="020B0604020202020204" pitchFamily="34" charset="0"/>
              </a:rPr>
            </a:br>
            <a:r>
              <a:rPr lang="en-US" b="0" dirty="0">
                <a:effectLst/>
                <a:latin typeface="Arial" panose="020B0604020202020204" pitchFamily="34" charset="0"/>
              </a:rPr>
              <a:t>Quite well-developed </a:t>
            </a:r>
            <a:r>
              <a:rPr lang="en-US" b="0" dirty="0" err="1">
                <a:effectLst/>
                <a:latin typeface="Arial" panose="020B0604020202020204" pitchFamily="34" charset="0"/>
              </a:rPr>
              <a:t>scepticism</a:t>
            </a:r>
            <a:r>
              <a:rPr lang="en-US" b="0" dirty="0">
                <a:effectLst/>
                <a:latin typeface="Arial" panose="020B0604020202020204" pitchFamily="34" charset="0"/>
              </a:rPr>
              <a:t> already 700BC</a:t>
            </a:r>
            <a:endParaRPr lang="fi-FI" b="1" dirty="0">
              <a:effectLst/>
              <a:latin typeface="Linux Libertine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DFF3FD-2DF3-7903-4785-DEDAF6149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120959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89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48D9-DA7C-48B6-B19C-499B4C06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Scepticism</a:t>
            </a:r>
            <a:r>
              <a:rPr lang="en-US" dirty="0"/>
              <a:t> as method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D265D7-93A9-4BF4-8A8F-1801E0D58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Al-</a:t>
            </a:r>
            <a:r>
              <a:rPr lang="en-US" dirty="0" err="1"/>
              <a:t>Ghazzali</a:t>
            </a:r>
            <a:r>
              <a:rPr lang="en-US" dirty="0"/>
              <a:t> (1057-1111)		</a:t>
            </a:r>
            <a:endParaRPr lang="fi-FI" dirty="0"/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867AD8BF-810A-4F54-8A14-69B0D8814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8" y="3030538"/>
            <a:ext cx="2069191" cy="29051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D4B3-DBE2-46EB-9290-9CCF934E4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Teresa de Avila (1515-1582, Spain (</a:t>
            </a:r>
            <a:r>
              <a:rPr lang="fi-FI" i="0" dirty="0">
                <a:effectLst/>
                <a:latin typeface="+mj-lt"/>
              </a:rPr>
              <a:t>François Gérard</a:t>
            </a:r>
            <a:r>
              <a:rPr lang="en-US" dirty="0">
                <a:latin typeface="+mj-lt"/>
              </a:rPr>
              <a:t>‘s painting 1827))</a:t>
            </a:r>
            <a:endParaRPr lang="fi-FI" dirty="0">
              <a:latin typeface="+mj-lt"/>
            </a:endParaRPr>
          </a:p>
        </p:txBody>
      </p:sp>
      <p:pic>
        <p:nvPicPr>
          <p:cNvPr id="12" name="Content Placeholder 11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C144C72C-39AD-417E-9614-4BE837359C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3" y="3030538"/>
            <a:ext cx="2374761" cy="2905125"/>
          </a:xfrm>
        </p:spPr>
      </p:pic>
    </p:spTree>
    <p:extLst>
      <p:ext uri="{BB962C8B-B14F-4D97-AF65-F5344CB8AC3E}">
        <p14:creationId xmlns:p14="http://schemas.microsoft.com/office/powerpoint/2010/main" val="108988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" name="Content Placeholder 7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1B98846-B162-40F6-BF96-F45D042F2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788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B47137-D86B-41E9-A1F9-A836F4A1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Rationalism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E6D11-DEF3-494F-A1D4-56AB311EEA8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err="1"/>
              <a:t>Renè</a:t>
            </a:r>
            <a:r>
              <a:rPr lang="en-US" sz="1600" dirty="0"/>
              <a:t> Descartes (1596-1650, Portrait by Frans Hals)</a:t>
            </a:r>
          </a:p>
          <a:p>
            <a:r>
              <a:rPr lang="en-US" sz="1600" dirty="0"/>
              <a:t>1637 Discourse on the Method</a:t>
            </a:r>
          </a:p>
          <a:p>
            <a:r>
              <a:rPr lang="en-US" sz="1600" dirty="0"/>
              <a:t>Method of doubt and </a:t>
            </a:r>
            <a:r>
              <a:rPr lang="en-US" sz="1600" dirty="0" err="1"/>
              <a:t>scepticism</a:t>
            </a:r>
            <a:endParaRPr lang="en-US" sz="1600" dirty="0"/>
          </a:p>
          <a:p>
            <a:r>
              <a:rPr lang="en-US" sz="1600" dirty="0"/>
              <a:t>Everyday </a:t>
            </a:r>
            <a:r>
              <a:rPr lang="en-US" sz="1600" dirty="0" err="1"/>
              <a:t>scepticism</a:t>
            </a:r>
            <a:r>
              <a:rPr lang="en-US" sz="1600" dirty="0"/>
              <a:t> (watching e.g. houses)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568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F715-8463-4FD2-98A1-77C9782C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Empiricism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7991-82EC-4A6F-A3CB-A41E9699B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IDEAS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0597-BA93-4DE1-AA58-FEF52CC43A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Knowledge and/or justification comes from sensory experience</a:t>
            </a:r>
          </a:p>
          <a:p>
            <a:r>
              <a:rPr lang="en-US" dirty="0"/>
              <a:t>No innate ideas (Locke: tabula rasa)</a:t>
            </a:r>
          </a:p>
          <a:p>
            <a:r>
              <a:rPr lang="en-US" dirty="0"/>
              <a:t>Empiric Greek philosophers ~300 BC (Gorgias, </a:t>
            </a:r>
            <a:r>
              <a:rPr lang="en-US" dirty="0" err="1"/>
              <a:t>Hippas</a:t>
            </a:r>
            <a:r>
              <a:rPr lang="en-US" dirty="0"/>
              <a:t> vs. Plato, even Aristotle)</a:t>
            </a:r>
          </a:p>
          <a:p>
            <a:r>
              <a:rPr lang="en-US" dirty="0"/>
              <a:t>Bacon, Berkeley, Hume (1600-1750)</a:t>
            </a:r>
          </a:p>
          <a:p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84BAD-723A-4FA8-869D-BA99F5A77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Galileo Galilei (1564-1642)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6D37F9-4FD4-41AE-AF96-010C73B995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919" y="3549650"/>
            <a:ext cx="2457450" cy="1866900"/>
          </a:xfrm>
        </p:spPr>
      </p:pic>
    </p:spTree>
    <p:extLst>
      <p:ext uri="{BB962C8B-B14F-4D97-AF65-F5344CB8AC3E}">
        <p14:creationId xmlns:p14="http://schemas.microsoft.com/office/powerpoint/2010/main" val="328808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A1A64-84FD-4B97-B6BA-79D25598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Empiricism in action</a:t>
            </a: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92FAEE-0EF6-29B3-C97E-1089DB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Galileo Galilei (1564-1642): objects fall with the same acceleration – vs. Aristotle’s claim that objects fall with speed proportional to their mass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Vs. rationalism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all tower with a flag on top&#10;&#10;Description automatically generated with low confidence">
            <a:extLst>
              <a:ext uri="{FF2B5EF4-FFF2-40B4-BE49-F238E27FC236}">
                <a16:creationId xmlns:a16="http://schemas.microsoft.com/office/drawing/2014/main" id="{96CB72EF-3B49-46EC-81B3-7513AC1067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r="1218" b="-2"/>
          <a:stretch/>
        </p:blipFill>
        <p:spPr>
          <a:xfrm>
            <a:off x="7461216" y="955591"/>
            <a:ext cx="3343852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7626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14939</TotalTime>
  <Words>915</Words>
  <Application>Microsoft Office PowerPoint</Application>
  <PresentationFormat>Widescreen</PresentationFormat>
  <Paragraphs>148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</vt:lpstr>
      <vt:lpstr>inherit</vt:lpstr>
      <vt:lpstr>Linux Libertine</vt:lpstr>
      <vt:lpstr>Trebuchet MS</vt:lpstr>
      <vt:lpstr>Berlin</vt:lpstr>
      <vt:lpstr>What is Research?</vt:lpstr>
      <vt:lpstr>Natyasastra नाट्य शास्त्र</vt:lpstr>
      <vt:lpstr>Franz Kafka, Investigations of a Dog (1922)</vt:lpstr>
      <vt:lpstr>What is knowledge? Watergate (1972-1974). Investigative journalism. Difference to science and scholarship?</vt:lpstr>
      <vt:lpstr>Ajñana (अज्ञान) Quite well-developed scepticism already 700BC</vt:lpstr>
      <vt:lpstr>Scepticism as method</vt:lpstr>
      <vt:lpstr>Rationalism</vt:lpstr>
      <vt:lpstr>Empiricism</vt:lpstr>
      <vt:lpstr>Empiricism in action</vt:lpstr>
      <vt:lpstr>Royal Society of London 1650-1720</vt:lpstr>
      <vt:lpstr>Belief and Knowledge (William James 1842-1910)</vt:lpstr>
      <vt:lpstr>Phenomenology and Knowledge</vt:lpstr>
      <vt:lpstr>The Role of Writing (some types and thoughts)</vt:lpstr>
      <vt:lpstr>‘Writing with the body’ (Raimund Hoghe, RIP 2021)</vt:lpstr>
      <vt:lpstr>Art-based methods</vt:lpstr>
      <vt:lpstr>What is knowledge? How to present research results?</vt:lpstr>
      <vt:lpstr>Orders of knowledge</vt:lpstr>
      <vt:lpstr>Natural sciences, human sciences, artistic research and the arts</vt:lpstr>
      <vt:lpstr>Research methods for art and design</vt:lpstr>
      <vt:lpstr>Quantitative methods</vt:lpstr>
      <vt:lpstr>Most common qualitative methods</vt:lpstr>
      <vt:lpstr>Visual methods</vt:lpstr>
      <vt:lpstr>Discourse analysis</vt:lpstr>
      <vt:lpstr>Ethnography and anthropology</vt:lpstr>
      <vt:lpstr>Frameworks (there is an endless amount)</vt:lpstr>
      <vt:lpstr>New materialisms and more-to-human methods (contemporary thinking)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Ryynänen Max</dc:creator>
  <cp:lastModifiedBy>Ryynänen Max</cp:lastModifiedBy>
  <cp:revision>55</cp:revision>
  <dcterms:created xsi:type="dcterms:W3CDTF">2022-12-20T11:24:19Z</dcterms:created>
  <dcterms:modified xsi:type="dcterms:W3CDTF">2024-01-22T05:02:36Z</dcterms:modified>
</cp:coreProperties>
</file>