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1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79" r:id="rId5"/>
    <p:sldId id="268" r:id="rId6"/>
    <p:sldId id="261" r:id="rId7"/>
    <p:sldId id="262" r:id="rId8"/>
    <p:sldId id="290" r:id="rId9"/>
    <p:sldId id="275" r:id="rId10"/>
    <p:sldId id="271" r:id="rId11"/>
    <p:sldId id="272" r:id="rId12"/>
    <p:sldId id="273" r:id="rId13"/>
    <p:sldId id="274" r:id="rId14"/>
    <p:sldId id="286" r:id="rId15"/>
    <p:sldId id="283" r:id="rId16"/>
    <p:sldId id="284" r:id="rId17"/>
    <p:sldId id="285" r:id="rId18"/>
    <p:sldId id="289" r:id="rId19"/>
    <p:sldId id="288" r:id="rId20"/>
    <p:sldId id="291" r:id="rId21"/>
    <p:sldId id="277" r:id="rId22"/>
    <p:sldId id="256" r:id="rId23"/>
    <p:sldId id="287" r:id="rId24"/>
    <p:sldId id="278" r:id="rId25"/>
    <p:sldId id="263" r:id="rId26"/>
    <p:sldId id="264" r:id="rId27"/>
    <p:sldId id="267" r:id="rId28"/>
    <p:sldId id="265" r:id="rId29"/>
    <p:sldId id="259" r:id="rId30"/>
    <p:sldId id="260" r:id="rId31"/>
    <p:sldId id="269" r:id="rId3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66F08C-63B2-C286-91BB-70B51701EB7C}" name="Ylhävuori Susanna" initials="YS" userId="S::susanna.ylhavuori@aalto.fi::5e7f3e63-38db-4624-aef9-b720cddc84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65E"/>
    <a:srgbClr val="005EB8"/>
    <a:srgbClr val="EF363B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948B6-6048-4278-B45E-E8248686F2B7}" v="103" dt="2023-12-14T06:35:06.94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094" autoAdjust="0"/>
  </p:normalViewPr>
  <p:slideViewPr>
    <p:cSldViewPr snapToGrid="0" snapToObjects="1">
      <p:cViewPr varScale="1">
        <p:scale>
          <a:sx n="146" d="100"/>
          <a:sy n="146" d="100"/>
        </p:scale>
        <p:origin x="4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ti Kari" userId="36da0b4e-ffb6-4ca7-b0df-7050f80cf785" providerId="ADAL" clId="{F97948B6-6048-4278-B45E-E8248686F2B7}"/>
    <pc:docChg chg="modSld">
      <pc:chgData name="Lehti Kari" userId="36da0b4e-ffb6-4ca7-b0df-7050f80cf785" providerId="ADAL" clId="{F97948B6-6048-4278-B45E-E8248686F2B7}" dt="2023-12-14T06:35:06.944" v="233" actId="20577"/>
      <pc:docMkLst>
        <pc:docMk/>
      </pc:docMkLst>
      <pc:sldChg chg="modSp mod">
        <pc:chgData name="Lehti Kari" userId="36da0b4e-ffb6-4ca7-b0df-7050f80cf785" providerId="ADAL" clId="{F97948B6-6048-4278-B45E-E8248686F2B7}" dt="2023-12-14T06:34:20.073" v="124" actId="20577"/>
        <pc:sldMkLst>
          <pc:docMk/>
          <pc:sldMk cId="1440309634" sldId="257"/>
        </pc:sldMkLst>
        <pc:spChg chg="mod">
          <ac:chgData name="Lehti Kari" userId="36da0b4e-ffb6-4ca7-b0df-7050f80cf785" providerId="ADAL" clId="{F97948B6-6048-4278-B45E-E8248686F2B7}" dt="2023-12-14T06:33:42.371" v="30" actId="404"/>
          <ac:spMkLst>
            <pc:docMk/>
            <pc:sldMk cId="1440309634" sldId="257"/>
            <ac:spMk id="2" creationId="{00000000-0000-0000-0000-000000000000}"/>
          </ac:spMkLst>
        </pc:spChg>
        <pc:spChg chg="mod">
          <ac:chgData name="Lehti Kari" userId="36da0b4e-ffb6-4ca7-b0df-7050f80cf785" providerId="ADAL" clId="{F97948B6-6048-4278-B45E-E8248686F2B7}" dt="2023-12-14T06:34:10.270" v="100" actId="20577"/>
          <ac:spMkLst>
            <pc:docMk/>
            <pc:sldMk cId="1440309634" sldId="257"/>
            <ac:spMk id="3" creationId="{00000000-0000-0000-0000-000000000000}"/>
          </ac:spMkLst>
        </pc:spChg>
        <pc:spChg chg="mod">
          <ac:chgData name="Lehti Kari" userId="36da0b4e-ffb6-4ca7-b0df-7050f80cf785" providerId="ADAL" clId="{F97948B6-6048-4278-B45E-E8248686F2B7}" dt="2023-12-14T06:34:16.146" v="115" actId="20577"/>
          <ac:spMkLst>
            <pc:docMk/>
            <pc:sldMk cId="1440309634" sldId="257"/>
            <ac:spMk id="4" creationId="{00000000-0000-0000-0000-000000000000}"/>
          </ac:spMkLst>
        </pc:spChg>
        <pc:spChg chg="mod">
          <ac:chgData name="Lehti Kari" userId="36da0b4e-ffb6-4ca7-b0df-7050f80cf785" providerId="ADAL" clId="{F97948B6-6048-4278-B45E-E8248686F2B7}" dt="2023-12-14T06:34:20.073" v="124" actId="20577"/>
          <ac:spMkLst>
            <pc:docMk/>
            <pc:sldMk cId="1440309634" sldId="257"/>
            <ac:spMk id="5" creationId="{00000000-0000-0000-0000-000000000000}"/>
          </ac:spMkLst>
        </pc:spChg>
      </pc:sldChg>
      <pc:sldChg chg="modSp mod">
        <pc:chgData name="Lehti Kari" userId="36da0b4e-ffb6-4ca7-b0df-7050f80cf785" providerId="ADAL" clId="{F97948B6-6048-4278-B45E-E8248686F2B7}" dt="2023-12-14T06:35:06.944" v="233" actId="20577"/>
        <pc:sldMkLst>
          <pc:docMk/>
          <pc:sldMk cId="4067015324" sldId="258"/>
        </pc:sldMkLst>
        <pc:spChg chg="mod">
          <ac:chgData name="Lehti Kari" userId="36da0b4e-ffb6-4ca7-b0df-7050f80cf785" providerId="ADAL" clId="{F97948B6-6048-4278-B45E-E8248686F2B7}" dt="2023-12-14T06:34:31.282" v="130" actId="20577"/>
          <ac:spMkLst>
            <pc:docMk/>
            <pc:sldMk cId="4067015324" sldId="258"/>
            <ac:spMk id="7" creationId="{F70FAFEB-27ED-4648-B53F-E5CE8910968A}"/>
          </ac:spMkLst>
        </pc:spChg>
        <pc:graphicFrameChg chg="mod">
          <ac:chgData name="Lehti Kari" userId="36da0b4e-ffb6-4ca7-b0df-7050f80cf785" providerId="ADAL" clId="{F97948B6-6048-4278-B45E-E8248686F2B7}" dt="2023-12-14T06:35:06.944" v="233" actId="20577"/>
          <ac:graphicFrameMkLst>
            <pc:docMk/>
            <pc:sldMk cId="4067015324" sldId="258"/>
            <ac:graphicFrameMk id="10" creationId="{EC107099-3D3C-8A77-5968-FEA3AB258AA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CF086-9B30-4AB1-94FD-C17645627A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E95AB6-11B4-46A3-8AC0-1FC98023A965}">
      <dgm:prSet/>
      <dgm:spPr/>
      <dgm:t>
        <a:bodyPr/>
        <a:lstStyle/>
        <a:p>
          <a:r>
            <a:rPr lang="en-US" dirty="0" err="1"/>
            <a:t>Jatkaminen</a:t>
          </a:r>
          <a:r>
            <a:rPr lang="en-US" dirty="0"/>
            <a:t> </a:t>
          </a:r>
          <a:r>
            <a:rPr lang="en-US" dirty="0" err="1"/>
            <a:t>kandista</a:t>
          </a:r>
          <a:r>
            <a:rPr lang="en-US" dirty="0"/>
            <a:t> </a:t>
          </a:r>
          <a:r>
            <a:rPr lang="en-US" dirty="0" err="1"/>
            <a:t>maisteritasolle</a:t>
          </a:r>
          <a:endParaRPr lang="en-US" dirty="0"/>
        </a:p>
      </dgm:t>
    </dgm:pt>
    <dgm:pt modelId="{65E399F5-82F8-4DF4-8B0D-905C1E7A63A9}" type="parTrans" cxnId="{CEA50437-2CDA-4E3E-82DC-4FCD5E77C333}">
      <dgm:prSet/>
      <dgm:spPr/>
      <dgm:t>
        <a:bodyPr/>
        <a:lstStyle/>
        <a:p>
          <a:endParaRPr lang="en-US"/>
        </a:p>
      </dgm:t>
    </dgm:pt>
    <dgm:pt modelId="{AB3C298B-E72D-4E83-A22B-22EF3AF88B10}" type="sibTrans" cxnId="{CEA50437-2CDA-4E3E-82DC-4FCD5E77C333}">
      <dgm:prSet/>
      <dgm:spPr/>
      <dgm:t>
        <a:bodyPr/>
        <a:lstStyle/>
        <a:p>
          <a:endParaRPr lang="en-US"/>
        </a:p>
      </dgm:t>
    </dgm:pt>
    <dgm:pt modelId="{E6AB4535-4305-493F-88AF-6F37260AD002}">
      <dgm:prSet/>
      <dgm:spPr/>
      <dgm:t>
        <a:bodyPr/>
        <a:lstStyle/>
        <a:p>
          <a:r>
            <a:rPr lang="en-US" dirty="0" err="1"/>
            <a:t>Milloin</a:t>
          </a:r>
          <a:r>
            <a:rPr lang="en-US" dirty="0"/>
            <a:t> </a:t>
          </a:r>
          <a:r>
            <a:rPr lang="en-US" dirty="0" err="1"/>
            <a:t>aloittaa</a:t>
          </a:r>
          <a:r>
            <a:rPr lang="en-US" dirty="0"/>
            <a:t> </a:t>
          </a:r>
          <a:r>
            <a:rPr lang="en-US" dirty="0" err="1"/>
            <a:t>maisteriopinnot</a:t>
          </a:r>
          <a:r>
            <a:rPr lang="en-US" dirty="0"/>
            <a:t>?</a:t>
          </a:r>
        </a:p>
      </dgm:t>
    </dgm:pt>
    <dgm:pt modelId="{377C39CC-FC7D-457C-8211-9A59C2639CA1}" type="parTrans" cxnId="{26438D9E-9A10-4E4C-9273-AE858A08254D}">
      <dgm:prSet/>
      <dgm:spPr/>
      <dgm:t>
        <a:bodyPr/>
        <a:lstStyle/>
        <a:p>
          <a:endParaRPr lang="en-US"/>
        </a:p>
      </dgm:t>
    </dgm:pt>
    <dgm:pt modelId="{13FE2475-08C4-4804-89B6-1EED6EF078BC}" type="sibTrans" cxnId="{26438D9E-9A10-4E4C-9273-AE858A08254D}">
      <dgm:prSet/>
      <dgm:spPr/>
      <dgm:t>
        <a:bodyPr/>
        <a:lstStyle/>
        <a:p>
          <a:endParaRPr lang="en-US"/>
        </a:p>
      </dgm:t>
    </dgm:pt>
    <dgm:pt modelId="{2993792E-70C3-4742-AE81-298C5D302D30}">
      <dgm:prSet/>
      <dgm:spPr/>
      <dgm:t>
        <a:bodyPr/>
        <a:lstStyle/>
        <a:p>
          <a:r>
            <a:rPr lang="en-US" err="1"/>
            <a:t>Maisterin</a:t>
          </a:r>
          <a:r>
            <a:rPr lang="en-US"/>
            <a:t> portfoliouudistus</a:t>
          </a:r>
          <a:endParaRPr lang="en-US" dirty="0"/>
        </a:p>
      </dgm:t>
    </dgm:pt>
    <dgm:pt modelId="{E4F7C345-9C45-4BE2-BEC6-2EF078105926}" type="parTrans" cxnId="{3D2598CB-0D2A-4D1E-B38B-74AD4CBE97E1}">
      <dgm:prSet/>
      <dgm:spPr/>
      <dgm:t>
        <a:bodyPr/>
        <a:lstStyle/>
        <a:p>
          <a:endParaRPr lang="en-US"/>
        </a:p>
      </dgm:t>
    </dgm:pt>
    <dgm:pt modelId="{48F8C360-66C1-43AB-BBCF-7298BEF028E5}" type="sibTrans" cxnId="{3D2598CB-0D2A-4D1E-B38B-74AD4CBE97E1}">
      <dgm:prSet/>
      <dgm:spPr/>
      <dgm:t>
        <a:bodyPr/>
        <a:lstStyle/>
        <a:p>
          <a:endParaRPr lang="en-US"/>
        </a:p>
      </dgm:t>
    </dgm:pt>
    <dgm:pt modelId="{113E6E51-416F-4D7C-89C8-C141FF54A203}" type="pres">
      <dgm:prSet presAssocID="{D1BCF086-9B30-4AB1-94FD-C17645627A40}" presName="root" presStyleCnt="0">
        <dgm:presLayoutVars>
          <dgm:dir/>
          <dgm:resizeHandles val="exact"/>
        </dgm:presLayoutVars>
      </dgm:prSet>
      <dgm:spPr/>
    </dgm:pt>
    <dgm:pt modelId="{5B2B776F-0DB6-452A-9643-1764AC500194}" type="pres">
      <dgm:prSet presAssocID="{A5E95AB6-11B4-46A3-8AC0-1FC98023A965}" presName="compNode" presStyleCnt="0"/>
      <dgm:spPr/>
    </dgm:pt>
    <dgm:pt modelId="{1D73030E-D89A-49CA-B41B-C3AAFDA4CE8A}" type="pres">
      <dgm:prSet presAssocID="{A5E95AB6-11B4-46A3-8AC0-1FC98023A965}" presName="bgRect" presStyleLbl="bgShp" presStyleIdx="0" presStyleCnt="3"/>
      <dgm:spPr>
        <a:solidFill>
          <a:schemeClr val="bg1">
            <a:lumMod val="85000"/>
          </a:schemeClr>
        </a:solidFill>
      </dgm:spPr>
    </dgm:pt>
    <dgm:pt modelId="{A31DC2A9-40BA-4700-A400-087C697B7735}" type="pres">
      <dgm:prSet presAssocID="{A5E95AB6-11B4-46A3-8AC0-1FC98023A9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DB4D88-6C78-48BF-9F74-A42CB81483B2}" type="pres">
      <dgm:prSet presAssocID="{A5E95AB6-11B4-46A3-8AC0-1FC98023A965}" presName="spaceRect" presStyleCnt="0"/>
      <dgm:spPr/>
    </dgm:pt>
    <dgm:pt modelId="{3182063F-E10F-466C-8B85-EC4D80683EBC}" type="pres">
      <dgm:prSet presAssocID="{A5E95AB6-11B4-46A3-8AC0-1FC98023A965}" presName="parTx" presStyleLbl="revTx" presStyleIdx="0" presStyleCnt="3">
        <dgm:presLayoutVars>
          <dgm:chMax val="0"/>
          <dgm:chPref val="0"/>
        </dgm:presLayoutVars>
      </dgm:prSet>
      <dgm:spPr/>
    </dgm:pt>
    <dgm:pt modelId="{08AD1492-8712-41FF-86B3-000A6B9CE806}" type="pres">
      <dgm:prSet presAssocID="{AB3C298B-E72D-4E83-A22B-22EF3AF88B10}" presName="sibTrans" presStyleCnt="0"/>
      <dgm:spPr/>
    </dgm:pt>
    <dgm:pt modelId="{C69D6631-BB5D-4202-B0DA-3061C405D1F7}" type="pres">
      <dgm:prSet presAssocID="{E6AB4535-4305-493F-88AF-6F37260AD002}" presName="compNode" presStyleCnt="0"/>
      <dgm:spPr/>
    </dgm:pt>
    <dgm:pt modelId="{FDB0774C-6219-4289-9C84-7B920352C022}" type="pres">
      <dgm:prSet presAssocID="{E6AB4535-4305-493F-88AF-6F37260AD002}" presName="bgRect" presStyleLbl="bgShp" presStyleIdx="1" presStyleCnt="3"/>
      <dgm:spPr>
        <a:solidFill>
          <a:schemeClr val="bg1">
            <a:lumMod val="85000"/>
          </a:schemeClr>
        </a:solidFill>
      </dgm:spPr>
    </dgm:pt>
    <dgm:pt modelId="{7F350089-1BC4-4C0D-B7D3-51CE31FD7576}" type="pres">
      <dgm:prSet presAssocID="{E6AB4535-4305-493F-88AF-6F37260AD0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0E52611-C362-4182-BFD0-380C14CFC228}" type="pres">
      <dgm:prSet presAssocID="{E6AB4535-4305-493F-88AF-6F37260AD002}" presName="spaceRect" presStyleCnt="0"/>
      <dgm:spPr/>
    </dgm:pt>
    <dgm:pt modelId="{78427490-FF0F-4A85-9566-DF41E1A16039}" type="pres">
      <dgm:prSet presAssocID="{E6AB4535-4305-493F-88AF-6F37260AD002}" presName="parTx" presStyleLbl="revTx" presStyleIdx="1" presStyleCnt="3">
        <dgm:presLayoutVars>
          <dgm:chMax val="0"/>
          <dgm:chPref val="0"/>
        </dgm:presLayoutVars>
      </dgm:prSet>
      <dgm:spPr/>
    </dgm:pt>
    <dgm:pt modelId="{E988920F-1FC9-4214-9BD6-01090C4046C9}" type="pres">
      <dgm:prSet presAssocID="{13FE2475-08C4-4804-89B6-1EED6EF078BC}" presName="sibTrans" presStyleCnt="0"/>
      <dgm:spPr/>
    </dgm:pt>
    <dgm:pt modelId="{E3576CA2-CD1B-4066-92DF-6C2223081F32}" type="pres">
      <dgm:prSet presAssocID="{2993792E-70C3-4742-AE81-298C5D302D30}" presName="compNode" presStyleCnt="0"/>
      <dgm:spPr/>
    </dgm:pt>
    <dgm:pt modelId="{6C0D8F74-375F-44E0-9F89-43A756F49E13}" type="pres">
      <dgm:prSet presAssocID="{2993792E-70C3-4742-AE81-298C5D302D30}" presName="bgRect" presStyleLbl="bgShp" presStyleIdx="2" presStyleCnt="3"/>
      <dgm:spPr>
        <a:solidFill>
          <a:schemeClr val="bg1">
            <a:lumMod val="85000"/>
          </a:schemeClr>
        </a:solidFill>
      </dgm:spPr>
    </dgm:pt>
    <dgm:pt modelId="{6B32F3A7-CFCB-4E67-8E3E-E024708E6D79}" type="pres">
      <dgm:prSet presAssocID="{2993792E-70C3-4742-AE81-298C5D302D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1E4FDFE-6ACE-4350-870A-5D027A1412CE}" type="pres">
      <dgm:prSet presAssocID="{2993792E-70C3-4742-AE81-298C5D302D30}" presName="spaceRect" presStyleCnt="0"/>
      <dgm:spPr/>
    </dgm:pt>
    <dgm:pt modelId="{54B7273D-D6CA-475C-B3D5-2F2F2225F379}" type="pres">
      <dgm:prSet presAssocID="{2993792E-70C3-4742-AE81-298C5D302D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B44DC33-2C79-465E-B2A8-93ABB9B607C5}" type="presOf" srcId="{2993792E-70C3-4742-AE81-298C5D302D30}" destId="{54B7273D-D6CA-475C-B3D5-2F2F2225F379}" srcOrd="0" destOrd="0" presId="urn:microsoft.com/office/officeart/2018/2/layout/IconVerticalSolidList"/>
    <dgm:cxn modelId="{CEA50437-2CDA-4E3E-82DC-4FCD5E77C333}" srcId="{D1BCF086-9B30-4AB1-94FD-C17645627A40}" destId="{A5E95AB6-11B4-46A3-8AC0-1FC98023A965}" srcOrd="0" destOrd="0" parTransId="{65E399F5-82F8-4DF4-8B0D-905C1E7A63A9}" sibTransId="{AB3C298B-E72D-4E83-A22B-22EF3AF88B10}"/>
    <dgm:cxn modelId="{BC0F9E4B-F6A3-44D9-B6FC-53537C5A82AD}" type="presOf" srcId="{E6AB4535-4305-493F-88AF-6F37260AD002}" destId="{78427490-FF0F-4A85-9566-DF41E1A16039}" srcOrd="0" destOrd="0" presId="urn:microsoft.com/office/officeart/2018/2/layout/IconVerticalSolidList"/>
    <dgm:cxn modelId="{26438D9E-9A10-4E4C-9273-AE858A08254D}" srcId="{D1BCF086-9B30-4AB1-94FD-C17645627A40}" destId="{E6AB4535-4305-493F-88AF-6F37260AD002}" srcOrd="1" destOrd="0" parTransId="{377C39CC-FC7D-457C-8211-9A59C2639CA1}" sibTransId="{13FE2475-08C4-4804-89B6-1EED6EF078BC}"/>
    <dgm:cxn modelId="{2625D9A4-71CD-4CE2-81B9-9A09EEF2D8D7}" type="presOf" srcId="{A5E95AB6-11B4-46A3-8AC0-1FC98023A965}" destId="{3182063F-E10F-466C-8B85-EC4D80683EBC}" srcOrd="0" destOrd="0" presId="urn:microsoft.com/office/officeart/2018/2/layout/IconVerticalSolidList"/>
    <dgm:cxn modelId="{3D2598CB-0D2A-4D1E-B38B-74AD4CBE97E1}" srcId="{D1BCF086-9B30-4AB1-94FD-C17645627A40}" destId="{2993792E-70C3-4742-AE81-298C5D302D30}" srcOrd="2" destOrd="0" parTransId="{E4F7C345-9C45-4BE2-BEC6-2EF078105926}" sibTransId="{48F8C360-66C1-43AB-BBCF-7298BEF028E5}"/>
    <dgm:cxn modelId="{4B6240D4-BCCD-4C49-A9B9-40B4C7A96706}" type="presOf" srcId="{D1BCF086-9B30-4AB1-94FD-C17645627A40}" destId="{113E6E51-416F-4D7C-89C8-C141FF54A203}" srcOrd="0" destOrd="0" presId="urn:microsoft.com/office/officeart/2018/2/layout/IconVerticalSolidList"/>
    <dgm:cxn modelId="{C7FA8C52-BAC1-4E7C-9FBC-1F4AE29C0508}" type="presParOf" srcId="{113E6E51-416F-4D7C-89C8-C141FF54A203}" destId="{5B2B776F-0DB6-452A-9643-1764AC500194}" srcOrd="0" destOrd="0" presId="urn:microsoft.com/office/officeart/2018/2/layout/IconVerticalSolidList"/>
    <dgm:cxn modelId="{7203A2E5-1442-472C-A1EF-9E349E8025CD}" type="presParOf" srcId="{5B2B776F-0DB6-452A-9643-1764AC500194}" destId="{1D73030E-D89A-49CA-B41B-C3AAFDA4CE8A}" srcOrd="0" destOrd="0" presId="urn:microsoft.com/office/officeart/2018/2/layout/IconVerticalSolidList"/>
    <dgm:cxn modelId="{2C9C97BA-5124-4936-892C-160B72D45AD3}" type="presParOf" srcId="{5B2B776F-0DB6-452A-9643-1764AC500194}" destId="{A31DC2A9-40BA-4700-A400-087C697B7735}" srcOrd="1" destOrd="0" presId="urn:microsoft.com/office/officeart/2018/2/layout/IconVerticalSolidList"/>
    <dgm:cxn modelId="{00070F2A-C0B9-4027-A2B4-9BD5882FBBB2}" type="presParOf" srcId="{5B2B776F-0DB6-452A-9643-1764AC500194}" destId="{EDDB4D88-6C78-48BF-9F74-A42CB81483B2}" srcOrd="2" destOrd="0" presId="urn:microsoft.com/office/officeart/2018/2/layout/IconVerticalSolidList"/>
    <dgm:cxn modelId="{8C7D42FE-E6CF-4679-BD35-675C715ABA53}" type="presParOf" srcId="{5B2B776F-0DB6-452A-9643-1764AC500194}" destId="{3182063F-E10F-466C-8B85-EC4D80683EBC}" srcOrd="3" destOrd="0" presId="urn:microsoft.com/office/officeart/2018/2/layout/IconVerticalSolidList"/>
    <dgm:cxn modelId="{643E38B3-8679-4FA1-8A7E-F235CB2E0BE4}" type="presParOf" srcId="{113E6E51-416F-4D7C-89C8-C141FF54A203}" destId="{08AD1492-8712-41FF-86B3-000A6B9CE806}" srcOrd="1" destOrd="0" presId="urn:microsoft.com/office/officeart/2018/2/layout/IconVerticalSolidList"/>
    <dgm:cxn modelId="{151E93B3-684A-4EF0-A486-106644BBB4DF}" type="presParOf" srcId="{113E6E51-416F-4D7C-89C8-C141FF54A203}" destId="{C69D6631-BB5D-4202-B0DA-3061C405D1F7}" srcOrd="2" destOrd="0" presId="urn:microsoft.com/office/officeart/2018/2/layout/IconVerticalSolidList"/>
    <dgm:cxn modelId="{A0539CAB-B95B-4E3C-B941-325C98DC827D}" type="presParOf" srcId="{C69D6631-BB5D-4202-B0DA-3061C405D1F7}" destId="{FDB0774C-6219-4289-9C84-7B920352C022}" srcOrd="0" destOrd="0" presId="urn:microsoft.com/office/officeart/2018/2/layout/IconVerticalSolidList"/>
    <dgm:cxn modelId="{55D1C58A-725C-482B-8FB0-0D0613CAD1C8}" type="presParOf" srcId="{C69D6631-BB5D-4202-B0DA-3061C405D1F7}" destId="{7F350089-1BC4-4C0D-B7D3-51CE31FD7576}" srcOrd="1" destOrd="0" presId="urn:microsoft.com/office/officeart/2018/2/layout/IconVerticalSolidList"/>
    <dgm:cxn modelId="{EB9AC36E-40CE-4E42-891F-3E5327DAF02B}" type="presParOf" srcId="{C69D6631-BB5D-4202-B0DA-3061C405D1F7}" destId="{10E52611-C362-4182-BFD0-380C14CFC228}" srcOrd="2" destOrd="0" presId="urn:microsoft.com/office/officeart/2018/2/layout/IconVerticalSolidList"/>
    <dgm:cxn modelId="{4A709DBF-49D1-4155-B803-FDA649B3CEE1}" type="presParOf" srcId="{C69D6631-BB5D-4202-B0DA-3061C405D1F7}" destId="{78427490-FF0F-4A85-9566-DF41E1A16039}" srcOrd="3" destOrd="0" presId="urn:microsoft.com/office/officeart/2018/2/layout/IconVerticalSolidList"/>
    <dgm:cxn modelId="{47EF4985-5228-4FAC-9772-EDBA6128E11B}" type="presParOf" srcId="{113E6E51-416F-4D7C-89C8-C141FF54A203}" destId="{E988920F-1FC9-4214-9BD6-01090C4046C9}" srcOrd="3" destOrd="0" presId="urn:microsoft.com/office/officeart/2018/2/layout/IconVerticalSolidList"/>
    <dgm:cxn modelId="{86D61FCD-D044-4B10-9D22-BCC9EB8628CB}" type="presParOf" srcId="{113E6E51-416F-4D7C-89C8-C141FF54A203}" destId="{E3576CA2-CD1B-4066-92DF-6C2223081F32}" srcOrd="4" destOrd="0" presId="urn:microsoft.com/office/officeart/2018/2/layout/IconVerticalSolidList"/>
    <dgm:cxn modelId="{631B76D1-2859-43C3-A353-A41E15DE4670}" type="presParOf" srcId="{E3576CA2-CD1B-4066-92DF-6C2223081F32}" destId="{6C0D8F74-375F-44E0-9F89-43A756F49E13}" srcOrd="0" destOrd="0" presId="urn:microsoft.com/office/officeart/2018/2/layout/IconVerticalSolidList"/>
    <dgm:cxn modelId="{FC352938-A8E1-4421-B7A2-ED6362F05BC9}" type="presParOf" srcId="{E3576CA2-CD1B-4066-92DF-6C2223081F32}" destId="{6B32F3A7-CFCB-4E67-8E3E-E024708E6D79}" srcOrd="1" destOrd="0" presId="urn:microsoft.com/office/officeart/2018/2/layout/IconVerticalSolidList"/>
    <dgm:cxn modelId="{77022491-ACBA-43ED-8B58-5CE8FF4630DD}" type="presParOf" srcId="{E3576CA2-CD1B-4066-92DF-6C2223081F32}" destId="{E1E4FDFE-6ACE-4350-870A-5D027A1412CE}" srcOrd="2" destOrd="0" presId="urn:microsoft.com/office/officeart/2018/2/layout/IconVerticalSolidList"/>
    <dgm:cxn modelId="{9F89E7EE-642E-4A17-8FD2-5252AAB96B1A}" type="presParOf" srcId="{E3576CA2-CD1B-4066-92DF-6C2223081F32}" destId="{54B7273D-D6CA-475C-B3D5-2F2F2225F3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3030E-D89A-49CA-B41B-C3AAFDA4CE8A}">
      <dsp:nvSpPr>
        <dsp:cNvPr id="0" name=""/>
        <dsp:cNvSpPr/>
      </dsp:nvSpPr>
      <dsp:spPr>
        <a:xfrm>
          <a:off x="0" y="375"/>
          <a:ext cx="8497093" cy="87855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DC2A9-40BA-4700-A400-087C697B7735}">
      <dsp:nvSpPr>
        <dsp:cNvPr id="0" name=""/>
        <dsp:cNvSpPr/>
      </dsp:nvSpPr>
      <dsp:spPr>
        <a:xfrm>
          <a:off x="265762" y="198049"/>
          <a:ext cx="483204" cy="4832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2063F-E10F-466C-8B85-EC4D80683EBC}">
      <dsp:nvSpPr>
        <dsp:cNvPr id="0" name=""/>
        <dsp:cNvSpPr/>
      </dsp:nvSpPr>
      <dsp:spPr>
        <a:xfrm>
          <a:off x="1014728" y="375"/>
          <a:ext cx="7482364" cy="87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80" tIns="92980" rIns="92980" bIns="929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Jatkaminen</a:t>
          </a:r>
          <a:r>
            <a:rPr lang="en-US" sz="2500" kern="1200" dirty="0"/>
            <a:t> </a:t>
          </a:r>
          <a:r>
            <a:rPr lang="en-US" sz="2500" kern="1200" dirty="0" err="1"/>
            <a:t>kandista</a:t>
          </a:r>
          <a:r>
            <a:rPr lang="en-US" sz="2500" kern="1200" dirty="0"/>
            <a:t> </a:t>
          </a:r>
          <a:r>
            <a:rPr lang="en-US" sz="2500" kern="1200" dirty="0" err="1"/>
            <a:t>maisteritasolle</a:t>
          </a:r>
          <a:endParaRPr lang="en-US" sz="2500" kern="1200" dirty="0"/>
        </a:p>
      </dsp:txBody>
      <dsp:txXfrm>
        <a:off x="1014728" y="375"/>
        <a:ext cx="7482364" cy="878552"/>
      </dsp:txXfrm>
    </dsp:sp>
    <dsp:sp modelId="{FDB0774C-6219-4289-9C84-7B920352C022}">
      <dsp:nvSpPr>
        <dsp:cNvPr id="0" name=""/>
        <dsp:cNvSpPr/>
      </dsp:nvSpPr>
      <dsp:spPr>
        <a:xfrm>
          <a:off x="0" y="1098566"/>
          <a:ext cx="8497093" cy="87855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50089-1BC4-4C0D-B7D3-51CE31FD7576}">
      <dsp:nvSpPr>
        <dsp:cNvPr id="0" name=""/>
        <dsp:cNvSpPr/>
      </dsp:nvSpPr>
      <dsp:spPr>
        <a:xfrm>
          <a:off x="265762" y="1296240"/>
          <a:ext cx="483204" cy="4832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27490-FF0F-4A85-9566-DF41E1A16039}">
      <dsp:nvSpPr>
        <dsp:cNvPr id="0" name=""/>
        <dsp:cNvSpPr/>
      </dsp:nvSpPr>
      <dsp:spPr>
        <a:xfrm>
          <a:off x="1014728" y="1098566"/>
          <a:ext cx="7482364" cy="87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80" tIns="92980" rIns="92980" bIns="929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Milloin</a:t>
          </a:r>
          <a:r>
            <a:rPr lang="en-US" sz="2500" kern="1200" dirty="0"/>
            <a:t> </a:t>
          </a:r>
          <a:r>
            <a:rPr lang="en-US" sz="2500" kern="1200" dirty="0" err="1"/>
            <a:t>aloittaa</a:t>
          </a:r>
          <a:r>
            <a:rPr lang="en-US" sz="2500" kern="1200" dirty="0"/>
            <a:t> </a:t>
          </a:r>
          <a:r>
            <a:rPr lang="en-US" sz="2500" kern="1200" dirty="0" err="1"/>
            <a:t>maisteriopinnot</a:t>
          </a:r>
          <a:r>
            <a:rPr lang="en-US" sz="2500" kern="1200" dirty="0"/>
            <a:t>?</a:t>
          </a:r>
        </a:p>
      </dsp:txBody>
      <dsp:txXfrm>
        <a:off x="1014728" y="1098566"/>
        <a:ext cx="7482364" cy="878552"/>
      </dsp:txXfrm>
    </dsp:sp>
    <dsp:sp modelId="{6C0D8F74-375F-44E0-9F89-43A756F49E13}">
      <dsp:nvSpPr>
        <dsp:cNvPr id="0" name=""/>
        <dsp:cNvSpPr/>
      </dsp:nvSpPr>
      <dsp:spPr>
        <a:xfrm>
          <a:off x="0" y="2196757"/>
          <a:ext cx="8497093" cy="87855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2F3A7-CFCB-4E67-8E3E-E024708E6D79}">
      <dsp:nvSpPr>
        <dsp:cNvPr id="0" name=""/>
        <dsp:cNvSpPr/>
      </dsp:nvSpPr>
      <dsp:spPr>
        <a:xfrm>
          <a:off x="265762" y="2394432"/>
          <a:ext cx="483204" cy="4832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7273D-D6CA-475C-B3D5-2F2F2225F379}">
      <dsp:nvSpPr>
        <dsp:cNvPr id="0" name=""/>
        <dsp:cNvSpPr/>
      </dsp:nvSpPr>
      <dsp:spPr>
        <a:xfrm>
          <a:off x="1014728" y="2196757"/>
          <a:ext cx="7482364" cy="87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80" tIns="92980" rIns="92980" bIns="929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err="1"/>
            <a:t>Maisterin</a:t>
          </a:r>
          <a:r>
            <a:rPr lang="en-US" sz="2500" kern="1200"/>
            <a:t> portfoliouudistus</a:t>
          </a:r>
          <a:endParaRPr lang="en-US" sz="2500" kern="1200" dirty="0"/>
        </a:p>
      </dsp:txBody>
      <dsp:txXfrm>
        <a:off x="1014728" y="2196757"/>
        <a:ext cx="7482364" cy="878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14.12.2023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14.12.2023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AaltoCHEM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instagram.com/aaltochem" TargetMode="External"/><Relationship Id="rId1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8579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21" name="Kuva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7980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87E079E-AEA8-476A-8BC9-379BE5702A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51695F0-156B-4D90-ABE3-E713DCC5E5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4C15439-851F-4FFE-A2C9-1621BFA28C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0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1E16519-2ECD-406F-99F9-7928DEF0C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0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BFDF4C7A-3705-43EE-8A57-DD86A18CEA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0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B84D807A-EA33-49DB-8F4A-7F889FBF4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0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81019D50-09AC-4923-B466-069E54D4E2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0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E346F6E8-41EB-477E-B1A8-F0845A576E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3284BA7A-C876-4EDB-87DD-AF7684DC08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8C14F12-FA54-44CD-97B3-706A063CE4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20" name="Kuv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94057" cy="8568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4F8A85F4-C79C-4879-9C3B-57A24BA76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BF1D3C2-C036-44FF-BCC9-91500BDFBB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52503B89-3121-4695-ADD7-F1EC1F98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126AE327-55A0-4ED1-8DD6-73F88E925A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BD12015D-F001-4AD0-AC53-9EE6047767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17E1C00-469F-46A9-B9C9-D85A1DA1FA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50A0C11-495D-4EEC-B391-948EB2BFB2B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EB3D0FE-E4D7-4C8F-8209-7349E5990B6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19F732F-2CE6-44D1-B6B1-1ED82360392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EEEE2E6-AC05-4FE1-A8DB-4F1A6B6CAC1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8" name="Kuv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469500"/>
            <a:ext cx="1785799" cy="1674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9AE00C3-8BC0-49AB-BF1C-9616389F104C}"/>
              </a:ext>
            </a:extLst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sv-FI" sz="1800" spc="0" baseline="0" noProof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9B21340-E7E7-4744-9B27-1DB57D666D80}"/>
              </a:ext>
            </a:extLst>
          </p:cNvPr>
          <p:cNvGrpSpPr/>
          <p:nvPr userDrawn="1"/>
        </p:nvGrpSpPr>
        <p:grpSpPr>
          <a:xfrm>
            <a:off x="3080871" y="2840217"/>
            <a:ext cx="2982257" cy="4191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52D5DCDF-9651-4CA5-BE55-CA5A10DB5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35B7B395-79C9-4C31-8F11-446A84A87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7">
              <a:hlinkClick r:id="rId7"/>
              <a:extLst>
                <a:ext uri="{FF2B5EF4-FFF2-40B4-BE49-F238E27FC236}">
                  <a16:creationId xmlns:a16="http://schemas.microsoft.com/office/drawing/2014/main" id="{D4E45EBE-57B6-487C-B10A-BE4A89974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8">
              <a:hlinkClick r:id="rId9"/>
              <a:extLst>
                <a:ext uri="{FF2B5EF4-FFF2-40B4-BE49-F238E27FC236}">
                  <a16:creationId xmlns:a16="http://schemas.microsoft.com/office/drawing/2014/main" id="{B5EE49A8-21E5-44C5-A525-631B7330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1" name="Picture 9">
              <a:hlinkClick r:id="rId11"/>
              <a:extLst>
                <a:ext uri="{FF2B5EF4-FFF2-40B4-BE49-F238E27FC236}">
                  <a16:creationId xmlns:a16="http://schemas.microsoft.com/office/drawing/2014/main" id="{30352EE8-12CC-4147-A819-835DA6468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2" name="Picture 11">
              <a:hlinkClick r:id="rId13"/>
              <a:extLst>
                <a:ext uri="{FF2B5EF4-FFF2-40B4-BE49-F238E27FC236}">
                  <a16:creationId xmlns:a16="http://schemas.microsoft.com/office/drawing/2014/main" id="{0D49CF58-B6DD-45E6-AB82-E052BC468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1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7"/>
            <a:ext cx="4218160" cy="3767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97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342961"/>
            <a:ext cx="1896426" cy="7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6841-C5B8-4390-9772-7383268BF26B}" type="datetimeFigureOut">
              <a:rPr lang="fi-FI" smtClean="0"/>
              <a:t>14.12.2023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639C-F46F-40F9-966C-D089A104D3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00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3C7B-C60D-4C6E-B418-31AB739B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6D77A-4AC8-46AA-87E3-E6E7D2E4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8836-CE4A-4A67-BB4C-B4492BBD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D62A-83F0-464D-A68F-FE9E13DB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1FBF5-0B84-4FB1-A891-869884EC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271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F7FE-4385-4ED5-867E-7063186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114C-6437-4034-92B6-61B97C66D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4227-537B-4B82-9BFC-C26CA682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439CA-E42E-43DD-92E2-EED5F239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589B2-DC00-462F-8A7D-9F4F9DCA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0113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70B9-C7D1-4EBC-AF3B-1690F871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8BB9-488E-49FC-99E7-9E07CC07B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318F9-FB4F-42B8-AF22-BFEFBB86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6EAC-C53B-4B28-AADF-B1A8B343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6187-CCF2-4997-A2F8-DB20E887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6700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2135-805D-419C-9E28-E29F2CCE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2FA20-C890-4D16-89A9-5032A8DC6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7FFBB-0240-4741-9655-AD713161D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0C4AF-5934-4098-834D-DD02DB5C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FC6FB-3C67-461F-AF51-30C17364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68209-EEB7-42B0-8CB9-B9D3F895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8691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AFE3-6D00-4920-B27F-CC4BE260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FDF32-5E1F-4258-9EC5-95AFA169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47AB6-11C7-468E-A66F-09430A68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20030-4A73-4647-BD01-DAE1A3E8E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0DF48-554A-4111-B18C-447350EF0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AF93C-18B7-4D71-8AA3-E042A7BF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649A5-BB05-4148-8D94-3D9FBCA3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F67AE-96AA-4351-BCEE-0563C7EF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950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8" name="Kuv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6AD1-9F4E-4531-A7B1-325ABD5F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4A53F-40BC-4DED-B3A1-9FA05507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CF08A-9AC9-44F8-AD81-D9D64D77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A28DB-320F-4C91-A7B0-34B4D2F2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1277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9FE55-44A0-490D-909C-3F3D2E17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85C07-0871-4D8D-AF23-4D7FEDE7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ECBA7-1F84-4DCC-A0B3-2EFF0D31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1710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3E85-01CF-4B69-9002-E71B09C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DEDA-0EE1-4979-9C45-650847D5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DBA3D-CD3D-4D9C-BC52-8242E7BEB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2C90D-0B64-4506-AE65-1D2C3F30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B1551-0D0B-429A-81F6-B77EDA42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8E14-C746-46FF-B2B0-0C9B67BE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4283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C8F2-4286-45DD-93CF-D0AE0DDD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3EA71-6307-4186-A5D9-D4F1A6F38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ABE86-BAA6-4D6C-AAF8-495202A0C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17FA2-012C-481C-B013-09601BE2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E3661-51E2-4BF1-9631-EB511B0A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E8710-0B6A-49C7-9DA7-3A60EB6E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1234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4A56-944A-4A00-A036-4433609A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642B1-B60C-46D7-94BC-6C9EA09DF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611E3-7866-4F93-AB78-CFFA9D25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1CBE4-1A3F-4C5A-B5FC-236A0980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9C04-234F-4E0C-9675-F5F852BD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4139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24FBC-99C5-40B6-8EDD-1F1D5BC20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09A33-ED1A-4AE6-9CD1-8BADCD868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9569-1422-4B29-B095-21B138AE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59611-7A97-4119-AA11-91DCDAB9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12447-856D-46E7-8AF6-53F1237E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10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94057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01EBA6F-ACA2-4561-A6DC-36D522718218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7838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810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8" r:id="rId9"/>
    <p:sldLayoutId id="2147483691" r:id="rId10"/>
    <p:sldLayoutId id="2147483699" r:id="rId11"/>
    <p:sldLayoutId id="2147483679" r:id="rId12"/>
    <p:sldLayoutId id="2147483709" r:id="rId13"/>
    <p:sldLayoutId id="214748371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1A85F-DEB2-405F-A2A0-E4268085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C4747-B5A8-48ED-B7FC-93BD000B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0B3E7-9C68-42E5-AF87-2C25811B7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97E0-4139-41DD-828E-3B62E5363978}" type="datetimeFigureOut">
              <a:rPr lang="LID4096" smtClean="0"/>
              <a:t>12/14/2023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B109-4271-49E8-8A96-5825B44FC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7BFE-B1BA-4DA5-9FA8-4BCC029F1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7B04-009D-4B10-A9B0-425720AE6FB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207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international-students/scholarships#3-scholarships-for-aalto-bachelor-s-programme-graduates-continuing-in-aalto-master-s-programmes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applications-instructions-and-guidelines/continuing-studies-in-a-different-school-of-technology-after-a-bachelors-degre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programmes/aalto-bachelors-programme-in-science-and-technology/graduation#2-continuing-to-a-master-s-programme" TargetMode="External"/><Relationship Id="rId2" Type="http://schemas.openxmlformats.org/officeDocument/2006/relationships/hyperlink" Target="https://www.aalto.fi/fi/ohjelmat/kemian-tekniikan-kandidaattiohjelma/valmistuminen#5-jatkaminen-maisteriohjelmii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school-of-chemical-engineering/masters-portfolio-renewal-student-information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Maisteriopintoihin jatkaminen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2000" dirty="0"/>
              <a:t>Kemian ja materiaalitieteen pääainepalaute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CHEM oppimispalvelut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14.12.2023</a:t>
            </a:r>
          </a:p>
        </p:txBody>
      </p:sp>
      <p:pic>
        <p:nvPicPr>
          <p:cNvPr id="9" name="Picture Placeholder 8" descr="A picture containing tree, building, garden&#10;&#10;Description automatically generated">
            <a:extLst>
              <a:ext uri="{FF2B5EF4-FFF2-40B4-BE49-F238E27FC236}">
                <a16:creationId xmlns:a16="http://schemas.microsoft.com/office/drawing/2014/main" id="{82D96082-BFA5-48C9-B37C-528D56EAA9D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4979" r="24979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7" y="1063843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24">
            <a:extLst>
              <a:ext uri="{FF2B5EF4-FFF2-40B4-BE49-F238E27FC236}">
                <a16:creationId xmlns:a16="http://schemas.microsoft.com/office/drawing/2014/main" id="{93D16EC5-AFF7-4D42-BA7D-47867C03B96A}"/>
              </a:ext>
            </a:extLst>
          </p:cNvPr>
          <p:cNvSpPr/>
          <p:nvPr/>
        </p:nvSpPr>
        <p:spPr>
          <a:xfrm>
            <a:off x="6477340" y="1063843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0435D54-CE44-40DA-846D-E678DC70EB38}"/>
              </a:ext>
            </a:extLst>
          </p:cNvPr>
          <p:cNvSpPr/>
          <p:nvPr/>
        </p:nvSpPr>
        <p:spPr>
          <a:xfrm>
            <a:off x="3464447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Polymer Engineering</a:t>
            </a: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571030" y="2674336"/>
            <a:ext cx="1145423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808911B9-0EEF-4CD8-BE66-63E278626562}"/>
              </a:ext>
            </a:extLst>
          </p:cNvPr>
          <p:cNvSpPr/>
          <p:nvPr/>
        </p:nvSpPr>
        <p:spPr>
          <a:xfrm>
            <a:off x="704399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Biomass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Refining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6926185" y="2676850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Chemical and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5">
            <a:extLst>
              <a:ext uri="{FF2B5EF4-FFF2-40B4-BE49-F238E27FC236}">
                <a16:creationId xmlns:a16="http://schemas.microsoft.com/office/drawing/2014/main" id="{34A70687-FE12-4EAB-A384-9F6A9CBD59E9}"/>
              </a:ext>
            </a:extLst>
          </p:cNvPr>
          <p:cNvSpPr/>
          <p:nvPr/>
        </p:nvSpPr>
        <p:spPr>
          <a:xfrm>
            <a:off x="6926185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Metals Processing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V="1">
            <a:off x="4163581" y="1467777"/>
            <a:ext cx="0" cy="12065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4" idx="1"/>
          </p:cNvCxnSpPr>
          <p:nvPr/>
        </p:nvCxnSpPr>
        <p:spPr>
          <a:xfrm flipV="1">
            <a:off x="4163582" y="1265810"/>
            <a:ext cx="2313759" cy="1408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4862715" y="2876303"/>
            <a:ext cx="2063471" cy="2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2"/>
            <a:endCxn id="9" idx="1"/>
          </p:cNvCxnSpPr>
          <p:nvPr/>
        </p:nvCxnSpPr>
        <p:spPr>
          <a:xfrm>
            <a:off x="4163581" y="3078270"/>
            <a:ext cx="2762604" cy="1481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89513" y="144245"/>
            <a:ext cx="7274312" cy="5048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Biotuotteet</a:t>
            </a:r>
            <a:endParaRPr lang="en-US" sz="3105" b="1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690BF-4142-4652-9873-3048FBD6793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4163581" y="3078270"/>
            <a:ext cx="0" cy="1279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146BCA-6502-4759-8A03-366F59C94192}"/>
              </a:ext>
            </a:extLst>
          </p:cNvPr>
          <p:cNvCxnSpPr>
            <a:cxnSpLocks/>
            <a:stCxn id="2" idx="2"/>
            <a:endCxn id="7" idx="3"/>
          </p:cNvCxnSpPr>
          <p:nvPr/>
        </p:nvCxnSpPr>
        <p:spPr>
          <a:xfrm flipH="1">
            <a:off x="2102668" y="3078270"/>
            <a:ext cx="2060915" cy="1481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716452" y="2876302"/>
            <a:ext cx="174799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Biotuotteet</a:t>
            </a:r>
            <a:endParaRPr lang="en-US" sz="94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7" y="3764589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1913112" y="3762221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A04782EE-0FA1-4870-90FE-77912F2AA056}"/>
              </a:ext>
            </a:extLst>
          </p:cNvPr>
          <p:cNvSpPr/>
          <p:nvPr/>
        </p:nvSpPr>
        <p:spPr>
          <a:xfrm>
            <a:off x="628324" y="1032659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Kynnyskurssi, joka täytyy suorittaa, jotta voi jatkaa kyseisessä DI-pääaineessa.</a:t>
            </a:r>
          </a:p>
        </p:txBody>
      </p:sp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id="{04C91FD4-D109-46C4-A2A9-3378D87FCC87}"/>
              </a:ext>
            </a:extLst>
          </p:cNvPr>
          <p:cNvSpPr/>
          <p:nvPr/>
        </p:nvSpPr>
        <p:spPr>
          <a:xfrm>
            <a:off x="1957961" y="2797231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Solu- ja molekyylibiologia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22">
            <a:extLst>
              <a:ext uri="{FF2B5EF4-FFF2-40B4-BE49-F238E27FC236}">
                <a16:creationId xmlns:a16="http://schemas.microsoft.com/office/drawing/2014/main" id="{002654CF-6C74-4758-A2D1-33CA2B7FC426}"/>
              </a:ext>
            </a:extLst>
          </p:cNvPr>
          <p:cNvSpPr/>
          <p:nvPr/>
        </p:nvSpPr>
        <p:spPr>
          <a:xfrm>
            <a:off x="3414922" y="1720090"/>
            <a:ext cx="1508135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Epäorgaaninen kemia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22">
            <a:extLst>
              <a:ext uri="{FF2B5EF4-FFF2-40B4-BE49-F238E27FC236}">
                <a16:creationId xmlns:a16="http://schemas.microsoft.com/office/drawing/2014/main" id="{5028338E-FFE2-43F4-B1D6-C7F56354C8C2}"/>
              </a:ext>
            </a:extLst>
          </p:cNvPr>
          <p:cNvSpPr/>
          <p:nvPr/>
        </p:nvSpPr>
        <p:spPr>
          <a:xfrm>
            <a:off x="3414922" y="1948630"/>
            <a:ext cx="1508135" cy="2539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Orgaaninen synteesi/</a:t>
            </a:r>
            <a:b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Orgaanisen synteesin perusteet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22">
            <a:extLst>
              <a:ext uri="{FF2B5EF4-FFF2-40B4-BE49-F238E27FC236}">
                <a16:creationId xmlns:a16="http://schemas.microsoft.com/office/drawing/2014/main" id="{076CD9D9-6CE6-47B2-B086-D82634965D62}"/>
              </a:ext>
            </a:extLst>
          </p:cNvPr>
          <p:cNvSpPr/>
          <p:nvPr/>
        </p:nvSpPr>
        <p:spPr>
          <a:xfrm>
            <a:off x="5147904" y="1724100"/>
            <a:ext cx="1508135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 mikrorakenne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2">
            <a:extLst>
              <a:ext uri="{FF2B5EF4-FFF2-40B4-BE49-F238E27FC236}">
                <a16:creationId xmlns:a16="http://schemas.microsoft.com/office/drawing/2014/main" id="{EB3C8E6E-4CC6-4DFB-971C-B441894F8CE9}"/>
              </a:ext>
            </a:extLst>
          </p:cNvPr>
          <p:cNvSpPr/>
          <p:nvPr/>
        </p:nvSpPr>
        <p:spPr>
          <a:xfrm>
            <a:off x="5140382" y="1954944"/>
            <a:ext cx="1508135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 ominaisuudet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95316" y="2785519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202836" y="3761605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Design*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95315" y="299821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Reaktiotekniikka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765" y="1495418"/>
            <a:ext cx="254428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/>
            <a:r>
              <a:rPr lang="fi-FI" sz="1215" dirty="0">
                <a:solidFill>
                  <a:prstClr val="black"/>
                </a:solidFill>
                <a:latin typeface="Arial" panose="020B0604020202020204"/>
              </a:rPr>
              <a:t>*</a:t>
            </a:r>
            <a:r>
              <a:rPr lang="fi-FI" sz="1260" dirty="0">
                <a:solidFill>
                  <a:prstClr val="black"/>
                </a:solidFill>
                <a:latin typeface="Arial" panose="020B0604020202020204"/>
              </a:rPr>
              <a:t>suositeltava kurssi, ei pakollinen</a:t>
            </a:r>
            <a:endParaRPr lang="en-GB" sz="126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202836" y="256017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Yksikköoperaatiot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99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690BF-4142-4652-9873-3048FBD6793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4163581" y="3078270"/>
            <a:ext cx="0" cy="1279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7" y="1063843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24">
            <a:extLst>
              <a:ext uri="{FF2B5EF4-FFF2-40B4-BE49-F238E27FC236}">
                <a16:creationId xmlns:a16="http://schemas.microsoft.com/office/drawing/2014/main" id="{93D16EC5-AFF7-4D42-BA7D-47867C03B96A}"/>
              </a:ext>
            </a:extLst>
          </p:cNvPr>
          <p:cNvSpPr/>
          <p:nvPr/>
        </p:nvSpPr>
        <p:spPr>
          <a:xfrm>
            <a:off x="6477340" y="1063843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0435D54-CE44-40DA-846D-E678DC70EB38}"/>
              </a:ext>
            </a:extLst>
          </p:cNvPr>
          <p:cNvSpPr/>
          <p:nvPr/>
        </p:nvSpPr>
        <p:spPr>
          <a:xfrm>
            <a:off x="3464447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Polymer Engineering</a:t>
            </a: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571030" y="2674336"/>
            <a:ext cx="1145423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808911B9-0EEF-4CD8-BE66-63E278626562}"/>
              </a:ext>
            </a:extLst>
          </p:cNvPr>
          <p:cNvSpPr/>
          <p:nvPr/>
        </p:nvSpPr>
        <p:spPr>
          <a:xfrm>
            <a:off x="704399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Biomass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Refining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6926185" y="2676850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Chemical and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5">
            <a:extLst>
              <a:ext uri="{FF2B5EF4-FFF2-40B4-BE49-F238E27FC236}">
                <a16:creationId xmlns:a16="http://schemas.microsoft.com/office/drawing/2014/main" id="{34A70687-FE12-4EAB-A384-9F6A9CBD59E9}"/>
              </a:ext>
            </a:extLst>
          </p:cNvPr>
          <p:cNvSpPr/>
          <p:nvPr/>
        </p:nvSpPr>
        <p:spPr>
          <a:xfrm>
            <a:off x="6926185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Metals Processing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V="1">
            <a:off x="4163581" y="1467777"/>
            <a:ext cx="0" cy="12065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4" idx="1"/>
          </p:cNvCxnSpPr>
          <p:nvPr/>
        </p:nvCxnSpPr>
        <p:spPr>
          <a:xfrm flipV="1">
            <a:off x="4163582" y="1265810"/>
            <a:ext cx="2313759" cy="1408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79489" y="1726181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75525" y="1726181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4862715" y="2876303"/>
            <a:ext cx="2063471" cy="2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75525" y="278049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Yksikköoperaatiot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2"/>
            <a:endCxn id="9" idx="1"/>
          </p:cNvCxnSpPr>
          <p:nvPr/>
        </p:nvCxnSpPr>
        <p:spPr>
          <a:xfrm>
            <a:off x="4163581" y="3078270"/>
            <a:ext cx="2762604" cy="1481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83458" y="156412"/>
            <a:ext cx="7570369" cy="5121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Kemia</a:t>
            </a:r>
            <a:r>
              <a:rPr lang="en-US" sz="3105" b="1" dirty="0">
                <a:solidFill>
                  <a:prstClr val="black"/>
                </a:solidFill>
                <a:latin typeface="Arial" panose="020B0604020202020204"/>
              </a:rPr>
              <a:t> ja </a:t>
            </a:r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materiaalitiede</a:t>
            </a:r>
            <a:endParaRPr lang="en-US" sz="3105" b="1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146BCA-6502-4759-8A03-366F59C94192}"/>
              </a:ext>
            </a:extLst>
          </p:cNvPr>
          <p:cNvCxnSpPr>
            <a:cxnSpLocks/>
            <a:stCxn id="2" idx="2"/>
            <a:endCxn id="7" idx="3"/>
          </p:cNvCxnSpPr>
          <p:nvPr/>
        </p:nvCxnSpPr>
        <p:spPr>
          <a:xfrm flipH="1">
            <a:off x="2102668" y="3078270"/>
            <a:ext cx="2060915" cy="1481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716452" y="2876302"/>
            <a:ext cx="174799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Kemia ja materiaalitiede</a:t>
            </a:r>
            <a:endParaRPr lang="en-US" sz="94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22">
            <a:extLst>
              <a:ext uri="{FF2B5EF4-FFF2-40B4-BE49-F238E27FC236}">
                <a16:creationId xmlns:a16="http://schemas.microsoft.com/office/drawing/2014/main" id="{40CE9436-9126-4AC4-AC0F-D6D31D480D9A}"/>
              </a:ext>
            </a:extLst>
          </p:cNvPr>
          <p:cNvSpPr/>
          <p:nvPr/>
        </p:nvSpPr>
        <p:spPr>
          <a:xfrm>
            <a:off x="1954611" y="3725929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22">
            <a:extLst>
              <a:ext uri="{FF2B5EF4-FFF2-40B4-BE49-F238E27FC236}">
                <a16:creationId xmlns:a16="http://schemas.microsoft.com/office/drawing/2014/main" id="{9F9982E8-AE4F-4805-9B8E-1074D8A2F5E2}"/>
              </a:ext>
            </a:extLst>
          </p:cNvPr>
          <p:cNvSpPr/>
          <p:nvPr/>
        </p:nvSpPr>
        <p:spPr>
          <a:xfrm>
            <a:off x="1969286" y="2786890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22">
            <a:extLst>
              <a:ext uri="{FF2B5EF4-FFF2-40B4-BE49-F238E27FC236}">
                <a16:creationId xmlns:a16="http://schemas.microsoft.com/office/drawing/2014/main" id="{912E3DEA-A56D-4465-9F43-0AC6D0680579}"/>
              </a:ext>
            </a:extLst>
          </p:cNvPr>
          <p:cNvSpPr/>
          <p:nvPr/>
        </p:nvSpPr>
        <p:spPr>
          <a:xfrm>
            <a:off x="1969286" y="2547903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Bioprosessitekniikka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22">
            <a:extLst>
              <a:ext uri="{FF2B5EF4-FFF2-40B4-BE49-F238E27FC236}">
                <a16:creationId xmlns:a16="http://schemas.microsoft.com/office/drawing/2014/main" id="{75234DD2-20FD-49A8-9AB3-0D9BE16B168A}"/>
              </a:ext>
            </a:extLst>
          </p:cNvPr>
          <p:cNvSpPr/>
          <p:nvPr/>
        </p:nvSpPr>
        <p:spPr>
          <a:xfrm>
            <a:off x="1969286" y="3020727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Solu-  ja molekyylibiologia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95316" y="371824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Design*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75525" y="2547980"/>
            <a:ext cx="1398267" cy="1961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75525" y="2991091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Reaktiotekniikka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2">
            <a:extLst>
              <a:ext uri="{FF2B5EF4-FFF2-40B4-BE49-F238E27FC236}">
                <a16:creationId xmlns:a16="http://schemas.microsoft.com/office/drawing/2014/main" id="{A04782EE-0FA1-4870-90FE-77912F2AA056}"/>
              </a:ext>
            </a:extLst>
          </p:cNvPr>
          <p:cNvSpPr/>
          <p:nvPr/>
        </p:nvSpPr>
        <p:spPr>
          <a:xfrm>
            <a:off x="628324" y="1032659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Kynnyskurssi, joka täytyy suorittaa, jotta voi jatkaa kyseisessä DI-pääaineessa.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765" y="1495418"/>
            <a:ext cx="254428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/>
            <a:r>
              <a:rPr lang="fi-FI" sz="1215" dirty="0">
                <a:solidFill>
                  <a:prstClr val="black"/>
                </a:solidFill>
                <a:latin typeface="Arial" panose="020B0604020202020204"/>
              </a:rPr>
              <a:t>*</a:t>
            </a:r>
            <a:r>
              <a:rPr lang="fi-FI" sz="1260" dirty="0">
                <a:solidFill>
                  <a:prstClr val="black"/>
                </a:solidFill>
                <a:latin typeface="Arial" panose="020B0604020202020204"/>
              </a:rPr>
              <a:t>suositeltava kurssi, ei pakollinen</a:t>
            </a:r>
            <a:endParaRPr lang="en-GB" sz="126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7" name="Rectangle: Rounded Corners 22">
            <a:extLst>
              <a:ext uri="{FF2B5EF4-FFF2-40B4-BE49-F238E27FC236}">
                <a16:creationId xmlns:a16="http://schemas.microsoft.com/office/drawing/2014/main" id="{4CFE7308-2B2A-4CDE-9DE9-CD30397C4B9B}"/>
              </a:ext>
            </a:extLst>
          </p:cNvPr>
          <p:cNvSpPr/>
          <p:nvPr/>
        </p:nvSpPr>
        <p:spPr>
          <a:xfrm>
            <a:off x="3582152" y="3731307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Biomass Processes </a:t>
            </a:r>
          </a:p>
        </p:txBody>
      </p:sp>
    </p:spTree>
    <p:extLst>
      <p:ext uri="{BB962C8B-B14F-4D97-AF65-F5344CB8AC3E}">
        <p14:creationId xmlns:p14="http://schemas.microsoft.com/office/powerpoint/2010/main" val="16238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7" y="1063843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24">
            <a:extLst>
              <a:ext uri="{FF2B5EF4-FFF2-40B4-BE49-F238E27FC236}">
                <a16:creationId xmlns:a16="http://schemas.microsoft.com/office/drawing/2014/main" id="{93D16EC5-AFF7-4D42-BA7D-47867C03B96A}"/>
              </a:ext>
            </a:extLst>
          </p:cNvPr>
          <p:cNvSpPr/>
          <p:nvPr/>
        </p:nvSpPr>
        <p:spPr>
          <a:xfrm>
            <a:off x="6477340" y="1063843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0435D54-CE44-40DA-846D-E678DC70EB38}"/>
              </a:ext>
            </a:extLst>
          </p:cNvPr>
          <p:cNvSpPr/>
          <p:nvPr/>
        </p:nvSpPr>
        <p:spPr>
          <a:xfrm>
            <a:off x="3464447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Polymer Engineering</a:t>
            </a: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571030" y="2674336"/>
            <a:ext cx="1145423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808911B9-0EEF-4CD8-BE66-63E278626562}"/>
              </a:ext>
            </a:extLst>
          </p:cNvPr>
          <p:cNvSpPr/>
          <p:nvPr/>
        </p:nvSpPr>
        <p:spPr>
          <a:xfrm>
            <a:off x="704399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Biomass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Refining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6926185" y="2676850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Chemical and </a:t>
            </a:r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5">
            <a:extLst>
              <a:ext uri="{FF2B5EF4-FFF2-40B4-BE49-F238E27FC236}">
                <a16:creationId xmlns:a16="http://schemas.microsoft.com/office/drawing/2014/main" id="{34A70687-FE12-4EAB-A384-9F6A9CBD59E9}"/>
              </a:ext>
            </a:extLst>
          </p:cNvPr>
          <p:cNvSpPr/>
          <p:nvPr/>
        </p:nvSpPr>
        <p:spPr>
          <a:xfrm>
            <a:off x="6926185" y="4358215"/>
            <a:ext cx="1398267" cy="4039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i-FI" sz="94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Metals Processing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V="1">
            <a:off x="4163581" y="1467777"/>
            <a:ext cx="0" cy="12065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4" idx="1"/>
          </p:cNvCxnSpPr>
          <p:nvPr/>
        </p:nvCxnSpPr>
        <p:spPr>
          <a:xfrm flipV="1">
            <a:off x="4163582" y="1265810"/>
            <a:ext cx="2313759" cy="1408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4862715" y="2876303"/>
            <a:ext cx="2063471" cy="2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2"/>
            <a:endCxn id="9" idx="1"/>
          </p:cNvCxnSpPr>
          <p:nvPr/>
        </p:nvCxnSpPr>
        <p:spPr>
          <a:xfrm>
            <a:off x="4163581" y="3078270"/>
            <a:ext cx="2762604" cy="1481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95568" y="123866"/>
            <a:ext cx="7626910" cy="5048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r>
              <a:rPr lang="fi-FI" sz="3100" b="1" dirty="0">
                <a:solidFill>
                  <a:prstClr val="black"/>
                </a:solidFill>
                <a:latin typeface="Arial" panose="020B0604020202020204"/>
              </a:rPr>
              <a:t>Kemian tekniikka ja prosessit</a:t>
            </a:r>
            <a:endParaRPr lang="en-US" sz="3100" b="1" dirty="0">
              <a:solidFill>
                <a:prstClr val="black"/>
              </a:solidFill>
              <a:latin typeface="Arial" panose="020B0604020202020204"/>
            </a:endParaRPr>
          </a:p>
          <a:p>
            <a:pPr defTabSz="822960"/>
            <a:endParaRPr lang="en-US" sz="3105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690BF-4142-4652-9873-3048FBD6793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4163581" y="3078270"/>
            <a:ext cx="0" cy="1279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146BCA-6502-4759-8A03-366F59C94192}"/>
              </a:ext>
            </a:extLst>
          </p:cNvPr>
          <p:cNvCxnSpPr>
            <a:cxnSpLocks/>
            <a:stCxn id="2" idx="2"/>
            <a:endCxn id="7" idx="3"/>
          </p:cNvCxnSpPr>
          <p:nvPr/>
        </p:nvCxnSpPr>
        <p:spPr>
          <a:xfrm flipH="1">
            <a:off x="2102668" y="3078270"/>
            <a:ext cx="2060915" cy="1481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716452" y="2876302"/>
            <a:ext cx="174799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Kemian tekniikka ja prosessit</a:t>
            </a:r>
          </a:p>
        </p:txBody>
      </p:sp>
      <p:sp>
        <p:nvSpPr>
          <p:cNvPr id="45" name="Rectangle: Rounded Corners 22">
            <a:extLst>
              <a:ext uri="{FF2B5EF4-FFF2-40B4-BE49-F238E27FC236}">
                <a16:creationId xmlns:a16="http://schemas.microsoft.com/office/drawing/2014/main" id="{40CE9436-9126-4AC4-AC0F-D6D31D480D9A}"/>
              </a:ext>
            </a:extLst>
          </p:cNvPr>
          <p:cNvSpPr/>
          <p:nvPr/>
        </p:nvSpPr>
        <p:spPr>
          <a:xfrm>
            <a:off x="1903200" y="3753359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95316" y="2776648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202837" y="3752028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22">
            <a:extLst>
              <a:ext uri="{FF2B5EF4-FFF2-40B4-BE49-F238E27FC236}">
                <a16:creationId xmlns:a16="http://schemas.microsoft.com/office/drawing/2014/main" id="{4DE9794C-6732-47C3-9F11-779081B81BDC}"/>
              </a:ext>
            </a:extLst>
          </p:cNvPr>
          <p:cNvSpPr/>
          <p:nvPr/>
        </p:nvSpPr>
        <p:spPr>
          <a:xfrm>
            <a:off x="3414922" y="1720090"/>
            <a:ext cx="1508135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Epäorgaaninen kemia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22">
            <a:extLst>
              <a:ext uri="{FF2B5EF4-FFF2-40B4-BE49-F238E27FC236}">
                <a16:creationId xmlns:a16="http://schemas.microsoft.com/office/drawing/2014/main" id="{9F7362BA-825E-4A5D-8123-E0CD6BE19215}"/>
              </a:ext>
            </a:extLst>
          </p:cNvPr>
          <p:cNvSpPr/>
          <p:nvPr/>
        </p:nvSpPr>
        <p:spPr>
          <a:xfrm>
            <a:off x="3414922" y="1948630"/>
            <a:ext cx="1508135" cy="2515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Orgaaninen synteesi /</a:t>
            </a:r>
            <a:b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Orgaanisen synteesin perusteet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22">
            <a:extLst>
              <a:ext uri="{FF2B5EF4-FFF2-40B4-BE49-F238E27FC236}">
                <a16:creationId xmlns:a16="http://schemas.microsoft.com/office/drawing/2014/main" id="{B1AE730E-C261-4437-92A8-20F53743AEE8}"/>
              </a:ext>
            </a:extLst>
          </p:cNvPr>
          <p:cNvSpPr/>
          <p:nvPr/>
        </p:nvSpPr>
        <p:spPr>
          <a:xfrm>
            <a:off x="5147904" y="1724100"/>
            <a:ext cx="1508135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 mikrorakenne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id="{F20A2F99-BE65-4763-A098-469B8AB1F6D8}"/>
              </a:ext>
            </a:extLst>
          </p:cNvPr>
          <p:cNvSpPr/>
          <p:nvPr/>
        </p:nvSpPr>
        <p:spPr>
          <a:xfrm>
            <a:off x="5140382" y="1954944"/>
            <a:ext cx="1508135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 ominaisuudet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3296D6EB-1091-4D09-B830-03C193A8AAB2}"/>
              </a:ext>
            </a:extLst>
          </p:cNvPr>
          <p:cNvSpPr/>
          <p:nvPr/>
        </p:nvSpPr>
        <p:spPr>
          <a:xfrm>
            <a:off x="1969286" y="2786890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2">
            <a:extLst>
              <a:ext uri="{FF2B5EF4-FFF2-40B4-BE49-F238E27FC236}">
                <a16:creationId xmlns:a16="http://schemas.microsoft.com/office/drawing/2014/main" id="{D1434DFC-1CE7-49B7-A83B-496D80E5F6C6}"/>
              </a:ext>
            </a:extLst>
          </p:cNvPr>
          <p:cNvSpPr/>
          <p:nvPr/>
        </p:nvSpPr>
        <p:spPr>
          <a:xfrm>
            <a:off x="1969286" y="3020727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Solu- ja molekyylibiologia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2">
            <a:extLst>
              <a:ext uri="{FF2B5EF4-FFF2-40B4-BE49-F238E27FC236}">
                <a16:creationId xmlns:a16="http://schemas.microsoft.com/office/drawing/2014/main" id="{AF31F70C-E930-4CC5-9FDA-E88AFB9F9896}"/>
              </a:ext>
            </a:extLst>
          </p:cNvPr>
          <p:cNvSpPr/>
          <p:nvPr/>
        </p:nvSpPr>
        <p:spPr>
          <a:xfrm>
            <a:off x="1969286" y="2547903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Bioprosessitekniikka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A04782EE-0FA1-4870-90FE-77912F2AA056}"/>
              </a:ext>
            </a:extLst>
          </p:cNvPr>
          <p:cNvSpPr/>
          <p:nvPr/>
        </p:nvSpPr>
        <p:spPr>
          <a:xfrm>
            <a:off x="628324" y="1032659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Kynnyskurssi, joka täytyy suorittaa, jotta voi jatkaa kyseisessä DI-pääaineessa.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765" y="1495418"/>
            <a:ext cx="254428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/>
            <a:r>
              <a:rPr lang="fi-FI" sz="1215" dirty="0">
                <a:solidFill>
                  <a:prstClr val="black"/>
                </a:solidFill>
                <a:latin typeface="Arial" panose="020B0604020202020204"/>
              </a:rPr>
              <a:t>*</a:t>
            </a:r>
            <a:r>
              <a:rPr lang="fi-FI" sz="1260" dirty="0">
                <a:solidFill>
                  <a:prstClr val="black"/>
                </a:solidFill>
                <a:latin typeface="Arial" panose="020B0604020202020204"/>
              </a:rPr>
              <a:t>suositeltava kurssi, ei pakollinen</a:t>
            </a:r>
            <a:endParaRPr lang="en-GB" sz="126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4" name="Rectangle: Rounded Corners 22">
            <a:extLst>
              <a:ext uri="{FF2B5EF4-FFF2-40B4-BE49-F238E27FC236}">
                <a16:creationId xmlns:a16="http://schemas.microsoft.com/office/drawing/2014/main" id="{D6ECCB29-58B6-4354-B4B5-D44982034CFD}"/>
              </a:ext>
            </a:extLst>
          </p:cNvPr>
          <p:cNvSpPr/>
          <p:nvPr/>
        </p:nvSpPr>
        <p:spPr>
          <a:xfrm>
            <a:off x="3464448" y="3760899"/>
            <a:ext cx="1458610" cy="204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Biomass Processes </a:t>
            </a:r>
          </a:p>
        </p:txBody>
      </p:sp>
    </p:spTree>
    <p:extLst>
      <p:ext uri="{BB962C8B-B14F-4D97-AF65-F5344CB8AC3E}">
        <p14:creationId xmlns:p14="http://schemas.microsoft.com/office/powerpoint/2010/main" val="238462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sz="2800" dirty="0"/>
              <a:t>Jatkaminen uusissa </a:t>
            </a:r>
            <a:r>
              <a:rPr lang="en-US" sz="2800" dirty="0" err="1"/>
              <a:t>maisteriohjelmissa</a:t>
            </a:r>
            <a:r>
              <a:rPr lang="en-US" sz="2800" dirty="0"/>
              <a:t>, </a:t>
            </a:r>
            <a:r>
              <a:rPr lang="en-US" sz="2800" dirty="0" err="1"/>
              <a:t>jos</a:t>
            </a:r>
            <a:endParaRPr lang="en-US" sz="2800" dirty="0"/>
          </a:p>
          <a:p>
            <a:r>
              <a:rPr lang="en-US" sz="2800" dirty="0" err="1"/>
              <a:t>valmistuminen</a:t>
            </a:r>
            <a:r>
              <a:rPr lang="en-US" sz="2800" dirty="0"/>
              <a:t> 24.6.2024 </a:t>
            </a:r>
            <a:r>
              <a:rPr lang="en-US" sz="2800" dirty="0" err="1"/>
              <a:t>jälkeen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507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26625" y="106384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1100" b="1" dirty="0"/>
              <a:t>Bioproducts Engineering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0435D54-CE44-40DA-846D-E678DC70EB38}"/>
              </a:ext>
            </a:extLst>
          </p:cNvPr>
          <p:cNvSpPr/>
          <p:nvPr/>
        </p:nvSpPr>
        <p:spPr>
          <a:xfrm>
            <a:off x="3428134" y="4358214"/>
            <a:ext cx="1470891" cy="4741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900" b="1" dirty="0">
                <a:latin typeface="+mj-lt"/>
              </a:rPr>
              <a:t>Chemical and Metallurgical</a:t>
            </a:r>
            <a:br>
              <a:rPr lang="en-US" sz="900" dirty="0">
                <a:latin typeface="+mj-lt"/>
              </a:rPr>
            </a:br>
            <a:r>
              <a:rPr lang="en-US" sz="900" b="1" dirty="0">
                <a:latin typeface="+mj-lt"/>
              </a:rPr>
              <a:t>Engineering </a:t>
            </a:r>
            <a:endParaRPr lang="fi-FI" sz="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190026" y="263870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6926184" y="2632178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1100" b="1" dirty="0"/>
              <a:t>Chemistry and Materials Science 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4162825" y="1539043"/>
            <a:ext cx="756" cy="1135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4862714" y="2869778"/>
            <a:ext cx="2063470" cy="6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90026" y="128163"/>
            <a:ext cx="7274312" cy="5048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Biotuotteet</a:t>
            </a:r>
            <a:endParaRPr lang="en-US" sz="3105" b="1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690BF-4142-4652-9873-3048FBD6793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163580" y="3078270"/>
            <a:ext cx="1" cy="1279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662426" y="2876303"/>
            <a:ext cx="18020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Biotuotteet</a:t>
            </a:r>
            <a:endParaRPr lang="en-US" sz="94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1922675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id="{04C91FD4-D109-46C4-A2A9-3378D87FCC87}"/>
              </a:ext>
            </a:extLst>
          </p:cNvPr>
          <p:cNvSpPr/>
          <p:nvPr/>
        </p:nvSpPr>
        <p:spPr>
          <a:xfrm>
            <a:off x="1957961" y="2797231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Solu- ja molekyylibiologia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374823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3972169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Reaktiotekniikka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3313658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Yksikköoperaatiot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C1E2FA49-6696-E1AA-D1D9-EB23D3083559}"/>
              </a:ext>
            </a:extLst>
          </p:cNvPr>
          <p:cNvSpPr/>
          <p:nvPr/>
        </p:nvSpPr>
        <p:spPr>
          <a:xfrm>
            <a:off x="3464449" y="352783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Metallurgian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prosessit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1D61300C-DFB2-22BD-C1BE-DF27FFCB11CE}"/>
              </a:ext>
            </a:extLst>
          </p:cNvPr>
          <p:cNvSpPr/>
          <p:nvPr/>
        </p:nvSpPr>
        <p:spPr>
          <a:xfrm>
            <a:off x="1973806" y="3557843"/>
            <a:ext cx="1257578" cy="3671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Vähintään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kaksi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seuraavista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528CEB44-EF0A-C1E5-C2A4-424865D56455}"/>
              </a:ext>
            </a:extLst>
          </p:cNvPr>
          <p:cNvSpPr/>
          <p:nvPr/>
        </p:nvSpPr>
        <p:spPr>
          <a:xfrm>
            <a:off x="3257644" y="3625595"/>
            <a:ext cx="197167" cy="217422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id="{FAB0B0CD-D383-F0D7-CCFB-0572C5A6EA56}"/>
              </a:ext>
            </a:extLst>
          </p:cNvPr>
          <p:cNvSpPr/>
          <p:nvPr/>
        </p:nvSpPr>
        <p:spPr>
          <a:xfrm>
            <a:off x="5158249" y="3007331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 mikrorakenne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2">
            <a:extLst>
              <a:ext uri="{FF2B5EF4-FFF2-40B4-BE49-F238E27FC236}">
                <a16:creationId xmlns:a16="http://schemas.microsoft.com/office/drawing/2014/main" id="{F78F5FB3-B2C8-A3EF-9822-786AADBBB64A}"/>
              </a:ext>
            </a:extLst>
          </p:cNvPr>
          <p:cNvSpPr/>
          <p:nvPr/>
        </p:nvSpPr>
        <p:spPr>
          <a:xfrm>
            <a:off x="5158249" y="3231266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ominaisuudet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22">
            <a:extLst>
              <a:ext uri="{FF2B5EF4-FFF2-40B4-BE49-F238E27FC236}">
                <a16:creationId xmlns:a16="http://schemas.microsoft.com/office/drawing/2014/main" id="{5F381B45-F6CF-328D-F6E1-A995F09F723E}"/>
              </a:ext>
            </a:extLst>
          </p:cNvPr>
          <p:cNvSpPr/>
          <p:nvPr/>
        </p:nvSpPr>
        <p:spPr>
          <a:xfrm>
            <a:off x="5158249" y="2445585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Epäorgaaninen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kemia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Rectangle: Rounded Corners 22">
            <a:extLst>
              <a:ext uri="{FF2B5EF4-FFF2-40B4-BE49-F238E27FC236}">
                <a16:creationId xmlns:a16="http://schemas.microsoft.com/office/drawing/2014/main" id="{36205556-01AA-A83D-75D0-962CFF1C5990}"/>
              </a:ext>
            </a:extLst>
          </p:cNvPr>
          <p:cNvSpPr/>
          <p:nvPr/>
        </p:nvSpPr>
        <p:spPr>
          <a:xfrm>
            <a:off x="5158249" y="2659759"/>
            <a:ext cx="1398267" cy="315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Orgaaninen synteesi / Orgaanisen synteesin perusteet 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22">
            <a:extLst>
              <a:ext uri="{FF2B5EF4-FFF2-40B4-BE49-F238E27FC236}">
                <a16:creationId xmlns:a16="http://schemas.microsoft.com/office/drawing/2014/main" id="{AD4C61E5-AAA3-FF91-AA3D-25A348ED18FF}"/>
              </a:ext>
            </a:extLst>
          </p:cNvPr>
          <p:cNvSpPr/>
          <p:nvPr/>
        </p:nvSpPr>
        <p:spPr>
          <a:xfrm>
            <a:off x="5228592" y="1873539"/>
            <a:ext cx="1257578" cy="327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Vähintään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kolme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seuraavista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17F850E7-27B5-F6C9-3F7F-B74C72B8F810}"/>
              </a:ext>
            </a:extLst>
          </p:cNvPr>
          <p:cNvSpPr/>
          <p:nvPr/>
        </p:nvSpPr>
        <p:spPr>
          <a:xfrm rot="5400000">
            <a:off x="5758798" y="2215861"/>
            <a:ext cx="197167" cy="217422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id="{1456CA1B-50FB-0B45-3737-8C2969014CA0}"/>
              </a:ext>
            </a:extLst>
          </p:cNvPr>
          <p:cNvSpPr/>
          <p:nvPr/>
        </p:nvSpPr>
        <p:spPr>
          <a:xfrm>
            <a:off x="463290" y="990461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Kynnyskurssi, joka täytyy suorittaa, jotta voi jatkaa kyseisessä DI-ohjelmassa.</a:t>
            </a:r>
          </a:p>
        </p:txBody>
      </p:sp>
    </p:spTree>
    <p:extLst>
      <p:ext uri="{BB962C8B-B14F-4D97-AF65-F5344CB8AC3E}">
        <p14:creationId xmlns:p14="http://schemas.microsoft.com/office/powerpoint/2010/main" val="237369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26625" y="106384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1100" b="1" dirty="0"/>
              <a:t>Bioproducts Engineering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0435D54-CE44-40DA-846D-E678DC70EB38}"/>
              </a:ext>
            </a:extLst>
          </p:cNvPr>
          <p:cNvSpPr/>
          <p:nvPr/>
        </p:nvSpPr>
        <p:spPr>
          <a:xfrm>
            <a:off x="3428134" y="4358214"/>
            <a:ext cx="1470891" cy="4741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900" b="1" dirty="0">
                <a:latin typeface="+mj-lt"/>
              </a:rPr>
              <a:t>Chemical and Metallurgical</a:t>
            </a:r>
            <a:br>
              <a:rPr lang="en-US" sz="900" dirty="0">
                <a:latin typeface="+mj-lt"/>
              </a:rPr>
            </a:br>
            <a:r>
              <a:rPr lang="en-US" sz="900" b="1" dirty="0">
                <a:latin typeface="+mj-lt"/>
              </a:rPr>
              <a:t>Engineering </a:t>
            </a:r>
            <a:endParaRPr lang="fi-FI" sz="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190026" y="263870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6926184" y="2632178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1100" b="1" dirty="0"/>
              <a:t>Chemistry and Materials Science 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4162825" y="1539043"/>
            <a:ext cx="756" cy="1135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4862714" y="2869778"/>
            <a:ext cx="2063470" cy="6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90026" y="106077"/>
            <a:ext cx="7274312" cy="5048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Kemia</a:t>
            </a:r>
            <a:r>
              <a:rPr lang="en-US" sz="3105" b="1" dirty="0">
                <a:solidFill>
                  <a:prstClr val="black"/>
                </a:solidFill>
                <a:latin typeface="Arial" panose="020B0604020202020204"/>
              </a:rPr>
              <a:t> ja </a:t>
            </a:r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materiaalitiede</a:t>
            </a:r>
            <a:endParaRPr lang="en-US" sz="3105" b="1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690BF-4142-4652-9873-3048FBD6793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163580" y="3078270"/>
            <a:ext cx="1" cy="1279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662426" y="2876303"/>
            <a:ext cx="18020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Kemia ja materiaalitiede</a:t>
            </a: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11581" y="2773666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id="{04C91FD4-D109-46C4-A2A9-3378D87FCC87}"/>
              </a:ext>
            </a:extLst>
          </p:cNvPr>
          <p:cNvSpPr/>
          <p:nvPr/>
        </p:nvSpPr>
        <p:spPr>
          <a:xfrm>
            <a:off x="1961695" y="2563237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Solu- ja molekyylibiologia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374823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3972169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Reaktiotekniikka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3313658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Yksikköoperaatiot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C1E2FA49-6696-E1AA-D1D9-EB23D3083559}"/>
              </a:ext>
            </a:extLst>
          </p:cNvPr>
          <p:cNvSpPr/>
          <p:nvPr/>
        </p:nvSpPr>
        <p:spPr>
          <a:xfrm>
            <a:off x="3464449" y="352783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Metallurgian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prosessit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1D61300C-DFB2-22BD-C1BE-DF27FFCB11CE}"/>
              </a:ext>
            </a:extLst>
          </p:cNvPr>
          <p:cNvSpPr/>
          <p:nvPr/>
        </p:nvSpPr>
        <p:spPr>
          <a:xfrm>
            <a:off x="1973806" y="3557843"/>
            <a:ext cx="1257578" cy="3671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Vähintään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kaksi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seuraavista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528CEB44-EF0A-C1E5-C2A4-424865D56455}"/>
              </a:ext>
            </a:extLst>
          </p:cNvPr>
          <p:cNvSpPr/>
          <p:nvPr/>
        </p:nvSpPr>
        <p:spPr>
          <a:xfrm>
            <a:off x="3257644" y="3625595"/>
            <a:ext cx="197167" cy="217422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id="{FAB0B0CD-D383-F0D7-CCFB-0572C5A6EA56}"/>
              </a:ext>
            </a:extLst>
          </p:cNvPr>
          <p:cNvSpPr/>
          <p:nvPr/>
        </p:nvSpPr>
        <p:spPr>
          <a:xfrm>
            <a:off x="1957960" y="299470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2">
            <a:extLst>
              <a:ext uri="{FF2B5EF4-FFF2-40B4-BE49-F238E27FC236}">
                <a16:creationId xmlns:a16="http://schemas.microsoft.com/office/drawing/2014/main" id="{F78F5FB3-B2C8-A3EF-9822-786AADBBB64A}"/>
              </a:ext>
            </a:extLst>
          </p:cNvPr>
          <p:cNvSpPr/>
          <p:nvPr/>
        </p:nvSpPr>
        <p:spPr>
          <a:xfrm>
            <a:off x="3464449" y="200714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Biomass Processes</a:t>
            </a:r>
          </a:p>
        </p:txBody>
      </p:sp>
      <p:sp>
        <p:nvSpPr>
          <p:cNvPr id="37" name="Rectangle: Rounded Corners 22">
            <a:extLst>
              <a:ext uri="{FF2B5EF4-FFF2-40B4-BE49-F238E27FC236}">
                <a16:creationId xmlns:a16="http://schemas.microsoft.com/office/drawing/2014/main" id="{5F381B45-F6CF-328D-F6E1-A995F09F723E}"/>
              </a:ext>
            </a:extLst>
          </p:cNvPr>
          <p:cNvSpPr/>
          <p:nvPr/>
        </p:nvSpPr>
        <p:spPr>
          <a:xfrm>
            <a:off x="1961694" y="2782608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Bioprocess Technology</a:t>
            </a:r>
          </a:p>
        </p:txBody>
      </p:sp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E5AD9B97-3870-34E6-CAA1-67A0326F91E1}"/>
              </a:ext>
            </a:extLst>
          </p:cNvPr>
          <p:cNvSpPr/>
          <p:nvPr/>
        </p:nvSpPr>
        <p:spPr>
          <a:xfrm>
            <a:off x="362885" y="1016558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Kynnyskurssi, joka täytyy suorittaa, jotta voi jatkaa kyseisessä DI-ohjelmassa.</a:t>
            </a:r>
          </a:p>
        </p:txBody>
      </p:sp>
    </p:spTree>
    <p:extLst>
      <p:ext uri="{BB962C8B-B14F-4D97-AF65-F5344CB8AC3E}">
        <p14:creationId xmlns:p14="http://schemas.microsoft.com/office/powerpoint/2010/main" val="121775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26625" y="106384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1100" b="1" dirty="0"/>
              <a:t>Bioproducts Engineering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0435D54-CE44-40DA-846D-E678DC70EB38}"/>
              </a:ext>
            </a:extLst>
          </p:cNvPr>
          <p:cNvSpPr/>
          <p:nvPr/>
        </p:nvSpPr>
        <p:spPr>
          <a:xfrm>
            <a:off x="3428134" y="4358214"/>
            <a:ext cx="1470891" cy="4741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900" b="1" dirty="0">
                <a:latin typeface="+mj-lt"/>
              </a:rPr>
              <a:t>Chemical and Metallurgical</a:t>
            </a:r>
            <a:br>
              <a:rPr lang="en-US" sz="900" dirty="0">
                <a:latin typeface="+mj-lt"/>
              </a:rPr>
            </a:br>
            <a:r>
              <a:rPr lang="en-US" sz="900" b="1" dirty="0">
                <a:latin typeface="+mj-lt"/>
              </a:rPr>
              <a:t>Engineering </a:t>
            </a:r>
            <a:endParaRPr lang="fi-FI" sz="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190026" y="263870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6926184" y="2632178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1100" b="1" dirty="0"/>
              <a:t>Chemistry and Materials Science </a:t>
            </a:r>
            <a:endParaRPr lang="en-US" sz="94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4162825" y="1539043"/>
            <a:ext cx="756" cy="1135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4862714" y="2869778"/>
            <a:ext cx="2063470" cy="6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90026" y="142644"/>
            <a:ext cx="7274312" cy="5048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Kemian</a:t>
            </a:r>
            <a:r>
              <a:rPr lang="en-US" sz="3105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tekniikka</a:t>
            </a:r>
            <a:r>
              <a:rPr lang="en-US" sz="3105" b="1" dirty="0">
                <a:solidFill>
                  <a:prstClr val="black"/>
                </a:solidFill>
                <a:latin typeface="Arial" panose="020B0604020202020204"/>
              </a:rPr>
              <a:t> ja </a:t>
            </a:r>
            <a:r>
              <a:rPr lang="en-US" sz="3105" b="1" dirty="0" err="1">
                <a:solidFill>
                  <a:prstClr val="black"/>
                </a:solidFill>
                <a:latin typeface="Arial" panose="020B0604020202020204"/>
              </a:rPr>
              <a:t>prosessit</a:t>
            </a:r>
            <a:endParaRPr lang="en-US" sz="3105" b="1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690BF-4142-4652-9873-3048FBD6793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163580" y="3078270"/>
            <a:ext cx="1" cy="1279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662426" y="2876303"/>
            <a:ext cx="18020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Kemian tekniikka ja</a:t>
            </a:r>
          </a:p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prosessit</a:t>
            </a: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3552346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A04782EE-0FA1-4870-90FE-77912F2AA056}"/>
              </a:ext>
            </a:extLst>
          </p:cNvPr>
          <p:cNvSpPr/>
          <p:nvPr/>
        </p:nvSpPr>
        <p:spPr>
          <a:xfrm>
            <a:off x="628324" y="1032659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Kynnyskurssi, joka täytyy suorittaa, jotta voi jatkaa kyseisessä DI-ohjelmassa.</a:t>
            </a:r>
          </a:p>
        </p:txBody>
      </p:sp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id="{04C91FD4-D109-46C4-A2A9-3378D87FCC87}"/>
              </a:ext>
            </a:extLst>
          </p:cNvPr>
          <p:cNvSpPr/>
          <p:nvPr/>
        </p:nvSpPr>
        <p:spPr>
          <a:xfrm>
            <a:off x="1961695" y="2563237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Solu- ja molekyylibiologia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id="{FAB0B0CD-D383-F0D7-CCFB-0572C5A6EA56}"/>
              </a:ext>
            </a:extLst>
          </p:cNvPr>
          <p:cNvSpPr/>
          <p:nvPr/>
        </p:nvSpPr>
        <p:spPr>
          <a:xfrm>
            <a:off x="1957960" y="299470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2">
            <a:extLst>
              <a:ext uri="{FF2B5EF4-FFF2-40B4-BE49-F238E27FC236}">
                <a16:creationId xmlns:a16="http://schemas.microsoft.com/office/drawing/2014/main" id="{F78F5FB3-B2C8-A3EF-9822-786AADBBB64A}"/>
              </a:ext>
            </a:extLst>
          </p:cNvPr>
          <p:cNvSpPr/>
          <p:nvPr/>
        </p:nvSpPr>
        <p:spPr>
          <a:xfrm>
            <a:off x="3464449" y="200714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Biomass Processes</a:t>
            </a:r>
          </a:p>
        </p:txBody>
      </p:sp>
      <p:sp>
        <p:nvSpPr>
          <p:cNvPr id="37" name="Rectangle: Rounded Corners 22">
            <a:extLst>
              <a:ext uri="{FF2B5EF4-FFF2-40B4-BE49-F238E27FC236}">
                <a16:creationId xmlns:a16="http://schemas.microsoft.com/office/drawing/2014/main" id="{5F381B45-F6CF-328D-F6E1-A995F09F723E}"/>
              </a:ext>
            </a:extLst>
          </p:cNvPr>
          <p:cNvSpPr/>
          <p:nvPr/>
        </p:nvSpPr>
        <p:spPr>
          <a:xfrm>
            <a:off x="1961694" y="2782608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Bioprocess Technology</a:t>
            </a:r>
          </a:p>
        </p:txBody>
      </p:sp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3AB92B02-2498-4F47-F6BC-3876EF8E2A51}"/>
              </a:ext>
            </a:extLst>
          </p:cNvPr>
          <p:cNvSpPr/>
          <p:nvPr/>
        </p:nvSpPr>
        <p:spPr>
          <a:xfrm>
            <a:off x="5124972" y="3070620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 mikrorakenne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22">
            <a:extLst>
              <a:ext uri="{FF2B5EF4-FFF2-40B4-BE49-F238E27FC236}">
                <a16:creationId xmlns:a16="http://schemas.microsoft.com/office/drawing/2014/main" id="{979E3FE6-A73B-9DD7-796B-5EF10A12051F}"/>
              </a:ext>
            </a:extLst>
          </p:cNvPr>
          <p:cNvSpPr/>
          <p:nvPr/>
        </p:nvSpPr>
        <p:spPr>
          <a:xfrm>
            <a:off x="5124972" y="3294555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Materiaalien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ominaisuudet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2207F397-DA16-35FC-5BB6-CEFCC20C04A0}"/>
              </a:ext>
            </a:extLst>
          </p:cNvPr>
          <p:cNvSpPr/>
          <p:nvPr/>
        </p:nvSpPr>
        <p:spPr>
          <a:xfrm>
            <a:off x="5124972" y="250887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Epäorgaaninen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kemia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140CE99E-AE16-0A3E-1C82-BF58A7938462}"/>
              </a:ext>
            </a:extLst>
          </p:cNvPr>
          <p:cNvSpPr/>
          <p:nvPr/>
        </p:nvSpPr>
        <p:spPr>
          <a:xfrm>
            <a:off x="5124972" y="2723048"/>
            <a:ext cx="1398267" cy="315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Orgaaninen synteesi / Orgaanisen synteesin perusteet 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22">
            <a:extLst>
              <a:ext uri="{FF2B5EF4-FFF2-40B4-BE49-F238E27FC236}">
                <a16:creationId xmlns:a16="http://schemas.microsoft.com/office/drawing/2014/main" id="{4C6ADAB6-9656-E16B-1E7E-B0DD680FAA1B}"/>
              </a:ext>
            </a:extLst>
          </p:cNvPr>
          <p:cNvSpPr/>
          <p:nvPr/>
        </p:nvSpPr>
        <p:spPr>
          <a:xfrm>
            <a:off x="5195315" y="1936828"/>
            <a:ext cx="1257578" cy="327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Vähintään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kolme</a:t>
            </a: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seuraavista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2297EE7-26DC-D71F-3CE8-4C443842499F}"/>
              </a:ext>
            </a:extLst>
          </p:cNvPr>
          <p:cNvSpPr/>
          <p:nvPr/>
        </p:nvSpPr>
        <p:spPr>
          <a:xfrm rot="5400000">
            <a:off x="5725521" y="2279150"/>
            <a:ext cx="197167" cy="217422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7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6331DB-B171-9346-5509-9DF0FFAAEAF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sz="3600" dirty="0"/>
              <a:t>Yhteisohjelmat, joihin voi jatkaa ilman erillistä hakua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2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190026" y="2342198"/>
            <a:ext cx="1505676" cy="108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 Science Technologies:</a:t>
            </a:r>
          </a:p>
          <a:p>
            <a:pPr algn="ctr" defTabSz="617220"/>
            <a:r>
              <a:rPr lang="fi-FI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Biosystems</a:t>
            </a:r>
            <a:r>
              <a:rPr lang="fi-FI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Biomaterials</a:t>
            </a:r>
            <a:r>
              <a:rPr lang="fi-FI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7096872" y="2342199"/>
            <a:ext cx="1505676" cy="108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1100" b="1" dirty="0"/>
              <a:t>Advanced Energy Solutions:</a:t>
            </a:r>
          </a:p>
          <a:p>
            <a:pPr algn="ctr" defTabSz="617220"/>
            <a:r>
              <a: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Industrial Energy Processes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4862714" y="2876303"/>
            <a:ext cx="2234158" cy="58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90025" y="142644"/>
            <a:ext cx="8766249" cy="5048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r>
              <a:rPr lang="fi-FI" sz="2800" b="1" dirty="0">
                <a:solidFill>
                  <a:prstClr val="black"/>
                </a:solidFill>
                <a:latin typeface="Arial" panose="020B0604020202020204"/>
              </a:rPr>
              <a:t>Yhteisohjelmat, joihin voi jatkaa ilman erillistä hakua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695702" y="2876303"/>
            <a:ext cx="1768745" cy="58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94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Kemian tekniikan kandidaattiohjelma </a:t>
            </a: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5195315" y="2767610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Suora polku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A04782EE-0FA1-4870-90FE-77912F2AA056}"/>
              </a:ext>
            </a:extLst>
          </p:cNvPr>
          <p:cNvSpPr/>
          <p:nvPr/>
        </p:nvSpPr>
        <p:spPr>
          <a:xfrm>
            <a:off x="287338" y="1101658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Kynnyskurssi, joka täytyy suorittaa, jotta voi jatkaa kyseisessä DI-ohjelmassa.</a:t>
            </a:r>
          </a:p>
        </p:txBody>
      </p:sp>
      <p:sp>
        <p:nvSpPr>
          <p:cNvPr id="20" name="Rectangle: Rounded Corners 22">
            <a:extLst>
              <a:ext uri="{FF2B5EF4-FFF2-40B4-BE49-F238E27FC236}">
                <a16:creationId xmlns:a16="http://schemas.microsoft.com/office/drawing/2014/main" id="{87E8125F-08E5-ED29-ED75-6A2C1E986AE4}"/>
              </a:ext>
            </a:extLst>
          </p:cNvPr>
          <p:cNvSpPr/>
          <p:nvPr/>
        </p:nvSpPr>
        <p:spPr>
          <a:xfrm>
            <a:off x="1980836" y="2424986"/>
            <a:ext cx="1398267" cy="3218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Orgaaninen synteesi/</a:t>
            </a:r>
            <a:b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Orgaanisen synteesin perusteet *)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C93AC864-EDA0-2F43-1C63-90D469D98312}"/>
              </a:ext>
            </a:extLst>
          </p:cNvPr>
          <p:cNvSpPr/>
          <p:nvPr/>
        </p:nvSpPr>
        <p:spPr>
          <a:xfrm>
            <a:off x="1980836" y="278266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Solu- ja molekyylibiologia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2">
            <a:extLst>
              <a:ext uri="{FF2B5EF4-FFF2-40B4-BE49-F238E27FC236}">
                <a16:creationId xmlns:a16="http://schemas.microsoft.com/office/drawing/2014/main" id="{B8931CC8-836F-CFA0-81DA-1D6EC86922BC}"/>
              </a:ext>
            </a:extLst>
          </p:cNvPr>
          <p:cNvSpPr/>
          <p:nvPr/>
        </p:nvSpPr>
        <p:spPr>
          <a:xfrm>
            <a:off x="1980836" y="3005062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**)</a:t>
            </a: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2">
            <a:extLst>
              <a:ext uri="{FF2B5EF4-FFF2-40B4-BE49-F238E27FC236}">
                <a16:creationId xmlns:a16="http://schemas.microsoft.com/office/drawing/2014/main" id="{97F39C54-AE30-E794-1354-6A5054FD70D9}"/>
              </a:ext>
            </a:extLst>
          </p:cNvPr>
          <p:cNvSpPr/>
          <p:nvPr/>
        </p:nvSpPr>
        <p:spPr>
          <a:xfrm>
            <a:off x="190027" y="3636510"/>
            <a:ext cx="2232226" cy="3197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2018-2020 opetussuunnitelman mukaan opiskeleville</a:t>
            </a:r>
          </a:p>
        </p:txBody>
      </p:sp>
      <p:sp>
        <p:nvSpPr>
          <p:cNvPr id="28" name="Rectangle: Rounded Corners 22">
            <a:extLst>
              <a:ext uri="{FF2B5EF4-FFF2-40B4-BE49-F238E27FC236}">
                <a16:creationId xmlns:a16="http://schemas.microsoft.com/office/drawing/2014/main" id="{C8E0FDF7-1984-55B6-4063-C0217A7CF622}"/>
              </a:ext>
            </a:extLst>
          </p:cNvPr>
          <p:cNvSpPr/>
          <p:nvPr/>
        </p:nvSpPr>
        <p:spPr>
          <a:xfrm>
            <a:off x="188914" y="3997160"/>
            <a:ext cx="2233339" cy="3197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**) 2020-2022 opetussuunnitelman mukaan opiskeleville</a:t>
            </a:r>
          </a:p>
        </p:txBody>
      </p:sp>
    </p:spTree>
    <p:extLst>
      <p:ext uri="{BB962C8B-B14F-4D97-AF65-F5344CB8AC3E}">
        <p14:creationId xmlns:p14="http://schemas.microsoft.com/office/powerpoint/2010/main" val="139325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F7DFE4-686E-05B3-0F6D-E021415DCC0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55650" y="1583812"/>
            <a:ext cx="7669159" cy="1352265"/>
          </a:xfrm>
        </p:spPr>
        <p:txBody>
          <a:bodyPr/>
          <a:lstStyle/>
          <a:p>
            <a:r>
              <a:rPr lang="en-US" sz="4000" dirty="0"/>
              <a:t>Aalto Bachelor’s </a:t>
            </a:r>
            <a:r>
              <a:rPr lang="en-US" sz="4000" dirty="0" err="1"/>
              <a:t>Programme</a:t>
            </a:r>
            <a:r>
              <a:rPr lang="en-US" sz="4000" dirty="0"/>
              <a:t> in Science and Technology – Chemical  Engineering</a:t>
            </a:r>
            <a:endParaRPr lang="LID4096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7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FAFEB-27ED-4648-B53F-E5CE8910968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8" y="28435"/>
            <a:ext cx="8497093" cy="1007055"/>
          </a:xfrm>
        </p:spPr>
        <p:txBody>
          <a:bodyPr>
            <a:normAutofit/>
          </a:bodyPr>
          <a:lstStyle/>
          <a:p>
            <a:r>
              <a:rPr lang="en-US" dirty="0" err="1"/>
              <a:t>Aiheet</a:t>
            </a:r>
            <a:endParaRPr lang="LID4096" dirty="0"/>
          </a:p>
        </p:txBody>
      </p:sp>
      <p:graphicFrame>
        <p:nvGraphicFramePr>
          <p:cNvPr id="10" name="Text Placeholder 7">
            <a:extLst>
              <a:ext uri="{FF2B5EF4-FFF2-40B4-BE49-F238E27FC236}">
                <a16:creationId xmlns:a16="http://schemas.microsoft.com/office/drawing/2014/main" id="{EC107099-3D3C-8A77-5968-FEA3AB258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391365"/>
              </p:ext>
            </p:extLst>
          </p:nvPr>
        </p:nvGraphicFramePr>
        <p:xfrm>
          <a:off x="287338" y="1208314"/>
          <a:ext cx="8497093" cy="307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01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A9E30-4DC0-4A6C-A4F0-73F75D6015E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800" dirty="0"/>
              <a:t>Aalto Bachelor’s </a:t>
            </a:r>
            <a:r>
              <a:rPr lang="en-US" sz="2800" dirty="0" err="1"/>
              <a:t>Programme</a:t>
            </a:r>
            <a:r>
              <a:rPr lang="en-US" sz="2800" dirty="0"/>
              <a:t> in Science and Technology – Chemical  Engineering</a:t>
            </a:r>
            <a:endParaRPr lang="LID4096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C28B3-0600-498D-B9B2-858E88D56C0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2200" dirty="0"/>
              <a:t>The following 3 slides apply only to students in Aalto Bachelor’s </a:t>
            </a:r>
            <a:r>
              <a:rPr lang="en-US" sz="2200" dirty="0" err="1"/>
              <a:t>Programme</a:t>
            </a:r>
            <a:r>
              <a:rPr lang="en-US" sz="2200" dirty="0"/>
              <a:t> in Science and Technology – Chemical  Engineering</a:t>
            </a:r>
            <a:endParaRPr lang="LID4096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check the requirements from the </a:t>
            </a:r>
            <a:r>
              <a:rPr lang="en-US" dirty="0" err="1"/>
              <a:t>programme</a:t>
            </a:r>
            <a:r>
              <a:rPr lang="en-US" dirty="0"/>
              <a:t> pages!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96454-C00C-42E3-A160-9F6CB1D638CF}"/>
              </a:ext>
            </a:extLst>
          </p:cNvPr>
          <p:cNvSpPr txBox="1"/>
          <p:nvPr/>
        </p:nvSpPr>
        <p:spPr>
          <a:xfrm>
            <a:off x="287338" y="2922872"/>
            <a:ext cx="6750050" cy="1498283"/>
          </a:xfrm>
          <a:prstGeom prst="roundRect">
            <a:avLst/>
          </a:prstGeom>
          <a:noFill/>
          <a:ln>
            <a:solidFill>
              <a:srgbClr val="00965E"/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200" b="0" i="0" dirty="0">
                <a:solidFill>
                  <a:srgbClr val="242424"/>
                </a:solidFill>
                <a:effectLst/>
                <a:latin typeface="-apple-system"/>
              </a:rPr>
              <a:t>Tuition-fee liable students who complete their Aalto bachelor's degree in normative time (i.e. three years or six terms) with a final grade point average of 3.80 or above, will receive upon application a full, category A scholarship for their Aalto Master's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-apple-system"/>
              </a:rPr>
              <a:t>programme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-apple-system"/>
              </a:rPr>
              <a:t>, covering 100% of their tuition fees for the normative duration of the master's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-apple-system"/>
              </a:rPr>
              <a:t>programme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-apple-system"/>
              </a:rPr>
              <a:t> (i.e. two years or four terms).</a:t>
            </a:r>
          </a:p>
          <a:p>
            <a:pPr algn="l">
              <a:spcAft>
                <a:spcPts val="600"/>
              </a:spcAft>
            </a:pPr>
            <a:r>
              <a:rPr lang="en-US" sz="1200" b="0" i="0" dirty="0">
                <a:solidFill>
                  <a:srgbClr val="242424"/>
                </a:solidFill>
                <a:effectLst/>
                <a:latin typeface="-apple-system"/>
              </a:rPr>
              <a:t>The scholarship is applied for in Sisu bachelor’s degree graduation request.</a:t>
            </a:r>
          </a:p>
          <a:p>
            <a:pPr>
              <a:spcAft>
                <a:spcPts val="600"/>
              </a:spcAft>
            </a:pPr>
            <a:r>
              <a:rPr lang="en-US" sz="1200" b="0" i="0" dirty="0">
                <a:solidFill>
                  <a:srgbClr val="242424"/>
                </a:solidFill>
                <a:effectLst/>
                <a:latin typeface="-apple-system"/>
                <a:sym typeface="Wingdings" panose="05000000000000000000" pitchFamily="2" charset="2"/>
                <a:hlinkClick r:id="rId2"/>
              </a:rPr>
              <a:t> 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-apple-system"/>
                <a:hlinkClick r:id="rId2"/>
              </a:rPr>
              <a:t>Read more on aalto.fi</a:t>
            </a:r>
            <a:endParaRPr lang="en-US" sz="1200" b="0" i="0" dirty="0">
              <a:solidFill>
                <a:srgbClr val="24242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28484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EB1090-86F7-40C6-8D04-337133CAA790}"/>
              </a:ext>
            </a:extLst>
          </p:cNvPr>
          <p:cNvSpPr txBox="1"/>
          <p:nvPr/>
        </p:nvSpPr>
        <p:spPr>
          <a:xfrm>
            <a:off x="152536" y="110722"/>
            <a:ext cx="90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Chemical, Biochemical and Materials Engineering</a:t>
            </a:r>
            <a:endParaRPr lang="LID4096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0E0C1B-3EE7-4F03-8AA2-06424EC75494}"/>
              </a:ext>
            </a:extLst>
          </p:cNvPr>
          <p:cNvSpPr/>
          <p:nvPr/>
        </p:nvSpPr>
        <p:spPr>
          <a:xfrm>
            <a:off x="3656229" y="1161968"/>
            <a:ext cx="1396800" cy="4032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Biomass Refining</a:t>
            </a:r>
            <a:endParaRPr lang="LID4096" sz="11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A3CCFA-68A4-4539-8258-28CD7D887592}"/>
              </a:ext>
            </a:extLst>
          </p:cNvPr>
          <p:cNvSpPr/>
          <p:nvPr/>
        </p:nvSpPr>
        <p:spPr>
          <a:xfrm>
            <a:off x="1763126" y="4586467"/>
            <a:ext cx="1396800" cy="4032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Sustainable Metals Processing</a:t>
            </a:r>
            <a:endParaRPr lang="LID4096" sz="11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E56823-F9E7-418B-8923-59E360664698}"/>
              </a:ext>
            </a:extLst>
          </p:cNvPr>
          <p:cNvSpPr/>
          <p:nvPr/>
        </p:nvSpPr>
        <p:spPr>
          <a:xfrm>
            <a:off x="1057282" y="1285707"/>
            <a:ext cx="1396800" cy="4032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Biotechnology</a:t>
            </a:r>
            <a:endParaRPr lang="LID4096" sz="11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277CB5-F98D-4237-BE0C-4A256E4A0A63}"/>
              </a:ext>
            </a:extLst>
          </p:cNvPr>
          <p:cNvSpPr/>
          <p:nvPr/>
        </p:nvSpPr>
        <p:spPr>
          <a:xfrm>
            <a:off x="523859" y="2982954"/>
            <a:ext cx="1396800" cy="4032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Fibre</a:t>
            </a:r>
            <a:r>
              <a:rPr lang="en-US" sz="1100" b="1" dirty="0">
                <a:solidFill>
                  <a:schemeClr val="bg1"/>
                </a:solidFill>
              </a:rPr>
              <a:t> and Polymer Engineering</a:t>
            </a:r>
            <a:endParaRPr lang="LID4096" sz="11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278942-48B2-47FD-A497-5716606384D1}"/>
              </a:ext>
            </a:extLst>
          </p:cNvPr>
          <p:cNvSpPr/>
          <p:nvPr/>
        </p:nvSpPr>
        <p:spPr>
          <a:xfrm>
            <a:off x="6413865" y="1217562"/>
            <a:ext cx="1396800" cy="4032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Chemistry</a:t>
            </a:r>
            <a:endParaRPr lang="LID4096" sz="11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48D98-D3EC-4CF1-9D81-FF97882F63A7}"/>
              </a:ext>
            </a:extLst>
          </p:cNvPr>
          <p:cNvSpPr/>
          <p:nvPr/>
        </p:nvSpPr>
        <p:spPr>
          <a:xfrm>
            <a:off x="5592952" y="4607895"/>
            <a:ext cx="1396800" cy="4032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Functional Materials</a:t>
            </a:r>
            <a:endParaRPr lang="LID4096" sz="11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A4983C-45CE-4C43-BA3A-0E8160B14801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4354629" y="3411482"/>
            <a:ext cx="1936723" cy="11964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B670F3-79B5-4280-9A22-384B68190FF2}"/>
              </a:ext>
            </a:extLst>
          </p:cNvPr>
          <p:cNvCxnSpPr>
            <a:cxnSpLocks/>
            <a:stCxn id="4" idx="3"/>
            <a:endCxn id="23" idx="1"/>
          </p:cNvCxnSpPr>
          <p:nvPr/>
        </p:nvCxnSpPr>
        <p:spPr>
          <a:xfrm>
            <a:off x="5115867" y="3184554"/>
            <a:ext cx="2359819" cy="264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540439-6260-4E57-B6BB-7264102131E6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 flipH="1" flipV="1">
            <a:off x="1755682" y="1688907"/>
            <a:ext cx="2598947" cy="1268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1C4CF7-91DB-48D3-89C1-2467D60C3A20}"/>
              </a:ext>
            </a:extLst>
          </p:cNvPr>
          <p:cNvCxnSpPr>
            <a:cxnSpLocks/>
            <a:stCxn id="4" idx="0"/>
            <a:endCxn id="10" idx="1"/>
          </p:cNvCxnSpPr>
          <p:nvPr/>
        </p:nvCxnSpPr>
        <p:spPr>
          <a:xfrm flipV="1">
            <a:off x="4354629" y="1419162"/>
            <a:ext cx="2059236" cy="1538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B20CDA3-6DB2-4637-BCB6-4E3D4D72435E}"/>
              </a:ext>
            </a:extLst>
          </p:cNvPr>
          <p:cNvSpPr/>
          <p:nvPr/>
        </p:nvSpPr>
        <p:spPr>
          <a:xfrm>
            <a:off x="7475686" y="3009424"/>
            <a:ext cx="1396800" cy="4032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Chemical and Process Engineering</a:t>
            </a:r>
            <a:endParaRPr lang="LID4096" sz="11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1EF11-EB2E-40C2-A3B9-FB214B13E37E}"/>
              </a:ext>
            </a:extLst>
          </p:cNvPr>
          <p:cNvCxnSpPr>
            <a:cxnSpLocks/>
            <a:stCxn id="4" idx="1"/>
            <a:endCxn id="9" idx="3"/>
          </p:cNvCxnSpPr>
          <p:nvPr/>
        </p:nvCxnSpPr>
        <p:spPr>
          <a:xfrm flipH="1">
            <a:off x="1920659" y="3184554"/>
            <a:ext cx="16727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263BFB-6795-4ED5-B4FA-030F8A2A842F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V="1">
            <a:off x="4354629" y="1565168"/>
            <a:ext cx="0" cy="1392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EB41FD-02DA-4B34-A5DA-A83F65E146E4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461526" y="3411482"/>
            <a:ext cx="1893103" cy="1174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625FC743-C1C9-400A-9083-648F78E2D3C6}"/>
              </a:ext>
            </a:extLst>
          </p:cNvPr>
          <p:cNvSpPr/>
          <p:nvPr/>
        </p:nvSpPr>
        <p:spPr>
          <a:xfrm>
            <a:off x="4791821" y="3490002"/>
            <a:ext cx="986258" cy="1048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prstClr val="white"/>
              </a:solidFill>
            </a:endParaRPr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E662990A-FBEB-4E34-A174-97C31F457623}"/>
              </a:ext>
            </a:extLst>
          </p:cNvPr>
          <p:cNvSpPr/>
          <p:nvPr/>
        </p:nvSpPr>
        <p:spPr>
          <a:xfrm>
            <a:off x="6048799" y="2690916"/>
            <a:ext cx="986258" cy="1048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C7ACCA-95D3-4EF2-91CC-7F5A96FA8F56}"/>
              </a:ext>
            </a:extLst>
          </p:cNvPr>
          <p:cNvSpPr txBox="1"/>
          <p:nvPr/>
        </p:nvSpPr>
        <p:spPr>
          <a:xfrm>
            <a:off x="7375756" y="3516605"/>
            <a:ext cx="1504871" cy="388191"/>
          </a:xfrm>
          <a:prstGeom prst="wedgeRoundRectCallout">
            <a:avLst>
              <a:gd name="adj1" fmla="val -72743"/>
              <a:gd name="adj2" fmla="val -716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through minor “</a:t>
            </a:r>
            <a:r>
              <a:rPr lang="en-US" sz="68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Teollinen</a:t>
            </a:r>
            <a:r>
              <a:rPr lang="en-US" sz="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prosessitekniikka</a:t>
            </a:r>
            <a:r>
              <a:rPr lang="en-US" sz="1000" b="1" dirty="0">
                <a:solidFill>
                  <a:prstClr val="black"/>
                </a:solidFill>
              </a:rPr>
              <a:t>”</a:t>
            </a:r>
            <a:endParaRPr lang="LID4096" sz="1000" b="1" dirty="0">
              <a:solidFill>
                <a:prstClr val="black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80447A-4179-4675-BA29-E8022F70A490}"/>
              </a:ext>
            </a:extLst>
          </p:cNvPr>
          <p:cNvSpPr txBox="1"/>
          <p:nvPr/>
        </p:nvSpPr>
        <p:spPr>
          <a:xfrm>
            <a:off x="5048633" y="1797693"/>
            <a:ext cx="1555289" cy="33370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organic synthesis </a:t>
            </a:r>
            <a:r>
              <a:rPr lang="en-US" sz="68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Organic Synthetic Chemistry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99C71D75-E47F-B42B-17F7-171CD8C35EFD}"/>
              </a:ext>
            </a:extLst>
          </p:cNvPr>
          <p:cNvSpPr/>
          <p:nvPr/>
        </p:nvSpPr>
        <p:spPr>
          <a:xfrm>
            <a:off x="6633285" y="1996583"/>
            <a:ext cx="231152" cy="283258"/>
          </a:xfrm>
          <a:prstGeom prst="chevr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55FFF9-97E9-83D5-E117-8BB1138B087C}"/>
              </a:ext>
            </a:extLst>
          </p:cNvPr>
          <p:cNvSpPr txBox="1"/>
          <p:nvPr/>
        </p:nvSpPr>
        <p:spPr>
          <a:xfrm>
            <a:off x="6908888" y="1816336"/>
            <a:ext cx="1649303" cy="6980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ts val="800"/>
              <a:buFont typeface="Arial" panose="020B0604020202020204" pitchFamily="34" charset="0"/>
              <a:buChar char="•"/>
            </a:pPr>
            <a:r>
              <a:rPr lang="en-US" sz="68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Highly recommended for students who started in 2019 or 2020</a:t>
            </a:r>
            <a:endParaRPr lang="en-US" sz="6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ts val="800"/>
              <a:buFont typeface="Arial" panose="020B0604020202020204" pitchFamily="34" charset="0"/>
              <a:buChar char="•"/>
            </a:pPr>
            <a:r>
              <a:rPr lang="en-US" sz="68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Compulsory for students who have started in 2021 or later</a:t>
            </a:r>
            <a:endParaRPr lang="en-US" sz="68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C413CD-6A7A-1DFF-3DF8-316AB94C01FD}"/>
              </a:ext>
            </a:extLst>
          </p:cNvPr>
          <p:cNvSpPr txBox="1"/>
          <p:nvPr/>
        </p:nvSpPr>
        <p:spPr>
          <a:xfrm>
            <a:off x="296784" y="1869733"/>
            <a:ext cx="1649303" cy="6980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recommended for students who started in 2019 or 2020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for students who have started in 2021 or later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359BF8F9-3E0E-4483-3D72-5D63597EF345}"/>
              </a:ext>
            </a:extLst>
          </p:cNvPr>
          <p:cNvSpPr/>
          <p:nvPr/>
        </p:nvSpPr>
        <p:spPr>
          <a:xfrm flipH="1">
            <a:off x="1968102" y="2085442"/>
            <a:ext cx="253361" cy="283258"/>
          </a:xfrm>
          <a:prstGeom prst="chevr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8BF33D-74A3-4B2B-9604-86C33DDE8DB1}"/>
              </a:ext>
            </a:extLst>
          </p:cNvPr>
          <p:cNvSpPr/>
          <p:nvPr/>
        </p:nvSpPr>
        <p:spPr>
          <a:xfrm>
            <a:off x="3593390" y="2957625"/>
            <a:ext cx="1522477" cy="45385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Chemical Engineering</a:t>
            </a:r>
            <a:endParaRPr lang="LID4096" sz="1100" b="1" dirty="0">
              <a:solidFill>
                <a:prstClr val="black"/>
              </a:solidFill>
            </a:endParaRPr>
          </a:p>
        </p:txBody>
      </p:sp>
      <p:sp>
        <p:nvSpPr>
          <p:cNvPr id="58" name="Rectangle: Rounded Corners 22">
            <a:extLst>
              <a:ext uri="{FF2B5EF4-FFF2-40B4-BE49-F238E27FC236}">
                <a16:creationId xmlns:a16="http://schemas.microsoft.com/office/drawing/2014/main" id="{6E1D7115-72A6-4F20-2BD1-A437A26C7B47}"/>
              </a:ext>
            </a:extLst>
          </p:cNvPr>
          <p:cNvSpPr/>
          <p:nvPr/>
        </p:nvSpPr>
        <p:spPr>
          <a:xfrm>
            <a:off x="2257963" y="2002454"/>
            <a:ext cx="1398266" cy="4039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 and Molecular Biology (in Finnish, an exam offered in English)</a:t>
            </a:r>
          </a:p>
        </p:txBody>
      </p:sp>
      <p:sp>
        <p:nvSpPr>
          <p:cNvPr id="59" name="Rectangle: Rounded Corners 22">
            <a:extLst>
              <a:ext uri="{FF2B5EF4-FFF2-40B4-BE49-F238E27FC236}">
                <a16:creationId xmlns:a16="http://schemas.microsoft.com/office/drawing/2014/main" id="{57478D3F-3BEF-D2AA-FA07-CC93ACE03D33}"/>
              </a:ext>
            </a:extLst>
          </p:cNvPr>
          <p:cNvSpPr/>
          <p:nvPr/>
        </p:nvSpPr>
        <p:spPr>
          <a:xfrm>
            <a:off x="5047442" y="2162420"/>
            <a:ext cx="1555288" cy="2920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Inorganic Chemistry or corresponding knowledge</a:t>
            </a:r>
          </a:p>
        </p:txBody>
      </p:sp>
      <p:sp>
        <p:nvSpPr>
          <p:cNvPr id="60" name="Rectangle: Rounded Corners 22">
            <a:extLst>
              <a:ext uri="{FF2B5EF4-FFF2-40B4-BE49-F238E27FC236}">
                <a16:creationId xmlns:a16="http://schemas.microsoft.com/office/drawing/2014/main" id="{054BBBD6-2E08-4060-148D-B6BDEB229E33}"/>
              </a:ext>
            </a:extLst>
          </p:cNvPr>
          <p:cNvSpPr/>
          <p:nvPr/>
        </p:nvSpPr>
        <p:spPr>
          <a:xfrm>
            <a:off x="242960" y="505136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course that must be completed in order to proceed in the program.</a:t>
            </a:r>
            <a:endParaRPr kumimoji="0" lang="fi-FI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82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26625" y="106384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Bioproducts Engineering</a:t>
            </a:r>
            <a:endParaRPr kumimoji="0" lang="en-US" sz="94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F0435D54-CE44-40DA-846D-E678DC70EB38}"/>
              </a:ext>
            </a:extLst>
          </p:cNvPr>
          <p:cNvSpPr/>
          <p:nvPr/>
        </p:nvSpPr>
        <p:spPr>
          <a:xfrm>
            <a:off x="3428134" y="4493950"/>
            <a:ext cx="1470891" cy="4741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Chemical and Metallurgical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Engineering </a:t>
            </a:r>
            <a:endParaRPr kumimoji="0" lang="fi-FI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1563C84A-56CC-4EE3-B65E-383D362B2BAE}"/>
              </a:ext>
            </a:extLst>
          </p:cNvPr>
          <p:cNvSpPr/>
          <p:nvPr/>
        </p:nvSpPr>
        <p:spPr>
          <a:xfrm>
            <a:off x="190026" y="2638703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Biotechnology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4E1C26C9-C22B-4974-BD4A-3D5609761CFD}"/>
              </a:ext>
            </a:extLst>
          </p:cNvPr>
          <p:cNvSpPr/>
          <p:nvPr/>
        </p:nvSpPr>
        <p:spPr>
          <a:xfrm>
            <a:off x="6926184" y="2632178"/>
            <a:ext cx="1472400" cy="47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Chemistry and Materials Science </a:t>
            </a:r>
            <a:endParaRPr kumimoji="0" lang="en-US" sz="94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4162825" y="1539043"/>
            <a:ext cx="756" cy="1135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6422E4-48EE-48D5-8638-A960BF652B89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4862714" y="2869778"/>
            <a:ext cx="2063470" cy="6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B49438C-A515-47F5-B109-DC6D116035A6}"/>
              </a:ext>
            </a:extLst>
          </p:cNvPr>
          <p:cNvSpPr txBox="1">
            <a:spLocks/>
          </p:cNvSpPr>
          <p:nvPr/>
        </p:nvSpPr>
        <p:spPr>
          <a:xfrm>
            <a:off x="190026" y="123866"/>
            <a:ext cx="7274312" cy="5048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New CHEM master’s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programmes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9690BF-4142-4652-9873-3048FBD6793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163580" y="3078270"/>
            <a:ext cx="1" cy="14156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A16E7F-326A-46B2-B392-D605488A9A88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>
            <a:off x="1662426" y="2876303"/>
            <a:ext cx="18020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26">
            <a:extLst>
              <a:ext uri="{FF2B5EF4-FFF2-40B4-BE49-F238E27FC236}">
                <a16:creationId xmlns:a16="http://schemas.microsoft.com/office/drawing/2014/main" id="{AD3C7084-A913-4106-8603-83A4D39D429E}"/>
              </a:ext>
            </a:extLst>
          </p:cNvPr>
          <p:cNvSpPr/>
          <p:nvPr/>
        </p:nvSpPr>
        <p:spPr>
          <a:xfrm>
            <a:off x="3464447" y="2674336"/>
            <a:ext cx="1398267" cy="40393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Engineering</a:t>
            </a: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6247560D-7A4C-4616-A22F-4FE09E885A4B}"/>
              </a:ext>
            </a:extLst>
          </p:cNvPr>
          <p:cNvSpPr/>
          <p:nvPr/>
        </p:nvSpPr>
        <p:spPr>
          <a:xfrm>
            <a:off x="3464449" y="1887798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</a:t>
            </a:r>
            <a:r>
              <a:rPr kumimoji="0" lang="fi-FI" sz="6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requirements</a:t>
            </a: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A04782EE-0FA1-4870-90FE-77912F2AA056}"/>
              </a:ext>
            </a:extLst>
          </p:cNvPr>
          <p:cNvSpPr/>
          <p:nvPr/>
        </p:nvSpPr>
        <p:spPr>
          <a:xfrm>
            <a:off x="287338" y="673538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course that must be completed in order to proceed in the program.</a:t>
            </a:r>
            <a:endParaRPr kumimoji="0" lang="fi-FI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: Rounded Corners 22">
            <a:extLst>
              <a:ext uri="{FF2B5EF4-FFF2-40B4-BE49-F238E27FC236}">
                <a16:creationId xmlns:a16="http://schemas.microsoft.com/office/drawing/2014/main" id="{5F381B45-F6CF-328D-F6E1-A995F09F723E}"/>
              </a:ext>
            </a:extLst>
          </p:cNvPr>
          <p:cNvSpPr/>
          <p:nvPr/>
        </p:nvSpPr>
        <p:spPr>
          <a:xfrm>
            <a:off x="1961695" y="2685717"/>
            <a:ext cx="1398266" cy="4039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 and Molecular Biology (in Finnish, an exam offered in English)</a:t>
            </a:r>
          </a:p>
        </p:txBody>
      </p:sp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3AB92B02-2498-4F47-F6BC-3876EF8E2A51}"/>
              </a:ext>
            </a:extLst>
          </p:cNvPr>
          <p:cNvSpPr/>
          <p:nvPr/>
        </p:nvSpPr>
        <p:spPr>
          <a:xfrm>
            <a:off x="5124972" y="3070620"/>
            <a:ext cx="1398267" cy="47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Fundamentals of Organic Chemistry (in Finnish or completed as independent work)</a:t>
            </a: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2207F397-DA16-35FC-5BB6-CEFCC20C04A0}"/>
              </a:ext>
            </a:extLst>
          </p:cNvPr>
          <p:cNvSpPr/>
          <p:nvPr/>
        </p:nvSpPr>
        <p:spPr>
          <a:xfrm>
            <a:off x="5124972" y="250887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Nanomaterials</a:t>
            </a: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140CE99E-AE16-0A3E-1C82-BF58A7938462}"/>
              </a:ext>
            </a:extLst>
          </p:cNvPr>
          <p:cNvSpPr/>
          <p:nvPr/>
        </p:nvSpPr>
        <p:spPr>
          <a:xfrm>
            <a:off x="5124972" y="2723048"/>
            <a:ext cx="1398267" cy="315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Inorganic Chemistry (in Finnish, book exam available)</a:t>
            </a:r>
          </a:p>
        </p:txBody>
      </p:sp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5931EC69-8DC4-7866-F8CD-2ED82343BDC3}"/>
              </a:ext>
            </a:extLst>
          </p:cNvPr>
          <p:cNvSpPr/>
          <p:nvPr/>
        </p:nvSpPr>
        <p:spPr>
          <a:xfrm>
            <a:off x="3463691" y="3830946"/>
            <a:ext cx="1398267" cy="37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Operations (in Finnish or completed as independent work)</a:t>
            </a:r>
          </a:p>
        </p:txBody>
      </p: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57FC771B-97B6-D635-A01E-74B7240732C5}"/>
              </a:ext>
            </a:extLst>
          </p:cNvPr>
          <p:cNvSpPr/>
          <p:nvPr/>
        </p:nvSpPr>
        <p:spPr>
          <a:xfrm>
            <a:off x="3463691" y="3208644"/>
            <a:ext cx="1398267" cy="1865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Design </a:t>
            </a:r>
          </a:p>
        </p:txBody>
      </p:sp>
      <p:sp>
        <p:nvSpPr>
          <p:cNvPr id="17" name="Rectangle: Rounded Corners 22">
            <a:extLst>
              <a:ext uri="{FF2B5EF4-FFF2-40B4-BE49-F238E27FC236}">
                <a16:creationId xmlns:a16="http://schemas.microsoft.com/office/drawing/2014/main" id="{0B0A0EC0-CDE9-FED1-F587-D9EEAE4C4D25}"/>
              </a:ext>
            </a:extLst>
          </p:cNvPr>
          <p:cNvSpPr/>
          <p:nvPr/>
        </p:nvSpPr>
        <p:spPr>
          <a:xfrm>
            <a:off x="3463691" y="3422818"/>
            <a:ext cx="1398267" cy="3763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Flow and Heat Transfer (in Finnish or completed as independent work)</a:t>
            </a:r>
          </a:p>
        </p:txBody>
      </p:sp>
    </p:spTree>
    <p:extLst>
      <p:ext uri="{BB962C8B-B14F-4D97-AF65-F5344CB8AC3E}">
        <p14:creationId xmlns:p14="http://schemas.microsoft.com/office/powerpoint/2010/main" val="1882968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11BC-2851-4A6E-B092-33B72A19335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Aalto joint </a:t>
            </a:r>
            <a:r>
              <a:rPr lang="en-US" sz="3200" dirty="0" err="1"/>
              <a:t>programmes</a:t>
            </a:r>
            <a:endParaRPr lang="en-US" sz="3200" dirty="0"/>
          </a:p>
        </p:txBody>
      </p:sp>
      <p:sp>
        <p:nvSpPr>
          <p:cNvPr id="2" name="Rectangle: Rounded Corners 31">
            <a:extLst>
              <a:ext uri="{FF2B5EF4-FFF2-40B4-BE49-F238E27FC236}">
                <a16:creationId xmlns:a16="http://schemas.microsoft.com/office/drawing/2014/main" id="{31538905-C097-C5D4-43B8-1DD0EA2D1174}"/>
              </a:ext>
            </a:extLst>
          </p:cNvPr>
          <p:cNvSpPr/>
          <p:nvPr/>
        </p:nvSpPr>
        <p:spPr>
          <a:xfrm>
            <a:off x="372703" y="2037645"/>
            <a:ext cx="1505676" cy="108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fi-FI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 Science Technologies:</a:t>
            </a:r>
          </a:p>
          <a:p>
            <a:pPr algn="ctr" defTabSz="617220"/>
            <a:r>
              <a:rPr lang="fi-FI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Biosystems</a:t>
            </a:r>
            <a:r>
              <a:rPr lang="fi-FI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Biomaterials</a:t>
            </a:r>
            <a:r>
              <a:rPr lang="fi-FI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5A3827-FE61-DE6A-03E9-C9AB7E8AF3C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878379" y="2158393"/>
            <a:ext cx="3596047" cy="5089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26">
            <a:extLst>
              <a:ext uri="{FF2B5EF4-FFF2-40B4-BE49-F238E27FC236}">
                <a16:creationId xmlns:a16="http://schemas.microsoft.com/office/drawing/2014/main" id="{8DFBAB1F-ED37-4C19-385E-2D19B8C9E657}"/>
              </a:ext>
            </a:extLst>
          </p:cNvPr>
          <p:cNvSpPr/>
          <p:nvPr/>
        </p:nvSpPr>
        <p:spPr>
          <a:xfrm>
            <a:off x="5474426" y="2465391"/>
            <a:ext cx="1398267" cy="40393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Engineering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CE1B6F-EFFD-6A85-BBA9-BBAB6EE0832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878379" y="2667358"/>
            <a:ext cx="3596047" cy="3089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6967104A-5A03-42A7-99AC-24E338777B3B}"/>
              </a:ext>
            </a:extLst>
          </p:cNvPr>
          <p:cNvSpPr/>
          <p:nvPr/>
        </p:nvSpPr>
        <p:spPr>
          <a:xfrm>
            <a:off x="2395316" y="2731507"/>
            <a:ext cx="2232226" cy="392144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who started in 2021 or after</a:t>
            </a:r>
            <a:endParaRPr lang="fi-FI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006627C0-592C-5BC3-41BF-1E36F745723E}"/>
              </a:ext>
            </a:extLst>
          </p:cNvPr>
          <p:cNvSpPr/>
          <p:nvPr/>
        </p:nvSpPr>
        <p:spPr>
          <a:xfrm>
            <a:off x="2851598" y="3152203"/>
            <a:ext cx="1319662" cy="6968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and Molecular Biology</a:t>
            </a:r>
            <a:b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Finnish, an exam offered in English)</a:t>
            </a:r>
          </a:p>
        </p:txBody>
      </p:sp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97F9076D-11A2-16C7-F69F-5F7878D75E0B}"/>
              </a:ext>
            </a:extLst>
          </p:cNvPr>
          <p:cNvSpPr/>
          <p:nvPr/>
        </p:nvSpPr>
        <p:spPr>
          <a:xfrm>
            <a:off x="2395316" y="2066428"/>
            <a:ext cx="2232226" cy="422003"/>
          </a:xfrm>
          <a:prstGeom prst="up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7220"/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who started in 2020 or before</a:t>
            </a:r>
            <a:endParaRPr lang="fi-FI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608763A9-9717-AB63-B7B2-6775D1F7D020}"/>
              </a:ext>
            </a:extLst>
          </p:cNvPr>
          <p:cNvSpPr/>
          <p:nvPr/>
        </p:nvSpPr>
        <p:spPr>
          <a:xfrm>
            <a:off x="2812295" y="1828768"/>
            <a:ext cx="1398267" cy="2043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</a:t>
            </a:r>
            <a:r>
              <a:rPr kumimoji="0" lang="fi-FI" sz="67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requirements</a:t>
            </a: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22">
            <a:extLst>
              <a:ext uri="{FF2B5EF4-FFF2-40B4-BE49-F238E27FC236}">
                <a16:creationId xmlns:a16="http://schemas.microsoft.com/office/drawing/2014/main" id="{D8BBC6BF-7C3F-E201-688E-A36D338011A0}"/>
              </a:ext>
            </a:extLst>
          </p:cNvPr>
          <p:cNvSpPr/>
          <p:nvPr/>
        </p:nvSpPr>
        <p:spPr>
          <a:xfrm>
            <a:off x="287338" y="673538"/>
            <a:ext cx="2398271" cy="40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course that must be completed in order to proceed in the program.</a:t>
            </a:r>
            <a:endParaRPr kumimoji="0" lang="fi-FI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3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989AF-B87F-45E4-A055-FB009B5412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Option 2: </a:t>
            </a:r>
            <a:r>
              <a:rPr lang="en-US" sz="2800" dirty="0"/>
              <a:t>Continue your studies in a different school and degree </a:t>
            </a:r>
            <a:r>
              <a:rPr lang="en-US" sz="2800" dirty="0" err="1"/>
              <a:t>programme</a:t>
            </a:r>
            <a:endParaRPr lang="LID4096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F604-3596-41AE-9E41-CE0EB938BD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2000" b="0" dirty="0"/>
              <a:t>Within Aalto schools of technology, you can under certain conditions continue your studies in a different school and degree </a:t>
            </a:r>
            <a:r>
              <a:rPr lang="en-US" sz="2000" b="0" dirty="0" err="1"/>
              <a:t>programme</a:t>
            </a:r>
            <a:r>
              <a:rPr lang="en-US" sz="2000" b="0" dirty="0"/>
              <a:t> than what your original right to study was valid for. </a:t>
            </a:r>
          </a:p>
          <a:p>
            <a:endParaRPr lang="en-US" sz="20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2"/>
              </a:rPr>
              <a:t>Continuing studies in a different school of technology after a Bachelor's degree (aalto.fi)</a:t>
            </a:r>
            <a:endParaRPr lang="en-US" sz="1600" b="1" dirty="0"/>
          </a:p>
          <a:p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Write the </a:t>
            </a:r>
            <a:r>
              <a:rPr lang="en-US" sz="1600" b="0" dirty="0" err="1"/>
              <a:t>programme</a:t>
            </a:r>
            <a:r>
              <a:rPr lang="en-US" sz="1600" b="0" dirty="0"/>
              <a:t> (+ major, if applicable) in your graduation application (BSc)</a:t>
            </a:r>
          </a:p>
          <a:p>
            <a:pPr marL="971550" lvl="1" indent="-342900"/>
            <a:r>
              <a:rPr lang="en-US" sz="1600" dirty="0"/>
              <a:t>If you fulfil the requirements, your master level study right starts after graduation</a:t>
            </a:r>
            <a:endParaRPr lang="LID4096" sz="1600" dirty="0"/>
          </a:p>
          <a:p>
            <a:endParaRPr lang="LID4096" sz="2000" b="0" dirty="0"/>
          </a:p>
        </p:txBody>
      </p:sp>
    </p:spTree>
    <p:extLst>
      <p:ext uri="{BB962C8B-B14F-4D97-AF65-F5344CB8AC3E}">
        <p14:creationId xmlns:p14="http://schemas.microsoft.com/office/powerpoint/2010/main" val="429265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9E6EF-F3AF-4BBA-A321-CE9B113EF46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Option 3: </a:t>
            </a:r>
            <a:r>
              <a:rPr lang="en-US" sz="3200" dirty="0"/>
              <a:t>Applying via master’s admissions (CHEM offering)</a:t>
            </a:r>
            <a:endParaRPr lang="LID4096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7953C-3BD2-483D-A84B-60AA2DF7CB4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253068"/>
            <a:ext cx="8497092" cy="369133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Some Aalto </a:t>
            </a:r>
            <a:r>
              <a:rPr lang="en-US" sz="1800" dirty="0" err="1"/>
              <a:t>programmes</a:t>
            </a:r>
            <a:r>
              <a:rPr lang="en-US" sz="1800" dirty="0"/>
              <a:t> available only through master’s admissions:</a:t>
            </a:r>
          </a:p>
          <a:p>
            <a:endParaRPr lang="en-US" sz="1800" dirty="0"/>
          </a:p>
          <a:p>
            <a:pPr lvl="1"/>
            <a:r>
              <a:rPr lang="en-US" sz="1800" dirty="0"/>
              <a:t>Creative Sustainability</a:t>
            </a:r>
          </a:p>
          <a:p>
            <a:pPr lvl="2"/>
            <a:r>
              <a:rPr lang="en-US" sz="1300" dirty="0"/>
              <a:t>Joint </a:t>
            </a:r>
            <a:r>
              <a:rPr lang="en-US" sz="1300" dirty="0" err="1"/>
              <a:t>programme</a:t>
            </a:r>
            <a:r>
              <a:rPr lang="en-US" sz="1300" dirty="0"/>
              <a:t> ARTS-BIZ-CHEM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International Design Business Management </a:t>
            </a:r>
          </a:p>
          <a:p>
            <a:pPr lvl="2"/>
            <a:r>
              <a:rPr lang="en-US" sz="1300" dirty="0"/>
              <a:t>40 </a:t>
            </a:r>
            <a:r>
              <a:rPr lang="en-US" sz="1300" dirty="0" err="1"/>
              <a:t>cr</a:t>
            </a:r>
            <a:r>
              <a:rPr lang="en-US" sz="1300" dirty="0"/>
              <a:t> IDBM studies + compulsory CHEM minor</a:t>
            </a:r>
            <a:endParaRPr lang="LID4096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58203-1A5C-462D-A422-CF5D78F61B6D}"/>
              </a:ext>
            </a:extLst>
          </p:cNvPr>
          <p:cNvSpPr txBox="1"/>
          <p:nvPr/>
        </p:nvSpPr>
        <p:spPr>
          <a:xfrm>
            <a:off x="920879" y="3720032"/>
            <a:ext cx="4344589" cy="5078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Aalto Master’s Admissions: </a:t>
            </a:r>
            <a:br>
              <a:rPr lang="en-US" dirty="0"/>
            </a:br>
            <a:r>
              <a:rPr lang="en-US" dirty="0">
                <a:highlight>
                  <a:srgbClr val="FFFFFF"/>
                </a:highlight>
              </a:rPr>
              <a:t>30 November – 2 January</a:t>
            </a:r>
            <a:endParaRPr lang="LID4096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724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D00332-2AD7-43D8-B1D0-2F76209591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Option 4: </a:t>
            </a:r>
            <a:r>
              <a:rPr lang="en-US" sz="3200" dirty="0"/>
              <a:t>International joint </a:t>
            </a:r>
            <a:r>
              <a:rPr lang="en-US" sz="3200" dirty="0" err="1"/>
              <a:t>programmes</a:t>
            </a:r>
            <a:endParaRPr lang="LID4096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29C5-35EA-45D2-B7F3-F95EB5363BD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-specific admission instructions and schedules</a:t>
            </a:r>
          </a:p>
          <a:p>
            <a:r>
              <a:rPr lang="en-US" dirty="0"/>
              <a:t>Double or triple degree</a:t>
            </a:r>
          </a:p>
          <a:p>
            <a:r>
              <a:rPr lang="en-US" dirty="0"/>
              <a:t>Semester or year in another European university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7B4FE-C5B7-45CC-AC07-096EE329678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100" b="0" dirty="0"/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Master’s </a:t>
            </a:r>
            <a:r>
              <a:rPr lang="en-US" sz="1100" dirty="0" err="1">
                <a:solidFill>
                  <a:schemeClr val="tx2"/>
                </a:solidFill>
              </a:rPr>
              <a:t>Programme</a:t>
            </a:r>
            <a:r>
              <a:rPr lang="en-US" sz="1100" dirty="0">
                <a:solidFill>
                  <a:schemeClr val="tx2"/>
                </a:solidFill>
              </a:rPr>
              <a:t> in </a:t>
            </a:r>
            <a:r>
              <a:rPr lang="en-US" sz="1100" b="1" dirty="0">
                <a:solidFill>
                  <a:schemeClr val="tx2"/>
                </a:solidFill>
              </a:rPr>
              <a:t>Advanced Materials for Innovation and Sustainability (EIT Raw Materials)</a:t>
            </a:r>
          </a:p>
          <a:p>
            <a:pPr marL="0" indent="0">
              <a:buNone/>
            </a:pPr>
            <a:r>
              <a:rPr lang="en-US" sz="1100" b="0" dirty="0"/>
              <a:t>European partner universities</a:t>
            </a:r>
          </a:p>
          <a:p>
            <a:pPr marL="0" indent="0">
              <a:buNone/>
            </a:pPr>
            <a:endParaRPr lang="en-US" sz="1100" b="0" dirty="0"/>
          </a:p>
          <a:p>
            <a:pPr marL="0" indent="0">
              <a:buNone/>
            </a:pPr>
            <a:r>
              <a:rPr lang="en-US" sz="1100" b="1" dirty="0">
                <a:solidFill>
                  <a:schemeClr val="tx2"/>
                </a:solidFill>
              </a:rPr>
              <a:t>Master's </a:t>
            </a:r>
            <a:r>
              <a:rPr lang="en-US" sz="1100" b="1" dirty="0" err="1">
                <a:solidFill>
                  <a:schemeClr val="tx2"/>
                </a:solidFill>
              </a:rPr>
              <a:t>Programme</a:t>
            </a:r>
            <a:r>
              <a:rPr lang="en-US" sz="1100" b="1" dirty="0">
                <a:solidFill>
                  <a:schemeClr val="tx2"/>
                </a:solidFill>
              </a:rPr>
              <a:t> in Biological and Chemical Engineering for a Sustainable Bioeconomy (</a:t>
            </a:r>
            <a:r>
              <a:rPr lang="en-US" sz="1100" b="1" dirty="0" err="1">
                <a:solidFill>
                  <a:schemeClr val="tx2"/>
                </a:solidFill>
              </a:rPr>
              <a:t>Bioceb</a:t>
            </a:r>
            <a:r>
              <a:rPr lang="en-US" sz="1100" b="1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100" b="0" dirty="0"/>
              <a:t>European partner universities</a:t>
            </a:r>
          </a:p>
          <a:p>
            <a:pPr marL="0" indent="0">
              <a:buNone/>
            </a:pPr>
            <a:endParaRPr lang="en-US" sz="1100" b="0" dirty="0"/>
          </a:p>
          <a:p>
            <a:pPr marL="0" indent="0">
              <a:buNone/>
            </a:pPr>
            <a:r>
              <a:rPr lang="en-US" sz="1100" b="1" dirty="0">
                <a:solidFill>
                  <a:schemeClr val="tx2"/>
                </a:solidFill>
              </a:rPr>
              <a:t>European </a:t>
            </a:r>
            <a:r>
              <a:rPr lang="en-US" sz="1100" dirty="0">
                <a:solidFill>
                  <a:schemeClr val="tx2"/>
                </a:solidFill>
              </a:rPr>
              <a:t>M</a:t>
            </a:r>
            <a:r>
              <a:rPr lang="en-US" sz="1100" b="1" dirty="0">
                <a:solidFill>
                  <a:schemeClr val="tx2"/>
                </a:solidFill>
              </a:rPr>
              <a:t>ining </a:t>
            </a:r>
            <a:r>
              <a:rPr lang="en-US" sz="1100" dirty="0">
                <a:solidFill>
                  <a:schemeClr val="tx2"/>
                </a:solidFill>
              </a:rPr>
              <a:t>C</a:t>
            </a:r>
            <a:r>
              <a:rPr lang="en-US" sz="1100" b="1" dirty="0">
                <a:solidFill>
                  <a:schemeClr val="tx2"/>
                </a:solidFill>
              </a:rPr>
              <a:t>ourse</a:t>
            </a:r>
          </a:p>
          <a:p>
            <a:pPr marL="0" indent="0">
              <a:buNone/>
            </a:pPr>
            <a:r>
              <a:rPr lang="en-US" sz="1100" b="0" dirty="0"/>
              <a:t>Joint </a:t>
            </a:r>
            <a:r>
              <a:rPr lang="en-US" sz="1100" b="0" dirty="0" err="1"/>
              <a:t>Programme</a:t>
            </a:r>
            <a:r>
              <a:rPr lang="en-US" sz="1100" b="0" dirty="0"/>
              <a:t> with ENG + European partner universities</a:t>
            </a:r>
          </a:p>
          <a:p>
            <a:pPr marL="0" indent="0">
              <a:buNone/>
            </a:pP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3808143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252228-9870-4FCF-94C5-0280E0190E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When to start master studies? </a:t>
            </a:r>
          </a:p>
          <a:p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2C30-4B22-45E1-824F-596B687F5DA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following slides “When to start master studies” apply only to students who continue their studies at </a:t>
            </a:r>
            <a:r>
              <a:rPr lang="en-US" dirty="0">
                <a:solidFill>
                  <a:schemeClr val="tx2"/>
                </a:solidFill>
              </a:rPr>
              <a:t>the School of Chemical Engineering </a:t>
            </a:r>
            <a:r>
              <a:rPr lang="en-US" dirty="0"/>
              <a:t>with the original study right: </a:t>
            </a:r>
          </a:p>
          <a:p>
            <a:pPr marL="914400" lvl="1" indent="-285750">
              <a:lnSpc>
                <a:spcPct val="150000"/>
              </a:lnSpc>
            </a:pPr>
            <a:r>
              <a:rPr lang="fi-FI" sz="1600" b="0" dirty="0"/>
              <a:t>Kemian tekniikan kandidaatti ja diplomi-insinööri </a:t>
            </a:r>
            <a:endParaRPr lang="en-US" sz="1600" b="0" dirty="0"/>
          </a:p>
          <a:p>
            <a:pPr marL="914400" lvl="1" indent="-285750">
              <a:lnSpc>
                <a:spcPct val="150000"/>
              </a:lnSpc>
            </a:pPr>
            <a:r>
              <a:rPr lang="en-US" sz="1600" b="0" dirty="0"/>
              <a:t>CHEM: Aalto Bachelor's </a:t>
            </a:r>
            <a:r>
              <a:rPr lang="en-US" sz="1600" b="0" dirty="0" err="1"/>
              <a:t>Programme</a:t>
            </a:r>
            <a:r>
              <a:rPr lang="en-US" sz="1600" b="0" dirty="0"/>
              <a:t> in Science and Technology and M.Sc. (Tech)</a:t>
            </a:r>
            <a:endParaRPr lang="LID4096" sz="1600" b="0" dirty="0"/>
          </a:p>
        </p:txBody>
      </p:sp>
    </p:spTree>
    <p:extLst>
      <p:ext uri="{BB962C8B-B14F-4D97-AF65-F5344CB8AC3E}">
        <p14:creationId xmlns:p14="http://schemas.microsoft.com/office/powerpoint/2010/main" val="3405648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90BD78-8A26-4DF5-9D85-F6EB6F0B640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8438"/>
            <a:ext cx="8492897" cy="511312"/>
          </a:xfrm>
        </p:spPr>
        <p:txBody>
          <a:bodyPr/>
          <a:lstStyle/>
          <a:p>
            <a:r>
              <a:rPr lang="en-US" dirty="0"/>
              <a:t>When to start master studies?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2EEF-FE93-4806-A8A3-EF770F38A9A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25678" y="746961"/>
            <a:ext cx="8492897" cy="3649577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Case 1: </a:t>
            </a:r>
            <a:r>
              <a:rPr lang="en-US" sz="1800" dirty="0"/>
              <a:t>Graduating in ~3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Great! Your study right to master major will be confirmed after you graduate (BSc), and your master studies start next autumn.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Remember to attend the orientation in the end of August (week 35)!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Case 2: </a:t>
            </a:r>
            <a:r>
              <a:rPr lang="en-US" sz="1800" dirty="0"/>
              <a:t>BSc degree almost finished in the beginning of academic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You may start your master studies in autumn; </a:t>
            </a:r>
            <a:r>
              <a:rPr lang="en-US" sz="1800" dirty="0" err="1"/>
              <a:t>prioritise</a:t>
            </a:r>
            <a:r>
              <a:rPr lang="en-US" sz="1800" dirty="0"/>
              <a:t> finalizing your BSc degree.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As your study right will be confirmed only after getting the BSc degree, you might not have the right to register to all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Attend the master orientation in the end of August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3588493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4CEC44-F1C5-4425-A5DD-123650716C1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When to start master studies?</a:t>
            </a:r>
            <a:endParaRPr lang="LID4096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D92912E-F03D-4AA9-8077-BE0FEB2AA23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Case 3: </a:t>
            </a:r>
            <a:r>
              <a:rPr lang="en-US" sz="1800" dirty="0"/>
              <a:t>Plenty of bachelor studies left in the beginning of academic year &amp; graduation in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Concentrate on finishing your bachelor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You may take some master level courses, if you have space in your calendar:</a:t>
            </a:r>
          </a:p>
          <a:p>
            <a:pPr marL="971550" lvl="1" indent="-342900"/>
            <a:r>
              <a:rPr lang="en-US" sz="1800" b="0" dirty="0"/>
              <a:t>Elective studies, minor studies…</a:t>
            </a:r>
          </a:p>
          <a:p>
            <a:pPr marL="971550" lvl="1" indent="-342900"/>
            <a:r>
              <a:rPr lang="en-US" sz="1800" b="0" dirty="0"/>
              <a:t>Master major courses offered in spring might have some prerequisite courses and/or restrictions in registration</a:t>
            </a:r>
          </a:p>
          <a:p>
            <a:pPr marL="971550" lvl="1" indent="-342900"/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Attend the orientation week in the autumn following your graduation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290034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371179-C5BE-7A95-FD09-40F2D849CAFD}"/>
              </a:ext>
            </a:extLst>
          </p:cNvPr>
          <p:cNvSpPr/>
          <p:nvPr/>
        </p:nvSpPr>
        <p:spPr>
          <a:xfrm>
            <a:off x="57148" y="242888"/>
            <a:ext cx="4443412" cy="413623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3D94F-6BF2-44FE-BDD8-3C4049D145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619" y="697832"/>
            <a:ext cx="4213410" cy="34169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err="1"/>
              <a:t>Programmes</a:t>
            </a:r>
            <a:r>
              <a:rPr lang="en-US" sz="1600" dirty="0"/>
              <a:t> available if you graduate </a:t>
            </a:r>
          </a:p>
          <a:p>
            <a:pPr marL="0" indent="0" algn="ctr">
              <a:buNone/>
            </a:pPr>
            <a:r>
              <a:rPr lang="en-US" sz="1600" dirty="0"/>
              <a:t>after 24.6.2024</a:t>
            </a:r>
          </a:p>
          <a:p>
            <a:r>
              <a:rPr lang="en-US" sz="1200" dirty="0"/>
              <a:t>Master’s </a:t>
            </a:r>
            <a:r>
              <a:rPr lang="en-US" sz="1200" dirty="0" err="1"/>
              <a:t>Programme</a:t>
            </a:r>
            <a:r>
              <a:rPr lang="en-US" sz="1200" dirty="0"/>
              <a:t> in Bioproducts Engineering</a:t>
            </a:r>
          </a:p>
          <a:p>
            <a:endParaRPr lang="en-US" sz="1200" dirty="0"/>
          </a:p>
          <a:p>
            <a:r>
              <a:rPr lang="en-US" sz="1200" dirty="0"/>
              <a:t>Master’s </a:t>
            </a:r>
            <a:r>
              <a:rPr lang="en-US" sz="1200" dirty="0" err="1"/>
              <a:t>Programme</a:t>
            </a:r>
            <a:r>
              <a:rPr lang="en-US" sz="1200" dirty="0"/>
              <a:t> in Biotechnology</a:t>
            </a:r>
          </a:p>
          <a:p>
            <a:endParaRPr lang="en-US" sz="1200" dirty="0"/>
          </a:p>
          <a:p>
            <a:r>
              <a:rPr lang="en-US" sz="1200" dirty="0"/>
              <a:t>Master’s </a:t>
            </a:r>
            <a:r>
              <a:rPr lang="en-US" sz="1200" dirty="0" err="1"/>
              <a:t>Programme</a:t>
            </a:r>
            <a:r>
              <a:rPr lang="en-US" sz="1200" dirty="0"/>
              <a:t> in Chemical and Metallurgical Engineering</a:t>
            </a:r>
          </a:p>
          <a:p>
            <a:pPr lvl="1"/>
            <a:r>
              <a:rPr lang="en-US" sz="1200" b="0" dirty="0"/>
              <a:t>Chemical and Process Engineering</a:t>
            </a:r>
          </a:p>
          <a:p>
            <a:pPr lvl="1"/>
            <a:r>
              <a:rPr lang="en-US" sz="1200" b="0" dirty="0"/>
              <a:t>Sustainable Metallurgical Engineering</a:t>
            </a:r>
          </a:p>
          <a:p>
            <a:endParaRPr lang="en-US" sz="1200" dirty="0"/>
          </a:p>
          <a:p>
            <a:r>
              <a:rPr lang="en-US" sz="1200" dirty="0"/>
              <a:t>Master’s </a:t>
            </a:r>
            <a:r>
              <a:rPr lang="en-US" sz="1200" dirty="0" err="1"/>
              <a:t>Programme</a:t>
            </a:r>
            <a:r>
              <a:rPr lang="en-US" sz="1200" dirty="0"/>
              <a:t> in Chemistry and Materials Science</a:t>
            </a:r>
            <a:endParaRPr lang="en-US" sz="1100" b="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LID4096" sz="1200" b="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7F9759-E82A-6F56-DD90-C562EED16A59}"/>
              </a:ext>
            </a:extLst>
          </p:cNvPr>
          <p:cNvSpPr/>
          <p:nvPr/>
        </p:nvSpPr>
        <p:spPr>
          <a:xfrm>
            <a:off x="4659500" y="242888"/>
            <a:ext cx="4443412" cy="413623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2DF98B-DE62-4296-8F45-5FA7FC0CED9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941889" y="673781"/>
            <a:ext cx="4078287" cy="42846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err="1"/>
              <a:t>Programmes</a:t>
            </a:r>
            <a:r>
              <a:rPr lang="en-US" sz="1600" dirty="0"/>
              <a:t> available if you graduate before 24.6.2024</a:t>
            </a:r>
          </a:p>
          <a:p>
            <a:pPr marL="0" indent="0">
              <a:buNone/>
            </a:pPr>
            <a:r>
              <a:rPr lang="en-US" sz="1200" b="1" dirty="0"/>
              <a:t>Master’s </a:t>
            </a:r>
            <a:r>
              <a:rPr lang="en-US" sz="1200" b="1" dirty="0" err="1"/>
              <a:t>Programme</a:t>
            </a:r>
            <a:r>
              <a:rPr lang="en-US" sz="1200" b="1" dirty="0"/>
              <a:t> in Chemical, Biochemical and Materials Engineering</a:t>
            </a:r>
          </a:p>
          <a:p>
            <a:r>
              <a:rPr lang="en-US" sz="1200" b="0" dirty="0"/>
              <a:t>Biomass Refining</a:t>
            </a:r>
          </a:p>
          <a:p>
            <a:r>
              <a:rPr lang="en-US" sz="1200" b="0" dirty="0"/>
              <a:t>Biotechnology</a:t>
            </a:r>
          </a:p>
          <a:p>
            <a:r>
              <a:rPr lang="en-US" sz="1200" b="0" dirty="0"/>
              <a:t>Chemical and Process Engineering</a:t>
            </a:r>
          </a:p>
          <a:p>
            <a:r>
              <a:rPr lang="en-US" sz="1200" b="0" dirty="0"/>
              <a:t>Chemistry</a:t>
            </a:r>
          </a:p>
          <a:p>
            <a:r>
              <a:rPr lang="en-US" sz="1200" b="0" dirty="0" err="1"/>
              <a:t>Fibre</a:t>
            </a:r>
            <a:r>
              <a:rPr lang="en-US" sz="1200" b="0" dirty="0"/>
              <a:t> and Polymer Engineering</a:t>
            </a:r>
          </a:p>
          <a:p>
            <a:r>
              <a:rPr lang="en-US" sz="1200" b="0" dirty="0"/>
              <a:t>Functional Materials</a:t>
            </a:r>
          </a:p>
          <a:p>
            <a:r>
              <a:rPr lang="en-US" sz="1200" b="0" dirty="0"/>
              <a:t>Sustainable Metals Processing</a:t>
            </a:r>
          </a:p>
          <a:p>
            <a:pPr marL="0" indent="0">
              <a:buNone/>
            </a:pPr>
            <a:endParaRPr lang="LID4096" sz="1200" b="0" i="1" dirty="0"/>
          </a:p>
        </p:txBody>
      </p:sp>
    </p:spTree>
    <p:extLst>
      <p:ext uri="{BB962C8B-B14F-4D97-AF65-F5344CB8AC3E}">
        <p14:creationId xmlns:p14="http://schemas.microsoft.com/office/powerpoint/2010/main" val="928017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201B8-85AD-4D35-85AE-9ECF46E9C53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 information: Renewal of Master’s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LID4096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5F84-C65A-4186-9422-FB1626BE65D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440"/>
              </a:spcAft>
            </a:pPr>
            <a:r>
              <a:rPr lang="fi-FI" sz="1600" b="1" dirty="0"/>
              <a:t>CHEM </a:t>
            </a:r>
            <a:r>
              <a:rPr lang="fi-FI" sz="1600" b="1" dirty="0" err="1"/>
              <a:t>Master’s</a:t>
            </a:r>
            <a:r>
              <a:rPr lang="fi-FI" sz="1600" b="1" dirty="0"/>
              <a:t> </a:t>
            </a:r>
            <a:r>
              <a:rPr lang="fi-FI" sz="1600" b="1" dirty="0" err="1"/>
              <a:t>programmes</a:t>
            </a:r>
            <a:r>
              <a:rPr lang="fi-FI" sz="1600" b="1" dirty="0"/>
              <a:t> and </a:t>
            </a:r>
            <a:r>
              <a:rPr lang="fi-FI" sz="1600" b="1" dirty="0" err="1"/>
              <a:t>majors</a:t>
            </a:r>
            <a:r>
              <a:rPr lang="fi-FI" sz="1600" b="1" dirty="0"/>
              <a:t> </a:t>
            </a:r>
            <a:r>
              <a:rPr lang="fi-FI" sz="1600" b="1" dirty="0" err="1"/>
              <a:t>are</a:t>
            </a:r>
            <a:r>
              <a:rPr lang="fi-FI" sz="1600" b="1" dirty="0"/>
              <a:t> </a:t>
            </a:r>
            <a:r>
              <a:rPr lang="fi-FI" sz="1600" b="1" dirty="0" err="1"/>
              <a:t>being</a:t>
            </a:r>
            <a:r>
              <a:rPr lang="fi-FI" sz="1600" b="1" dirty="0"/>
              <a:t> </a:t>
            </a:r>
            <a:r>
              <a:rPr lang="fi-FI" sz="1600" b="1" dirty="0" err="1"/>
              <a:t>renewed</a:t>
            </a:r>
            <a:r>
              <a:rPr lang="fi-FI" sz="1600" b="1" dirty="0"/>
              <a:t> </a:t>
            </a:r>
            <a:r>
              <a:rPr lang="fi-FI" sz="1600" b="1" dirty="0" err="1"/>
              <a:t>with</a:t>
            </a:r>
            <a:r>
              <a:rPr lang="fi-FI" sz="1600" b="1" dirty="0"/>
              <a:t> </a:t>
            </a:r>
            <a:r>
              <a:rPr lang="fi-FI" sz="1600" b="1" dirty="0" err="1"/>
              <a:t>potential</a:t>
            </a:r>
            <a:r>
              <a:rPr lang="fi-FI" sz="1600" b="1" dirty="0"/>
              <a:t> </a:t>
            </a:r>
            <a:r>
              <a:rPr lang="fi-FI" sz="1600" b="1" dirty="0" err="1"/>
              <a:t>renewed</a:t>
            </a:r>
            <a:r>
              <a:rPr lang="fi-FI" sz="1600" b="1" dirty="0"/>
              <a:t> </a:t>
            </a:r>
            <a:r>
              <a:rPr lang="fi-FI" sz="1600" b="1" dirty="0" err="1"/>
              <a:t>programmes</a:t>
            </a:r>
            <a:r>
              <a:rPr lang="fi-FI" sz="1600" b="1" dirty="0"/>
              <a:t> </a:t>
            </a:r>
            <a:r>
              <a:rPr lang="fi-FI" sz="1600" b="1" dirty="0" err="1"/>
              <a:t>starting</a:t>
            </a:r>
            <a:r>
              <a:rPr lang="fi-FI" sz="1600" b="1" dirty="0"/>
              <a:t> in </a:t>
            </a:r>
            <a:r>
              <a:rPr lang="fi-FI" sz="1600" b="1" dirty="0" err="1"/>
              <a:t>autumn</a:t>
            </a:r>
            <a:r>
              <a:rPr lang="fi-FI" sz="1600" b="1" dirty="0"/>
              <a:t> 2024</a:t>
            </a:r>
          </a:p>
          <a:p>
            <a:pPr>
              <a:lnSpc>
                <a:spcPct val="100000"/>
              </a:lnSpc>
              <a:spcAft>
                <a:spcPts val="1440"/>
              </a:spcAft>
            </a:pPr>
            <a:r>
              <a:rPr lang="fi-FI" sz="1600" b="1" dirty="0" err="1"/>
              <a:t>Work</a:t>
            </a:r>
            <a:r>
              <a:rPr lang="fi-FI" sz="1600" b="1" dirty="0"/>
              <a:t> </a:t>
            </a:r>
            <a:r>
              <a:rPr lang="fi-FI" sz="1600" b="1" dirty="0" err="1"/>
              <a:t>carried</a:t>
            </a:r>
            <a:r>
              <a:rPr lang="fi-FI" sz="1600" b="1" dirty="0"/>
              <a:t> out in </a:t>
            </a:r>
            <a:r>
              <a:rPr lang="fi-FI" sz="1600" b="1" dirty="0" err="1"/>
              <a:t>close</a:t>
            </a:r>
            <a:r>
              <a:rPr lang="fi-FI" sz="1600" b="1" dirty="0"/>
              <a:t> </a:t>
            </a:r>
            <a:r>
              <a:rPr lang="fi-FI" sz="1600" b="1" dirty="0" err="1"/>
              <a:t>collaboration</a:t>
            </a:r>
            <a:r>
              <a:rPr lang="fi-FI" sz="1600" b="1" dirty="0"/>
              <a:t> </a:t>
            </a:r>
            <a:r>
              <a:rPr lang="fi-FI" sz="1600" b="1" dirty="0" err="1"/>
              <a:t>with</a:t>
            </a:r>
            <a:r>
              <a:rPr lang="fi-FI" sz="1600" b="1" dirty="0"/>
              <a:t> </a:t>
            </a:r>
            <a:r>
              <a:rPr lang="fi-FI" sz="1600" b="1" dirty="0" err="1"/>
              <a:t>teaching</a:t>
            </a:r>
            <a:r>
              <a:rPr lang="fi-FI" sz="1600" b="1" dirty="0"/>
              <a:t> </a:t>
            </a:r>
            <a:r>
              <a:rPr lang="fi-FI" sz="1600" b="1" dirty="0" err="1"/>
              <a:t>staff</a:t>
            </a:r>
            <a:r>
              <a:rPr lang="fi-FI" sz="1600" b="1" dirty="0"/>
              <a:t> &amp; </a:t>
            </a:r>
            <a:r>
              <a:rPr lang="fi-FI" sz="1600" b="1" dirty="0" err="1"/>
              <a:t>student</a:t>
            </a:r>
            <a:r>
              <a:rPr lang="fi-FI" sz="1600" b="1" dirty="0"/>
              <a:t> </a:t>
            </a:r>
            <a:r>
              <a:rPr lang="fi-FI" sz="1600" b="1" dirty="0" err="1"/>
              <a:t>reps</a:t>
            </a:r>
            <a:endParaRPr lang="fi-FI" sz="1600" b="1" dirty="0"/>
          </a:p>
          <a:p>
            <a:pPr>
              <a:lnSpc>
                <a:spcPct val="100000"/>
              </a:lnSpc>
              <a:spcAft>
                <a:spcPts val="720"/>
              </a:spcAft>
            </a:pPr>
            <a:r>
              <a:rPr lang="fi-FI" sz="1600" b="1" dirty="0" err="1"/>
              <a:t>Aims</a:t>
            </a:r>
            <a:r>
              <a:rPr lang="fi-FI" sz="1600" b="1" dirty="0"/>
              <a:t> of </a:t>
            </a:r>
            <a:r>
              <a:rPr lang="fi-FI" sz="1600" b="1" dirty="0" err="1"/>
              <a:t>the</a:t>
            </a:r>
            <a:r>
              <a:rPr lang="fi-FI" sz="1600" b="1" dirty="0"/>
              <a:t> </a:t>
            </a:r>
            <a:r>
              <a:rPr lang="fi-FI" sz="1600" b="1" dirty="0" err="1"/>
              <a:t>renewal</a:t>
            </a:r>
            <a:r>
              <a:rPr lang="fi-FI" sz="1600" b="1" dirty="0"/>
              <a:t> </a:t>
            </a:r>
            <a:r>
              <a:rPr lang="fi-FI" sz="1600" b="1" dirty="0" err="1"/>
              <a:t>include</a:t>
            </a:r>
            <a:r>
              <a:rPr lang="fi-FI" sz="1600" b="1" dirty="0"/>
              <a:t>:</a:t>
            </a:r>
          </a:p>
          <a:p>
            <a:pPr marL="696600" lvl="1" indent="-41148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Ensuring that we have enough teaching resources and quality can be maintained when numbers of Master’s students are increasing.</a:t>
            </a:r>
          </a:p>
          <a:p>
            <a:pPr marL="696600" lvl="1" indent="-41148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Making sure that teaching equips students for the working life of the (near) future even better</a:t>
            </a:r>
          </a:p>
          <a:p>
            <a:pPr marL="696600" lvl="1" indent="-41148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Enabling smoother progression through studies by making study paths easier to follow </a:t>
            </a:r>
          </a:p>
          <a:p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150803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F79F16-9F7D-5D28-4ECC-35E1B97826E3}"/>
              </a:ext>
            </a:extLst>
          </p:cNvPr>
          <p:cNvSpPr/>
          <p:nvPr/>
        </p:nvSpPr>
        <p:spPr>
          <a:xfrm>
            <a:off x="33278" y="118755"/>
            <a:ext cx="4514852" cy="44005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3D94F-6BF2-44FE-BDD8-3C4049D145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03761" y="371475"/>
            <a:ext cx="4453246" cy="440055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Other study options (Aalto joint </a:t>
            </a:r>
            <a:r>
              <a:rPr lang="en-US" sz="1400" dirty="0" err="1"/>
              <a:t>programmes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100" dirty="0"/>
              <a:t>Master’s </a:t>
            </a:r>
            <a:r>
              <a:rPr lang="en-US" sz="1100" dirty="0" err="1"/>
              <a:t>Programme</a:t>
            </a:r>
            <a:r>
              <a:rPr lang="en-US" sz="1100" dirty="0"/>
              <a:t> in Life Science Technologies</a:t>
            </a:r>
          </a:p>
          <a:p>
            <a:pPr lvl="1"/>
            <a:r>
              <a:rPr lang="en-US" sz="1100" b="0" dirty="0"/>
              <a:t>Major: Biosystems and Biomaterials Engineering</a:t>
            </a:r>
          </a:p>
          <a:p>
            <a:pPr marL="0" indent="0">
              <a:buNone/>
            </a:pPr>
            <a:r>
              <a:rPr lang="en-US" sz="1100" b="0" dirty="0"/>
              <a:t>Joint </a:t>
            </a:r>
            <a:r>
              <a:rPr lang="en-US" sz="1100" b="0" dirty="0" err="1"/>
              <a:t>programme</a:t>
            </a:r>
            <a:r>
              <a:rPr lang="en-US" sz="1100" b="0" dirty="0"/>
              <a:t> with SCI and ELEC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Master’s </a:t>
            </a:r>
            <a:r>
              <a:rPr lang="en-US" sz="1100" dirty="0" err="1"/>
              <a:t>Programme</a:t>
            </a:r>
            <a:r>
              <a:rPr lang="en-US" sz="1100" dirty="0"/>
              <a:t> in Advanced Energy Solutions</a:t>
            </a:r>
          </a:p>
          <a:p>
            <a:pPr lvl="1"/>
            <a:r>
              <a:rPr lang="en-US" sz="1100" b="0" dirty="0"/>
              <a:t>Major: Industrial Energy Processes</a:t>
            </a:r>
          </a:p>
          <a:p>
            <a:pPr marL="0" indent="0">
              <a:buNone/>
            </a:pPr>
            <a:r>
              <a:rPr lang="en-US" sz="1100" b="0" dirty="0"/>
              <a:t>Joint </a:t>
            </a:r>
            <a:r>
              <a:rPr lang="en-US" sz="1100" b="0" dirty="0" err="1"/>
              <a:t>Programme</a:t>
            </a:r>
            <a:r>
              <a:rPr lang="en-US" sz="1100" b="0" dirty="0"/>
              <a:t> with ENG and ELEC</a:t>
            </a:r>
          </a:p>
          <a:p>
            <a:pPr marL="0" indent="0">
              <a:buNone/>
            </a:pPr>
            <a:endParaRPr lang="en-US" sz="1100" b="0" dirty="0"/>
          </a:p>
          <a:p>
            <a:pPr marL="0" indent="0">
              <a:buNone/>
            </a:pPr>
            <a:r>
              <a:rPr lang="en-US" sz="1100" dirty="0"/>
              <a:t>Master’s </a:t>
            </a:r>
            <a:r>
              <a:rPr lang="en-US" sz="1100" dirty="0" err="1"/>
              <a:t>Programme</a:t>
            </a:r>
            <a:r>
              <a:rPr lang="en-US" sz="1100" dirty="0"/>
              <a:t> in International Design Business Management</a:t>
            </a:r>
          </a:p>
          <a:p>
            <a:pPr marL="0" indent="0">
              <a:buNone/>
            </a:pPr>
            <a:r>
              <a:rPr lang="en-US" sz="1100" b="0" dirty="0"/>
              <a:t>Joint </a:t>
            </a:r>
            <a:r>
              <a:rPr lang="en-US" sz="1100" b="0" dirty="0" err="1"/>
              <a:t>programme</a:t>
            </a:r>
            <a:r>
              <a:rPr lang="en-US" sz="1100" b="0" dirty="0"/>
              <a:t> with all Aalto schools</a:t>
            </a:r>
          </a:p>
          <a:p>
            <a:pPr marL="0" indent="0">
              <a:buNone/>
            </a:pPr>
            <a:endParaRPr lang="en-US" sz="1100" b="0" dirty="0"/>
          </a:p>
          <a:p>
            <a:pPr marL="0" indent="0">
              <a:buNone/>
            </a:pPr>
            <a:r>
              <a:rPr lang="en-US" sz="1100" dirty="0"/>
              <a:t>Master’s </a:t>
            </a:r>
            <a:r>
              <a:rPr lang="en-US" sz="1100" dirty="0" err="1"/>
              <a:t>Programme</a:t>
            </a:r>
            <a:r>
              <a:rPr lang="en-US" sz="1100" dirty="0"/>
              <a:t> in Creative Sustainability</a:t>
            </a:r>
          </a:p>
          <a:p>
            <a:pPr marL="0" indent="0">
              <a:buNone/>
            </a:pPr>
            <a:r>
              <a:rPr lang="en-US" sz="1100" b="0" dirty="0"/>
              <a:t>Joint </a:t>
            </a:r>
            <a:r>
              <a:rPr lang="en-US" sz="1100" b="0" dirty="0" err="1"/>
              <a:t>programme</a:t>
            </a:r>
            <a:r>
              <a:rPr lang="en-US" sz="1100" b="0" dirty="0"/>
              <a:t> with BIZ and ARTS</a:t>
            </a:r>
            <a:endParaRPr lang="LID4096" sz="1100" b="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19111D-441A-98F4-265E-28CC76EADC48}"/>
              </a:ext>
            </a:extLst>
          </p:cNvPr>
          <p:cNvSpPr/>
          <p:nvPr/>
        </p:nvSpPr>
        <p:spPr>
          <a:xfrm>
            <a:off x="4596578" y="118755"/>
            <a:ext cx="4514852" cy="44005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2DF98B-DE62-4296-8F45-5FA7FC0CED9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893673" y="377417"/>
            <a:ext cx="4318308" cy="42846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Other study options (international joint </a:t>
            </a:r>
            <a:r>
              <a:rPr lang="en-US" sz="1400" dirty="0" err="1"/>
              <a:t>programmes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100" b="0" dirty="0"/>
          </a:p>
          <a:p>
            <a:pPr marL="0" indent="0">
              <a:buNone/>
            </a:pPr>
            <a:r>
              <a:rPr lang="en-US" sz="1100" dirty="0"/>
              <a:t>Master’s </a:t>
            </a:r>
            <a:r>
              <a:rPr lang="en-US" sz="1100" dirty="0" err="1"/>
              <a:t>Programme</a:t>
            </a:r>
            <a:r>
              <a:rPr lang="en-US" sz="1100" dirty="0"/>
              <a:t> in </a:t>
            </a:r>
            <a:r>
              <a:rPr lang="en-US" sz="1100" b="1" dirty="0"/>
              <a:t>Advanced Materials for Innovation and Sustainability (EIT Raw Materials)</a:t>
            </a:r>
          </a:p>
          <a:p>
            <a:pPr marL="0" indent="0">
              <a:buNone/>
            </a:pPr>
            <a:r>
              <a:rPr lang="en-US" sz="1100" b="0" dirty="0"/>
              <a:t>European partner universities</a:t>
            </a:r>
          </a:p>
          <a:p>
            <a:pPr marL="0" indent="0">
              <a:buNone/>
            </a:pPr>
            <a:endParaRPr lang="en-US" sz="1100" b="0" dirty="0"/>
          </a:p>
          <a:p>
            <a:pPr marL="0" indent="0">
              <a:buNone/>
            </a:pPr>
            <a:r>
              <a:rPr lang="en-US" sz="1100" b="1" dirty="0"/>
              <a:t>Master's </a:t>
            </a:r>
            <a:r>
              <a:rPr lang="en-US" sz="1100" b="1" dirty="0" err="1"/>
              <a:t>Programme</a:t>
            </a:r>
            <a:r>
              <a:rPr lang="en-US" sz="1100" b="1" dirty="0"/>
              <a:t> in Biological and Chemical Engineering </a:t>
            </a:r>
          </a:p>
          <a:p>
            <a:pPr marL="0" indent="0">
              <a:buNone/>
            </a:pPr>
            <a:r>
              <a:rPr lang="en-US" sz="1100" b="1" dirty="0"/>
              <a:t>for a Sustainable Bioeconomy (</a:t>
            </a:r>
            <a:r>
              <a:rPr lang="en-US" sz="1100" b="1" dirty="0" err="1"/>
              <a:t>Bioceb</a:t>
            </a:r>
            <a:r>
              <a:rPr lang="en-US" sz="1100" b="1" dirty="0"/>
              <a:t>)</a:t>
            </a:r>
          </a:p>
          <a:p>
            <a:pPr marL="0" indent="0">
              <a:buNone/>
            </a:pPr>
            <a:r>
              <a:rPr lang="en-US" sz="1100" b="0" dirty="0"/>
              <a:t>European partner universities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European </a:t>
            </a:r>
            <a:r>
              <a:rPr lang="en-US" sz="1100" dirty="0"/>
              <a:t>M</a:t>
            </a:r>
            <a:r>
              <a:rPr lang="en-US" sz="1100" b="1" dirty="0"/>
              <a:t>ining </a:t>
            </a:r>
            <a:r>
              <a:rPr lang="en-US" sz="1100" dirty="0"/>
              <a:t>C</a:t>
            </a:r>
            <a:r>
              <a:rPr lang="en-US" sz="1100" b="1" dirty="0"/>
              <a:t>ourse</a:t>
            </a:r>
          </a:p>
          <a:p>
            <a:pPr marL="0" indent="0">
              <a:buNone/>
            </a:pPr>
            <a:r>
              <a:rPr lang="en-US" sz="1100" b="0" dirty="0"/>
              <a:t>Joint </a:t>
            </a:r>
            <a:r>
              <a:rPr lang="en-US" sz="1100" b="0" dirty="0" err="1"/>
              <a:t>Programme</a:t>
            </a:r>
            <a:r>
              <a:rPr lang="en-US" sz="1100" b="0" dirty="0"/>
              <a:t> with ENG + European partner universities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LID4096" sz="1200" b="0" i="1" dirty="0"/>
          </a:p>
        </p:txBody>
      </p:sp>
    </p:spTree>
    <p:extLst>
      <p:ext uri="{BB962C8B-B14F-4D97-AF65-F5344CB8AC3E}">
        <p14:creationId xmlns:p14="http://schemas.microsoft.com/office/powerpoint/2010/main" val="45091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5783CA-C8EC-4090-89E3-2DB249E1411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101600"/>
            <a:ext cx="8492897" cy="926412"/>
          </a:xfrm>
        </p:spPr>
        <p:txBody>
          <a:bodyPr/>
          <a:lstStyle/>
          <a:p>
            <a:r>
              <a:rPr lang="en-US" sz="3200" dirty="0"/>
              <a:t>Continuing from bachelor to master at Aalto University</a:t>
            </a:r>
          </a:p>
          <a:p>
            <a:endParaRPr lang="LID4096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41AEE-29B1-403C-9543-1B8AEAF49F1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46098"/>
            <a:ext cx="8643854" cy="2990447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Option 1</a:t>
            </a:r>
            <a:r>
              <a:rPr lang="en-US" sz="1800" dirty="0"/>
              <a:t>: Continuing in a </a:t>
            </a:r>
            <a:r>
              <a:rPr lang="en-US" sz="1800" dirty="0" err="1"/>
              <a:t>programme</a:t>
            </a:r>
            <a:r>
              <a:rPr lang="en-US" sz="1800" dirty="0"/>
              <a:t> &amp; major that your study right is valid for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tx2"/>
                </a:solidFill>
              </a:rPr>
              <a:t>Option 2: </a:t>
            </a:r>
            <a:r>
              <a:rPr lang="en-US" sz="1800" b="0" dirty="0"/>
              <a:t>Within Aalto schools of technology, you can under certain conditions continue your studies in a different school and degree </a:t>
            </a:r>
            <a:r>
              <a:rPr lang="en-US" sz="1800" b="0" dirty="0" err="1"/>
              <a:t>programme</a:t>
            </a:r>
            <a:r>
              <a:rPr lang="en-US" sz="1800" b="0" dirty="0"/>
              <a:t> than what your original study right was valid for. 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tx2"/>
                </a:solidFill>
              </a:rPr>
              <a:t>Option 3: </a:t>
            </a:r>
            <a:r>
              <a:rPr lang="en-US" sz="1800" dirty="0"/>
              <a:t>Applying via master’s admissions: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Aalto master’s admissions, application period: November 30, 2023 – January 2,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International joint </a:t>
            </a:r>
            <a:r>
              <a:rPr lang="en-US" sz="1800" b="0" dirty="0" err="1"/>
              <a:t>programmes</a:t>
            </a:r>
            <a:r>
              <a:rPr lang="en-US" sz="1800" b="0" dirty="0"/>
              <a:t>: see </a:t>
            </a:r>
            <a:r>
              <a:rPr lang="en-US" sz="1800" b="0" dirty="0" err="1"/>
              <a:t>programme</a:t>
            </a:r>
            <a:r>
              <a:rPr lang="en-US" sz="1800" b="0" dirty="0"/>
              <a:t>-specific application periods</a:t>
            </a:r>
          </a:p>
        </p:txBody>
      </p:sp>
    </p:spTree>
    <p:extLst>
      <p:ext uri="{BB962C8B-B14F-4D97-AF65-F5344CB8AC3E}">
        <p14:creationId xmlns:p14="http://schemas.microsoft.com/office/powerpoint/2010/main" val="41700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5B929-8731-431D-BBE0-1AD25B526E6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Option 1: </a:t>
            </a:r>
            <a:r>
              <a:rPr lang="en-US" sz="2800" dirty="0"/>
              <a:t>Continuing in a </a:t>
            </a:r>
            <a:r>
              <a:rPr lang="en-US" sz="2800" dirty="0" err="1"/>
              <a:t>programe</a:t>
            </a:r>
            <a:r>
              <a:rPr lang="en-US" sz="2800" dirty="0"/>
              <a:t> &amp; major that your right to study is valid for</a:t>
            </a:r>
          </a:p>
          <a:p>
            <a:endParaRPr lang="LID4096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1AB6B-D404-4B4F-9E19-AE97B6C66D2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Check the possibilities on your bachelor’s </a:t>
            </a:r>
            <a:r>
              <a:rPr lang="en-US" sz="1800" dirty="0" err="1"/>
              <a:t>programme</a:t>
            </a:r>
            <a:r>
              <a:rPr lang="en-US" sz="1800" dirty="0"/>
              <a:t> student guide page:</a:t>
            </a:r>
          </a:p>
          <a:p>
            <a:pPr marL="971550" lvl="1" indent="-342900"/>
            <a:r>
              <a:rPr lang="en-US" sz="1800" dirty="0" err="1">
                <a:hlinkClick r:id="rId2"/>
              </a:rPr>
              <a:t>Kemian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err="1">
                <a:hlinkClick r:id="rId2"/>
              </a:rPr>
              <a:t>tekniikan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err="1">
                <a:hlinkClick r:id="rId2"/>
              </a:rPr>
              <a:t>kandidaattiohjelma</a:t>
            </a:r>
            <a:endParaRPr lang="en-US" sz="1800" dirty="0"/>
          </a:p>
          <a:p>
            <a:pPr marL="971550" lvl="1" indent="-342900"/>
            <a:r>
              <a:rPr lang="en-US" sz="1800" dirty="0">
                <a:hlinkClick r:id="rId3"/>
              </a:rPr>
              <a:t>Aalto Bachelor’s </a:t>
            </a:r>
            <a:r>
              <a:rPr lang="en-US" sz="1800" dirty="0" err="1">
                <a:hlinkClick r:id="rId3"/>
              </a:rPr>
              <a:t>Programme</a:t>
            </a:r>
            <a:r>
              <a:rPr lang="en-US" sz="1800" dirty="0">
                <a:hlinkClick r:id="rId3"/>
              </a:rPr>
              <a:t> in Science and Technology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Check course requirements (depends on your bachelor major)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Write the </a:t>
            </a:r>
            <a:r>
              <a:rPr lang="en-US" sz="1800" dirty="0" err="1"/>
              <a:t>programme</a:t>
            </a:r>
            <a:r>
              <a:rPr lang="en-US" sz="1800" dirty="0"/>
              <a:t> (+ major, if applicable) in your graduation application (BSc)</a:t>
            </a:r>
          </a:p>
          <a:p>
            <a:pPr marL="971550" lvl="1" indent="-342900"/>
            <a:r>
              <a:rPr lang="en-US" sz="1800" dirty="0"/>
              <a:t>If you fulfil the requirements, your master level study right starts after graduation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248346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473B02-109C-2DF8-FBDB-E05A776B153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4000" dirty="0" err="1"/>
              <a:t>Kemian</a:t>
            </a:r>
            <a:r>
              <a:rPr lang="en-US" sz="4000" dirty="0"/>
              <a:t> </a:t>
            </a:r>
            <a:r>
              <a:rPr lang="en-US" sz="4000" dirty="0" err="1"/>
              <a:t>tekniikan</a:t>
            </a:r>
            <a:r>
              <a:rPr lang="en-US" sz="4000" dirty="0"/>
              <a:t> </a:t>
            </a:r>
            <a:r>
              <a:rPr lang="en-US" sz="4000" dirty="0" err="1"/>
              <a:t>kandidaattiohjelma</a:t>
            </a:r>
            <a:r>
              <a:rPr lang="en-US" sz="4000" dirty="0"/>
              <a:t> </a:t>
            </a:r>
            <a:endParaRPr lang="LID4096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9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A9E30-4DC0-4A6C-A4F0-73F75D6015E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 err="1"/>
              <a:t>Kemian</a:t>
            </a:r>
            <a:r>
              <a:rPr lang="en-US" sz="3600" dirty="0"/>
              <a:t> </a:t>
            </a:r>
            <a:r>
              <a:rPr lang="en-US" sz="3600" dirty="0" err="1"/>
              <a:t>tekniikan</a:t>
            </a:r>
            <a:r>
              <a:rPr lang="en-US" sz="3600" dirty="0"/>
              <a:t> </a:t>
            </a:r>
            <a:r>
              <a:rPr lang="en-US" sz="3600" dirty="0" err="1"/>
              <a:t>kandidaattiohjelma</a:t>
            </a:r>
            <a:r>
              <a:rPr lang="en-US" sz="3600" dirty="0"/>
              <a:t> </a:t>
            </a:r>
            <a:endParaRPr lang="LID4096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C28B3-0600-498D-B9B2-858E88D56C0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following 9 slides apply only to students in </a:t>
            </a:r>
            <a:r>
              <a:rPr lang="en-US" dirty="0" err="1"/>
              <a:t>Kemian</a:t>
            </a:r>
            <a:r>
              <a:rPr lang="en-US" dirty="0"/>
              <a:t> </a:t>
            </a:r>
            <a:r>
              <a:rPr lang="en-US" dirty="0" err="1"/>
              <a:t>tekniikan</a:t>
            </a:r>
            <a:r>
              <a:rPr lang="en-US" dirty="0"/>
              <a:t> </a:t>
            </a:r>
            <a:r>
              <a:rPr lang="en-US" dirty="0" err="1"/>
              <a:t>kandidaattiohjelma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check the requirements from the </a:t>
            </a:r>
            <a:r>
              <a:rPr lang="en-US" dirty="0" err="1"/>
              <a:t>programme</a:t>
            </a:r>
            <a:r>
              <a:rPr lang="en-US" dirty="0"/>
              <a:t> pages!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 continuation, see </a:t>
            </a:r>
            <a:r>
              <a:rPr lang="en-US" dirty="0">
                <a:hlinkClick r:id="rId2"/>
              </a:rPr>
              <a:t>student information page</a:t>
            </a:r>
            <a:r>
              <a:rPr lang="en-US" dirty="0"/>
              <a:t>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948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755650" y="1349025"/>
            <a:ext cx="7977950" cy="1352265"/>
          </a:xfrm>
        </p:spPr>
        <p:txBody>
          <a:bodyPr/>
          <a:lstStyle/>
          <a:p>
            <a:r>
              <a:rPr lang="fi-FI" sz="2800" dirty="0"/>
              <a:t>Jatkaminen </a:t>
            </a:r>
            <a:r>
              <a:rPr lang="en-US" sz="2800" dirty="0"/>
              <a:t>Chemical, Biochemical and Materials Engineering -</a:t>
            </a:r>
            <a:r>
              <a:rPr lang="en-US" sz="2800" dirty="0" err="1"/>
              <a:t>maisteriohjelmassa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jos</a:t>
            </a:r>
            <a:r>
              <a:rPr lang="en-US" sz="2800" dirty="0"/>
              <a:t> </a:t>
            </a:r>
            <a:r>
              <a:rPr lang="en-US" sz="2800" dirty="0" err="1"/>
              <a:t>valmistuminen</a:t>
            </a:r>
            <a:r>
              <a:rPr lang="en-US" sz="2800" dirty="0"/>
              <a:t> 24.6.2024 </a:t>
            </a:r>
            <a:r>
              <a:rPr lang="en-US" sz="2800" dirty="0" err="1"/>
              <a:t>mennessä</a:t>
            </a:r>
            <a:endParaRPr lang="en-US" sz="2800" dirty="0"/>
          </a:p>
          <a:p>
            <a:endParaRPr lang="en-US" sz="1800" dirty="0"/>
          </a:p>
          <a:p>
            <a:r>
              <a:rPr lang="en-US" sz="1800" dirty="0" err="1"/>
              <a:t>Opetussuunnitelmat</a:t>
            </a:r>
            <a:r>
              <a:rPr lang="en-US" sz="1800" dirty="0"/>
              <a:t> </a:t>
            </a:r>
          </a:p>
          <a:p>
            <a:r>
              <a:rPr lang="en-US" sz="1800" dirty="0"/>
              <a:t>2018-2020, 2020-2022, 2022-2024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7150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7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9_EN.pptx" id="{938CEBDC-3D25-4EEB-A3F6-4D87753EE729}" vid="{E940CC25-E7B4-4F7A-8C84-8DFC57EDD9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Aalto_CHEM_169_EN</Template>
  <TotalTime>1699</TotalTime>
  <Words>1843</Words>
  <Application>Microsoft Office PowerPoint</Application>
  <PresentationFormat>On-screen Show (16:9)</PresentationFormat>
  <Paragraphs>321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-apple-system</vt:lpstr>
      <vt:lpstr>Arial</vt:lpstr>
      <vt:lpstr>Arial</vt:lpstr>
      <vt:lpstr>Calibri</vt:lpstr>
      <vt:lpstr>Calibri Light</vt:lpstr>
      <vt:lpstr>Wingdings</vt:lpstr>
      <vt:lpstr>Office-teema</vt:lpstr>
      <vt:lpstr>Office Theme</vt:lpstr>
      <vt:lpstr>Maisteriopintoihin jatkaminen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to master level</dc:title>
  <dc:creator>Marin Minna</dc:creator>
  <cp:lastModifiedBy>Lehti Kari</cp:lastModifiedBy>
  <cp:revision>35</cp:revision>
  <dcterms:created xsi:type="dcterms:W3CDTF">2022-10-25T12:24:01Z</dcterms:created>
  <dcterms:modified xsi:type="dcterms:W3CDTF">2023-12-14T06:35:07Z</dcterms:modified>
</cp:coreProperties>
</file>