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48" r:id="rId2"/>
  </p:sldMasterIdLst>
  <p:handoutMasterIdLst>
    <p:handoutMasterId r:id="rId43"/>
  </p:handoutMasterIdLst>
  <p:sldIdLst>
    <p:sldId id="308" r:id="rId3"/>
    <p:sldId id="256" r:id="rId4"/>
    <p:sldId id="309" r:id="rId5"/>
    <p:sldId id="286" r:id="rId6"/>
    <p:sldId id="257" r:id="rId7"/>
    <p:sldId id="319" r:id="rId8"/>
    <p:sldId id="310" r:id="rId9"/>
    <p:sldId id="313" r:id="rId10"/>
    <p:sldId id="311" r:id="rId11"/>
    <p:sldId id="315" r:id="rId12"/>
    <p:sldId id="316" r:id="rId13"/>
    <p:sldId id="293" r:id="rId14"/>
    <p:sldId id="292" r:id="rId15"/>
    <p:sldId id="288" r:id="rId16"/>
    <p:sldId id="297" r:id="rId17"/>
    <p:sldId id="317" r:id="rId18"/>
    <p:sldId id="298" r:id="rId19"/>
    <p:sldId id="261" r:id="rId20"/>
    <p:sldId id="325" r:id="rId21"/>
    <p:sldId id="263" r:id="rId22"/>
    <p:sldId id="326" r:id="rId23"/>
    <p:sldId id="327" r:id="rId24"/>
    <p:sldId id="318" r:id="rId25"/>
    <p:sldId id="329" r:id="rId26"/>
    <p:sldId id="269" r:id="rId27"/>
    <p:sldId id="328" r:id="rId28"/>
    <p:sldId id="267" r:id="rId29"/>
    <p:sldId id="330" r:id="rId30"/>
    <p:sldId id="270" r:id="rId31"/>
    <p:sldId id="272" r:id="rId32"/>
    <p:sldId id="331" r:id="rId33"/>
    <p:sldId id="321" r:id="rId34"/>
    <p:sldId id="332" r:id="rId35"/>
    <p:sldId id="322" r:id="rId36"/>
    <p:sldId id="304" r:id="rId37"/>
    <p:sldId id="323" r:id="rId38"/>
    <p:sldId id="303" r:id="rId39"/>
    <p:sldId id="285" r:id="rId40"/>
    <p:sldId id="324" r:id="rId41"/>
    <p:sldId id="295" r:id="rId42"/>
  </p:sldIdLst>
  <p:sldSz cx="9144000" cy="6858000" type="screen4x3"/>
  <p:notesSz cx="6888163" cy="100203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85EFDEDF-35D6-44CA-8C00-3AA8744B8EE8}">
          <p14:sldIdLst>
            <p14:sldId id="308"/>
            <p14:sldId id="256"/>
            <p14:sldId id="309"/>
            <p14:sldId id="286"/>
            <p14:sldId id="257"/>
            <p14:sldId id="319"/>
            <p14:sldId id="310"/>
            <p14:sldId id="313"/>
            <p14:sldId id="311"/>
            <p14:sldId id="315"/>
            <p14:sldId id="316"/>
            <p14:sldId id="293"/>
            <p14:sldId id="292"/>
            <p14:sldId id="288"/>
            <p14:sldId id="297"/>
            <p14:sldId id="317"/>
            <p14:sldId id="298"/>
            <p14:sldId id="261"/>
            <p14:sldId id="325"/>
            <p14:sldId id="263"/>
            <p14:sldId id="326"/>
            <p14:sldId id="327"/>
            <p14:sldId id="318"/>
            <p14:sldId id="329"/>
            <p14:sldId id="269"/>
            <p14:sldId id="328"/>
            <p14:sldId id="267"/>
            <p14:sldId id="330"/>
            <p14:sldId id="270"/>
            <p14:sldId id="272"/>
            <p14:sldId id="331"/>
          </p14:sldIdLst>
        </p14:section>
        <p14:section name="Nimetön osa" id="{F318980E-D813-4B11-A25A-79866CF04808}">
          <p14:sldIdLst>
            <p14:sldId id="321"/>
            <p14:sldId id="332"/>
            <p14:sldId id="322"/>
            <p14:sldId id="304"/>
            <p14:sldId id="323"/>
            <p14:sldId id="303"/>
            <p14:sldId id="285"/>
            <p14:sldId id="32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567"/>
    <a:srgbClr val="FA6AB2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2" d="100"/>
          <a:sy n="62" d="100"/>
        </p:scale>
        <p:origin x="123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1EE9BE9-7581-4E32-ACA9-04AE31EE3E9E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4CCD81-63BD-49D5-9119-DAB8C636BD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55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10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656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27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0DAD4-0455-44F1-9CD4-26CA9AD3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55D8-163B-4017-BF7D-55AFB0A491C6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00604-61B4-4828-80F7-D43E48F7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ECCA9-7AB8-4859-9441-834F7056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57D3-4DA5-4552-A7F2-21571A6EE0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32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8F45-125E-4FD5-B67F-A9B182C7F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81EC8-47A0-4638-B3A5-E1027FDF0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57637-CA84-45F4-976E-7A6A5956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55D8-163B-4017-BF7D-55AFB0A491C6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DB0A-BCBB-4D05-AE45-194FB842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B4CD3-F39D-4136-97BB-7908BB9C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57D3-4DA5-4552-A7F2-21571A6EE0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69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27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083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36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951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2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498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835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A33EFB-324C-4509-B9CB-F3CD0363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07320-99E2-4AD9-8E9D-71897A43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7E86-1DC4-42F9-8E5F-EC1A94AA6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55D8-163B-4017-BF7D-55AFB0A491C6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7EFC3-DFAC-41A7-BA96-498F4112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CBFF7-70C5-48DC-B401-12B279EAC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57D3-4DA5-4552-A7F2-21571A6EE0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8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4B294-6D60-4E4F-A194-07F8C7805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6088" b="23824"/>
          <a:stretch/>
        </p:blipFill>
        <p:spPr>
          <a:xfrm>
            <a:off x="15" y="857257"/>
            <a:ext cx="9141698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58F231-19E9-451A-805D-002B6764B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2297430"/>
          </a:xfrm>
        </p:spPr>
        <p:txBody>
          <a:bodyPr>
            <a:normAutofit/>
          </a:bodyPr>
          <a:lstStyle/>
          <a:p>
            <a:r>
              <a:rPr lang="en-US" sz="4950" dirty="0" err="1">
                <a:solidFill>
                  <a:srgbClr val="FFFFFF"/>
                </a:solidFill>
              </a:rPr>
              <a:t>Tervetuloa</a:t>
            </a:r>
            <a:r>
              <a:rPr lang="en-US" sz="4950" dirty="0">
                <a:solidFill>
                  <a:srgbClr val="FFFFFF"/>
                </a:solidFill>
              </a:rPr>
              <a:t>  </a:t>
            </a:r>
            <a:r>
              <a:rPr lang="en-US" sz="4950" dirty="0" err="1">
                <a:solidFill>
                  <a:srgbClr val="FFFFFF"/>
                </a:solidFill>
              </a:rPr>
              <a:t>intensiivi</a:t>
            </a:r>
            <a:r>
              <a:rPr lang="en-US" sz="4950" dirty="0">
                <a:solidFill>
                  <a:srgbClr val="FFFFFF"/>
                </a:solidFill>
              </a:rPr>
              <a:t> Suomi 1 -</a:t>
            </a:r>
            <a:r>
              <a:rPr lang="en-US" sz="4950" dirty="0" err="1">
                <a:solidFill>
                  <a:srgbClr val="FFFFFF"/>
                </a:solidFill>
              </a:rPr>
              <a:t>kurssille</a:t>
            </a:r>
            <a:br>
              <a:rPr lang="en-US" sz="4950" dirty="0">
                <a:solidFill>
                  <a:srgbClr val="FFFFFF"/>
                </a:solidFill>
              </a:rPr>
            </a:br>
            <a:r>
              <a:rPr lang="en-US" sz="4950" dirty="0">
                <a:solidFill>
                  <a:srgbClr val="FFFFFF"/>
                </a:solidFill>
              </a:rPr>
              <a:t>8.1.-15.2.2024</a:t>
            </a:r>
            <a:endParaRPr lang="fi-FI" sz="495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D27C1-99FB-435A-BD48-4C586A8F8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4306824"/>
            <a:ext cx="6858000" cy="115214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maanantai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torstai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10:15-11:45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5" y="4133717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36538 w 3182692"/>
              <a:gd name="connsiteY1" fmla="*/ 0 h 13716"/>
              <a:gd name="connsiteX2" fmla="*/ 1273077 w 3182692"/>
              <a:gd name="connsiteY2" fmla="*/ 0 h 13716"/>
              <a:gd name="connsiteX3" fmla="*/ 1909615 w 3182692"/>
              <a:gd name="connsiteY3" fmla="*/ 0 h 13716"/>
              <a:gd name="connsiteX4" fmla="*/ 2482500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609807 w 3182692"/>
              <a:gd name="connsiteY7" fmla="*/ 13716 h 13716"/>
              <a:gd name="connsiteX8" fmla="*/ 2068750 w 3182692"/>
              <a:gd name="connsiteY8" fmla="*/ 13716 h 13716"/>
              <a:gd name="connsiteX9" fmla="*/ 1432211 w 3182692"/>
              <a:gd name="connsiteY9" fmla="*/ 13716 h 13716"/>
              <a:gd name="connsiteX10" fmla="*/ 859327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2906" y="4075"/>
                  <a:pt x="3183008" y="9784"/>
                  <a:pt x="3182692" y="13716"/>
                </a:cubicBezTo>
                <a:cubicBezTo>
                  <a:pt x="2947402" y="17868"/>
                  <a:pt x="2876226" y="22619"/>
                  <a:pt x="2609807" y="13716"/>
                </a:cubicBezTo>
                <a:cubicBezTo>
                  <a:pt x="2343389" y="4813"/>
                  <a:pt x="2326689" y="21007"/>
                  <a:pt x="2068750" y="13716"/>
                </a:cubicBezTo>
                <a:cubicBezTo>
                  <a:pt x="1810811" y="6425"/>
                  <a:pt x="1713836" y="43647"/>
                  <a:pt x="1432211" y="13716"/>
                </a:cubicBezTo>
                <a:cubicBezTo>
                  <a:pt x="1150586" y="-16215"/>
                  <a:pt x="982765" y="-825"/>
                  <a:pt x="859327" y="13716"/>
                </a:cubicBezTo>
                <a:cubicBezTo>
                  <a:pt x="735889" y="28257"/>
                  <a:pt x="254183" y="30659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2126" y="5320"/>
                  <a:pt x="3182368" y="9001"/>
                  <a:pt x="3182692" y="13716"/>
                </a:cubicBezTo>
                <a:cubicBezTo>
                  <a:pt x="3026065" y="-15421"/>
                  <a:pt x="2775006" y="18495"/>
                  <a:pt x="2546154" y="13716"/>
                </a:cubicBezTo>
                <a:cubicBezTo>
                  <a:pt x="2317302" y="8937"/>
                  <a:pt x="2168173" y="-13085"/>
                  <a:pt x="1845961" y="13716"/>
                </a:cubicBezTo>
                <a:cubicBezTo>
                  <a:pt x="1523749" y="40517"/>
                  <a:pt x="1450078" y="-5416"/>
                  <a:pt x="1304904" y="13716"/>
                </a:cubicBezTo>
                <a:cubicBezTo>
                  <a:pt x="1159730" y="32848"/>
                  <a:pt x="942635" y="-14593"/>
                  <a:pt x="604711" y="13716"/>
                </a:cubicBezTo>
                <a:cubicBezTo>
                  <a:pt x="266787" y="42025"/>
                  <a:pt x="141927" y="-12967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6428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B424C-79DD-47C1-872B-300999E6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60" y="910828"/>
            <a:ext cx="8193881" cy="50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8229600" cy="182850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/>
              <a:t>Suffiksit</a:t>
            </a:r>
            <a:r>
              <a:rPr lang="en-US" dirty="0"/>
              <a:t> ja </a:t>
            </a:r>
            <a:r>
              <a:rPr lang="en-US" dirty="0" err="1"/>
              <a:t>yhdyssanat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68" y="2204864"/>
            <a:ext cx="8496944" cy="5572919"/>
          </a:xfrm>
        </p:spPr>
        <p:txBody>
          <a:bodyPr/>
          <a:lstStyle/>
          <a:p>
            <a:r>
              <a:rPr lang="en-US" dirty="0"/>
              <a:t>suffixes:                           compound words: </a:t>
            </a:r>
          </a:p>
          <a:p>
            <a:pPr marL="0" indent="0">
              <a:buNone/>
            </a:pPr>
            <a:r>
              <a:rPr lang="en-US" dirty="0" err="1"/>
              <a:t>kirja</a:t>
            </a:r>
            <a:r>
              <a:rPr lang="en-US" dirty="0"/>
              <a:t> book                             </a:t>
            </a:r>
            <a:r>
              <a:rPr lang="en-US" dirty="0" err="1">
                <a:highlight>
                  <a:srgbClr val="00FFFF"/>
                </a:highlight>
              </a:rPr>
              <a:t>sana</a:t>
            </a:r>
            <a:r>
              <a:rPr lang="en-US" dirty="0" err="1"/>
              <a:t>kirja</a:t>
            </a:r>
            <a:r>
              <a:rPr lang="en-US" dirty="0"/>
              <a:t> dictionary 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00FFFF"/>
                </a:highlight>
              </a:rPr>
              <a:t>kirja</a:t>
            </a:r>
            <a:r>
              <a:rPr lang="en-US" dirty="0" err="1"/>
              <a:t>sto</a:t>
            </a:r>
            <a:r>
              <a:rPr lang="en-US" dirty="0"/>
              <a:t> library             </a:t>
            </a:r>
            <a:r>
              <a:rPr lang="en-US" dirty="0" err="1">
                <a:highlight>
                  <a:srgbClr val="FFFF00"/>
                </a:highlight>
              </a:rPr>
              <a:t>tieto</a:t>
            </a:r>
            <a:r>
              <a:rPr lang="en-US" dirty="0" err="1">
                <a:highlight>
                  <a:srgbClr val="00FFFF"/>
                </a:highlight>
              </a:rPr>
              <a:t>sana</a:t>
            </a:r>
            <a:r>
              <a:rPr lang="en-US" dirty="0" err="1"/>
              <a:t>kirja</a:t>
            </a:r>
            <a:r>
              <a:rPr lang="en-US" dirty="0"/>
              <a:t> </a:t>
            </a:r>
            <a:r>
              <a:rPr lang="en-US" dirty="0" err="1"/>
              <a:t>encyclopaedia</a:t>
            </a:r>
            <a:r>
              <a:rPr lang="en-US" dirty="0"/>
              <a:t> </a:t>
            </a:r>
            <a:r>
              <a:rPr lang="en-US" dirty="0" err="1">
                <a:highlight>
                  <a:srgbClr val="00FFFF"/>
                </a:highlight>
              </a:rPr>
              <a:t>kirja</a:t>
            </a:r>
            <a:r>
              <a:rPr lang="en-US" dirty="0" err="1"/>
              <a:t>llinen</a:t>
            </a:r>
            <a:r>
              <a:rPr lang="en-US" dirty="0"/>
              <a:t> written      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tieto</a:t>
            </a:r>
            <a:r>
              <a:rPr lang="en-US" dirty="0" err="1"/>
              <a:t>kone</a:t>
            </a:r>
            <a:r>
              <a:rPr lang="en-US" dirty="0"/>
              <a:t> computer</a:t>
            </a:r>
          </a:p>
        </p:txBody>
      </p:sp>
    </p:spTree>
    <p:extLst>
      <p:ext uri="{BB962C8B-B14F-4D97-AF65-F5344CB8AC3E}">
        <p14:creationId xmlns:p14="http://schemas.microsoft.com/office/powerpoint/2010/main" val="4199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Sanapaino /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stress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r>
              <a:rPr lang="fi-FI" dirty="0"/>
              <a:t>Helsinki</a:t>
            </a:r>
          </a:p>
          <a:p>
            <a:r>
              <a:rPr lang="fi-FI" dirty="0"/>
              <a:t>opettaja</a:t>
            </a:r>
          </a:p>
          <a:p>
            <a:r>
              <a:rPr lang="fi-FI" dirty="0"/>
              <a:t>opiskelija</a:t>
            </a:r>
          </a:p>
          <a:p>
            <a:r>
              <a:rPr lang="fi-FI"/>
              <a:t>maisteriopiskelija</a:t>
            </a:r>
            <a:endParaRPr lang="fi-FI" dirty="0"/>
          </a:p>
          <a:p>
            <a:r>
              <a:rPr lang="fi-FI" dirty="0"/>
              <a:t>hotelli</a:t>
            </a:r>
          </a:p>
          <a:p>
            <a:r>
              <a:rPr lang="fi-FI" dirty="0"/>
              <a:t>museo</a:t>
            </a:r>
          </a:p>
          <a:p>
            <a:r>
              <a:rPr lang="fi-FI" dirty="0"/>
              <a:t>Aalto</a:t>
            </a:r>
          </a:p>
          <a:p>
            <a:r>
              <a:rPr lang="fi-FI" dirty="0"/>
              <a:t>Espoo</a:t>
            </a:r>
          </a:p>
        </p:txBody>
      </p:sp>
    </p:spTree>
    <p:extLst>
      <p:ext uri="{BB962C8B-B14F-4D97-AF65-F5344CB8AC3E}">
        <p14:creationId xmlns:p14="http://schemas.microsoft.com/office/powerpoint/2010/main" val="158619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Intonaatio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925144"/>
          </a:xfrm>
        </p:spPr>
        <p:txBody>
          <a:bodyPr/>
          <a:lstStyle/>
          <a:p>
            <a:r>
              <a:rPr lang="fi-FI" dirty="0"/>
              <a:t>Olen suomalainen.</a:t>
            </a:r>
          </a:p>
          <a:p>
            <a:r>
              <a:rPr lang="fi-FI" dirty="0"/>
              <a:t>Olen opiskelija.</a:t>
            </a:r>
          </a:p>
          <a:p>
            <a:r>
              <a:rPr lang="fi-FI" dirty="0"/>
              <a:t>Oletko suomalainen?</a:t>
            </a:r>
          </a:p>
          <a:p>
            <a:r>
              <a:rPr lang="fi-FI" dirty="0"/>
              <a:t>Oletko opiskelija?</a:t>
            </a:r>
          </a:p>
        </p:txBody>
      </p:sp>
      <p:cxnSp>
        <p:nvCxnSpPr>
          <p:cNvPr id="5" name="Suora nuoliyhdysviiva 4"/>
          <p:cNvCxnSpPr/>
          <p:nvPr/>
        </p:nvCxnSpPr>
        <p:spPr>
          <a:xfrm>
            <a:off x="4788024" y="1916832"/>
            <a:ext cx="3168352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41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i-FI" dirty="0"/>
              <a:t>Suomi on erilainen kieli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8" y="1916832"/>
            <a:ext cx="3425108" cy="4209330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571093" cy="4103762"/>
          </a:xfrm>
        </p:spPr>
      </p:pic>
    </p:spTree>
    <p:extLst>
      <p:ext uri="{BB962C8B-B14F-4D97-AF65-F5344CB8AC3E}">
        <p14:creationId xmlns:p14="http://schemas.microsoft.com/office/powerpoint/2010/main" val="280091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Suomi on tavallinen kieli</a:t>
            </a:r>
          </a:p>
        </p:txBody>
      </p:sp>
      <p:pic>
        <p:nvPicPr>
          <p:cNvPr id="6" name="Sisällön paikkamerkki 9">
            <a:extLst>
              <a:ext uri="{FF2B5EF4-FFF2-40B4-BE49-F238E27FC236}">
                <a16:creationId xmlns:a16="http://schemas.microsoft.com/office/drawing/2014/main" id="{8AAC66A4-5719-445E-9D86-B5ECFA490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799"/>
            <a:ext cx="4392488" cy="5052305"/>
          </a:xfrm>
        </p:spPr>
      </p:pic>
    </p:spTree>
    <p:extLst>
      <p:ext uri="{BB962C8B-B14F-4D97-AF65-F5344CB8AC3E}">
        <p14:creationId xmlns:p14="http://schemas.microsoft.com/office/powerpoint/2010/main" val="9474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807BD-1F79-4672-BB53-AA8270B1D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46547"/>
            <a:ext cx="7534176" cy="49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Suomi on helppo kieli</a:t>
            </a:r>
          </a:p>
        </p:txBody>
      </p:sp>
      <p:pic>
        <p:nvPicPr>
          <p:cNvPr id="4" name="Picture 2" descr="Very Finnish Problems - When people complain Finnish is too hard to learn.  | Facebook">
            <a:extLst>
              <a:ext uri="{FF2B5EF4-FFF2-40B4-BE49-F238E27FC236}">
                <a16:creationId xmlns:a16="http://schemas.microsoft.com/office/drawing/2014/main" id="{88FA2221-3454-4B49-9A7B-42E0FC29C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4" y="1759066"/>
            <a:ext cx="8893432" cy="481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1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Instructions in Finnish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Kuuntele!                    </a:t>
            </a:r>
            <a:r>
              <a:rPr lang="fi-FI" dirty="0"/>
              <a:t>Listen!</a:t>
            </a:r>
          </a:p>
          <a:p>
            <a:r>
              <a:rPr lang="fi-FI" dirty="0">
                <a:solidFill>
                  <a:srgbClr val="FF0000"/>
                </a:solidFill>
              </a:rPr>
              <a:t>Toista!                          </a:t>
            </a:r>
            <a:r>
              <a:rPr lang="fi-FI" dirty="0"/>
              <a:t>Repeat !</a:t>
            </a:r>
          </a:p>
          <a:p>
            <a:r>
              <a:rPr lang="fi-FI" dirty="0">
                <a:solidFill>
                  <a:srgbClr val="FF0000"/>
                </a:solidFill>
              </a:rPr>
              <a:t>Kuuntele ja toista!     </a:t>
            </a:r>
            <a:r>
              <a:rPr lang="fi-FI" dirty="0"/>
              <a:t>Listen and repeat!</a:t>
            </a:r>
          </a:p>
          <a:p>
            <a:r>
              <a:rPr lang="fi-FI" dirty="0">
                <a:solidFill>
                  <a:srgbClr val="FF0000"/>
                </a:solidFill>
              </a:rPr>
              <a:t>Avaa kirja sivu 2!       </a:t>
            </a:r>
            <a:r>
              <a:rPr lang="fi-FI" dirty="0"/>
              <a:t>Open your book page….!</a:t>
            </a:r>
          </a:p>
          <a:p>
            <a:r>
              <a:rPr lang="fi-FI" dirty="0">
                <a:solidFill>
                  <a:srgbClr val="FF0000"/>
                </a:solidFill>
              </a:rPr>
              <a:t>Kirjoita!                       </a:t>
            </a:r>
            <a:r>
              <a:rPr lang="fi-FI" dirty="0"/>
              <a:t>Write!</a:t>
            </a:r>
          </a:p>
          <a:p>
            <a:r>
              <a:rPr lang="fi-FI" dirty="0">
                <a:solidFill>
                  <a:srgbClr val="FF0000"/>
                </a:solidFill>
              </a:rPr>
              <a:t>Parityö                        </a:t>
            </a:r>
            <a:r>
              <a:rPr lang="fi-FI" dirty="0" err="1"/>
              <a:t>Pairwork</a:t>
            </a: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Sano suomeksi!          </a:t>
            </a:r>
            <a:r>
              <a:rPr lang="fi-FI" dirty="0" err="1"/>
              <a:t>Say</a:t>
            </a:r>
            <a:r>
              <a:rPr lang="fi-FI" dirty="0"/>
              <a:t> in Finnish!</a:t>
            </a:r>
          </a:p>
          <a:p>
            <a:r>
              <a:rPr lang="fi-FI" dirty="0">
                <a:solidFill>
                  <a:srgbClr val="FF0000"/>
                </a:solidFill>
              </a:rPr>
              <a:t>Sano englanniksi!       </a:t>
            </a:r>
            <a:r>
              <a:rPr lang="fi-FI" dirty="0" err="1"/>
              <a:t>Say</a:t>
            </a:r>
            <a:r>
              <a:rPr lang="fi-FI" dirty="0"/>
              <a:t> in English!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9006-ADAE-4E37-A3E9-72C4B0CB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267"/>
            <a:ext cx="9144000" cy="57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1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C00000"/>
                </a:solidFill>
              </a:rPr>
              <a:t>Hyvää huomenta kaikki!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Autofit/>
          </a:bodyPr>
          <a:lstStyle/>
          <a:p>
            <a:r>
              <a:rPr lang="fi-FI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Hyvää huomenta opettaja!</a:t>
            </a:r>
          </a:p>
        </p:txBody>
      </p:sp>
    </p:spTree>
    <p:extLst>
      <p:ext uri="{BB962C8B-B14F-4D97-AF65-F5344CB8AC3E}">
        <p14:creationId xmlns:p14="http://schemas.microsoft.com/office/powerpoint/2010/main" val="1758993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Kuuntele ja toista!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Hei! Olen Anja Keränen.</a:t>
            </a:r>
          </a:p>
          <a:p>
            <a:endParaRPr lang="fi-FI" dirty="0"/>
          </a:p>
          <a:p>
            <a:r>
              <a:rPr lang="fi-FI" dirty="0"/>
              <a:t>Miten se kirjoitetaan ?  </a:t>
            </a:r>
          </a:p>
          <a:p>
            <a:endParaRPr lang="fi-FI" dirty="0"/>
          </a:p>
          <a:p>
            <a:r>
              <a:rPr lang="fi-FI" dirty="0"/>
              <a:t>Etunimi on…..</a:t>
            </a:r>
          </a:p>
          <a:p>
            <a:endParaRPr lang="fi-FI" dirty="0"/>
          </a:p>
          <a:p>
            <a:r>
              <a:rPr lang="fi-FI" dirty="0"/>
              <a:t>Sukunimi on ……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F7B40F-5694-45DD-9907-D91FEEB6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23" y="188640"/>
            <a:ext cx="5828166" cy="58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38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164D-D1CD-4111-BB81-D5E2551F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Parityö-pairwork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42D-574E-423D-BE06-8E4A2533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r>
              <a:rPr lang="en-US" dirty="0"/>
              <a:t>Tee </a:t>
            </a:r>
            <a:r>
              <a:rPr lang="en-US" dirty="0" err="1"/>
              <a:t>parisi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1.Lukekaa </a:t>
            </a:r>
            <a:r>
              <a:rPr lang="en-US" dirty="0" err="1"/>
              <a:t>teksti</a:t>
            </a:r>
            <a:r>
              <a:rPr lang="en-US" dirty="0"/>
              <a:t> (read the text) ja </a:t>
            </a:r>
            <a:r>
              <a:rPr lang="en-US" dirty="0" err="1"/>
              <a:t>vaihtakaa</a:t>
            </a:r>
            <a:r>
              <a:rPr lang="en-US" dirty="0"/>
              <a:t> </a:t>
            </a:r>
            <a:r>
              <a:rPr lang="en-US" dirty="0" err="1"/>
              <a:t>vuorot</a:t>
            </a:r>
            <a:r>
              <a:rPr lang="en-US" dirty="0"/>
              <a:t> (take turns).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Etsikää</a:t>
            </a:r>
            <a:r>
              <a:rPr lang="en-US" dirty="0"/>
              <a:t> ja </a:t>
            </a:r>
            <a:r>
              <a:rPr lang="en-US" dirty="0" err="1"/>
              <a:t>lukekaa</a:t>
            </a:r>
            <a:r>
              <a:rPr lang="en-US" dirty="0"/>
              <a:t> (find and read):</a:t>
            </a:r>
          </a:p>
          <a:p>
            <a:pPr marL="0" indent="0">
              <a:buNone/>
            </a:pPr>
            <a:r>
              <a:rPr lang="en-US" dirty="0"/>
              <a:t>Words with </a:t>
            </a:r>
            <a:r>
              <a:rPr lang="en-US" dirty="0">
                <a:highlight>
                  <a:srgbClr val="FFFF00"/>
                </a:highlight>
              </a:rPr>
              <a:t>ä</a:t>
            </a:r>
            <a:r>
              <a:rPr lang="en-US" dirty="0"/>
              <a:t>: </a:t>
            </a:r>
            <a:r>
              <a:rPr lang="en-US" dirty="0" err="1"/>
              <a:t>s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hköposti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Words with long vowels: </a:t>
            </a:r>
            <a:r>
              <a:rPr lang="en-US" dirty="0" err="1"/>
              <a:t>t</a:t>
            </a:r>
            <a:r>
              <a:rPr lang="en-US" dirty="0" err="1">
                <a:highlight>
                  <a:srgbClr val="FFFF00"/>
                </a:highlight>
              </a:rPr>
              <a:t>ii</a:t>
            </a:r>
            <a:r>
              <a:rPr lang="en-US" dirty="0" err="1"/>
              <a:t>stai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Words with diphthongs: </a:t>
            </a:r>
            <a:r>
              <a:rPr lang="en-US" dirty="0" err="1"/>
              <a:t>os</a:t>
            </a:r>
            <a:r>
              <a:rPr lang="en-US" dirty="0" err="1">
                <a:highlight>
                  <a:srgbClr val="FFFF00"/>
                </a:highlight>
              </a:rPr>
              <a:t>oi</a:t>
            </a:r>
            <a:r>
              <a:rPr lang="en-US" dirty="0" err="1"/>
              <a:t>te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Words with long consonants: </a:t>
            </a:r>
            <a:r>
              <a:rPr lang="en-US" dirty="0" err="1"/>
              <a:t>kur</a:t>
            </a:r>
            <a:r>
              <a:rPr lang="en-US" dirty="0" err="1">
                <a:highlight>
                  <a:srgbClr val="FFFF00"/>
                </a:highlight>
              </a:rPr>
              <a:t>ss</a:t>
            </a:r>
            <a:r>
              <a:rPr lang="en-US" dirty="0" err="1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8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83121-10A5-4924-A75D-6CC4DB06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3" y="878681"/>
            <a:ext cx="6200775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3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164D-D1CD-4111-BB81-D5E2551F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Parityö-pairwork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42D-574E-423D-BE06-8E4A2533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Words with </a:t>
            </a:r>
            <a:r>
              <a:rPr lang="en-US" dirty="0">
                <a:highlight>
                  <a:srgbClr val="FFFF00"/>
                </a:highlight>
              </a:rPr>
              <a:t>ä</a:t>
            </a:r>
            <a:r>
              <a:rPr lang="en-US" dirty="0"/>
              <a:t>: </a:t>
            </a:r>
            <a:r>
              <a:rPr lang="en-US" dirty="0" err="1"/>
              <a:t>s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hköposti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Esimerkiksi</a:t>
            </a:r>
            <a:r>
              <a:rPr lang="en-US" dirty="0"/>
              <a:t> (e.g.)</a:t>
            </a:r>
          </a:p>
          <a:p>
            <a:pPr marL="0" indent="0">
              <a:buNone/>
            </a:pPr>
            <a:r>
              <a:rPr lang="en-US" dirty="0" err="1"/>
              <a:t>Min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/>
              <a:t>, </a:t>
            </a:r>
            <a:r>
              <a:rPr lang="en-US" dirty="0" err="1"/>
              <a:t>M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ntyl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/>
              <a:t>, </a:t>
            </a:r>
            <a:r>
              <a:rPr lang="en-US" dirty="0" err="1"/>
              <a:t>h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iritsen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h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n</a:t>
            </a:r>
            <a:r>
              <a:rPr lang="en-US" dirty="0"/>
              <a:t>, </a:t>
            </a:r>
            <a:r>
              <a:rPr lang="en-US" dirty="0" err="1"/>
              <a:t>ymm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rr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n</a:t>
            </a:r>
            <a:r>
              <a:rPr lang="en-US" dirty="0"/>
              <a:t>, </a:t>
            </a:r>
            <a:r>
              <a:rPr lang="en-US" dirty="0" err="1"/>
              <a:t>mik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/>
              <a:t>, </a:t>
            </a:r>
            <a:r>
              <a:rPr lang="en-US" dirty="0" err="1"/>
              <a:t>sin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/>
              <a:t>, </a:t>
            </a:r>
            <a:r>
              <a:rPr lang="en-US" dirty="0" err="1"/>
              <a:t>n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hd</a:t>
            </a:r>
            <a:r>
              <a:rPr lang="en-US" dirty="0" err="1">
                <a:highlight>
                  <a:srgbClr val="FFFF00"/>
                </a:highlight>
              </a:rPr>
              <a:t>ää</a:t>
            </a:r>
            <a:r>
              <a:rPr lang="en-US" dirty="0" err="1"/>
              <a:t>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6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Long/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vowels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Aasia –asia                    </a:t>
            </a:r>
            <a:r>
              <a:rPr lang="fi-FI" dirty="0" err="1"/>
              <a:t>suusi-susi</a:t>
            </a:r>
            <a:endParaRPr lang="fi-FI" dirty="0"/>
          </a:p>
          <a:p>
            <a:r>
              <a:rPr lang="fi-FI" dirty="0"/>
              <a:t>Eero-ero                         tiili-tili</a:t>
            </a:r>
          </a:p>
          <a:p>
            <a:r>
              <a:rPr lang="fi-FI" dirty="0"/>
              <a:t>Jaana- jana                     tuuli -tuli</a:t>
            </a:r>
          </a:p>
          <a:p>
            <a:r>
              <a:rPr lang="fi-FI" dirty="0" err="1"/>
              <a:t>jäätä-</a:t>
            </a:r>
            <a:r>
              <a:rPr lang="fi-FI" dirty="0"/>
              <a:t> jätä                       uuni-uni</a:t>
            </a:r>
          </a:p>
          <a:p>
            <a:r>
              <a:rPr lang="fi-FI" dirty="0"/>
              <a:t>Kiina- kina                      </a:t>
            </a:r>
            <a:r>
              <a:rPr lang="fi-FI" dirty="0" err="1"/>
              <a:t>puuhun-</a:t>
            </a:r>
            <a:r>
              <a:rPr lang="fi-FI" dirty="0"/>
              <a:t> puhun</a:t>
            </a:r>
          </a:p>
          <a:p>
            <a:r>
              <a:rPr lang="fi-FI" dirty="0"/>
              <a:t>laava-lava                       liika-lika</a:t>
            </a:r>
          </a:p>
          <a:p>
            <a:r>
              <a:rPr lang="fi-FI" dirty="0" err="1"/>
              <a:t>muuta-</a:t>
            </a:r>
            <a:r>
              <a:rPr lang="fi-FI" dirty="0"/>
              <a:t> muta                 </a:t>
            </a:r>
            <a:r>
              <a:rPr lang="fi-FI" dirty="0" err="1"/>
              <a:t>sata-sataa</a:t>
            </a:r>
            <a:endParaRPr lang="fi-FI" dirty="0"/>
          </a:p>
          <a:p>
            <a:r>
              <a:rPr lang="fi-FI" dirty="0"/>
              <a:t>siinä- sinä                       kuuri-kuri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Minä tulen tapaamaan sinua illalla!</a:t>
            </a:r>
            <a:br>
              <a:rPr lang="fi-FI" dirty="0"/>
            </a:br>
            <a:r>
              <a:rPr lang="fi-FI" dirty="0"/>
              <a:t>Minä tulen tappamaan sinut illalla!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164D-D1CD-4111-BB81-D5E2551F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Parityö-pairwork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42D-574E-423D-BE06-8E4A2533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Words with long vowels: </a:t>
            </a:r>
            <a:r>
              <a:rPr lang="en-US" dirty="0" err="1"/>
              <a:t>t</a:t>
            </a:r>
            <a:r>
              <a:rPr lang="en-US" dirty="0" err="1">
                <a:highlight>
                  <a:srgbClr val="FFFF00"/>
                </a:highlight>
              </a:rPr>
              <a:t>ii</a:t>
            </a:r>
            <a:r>
              <a:rPr lang="en-US" dirty="0" err="1"/>
              <a:t>stai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Esimerkiksi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Ant</a:t>
            </a:r>
            <a:r>
              <a:rPr lang="en-US" dirty="0" err="1">
                <a:highlight>
                  <a:srgbClr val="FFFF00"/>
                </a:highlight>
              </a:rPr>
              <a:t>ee</a:t>
            </a:r>
            <a:r>
              <a:rPr lang="en-US" dirty="0" err="1"/>
              <a:t>ksi</a:t>
            </a:r>
            <a:r>
              <a:rPr lang="en-US" dirty="0"/>
              <a:t>, </a:t>
            </a:r>
            <a:r>
              <a:rPr lang="en-US" dirty="0" err="1">
                <a:highlight>
                  <a:srgbClr val="FFFF00"/>
                </a:highlight>
              </a:rPr>
              <a:t>uu</a:t>
            </a:r>
            <a:r>
              <a:rPr lang="en-US" dirty="0" err="1"/>
              <a:t>si</a:t>
            </a:r>
            <a:r>
              <a:rPr lang="en-US" dirty="0"/>
              <a:t>, </a:t>
            </a:r>
            <a:r>
              <a:rPr lang="en-US" dirty="0" err="1"/>
              <a:t>n</a:t>
            </a:r>
            <a:r>
              <a:rPr lang="en-US" dirty="0" err="1">
                <a:highlight>
                  <a:srgbClr val="FFFF00"/>
                </a:highlight>
              </a:rPr>
              <a:t>aa</a:t>
            </a:r>
            <a:r>
              <a:rPr lang="en-US" dirty="0" err="1"/>
              <a:t>puri</a:t>
            </a:r>
            <a:r>
              <a:rPr lang="en-US" dirty="0"/>
              <a:t>, </a:t>
            </a:r>
            <a:r>
              <a:rPr lang="en-US" dirty="0" err="1"/>
              <a:t>ransk</a:t>
            </a:r>
            <a:r>
              <a:rPr lang="en-US" dirty="0" err="1">
                <a:highlight>
                  <a:srgbClr val="FFFF00"/>
                </a:highlight>
              </a:rPr>
              <a:t>aa</a:t>
            </a:r>
            <a:r>
              <a:rPr lang="en-US" dirty="0"/>
              <a:t>, </a:t>
            </a:r>
            <a:r>
              <a:rPr lang="en-US" dirty="0" err="1"/>
              <a:t>k</a:t>
            </a:r>
            <a:r>
              <a:rPr lang="en-US" dirty="0" err="1">
                <a:highlight>
                  <a:srgbClr val="FFFF00"/>
                </a:highlight>
              </a:rPr>
              <a:t>ii</a:t>
            </a:r>
            <a:r>
              <a:rPr lang="en-US" dirty="0" err="1"/>
              <a:t>tos</a:t>
            </a:r>
            <a:r>
              <a:rPr lang="en-US" dirty="0"/>
              <a:t>, </a:t>
            </a:r>
            <a:r>
              <a:rPr lang="en-US" dirty="0" err="1"/>
              <a:t>j</a:t>
            </a:r>
            <a:r>
              <a:rPr lang="en-US" dirty="0" err="1">
                <a:highlight>
                  <a:srgbClr val="FFFF00"/>
                </a:highlight>
              </a:rPr>
              <a:t>oo</a:t>
            </a:r>
            <a:r>
              <a:rPr lang="en-US" dirty="0"/>
              <a:t>, </a:t>
            </a:r>
            <a:r>
              <a:rPr lang="en-US" dirty="0" err="1"/>
              <a:t>nähd</a:t>
            </a:r>
            <a:r>
              <a:rPr lang="en-US" dirty="0" err="1">
                <a:highlight>
                  <a:srgbClr val="FFFF00"/>
                </a:highlight>
              </a:rPr>
              <a:t>ää</a:t>
            </a:r>
            <a:r>
              <a:rPr lang="en-US" dirty="0" err="1"/>
              <a:t>n</a:t>
            </a:r>
            <a:r>
              <a:rPr lang="en-US" dirty="0"/>
              <a:t>, </a:t>
            </a:r>
            <a:r>
              <a:rPr lang="en-US" dirty="0" err="1"/>
              <a:t>tal</a:t>
            </a:r>
            <a:r>
              <a:rPr lang="en-US" dirty="0" err="1">
                <a:highlight>
                  <a:srgbClr val="FFFF00"/>
                </a:highlight>
              </a:rPr>
              <a:t>oo</a:t>
            </a:r>
            <a:r>
              <a:rPr lang="en-US" dirty="0" err="1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30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 err="1"/>
              <a:t>Diphthongs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lot of diphthongs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(2 different vowels in the same syllable):</a:t>
            </a:r>
          </a:p>
          <a:p>
            <a:pPr algn="l"/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ai, ei, oi, ui, yi, </a:t>
            </a:r>
            <a:r>
              <a:rPr lang="fi-FI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äi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öi</a:t>
            </a:r>
            <a:endParaRPr lang="fi-FI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fr-F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au, ou, eu,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iu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äy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öy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ey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iy</a:t>
            </a:r>
            <a:endParaRPr lang="fr-F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yö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164D-D1CD-4111-BB81-D5E2551F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Parityö-pairwork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42D-574E-423D-BE06-8E4A2533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Words with diphthongs: </a:t>
            </a:r>
            <a:r>
              <a:rPr lang="en-US" dirty="0" err="1"/>
              <a:t>os</a:t>
            </a:r>
            <a:r>
              <a:rPr lang="en-US" dirty="0" err="1">
                <a:highlight>
                  <a:srgbClr val="FFFF00"/>
                </a:highlight>
              </a:rPr>
              <a:t>oi</a:t>
            </a:r>
            <a:r>
              <a:rPr lang="en-US" dirty="0" err="1"/>
              <a:t>te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Esimerkiksi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err="1"/>
              <a:t>h</a:t>
            </a:r>
            <a:r>
              <a:rPr lang="en-US" dirty="0" err="1">
                <a:highlight>
                  <a:srgbClr val="FFFF00"/>
                </a:highlight>
              </a:rPr>
              <a:t>ei</a:t>
            </a:r>
            <a:r>
              <a:rPr lang="en-US" dirty="0"/>
              <a:t>, </a:t>
            </a:r>
            <a:r>
              <a:rPr lang="en-US" dirty="0" err="1">
                <a:highlight>
                  <a:srgbClr val="FFFF00"/>
                </a:highlight>
              </a:rPr>
              <a:t>ei</a:t>
            </a:r>
            <a:r>
              <a:rPr lang="en-US" dirty="0"/>
              <a:t>, v</a:t>
            </a:r>
            <a:r>
              <a:rPr lang="en-US" dirty="0">
                <a:highlight>
                  <a:srgbClr val="FFFF00"/>
                </a:highlight>
              </a:rPr>
              <a:t>ai</a:t>
            </a:r>
            <a:r>
              <a:rPr lang="en-US" dirty="0"/>
              <a:t>n, </a:t>
            </a:r>
            <a:r>
              <a:rPr lang="en-US" dirty="0" err="1"/>
              <a:t>h</a:t>
            </a:r>
            <a:r>
              <a:rPr lang="en-US" dirty="0" err="1">
                <a:highlight>
                  <a:srgbClr val="FFFF00"/>
                </a:highlight>
              </a:rPr>
              <a:t>äi</a:t>
            </a:r>
            <a:r>
              <a:rPr lang="en-US" dirty="0" err="1"/>
              <a:t>ritsen</a:t>
            </a:r>
            <a:r>
              <a:rPr lang="en-US" dirty="0"/>
              <a:t>, </a:t>
            </a:r>
            <a:r>
              <a:rPr lang="en-US" dirty="0" err="1"/>
              <a:t>s</a:t>
            </a:r>
            <a:r>
              <a:rPr lang="en-US" dirty="0" err="1">
                <a:highlight>
                  <a:srgbClr val="FFFF00"/>
                </a:highlight>
              </a:rPr>
              <a:t>uo</a:t>
            </a:r>
            <a:r>
              <a:rPr lang="en-US" dirty="0" err="1"/>
              <a:t>m</a:t>
            </a:r>
            <a:r>
              <a:rPr lang="en-US" dirty="0" err="1">
                <a:highlight>
                  <a:srgbClr val="FFFF00"/>
                </a:highlight>
              </a:rPr>
              <a:t>ea</a:t>
            </a:r>
            <a:r>
              <a:rPr lang="en-US" dirty="0"/>
              <a:t>, </a:t>
            </a:r>
            <a:r>
              <a:rPr lang="en-US" dirty="0" err="1"/>
              <a:t>tutust</a:t>
            </a:r>
            <a:r>
              <a:rPr lang="en-US" dirty="0" err="1">
                <a:highlight>
                  <a:srgbClr val="FFFF00"/>
                </a:highlight>
              </a:rPr>
              <a:t>ua</a:t>
            </a:r>
            <a:r>
              <a:rPr lang="en-US" dirty="0"/>
              <a:t>, </a:t>
            </a:r>
            <a:r>
              <a:rPr lang="en-US" dirty="0" err="1"/>
              <a:t>h</a:t>
            </a:r>
            <a:r>
              <a:rPr lang="en-US" dirty="0" err="1">
                <a:highlight>
                  <a:srgbClr val="FFFF00"/>
                </a:highlight>
              </a:rPr>
              <a:t>au</a:t>
            </a:r>
            <a:r>
              <a:rPr lang="en-US" dirty="0" err="1"/>
              <a:t>ska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37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 err="1"/>
              <a:t>Consonants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Of </a:t>
            </a:r>
            <a:r>
              <a:rPr lang="fi-FI" dirty="0" err="1">
                <a:solidFill>
                  <a:srgbClr val="FF0000"/>
                </a:solidFill>
              </a:rPr>
              <a:t>foreign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origin</a:t>
            </a:r>
            <a:r>
              <a:rPr lang="fi-FI" dirty="0">
                <a:solidFill>
                  <a:srgbClr val="FF0000"/>
                </a:solidFill>
              </a:rPr>
              <a:t>: b, c, f, g, q, w, x, z</a:t>
            </a:r>
          </a:p>
          <a:p>
            <a:r>
              <a:rPr lang="fi-FI" dirty="0" err="1">
                <a:solidFill>
                  <a:srgbClr val="FF0000"/>
                </a:solidFill>
              </a:rPr>
              <a:t>Not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many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together</a:t>
            </a:r>
            <a:r>
              <a:rPr lang="fi-FI" dirty="0">
                <a:solidFill>
                  <a:srgbClr val="FF0000"/>
                </a:solidFill>
              </a:rPr>
              <a:t>!</a:t>
            </a:r>
          </a:p>
          <a:p>
            <a:r>
              <a:rPr lang="fi-FI" dirty="0">
                <a:solidFill>
                  <a:srgbClr val="FF0000"/>
                </a:solidFill>
              </a:rPr>
              <a:t>koulu (</a:t>
            </a:r>
            <a:r>
              <a:rPr lang="fi-FI" dirty="0" err="1">
                <a:solidFill>
                  <a:srgbClr val="FF0000"/>
                </a:solidFill>
              </a:rPr>
              <a:t>school</a:t>
            </a:r>
            <a:r>
              <a:rPr lang="fi-FI" dirty="0">
                <a:solidFill>
                  <a:srgbClr val="FF0000"/>
                </a:solidFill>
              </a:rPr>
              <a:t>), lasi (</a:t>
            </a:r>
            <a:r>
              <a:rPr lang="fi-FI" dirty="0" err="1">
                <a:solidFill>
                  <a:srgbClr val="FF0000"/>
                </a:solidFill>
              </a:rPr>
              <a:t>glass</a:t>
            </a:r>
            <a:r>
              <a:rPr lang="fi-FI" dirty="0">
                <a:solidFill>
                  <a:srgbClr val="FF0000"/>
                </a:solidFill>
              </a:rPr>
              <a:t>)</a:t>
            </a:r>
          </a:p>
          <a:p>
            <a:r>
              <a:rPr lang="fi-FI" dirty="0">
                <a:solidFill>
                  <a:srgbClr val="FF0000"/>
                </a:solidFill>
              </a:rPr>
              <a:t>metsässä-&gt;</a:t>
            </a:r>
            <a:r>
              <a:rPr lang="fi-FI" dirty="0" err="1">
                <a:solidFill>
                  <a:srgbClr val="FF0000"/>
                </a:solidFill>
              </a:rPr>
              <a:t>metässä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kahdeksan-&gt; </a:t>
            </a:r>
            <a:r>
              <a:rPr lang="fi-FI" dirty="0" err="1">
                <a:solidFill>
                  <a:srgbClr val="FF0000"/>
                </a:solidFill>
              </a:rPr>
              <a:t>kaheksan</a:t>
            </a:r>
            <a:endParaRPr lang="fi-F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267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Tänään</a:t>
            </a:r>
            <a:r>
              <a:rPr lang="en-US" dirty="0"/>
              <a:t>/Today 8.1.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EEF5-FB7C-4EA9-B923-D19D6C4F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sz="4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Who are we?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Course information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Some features of the Finnish language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Finnish pronunciation and the alphabet</a:t>
            </a: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Basic greetings</a:t>
            </a: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 Long and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consonants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7179" y="1340768"/>
            <a:ext cx="8329642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kissa-kisa                           matto-mato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kanssa- kansa                    salli-sali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kukka-kuka                         tulli-tuli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kummi –kumi                    vessa -Vesa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kyllä-kylä                            pakko-pako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lakki-laki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Lassi-lasi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mutta-muta</a:t>
            </a:r>
          </a:p>
          <a:p>
            <a:pPr>
              <a:buNone/>
            </a:pPr>
            <a:endParaRPr lang="fi-FI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164D-D1CD-4111-BB81-D5E2551F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Parityö-pairwork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42D-574E-423D-BE06-8E4A2533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Words with long consonants: </a:t>
            </a:r>
            <a:r>
              <a:rPr lang="en-US" dirty="0" err="1"/>
              <a:t>kur</a:t>
            </a:r>
            <a:r>
              <a:rPr lang="en-US" dirty="0" err="1">
                <a:highlight>
                  <a:srgbClr val="FFFF00"/>
                </a:highlight>
              </a:rPr>
              <a:t>ss</a:t>
            </a:r>
            <a:r>
              <a:rPr lang="en-US" dirty="0" err="1"/>
              <a:t>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Esimerkiksi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y</a:t>
            </a:r>
            <a:r>
              <a:rPr lang="en-US" dirty="0" err="1">
                <a:highlight>
                  <a:srgbClr val="FFFF00"/>
                </a:highlight>
              </a:rPr>
              <a:t>mm</a:t>
            </a:r>
            <a:r>
              <a:rPr lang="en-US" dirty="0" err="1"/>
              <a:t>ä</a:t>
            </a:r>
            <a:r>
              <a:rPr lang="en-US" dirty="0" err="1">
                <a:highlight>
                  <a:srgbClr val="FFFF00"/>
                </a:highlight>
              </a:rPr>
              <a:t>rr</a:t>
            </a:r>
            <a:r>
              <a:rPr lang="en-US" dirty="0" err="1"/>
              <a:t>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81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83162"/>
          </a:xfrm>
        </p:spPr>
        <p:txBody>
          <a:bodyPr>
            <a:normAutofit/>
          </a:bodyPr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osaatte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Formal and informal?</a:t>
            </a:r>
          </a:p>
        </p:txBody>
      </p:sp>
    </p:spTree>
    <p:extLst>
      <p:ext uri="{BB962C8B-B14F-4D97-AF65-F5344CB8AC3E}">
        <p14:creationId xmlns:p14="http://schemas.microsoft.com/office/powerpoint/2010/main" val="3480955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8316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INFORMAL WAYS TO SAY HELLLO 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Moi!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Terve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Moikka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Heippa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endParaRPr lang="en-US" sz="24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FORMAL WAYS TO SAY HELLO… 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Hyvää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päivää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Päivää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Hyvää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iltaa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Iltaa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… </a:t>
            </a: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AND BYE </a:t>
            </a:r>
            <a:r>
              <a:rPr lang="en-US" sz="2400" b="1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BYE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Näkemiin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80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831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INFORMAL WAYS TO SAY BYE </a:t>
            </a:r>
            <a:r>
              <a:rPr lang="en-US" sz="2400" b="1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BYE</a:t>
            </a: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Moi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Hei-hei</a:t>
            </a:r>
            <a:r>
              <a:rPr lang="en-US" sz="2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Moikka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Heippa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Nähää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(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Nähdään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!)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Soitellaan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Törmäillään</a:t>
            </a:r>
            <a:r>
              <a:rPr lang="en-US" sz="2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62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2C289-878E-45D4-887F-EEEF5669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1134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related to time</a:t>
            </a:r>
            <a:r>
              <a:rPr lang="fi-FI" dirty="0"/>
              <a:t> 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4F379-25F5-4245-95DF-B0A8A8C3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616" y="2420888"/>
            <a:ext cx="4038600" cy="4983162"/>
          </a:xfrm>
        </p:spPr>
        <p:txBody>
          <a:bodyPr/>
          <a:lstStyle/>
          <a:p>
            <a:r>
              <a:rPr lang="fi-FI" dirty="0"/>
              <a:t>Hyvää huomenta!</a:t>
            </a:r>
          </a:p>
          <a:p>
            <a:r>
              <a:rPr lang="fi-FI" dirty="0"/>
              <a:t>Hyvää päivää!</a:t>
            </a:r>
          </a:p>
          <a:p>
            <a:r>
              <a:rPr lang="fi-FI" dirty="0"/>
              <a:t>Hyvää iltaa!</a:t>
            </a:r>
          </a:p>
          <a:p>
            <a:r>
              <a:rPr lang="fi-FI" dirty="0"/>
              <a:t>Hyvää yötä!</a:t>
            </a:r>
          </a:p>
          <a:p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5FB997C2-704F-40E3-AB6C-15FE9E45BF1C}"/>
              </a:ext>
            </a:extLst>
          </p:cNvPr>
          <p:cNvSpPr/>
          <p:nvPr/>
        </p:nvSpPr>
        <p:spPr>
          <a:xfrm>
            <a:off x="1979712" y="1406689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8EECF8B-C232-4927-B112-0EBF74833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385097"/>
            <a:ext cx="4288922" cy="4525963"/>
          </a:xfrm>
        </p:spPr>
        <p:txBody>
          <a:bodyPr/>
          <a:lstStyle/>
          <a:p>
            <a:r>
              <a:rPr lang="fi-FI" dirty="0"/>
              <a:t>Huomenta!</a:t>
            </a:r>
          </a:p>
          <a:p>
            <a:r>
              <a:rPr lang="fi-FI" dirty="0"/>
              <a:t>Päivää!</a:t>
            </a:r>
          </a:p>
          <a:p>
            <a:r>
              <a:rPr lang="fi-FI" dirty="0"/>
              <a:t>Iltaa!</a:t>
            </a:r>
          </a:p>
          <a:p>
            <a:r>
              <a:rPr lang="fi-FI" dirty="0"/>
              <a:t>Nuku hyvin! Hyvää yötä!</a:t>
            </a:r>
          </a:p>
          <a:p>
            <a:r>
              <a:rPr lang="fi-FI" dirty="0"/>
              <a:t>Öitä!</a:t>
            </a:r>
          </a:p>
        </p:txBody>
      </p:sp>
    </p:spTree>
    <p:extLst>
      <p:ext uri="{BB962C8B-B14F-4D97-AF65-F5344CB8AC3E}">
        <p14:creationId xmlns:p14="http://schemas.microsoft.com/office/powerpoint/2010/main" val="1717042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Formal</a:t>
            </a: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 – </a:t>
            </a:r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Informal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83162"/>
          </a:xfrm>
        </p:spPr>
        <p:txBody>
          <a:bodyPr>
            <a:normAutofit/>
          </a:bodyPr>
          <a:lstStyle/>
          <a:p>
            <a:pPr algn="l"/>
            <a:endParaRPr lang="en-US" sz="18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32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KIITOS – KIITTI</a:t>
            </a:r>
          </a:p>
          <a:p>
            <a:pPr algn="l"/>
            <a:r>
              <a:rPr lang="en-US" sz="32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EI KESTÄ – EI MITÄÄN</a:t>
            </a:r>
          </a:p>
          <a:p>
            <a:pPr algn="l"/>
            <a:r>
              <a:rPr lang="en-US" sz="32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ANTEEKSI – ANTEEKS, SORI</a:t>
            </a:r>
          </a:p>
          <a:p>
            <a:pPr algn="l"/>
            <a:r>
              <a:rPr lang="en-US" sz="32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MITÄ KUULUU? – MITEN MENEE?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41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2C289-878E-45D4-887F-EEEF566968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Informal</a:t>
            </a: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 – F</a:t>
            </a:r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ormal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4F379-25F5-4245-95DF-B0A8A8C3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616" y="2420888"/>
            <a:ext cx="4038600" cy="4983162"/>
          </a:xfrm>
        </p:spPr>
        <p:txBody>
          <a:bodyPr/>
          <a:lstStyle/>
          <a:p>
            <a:r>
              <a:rPr lang="fi-FI" dirty="0"/>
              <a:t>Miten menee?</a:t>
            </a:r>
          </a:p>
          <a:p>
            <a:endParaRPr lang="fi-FI" dirty="0"/>
          </a:p>
          <a:p>
            <a:r>
              <a:rPr lang="fi-FI" dirty="0"/>
              <a:t>Ihan hyvin.</a:t>
            </a:r>
          </a:p>
          <a:p>
            <a:r>
              <a:rPr lang="fi-FI" dirty="0"/>
              <a:t>Hyvin, kiitos.</a:t>
            </a:r>
          </a:p>
          <a:p>
            <a:r>
              <a:rPr lang="fi-FI" dirty="0"/>
              <a:t>Ihan ok.</a:t>
            </a:r>
          </a:p>
          <a:p>
            <a:r>
              <a:rPr lang="fi-FI" dirty="0"/>
              <a:t>No, siinä ja siinä.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4A4B7D-528D-4E49-B0AE-00372DEFA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4048" y="2222356"/>
            <a:ext cx="4038600" cy="4525963"/>
          </a:xfrm>
        </p:spPr>
        <p:txBody>
          <a:bodyPr/>
          <a:lstStyle/>
          <a:p>
            <a:r>
              <a:rPr lang="fi-FI" dirty="0"/>
              <a:t>Mitä kuuluu?</a:t>
            </a:r>
          </a:p>
          <a:p>
            <a:endParaRPr lang="fi-FI" dirty="0"/>
          </a:p>
          <a:p>
            <a:r>
              <a:rPr lang="fi-FI" dirty="0"/>
              <a:t>Ihan hyvää. Minä olen opiskelija Suomessa.</a:t>
            </a:r>
          </a:p>
          <a:p>
            <a:r>
              <a:rPr lang="fi-FI" dirty="0"/>
              <a:t>Minä opiskelen Espoossa.</a:t>
            </a:r>
          </a:p>
          <a:p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5FB997C2-704F-40E3-AB6C-15FE9E45BF1C}"/>
              </a:ext>
            </a:extLst>
          </p:cNvPr>
          <p:cNvSpPr/>
          <p:nvPr/>
        </p:nvSpPr>
        <p:spPr>
          <a:xfrm>
            <a:off x="2051720" y="1110996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BCE04B10-85C5-4772-ACA7-F385DC5C210A}"/>
              </a:ext>
            </a:extLst>
          </p:cNvPr>
          <p:cNvSpPr/>
          <p:nvPr/>
        </p:nvSpPr>
        <p:spPr>
          <a:xfrm>
            <a:off x="5868144" y="11109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8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Kotona/ At home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4853136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Introduce yourself (Padlet)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(MyCourses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pre-task 1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Tee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kaikki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MyCourses-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tehtävät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(do all MyCourses tasks)</a:t>
            </a:r>
          </a:p>
          <a:p>
            <a:pPr algn="l"/>
            <a:r>
              <a:rPr lang="fi-FI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Lue (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read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ja kuuntele (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listen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s. (=sivu ’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page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’) 6, 8, 9</a:t>
            </a:r>
          </a:p>
          <a:p>
            <a:pPr algn="l"/>
            <a:r>
              <a:rPr lang="fi-FI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Tee (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do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harj. (=harjoitus ’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exercise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’) 10 (s.15)</a:t>
            </a:r>
          </a:p>
          <a:p>
            <a:pPr marL="0" indent="0" algn="l">
              <a:buNone/>
            </a:pPr>
            <a:endParaRPr lang="en-US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Kotona/ At home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Kotitehtävät (</a:t>
            </a:r>
            <a:r>
              <a:rPr lang="fi-FI" i="1" dirty="0" err="1">
                <a:solidFill>
                  <a:srgbClr val="00B050"/>
                </a:solidFill>
              </a:rPr>
              <a:t>homework</a:t>
            </a:r>
            <a:r>
              <a:rPr lang="fi-FI" dirty="0"/>
              <a:t>) 1 - 4 </a:t>
            </a:r>
            <a:r>
              <a:rPr lang="fi-FI" dirty="0" err="1"/>
              <a:t>MyCourses</a:t>
            </a:r>
            <a:endParaRPr lang="fi-FI" dirty="0"/>
          </a:p>
          <a:p>
            <a:pPr marL="0" indent="0">
              <a:buNone/>
            </a:pPr>
            <a:r>
              <a:rPr lang="fi-FI" i="1" dirty="0"/>
              <a:t>Verbi Olla (</a:t>
            </a:r>
            <a:r>
              <a:rPr lang="fi-FI" i="1" dirty="0">
                <a:solidFill>
                  <a:srgbClr val="00B050"/>
                </a:solidFill>
              </a:rPr>
              <a:t>to </a:t>
            </a:r>
            <a:r>
              <a:rPr lang="fi-FI" i="1" dirty="0" err="1">
                <a:solidFill>
                  <a:srgbClr val="00B050"/>
                </a:solidFill>
              </a:rPr>
              <a:t>be</a:t>
            </a:r>
            <a:r>
              <a:rPr lang="fi-FI" i="1" dirty="0"/>
              <a:t>)</a:t>
            </a:r>
          </a:p>
          <a:p>
            <a:pPr marL="0" indent="0">
              <a:buNone/>
            </a:pPr>
            <a:r>
              <a:rPr lang="fi-FI" i="1" dirty="0" err="1"/>
              <a:t>Countries</a:t>
            </a:r>
            <a:r>
              <a:rPr lang="fi-FI" i="1" dirty="0"/>
              <a:t> and </a:t>
            </a:r>
            <a:r>
              <a:rPr lang="fi-FI" i="1" dirty="0" err="1"/>
              <a:t>nationalities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Tervehdykset (</a:t>
            </a:r>
            <a:r>
              <a:rPr lang="fi-FI" i="1" dirty="0">
                <a:solidFill>
                  <a:srgbClr val="00B050"/>
                </a:solidFill>
              </a:rPr>
              <a:t>Greetings</a:t>
            </a:r>
            <a:r>
              <a:rPr lang="fi-FI" i="1" dirty="0"/>
              <a:t>)</a:t>
            </a:r>
          </a:p>
          <a:p>
            <a:pPr marL="0" indent="0">
              <a:buNone/>
            </a:pPr>
            <a:r>
              <a:rPr lang="fi-FI" i="1" dirty="0"/>
              <a:t>Personal </a:t>
            </a:r>
            <a:r>
              <a:rPr lang="fi-FI" i="1" dirty="0" err="1"/>
              <a:t>vocabulary</a:t>
            </a:r>
            <a:endParaRPr lang="fi-FI" i="1" dirty="0"/>
          </a:p>
          <a:p>
            <a:endParaRPr lang="fi-FI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47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fi-FI" sz="9600" dirty="0"/>
              <a:t>Olen täällä!</a:t>
            </a:r>
          </a:p>
        </p:txBody>
      </p:sp>
      <p:pic>
        <p:nvPicPr>
          <p:cNvPr id="6" name="Graphic 5" descr="Man waving with his hand">
            <a:extLst>
              <a:ext uri="{FF2B5EF4-FFF2-40B4-BE49-F238E27FC236}">
                <a16:creationId xmlns:a16="http://schemas.microsoft.com/office/drawing/2014/main" id="{5672D922-EAEE-2B11-7A58-AE142B6B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896" y="4365104"/>
            <a:ext cx="15144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0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i-FI" sz="6000" dirty="0">
                <a:solidFill>
                  <a:srgbClr val="C00000"/>
                </a:solidFill>
              </a:rPr>
              <a:t>Hei-hei!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i-FI" sz="6000" b="1" dirty="0">
                <a:solidFill>
                  <a:srgbClr val="C00000"/>
                </a:solidFill>
              </a:rPr>
              <a:t>Heippa opettaja!</a:t>
            </a:r>
          </a:p>
        </p:txBody>
      </p:sp>
    </p:spTree>
    <p:extLst>
      <p:ext uri="{BB962C8B-B14F-4D97-AF65-F5344CB8AC3E}">
        <p14:creationId xmlns:p14="http://schemas.microsoft.com/office/powerpoint/2010/main" val="373804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Hei! Olen Anja Keränen.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Olen suomalainen.</a:t>
            </a:r>
          </a:p>
          <a:p>
            <a:endParaRPr lang="fi-FI" sz="4400" dirty="0"/>
          </a:p>
          <a:p>
            <a:r>
              <a:rPr lang="fi-FI" sz="4400" dirty="0"/>
              <a:t>Olen kajaanilainen.</a:t>
            </a:r>
          </a:p>
          <a:p>
            <a:endParaRPr lang="fi-FI" sz="4400" dirty="0"/>
          </a:p>
          <a:p>
            <a:r>
              <a:rPr lang="fi-FI" sz="4400" dirty="0"/>
              <a:t>Olen suomen kielen opettaja.</a:t>
            </a:r>
          </a:p>
        </p:txBody>
      </p:sp>
      <p:pic>
        <p:nvPicPr>
          <p:cNvPr id="5" name="Picture 4" descr="A person with long red hair wearing a striped shirt&#10;&#10;Description automatically generated">
            <a:extLst>
              <a:ext uri="{FF2B5EF4-FFF2-40B4-BE49-F238E27FC236}">
                <a16:creationId xmlns:a16="http://schemas.microsoft.com/office/drawing/2014/main" id="{C709CFDC-2A43-B4F4-3F32-9B8D72DC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44824"/>
            <a:ext cx="174307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4705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 Moi!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77705"/>
            <a:ext cx="8856984" cy="556366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i-FI" sz="4400" b="0" i="0" u="none" strike="noStrike" baseline="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Moi! </a:t>
            </a:r>
            <a:r>
              <a:rPr lang="fi-FI" sz="4400" b="0" i="0" u="none" strike="noStrike" baseline="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Mun</a:t>
            </a:r>
            <a:r>
              <a:rPr lang="fi-FI" sz="4400" b="0" i="0" u="none" strike="noStrike" baseline="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 nimi on Anja.</a:t>
            </a:r>
          </a:p>
          <a:p>
            <a:pPr marL="0" indent="0" algn="l">
              <a:buNone/>
            </a:pPr>
            <a:r>
              <a:rPr lang="en-US" sz="4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 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  <a:r>
              <a:rPr lang="en-US" sz="4400" b="0" i="0" u="none" strike="noStrike" baseline="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Mikä</a:t>
            </a:r>
            <a:r>
              <a:rPr lang="en-US" sz="4400" b="0" i="0" u="none" strike="noStrike" baseline="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 sun </a:t>
            </a:r>
            <a:r>
              <a:rPr lang="en-US" sz="4400" b="0" i="0" u="none" strike="noStrike" baseline="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nimi</a:t>
            </a:r>
            <a:r>
              <a:rPr lang="en-US" sz="4400" b="0" i="0" u="none" strike="noStrike" baseline="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 on?</a:t>
            </a:r>
          </a:p>
          <a:p>
            <a:pPr marL="0" indent="0" algn="l">
              <a:buNone/>
            </a:pPr>
            <a:endParaRPr lang="en-US" sz="4400" b="0" i="0" u="none" strike="noStrike" baseline="0" dirty="0">
              <a:solidFill>
                <a:srgbClr val="585958"/>
              </a:solidFill>
              <a:highlight>
                <a:srgbClr val="00FF00"/>
              </a:highlight>
              <a:latin typeface="Gill Sans MT" panose="020B0502020104020203" pitchFamily="34" charset="0"/>
            </a:endParaRPr>
          </a:p>
          <a:p>
            <a:pPr algn="l"/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Mun 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nimi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 on….</a:t>
            </a:r>
          </a:p>
          <a:p>
            <a:pPr marL="0" indent="0" algn="l">
              <a:buNone/>
            </a:pP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 Olen (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oon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) 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opiskelija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maisteriopiskelija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/ 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tohtoriopiskelija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/ 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kandiopiskelija</a:t>
            </a:r>
            <a:endParaRPr lang="en-US" sz="44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endParaRPr lang="en-US" sz="44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440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Hauska</a:t>
            </a:r>
            <a:r>
              <a:rPr lang="en-US" sz="440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 </a:t>
            </a:r>
            <a:r>
              <a:rPr lang="en-US" sz="440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tavata</a:t>
            </a:r>
            <a:r>
              <a:rPr lang="en-US" sz="440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!/</a:t>
            </a:r>
            <a:r>
              <a:rPr lang="en-US" sz="440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Hauska</a:t>
            </a:r>
            <a:r>
              <a:rPr lang="en-US" sz="440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 </a:t>
            </a:r>
            <a:r>
              <a:rPr lang="en-US" sz="440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tutustua</a:t>
            </a:r>
            <a:r>
              <a:rPr lang="en-US" sz="440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!</a:t>
            </a:r>
          </a:p>
          <a:p>
            <a:pPr algn="l"/>
            <a:endParaRPr lang="en-US" sz="4400" dirty="0">
              <a:solidFill>
                <a:srgbClr val="585958"/>
              </a:solidFill>
              <a:highlight>
                <a:srgbClr val="00FF00"/>
              </a:highlight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Kiitos 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samoin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marL="0" indent="0" algn="l">
              <a:buNone/>
            </a:pPr>
            <a:endParaRPr lang="en-US" sz="4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endParaRPr lang="en-US" sz="4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i-FI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86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8229600" cy="82039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Kurssi</a:t>
            </a:r>
            <a:r>
              <a:rPr lang="en-US" dirty="0"/>
              <a:t>-info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72919"/>
          </a:xfrm>
        </p:spPr>
        <p:txBody>
          <a:bodyPr/>
          <a:lstStyle/>
          <a:p>
            <a:pPr algn="l"/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8.1.-15.2. maanantai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ja torstai kello (=klo) 10:15-11:45</a:t>
            </a:r>
          </a:p>
          <a:p>
            <a:pPr algn="l"/>
            <a:r>
              <a:rPr lang="fi-FI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Tentti: pe 23.2. kello 12-14</a:t>
            </a:r>
            <a:endParaRPr lang="fi-FI" sz="24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Opettaja: Anja Keränen (anja.keranen@aalto.fi)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Kurssimateriaali: Oma suomi 1, kpl 1–5 + opettajan materiaali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new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book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!)</a:t>
            </a:r>
          </a:p>
          <a:p>
            <a:pPr marL="0" indent="0" algn="l">
              <a:buNone/>
            </a:pP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MyCourses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kuuntelut (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audio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files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ja tehtävien vastaukset (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key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exercises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heck the exercises at home, ask in class </a:t>
            </a:r>
          </a:p>
          <a:p>
            <a:pPr marL="0" marR="5850" indent="0" algn="r">
              <a:buNone/>
            </a:pP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kotitehtävät (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homework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) ja kurssitehtävät (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assignments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and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tasks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)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Flipped learning: study new topics first on your own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 times absent ok --&gt; if (some) more, let me know!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Kurssiohjelma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(course program)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7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Minusta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 b="0" i="0" u="none" strike="noStrike" baseline="0" dirty="0"/>
              <a:t>Olen Anja Keränen ja olen suomalainen. </a:t>
            </a:r>
          </a:p>
          <a:p>
            <a:pPr>
              <a:lnSpc>
                <a:spcPct val="90000"/>
              </a:lnSpc>
            </a:pPr>
            <a:r>
              <a:rPr lang="fi-FI" sz="1800" b="0" i="0" u="none" strike="noStrike" baseline="0" dirty="0"/>
              <a:t>Minun äidinkieli on suomi. Puhun englantia ja </a:t>
            </a:r>
            <a:r>
              <a:rPr lang="fi-FI" sz="1800" dirty="0"/>
              <a:t>romaniaa</a:t>
            </a:r>
            <a:r>
              <a:rPr lang="fi-FI" sz="1800" b="0" i="0" u="none" strike="noStrike" baseline="0" dirty="0"/>
              <a:t>. Puhun myös vähän ruotsia. En puhu espanjaa.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Asun Vantaalla ja olen suomen opettaja. En asu Otaniemessä. Asun Kuninkaanmäessä. 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Minulla on romanialainen mies. Minulla on poika ja tyttö. Poika on 4-vuotias. Tyttö on 2-vuotias.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Meillä on kiva talo ja pihalla omenapuu.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Meillä ei ole koiraa tai kissaa.</a:t>
            </a:r>
            <a:endParaRPr lang="en-US" sz="1800" dirty="0"/>
          </a:p>
        </p:txBody>
      </p:sp>
      <p:pic>
        <p:nvPicPr>
          <p:cNvPr id="5" name="Picture 4" descr="A group of people standing next to a snowman&#10;&#10;Description automatically generated">
            <a:extLst>
              <a:ext uri="{FF2B5EF4-FFF2-40B4-BE49-F238E27FC236}">
                <a16:creationId xmlns:a16="http://schemas.microsoft.com/office/drawing/2014/main" id="{D2E7CF60-5C4A-0E33-5951-12D5C996F7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26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8229600" cy="182850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What do you know about Finnish language? </a:t>
            </a:r>
            <a:br>
              <a:rPr lang="en-US" dirty="0"/>
            </a:b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tiedät</a:t>
            </a:r>
            <a:r>
              <a:rPr lang="en-US" dirty="0"/>
              <a:t>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kielestä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68" y="2140868"/>
            <a:ext cx="8496944" cy="5572919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There are feminine and masculine forms in Finnish.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There are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articles.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Finnish is written as it is pronounced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How many c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are there 10/15/20?</a:t>
            </a: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/>
              <a:t>Do you know at least 2</a:t>
            </a:r>
          </a:p>
          <a:p>
            <a:pPr marL="0" indent="0">
              <a:buNone/>
            </a:pPr>
            <a:r>
              <a:rPr lang="en-US" dirty="0"/>
              <a:t>    relative languages?</a:t>
            </a:r>
          </a:p>
        </p:txBody>
      </p:sp>
      <p:pic>
        <p:nvPicPr>
          <p:cNvPr id="1026" name="Picture 2" descr="Lautakunta: Suomen kielen asemaa uhkaa nopea heikkeneminen – palvelun  saaminen ei enää itsestäänselvyys - MTVuutiset.fi">
            <a:extLst>
              <a:ext uri="{FF2B5EF4-FFF2-40B4-BE49-F238E27FC236}">
                <a16:creationId xmlns:a16="http://schemas.microsoft.com/office/drawing/2014/main" id="{A04C98DF-C934-46A5-BB70-12AD2F8E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41" y="4365104"/>
            <a:ext cx="38575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7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1041</Words>
  <Application>Microsoft Office PowerPoint</Application>
  <PresentationFormat>On-screen Show (4:3)</PresentationFormat>
  <Paragraphs>225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Gill Sans MT</vt:lpstr>
      <vt:lpstr>Impact</vt:lpstr>
      <vt:lpstr>Office-teema</vt:lpstr>
      <vt:lpstr>Office Theme</vt:lpstr>
      <vt:lpstr>Tervetuloa  intensiivi Suomi 1 -kurssille 8.1.-15.2.2024</vt:lpstr>
      <vt:lpstr>Hyvää huomenta kaikki!</vt:lpstr>
      <vt:lpstr>Tänään/Today 8.1.</vt:lpstr>
      <vt:lpstr>Olen täällä!</vt:lpstr>
      <vt:lpstr> Hei! Olen Anja Keränen.</vt:lpstr>
      <vt:lpstr> Moi!</vt:lpstr>
      <vt:lpstr>Kurssi-info</vt:lpstr>
      <vt:lpstr>Minusta</vt:lpstr>
      <vt:lpstr>What do you know about Finnish language?  Mitä tiedät suomen kielestä?</vt:lpstr>
      <vt:lpstr>PowerPoint Presentation</vt:lpstr>
      <vt:lpstr>Suffiksit ja yhdyssanat</vt:lpstr>
      <vt:lpstr>Sanapaino / word stress</vt:lpstr>
      <vt:lpstr>Intonaatio</vt:lpstr>
      <vt:lpstr>Suomi on erilainen kieli</vt:lpstr>
      <vt:lpstr>Suomi on tavallinen kieli</vt:lpstr>
      <vt:lpstr>PowerPoint Presentation</vt:lpstr>
      <vt:lpstr>Suomi on helppo kieli</vt:lpstr>
      <vt:lpstr>Instructions in Finnish</vt:lpstr>
      <vt:lpstr>PowerPoint Presentation</vt:lpstr>
      <vt:lpstr>Kuuntele ja toista!</vt:lpstr>
      <vt:lpstr>PowerPoint Presentation</vt:lpstr>
      <vt:lpstr>Parityö-pairwork</vt:lpstr>
      <vt:lpstr>PowerPoint Presentation</vt:lpstr>
      <vt:lpstr>Parityö-pairwork</vt:lpstr>
      <vt:lpstr>Long/ short vowels</vt:lpstr>
      <vt:lpstr>Parityö-pairwork</vt:lpstr>
      <vt:lpstr>Diphthongs</vt:lpstr>
      <vt:lpstr>Parityö-pairwork</vt:lpstr>
      <vt:lpstr>Consonants</vt:lpstr>
      <vt:lpstr> Long and short consonants</vt:lpstr>
      <vt:lpstr>Parityö-pairwork</vt:lpstr>
      <vt:lpstr> TERVEHDYKSET – GREETINGS </vt:lpstr>
      <vt:lpstr> TERVEHDYKSET – GREETINGS </vt:lpstr>
      <vt:lpstr> TERVEHDYKSET – GREETINGS </vt:lpstr>
      <vt:lpstr>TERVEHDYKSET – GREETINGS related to time </vt:lpstr>
      <vt:lpstr> Formal – Informal </vt:lpstr>
      <vt:lpstr>Informal – Formal</vt:lpstr>
      <vt:lpstr>Kotona/ At home</vt:lpstr>
      <vt:lpstr>Kotona/ At home</vt:lpstr>
      <vt:lpstr>Hei-hei!</vt:lpstr>
    </vt:vector>
  </TitlesOfParts>
  <Company>Espoon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iltaa kaikki!</dc:title>
  <dc:creator>Jäppinen Emese</dc:creator>
  <cp:lastModifiedBy>Keränen Anja</cp:lastModifiedBy>
  <cp:revision>146</cp:revision>
  <cp:lastPrinted>2019-09-09T18:22:14Z</cp:lastPrinted>
  <dcterms:created xsi:type="dcterms:W3CDTF">2014-09-11T07:40:10Z</dcterms:created>
  <dcterms:modified xsi:type="dcterms:W3CDTF">2024-01-08T07:12:12Z</dcterms:modified>
</cp:coreProperties>
</file>