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85" r:id="rId7"/>
    <p:sldId id="262" r:id="rId8"/>
    <p:sldId id="28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FC7D63-AF53-4C8B-AD9A-DC71C70DC0D0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308C3A-8F49-47D6-981F-EB39C4B96992}">
      <dgm:prSet/>
      <dgm:spPr/>
      <dgm:t>
        <a:bodyPr/>
        <a:lstStyle/>
        <a:p>
          <a:r>
            <a:rPr lang="en-US" b="0" i="0" baseline="0"/>
            <a:t>Fraasikertaus</a:t>
          </a:r>
          <a:r>
            <a:rPr lang="en-US"/>
            <a:t> (revising phrases)</a:t>
          </a:r>
        </a:p>
      </dgm:t>
    </dgm:pt>
    <dgm:pt modelId="{80AE54E5-F511-4407-A1CD-6EAFFE22FF7D}" type="parTrans" cxnId="{912D5E8A-D77C-4321-8CB7-E69823B0B982}">
      <dgm:prSet/>
      <dgm:spPr/>
      <dgm:t>
        <a:bodyPr/>
        <a:lstStyle/>
        <a:p>
          <a:endParaRPr lang="en-US"/>
        </a:p>
      </dgm:t>
    </dgm:pt>
    <dgm:pt modelId="{134CD086-1DA3-40C0-BDA6-5B1C983E0BE6}" type="sibTrans" cxnId="{912D5E8A-D77C-4321-8CB7-E69823B0B982}">
      <dgm:prSet/>
      <dgm:spPr/>
      <dgm:t>
        <a:bodyPr/>
        <a:lstStyle/>
        <a:p>
          <a:endParaRPr lang="en-US"/>
        </a:p>
      </dgm:t>
    </dgm:pt>
    <dgm:pt modelId="{82559FC9-C184-4082-90F4-EF7A2A0E8600}">
      <dgm:prSet/>
      <dgm:spPr/>
      <dgm:t>
        <a:bodyPr/>
        <a:lstStyle/>
        <a:p>
          <a:r>
            <a:rPr lang="en-US"/>
            <a:t>Numerokertaus (revising numbers)</a:t>
          </a:r>
        </a:p>
      </dgm:t>
    </dgm:pt>
    <dgm:pt modelId="{B4CE9580-52B2-4930-B204-55FE1EEDBC15}" type="parTrans" cxnId="{F33FC6F1-B13A-469C-A294-FD117686617A}">
      <dgm:prSet/>
      <dgm:spPr/>
      <dgm:t>
        <a:bodyPr/>
        <a:lstStyle/>
        <a:p>
          <a:endParaRPr lang="en-US"/>
        </a:p>
      </dgm:t>
    </dgm:pt>
    <dgm:pt modelId="{72089B01-7703-4E58-8B93-D66E5F3396C5}" type="sibTrans" cxnId="{F33FC6F1-B13A-469C-A294-FD117686617A}">
      <dgm:prSet/>
      <dgm:spPr/>
      <dgm:t>
        <a:bodyPr/>
        <a:lstStyle/>
        <a:p>
          <a:endParaRPr lang="en-US"/>
        </a:p>
      </dgm:t>
    </dgm:pt>
    <dgm:pt modelId="{19D0A941-E9DB-41A1-9E04-1EA5C130D806}">
      <dgm:prSet/>
      <dgm:spPr/>
      <dgm:t>
        <a:bodyPr/>
        <a:lstStyle/>
        <a:p>
          <a:r>
            <a:rPr lang="en-US" b="0" i="0" baseline="0"/>
            <a:t>Olla, asua, puhua</a:t>
          </a:r>
          <a:r>
            <a:rPr lang="en-US"/>
            <a:t> (positive and negative forms)</a:t>
          </a:r>
          <a:r>
            <a:rPr lang="en-US" b="0" i="0" baseline="0"/>
            <a:t>  </a:t>
          </a:r>
          <a:endParaRPr lang="en-US"/>
        </a:p>
      </dgm:t>
    </dgm:pt>
    <dgm:pt modelId="{EC51F10A-F041-471B-B4E8-12B5D7F41589}" type="parTrans" cxnId="{9953A948-67BB-42D9-80D9-5971CC503BD3}">
      <dgm:prSet/>
      <dgm:spPr/>
      <dgm:t>
        <a:bodyPr/>
        <a:lstStyle/>
        <a:p>
          <a:endParaRPr lang="en-US"/>
        </a:p>
      </dgm:t>
    </dgm:pt>
    <dgm:pt modelId="{48DF68E8-088E-45A0-BAD6-E21990F92968}" type="sibTrans" cxnId="{9953A948-67BB-42D9-80D9-5971CC503BD3}">
      <dgm:prSet/>
      <dgm:spPr/>
      <dgm:t>
        <a:bodyPr/>
        <a:lstStyle/>
        <a:p>
          <a:endParaRPr lang="en-US"/>
        </a:p>
      </dgm:t>
    </dgm:pt>
    <dgm:pt modelId="{EACE61BA-010C-4F81-8620-E5A9C5D1C658}">
      <dgm:prSet/>
      <dgm:spPr/>
      <dgm:t>
        <a:bodyPr/>
        <a:lstStyle/>
        <a:p>
          <a:r>
            <a:rPr lang="en-US"/>
            <a:t>Kysymyssanat ja kysymykset (question words and questions)</a:t>
          </a:r>
        </a:p>
      </dgm:t>
    </dgm:pt>
    <dgm:pt modelId="{32A7DA68-0AC1-473A-A875-0335D076F4B8}" type="parTrans" cxnId="{0899FE11-0D9B-44A0-BA00-8B5B6B532643}">
      <dgm:prSet/>
      <dgm:spPr/>
      <dgm:t>
        <a:bodyPr/>
        <a:lstStyle/>
        <a:p>
          <a:endParaRPr lang="en-US"/>
        </a:p>
      </dgm:t>
    </dgm:pt>
    <dgm:pt modelId="{702DAF9F-704A-4DC1-946E-A4B6865FDC68}" type="sibTrans" cxnId="{0899FE11-0D9B-44A0-BA00-8B5B6B532643}">
      <dgm:prSet/>
      <dgm:spPr/>
      <dgm:t>
        <a:bodyPr/>
        <a:lstStyle/>
        <a:p>
          <a:endParaRPr lang="en-US"/>
        </a:p>
      </dgm:t>
    </dgm:pt>
    <dgm:pt modelId="{99201BA8-CEFB-473F-8D0E-0562386B3E9B}">
      <dgm:prSet/>
      <dgm:spPr/>
      <dgm:t>
        <a:bodyPr/>
        <a:lstStyle/>
        <a:p>
          <a:r>
            <a:rPr lang="en-US"/>
            <a:t>Kotitehtävät</a:t>
          </a:r>
        </a:p>
      </dgm:t>
    </dgm:pt>
    <dgm:pt modelId="{75FC43BF-1114-42FF-BB32-036BC21F76FB}" type="parTrans" cxnId="{3A6FC974-A5E2-4D32-8F92-F7E83150128D}">
      <dgm:prSet/>
      <dgm:spPr/>
      <dgm:t>
        <a:bodyPr/>
        <a:lstStyle/>
        <a:p>
          <a:endParaRPr lang="en-US"/>
        </a:p>
      </dgm:t>
    </dgm:pt>
    <dgm:pt modelId="{FFDC2C31-3B4A-4064-81D4-FCAC4E4DE3CA}" type="sibTrans" cxnId="{3A6FC974-A5E2-4D32-8F92-F7E83150128D}">
      <dgm:prSet/>
      <dgm:spPr/>
      <dgm:t>
        <a:bodyPr/>
        <a:lstStyle/>
        <a:p>
          <a:endParaRPr lang="en-US"/>
        </a:p>
      </dgm:t>
    </dgm:pt>
    <dgm:pt modelId="{8EDA54C5-CC64-4A80-8AC8-32DA17E4824D}" type="pres">
      <dgm:prSet presAssocID="{63FC7D63-AF53-4C8B-AD9A-DC71C70DC0D0}" presName="vert0" presStyleCnt="0">
        <dgm:presLayoutVars>
          <dgm:dir/>
          <dgm:animOne val="branch"/>
          <dgm:animLvl val="lvl"/>
        </dgm:presLayoutVars>
      </dgm:prSet>
      <dgm:spPr/>
    </dgm:pt>
    <dgm:pt modelId="{012175D3-4035-451A-8DC1-FEBC48C47D34}" type="pres">
      <dgm:prSet presAssocID="{C7308C3A-8F49-47D6-981F-EB39C4B96992}" presName="thickLine" presStyleLbl="alignNode1" presStyleIdx="0" presStyleCnt="5"/>
      <dgm:spPr/>
    </dgm:pt>
    <dgm:pt modelId="{57627EDC-74D8-4B57-B0A2-751609AF9A0B}" type="pres">
      <dgm:prSet presAssocID="{C7308C3A-8F49-47D6-981F-EB39C4B96992}" presName="horz1" presStyleCnt="0"/>
      <dgm:spPr/>
    </dgm:pt>
    <dgm:pt modelId="{DCC310B0-0D65-48B1-99D1-F23822B809D8}" type="pres">
      <dgm:prSet presAssocID="{C7308C3A-8F49-47D6-981F-EB39C4B96992}" presName="tx1" presStyleLbl="revTx" presStyleIdx="0" presStyleCnt="5"/>
      <dgm:spPr/>
    </dgm:pt>
    <dgm:pt modelId="{E63751D7-85A5-4212-9AA9-CCC437D228B0}" type="pres">
      <dgm:prSet presAssocID="{C7308C3A-8F49-47D6-981F-EB39C4B96992}" presName="vert1" presStyleCnt="0"/>
      <dgm:spPr/>
    </dgm:pt>
    <dgm:pt modelId="{C924587C-62F6-46E6-89E0-A35530871740}" type="pres">
      <dgm:prSet presAssocID="{82559FC9-C184-4082-90F4-EF7A2A0E8600}" presName="thickLine" presStyleLbl="alignNode1" presStyleIdx="1" presStyleCnt="5"/>
      <dgm:spPr/>
    </dgm:pt>
    <dgm:pt modelId="{38D9E225-D1B5-4FB3-8674-D646785AF966}" type="pres">
      <dgm:prSet presAssocID="{82559FC9-C184-4082-90F4-EF7A2A0E8600}" presName="horz1" presStyleCnt="0"/>
      <dgm:spPr/>
    </dgm:pt>
    <dgm:pt modelId="{F8C730F9-7FB5-4B39-ADF8-78DFABAC55A4}" type="pres">
      <dgm:prSet presAssocID="{82559FC9-C184-4082-90F4-EF7A2A0E8600}" presName="tx1" presStyleLbl="revTx" presStyleIdx="1" presStyleCnt="5"/>
      <dgm:spPr/>
    </dgm:pt>
    <dgm:pt modelId="{F81F43D5-1710-4796-B7F7-D15FB9A128F8}" type="pres">
      <dgm:prSet presAssocID="{82559FC9-C184-4082-90F4-EF7A2A0E8600}" presName="vert1" presStyleCnt="0"/>
      <dgm:spPr/>
    </dgm:pt>
    <dgm:pt modelId="{F61806B8-6524-4797-BC27-760FE0355119}" type="pres">
      <dgm:prSet presAssocID="{19D0A941-E9DB-41A1-9E04-1EA5C130D806}" presName="thickLine" presStyleLbl="alignNode1" presStyleIdx="2" presStyleCnt="5"/>
      <dgm:spPr/>
    </dgm:pt>
    <dgm:pt modelId="{5755F3DA-6C5E-449D-8CCF-D0570C0C7F78}" type="pres">
      <dgm:prSet presAssocID="{19D0A941-E9DB-41A1-9E04-1EA5C130D806}" presName="horz1" presStyleCnt="0"/>
      <dgm:spPr/>
    </dgm:pt>
    <dgm:pt modelId="{626F7827-8BDC-4354-B199-AA1A9D7B8692}" type="pres">
      <dgm:prSet presAssocID="{19D0A941-E9DB-41A1-9E04-1EA5C130D806}" presName="tx1" presStyleLbl="revTx" presStyleIdx="2" presStyleCnt="5"/>
      <dgm:spPr/>
    </dgm:pt>
    <dgm:pt modelId="{A616EED5-89C5-4499-B057-FD969B3BF81C}" type="pres">
      <dgm:prSet presAssocID="{19D0A941-E9DB-41A1-9E04-1EA5C130D806}" presName="vert1" presStyleCnt="0"/>
      <dgm:spPr/>
    </dgm:pt>
    <dgm:pt modelId="{2412578A-D478-4A8A-B58A-09E0134ED369}" type="pres">
      <dgm:prSet presAssocID="{EACE61BA-010C-4F81-8620-E5A9C5D1C658}" presName="thickLine" presStyleLbl="alignNode1" presStyleIdx="3" presStyleCnt="5"/>
      <dgm:spPr/>
    </dgm:pt>
    <dgm:pt modelId="{0CFE2AD1-EFBB-463F-B711-70546A453C6A}" type="pres">
      <dgm:prSet presAssocID="{EACE61BA-010C-4F81-8620-E5A9C5D1C658}" presName="horz1" presStyleCnt="0"/>
      <dgm:spPr/>
    </dgm:pt>
    <dgm:pt modelId="{1F65B5F2-7DDD-4A8C-875B-F51378FFEF42}" type="pres">
      <dgm:prSet presAssocID="{EACE61BA-010C-4F81-8620-E5A9C5D1C658}" presName="tx1" presStyleLbl="revTx" presStyleIdx="3" presStyleCnt="5"/>
      <dgm:spPr/>
    </dgm:pt>
    <dgm:pt modelId="{C5378907-8B3B-4C63-A590-17C128F542EE}" type="pres">
      <dgm:prSet presAssocID="{EACE61BA-010C-4F81-8620-E5A9C5D1C658}" presName="vert1" presStyleCnt="0"/>
      <dgm:spPr/>
    </dgm:pt>
    <dgm:pt modelId="{F96EDB16-0A82-4443-9506-EC07EC66E11A}" type="pres">
      <dgm:prSet presAssocID="{99201BA8-CEFB-473F-8D0E-0562386B3E9B}" presName="thickLine" presStyleLbl="alignNode1" presStyleIdx="4" presStyleCnt="5"/>
      <dgm:spPr/>
    </dgm:pt>
    <dgm:pt modelId="{52A64FF8-E024-4E09-B9E3-B96404E7E7F2}" type="pres">
      <dgm:prSet presAssocID="{99201BA8-CEFB-473F-8D0E-0562386B3E9B}" presName="horz1" presStyleCnt="0"/>
      <dgm:spPr/>
    </dgm:pt>
    <dgm:pt modelId="{81B479AC-48AC-4877-83EB-C9794C8C022A}" type="pres">
      <dgm:prSet presAssocID="{99201BA8-CEFB-473F-8D0E-0562386B3E9B}" presName="tx1" presStyleLbl="revTx" presStyleIdx="4" presStyleCnt="5"/>
      <dgm:spPr/>
    </dgm:pt>
    <dgm:pt modelId="{EC0EA5AB-DF4D-4EF9-A6AD-F8B805775518}" type="pres">
      <dgm:prSet presAssocID="{99201BA8-CEFB-473F-8D0E-0562386B3E9B}" presName="vert1" presStyleCnt="0"/>
      <dgm:spPr/>
    </dgm:pt>
  </dgm:ptLst>
  <dgm:cxnLst>
    <dgm:cxn modelId="{0899FE11-0D9B-44A0-BA00-8B5B6B532643}" srcId="{63FC7D63-AF53-4C8B-AD9A-DC71C70DC0D0}" destId="{EACE61BA-010C-4F81-8620-E5A9C5D1C658}" srcOrd="3" destOrd="0" parTransId="{32A7DA68-0AC1-473A-A875-0335D076F4B8}" sibTransId="{702DAF9F-704A-4DC1-946E-A4B6865FDC68}"/>
    <dgm:cxn modelId="{C4AB7D5B-B355-48E3-8074-8DD62B879EF8}" type="presOf" srcId="{82559FC9-C184-4082-90F4-EF7A2A0E8600}" destId="{F8C730F9-7FB5-4B39-ADF8-78DFABAC55A4}" srcOrd="0" destOrd="0" presId="urn:microsoft.com/office/officeart/2008/layout/LinedList"/>
    <dgm:cxn modelId="{DBD74F43-7078-4155-B5FB-9E6A04FFF94F}" type="presOf" srcId="{C7308C3A-8F49-47D6-981F-EB39C4B96992}" destId="{DCC310B0-0D65-48B1-99D1-F23822B809D8}" srcOrd="0" destOrd="0" presId="urn:microsoft.com/office/officeart/2008/layout/LinedList"/>
    <dgm:cxn modelId="{C7B19F47-D116-40F0-8C84-59ECB0634700}" type="presOf" srcId="{19D0A941-E9DB-41A1-9E04-1EA5C130D806}" destId="{626F7827-8BDC-4354-B199-AA1A9D7B8692}" srcOrd="0" destOrd="0" presId="urn:microsoft.com/office/officeart/2008/layout/LinedList"/>
    <dgm:cxn modelId="{9953A948-67BB-42D9-80D9-5971CC503BD3}" srcId="{63FC7D63-AF53-4C8B-AD9A-DC71C70DC0D0}" destId="{19D0A941-E9DB-41A1-9E04-1EA5C130D806}" srcOrd="2" destOrd="0" parTransId="{EC51F10A-F041-471B-B4E8-12B5D7F41589}" sibTransId="{48DF68E8-088E-45A0-BAD6-E21990F92968}"/>
    <dgm:cxn modelId="{980E2B50-F014-419E-BAD8-FAA2509126AB}" type="presOf" srcId="{99201BA8-CEFB-473F-8D0E-0562386B3E9B}" destId="{81B479AC-48AC-4877-83EB-C9794C8C022A}" srcOrd="0" destOrd="0" presId="urn:microsoft.com/office/officeart/2008/layout/LinedList"/>
    <dgm:cxn modelId="{3A6FC974-A5E2-4D32-8F92-F7E83150128D}" srcId="{63FC7D63-AF53-4C8B-AD9A-DC71C70DC0D0}" destId="{99201BA8-CEFB-473F-8D0E-0562386B3E9B}" srcOrd="4" destOrd="0" parTransId="{75FC43BF-1114-42FF-BB32-036BC21F76FB}" sibTransId="{FFDC2C31-3B4A-4064-81D4-FCAC4E4DE3CA}"/>
    <dgm:cxn modelId="{0BB2C483-44BF-4894-B900-1FF66BCC69D3}" type="presOf" srcId="{63FC7D63-AF53-4C8B-AD9A-DC71C70DC0D0}" destId="{8EDA54C5-CC64-4A80-8AC8-32DA17E4824D}" srcOrd="0" destOrd="0" presId="urn:microsoft.com/office/officeart/2008/layout/LinedList"/>
    <dgm:cxn modelId="{912D5E8A-D77C-4321-8CB7-E69823B0B982}" srcId="{63FC7D63-AF53-4C8B-AD9A-DC71C70DC0D0}" destId="{C7308C3A-8F49-47D6-981F-EB39C4B96992}" srcOrd="0" destOrd="0" parTransId="{80AE54E5-F511-4407-A1CD-6EAFFE22FF7D}" sibTransId="{134CD086-1DA3-40C0-BDA6-5B1C983E0BE6}"/>
    <dgm:cxn modelId="{76B7D2CC-9957-42A2-B2B0-A0CE225CF36F}" type="presOf" srcId="{EACE61BA-010C-4F81-8620-E5A9C5D1C658}" destId="{1F65B5F2-7DDD-4A8C-875B-F51378FFEF42}" srcOrd="0" destOrd="0" presId="urn:microsoft.com/office/officeart/2008/layout/LinedList"/>
    <dgm:cxn modelId="{F33FC6F1-B13A-469C-A294-FD117686617A}" srcId="{63FC7D63-AF53-4C8B-AD9A-DC71C70DC0D0}" destId="{82559FC9-C184-4082-90F4-EF7A2A0E8600}" srcOrd="1" destOrd="0" parTransId="{B4CE9580-52B2-4930-B204-55FE1EEDBC15}" sibTransId="{72089B01-7703-4E58-8B93-D66E5F3396C5}"/>
    <dgm:cxn modelId="{CA2A0F17-0021-4AEB-B244-546BF8943CCB}" type="presParOf" srcId="{8EDA54C5-CC64-4A80-8AC8-32DA17E4824D}" destId="{012175D3-4035-451A-8DC1-FEBC48C47D34}" srcOrd="0" destOrd="0" presId="urn:microsoft.com/office/officeart/2008/layout/LinedList"/>
    <dgm:cxn modelId="{209B4AAC-02A8-4B80-8BAF-2A5FFC48B666}" type="presParOf" srcId="{8EDA54C5-CC64-4A80-8AC8-32DA17E4824D}" destId="{57627EDC-74D8-4B57-B0A2-751609AF9A0B}" srcOrd="1" destOrd="0" presId="urn:microsoft.com/office/officeart/2008/layout/LinedList"/>
    <dgm:cxn modelId="{663E7EE4-0D1F-4703-930F-37B8F48D5450}" type="presParOf" srcId="{57627EDC-74D8-4B57-B0A2-751609AF9A0B}" destId="{DCC310B0-0D65-48B1-99D1-F23822B809D8}" srcOrd="0" destOrd="0" presId="urn:microsoft.com/office/officeart/2008/layout/LinedList"/>
    <dgm:cxn modelId="{F88B8CBC-5AB6-41AA-B247-0415E08CC5BC}" type="presParOf" srcId="{57627EDC-74D8-4B57-B0A2-751609AF9A0B}" destId="{E63751D7-85A5-4212-9AA9-CCC437D228B0}" srcOrd="1" destOrd="0" presId="urn:microsoft.com/office/officeart/2008/layout/LinedList"/>
    <dgm:cxn modelId="{5786B7FD-C22B-46BC-854A-C533C6B5DF97}" type="presParOf" srcId="{8EDA54C5-CC64-4A80-8AC8-32DA17E4824D}" destId="{C924587C-62F6-46E6-89E0-A35530871740}" srcOrd="2" destOrd="0" presId="urn:microsoft.com/office/officeart/2008/layout/LinedList"/>
    <dgm:cxn modelId="{803C88B4-B0A1-4A17-A2A3-F322CFF8B8B8}" type="presParOf" srcId="{8EDA54C5-CC64-4A80-8AC8-32DA17E4824D}" destId="{38D9E225-D1B5-4FB3-8674-D646785AF966}" srcOrd="3" destOrd="0" presId="urn:microsoft.com/office/officeart/2008/layout/LinedList"/>
    <dgm:cxn modelId="{81858C79-DE12-45BB-8EE2-62DE804D66EB}" type="presParOf" srcId="{38D9E225-D1B5-4FB3-8674-D646785AF966}" destId="{F8C730F9-7FB5-4B39-ADF8-78DFABAC55A4}" srcOrd="0" destOrd="0" presId="urn:microsoft.com/office/officeart/2008/layout/LinedList"/>
    <dgm:cxn modelId="{4A1C49FE-E172-405E-B131-72AD2FC9F398}" type="presParOf" srcId="{38D9E225-D1B5-4FB3-8674-D646785AF966}" destId="{F81F43D5-1710-4796-B7F7-D15FB9A128F8}" srcOrd="1" destOrd="0" presId="urn:microsoft.com/office/officeart/2008/layout/LinedList"/>
    <dgm:cxn modelId="{43AC7570-C874-46A1-954E-AB27DA41CA44}" type="presParOf" srcId="{8EDA54C5-CC64-4A80-8AC8-32DA17E4824D}" destId="{F61806B8-6524-4797-BC27-760FE0355119}" srcOrd="4" destOrd="0" presId="urn:microsoft.com/office/officeart/2008/layout/LinedList"/>
    <dgm:cxn modelId="{E6E44BD8-18ED-415F-B172-F029F4400648}" type="presParOf" srcId="{8EDA54C5-CC64-4A80-8AC8-32DA17E4824D}" destId="{5755F3DA-6C5E-449D-8CCF-D0570C0C7F78}" srcOrd="5" destOrd="0" presId="urn:microsoft.com/office/officeart/2008/layout/LinedList"/>
    <dgm:cxn modelId="{BFDB6E70-1548-4DD4-9F1C-43F351527AEE}" type="presParOf" srcId="{5755F3DA-6C5E-449D-8CCF-D0570C0C7F78}" destId="{626F7827-8BDC-4354-B199-AA1A9D7B8692}" srcOrd="0" destOrd="0" presId="urn:microsoft.com/office/officeart/2008/layout/LinedList"/>
    <dgm:cxn modelId="{6BE145F9-804B-4627-8660-07765B1F2B2A}" type="presParOf" srcId="{5755F3DA-6C5E-449D-8CCF-D0570C0C7F78}" destId="{A616EED5-89C5-4499-B057-FD969B3BF81C}" srcOrd="1" destOrd="0" presId="urn:microsoft.com/office/officeart/2008/layout/LinedList"/>
    <dgm:cxn modelId="{6F5AA794-2876-4EC5-8C02-077A3E388496}" type="presParOf" srcId="{8EDA54C5-CC64-4A80-8AC8-32DA17E4824D}" destId="{2412578A-D478-4A8A-B58A-09E0134ED369}" srcOrd="6" destOrd="0" presId="urn:microsoft.com/office/officeart/2008/layout/LinedList"/>
    <dgm:cxn modelId="{752BF556-8913-48A0-AE41-59886F5C3EA6}" type="presParOf" srcId="{8EDA54C5-CC64-4A80-8AC8-32DA17E4824D}" destId="{0CFE2AD1-EFBB-463F-B711-70546A453C6A}" srcOrd="7" destOrd="0" presId="urn:microsoft.com/office/officeart/2008/layout/LinedList"/>
    <dgm:cxn modelId="{C2B7E796-5AF7-4E62-A850-675B70D8D94B}" type="presParOf" srcId="{0CFE2AD1-EFBB-463F-B711-70546A453C6A}" destId="{1F65B5F2-7DDD-4A8C-875B-F51378FFEF42}" srcOrd="0" destOrd="0" presId="urn:microsoft.com/office/officeart/2008/layout/LinedList"/>
    <dgm:cxn modelId="{23E12344-3AAC-43BB-8220-D0C023D30921}" type="presParOf" srcId="{0CFE2AD1-EFBB-463F-B711-70546A453C6A}" destId="{C5378907-8B3B-4C63-A590-17C128F542EE}" srcOrd="1" destOrd="0" presId="urn:microsoft.com/office/officeart/2008/layout/LinedList"/>
    <dgm:cxn modelId="{D5181817-2A51-4241-8F8C-134D49E8C5CC}" type="presParOf" srcId="{8EDA54C5-CC64-4A80-8AC8-32DA17E4824D}" destId="{F96EDB16-0A82-4443-9506-EC07EC66E11A}" srcOrd="8" destOrd="0" presId="urn:microsoft.com/office/officeart/2008/layout/LinedList"/>
    <dgm:cxn modelId="{6F9E3877-A0A5-4AD1-99D1-39B333613121}" type="presParOf" srcId="{8EDA54C5-CC64-4A80-8AC8-32DA17E4824D}" destId="{52A64FF8-E024-4E09-B9E3-B96404E7E7F2}" srcOrd="9" destOrd="0" presId="urn:microsoft.com/office/officeart/2008/layout/LinedList"/>
    <dgm:cxn modelId="{051AE10B-561E-42DD-B496-CC10B140301F}" type="presParOf" srcId="{52A64FF8-E024-4E09-B9E3-B96404E7E7F2}" destId="{81B479AC-48AC-4877-83EB-C9794C8C022A}" srcOrd="0" destOrd="0" presId="urn:microsoft.com/office/officeart/2008/layout/LinedList"/>
    <dgm:cxn modelId="{B4790E95-B661-4473-9AB8-A8F164C67503}" type="presParOf" srcId="{52A64FF8-E024-4E09-B9E3-B96404E7E7F2}" destId="{EC0EA5AB-DF4D-4EF9-A6AD-F8B80577551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175D3-4035-451A-8DC1-FEBC48C47D34}">
      <dsp:nvSpPr>
        <dsp:cNvPr id="0" name=""/>
        <dsp:cNvSpPr/>
      </dsp:nvSpPr>
      <dsp:spPr>
        <a:xfrm>
          <a:off x="0" y="552"/>
          <a:ext cx="10972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C310B0-0D65-48B1-99D1-F23822B809D8}">
      <dsp:nvSpPr>
        <dsp:cNvPr id="0" name=""/>
        <dsp:cNvSpPr/>
      </dsp:nvSpPr>
      <dsp:spPr>
        <a:xfrm>
          <a:off x="0" y="552"/>
          <a:ext cx="109728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0" i="0" kern="1200" baseline="0"/>
            <a:t>Fraasikertaus</a:t>
          </a:r>
          <a:r>
            <a:rPr lang="en-US" sz="3400" kern="1200"/>
            <a:t> (revising phrases)</a:t>
          </a:r>
        </a:p>
      </dsp:txBody>
      <dsp:txXfrm>
        <a:off x="0" y="552"/>
        <a:ext cx="10972800" cy="904971"/>
      </dsp:txXfrm>
    </dsp:sp>
    <dsp:sp modelId="{C924587C-62F6-46E6-89E0-A35530871740}">
      <dsp:nvSpPr>
        <dsp:cNvPr id="0" name=""/>
        <dsp:cNvSpPr/>
      </dsp:nvSpPr>
      <dsp:spPr>
        <a:xfrm>
          <a:off x="0" y="905524"/>
          <a:ext cx="10972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8C730F9-7FB5-4B39-ADF8-78DFABAC55A4}">
      <dsp:nvSpPr>
        <dsp:cNvPr id="0" name=""/>
        <dsp:cNvSpPr/>
      </dsp:nvSpPr>
      <dsp:spPr>
        <a:xfrm>
          <a:off x="0" y="905524"/>
          <a:ext cx="109728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Numerokertaus (revising numbers)</a:t>
          </a:r>
        </a:p>
      </dsp:txBody>
      <dsp:txXfrm>
        <a:off x="0" y="905524"/>
        <a:ext cx="10972800" cy="904971"/>
      </dsp:txXfrm>
    </dsp:sp>
    <dsp:sp modelId="{F61806B8-6524-4797-BC27-760FE0355119}">
      <dsp:nvSpPr>
        <dsp:cNvPr id="0" name=""/>
        <dsp:cNvSpPr/>
      </dsp:nvSpPr>
      <dsp:spPr>
        <a:xfrm>
          <a:off x="0" y="1810495"/>
          <a:ext cx="10972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6F7827-8BDC-4354-B199-AA1A9D7B8692}">
      <dsp:nvSpPr>
        <dsp:cNvPr id="0" name=""/>
        <dsp:cNvSpPr/>
      </dsp:nvSpPr>
      <dsp:spPr>
        <a:xfrm>
          <a:off x="0" y="1810495"/>
          <a:ext cx="109728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0" i="0" kern="1200" baseline="0"/>
            <a:t>Olla, asua, puhua</a:t>
          </a:r>
          <a:r>
            <a:rPr lang="en-US" sz="3400" kern="1200"/>
            <a:t> (positive and negative forms)</a:t>
          </a:r>
          <a:r>
            <a:rPr lang="en-US" sz="3400" b="0" i="0" kern="1200" baseline="0"/>
            <a:t>  </a:t>
          </a:r>
          <a:endParaRPr lang="en-US" sz="3400" kern="1200"/>
        </a:p>
      </dsp:txBody>
      <dsp:txXfrm>
        <a:off x="0" y="1810495"/>
        <a:ext cx="10972800" cy="904971"/>
      </dsp:txXfrm>
    </dsp:sp>
    <dsp:sp modelId="{2412578A-D478-4A8A-B58A-09E0134ED369}">
      <dsp:nvSpPr>
        <dsp:cNvPr id="0" name=""/>
        <dsp:cNvSpPr/>
      </dsp:nvSpPr>
      <dsp:spPr>
        <a:xfrm>
          <a:off x="0" y="2715467"/>
          <a:ext cx="10972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65B5F2-7DDD-4A8C-875B-F51378FFEF42}">
      <dsp:nvSpPr>
        <dsp:cNvPr id="0" name=""/>
        <dsp:cNvSpPr/>
      </dsp:nvSpPr>
      <dsp:spPr>
        <a:xfrm>
          <a:off x="0" y="2715467"/>
          <a:ext cx="109728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Kysymyssanat ja kysymykset (question words and questions)</a:t>
          </a:r>
        </a:p>
      </dsp:txBody>
      <dsp:txXfrm>
        <a:off x="0" y="2715467"/>
        <a:ext cx="10972800" cy="904971"/>
      </dsp:txXfrm>
    </dsp:sp>
    <dsp:sp modelId="{F96EDB16-0A82-4443-9506-EC07EC66E11A}">
      <dsp:nvSpPr>
        <dsp:cNvPr id="0" name=""/>
        <dsp:cNvSpPr/>
      </dsp:nvSpPr>
      <dsp:spPr>
        <a:xfrm>
          <a:off x="0" y="3620438"/>
          <a:ext cx="10972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1B479AC-48AC-4877-83EB-C9794C8C022A}">
      <dsp:nvSpPr>
        <dsp:cNvPr id="0" name=""/>
        <dsp:cNvSpPr/>
      </dsp:nvSpPr>
      <dsp:spPr>
        <a:xfrm>
          <a:off x="0" y="3620438"/>
          <a:ext cx="109728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Kotitehtävät</a:t>
          </a:r>
        </a:p>
      </dsp:txBody>
      <dsp:txXfrm>
        <a:off x="0" y="3620438"/>
        <a:ext cx="10972800" cy="904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3D6F-5728-469D-98EF-7B3F3B776CA7}" type="datetimeFigureOut">
              <a:rPr lang="fi-FI" smtClean="0"/>
              <a:pPr/>
              <a:t>12.1.2024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A069-F92F-4301-9875-D6FF4330FA3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083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3D6F-5728-469D-98EF-7B3F3B776CA7}" type="datetimeFigureOut">
              <a:rPr lang="fi-FI" smtClean="0"/>
              <a:pPr/>
              <a:t>12.1.2024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A069-F92F-4301-9875-D6FF4330FA3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429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3D6F-5728-469D-98EF-7B3F3B776CA7}" type="datetimeFigureOut">
              <a:rPr lang="fi-FI" smtClean="0"/>
              <a:pPr/>
              <a:t>12.1.2024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A069-F92F-4301-9875-D6FF4330FA3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0310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53D6F-5728-469D-98EF-7B3F3B776CA7}" type="datetimeFigureOut">
              <a:rPr lang="fi-FI" smtClean="0"/>
              <a:pPr/>
              <a:t>12.1.2024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EA069-F92F-4301-9875-D6FF4330FA3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889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0" r:id="rId2"/>
    <p:sldLayoutId id="214748370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heelofnames.com/mtm-k9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212032" y="773843"/>
            <a:ext cx="7772400" cy="2403698"/>
          </a:xfrm>
        </p:spPr>
        <p:txBody>
          <a:bodyPr>
            <a:normAutofit/>
          </a:bodyPr>
          <a:lstStyle/>
          <a:p>
            <a:r>
              <a:rPr lang="fi-FI" sz="7200" dirty="0">
                <a:solidFill>
                  <a:srgbClr val="C00000"/>
                </a:solidFill>
              </a:rPr>
              <a:t>Hyvää huomenta kaikki!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207568" y="3886200"/>
            <a:ext cx="7776864" cy="1752600"/>
          </a:xfrm>
        </p:spPr>
        <p:txBody>
          <a:bodyPr>
            <a:noAutofit/>
          </a:bodyPr>
          <a:lstStyle/>
          <a:p>
            <a:r>
              <a:rPr lang="fi-FI" sz="7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Hyvää huomenta opettaja!</a:t>
            </a:r>
          </a:p>
        </p:txBody>
      </p:sp>
    </p:spTree>
    <p:extLst>
      <p:ext uri="{BB962C8B-B14F-4D97-AF65-F5344CB8AC3E}">
        <p14:creationId xmlns:p14="http://schemas.microsoft.com/office/powerpoint/2010/main" val="1758993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Numerot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Kuuntele ja kirjoita puhelinnumerot.</a:t>
            </a:r>
          </a:p>
          <a:p>
            <a:endParaRPr lang="fi-FI" dirty="0">
              <a:solidFill>
                <a:srgbClr val="FF0000"/>
              </a:solidFill>
            </a:endParaRPr>
          </a:p>
          <a:p>
            <a:r>
              <a:rPr lang="fi-FI" dirty="0">
                <a:solidFill>
                  <a:srgbClr val="FF0000"/>
                </a:solidFill>
              </a:rPr>
              <a:t>Noora: 050-5313592</a:t>
            </a:r>
          </a:p>
          <a:p>
            <a:r>
              <a:rPr lang="fi-FI" dirty="0">
                <a:solidFill>
                  <a:srgbClr val="FF0000"/>
                </a:solidFill>
              </a:rPr>
              <a:t>Anja: 040-9618733</a:t>
            </a:r>
          </a:p>
          <a:p>
            <a:r>
              <a:rPr lang="fi-FI" dirty="0">
                <a:solidFill>
                  <a:srgbClr val="FF0000"/>
                </a:solidFill>
              </a:rPr>
              <a:t>Maria: 044-9419415</a:t>
            </a:r>
          </a:p>
          <a:p>
            <a:r>
              <a:rPr lang="fi-FI" dirty="0">
                <a:solidFill>
                  <a:srgbClr val="FF0000"/>
                </a:solidFill>
              </a:rPr>
              <a:t>Janne: 040-7528304</a:t>
            </a:r>
          </a:p>
          <a:p>
            <a:r>
              <a:rPr lang="fi-FI" dirty="0">
                <a:solidFill>
                  <a:srgbClr val="FF0000"/>
                </a:solidFill>
              </a:rPr>
              <a:t>Topi:040-3689680</a:t>
            </a:r>
          </a:p>
          <a:p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834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55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Kotitehtävät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9170" y="1562502"/>
            <a:ext cx="1059942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Can </a:t>
            </a:r>
            <a:r>
              <a:rPr lang="fi-FI" dirty="0" err="1">
                <a:solidFill>
                  <a:srgbClr val="FF0000"/>
                </a:solidFill>
              </a:rPr>
              <a:t>you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find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them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easily</a:t>
            </a:r>
            <a:r>
              <a:rPr lang="fi-FI" dirty="0">
                <a:solidFill>
                  <a:srgbClr val="FF0000"/>
                </a:solidFill>
              </a:rPr>
              <a:t>?</a:t>
            </a:r>
          </a:p>
          <a:p>
            <a:r>
              <a:rPr lang="fi-FI" dirty="0">
                <a:solidFill>
                  <a:srgbClr val="FF0000"/>
                </a:solidFill>
              </a:rPr>
              <a:t>At </a:t>
            </a:r>
            <a:r>
              <a:rPr lang="fi-FI" dirty="0" err="1">
                <a:solidFill>
                  <a:srgbClr val="FF0000"/>
                </a:solidFill>
              </a:rPr>
              <a:t>the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end</a:t>
            </a:r>
            <a:r>
              <a:rPr lang="fi-FI" dirty="0">
                <a:solidFill>
                  <a:srgbClr val="FF0000"/>
                </a:solidFill>
              </a:rPr>
              <a:t> of </a:t>
            </a:r>
            <a:r>
              <a:rPr lang="fi-FI" dirty="0" err="1">
                <a:solidFill>
                  <a:srgbClr val="FF0000"/>
                </a:solidFill>
              </a:rPr>
              <a:t>Pppres</a:t>
            </a:r>
            <a:r>
              <a:rPr lang="fi-FI" dirty="0">
                <a:solidFill>
                  <a:srgbClr val="FF0000"/>
                </a:solidFill>
              </a:rPr>
              <a:t>.(</a:t>
            </a:r>
            <a:r>
              <a:rPr lang="fi-FI" dirty="0" err="1">
                <a:solidFill>
                  <a:srgbClr val="FF0000"/>
                </a:solidFill>
              </a:rPr>
              <a:t>slides</a:t>
            </a:r>
            <a:r>
              <a:rPr lang="fi-FI" dirty="0">
                <a:solidFill>
                  <a:srgbClr val="FF0000"/>
                </a:solidFill>
              </a:rPr>
              <a:t>):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    Language </a:t>
            </a:r>
            <a:r>
              <a:rPr lang="fi-FI" dirty="0" err="1">
                <a:solidFill>
                  <a:srgbClr val="FF0000"/>
                </a:solidFill>
              </a:rPr>
              <a:t>All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Around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    </a:t>
            </a:r>
            <a:r>
              <a:rPr lang="fi-FI" dirty="0" err="1">
                <a:solidFill>
                  <a:srgbClr val="FF0000"/>
                </a:solidFill>
              </a:rPr>
              <a:t>MyCourses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tasks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    </a:t>
            </a:r>
            <a:r>
              <a:rPr lang="fi-FI" dirty="0" err="1">
                <a:solidFill>
                  <a:srgbClr val="FF0000"/>
                </a:solidFill>
              </a:rPr>
              <a:t>Exercises</a:t>
            </a:r>
            <a:r>
              <a:rPr lang="fi-FI" dirty="0">
                <a:solidFill>
                  <a:srgbClr val="FF0000"/>
                </a:solidFill>
              </a:rPr>
              <a:t> in </a:t>
            </a:r>
            <a:r>
              <a:rPr lang="fi-FI" dirty="0" err="1">
                <a:solidFill>
                  <a:srgbClr val="FF0000"/>
                </a:solidFill>
              </a:rPr>
              <a:t>the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book</a:t>
            </a:r>
            <a:r>
              <a:rPr lang="fi-FI" dirty="0">
                <a:solidFill>
                  <a:srgbClr val="FF0000"/>
                </a:solidFill>
              </a:rPr>
              <a:t> (in </a:t>
            </a:r>
            <a:r>
              <a:rPr lang="fi-FI" dirty="0" err="1">
                <a:solidFill>
                  <a:srgbClr val="FF0000"/>
                </a:solidFill>
              </a:rPr>
              <a:t>MyCourses</a:t>
            </a:r>
            <a:r>
              <a:rPr lang="fi-FI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MATERIALS: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Audio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materials</a:t>
            </a:r>
            <a:endParaRPr lang="fi-FI" dirty="0">
              <a:solidFill>
                <a:srgbClr val="FF0000"/>
              </a:solidFill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Answers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(for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checking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the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exercises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from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the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book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9401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610" y="10318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Kotona/At home</a:t>
            </a:r>
            <a:br>
              <a:rPr lang="fi-FI" dirty="0"/>
            </a:br>
            <a:r>
              <a:rPr lang="fi-FI" dirty="0"/>
              <a:t>Kieliympäristö/</a:t>
            </a:r>
            <a:r>
              <a:rPr lang="fi-FI" dirty="0" err="1"/>
              <a:t>language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around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047" y="1547860"/>
            <a:ext cx="9348916" cy="4800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 err="1">
                <a:highlight>
                  <a:srgbClr val="FFFF00"/>
                </a:highlight>
              </a:rPr>
              <a:t>A.Minun</a:t>
            </a:r>
            <a:r>
              <a:rPr lang="fi-FI" i="1" dirty="0">
                <a:highlight>
                  <a:srgbClr val="FFFF00"/>
                </a:highlight>
              </a:rPr>
              <a:t> numerot: </a:t>
            </a:r>
          </a:p>
        </p:txBody>
      </p:sp>
      <p:pic>
        <p:nvPicPr>
          <p:cNvPr id="5" name="Picture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863093C1-1743-4401-82A3-FA7A172DA9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585" y="1535271"/>
            <a:ext cx="1847850" cy="2463800"/>
          </a:xfrm>
          <a:prstGeom prst="rect">
            <a:avLst/>
          </a:prstGeom>
        </p:spPr>
      </p:pic>
      <p:pic>
        <p:nvPicPr>
          <p:cNvPr id="7" name="Picture 6" descr="Calendar&#10;&#10;Description automatically generated">
            <a:extLst>
              <a:ext uri="{FF2B5EF4-FFF2-40B4-BE49-F238E27FC236}">
                <a16:creationId xmlns:a16="http://schemas.microsoft.com/office/drawing/2014/main" id="{D43A153F-FBBA-4ACF-B9D8-25734739BE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763" y="1428668"/>
            <a:ext cx="2019300" cy="2692400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D79ADA26-0468-4991-8A36-D0AD2014B1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625" y="1408183"/>
            <a:ext cx="2541399" cy="3388532"/>
          </a:xfrm>
          <a:prstGeom prst="rect">
            <a:avLst/>
          </a:prstGeom>
        </p:spPr>
      </p:pic>
      <p:pic>
        <p:nvPicPr>
          <p:cNvPr id="11" name="Picture 10" descr="A picture containing text, outdoor, sky, sign&#10;&#10;Description automatically generated">
            <a:extLst>
              <a:ext uri="{FF2B5EF4-FFF2-40B4-BE49-F238E27FC236}">
                <a16:creationId xmlns:a16="http://schemas.microsoft.com/office/drawing/2014/main" id="{EC7BCDB4-A135-4D82-B0A6-33370B2F66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309" y="1419474"/>
            <a:ext cx="2218373" cy="2957830"/>
          </a:xfrm>
          <a:prstGeom prst="rect">
            <a:avLst/>
          </a:prstGeom>
        </p:spPr>
      </p:pic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EF5EEA06-DDD9-4D55-B990-7CE73B476F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93" y="2513122"/>
            <a:ext cx="2242550" cy="2990066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FC75B22D-4BF0-4ADD-B796-BDB403E41F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66" y="4195841"/>
            <a:ext cx="1899335" cy="2532446"/>
          </a:xfrm>
          <a:prstGeom prst="rect">
            <a:avLst/>
          </a:prstGeom>
        </p:spPr>
      </p:pic>
      <p:pic>
        <p:nvPicPr>
          <p:cNvPr id="17" name="Picture 16" descr="A sign on a window&#10;&#10;Description automatically generated with low confidence">
            <a:extLst>
              <a:ext uri="{FF2B5EF4-FFF2-40B4-BE49-F238E27FC236}">
                <a16:creationId xmlns:a16="http://schemas.microsoft.com/office/drawing/2014/main" id="{1DED3577-A613-463A-A014-A2455328CD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371" y="3698109"/>
            <a:ext cx="3376596" cy="2532447"/>
          </a:xfrm>
          <a:prstGeom prst="rect">
            <a:avLst/>
          </a:prstGeom>
        </p:spPr>
      </p:pic>
      <p:pic>
        <p:nvPicPr>
          <p:cNvPr id="19" name="Picture 18" descr="A picture containing indoor, furniture, different, row&#10;&#10;Description automatically generated">
            <a:extLst>
              <a:ext uri="{FF2B5EF4-FFF2-40B4-BE49-F238E27FC236}">
                <a16:creationId xmlns:a16="http://schemas.microsoft.com/office/drawing/2014/main" id="{0F983340-64F2-4007-8B21-DBE71000EC5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429" y="4415434"/>
            <a:ext cx="3151338" cy="2363504"/>
          </a:xfrm>
          <a:prstGeom prst="rect">
            <a:avLst/>
          </a:prstGeom>
        </p:spPr>
      </p:pic>
      <p:pic>
        <p:nvPicPr>
          <p:cNvPr id="21" name="Picture 20" descr="Text&#10;&#10;Description automatically generated">
            <a:extLst>
              <a:ext uri="{FF2B5EF4-FFF2-40B4-BE49-F238E27FC236}">
                <a16:creationId xmlns:a16="http://schemas.microsoft.com/office/drawing/2014/main" id="{9A2F98DF-2BDE-4ECC-AF8E-DDF9F256A64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2839" y="1913508"/>
            <a:ext cx="1999169" cy="266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93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rgbClr val="FF0000"/>
                </a:solidFill>
              </a:rPr>
              <a:t>Verbitaivutus</a:t>
            </a:r>
            <a:br>
              <a:rPr lang="fi-FI" dirty="0">
                <a:solidFill>
                  <a:srgbClr val="FF0000"/>
                </a:solidFill>
              </a:rPr>
            </a:br>
            <a:r>
              <a:rPr lang="fi-FI" dirty="0">
                <a:solidFill>
                  <a:srgbClr val="FF0000"/>
                </a:solidFill>
              </a:rPr>
              <a:t>olla (ole-)       </a:t>
            </a:r>
            <a:r>
              <a:rPr lang="fi-FI" dirty="0"/>
              <a:t>to be, to exist (present)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38282" y="1484784"/>
            <a:ext cx="892971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minä    ole</a:t>
            </a:r>
            <a:r>
              <a:rPr lang="fi-FI" b="1" dirty="0">
                <a:solidFill>
                  <a:schemeClr val="tx2"/>
                </a:solidFill>
              </a:rPr>
              <a:t>n</a:t>
            </a:r>
            <a:r>
              <a:rPr lang="fi-FI" dirty="0">
                <a:solidFill>
                  <a:srgbClr val="FF0000"/>
                </a:solidFill>
              </a:rPr>
              <a:t>                               </a:t>
            </a:r>
            <a:r>
              <a:rPr lang="fi-FI" dirty="0"/>
              <a:t> I am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sinä      ole</a:t>
            </a:r>
            <a:r>
              <a:rPr lang="fi-FI" b="1" dirty="0">
                <a:solidFill>
                  <a:schemeClr val="tx2"/>
                </a:solidFill>
              </a:rPr>
              <a:t>t</a:t>
            </a:r>
            <a:r>
              <a:rPr lang="fi-FI" dirty="0">
                <a:solidFill>
                  <a:srgbClr val="FF0000"/>
                </a:solidFill>
              </a:rPr>
              <a:t>                               </a:t>
            </a:r>
            <a:r>
              <a:rPr lang="fi-FI" dirty="0"/>
              <a:t>you are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hän      on                                  </a:t>
            </a:r>
            <a:r>
              <a:rPr lang="fi-FI" dirty="0"/>
              <a:t>he, she is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se         on                               </a:t>
            </a:r>
            <a:r>
              <a:rPr lang="fi-FI" dirty="0"/>
              <a:t>   it  is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me        ole</a:t>
            </a:r>
            <a:r>
              <a:rPr lang="fi-FI" b="1" dirty="0">
                <a:solidFill>
                  <a:schemeClr val="tx2"/>
                </a:solidFill>
              </a:rPr>
              <a:t>mme</a:t>
            </a:r>
            <a:r>
              <a:rPr lang="fi-FI" dirty="0">
                <a:solidFill>
                  <a:srgbClr val="FF0000"/>
                </a:solidFill>
              </a:rPr>
              <a:t>                      </a:t>
            </a:r>
            <a:r>
              <a:rPr lang="fi-FI" dirty="0" err="1"/>
              <a:t>we</a:t>
            </a:r>
            <a:r>
              <a:rPr lang="fi-FI" dirty="0"/>
              <a:t>  are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te          ole</a:t>
            </a:r>
            <a:r>
              <a:rPr lang="fi-FI" b="1" dirty="0">
                <a:solidFill>
                  <a:schemeClr val="tx2"/>
                </a:solidFill>
              </a:rPr>
              <a:t>tte </a:t>
            </a:r>
            <a:r>
              <a:rPr lang="fi-FI" dirty="0">
                <a:solidFill>
                  <a:srgbClr val="FF0000"/>
                </a:solidFill>
              </a:rPr>
              <a:t>                         </a:t>
            </a:r>
            <a:r>
              <a:rPr lang="fi-FI" dirty="0" err="1"/>
              <a:t>you</a:t>
            </a:r>
            <a:r>
              <a:rPr lang="fi-FI" dirty="0"/>
              <a:t> are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he         o</a:t>
            </a:r>
            <a:r>
              <a:rPr lang="fi-FI" b="1" dirty="0">
                <a:solidFill>
                  <a:schemeClr val="tx2"/>
                </a:solidFill>
              </a:rPr>
              <a:t>vat </a:t>
            </a:r>
            <a:r>
              <a:rPr lang="fi-FI" dirty="0">
                <a:solidFill>
                  <a:srgbClr val="FF0000"/>
                </a:solidFill>
              </a:rPr>
              <a:t>                            </a:t>
            </a:r>
            <a:r>
              <a:rPr lang="fi-FI" dirty="0" err="1"/>
              <a:t>they</a:t>
            </a:r>
            <a:r>
              <a:rPr lang="fi-FI" dirty="0"/>
              <a:t>  are</a:t>
            </a:r>
          </a:p>
        </p:txBody>
      </p:sp>
    </p:spTree>
    <p:extLst>
      <p:ext uri="{BB962C8B-B14F-4D97-AF65-F5344CB8AC3E}">
        <p14:creationId xmlns:p14="http://schemas.microsoft.com/office/powerpoint/2010/main" val="409452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-217170" y="274638"/>
            <a:ext cx="10885170" cy="1210146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rgbClr val="FF0000"/>
                </a:solidFill>
              </a:rPr>
              <a:t>Verbitaivutus</a:t>
            </a:r>
            <a:br>
              <a:rPr lang="fi-FI" dirty="0">
                <a:solidFill>
                  <a:srgbClr val="FF0000"/>
                </a:solidFill>
              </a:rPr>
            </a:br>
            <a:r>
              <a:rPr lang="fi-FI" dirty="0">
                <a:solidFill>
                  <a:srgbClr val="FF0000"/>
                </a:solidFill>
              </a:rPr>
              <a:t>puhua  (puhu-)                       </a:t>
            </a:r>
            <a:r>
              <a:rPr lang="fi-FI" dirty="0"/>
              <a:t>to </a:t>
            </a:r>
            <a:r>
              <a:rPr lang="fi-FI" dirty="0" err="1"/>
              <a:t>speak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38282" y="1484784"/>
            <a:ext cx="892971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minä    puhu</a:t>
            </a:r>
            <a:r>
              <a:rPr lang="fi-FI" b="1" dirty="0">
                <a:solidFill>
                  <a:schemeClr val="tx2"/>
                </a:solidFill>
              </a:rPr>
              <a:t>n</a:t>
            </a:r>
            <a:r>
              <a:rPr lang="fi-FI" dirty="0">
                <a:solidFill>
                  <a:srgbClr val="FF0000"/>
                </a:solidFill>
              </a:rPr>
              <a:t>                               </a:t>
            </a:r>
            <a:r>
              <a:rPr lang="fi-FI" dirty="0"/>
              <a:t> I </a:t>
            </a:r>
            <a:r>
              <a:rPr lang="fi-FI" dirty="0" err="1"/>
              <a:t>speak</a:t>
            </a:r>
            <a:endParaRPr lang="fi-FI" dirty="0"/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sinä      puhu</a:t>
            </a:r>
            <a:r>
              <a:rPr lang="fi-FI" b="1" dirty="0">
                <a:solidFill>
                  <a:schemeClr val="tx2"/>
                </a:solidFill>
              </a:rPr>
              <a:t>t</a:t>
            </a:r>
            <a:r>
              <a:rPr lang="fi-FI" dirty="0">
                <a:solidFill>
                  <a:srgbClr val="FF0000"/>
                </a:solidFill>
              </a:rPr>
              <a:t>                                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speak</a:t>
            </a:r>
            <a:endParaRPr lang="fi-FI" dirty="0"/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Hän (se) puhu</a:t>
            </a:r>
            <a:r>
              <a:rPr lang="fi-FI" b="1" dirty="0">
                <a:solidFill>
                  <a:schemeClr val="tx2"/>
                </a:solidFill>
              </a:rPr>
              <a:t>u </a:t>
            </a:r>
            <a:r>
              <a:rPr lang="fi-FI" dirty="0">
                <a:solidFill>
                  <a:srgbClr val="FF0000"/>
                </a:solidFill>
              </a:rPr>
              <a:t>                             </a:t>
            </a:r>
            <a:r>
              <a:rPr lang="fi-FI" dirty="0"/>
              <a:t>he,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speak</a:t>
            </a:r>
            <a:r>
              <a:rPr lang="fi-FI" b="1" dirty="0" err="1">
                <a:solidFill>
                  <a:srgbClr val="FF0000"/>
                </a:solidFill>
              </a:rPr>
              <a:t>s</a:t>
            </a:r>
            <a:endParaRPr lang="fi-FI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i-FI" dirty="0"/>
              <a:t> 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me        puhu</a:t>
            </a:r>
            <a:r>
              <a:rPr lang="fi-FI" b="1" dirty="0">
                <a:solidFill>
                  <a:schemeClr val="tx2"/>
                </a:solidFill>
              </a:rPr>
              <a:t>mme</a:t>
            </a:r>
            <a:r>
              <a:rPr lang="fi-FI" dirty="0">
                <a:solidFill>
                  <a:srgbClr val="FF0000"/>
                </a:solidFill>
              </a:rPr>
              <a:t>                        </a:t>
            </a:r>
            <a:r>
              <a:rPr lang="fi-FI" dirty="0" err="1"/>
              <a:t>we</a:t>
            </a:r>
            <a:r>
              <a:rPr lang="fi-FI" dirty="0"/>
              <a:t>  </a:t>
            </a:r>
            <a:r>
              <a:rPr lang="fi-FI" dirty="0" err="1"/>
              <a:t>speak</a:t>
            </a:r>
            <a:endParaRPr lang="fi-FI" dirty="0"/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te          puhu</a:t>
            </a:r>
            <a:r>
              <a:rPr lang="fi-FI" b="1" dirty="0">
                <a:solidFill>
                  <a:schemeClr val="tx2"/>
                </a:solidFill>
              </a:rPr>
              <a:t>tte </a:t>
            </a:r>
            <a:r>
              <a:rPr lang="fi-FI" dirty="0">
                <a:solidFill>
                  <a:srgbClr val="FF0000"/>
                </a:solidFill>
              </a:rPr>
              <a:t>                          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speak</a:t>
            </a:r>
            <a:endParaRPr lang="fi-FI" dirty="0"/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he         puhu</a:t>
            </a:r>
            <a:r>
              <a:rPr lang="fi-FI" b="1" dirty="0">
                <a:solidFill>
                  <a:schemeClr val="tx2"/>
                </a:solidFill>
              </a:rPr>
              <a:t>vat </a:t>
            </a:r>
            <a:r>
              <a:rPr lang="fi-FI" dirty="0">
                <a:solidFill>
                  <a:srgbClr val="FF0000"/>
                </a:solidFill>
              </a:rPr>
              <a:t>                          </a:t>
            </a:r>
            <a:r>
              <a:rPr lang="fi-FI" dirty="0" err="1"/>
              <a:t>they</a:t>
            </a:r>
            <a:r>
              <a:rPr lang="fi-FI" dirty="0"/>
              <a:t>  </a:t>
            </a:r>
            <a:r>
              <a:rPr lang="fi-FI" dirty="0" err="1"/>
              <a:t>speak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90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-217170" y="274638"/>
            <a:ext cx="10885170" cy="1210146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rgbClr val="FF0000"/>
                </a:solidFill>
              </a:rPr>
              <a:t>Verbitaivutus</a:t>
            </a:r>
            <a:br>
              <a:rPr lang="fi-FI" dirty="0">
                <a:solidFill>
                  <a:srgbClr val="FF0000"/>
                </a:solidFill>
              </a:rPr>
            </a:br>
            <a:r>
              <a:rPr lang="fi-FI" dirty="0">
                <a:solidFill>
                  <a:srgbClr val="FF0000"/>
                </a:solidFill>
              </a:rPr>
              <a:t>asua  (asu-)                       </a:t>
            </a:r>
            <a:r>
              <a:rPr lang="fi-FI" dirty="0"/>
              <a:t>to live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38282" y="1484784"/>
            <a:ext cx="892971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minä    asu</a:t>
            </a:r>
            <a:r>
              <a:rPr lang="fi-FI" b="1" dirty="0">
                <a:solidFill>
                  <a:schemeClr val="tx2"/>
                </a:solidFill>
              </a:rPr>
              <a:t>n</a:t>
            </a:r>
            <a:r>
              <a:rPr lang="fi-FI" dirty="0">
                <a:solidFill>
                  <a:srgbClr val="FF0000"/>
                </a:solidFill>
              </a:rPr>
              <a:t>                               </a:t>
            </a:r>
            <a:r>
              <a:rPr lang="fi-FI" dirty="0"/>
              <a:t> I live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sinä      asu</a:t>
            </a:r>
            <a:r>
              <a:rPr lang="fi-FI" b="1" dirty="0">
                <a:solidFill>
                  <a:schemeClr val="tx2"/>
                </a:solidFill>
              </a:rPr>
              <a:t>t</a:t>
            </a:r>
            <a:r>
              <a:rPr lang="fi-FI" dirty="0">
                <a:solidFill>
                  <a:srgbClr val="FF0000"/>
                </a:solidFill>
              </a:rPr>
              <a:t>                                 </a:t>
            </a:r>
            <a:r>
              <a:rPr lang="fi-FI" dirty="0" err="1"/>
              <a:t>you</a:t>
            </a:r>
            <a:r>
              <a:rPr lang="fi-FI" dirty="0"/>
              <a:t> live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hän      asu</a:t>
            </a:r>
            <a:r>
              <a:rPr lang="fi-FI" b="1" dirty="0">
                <a:solidFill>
                  <a:schemeClr val="tx2"/>
                </a:solidFill>
              </a:rPr>
              <a:t>u </a:t>
            </a:r>
            <a:r>
              <a:rPr lang="fi-FI" dirty="0">
                <a:solidFill>
                  <a:srgbClr val="FF0000"/>
                </a:solidFill>
              </a:rPr>
              <a:t>                               </a:t>
            </a:r>
            <a:r>
              <a:rPr lang="fi-FI" dirty="0"/>
              <a:t>he,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live</a:t>
            </a:r>
            <a:r>
              <a:rPr lang="fi-FI" b="1" dirty="0" err="1">
                <a:solidFill>
                  <a:srgbClr val="FF0000"/>
                </a:solidFill>
              </a:rPr>
              <a:t>s</a:t>
            </a:r>
            <a:endParaRPr lang="fi-FI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i-FI" dirty="0"/>
              <a:t> 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me        asu</a:t>
            </a:r>
            <a:r>
              <a:rPr lang="fi-FI" b="1" dirty="0">
                <a:solidFill>
                  <a:schemeClr val="tx2"/>
                </a:solidFill>
              </a:rPr>
              <a:t>mme</a:t>
            </a:r>
            <a:r>
              <a:rPr lang="fi-FI" dirty="0">
                <a:solidFill>
                  <a:srgbClr val="FF0000"/>
                </a:solidFill>
              </a:rPr>
              <a:t>                        </a:t>
            </a:r>
            <a:r>
              <a:rPr lang="fi-FI" dirty="0" err="1"/>
              <a:t>we</a:t>
            </a:r>
            <a:r>
              <a:rPr lang="fi-FI" dirty="0"/>
              <a:t>  live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te          asu</a:t>
            </a:r>
            <a:r>
              <a:rPr lang="fi-FI" b="1" dirty="0">
                <a:solidFill>
                  <a:schemeClr val="tx2"/>
                </a:solidFill>
              </a:rPr>
              <a:t>tte </a:t>
            </a:r>
            <a:r>
              <a:rPr lang="fi-FI" dirty="0">
                <a:solidFill>
                  <a:srgbClr val="FF0000"/>
                </a:solidFill>
              </a:rPr>
              <a:t>                           </a:t>
            </a:r>
            <a:r>
              <a:rPr lang="fi-FI" dirty="0" err="1"/>
              <a:t>you</a:t>
            </a:r>
            <a:r>
              <a:rPr lang="fi-FI" dirty="0"/>
              <a:t> live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he         asu</a:t>
            </a:r>
            <a:r>
              <a:rPr lang="fi-FI" b="1" dirty="0">
                <a:solidFill>
                  <a:schemeClr val="tx2"/>
                </a:solidFill>
              </a:rPr>
              <a:t>vat </a:t>
            </a:r>
            <a:r>
              <a:rPr lang="fi-FI" dirty="0">
                <a:solidFill>
                  <a:srgbClr val="FF0000"/>
                </a:solidFill>
              </a:rPr>
              <a:t>                          </a:t>
            </a:r>
            <a:r>
              <a:rPr lang="fi-FI" dirty="0" err="1"/>
              <a:t>they</a:t>
            </a:r>
            <a:r>
              <a:rPr lang="fi-FI" dirty="0"/>
              <a:t> live</a:t>
            </a:r>
          </a:p>
        </p:txBody>
      </p:sp>
    </p:spTree>
    <p:extLst>
      <p:ext uri="{BB962C8B-B14F-4D97-AF65-F5344CB8AC3E}">
        <p14:creationId xmlns:p14="http://schemas.microsoft.com/office/powerpoint/2010/main" val="300004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Olla, puhua, asua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Harjoitus 7 s.14</a:t>
            </a:r>
          </a:p>
          <a:p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4" name="Picture 2" descr="9. LUOKKA: KIRJALLISUUSHISTORIAN PARITYÖ |">
            <a:extLst>
              <a:ext uri="{FF2B5EF4-FFF2-40B4-BE49-F238E27FC236}">
                <a16:creationId xmlns:a16="http://schemas.microsoft.com/office/drawing/2014/main" id="{5C16E0BD-56CF-4FE9-B151-8CAAD9640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0" y="1643050"/>
            <a:ext cx="2129790" cy="154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563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03F1F-3DFA-4DF0-83BB-A4097B621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59467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Olla, </a:t>
            </a:r>
            <a:r>
              <a:rPr lang="en-US" dirty="0" err="1"/>
              <a:t>puhua</a:t>
            </a:r>
            <a:r>
              <a:rPr lang="en-US" dirty="0"/>
              <a:t>, </a:t>
            </a:r>
            <a:r>
              <a:rPr lang="en-US" dirty="0" err="1"/>
              <a:t>asua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8C69C-7F56-43C9-BA86-3433DD936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191" y="914400"/>
            <a:ext cx="4103370" cy="56464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Minä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Sinä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Hän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Te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6. He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3FA0D-D1FE-4A30-BD94-8DD8A971B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1" y="868996"/>
            <a:ext cx="4823459" cy="59890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1-2 olla</a:t>
            </a:r>
          </a:p>
          <a:p>
            <a:pPr marL="0" indent="0">
              <a:buNone/>
            </a:pPr>
            <a:r>
              <a:rPr lang="en-US" dirty="0" err="1">
                <a:highlight>
                  <a:srgbClr val="C0C0C0"/>
                </a:highlight>
              </a:rPr>
              <a:t>Opiskelija</a:t>
            </a:r>
            <a:r>
              <a:rPr lang="en-US" dirty="0">
                <a:highlight>
                  <a:srgbClr val="C0C0C0"/>
                </a:highlight>
              </a:rPr>
              <a:t>, </a:t>
            </a:r>
            <a:r>
              <a:rPr lang="en-US" dirty="0" err="1">
                <a:highlight>
                  <a:srgbClr val="C0C0C0"/>
                </a:highlight>
              </a:rPr>
              <a:t>nimi</a:t>
            </a:r>
            <a:r>
              <a:rPr lang="en-US" dirty="0">
                <a:highlight>
                  <a:srgbClr val="C0C0C0"/>
                </a:highlight>
              </a:rPr>
              <a:t>, </a:t>
            </a:r>
            <a:r>
              <a:rPr lang="en-US" dirty="0" err="1">
                <a:highlight>
                  <a:srgbClr val="C0C0C0"/>
                </a:highlight>
              </a:rPr>
              <a:t>täällä</a:t>
            </a:r>
            <a:r>
              <a:rPr lang="en-US" dirty="0">
                <a:highlight>
                  <a:srgbClr val="C0C0C0"/>
                </a:highlight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highlight>
                  <a:srgbClr val="C0C0C0"/>
                </a:highlight>
              </a:rPr>
              <a:t>suomen</a:t>
            </a:r>
            <a:r>
              <a:rPr lang="en-US" dirty="0">
                <a:highlight>
                  <a:srgbClr val="C0C0C0"/>
                </a:highlight>
              </a:rPr>
              <a:t> </a:t>
            </a:r>
            <a:r>
              <a:rPr lang="en-US" dirty="0" err="1">
                <a:highlight>
                  <a:srgbClr val="C0C0C0"/>
                </a:highlight>
              </a:rPr>
              <a:t>kurssilla</a:t>
            </a:r>
            <a:r>
              <a:rPr lang="en-US" dirty="0">
                <a:highlight>
                  <a:srgbClr val="C0C0C0"/>
                </a:highlight>
              </a:rPr>
              <a:t>…</a:t>
            </a:r>
          </a:p>
          <a:p>
            <a:endParaRPr lang="en-US" dirty="0"/>
          </a:p>
          <a:p>
            <a:r>
              <a:rPr lang="en-US" dirty="0"/>
              <a:t>3-4 </a:t>
            </a:r>
            <a:r>
              <a:rPr lang="en-US" dirty="0" err="1"/>
              <a:t>asua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…</a:t>
            </a:r>
            <a:r>
              <a:rPr lang="en-US" dirty="0" err="1">
                <a:highlight>
                  <a:srgbClr val="FFFF00"/>
                </a:highlight>
              </a:rPr>
              <a:t>ssa</a:t>
            </a:r>
            <a:r>
              <a:rPr lang="en-US" dirty="0">
                <a:highlight>
                  <a:srgbClr val="FFFF00"/>
                </a:highlight>
              </a:rPr>
              <a:t>/</a:t>
            </a:r>
            <a:r>
              <a:rPr lang="en-US" dirty="0" err="1">
                <a:highlight>
                  <a:srgbClr val="FFFF00"/>
                </a:highlight>
              </a:rPr>
              <a:t>ssä</a:t>
            </a: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Suomessa</a:t>
            </a:r>
            <a:r>
              <a:rPr lang="en-US" dirty="0">
                <a:highlight>
                  <a:srgbClr val="FFFF00"/>
                </a:highlight>
              </a:rPr>
              <a:t>, </a:t>
            </a:r>
            <a:r>
              <a:rPr lang="en-US" dirty="0" err="1">
                <a:highlight>
                  <a:srgbClr val="FFFF00"/>
                </a:highlight>
              </a:rPr>
              <a:t>Saksassa</a:t>
            </a:r>
            <a:r>
              <a:rPr lang="en-US" dirty="0">
                <a:highlight>
                  <a:srgbClr val="FFFF00"/>
                </a:highlight>
              </a:rPr>
              <a:t>, </a:t>
            </a:r>
            <a:r>
              <a:rPr lang="en-US" dirty="0" err="1">
                <a:highlight>
                  <a:srgbClr val="FFFF00"/>
                </a:highlight>
              </a:rPr>
              <a:t>Ruotsissa</a:t>
            </a:r>
            <a:r>
              <a:rPr lang="en-US" dirty="0">
                <a:highlight>
                  <a:srgbClr val="FFFF00"/>
                </a:highlight>
              </a:rPr>
              <a:t>…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5-6 </a:t>
            </a:r>
            <a:r>
              <a:rPr lang="en-US" dirty="0" err="1"/>
              <a:t>puhua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ighlight>
                  <a:srgbClr val="00FFFF"/>
                </a:highlight>
              </a:rPr>
              <a:t>…a/ä</a:t>
            </a:r>
          </a:p>
          <a:p>
            <a:pPr marL="0" indent="0">
              <a:buNone/>
            </a:pPr>
            <a:r>
              <a:rPr lang="en-US" dirty="0" err="1">
                <a:highlight>
                  <a:srgbClr val="00FFFF"/>
                </a:highlight>
              </a:rPr>
              <a:t>englantia</a:t>
            </a:r>
            <a:r>
              <a:rPr lang="en-US" dirty="0">
                <a:highlight>
                  <a:srgbClr val="00FFFF"/>
                </a:highlight>
              </a:rPr>
              <a:t>, </a:t>
            </a:r>
            <a:r>
              <a:rPr lang="en-US" dirty="0" err="1">
                <a:highlight>
                  <a:srgbClr val="00FFFF"/>
                </a:highlight>
              </a:rPr>
              <a:t>espanjaa</a:t>
            </a:r>
            <a:r>
              <a:rPr lang="en-US" dirty="0">
                <a:highlight>
                  <a:srgbClr val="00FFFF"/>
                </a:highlight>
              </a:rPr>
              <a:t>, </a:t>
            </a:r>
            <a:r>
              <a:rPr lang="en-US" dirty="0" err="1">
                <a:highlight>
                  <a:srgbClr val="00FFFF"/>
                </a:highlight>
              </a:rPr>
              <a:t>venäjää</a:t>
            </a:r>
            <a:r>
              <a:rPr lang="en-US" dirty="0">
                <a:highlight>
                  <a:srgbClr val="00FFFF"/>
                </a:highlight>
              </a:rPr>
              <a:t>…</a:t>
            </a:r>
          </a:p>
        </p:txBody>
      </p:sp>
      <p:pic>
        <p:nvPicPr>
          <p:cNvPr id="5" name="Picture 2" descr="Kuvahaun tulos haulle dice">
            <a:extLst>
              <a:ext uri="{FF2B5EF4-FFF2-40B4-BE49-F238E27FC236}">
                <a16:creationId xmlns:a16="http://schemas.microsoft.com/office/drawing/2014/main" id="{D3F87158-435F-424F-8D47-42AA31B41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375" y="2503514"/>
            <a:ext cx="1330108" cy="133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Kuvahaun tulos haulle dice">
            <a:extLst>
              <a:ext uri="{FF2B5EF4-FFF2-40B4-BE49-F238E27FC236}">
                <a16:creationId xmlns:a16="http://schemas.microsoft.com/office/drawing/2014/main" id="{496B691D-3C92-4559-BEA0-A4AEAA8BB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825" y="2396230"/>
            <a:ext cx="1330108" cy="133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Pentagon 6">
            <a:extLst>
              <a:ext uri="{FF2B5EF4-FFF2-40B4-BE49-F238E27FC236}">
                <a16:creationId xmlns:a16="http://schemas.microsoft.com/office/drawing/2014/main" id="{57AFF160-407A-4F45-ACC1-2D2F9E4E6EA7}"/>
              </a:ext>
            </a:extLst>
          </p:cNvPr>
          <p:cNvSpPr/>
          <p:nvPr/>
        </p:nvSpPr>
        <p:spPr>
          <a:xfrm>
            <a:off x="9498331" y="2503514"/>
            <a:ext cx="2434590" cy="1069676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</a:rPr>
              <a:t>Pari </a:t>
            </a:r>
            <a:r>
              <a:rPr lang="en-US" sz="2800" dirty="0" err="1">
                <a:solidFill>
                  <a:sysClr val="windowText" lastClr="000000"/>
                </a:solidFill>
              </a:rPr>
              <a:t>sanoo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englanniksi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5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32610" y="57150"/>
            <a:ext cx="8229600" cy="754380"/>
          </a:xfrm>
        </p:spPr>
        <p:txBody>
          <a:bodyPr>
            <a:normAutofit fontScale="90000"/>
          </a:bodyPr>
          <a:lstStyle/>
          <a:p>
            <a:br>
              <a:rPr lang="fi-FI" dirty="0">
                <a:solidFill>
                  <a:srgbClr val="FF0000"/>
                </a:solidFill>
              </a:rPr>
            </a:br>
            <a:r>
              <a:rPr lang="fi-FI" dirty="0">
                <a:solidFill>
                  <a:srgbClr val="FF0000"/>
                </a:solidFill>
              </a:rPr>
              <a:t>Negatiivinen</a:t>
            </a:r>
            <a:br>
              <a:rPr lang="fi-FI" dirty="0">
                <a:solidFill>
                  <a:srgbClr val="FF0000"/>
                </a:solidFill>
              </a:rPr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1540" y="811530"/>
            <a:ext cx="5204460" cy="624541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Minä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</a:t>
            </a:r>
            <a:r>
              <a:rPr lang="en-US" sz="4400" b="1" i="0" u="none" strike="noStrike" baseline="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n</a:t>
            </a:r>
            <a:endParaRPr lang="en-US" sz="4400" b="0" i="0" u="none" strike="noStrike" baseline="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Sinä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e</a:t>
            </a:r>
            <a:r>
              <a:rPr lang="en-US" sz="4400" b="1" i="0" u="none" strike="noStrike" baseline="0" dirty="0">
                <a:solidFill>
                  <a:srgbClr val="FF0000"/>
                </a:solidFill>
                <a:latin typeface="Century Gothic" panose="020B0502020202020204" pitchFamily="34" charset="0"/>
              </a:rPr>
              <a:t>t</a:t>
            </a:r>
            <a:endParaRPr lang="en-US" sz="4400" b="0" i="0" u="none" strike="noStrike" baseline="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Hän </a:t>
            </a: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ei</a:t>
            </a:r>
            <a:endParaRPr lang="en-US" sz="44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Me </a:t>
            </a: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</a:t>
            </a:r>
            <a:r>
              <a:rPr lang="en-US" sz="4400" b="1" i="0" u="none" strike="noStrike" baseline="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mme</a:t>
            </a:r>
            <a:endParaRPr lang="en-US" sz="4400" b="0" i="0" u="none" strike="noStrike" baseline="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Te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</a:t>
            </a:r>
            <a:r>
              <a:rPr lang="en-US" sz="4400" b="1" i="0" u="none" strike="noStrike" baseline="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tte</a:t>
            </a:r>
            <a:r>
              <a:rPr lang="en-US" sz="44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endParaRPr lang="en-US" sz="44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He </a:t>
            </a: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ei</a:t>
            </a:r>
            <a:r>
              <a:rPr lang="en-US" sz="4400" b="1" i="0" u="none" strike="noStrike" baseline="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vät</a:t>
            </a:r>
            <a:endParaRPr lang="en-US" sz="4400" b="0" i="0" u="none" strike="noStrike" baseline="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None/>
            </a:pPr>
            <a:endParaRPr lang="fi-FI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329579AF-408D-463C-B618-CE08760A036E}"/>
              </a:ext>
            </a:extLst>
          </p:cNvPr>
          <p:cNvSpPr/>
          <p:nvPr/>
        </p:nvSpPr>
        <p:spPr>
          <a:xfrm>
            <a:off x="4046220" y="1177290"/>
            <a:ext cx="1828800" cy="443484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1DECB-E6AE-4F61-ACDD-58DD1DDC90CE}"/>
              </a:ext>
            </a:extLst>
          </p:cNvPr>
          <p:cNvSpPr txBox="1"/>
          <p:nvPr/>
        </p:nvSpPr>
        <p:spPr>
          <a:xfrm>
            <a:off x="6026468" y="2274570"/>
            <a:ext cx="600646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60" algn="just"/>
            <a:r>
              <a:rPr lang="en-US" sz="44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ole </a:t>
            </a:r>
          </a:p>
          <a:p>
            <a:pPr marR="660" algn="just"/>
            <a:r>
              <a:rPr lang="en-US" sz="44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</a:t>
            </a:r>
            <a:endParaRPr lang="en-US" sz="4400" b="1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R="660" algn="just"/>
            <a:r>
              <a:rPr lang="en-US" sz="44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puhu</a:t>
            </a:r>
            <a:endParaRPr lang="en-US" sz="4400" b="1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6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Olla, puhua, asua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Harjoitus 8 ja 9 s.14</a:t>
            </a:r>
          </a:p>
          <a:p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4" name="Picture 2" descr="9. LUOKKA: KIRJALLISUUSHISTORIAN PARITYÖ |">
            <a:extLst>
              <a:ext uri="{FF2B5EF4-FFF2-40B4-BE49-F238E27FC236}">
                <a16:creationId xmlns:a16="http://schemas.microsoft.com/office/drawing/2014/main" id="{5C16E0BD-56CF-4FE9-B151-8CAAD9640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0" y="1643050"/>
            <a:ext cx="2129790" cy="154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48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8CC2C-6EAC-4D49-B33E-1F170A11E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en-US" dirty="0" err="1"/>
              <a:t>Tänään</a:t>
            </a:r>
            <a:r>
              <a:rPr lang="en-US" dirty="0"/>
              <a:t>/15.1.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49DB9F8-5CC3-5765-4362-FFD88487BC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879375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2804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Kysymyssanat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S.26</a:t>
            </a:r>
          </a:p>
          <a:p>
            <a:r>
              <a:rPr lang="fi-FI" dirty="0">
                <a:solidFill>
                  <a:srgbClr val="FF0000"/>
                </a:solidFill>
              </a:rPr>
              <a:t>Lue parisi kanssa!</a:t>
            </a:r>
          </a:p>
          <a:p>
            <a:r>
              <a:rPr lang="fi-FI" dirty="0">
                <a:solidFill>
                  <a:srgbClr val="FF0000"/>
                </a:solidFill>
              </a:rPr>
              <a:t>Sano kysymyssanat englanniksi.</a:t>
            </a:r>
          </a:p>
          <a:p>
            <a:r>
              <a:rPr lang="fi-FI" dirty="0">
                <a:solidFill>
                  <a:srgbClr val="FF0000"/>
                </a:solidFill>
              </a:rPr>
              <a:t>Tuttuja kysymyssanoja (</a:t>
            </a:r>
            <a:r>
              <a:rPr lang="fi-FI" dirty="0" err="1">
                <a:solidFill>
                  <a:srgbClr val="FF0000"/>
                </a:solidFill>
              </a:rPr>
              <a:t>familiar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question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words</a:t>
            </a:r>
            <a:r>
              <a:rPr lang="fi-FI" dirty="0">
                <a:solidFill>
                  <a:srgbClr val="FF0000"/>
                </a:solidFill>
              </a:rPr>
              <a:t>)</a:t>
            </a:r>
          </a:p>
          <a:p>
            <a:r>
              <a:rPr lang="fi-FI" dirty="0">
                <a:solidFill>
                  <a:srgbClr val="FF0000"/>
                </a:solidFill>
              </a:rPr>
              <a:t>Mikä and mitä = </a:t>
            </a:r>
            <a:r>
              <a:rPr lang="fi-FI" dirty="0" err="1">
                <a:solidFill>
                  <a:srgbClr val="FF0000"/>
                </a:solidFill>
              </a:rPr>
              <a:t>what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    Tiedätkö säännön? (Can </a:t>
            </a:r>
            <a:r>
              <a:rPr lang="fi-FI" dirty="0" err="1">
                <a:solidFill>
                  <a:srgbClr val="FF0000"/>
                </a:solidFill>
              </a:rPr>
              <a:t>you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figure</a:t>
            </a:r>
            <a:r>
              <a:rPr lang="fi-FI" dirty="0">
                <a:solidFill>
                  <a:srgbClr val="FF0000"/>
                </a:solidFill>
              </a:rPr>
              <a:t> out </a:t>
            </a:r>
            <a:r>
              <a:rPr lang="fi-FI" dirty="0" err="1">
                <a:solidFill>
                  <a:srgbClr val="FF0000"/>
                </a:solidFill>
              </a:rPr>
              <a:t>the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rule</a:t>
            </a:r>
            <a:r>
              <a:rPr lang="fi-FI" dirty="0">
                <a:solidFill>
                  <a:srgbClr val="FF0000"/>
                </a:solidFill>
              </a:rPr>
              <a:t>?)</a:t>
            </a:r>
          </a:p>
          <a:p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19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4425" y="120060"/>
            <a:ext cx="8229600" cy="70861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Kysymyssanat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4350" y="952500"/>
            <a:ext cx="11582400" cy="5785440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 KUKA </a:t>
            </a:r>
            <a:r>
              <a:rPr lang="fi-FI" sz="24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who</a:t>
            </a:r>
            <a:r>
              <a:rPr lang="fi-FI" sz="24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       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Kuka hän on? Hän on Aija Virtanen. </a:t>
            </a:r>
          </a:p>
          <a:p>
            <a:r>
              <a:rPr lang="fi-FI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MIKÄ </a:t>
            </a:r>
            <a:r>
              <a:rPr lang="fi-FI" sz="24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what</a:t>
            </a:r>
            <a:r>
              <a:rPr lang="fi-FI" sz="24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      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Mikä </a:t>
            </a:r>
            <a:r>
              <a:rPr lang="fi-FI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sun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 nimi </a:t>
            </a:r>
            <a:r>
              <a:rPr lang="fi-FI" b="1" dirty="0">
                <a:solidFill>
                  <a:srgbClr val="000000"/>
                </a:solidFill>
                <a:latin typeface="Century Gothic" panose="020B0502020202020204" pitchFamily="34" charset="0"/>
              </a:rPr>
              <a:t>on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?</a:t>
            </a:r>
          </a:p>
          <a:p>
            <a:r>
              <a:rPr lang="fi-FI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MITÄ </a:t>
            </a:r>
            <a:r>
              <a:rPr lang="fi-FI" sz="24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what</a:t>
            </a:r>
            <a:r>
              <a:rPr lang="fi-FI" sz="24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       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Mitä kieltä Laura </a:t>
            </a:r>
            <a:r>
              <a:rPr lang="fi-FI" b="1" dirty="0">
                <a:solidFill>
                  <a:srgbClr val="000000"/>
                </a:solidFill>
                <a:latin typeface="Century Gothic" panose="020B0502020202020204" pitchFamily="34" charset="0"/>
              </a:rPr>
              <a:t>puhuu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?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Mikä</a:t>
            </a:r>
            <a:r>
              <a:rPr lang="en-US" sz="2800" i="1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 is used with the verb 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olla </a:t>
            </a:r>
            <a:r>
              <a:rPr lang="en-US" sz="2800" b="1" i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and </a:t>
            </a:r>
            <a:r>
              <a:rPr lang="en-US" sz="2800" b="1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mitä</a:t>
            </a:r>
            <a:r>
              <a:rPr lang="en-US" sz="2800" b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1" i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with other verbs</a:t>
            </a:r>
          </a:p>
          <a:p>
            <a:pPr marL="0" indent="0">
              <a:buNone/>
            </a:pPr>
            <a:endParaRPr lang="en-US" sz="2800" b="1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MISSÄ </a:t>
            </a:r>
            <a:r>
              <a:rPr lang="fi-FI" sz="24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where</a:t>
            </a:r>
            <a:r>
              <a:rPr lang="fi-FI" sz="24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Missä te asutte? Me asumme Espoo</a:t>
            </a:r>
            <a:r>
              <a:rPr lang="fi-FI" b="1" dirty="0">
                <a:solidFill>
                  <a:srgbClr val="000000"/>
                </a:solidFill>
                <a:latin typeface="Century Gothic" panose="020B0502020202020204" pitchFamily="34" charset="0"/>
              </a:rPr>
              <a:t>ssa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MITEN </a:t>
            </a:r>
            <a:r>
              <a:rPr lang="fi-FI" sz="24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how</a:t>
            </a:r>
            <a:r>
              <a:rPr lang="fi-FI" sz="24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    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Miten </a:t>
            </a:r>
            <a:r>
              <a:rPr lang="fi-FI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sun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 sukunimi kirjoitetaan?</a:t>
            </a:r>
          </a:p>
          <a:p>
            <a:r>
              <a:rPr lang="fi-FI" sz="3600" dirty="0">
                <a:solidFill>
                  <a:srgbClr val="000000"/>
                </a:solidFill>
                <a:latin typeface="Century Gothic" panose="020B0502020202020204" pitchFamily="34" charset="0"/>
              </a:rPr>
              <a:t>KUINKA </a:t>
            </a:r>
            <a:r>
              <a:rPr lang="fi-FI" sz="28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how</a:t>
            </a:r>
            <a:r>
              <a:rPr lang="fi-FI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</a:t>
            </a:r>
            <a:r>
              <a:rPr lang="fi-FI" sz="3600" dirty="0">
                <a:solidFill>
                  <a:srgbClr val="000000"/>
                </a:solidFill>
                <a:latin typeface="Century Gothic" panose="020B0502020202020204" pitchFamily="34" charset="0"/>
              </a:rPr>
              <a:t>Kuinka vanha Lauri on?</a:t>
            </a:r>
          </a:p>
          <a:p>
            <a:pPr marL="0" indent="0">
              <a:buNone/>
            </a:pP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Kuinka </a:t>
            </a:r>
            <a:r>
              <a:rPr lang="fi-FI" i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and </a:t>
            </a: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miten </a:t>
            </a:r>
            <a:r>
              <a:rPr lang="fi-FI" i="1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are</a:t>
            </a:r>
            <a:r>
              <a:rPr lang="fi-FI" i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i-FI" i="1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synonyms</a:t>
            </a:r>
            <a:endParaRPr lang="fi-FI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fi-FI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185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4425" y="120060"/>
            <a:ext cx="8229600" cy="70861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Kysymyssanat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4350" y="952500"/>
            <a:ext cx="11582400" cy="5785440"/>
          </a:xfrm>
        </p:spPr>
        <p:txBody>
          <a:bodyPr>
            <a:normAutofit/>
          </a:bodyPr>
          <a:lstStyle/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MILLOIN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when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MILLAINEN/MINKÄLAINEN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what kind of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MIKSI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why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Koska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(because)…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KUINKA MONTA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how many?</a:t>
            </a:r>
          </a:p>
          <a:p>
            <a:pPr algn="l"/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KUINKA PALJON se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maksaa</a:t>
            </a:r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… how much does it cost?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KENEN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whose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fi-FI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9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4425" y="120060"/>
            <a:ext cx="8229600" cy="70861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Kysymyssanat: tehtävät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4350" y="952500"/>
            <a:ext cx="11582400" cy="5785440"/>
          </a:xfrm>
        </p:spPr>
        <p:txBody>
          <a:bodyPr>
            <a:normAutofit/>
          </a:bodyPr>
          <a:lstStyle/>
          <a:p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Harjoitus (=</a:t>
            </a:r>
            <a:r>
              <a:rPr lang="fi-FI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exercise</a:t>
            </a: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) 1 s. 7</a:t>
            </a:r>
          </a:p>
          <a:p>
            <a:endParaRPr lang="fi-FI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Harjoitus 6 s.12</a:t>
            </a:r>
          </a:p>
          <a:p>
            <a:endParaRPr lang="fi-FI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Harjoitus 18 s.17</a:t>
            </a:r>
          </a:p>
          <a:p>
            <a:pPr marL="0" indent="0">
              <a:buNone/>
            </a:pP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Malli: Mikä </a:t>
            </a:r>
            <a:r>
              <a:rPr lang="fi-FI" u="sng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hänen</a:t>
            </a: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etunimi on?</a:t>
            </a:r>
          </a:p>
          <a:p>
            <a:pPr marL="0" indent="0">
              <a:buNone/>
            </a:pP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</a:t>
            </a: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Mikä Millan sukunimi on?</a:t>
            </a:r>
          </a:p>
          <a:p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4" name="Picture 2" descr="9. LUOKKA: KIRJALLISUUSHISTORIAN PARITYÖ |">
            <a:extLst>
              <a:ext uri="{FF2B5EF4-FFF2-40B4-BE49-F238E27FC236}">
                <a16:creationId xmlns:a16="http://schemas.microsoft.com/office/drawing/2014/main" id="{0B8B107A-571F-42A5-BC7E-EB07F9460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1633525"/>
            <a:ext cx="2129790" cy="154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415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610" y="10318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Kotona/At home</a:t>
            </a:r>
            <a:br>
              <a:rPr lang="fi-FI" dirty="0"/>
            </a:br>
            <a:r>
              <a:rPr lang="fi-FI" dirty="0"/>
              <a:t>Kieliympäristö/</a:t>
            </a:r>
            <a:r>
              <a:rPr lang="fi-FI" dirty="0" err="1"/>
              <a:t>language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around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11580" y="1783080"/>
            <a:ext cx="9348916" cy="4800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A. Minun naapuri/ystävä/kämppäkaveri </a:t>
            </a:r>
          </a:p>
          <a:p>
            <a:pPr marL="0" indent="0">
              <a:buNone/>
            </a:pPr>
            <a:r>
              <a:rPr lang="fi-FI" i="1" dirty="0" err="1">
                <a:highlight>
                  <a:srgbClr val="FFFF00"/>
                </a:highlight>
              </a:rPr>
              <a:t>Choose</a:t>
            </a:r>
            <a:r>
              <a:rPr lang="fi-FI" i="1" dirty="0">
                <a:highlight>
                  <a:srgbClr val="FFFF00"/>
                </a:highlight>
              </a:rPr>
              <a:t> </a:t>
            </a:r>
            <a:r>
              <a:rPr lang="fi-FI" i="1" dirty="0" err="1">
                <a:highlight>
                  <a:srgbClr val="FFFF00"/>
                </a:highlight>
              </a:rPr>
              <a:t>one</a:t>
            </a:r>
            <a:r>
              <a:rPr lang="fi-FI" i="1" dirty="0">
                <a:highlight>
                  <a:srgbClr val="FFFF00"/>
                </a:highlight>
              </a:rPr>
              <a:t> person and </a:t>
            </a:r>
            <a:r>
              <a:rPr lang="fi-FI" i="1" dirty="0" err="1">
                <a:highlight>
                  <a:srgbClr val="FFFF00"/>
                </a:highlight>
              </a:rPr>
              <a:t>find</a:t>
            </a:r>
            <a:r>
              <a:rPr lang="fi-FI" i="1" dirty="0">
                <a:highlight>
                  <a:srgbClr val="FFFF00"/>
                </a:highlight>
              </a:rPr>
              <a:t> out </a:t>
            </a:r>
            <a:r>
              <a:rPr lang="fi-FI" i="1" dirty="0" err="1">
                <a:highlight>
                  <a:srgbClr val="FFFF00"/>
                </a:highlight>
              </a:rPr>
              <a:t>the</a:t>
            </a:r>
            <a:r>
              <a:rPr lang="fi-FI" i="1" dirty="0">
                <a:highlight>
                  <a:srgbClr val="FFFF00"/>
                </a:highlight>
              </a:rPr>
              <a:t> </a:t>
            </a:r>
            <a:r>
              <a:rPr lang="fi-FI" i="1" dirty="0" err="1">
                <a:highlight>
                  <a:srgbClr val="FFFF00"/>
                </a:highlight>
              </a:rPr>
              <a:t>following</a:t>
            </a:r>
            <a:r>
              <a:rPr lang="fi-FI" i="1" dirty="0">
                <a:highlight>
                  <a:srgbClr val="FFFF00"/>
                </a:highlight>
              </a:rPr>
              <a:t>:</a:t>
            </a:r>
          </a:p>
          <a:p>
            <a:pPr marL="0" indent="0">
              <a:buNone/>
            </a:pPr>
            <a:endParaRPr lang="fi-FI" i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fi-FI" i="1" dirty="0"/>
              <a:t>Etunimi ja sukunimi</a:t>
            </a:r>
          </a:p>
          <a:p>
            <a:pPr marL="0" indent="0">
              <a:buNone/>
            </a:pPr>
            <a:r>
              <a:rPr lang="fi-FI" i="1" dirty="0"/>
              <a:t>Minkä ikäinen hän on (= kuinka vanha)</a:t>
            </a:r>
          </a:p>
          <a:p>
            <a:pPr marL="0" indent="0">
              <a:buNone/>
            </a:pPr>
            <a:r>
              <a:rPr lang="fi-FI" i="1" dirty="0"/>
              <a:t>Minkä maalainen</a:t>
            </a:r>
          </a:p>
          <a:p>
            <a:pPr marL="0" indent="0">
              <a:buNone/>
            </a:pPr>
            <a:r>
              <a:rPr lang="fi-FI" i="1" dirty="0"/>
              <a:t>Missä on töissä/mitä opiskelee</a:t>
            </a:r>
          </a:p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Kerrot ensi kerralla (</a:t>
            </a:r>
            <a:r>
              <a:rPr lang="fi-FI" i="1" dirty="0" err="1">
                <a:highlight>
                  <a:srgbClr val="FFFF00"/>
                </a:highlight>
              </a:rPr>
              <a:t>talk</a:t>
            </a:r>
            <a:r>
              <a:rPr lang="fi-FI" i="1" dirty="0">
                <a:highlight>
                  <a:srgbClr val="FFFF00"/>
                </a:highlight>
              </a:rPr>
              <a:t> </a:t>
            </a:r>
            <a:r>
              <a:rPr lang="fi-FI" i="1" dirty="0" err="1">
                <a:highlight>
                  <a:srgbClr val="FFFF00"/>
                </a:highlight>
              </a:rPr>
              <a:t>about</a:t>
            </a:r>
            <a:r>
              <a:rPr lang="fi-FI" i="1" dirty="0">
                <a:highlight>
                  <a:srgbClr val="FFFF00"/>
                </a:highlight>
              </a:rPr>
              <a:t> it </a:t>
            </a:r>
            <a:r>
              <a:rPr lang="fi-FI" i="1" dirty="0" err="1">
                <a:highlight>
                  <a:srgbClr val="FFFF00"/>
                </a:highlight>
              </a:rPr>
              <a:t>next</a:t>
            </a:r>
            <a:r>
              <a:rPr lang="fi-FI" i="1" dirty="0">
                <a:highlight>
                  <a:srgbClr val="FFFF00"/>
                </a:highlight>
              </a:rPr>
              <a:t> </a:t>
            </a:r>
            <a:r>
              <a:rPr lang="fi-FI" i="1" dirty="0" err="1">
                <a:highlight>
                  <a:srgbClr val="FFFF00"/>
                </a:highlight>
              </a:rPr>
              <a:t>time</a:t>
            </a:r>
            <a:r>
              <a:rPr lang="fi-FI" i="1" dirty="0">
                <a:highlight>
                  <a:srgbClr val="FFFF00"/>
                </a:highlight>
              </a:rPr>
              <a:t>).</a:t>
            </a:r>
          </a:p>
        </p:txBody>
      </p:sp>
      <p:pic>
        <p:nvPicPr>
          <p:cNvPr id="1026" name="Picture 2" descr="Nimikyltti KORHONEN, Muu sisust...">
            <a:extLst>
              <a:ext uri="{FF2B5EF4-FFF2-40B4-BE49-F238E27FC236}">
                <a16:creationId xmlns:a16="http://schemas.microsoft.com/office/drawing/2014/main" id="{F5B0C58B-449F-4A22-BF86-D3FC72AAE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9534">
            <a:off x="8760271" y="3901281"/>
            <a:ext cx="3028950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46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610" y="10318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Kotona/At home</a:t>
            </a:r>
            <a:br>
              <a:rPr lang="fi-FI" dirty="0"/>
            </a:br>
            <a:r>
              <a:rPr lang="fi-FI" dirty="0" err="1"/>
              <a:t>MyCourses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11580" y="1783080"/>
            <a:ext cx="9348916" cy="4800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B.</a:t>
            </a:r>
          </a:p>
          <a:p>
            <a:pPr marL="0" indent="0">
              <a:buNone/>
            </a:pP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Interview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(video)</a:t>
            </a:r>
          </a:p>
          <a:p>
            <a:pPr marL="0" indent="0">
              <a:buNone/>
            </a:pP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Spoken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language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numbers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(puhekielen numerot)</a:t>
            </a:r>
          </a:p>
          <a:p>
            <a:pPr marL="0" indent="0">
              <a:buNone/>
            </a:pP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Family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vocabulary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(perhesanasto)</a:t>
            </a:r>
          </a:p>
          <a:p>
            <a:pPr marL="0" indent="0">
              <a:buNone/>
            </a:pP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How to </a:t>
            </a: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form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questions</a:t>
            </a: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05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610" y="10318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Kotona/At home</a:t>
            </a:r>
            <a:br>
              <a:rPr lang="fi-FI" dirty="0"/>
            </a:br>
            <a:r>
              <a:rPr lang="fi-FI" dirty="0"/>
              <a:t>Kirja</a:t>
            </a:r>
            <a:r>
              <a:rPr lang="fi-FI" dirty="0">
                <a:highlight>
                  <a:srgbClr val="FFFF00"/>
                </a:highlight>
              </a:rPr>
              <a:t>ssa</a:t>
            </a:r>
            <a:r>
              <a:rPr lang="fi-FI" dirty="0"/>
              <a:t>/ </a:t>
            </a:r>
            <a:r>
              <a:rPr lang="fi-FI" dirty="0">
                <a:highlight>
                  <a:srgbClr val="FFFF00"/>
                </a:highlight>
              </a:rPr>
              <a:t>in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book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11580" y="1783080"/>
            <a:ext cx="9348916" cy="4800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C.</a:t>
            </a:r>
          </a:p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Kotitehtävät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kirjassa</a:t>
            </a:r>
            <a:r>
              <a:rPr lang="en-US" dirty="0">
                <a:highlight>
                  <a:srgbClr val="FFFF00"/>
                </a:highlight>
              </a:rPr>
              <a:t>: Exercises in the book 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AFTER YOU HAVE WATCHED THE VIDEOS etc.</a:t>
            </a: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You will find these in MyCourses.</a:t>
            </a:r>
          </a:p>
          <a:p>
            <a:pPr marL="0" indent="0">
              <a:buNone/>
            </a:pPr>
            <a:br>
              <a:rPr lang="en-US" dirty="0">
                <a:highlight>
                  <a:srgbClr val="FFFF00"/>
                </a:highlight>
              </a:rPr>
            </a:br>
            <a:endParaRPr lang="fi-FI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7648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B100-4C6F-4B34-9023-D219DD0C1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1440"/>
            <a:ext cx="10363200" cy="1302385"/>
          </a:xfrm>
        </p:spPr>
        <p:txBody>
          <a:bodyPr>
            <a:normAutofit/>
          </a:bodyPr>
          <a:lstStyle/>
          <a:p>
            <a:r>
              <a:rPr lang="en-US" sz="6600" b="1" dirty="0" err="1">
                <a:solidFill>
                  <a:schemeClr val="bg1"/>
                </a:solidFill>
              </a:rPr>
              <a:t>Hyvää</a:t>
            </a:r>
            <a:r>
              <a:rPr lang="en-US" sz="6600" b="1" dirty="0">
                <a:solidFill>
                  <a:schemeClr val="bg1"/>
                </a:solidFill>
              </a:rPr>
              <a:t> </a:t>
            </a:r>
            <a:r>
              <a:rPr lang="en-US" sz="6600" b="1" dirty="0" err="1">
                <a:solidFill>
                  <a:schemeClr val="bg1"/>
                </a:solidFill>
              </a:rPr>
              <a:t>päivänjatkoa</a:t>
            </a:r>
            <a:r>
              <a:rPr lang="en-US" sz="66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E03076-9E40-4251-8648-321C5C4BA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840" y="5613400"/>
            <a:ext cx="8534400" cy="1752600"/>
          </a:xfrm>
        </p:spPr>
        <p:txBody>
          <a:bodyPr>
            <a:normAutofit/>
          </a:bodyPr>
          <a:lstStyle/>
          <a:p>
            <a:r>
              <a:rPr lang="en-US" sz="4800" b="1" dirty="0" err="1">
                <a:solidFill>
                  <a:srgbClr val="0070C0"/>
                </a:solidFill>
              </a:rPr>
              <a:t>Nähdään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torstaina</a:t>
            </a:r>
            <a:r>
              <a:rPr lang="en-US" sz="4800" b="1" dirty="0">
                <a:solidFill>
                  <a:srgbClr val="0070C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2191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36E36-0B95-49BA-9DDB-FA9605C6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6124"/>
            <a:ext cx="10972800" cy="935421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err="1"/>
              <a:t>Fraasikertaus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2ACE7-AAD3-4852-A6DE-89E39A3A5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23010"/>
            <a:ext cx="10972800" cy="5074919"/>
          </a:xfrm>
        </p:spPr>
        <p:txBody>
          <a:bodyPr/>
          <a:lstStyle/>
          <a:p>
            <a:r>
              <a:rPr lang="en-US" sz="40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https://wheelofnames.com/mtm-k9b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3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83870" y="85189"/>
            <a:ext cx="9694545" cy="76938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Alkuporina… </a:t>
            </a:r>
            <a:r>
              <a:rPr lang="fi-FI" dirty="0" err="1"/>
              <a:t>Chatting</a:t>
            </a:r>
            <a:r>
              <a:rPr lang="fi-FI" dirty="0"/>
              <a:t>…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9620" y="1428750"/>
            <a:ext cx="10786110" cy="5212080"/>
          </a:xfrm>
        </p:spPr>
        <p:txBody>
          <a:bodyPr>
            <a:normAutofit/>
          </a:bodyPr>
          <a:lstStyle/>
          <a:p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18FF68-008B-4FDD-A7DB-8667F97C4581}"/>
              </a:ext>
            </a:extLst>
          </p:cNvPr>
          <p:cNvSpPr txBox="1"/>
          <p:nvPr/>
        </p:nvSpPr>
        <p:spPr>
          <a:xfrm>
            <a:off x="483870" y="1028700"/>
            <a:ext cx="1078611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800" dirty="0"/>
              <a:t> </a:t>
            </a:r>
            <a:r>
              <a:rPr lang="fi-FI" sz="2400" dirty="0"/>
              <a:t>Hei! Kuka </a:t>
            </a:r>
            <a:r>
              <a:rPr lang="fi-FI" sz="2400" dirty="0" err="1"/>
              <a:t>sä</a:t>
            </a:r>
            <a:r>
              <a:rPr lang="fi-FI" sz="2400" dirty="0"/>
              <a:t> olet? Mikä </a:t>
            </a:r>
            <a:r>
              <a:rPr lang="fi-FI" sz="2400" dirty="0" err="1"/>
              <a:t>sun</a:t>
            </a:r>
            <a:r>
              <a:rPr lang="fi-FI" sz="2400" dirty="0"/>
              <a:t> nimi on? </a:t>
            </a:r>
          </a:p>
          <a:p>
            <a:r>
              <a:rPr lang="fi-FI" sz="2400" dirty="0">
                <a:highlight>
                  <a:srgbClr val="C0C0C0"/>
                </a:highlight>
              </a:rPr>
              <a:t>&gt; </a:t>
            </a:r>
            <a:r>
              <a:rPr lang="fi-FI" sz="2400" dirty="0" err="1">
                <a:highlight>
                  <a:srgbClr val="C0C0C0"/>
                </a:highlight>
              </a:rPr>
              <a:t>Mun</a:t>
            </a:r>
            <a:r>
              <a:rPr lang="fi-FI" sz="2400" dirty="0">
                <a:highlight>
                  <a:srgbClr val="C0C0C0"/>
                </a:highlight>
              </a:rPr>
              <a:t> nimi on... </a:t>
            </a:r>
            <a:r>
              <a:rPr lang="fi-FI" sz="2400" dirty="0" err="1">
                <a:highlight>
                  <a:srgbClr val="C0C0C0"/>
                </a:highlight>
              </a:rPr>
              <a:t>Mä</a:t>
            </a:r>
            <a:r>
              <a:rPr lang="fi-FI" sz="2400" dirty="0">
                <a:highlight>
                  <a:srgbClr val="C0C0C0"/>
                </a:highlight>
              </a:rPr>
              <a:t> olen….lainen kandi/maisteri/tohtoriopiskelija.</a:t>
            </a:r>
          </a:p>
          <a:p>
            <a:endParaRPr lang="fi-FI" sz="2400" dirty="0"/>
          </a:p>
          <a:p>
            <a:r>
              <a:rPr lang="fi-FI" sz="2400" dirty="0"/>
              <a:t>Mikä </a:t>
            </a:r>
            <a:r>
              <a:rPr lang="fi-FI" sz="2400" dirty="0" err="1"/>
              <a:t>sun</a:t>
            </a:r>
            <a:r>
              <a:rPr lang="fi-FI" sz="2400" dirty="0"/>
              <a:t> sukunimi on? Miten se kirjoitetaan? </a:t>
            </a:r>
          </a:p>
          <a:p>
            <a:r>
              <a:rPr lang="fi-FI" sz="2400" dirty="0">
                <a:highlight>
                  <a:srgbClr val="C0C0C0"/>
                </a:highlight>
              </a:rPr>
              <a:t>&gt; </a:t>
            </a:r>
            <a:r>
              <a:rPr lang="fi-FI" sz="2400" dirty="0" err="1">
                <a:highlight>
                  <a:srgbClr val="C0C0C0"/>
                </a:highlight>
              </a:rPr>
              <a:t>Mun</a:t>
            </a:r>
            <a:r>
              <a:rPr lang="fi-FI" sz="2400" dirty="0">
                <a:highlight>
                  <a:srgbClr val="C0C0C0"/>
                </a:highlight>
              </a:rPr>
              <a:t> sukunimi on.... Se kirjoitetaan….</a:t>
            </a:r>
          </a:p>
          <a:p>
            <a:endParaRPr lang="fi-FI" sz="2400" dirty="0"/>
          </a:p>
          <a:p>
            <a:r>
              <a:rPr lang="fi-FI" sz="2400" dirty="0"/>
              <a:t>Mikä </a:t>
            </a:r>
            <a:r>
              <a:rPr lang="fi-FI" sz="2400" dirty="0" err="1"/>
              <a:t>sun</a:t>
            </a:r>
            <a:r>
              <a:rPr lang="fi-FI" sz="2400" dirty="0"/>
              <a:t> äidinkieli on? Mitä kieltä </a:t>
            </a:r>
            <a:r>
              <a:rPr lang="fi-FI" sz="2400" dirty="0" err="1"/>
              <a:t>sä</a:t>
            </a:r>
            <a:r>
              <a:rPr lang="fi-FI" sz="2400" dirty="0"/>
              <a:t> puhut?</a:t>
            </a:r>
          </a:p>
          <a:p>
            <a:r>
              <a:rPr lang="fi-FI" sz="2400" dirty="0">
                <a:highlight>
                  <a:srgbClr val="C0C0C0"/>
                </a:highlight>
              </a:rPr>
              <a:t>&gt; </a:t>
            </a:r>
            <a:r>
              <a:rPr lang="fi-FI" sz="2400" dirty="0" err="1">
                <a:highlight>
                  <a:srgbClr val="C0C0C0"/>
                </a:highlight>
              </a:rPr>
              <a:t>Mun</a:t>
            </a:r>
            <a:r>
              <a:rPr lang="fi-FI" sz="2400" dirty="0">
                <a:highlight>
                  <a:srgbClr val="C0C0C0"/>
                </a:highlight>
              </a:rPr>
              <a:t> äidinkieli on…. </a:t>
            </a:r>
            <a:r>
              <a:rPr lang="fi-FI" sz="2400" dirty="0" err="1">
                <a:highlight>
                  <a:srgbClr val="C0C0C0"/>
                </a:highlight>
              </a:rPr>
              <a:t>Mä</a:t>
            </a:r>
            <a:r>
              <a:rPr lang="fi-FI" sz="2400" dirty="0">
                <a:highlight>
                  <a:srgbClr val="C0C0C0"/>
                </a:highlight>
              </a:rPr>
              <a:t> puhun …a/ä. Puhun myös vähän suomea.</a:t>
            </a:r>
          </a:p>
          <a:p>
            <a:endParaRPr lang="fi-FI" sz="2400" dirty="0"/>
          </a:p>
          <a:p>
            <a:r>
              <a:rPr lang="fi-FI" sz="2400" dirty="0"/>
              <a:t>Missä </a:t>
            </a:r>
            <a:r>
              <a:rPr lang="fi-FI" sz="2400" dirty="0" err="1"/>
              <a:t>sä</a:t>
            </a:r>
            <a:r>
              <a:rPr lang="fi-FI" sz="2400" dirty="0"/>
              <a:t> asut?</a:t>
            </a:r>
          </a:p>
          <a:p>
            <a:r>
              <a:rPr lang="fi-FI" sz="2400" dirty="0">
                <a:highlight>
                  <a:srgbClr val="C0C0C0"/>
                </a:highlight>
              </a:rPr>
              <a:t>&gt;</a:t>
            </a:r>
            <a:r>
              <a:rPr lang="fi-FI" sz="2400" dirty="0" err="1">
                <a:highlight>
                  <a:srgbClr val="C0C0C0"/>
                </a:highlight>
              </a:rPr>
              <a:t>Mä</a:t>
            </a:r>
            <a:r>
              <a:rPr lang="fi-FI" sz="2400" dirty="0">
                <a:highlight>
                  <a:srgbClr val="C0C0C0"/>
                </a:highlight>
              </a:rPr>
              <a:t> asun nyt …</a:t>
            </a:r>
            <a:r>
              <a:rPr lang="fi-FI" sz="2400" dirty="0" err="1">
                <a:highlight>
                  <a:srgbClr val="C0C0C0"/>
                </a:highlight>
              </a:rPr>
              <a:t>ssa</a:t>
            </a:r>
            <a:r>
              <a:rPr lang="fi-FI" sz="2400" dirty="0">
                <a:highlight>
                  <a:srgbClr val="C0C0C0"/>
                </a:highlight>
              </a:rPr>
              <a:t>/</a:t>
            </a:r>
            <a:r>
              <a:rPr lang="fi-FI" sz="2400" dirty="0" err="1">
                <a:highlight>
                  <a:srgbClr val="C0C0C0"/>
                </a:highlight>
              </a:rPr>
              <a:t>ssä</a:t>
            </a:r>
            <a:r>
              <a:rPr lang="fi-FI" sz="2400" dirty="0">
                <a:highlight>
                  <a:srgbClr val="C0C0C0"/>
                </a:highlight>
              </a:rPr>
              <a:t>. </a:t>
            </a:r>
          </a:p>
          <a:p>
            <a:endParaRPr lang="fi-FI" sz="2400" dirty="0">
              <a:highlight>
                <a:srgbClr val="C0C0C0"/>
              </a:highlight>
            </a:endParaRPr>
          </a:p>
          <a:p>
            <a:r>
              <a:rPr lang="fi-FI" sz="2400" dirty="0"/>
              <a:t>Hauska tavata/tutustua.</a:t>
            </a:r>
          </a:p>
          <a:p>
            <a:r>
              <a:rPr lang="fi-FI" sz="2400" dirty="0">
                <a:highlight>
                  <a:srgbClr val="C0C0C0"/>
                </a:highlight>
              </a:rPr>
              <a:t>&gt;Kiitos samoin.</a:t>
            </a:r>
          </a:p>
          <a:p>
            <a:endParaRPr lang="fi-FI" sz="2800" dirty="0">
              <a:highlight>
                <a:srgbClr val="C0C0C0"/>
              </a:highlight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highlight>
                <a:srgbClr val="C0C0C0"/>
              </a:highlight>
            </a:endParaRPr>
          </a:p>
        </p:txBody>
      </p:sp>
      <p:pic>
        <p:nvPicPr>
          <p:cNvPr id="6" name="Picture 2" descr="9. LUOKKA: KIRJALLISUUSHISTORIAN PARITYÖ |">
            <a:extLst>
              <a:ext uri="{FF2B5EF4-FFF2-40B4-BE49-F238E27FC236}">
                <a16:creationId xmlns:a16="http://schemas.microsoft.com/office/drawing/2014/main" id="{2FC0E253-FC80-4FA5-9680-E82B42A9C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9785" y="2225980"/>
            <a:ext cx="2705516" cy="19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065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83870" y="85189"/>
            <a:ext cx="9694545" cy="76938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Tervetuloa s.6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9620" y="1428750"/>
            <a:ext cx="10786110" cy="5212080"/>
          </a:xfrm>
        </p:spPr>
        <p:txBody>
          <a:bodyPr>
            <a:normAutofit/>
          </a:bodyPr>
          <a:lstStyle/>
          <a:p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18FF68-008B-4FDD-A7DB-8667F97C4581}"/>
              </a:ext>
            </a:extLst>
          </p:cNvPr>
          <p:cNvSpPr txBox="1"/>
          <p:nvPr/>
        </p:nvSpPr>
        <p:spPr>
          <a:xfrm>
            <a:off x="400049" y="1428750"/>
            <a:ext cx="1078611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600" dirty="0"/>
              <a:t>Lue parin kanssa.</a:t>
            </a:r>
          </a:p>
          <a:p>
            <a:r>
              <a:rPr lang="fi-FI" sz="3600" dirty="0"/>
              <a:t>Kysy ja vastaa kysymyksiin.</a:t>
            </a:r>
            <a:endParaRPr lang="fi-FI" sz="3600" dirty="0">
              <a:highlight>
                <a:srgbClr val="C0C0C0"/>
              </a:highlight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1. Minkä maalainen Susan on?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2. Mitä kieltä Susan puhuu?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3. Mikä Juhanin sukunimi on?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4. Missä Susan asuu?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5. Mitä kieltä Juhani puhuu?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6. Mikä on "naapuri" englanniksi?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7. Mikä on ”</a:t>
            </a:r>
            <a:r>
              <a:rPr lang="fi-FI" sz="3600" dirty="0" err="1"/>
              <a:t>problem</a:t>
            </a:r>
            <a:r>
              <a:rPr lang="fi-FI" sz="3600" dirty="0"/>
              <a:t>” suomeksi?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highlight>
                <a:srgbClr val="C0C0C0"/>
              </a:highlight>
            </a:endParaRPr>
          </a:p>
        </p:txBody>
      </p:sp>
      <p:pic>
        <p:nvPicPr>
          <p:cNvPr id="6" name="Picture 2" descr="9. LUOKKA: KIRJALLISUUSHISTORIAN PARITYÖ |">
            <a:extLst>
              <a:ext uri="{FF2B5EF4-FFF2-40B4-BE49-F238E27FC236}">
                <a16:creationId xmlns:a16="http://schemas.microsoft.com/office/drawing/2014/main" id="{2FC0E253-FC80-4FA5-9680-E82B42A9C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435" y="1428750"/>
            <a:ext cx="2705516" cy="19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878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94F3-37CB-F6B9-2810-0F38C4C56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Pronominit</a:t>
            </a:r>
            <a:r>
              <a:rPr lang="en-US" dirty="0"/>
              <a:t> (</a:t>
            </a:r>
            <a:r>
              <a:rPr lang="en-US" dirty="0" err="1"/>
              <a:t>nominatiivi</a:t>
            </a:r>
            <a:r>
              <a:rPr lang="en-US" dirty="0"/>
              <a:t>, </a:t>
            </a:r>
            <a:r>
              <a:rPr lang="en-US" dirty="0" err="1"/>
              <a:t>genetiivi</a:t>
            </a:r>
            <a:r>
              <a:rPr lang="en-US" dirty="0"/>
              <a:t>, </a:t>
            </a:r>
            <a:r>
              <a:rPr lang="en-US" dirty="0" err="1"/>
              <a:t>partitiivi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EE74B-852C-76A8-05E2-CB26AA8E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24007"/>
            <a:ext cx="10972800" cy="3902157"/>
          </a:xfrm>
        </p:spPr>
        <p:txBody>
          <a:bodyPr/>
          <a:lstStyle/>
          <a:p>
            <a:r>
              <a:rPr lang="en-US" dirty="0" err="1"/>
              <a:t>Minä</a:t>
            </a:r>
            <a:r>
              <a:rPr lang="en-US" dirty="0"/>
              <a:t> = </a:t>
            </a:r>
            <a:r>
              <a:rPr lang="en-US" i="1" dirty="0" err="1"/>
              <a:t>mä</a:t>
            </a:r>
            <a:r>
              <a:rPr lang="en-US" i="1" dirty="0"/>
              <a:t>		</a:t>
            </a:r>
            <a:r>
              <a:rPr lang="en-US" dirty="0" err="1"/>
              <a:t>Minun</a:t>
            </a:r>
            <a:r>
              <a:rPr lang="en-US" i="1" dirty="0"/>
              <a:t> = mun		</a:t>
            </a:r>
            <a:r>
              <a:rPr lang="en-US" dirty="0" err="1"/>
              <a:t>Minua</a:t>
            </a:r>
            <a:r>
              <a:rPr lang="en-US" i="1" dirty="0"/>
              <a:t> = </a:t>
            </a:r>
            <a:r>
              <a:rPr lang="en-US" i="1" dirty="0" err="1"/>
              <a:t>mua</a:t>
            </a:r>
            <a:endParaRPr lang="en-US" i="1" dirty="0"/>
          </a:p>
          <a:p>
            <a:r>
              <a:rPr lang="en-US" dirty="0" err="1"/>
              <a:t>Sinä</a:t>
            </a:r>
            <a:r>
              <a:rPr lang="en-US" dirty="0"/>
              <a:t> = </a:t>
            </a:r>
            <a:r>
              <a:rPr lang="en-US" i="1" dirty="0" err="1"/>
              <a:t>sä</a:t>
            </a:r>
            <a:r>
              <a:rPr lang="en-US" i="1" dirty="0"/>
              <a:t>			</a:t>
            </a:r>
            <a:r>
              <a:rPr lang="en-US" dirty="0" err="1"/>
              <a:t>sinun</a:t>
            </a:r>
            <a:r>
              <a:rPr lang="en-US" i="1" dirty="0"/>
              <a:t> = sun		</a:t>
            </a:r>
            <a:r>
              <a:rPr lang="en-US" i="1" dirty="0" err="1"/>
              <a:t>sinua</a:t>
            </a:r>
            <a:r>
              <a:rPr lang="en-US" i="1" dirty="0"/>
              <a:t> = </a:t>
            </a:r>
            <a:r>
              <a:rPr lang="en-US" i="1" dirty="0" err="1"/>
              <a:t>sua</a:t>
            </a:r>
            <a:endParaRPr lang="en-US" i="1" dirty="0"/>
          </a:p>
          <a:p>
            <a:r>
              <a:rPr lang="en-US" dirty="0"/>
              <a:t>Hän = </a:t>
            </a:r>
            <a:r>
              <a:rPr lang="en-US" i="1" dirty="0"/>
              <a:t>se			</a:t>
            </a:r>
            <a:r>
              <a:rPr lang="en-US" dirty="0" err="1"/>
              <a:t>Hänen</a:t>
            </a:r>
            <a:r>
              <a:rPr lang="en-US" i="1" dirty="0"/>
              <a:t> = </a:t>
            </a:r>
            <a:r>
              <a:rPr lang="en-US" i="1" dirty="0" err="1"/>
              <a:t>sen</a:t>
            </a:r>
            <a:r>
              <a:rPr lang="en-US" i="1" dirty="0"/>
              <a:t>		</a:t>
            </a:r>
            <a:r>
              <a:rPr lang="en-US" i="1" dirty="0" err="1"/>
              <a:t>häntä</a:t>
            </a:r>
            <a:r>
              <a:rPr lang="en-US" i="1" dirty="0"/>
              <a:t> = </a:t>
            </a:r>
            <a:r>
              <a:rPr lang="en-US" i="1" dirty="0" err="1"/>
              <a:t>sitä</a:t>
            </a:r>
            <a:endParaRPr lang="en-US" i="1" dirty="0"/>
          </a:p>
          <a:p>
            <a:r>
              <a:rPr lang="en-US" dirty="0"/>
              <a:t>Me = </a:t>
            </a:r>
            <a:r>
              <a:rPr lang="en-US" i="1" dirty="0"/>
              <a:t>me			</a:t>
            </a:r>
            <a:r>
              <a:rPr lang="en-US" dirty="0" err="1"/>
              <a:t>Meidän</a:t>
            </a:r>
            <a:r>
              <a:rPr lang="en-US" i="1" dirty="0"/>
              <a:t> = </a:t>
            </a:r>
            <a:r>
              <a:rPr lang="en-US" i="1" dirty="0" err="1"/>
              <a:t>Meiän</a:t>
            </a:r>
            <a:r>
              <a:rPr lang="en-US" i="1" dirty="0"/>
              <a:t>		</a:t>
            </a:r>
            <a:r>
              <a:rPr lang="en-US" i="1" dirty="0" err="1"/>
              <a:t>meitä</a:t>
            </a:r>
            <a:r>
              <a:rPr lang="en-US" i="1" dirty="0"/>
              <a:t> = </a:t>
            </a:r>
            <a:r>
              <a:rPr lang="en-US" i="1" dirty="0" err="1"/>
              <a:t>meit</a:t>
            </a:r>
            <a:endParaRPr lang="en-US" i="1" dirty="0"/>
          </a:p>
          <a:p>
            <a:r>
              <a:rPr lang="en-US" dirty="0" err="1"/>
              <a:t>Te</a:t>
            </a:r>
            <a:r>
              <a:rPr lang="en-US" dirty="0"/>
              <a:t> = </a:t>
            </a:r>
            <a:r>
              <a:rPr lang="en-US" i="1" dirty="0" err="1"/>
              <a:t>te</a:t>
            </a:r>
            <a:r>
              <a:rPr lang="en-US" i="1" dirty="0"/>
              <a:t>			</a:t>
            </a:r>
            <a:r>
              <a:rPr lang="en-US" dirty="0" err="1"/>
              <a:t>Teidän</a:t>
            </a:r>
            <a:r>
              <a:rPr lang="en-US" i="1" dirty="0"/>
              <a:t> = </a:t>
            </a:r>
            <a:r>
              <a:rPr lang="en-US" i="1" dirty="0" err="1"/>
              <a:t>teiän</a:t>
            </a:r>
            <a:r>
              <a:rPr lang="en-US" i="1" dirty="0"/>
              <a:t>		</a:t>
            </a:r>
            <a:r>
              <a:rPr lang="en-US" i="1" dirty="0" err="1"/>
              <a:t>teitä</a:t>
            </a:r>
            <a:r>
              <a:rPr lang="en-US" i="1" dirty="0"/>
              <a:t> = </a:t>
            </a:r>
            <a:r>
              <a:rPr lang="en-US" i="1" dirty="0" err="1"/>
              <a:t>teit</a:t>
            </a:r>
            <a:endParaRPr lang="en-US" i="1" dirty="0"/>
          </a:p>
          <a:p>
            <a:r>
              <a:rPr lang="en-US" dirty="0"/>
              <a:t>He = </a:t>
            </a:r>
            <a:r>
              <a:rPr lang="en-US" i="1" dirty="0"/>
              <a:t>Ne			</a:t>
            </a:r>
            <a:r>
              <a:rPr lang="en-US" dirty="0" err="1"/>
              <a:t>Heidän</a:t>
            </a:r>
            <a:r>
              <a:rPr lang="en-US" i="1" dirty="0"/>
              <a:t> = </a:t>
            </a:r>
            <a:r>
              <a:rPr lang="en-US" i="1" dirty="0" err="1"/>
              <a:t>niitten</a:t>
            </a:r>
            <a:r>
              <a:rPr lang="en-US" i="1" dirty="0"/>
              <a:t>		</a:t>
            </a:r>
            <a:r>
              <a:rPr lang="en-US" i="1" dirty="0" err="1"/>
              <a:t>heitä</a:t>
            </a:r>
            <a:r>
              <a:rPr lang="en-US" i="1" dirty="0"/>
              <a:t> = </a:t>
            </a:r>
            <a:r>
              <a:rPr lang="en-US" i="1" dirty="0" err="1"/>
              <a:t>niitä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95643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83870" y="85189"/>
            <a:ext cx="9694545" cy="76938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Tervetuloa s.6 (vastaukset)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9620" y="1428750"/>
            <a:ext cx="10786110" cy="5212080"/>
          </a:xfrm>
        </p:spPr>
        <p:txBody>
          <a:bodyPr>
            <a:normAutofit/>
          </a:bodyPr>
          <a:lstStyle/>
          <a:p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18FF68-008B-4FDD-A7DB-8667F97C4581}"/>
              </a:ext>
            </a:extLst>
          </p:cNvPr>
          <p:cNvSpPr txBox="1"/>
          <p:nvPr/>
        </p:nvSpPr>
        <p:spPr>
          <a:xfrm>
            <a:off x="205740" y="854571"/>
            <a:ext cx="1147572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1. Minkä maalainen Susan on?</a:t>
            </a:r>
            <a:endParaRPr lang="fi-FI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&gt; Susan on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kanada</a:t>
            </a:r>
            <a:r>
              <a:rPr lang="en-US" sz="2800" b="1" i="1" u="none" strike="noStrike" baseline="0" dirty="0" err="1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lainen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2. Mitä kieltä Susan puhuu?</a:t>
            </a:r>
            <a:endParaRPr lang="fi-FI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&gt; Susan puhuu englanti</a:t>
            </a:r>
            <a:r>
              <a:rPr lang="fi-FI" sz="2800" b="1" i="1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a</a:t>
            </a:r>
            <a:r>
              <a:rPr lang="fi-FI" sz="2800" b="1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ja ranska</a:t>
            </a:r>
            <a:r>
              <a:rPr lang="fi-FI" sz="2800" b="1" i="1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a</a:t>
            </a:r>
            <a:endParaRPr lang="fi-FI" sz="2800" b="0" i="0" u="none" strike="noStrike" baseline="0" dirty="0">
              <a:solidFill>
                <a:srgbClr val="000000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3. Mikä Juhanin sukunimi on?</a:t>
            </a:r>
            <a:endParaRPr lang="fi-FI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&gt;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Juhanin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sukunimi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on Virtanen.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4.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Missä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Susan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asuu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?</a:t>
            </a:r>
          </a:p>
          <a:p>
            <a:pPr algn="l"/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&gt; Susan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asuu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Helsingi</a:t>
            </a:r>
            <a:r>
              <a:rPr lang="en-US" sz="2800" b="1" i="1" u="none" strike="noStrike" baseline="0" dirty="0" err="1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ssä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5. Mitä kieltä Juhani puhuu?</a:t>
            </a:r>
            <a:endParaRPr lang="fi-FI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&gt; Juhani puhuu suome</a:t>
            </a:r>
            <a:r>
              <a:rPr lang="fi-FI" sz="2800" b="1" i="1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a</a:t>
            </a:r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. Hän ymmärtää englanti</a:t>
            </a:r>
            <a:r>
              <a:rPr lang="fi-FI" sz="2800" b="1" i="1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a</a:t>
            </a:r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. </a:t>
            </a: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6. Mikä on "naapuri" englanniksi?</a:t>
            </a:r>
            <a:endParaRPr lang="fi-FI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&gt;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Naapuri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on ”neighbor”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englanniksi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pPr algn="l"/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7. </a:t>
            </a:r>
            <a:r>
              <a:rPr lang="en-US" sz="28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Mikä</a:t>
            </a:r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on “problem” </a:t>
            </a:r>
            <a:r>
              <a:rPr lang="en-US" sz="28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suomeksi</a:t>
            </a:r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?</a:t>
            </a:r>
          </a:p>
          <a:p>
            <a:pPr algn="l"/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&gt; Problem on “</a:t>
            </a:r>
            <a:r>
              <a:rPr lang="en-US" sz="28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ongelma</a:t>
            </a:r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” </a:t>
            </a:r>
            <a:r>
              <a:rPr lang="en-US" sz="28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suomeksi</a:t>
            </a:r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453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Numerot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Sivu 16 harjoitus 13</a:t>
            </a:r>
          </a:p>
          <a:p>
            <a:endParaRPr lang="fi-FI" dirty="0">
              <a:solidFill>
                <a:srgbClr val="FF0000"/>
              </a:solidFill>
            </a:endParaRPr>
          </a:p>
          <a:p>
            <a:r>
              <a:rPr lang="fi-FI" dirty="0">
                <a:solidFill>
                  <a:srgbClr val="FF0000"/>
                </a:solidFill>
              </a:rPr>
              <a:t>Harjoitus 14</a:t>
            </a:r>
          </a:p>
        </p:txBody>
      </p:sp>
      <p:pic>
        <p:nvPicPr>
          <p:cNvPr id="4" name="Picture 2" descr="9. LUOKKA: KIRJALLISUUSHISTORIAN PARITYÖ |">
            <a:extLst>
              <a:ext uri="{FF2B5EF4-FFF2-40B4-BE49-F238E27FC236}">
                <a16:creationId xmlns:a16="http://schemas.microsoft.com/office/drawing/2014/main" id="{5C16E0BD-56CF-4FE9-B151-8CAAD9640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0" y="1643050"/>
            <a:ext cx="2129790" cy="154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21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Numerot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Keskustelu s.8</a:t>
            </a:r>
          </a:p>
          <a:p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@ = </a:t>
            </a:r>
            <a:r>
              <a:rPr lang="fi-FI" dirty="0" err="1">
                <a:solidFill>
                  <a:srgbClr val="FF0000"/>
                </a:solidFill>
              </a:rPr>
              <a:t>ät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sz="4800" dirty="0">
                <a:solidFill>
                  <a:srgbClr val="FF0000"/>
                </a:solidFill>
              </a:rPr>
              <a:t>.  </a:t>
            </a:r>
            <a:r>
              <a:rPr lang="fi-FI" dirty="0">
                <a:solidFill>
                  <a:srgbClr val="FF0000"/>
                </a:solidFill>
              </a:rPr>
              <a:t>= piste</a:t>
            </a:r>
          </a:p>
        </p:txBody>
      </p:sp>
      <p:pic>
        <p:nvPicPr>
          <p:cNvPr id="4" name="Picture 2" descr="9. LUOKKA: KIRJALLISUUSHISTORIAN PARITYÖ |">
            <a:extLst>
              <a:ext uri="{FF2B5EF4-FFF2-40B4-BE49-F238E27FC236}">
                <a16:creationId xmlns:a16="http://schemas.microsoft.com/office/drawing/2014/main" id="{5C16E0BD-56CF-4FE9-B151-8CAAD9640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0" y="1643050"/>
            <a:ext cx="2129790" cy="154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908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1053</Words>
  <Application>Microsoft Office PowerPoint</Application>
  <PresentationFormat>Widescreen</PresentationFormat>
  <Paragraphs>203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</vt:lpstr>
      <vt:lpstr>Office-teema</vt:lpstr>
      <vt:lpstr>Hyvää huomenta kaikki!</vt:lpstr>
      <vt:lpstr>Tänään/15.1.</vt:lpstr>
      <vt:lpstr>Fraasikertaus</vt:lpstr>
      <vt:lpstr> Alkuporina… Chatting… </vt:lpstr>
      <vt:lpstr> Tervetuloa s.6 </vt:lpstr>
      <vt:lpstr>Pronominit (nominatiivi, genetiivi, partitiivi)</vt:lpstr>
      <vt:lpstr> Tervetuloa s.6 (vastaukset) </vt:lpstr>
      <vt:lpstr>Numerot </vt:lpstr>
      <vt:lpstr>Numerot </vt:lpstr>
      <vt:lpstr>Numerot </vt:lpstr>
      <vt:lpstr> Kotitehtävät </vt:lpstr>
      <vt:lpstr>Kotona/At home Kieliympäristö/language all around</vt:lpstr>
      <vt:lpstr>Verbitaivutus olla (ole-)       to be, to exist (present)</vt:lpstr>
      <vt:lpstr>Verbitaivutus puhua  (puhu-)                       to speak</vt:lpstr>
      <vt:lpstr>Verbitaivutus asua  (asu-)                       to live</vt:lpstr>
      <vt:lpstr>Olla, puhua, asua </vt:lpstr>
      <vt:lpstr>Olla, puhua, asua</vt:lpstr>
      <vt:lpstr> Negatiivinen </vt:lpstr>
      <vt:lpstr>Olla, puhua, asua </vt:lpstr>
      <vt:lpstr> Kysymyssanat </vt:lpstr>
      <vt:lpstr> Kysymyssanat </vt:lpstr>
      <vt:lpstr> Kysymyssanat </vt:lpstr>
      <vt:lpstr> Kysymyssanat: tehtävät </vt:lpstr>
      <vt:lpstr>Kotona/At home Kieliympäristö/language all around</vt:lpstr>
      <vt:lpstr>Kotona/At home MyCourses</vt:lpstr>
      <vt:lpstr>Kotona/At home Kirjassa/ in the book</vt:lpstr>
      <vt:lpstr>Hyvää päivänjatkoa!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Jäppinen Emese</dc:creator>
  <cp:lastModifiedBy>Keränen Anja</cp:lastModifiedBy>
  <cp:revision>36</cp:revision>
  <dcterms:created xsi:type="dcterms:W3CDTF">2022-09-10T11:51:39Z</dcterms:created>
  <dcterms:modified xsi:type="dcterms:W3CDTF">2024-01-12T10:35:43Z</dcterms:modified>
</cp:coreProperties>
</file>