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08" r:id="rId2"/>
    <p:sldMasterId id="2147483746" r:id="rId3"/>
    <p:sldMasterId id="2147483677" r:id="rId4"/>
    <p:sldMasterId id="2147483729" r:id="rId5"/>
    <p:sldMasterId id="2147483687" r:id="rId6"/>
    <p:sldMasterId id="2147483742" r:id="rId7"/>
  </p:sldMasterIdLst>
  <p:sldIdLst>
    <p:sldId id="256" r:id="rId8"/>
    <p:sldId id="258" r:id="rId9"/>
    <p:sldId id="259" r:id="rId10"/>
    <p:sldId id="260" r:id="rId11"/>
    <p:sldId id="261" r:id="rId12"/>
    <p:sldId id="262" r:id="rId13"/>
    <p:sldId id="264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b="0" i="0" baseline="0" dirty="0"/>
            <a:t>-ko/</a:t>
          </a:r>
          <a:r>
            <a:rPr lang="en-US" b="0" i="0" baseline="0" dirty="0" err="1"/>
            <a:t>kö</a:t>
          </a:r>
          <a:r>
            <a:rPr lang="en-US" b="0" i="0" baseline="0" dirty="0"/>
            <a:t> </a:t>
          </a:r>
          <a:r>
            <a:rPr lang="en-US" b="0" i="0" baseline="0" dirty="0" err="1"/>
            <a:t>kertaus</a:t>
          </a:r>
          <a:r>
            <a:rPr lang="en-US" dirty="0"/>
            <a:t> (revision)</a:t>
          </a:r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82559FC9-C184-4082-90F4-EF7A2A0E8600}">
      <dgm:prSet/>
      <dgm:spPr/>
      <dgm:t>
        <a:bodyPr/>
        <a:lstStyle/>
        <a:p>
          <a:r>
            <a:rPr lang="en-US" dirty="0" err="1"/>
            <a:t>Perhesanasto</a:t>
          </a:r>
          <a:endParaRPr lang="en-US" dirty="0"/>
        </a:p>
      </dgm:t>
    </dgm:pt>
    <dgm:pt modelId="{B4CE9580-52B2-4930-B204-55FE1EEDBC15}" type="parTrans" cxnId="{F33FC6F1-B13A-469C-A294-FD117686617A}">
      <dgm:prSet/>
      <dgm:spPr/>
      <dgm:t>
        <a:bodyPr/>
        <a:lstStyle/>
        <a:p>
          <a:endParaRPr lang="en-US"/>
        </a:p>
      </dgm:t>
    </dgm:pt>
    <dgm:pt modelId="{72089B01-7703-4E58-8B93-D66E5F3396C5}" type="sibTrans" cxnId="{F33FC6F1-B13A-469C-A294-FD117686617A}">
      <dgm:prSet/>
      <dgm:spPr/>
      <dgm:t>
        <a:bodyPr/>
        <a:lstStyle/>
        <a:p>
          <a:endParaRPr lang="en-US"/>
        </a:p>
      </dgm:t>
    </dgm:pt>
    <dgm:pt modelId="{19D0A941-E9DB-41A1-9E04-1EA5C130D806}">
      <dgm:prSet/>
      <dgm:spPr/>
      <dgm:t>
        <a:bodyPr/>
        <a:lstStyle/>
        <a:p>
          <a:r>
            <a:rPr lang="en-US" b="0" i="0" baseline="0" dirty="0" err="1"/>
            <a:t>Genetiivi</a:t>
          </a:r>
          <a:r>
            <a:rPr lang="en-US" b="0" i="0" baseline="0" dirty="0"/>
            <a:t> (</a:t>
          </a:r>
          <a:r>
            <a:rPr lang="en-US" b="0" i="0" baseline="0" dirty="0" err="1"/>
            <a:t>Kene</a:t>
          </a:r>
          <a:r>
            <a:rPr lang="en-US" b="1" i="0" baseline="0" dirty="0" err="1">
              <a:highlight>
                <a:srgbClr val="FFFF00"/>
              </a:highlight>
            </a:rPr>
            <a:t>n</a:t>
          </a:r>
          <a:r>
            <a:rPr lang="en-US" b="0" i="0" baseline="0" dirty="0"/>
            <a:t> auto? </a:t>
          </a:r>
          <a:r>
            <a:rPr lang="en-US" b="0" i="0" baseline="0" dirty="0" err="1"/>
            <a:t>Opettaja</a:t>
          </a:r>
          <a:r>
            <a:rPr lang="en-US" b="1" i="0" baseline="0" dirty="0" err="1">
              <a:highlight>
                <a:srgbClr val="FFFF00"/>
              </a:highlight>
            </a:rPr>
            <a:t>n</a:t>
          </a:r>
          <a:r>
            <a:rPr lang="en-US" b="0" i="0" baseline="0" dirty="0"/>
            <a:t> auto. </a:t>
          </a:r>
          <a:r>
            <a:rPr lang="en-US" b="0" i="0" baseline="0" dirty="0" err="1"/>
            <a:t>Kene</a:t>
          </a:r>
          <a:r>
            <a:rPr lang="en-US" b="1" i="0" baseline="0" dirty="0" err="1">
              <a:highlight>
                <a:srgbClr val="FFFF00"/>
              </a:highlight>
            </a:rPr>
            <a:t>n</a:t>
          </a:r>
          <a:r>
            <a:rPr lang="en-US" b="0" i="0" baseline="0" dirty="0"/>
            <a:t> </a:t>
          </a:r>
          <a:r>
            <a:rPr lang="en-US" b="0" i="0" baseline="0" dirty="0" err="1"/>
            <a:t>kirja</a:t>
          </a:r>
          <a:r>
            <a:rPr lang="en-US" b="0" i="0" baseline="0" dirty="0"/>
            <a:t>? </a:t>
          </a:r>
          <a:r>
            <a:rPr lang="en-US" b="0" i="0" baseline="0" dirty="0" err="1"/>
            <a:t>Opiskelija</a:t>
          </a:r>
          <a:r>
            <a:rPr lang="en-US" b="1" i="0" baseline="0" dirty="0" err="1">
              <a:highlight>
                <a:srgbClr val="FFFF00"/>
              </a:highlight>
            </a:rPr>
            <a:t>n</a:t>
          </a:r>
          <a:r>
            <a:rPr lang="en-US" b="0" i="0" baseline="0" dirty="0"/>
            <a:t> </a:t>
          </a:r>
          <a:r>
            <a:rPr lang="en-US" b="0" i="0" baseline="0" dirty="0" err="1"/>
            <a:t>kirja</a:t>
          </a:r>
          <a:r>
            <a:rPr lang="en-US" b="0" i="0" baseline="0" dirty="0"/>
            <a:t>.)  </a:t>
          </a:r>
          <a:endParaRPr lang="en-US" dirty="0"/>
        </a:p>
      </dgm:t>
    </dgm:pt>
    <dgm:pt modelId="{EC51F10A-F041-471B-B4E8-12B5D7F41589}" type="parTrans" cxnId="{9953A948-67BB-42D9-80D9-5971CC503BD3}">
      <dgm:prSet/>
      <dgm:spPr/>
      <dgm:t>
        <a:bodyPr/>
        <a:lstStyle/>
        <a:p>
          <a:endParaRPr lang="en-US"/>
        </a:p>
      </dgm:t>
    </dgm:pt>
    <dgm:pt modelId="{48DF68E8-088E-45A0-BAD6-E21990F92968}" type="sibTrans" cxnId="{9953A948-67BB-42D9-80D9-5971CC503BD3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 err="1"/>
            <a:t>Teksti</a:t>
          </a:r>
          <a:r>
            <a:rPr lang="en-US" dirty="0"/>
            <a:t> 1 -</a:t>
          </a:r>
          <a:r>
            <a:rPr lang="en-US" dirty="0" err="1"/>
            <a:t>ohjeistus</a:t>
          </a:r>
          <a:r>
            <a:rPr lang="en-US" dirty="0"/>
            <a:t> (writing task 1 instructions)</a:t>
          </a:r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99201BA8-CEFB-473F-8D0E-0562386B3E9B}">
      <dgm:prSet/>
      <dgm:spPr/>
      <dgm:t>
        <a:bodyPr/>
        <a:lstStyle/>
        <a:p>
          <a:r>
            <a:rPr lang="en-US" dirty="0" err="1"/>
            <a:t>Verbityypit</a:t>
          </a:r>
          <a:endParaRPr lang="en-US" dirty="0"/>
        </a:p>
      </dgm:t>
    </dgm:pt>
    <dgm:pt modelId="{75FC43BF-1114-42FF-BB32-036BC21F76FB}" type="parTrans" cxnId="{3A6FC974-A5E2-4D32-8F92-F7E83150128D}">
      <dgm:prSet/>
      <dgm:spPr/>
      <dgm:t>
        <a:bodyPr/>
        <a:lstStyle/>
        <a:p>
          <a:endParaRPr lang="en-US"/>
        </a:p>
      </dgm:t>
    </dgm:pt>
    <dgm:pt modelId="{FFDC2C31-3B4A-4064-81D4-FCAC4E4DE3CA}" type="sibTrans" cxnId="{3A6FC974-A5E2-4D32-8F92-F7E83150128D}">
      <dgm:prSet/>
      <dgm:spPr/>
      <dgm:t>
        <a:bodyPr/>
        <a:lstStyle/>
        <a:p>
          <a:endParaRPr lang="en-US"/>
        </a:p>
      </dgm:t>
    </dgm:pt>
    <dgm:pt modelId="{A2A461CF-392E-4540-B426-81E55779E66B}">
      <dgm:prSet/>
      <dgm:spPr/>
      <dgm:t>
        <a:bodyPr/>
        <a:lstStyle/>
        <a:p>
          <a:r>
            <a:rPr lang="en-US" dirty="0" err="1"/>
            <a:t>Kotitehtävät</a:t>
          </a:r>
          <a:endParaRPr lang="en-US" dirty="0"/>
        </a:p>
      </dgm:t>
    </dgm:pt>
    <dgm:pt modelId="{4DA6DBC5-329B-4784-B974-CBA87DF23FCF}" type="parTrans" cxnId="{FE11D238-5837-4510-B785-68C4D6148E5F}">
      <dgm:prSet/>
      <dgm:spPr/>
      <dgm:t>
        <a:bodyPr/>
        <a:lstStyle/>
        <a:p>
          <a:endParaRPr lang="en-US"/>
        </a:p>
      </dgm:t>
    </dgm:pt>
    <dgm:pt modelId="{A343860C-5F38-41B4-895A-7AE90A2827E5}" type="sibTrans" cxnId="{FE11D238-5837-4510-B785-68C4D6148E5F}">
      <dgm:prSet/>
      <dgm:spPr/>
      <dgm:t>
        <a:bodyPr/>
        <a:lstStyle/>
        <a:p>
          <a:endParaRPr lang="en-US"/>
        </a:p>
      </dgm:t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6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6"/>
      <dgm:spPr/>
    </dgm:pt>
    <dgm:pt modelId="{E63751D7-85A5-4212-9AA9-CCC437D228B0}" type="pres">
      <dgm:prSet presAssocID="{C7308C3A-8F49-47D6-981F-EB39C4B96992}" presName="vert1" presStyleCnt="0"/>
      <dgm:spPr/>
    </dgm:pt>
    <dgm:pt modelId="{C924587C-62F6-46E6-89E0-A35530871740}" type="pres">
      <dgm:prSet presAssocID="{82559FC9-C184-4082-90F4-EF7A2A0E8600}" presName="thickLine" presStyleLbl="alignNode1" presStyleIdx="1" presStyleCnt="6"/>
      <dgm:spPr/>
    </dgm:pt>
    <dgm:pt modelId="{38D9E225-D1B5-4FB3-8674-D646785AF966}" type="pres">
      <dgm:prSet presAssocID="{82559FC9-C184-4082-90F4-EF7A2A0E8600}" presName="horz1" presStyleCnt="0"/>
      <dgm:spPr/>
    </dgm:pt>
    <dgm:pt modelId="{F8C730F9-7FB5-4B39-ADF8-78DFABAC55A4}" type="pres">
      <dgm:prSet presAssocID="{82559FC9-C184-4082-90F4-EF7A2A0E8600}" presName="tx1" presStyleLbl="revTx" presStyleIdx="1" presStyleCnt="6"/>
      <dgm:spPr/>
    </dgm:pt>
    <dgm:pt modelId="{F81F43D5-1710-4796-B7F7-D15FB9A128F8}" type="pres">
      <dgm:prSet presAssocID="{82559FC9-C184-4082-90F4-EF7A2A0E8600}" presName="vert1" presStyleCnt="0"/>
      <dgm:spPr/>
    </dgm:pt>
    <dgm:pt modelId="{F61806B8-6524-4797-BC27-760FE0355119}" type="pres">
      <dgm:prSet presAssocID="{19D0A941-E9DB-41A1-9E04-1EA5C130D806}" presName="thickLine" presStyleLbl="alignNode1" presStyleIdx="2" presStyleCnt="6"/>
      <dgm:spPr/>
    </dgm:pt>
    <dgm:pt modelId="{5755F3DA-6C5E-449D-8CCF-D0570C0C7F78}" type="pres">
      <dgm:prSet presAssocID="{19D0A941-E9DB-41A1-9E04-1EA5C130D806}" presName="horz1" presStyleCnt="0"/>
      <dgm:spPr/>
    </dgm:pt>
    <dgm:pt modelId="{626F7827-8BDC-4354-B199-AA1A9D7B8692}" type="pres">
      <dgm:prSet presAssocID="{19D0A941-E9DB-41A1-9E04-1EA5C130D806}" presName="tx1" presStyleLbl="revTx" presStyleIdx="2" presStyleCnt="6"/>
      <dgm:spPr/>
    </dgm:pt>
    <dgm:pt modelId="{A616EED5-89C5-4499-B057-FD969B3BF81C}" type="pres">
      <dgm:prSet presAssocID="{19D0A941-E9DB-41A1-9E04-1EA5C130D806}" presName="vert1" presStyleCnt="0"/>
      <dgm:spPr/>
    </dgm:pt>
    <dgm:pt modelId="{2412578A-D478-4A8A-B58A-09E0134ED369}" type="pres">
      <dgm:prSet presAssocID="{EACE61BA-010C-4F81-8620-E5A9C5D1C658}" presName="thickLine" presStyleLbl="alignNode1" presStyleIdx="3" presStyleCnt="6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3" presStyleCnt="6"/>
      <dgm:spPr/>
    </dgm:pt>
    <dgm:pt modelId="{C5378907-8B3B-4C63-A590-17C128F542EE}" type="pres">
      <dgm:prSet presAssocID="{EACE61BA-010C-4F81-8620-E5A9C5D1C658}" presName="vert1" presStyleCnt="0"/>
      <dgm:spPr/>
    </dgm:pt>
    <dgm:pt modelId="{F96EDB16-0A82-4443-9506-EC07EC66E11A}" type="pres">
      <dgm:prSet presAssocID="{99201BA8-CEFB-473F-8D0E-0562386B3E9B}" presName="thickLine" presStyleLbl="alignNode1" presStyleIdx="4" presStyleCnt="6"/>
      <dgm:spPr/>
    </dgm:pt>
    <dgm:pt modelId="{52A64FF8-E024-4E09-B9E3-B96404E7E7F2}" type="pres">
      <dgm:prSet presAssocID="{99201BA8-CEFB-473F-8D0E-0562386B3E9B}" presName="horz1" presStyleCnt="0"/>
      <dgm:spPr/>
    </dgm:pt>
    <dgm:pt modelId="{81B479AC-48AC-4877-83EB-C9794C8C022A}" type="pres">
      <dgm:prSet presAssocID="{99201BA8-CEFB-473F-8D0E-0562386B3E9B}" presName="tx1" presStyleLbl="revTx" presStyleIdx="4" presStyleCnt="6"/>
      <dgm:spPr/>
    </dgm:pt>
    <dgm:pt modelId="{EC0EA5AB-DF4D-4EF9-A6AD-F8B805775518}" type="pres">
      <dgm:prSet presAssocID="{99201BA8-CEFB-473F-8D0E-0562386B3E9B}" presName="vert1" presStyleCnt="0"/>
      <dgm:spPr/>
    </dgm:pt>
    <dgm:pt modelId="{5DBF63C0-890A-423F-9087-CEF43C9AB57B}" type="pres">
      <dgm:prSet presAssocID="{A2A461CF-392E-4540-B426-81E55779E66B}" presName="thickLine" presStyleLbl="alignNode1" presStyleIdx="5" presStyleCnt="6"/>
      <dgm:spPr/>
    </dgm:pt>
    <dgm:pt modelId="{CEAA51A2-5007-477A-938E-1CEA959F8A75}" type="pres">
      <dgm:prSet presAssocID="{A2A461CF-392E-4540-B426-81E55779E66B}" presName="horz1" presStyleCnt="0"/>
      <dgm:spPr/>
    </dgm:pt>
    <dgm:pt modelId="{97F127BD-DA17-4520-BEA2-F6F617BB7BDE}" type="pres">
      <dgm:prSet presAssocID="{A2A461CF-392E-4540-B426-81E55779E66B}" presName="tx1" presStyleLbl="revTx" presStyleIdx="5" presStyleCnt="6"/>
      <dgm:spPr/>
    </dgm:pt>
    <dgm:pt modelId="{AADBD71E-F176-4E72-A4A8-1221615CABB3}" type="pres">
      <dgm:prSet presAssocID="{A2A461CF-392E-4540-B426-81E55779E66B}" presName="vert1" presStyleCnt="0"/>
      <dgm:spPr/>
    </dgm:pt>
  </dgm:ptLst>
  <dgm:cxnLst>
    <dgm:cxn modelId="{0899FE11-0D9B-44A0-BA00-8B5B6B532643}" srcId="{63FC7D63-AF53-4C8B-AD9A-DC71C70DC0D0}" destId="{EACE61BA-010C-4F81-8620-E5A9C5D1C658}" srcOrd="3" destOrd="0" parTransId="{32A7DA68-0AC1-473A-A875-0335D076F4B8}" sibTransId="{702DAF9F-704A-4DC1-946E-A4B6865FDC68}"/>
    <dgm:cxn modelId="{FE11D238-5837-4510-B785-68C4D6148E5F}" srcId="{63FC7D63-AF53-4C8B-AD9A-DC71C70DC0D0}" destId="{A2A461CF-392E-4540-B426-81E55779E66B}" srcOrd="5" destOrd="0" parTransId="{4DA6DBC5-329B-4784-B974-CBA87DF23FCF}" sibTransId="{A343860C-5F38-41B4-895A-7AE90A2827E5}"/>
    <dgm:cxn modelId="{C4AB7D5B-B355-48E3-8074-8DD62B879EF8}" type="presOf" srcId="{82559FC9-C184-4082-90F4-EF7A2A0E8600}" destId="{F8C730F9-7FB5-4B39-ADF8-78DFABAC55A4}" srcOrd="0" destOrd="0" presId="urn:microsoft.com/office/officeart/2008/layout/LinedList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C7B19F47-D116-40F0-8C84-59ECB0634700}" type="presOf" srcId="{19D0A941-E9DB-41A1-9E04-1EA5C130D806}" destId="{626F7827-8BDC-4354-B199-AA1A9D7B8692}" srcOrd="0" destOrd="0" presId="urn:microsoft.com/office/officeart/2008/layout/LinedList"/>
    <dgm:cxn modelId="{9953A948-67BB-42D9-80D9-5971CC503BD3}" srcId="{63FC7D63-AF53-4C8B-AD9A-DC71C70DC0D0}" destId="{19D0A941-E9DB-41A1-9E04-1EA5C130D806}" srcOrd="2" destOrd="0" parTransId="{EC51F10A-F041-471B-B4E8-12B5D7F41589}" sibTransId="{48DF68E8-088E-45A0-BAD6-E21990F92968}"/>
    <dgm:cxn modelId="{980E2B50-F014-419E-BAD8-FAA2509126AB}" type="presOf" srcId="{99201BA8-CEFB-473F-8D0E-0562386B3E9B}" destId="{81B479AC-48AC-4877-83EB-C9794C8C022A}" srcOrd="0" destOrd="0" presId="urn:microsoft.com/office/officeart/2008/layout/LinedList"/>
    <dgm:cxn modelId="{3A6FC974-A5E2-4D32-8F92-F7E83150128D}" srcId="{63FC7D63-AF53-4C8B-AD9A-DC71C70DC0D0}" destId="{99201BA8-CEFB-473F-8D0E-0562386B3E9B}" srcOrd="4" destOrd="0" parTransId="{75FC43BF-1114-42FF-BB32-036BC21F76FB}" sibTransId="{FFDC2C31-3B4A-4064-81D4-FCAC4E4DE3CA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8C631BE6-2F6A-4879-BA2C-618F39E39622}" type="presOf" srcId="{A2A461CF-392E-4540-B426-81E55779E66B}" destId="{97F127BD-DA17-4520-BEA2-F6F617BB7BDE}" srcOrd="0" destOrd="0" presId="urn:microsoft.com/office/officeart/2008/layout/LinedList"/>
    <dgm:cxn modelId="{F33FC6F1-B13A-469C-A294-FD117686617A}" srcId="{63FC7D63-AF53-4C8B-AD9A-DC71C70DC0D0}" destId="{82559FC9-C184-4082-90F4-EF7A2A0E8600}" srcOrd="1" destOrd="0" parTransId="{B4CE9580-52B2-4930-B204-55FE1EEDBC15}" sibTransId="{72089B01-7703-4E58-8B93-D66E5F3396C5}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5786B7FD-C22B-46BC-854A-C533C6B5DF97}" type="presParOf" srcId="{8EDA54C5-CC64-4A80-8AC8-32DA17E4824D}" destId="{C924587C-62F6-46E6-89E0-A35530871740}" srcOrd="2" destOrd="0" presId="urn:microsoft.com/office/officeart/2008/layout/LinedList"/>
    <dgm:cxn modelId="{803C88B4-B0A1-4A17-A2A3-F322CFF8B8B8}" type="presParOf" srcId="{8EDA54C5-CC64-4A80-8AC8-32DA17E4824D}" destId="{38D9E225-D1B5-4FB3-8674-D646785AF966}" srcOrd="3" destOrd="0" presId="urn:microsoft.com/office/officeart/2008/layout/LinedList"/>
    <dgm:cxn modelId="{81858C79-DE12-45BB-8EE2-62DE804D66EB}" type="presParOf" srcId="{38D9E225-D1B5-4FB3-8674-D646785AF966}" destId="{F8C730F9-7FB5-4B39-ADF8-78DFABAC55A4}" srcOrd="0" destOrd="0" presId="urn:microsoft.com/office/officeart/2008/layout/LinedList"/>
    <dgm:cxn modelId="{4A1C49FE-E172-405E-B131-72AD2FC9F398}" type="presParOf" srcId="{38D9E225-D1B5-4FB3-8674-D646785AF966}" destId="{F81F43D5-1710-4796-B7F7-D15FB9A128F8}" srcOrd="1" destOrd="0" presId="urn:microsoft.com/office/officeart/2008/layout/LinedList"/>
    <dgm:cxn modelId="{43AC7570-C874-46A1-954E-AB27DA41CA44}" type="presParOf" srcId="{8EDA54C5-CC64-4A80-8AC8-32DA17E4824D}" destId="{F61806B8-6524-4797-BC27-760FE0355119}" srcOrd="4" destOrd="0" presId="urn:microsoft.com/office/officeart/2008/layout/LinedList"/>
    <dgm:cxn modelId="{E6E44BD8-18ED-415F-B172-F029F4400648}" type="presParOf" srcId="{8EDA54C5-CC64-4A80-8AC8-32DA17E4824D}" destId="{5755F3DA-6C5E-449D-8CCF-D0570C0C7F78}" srcOrd="5" destOrd="0" presId="urn:microsoft.com/office/officeart/2008/layout/LinedList"/>
    <dgm:cxn modelId="{BFDB6E70-1548-4DD4-9F1C-43F351527AEE}" type="presParOf" srcId="{5755F3DA-6C5E-449D-8CCF-D0570C0C7F78}" destId="{626F7827-8BDC-4354-B199-AA1A9D7B8692}" srcOrd="0" destOrd="0" presId="urn:microsoft.com/office/officeart/2008/layout/LinedList"/>
    <dgm:cxn modelId="{6BE145F9-804B-4627-8660-07765B1F2B2A}" type="presParOf" srcId="{5755F3DA-6C5E-449D-8CCF-D0570C0C7F78}" destId="{A616EED5-89C5-4499-B057-FD969B3BF81C}" srcOrd="1" destOrd="0" presId="urn:microsoft.com/office/officeart/2008/layout/LinedList"/>
    <dgm:cxn modelId="{6F5AA794-2876-4EC5-8C02-077A3E388496}" type="presParOf" srcId="{8EDA54C5-CC64-4A80-8AC8-32DA17E4824D}" destId="{2412578A-D478-4A8A-B58A-09E0134ED369}" srcOrd="6" destOrd="0" presId="urn:microsoft.com/office/officeart/2008/layout/LinedList"/>
    <dgm:cxn modelId="{752BF556-8913-48A0-AE41-59886F5C3EA6}" type="presParOf" srcId="{8EDA54C5-CC64-4A80-8AC8-32DA17E4824D}" destId="{0CFE2AD1-EFBB-463F-B711-70546A453C6A}" srcOrd="7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  <dgm:cxn modelId="{D5181817-2A51-4241-8F8C-134D49E8C5CC}" type="presParOf" srcId="{8EDA54C5-CC64-4A80-8AC8-32DA17E4824D}" destId="{F96EDB16-0A82-4443-9506-EC07EC66E11A}" srcOrd="8" destOrd="0" presId="urn:microsoft.com/office/officeart/2008/layout/LinedList"/>
    <dgm:cxn modelId="{6F9E3877-A0A5-4AD1-99D1-39B333613121}" type="presParOf" srcId="{8EDA54C5-CC64-4A80-8AC8-32DA17E4824D}" destId="{52A64FF8-E024-4E09-B9E3-B96404E7E7F2}" srcOrd="9" destOrd="0" presId="urn:microsoft.com/office/officeart/2008/layout/LinedList"/>
    <dgm:cxn modelId="{051AE10B-561E-42DD-B496-CC10B140301F}" type="presParOf" srcId="{52A64FF8-E024-4E09-B9E3-B96404E7E7F2}" destId="{81B479AC-48AC-4877-83EB-C9794C8C022A}" srcOrd="0" destOrd="0" presId="urn:microsoft.com/office/officeart/2008/layout/LinedList"/>
    <dgm:cxn modelId="{B4790E95-B661-4473-9AB8-A8F164C67503}" type="presParOf" srcId="{52A64FF8-E024-4E09-B9E3-B96404E7E7F2}" destId="{EC0EA5AB-DF4D-4EF9-A6AD-F8B805775518}" srcOrd="1" destOrd="0" presId="urn:microsoft.com/office/officeart/2008/layout/LinedList"/>
    <dgm:cxn modelId="{6A32C385-1A8B-4E49-B3C0-5E3FE1125384}" type="presParOf" srcId="{8EDA54C5-CC64-4A80-8AC8-32DA17E4824D}" destId="{5DBF63C0-890A-423F-9087-CEF43C9AB57B}" srcOrd="10" destOrd="0" presId="urn:microsoft.com/office/officeart/2008/layout/LinedList"/>
    <dgm:cxn modelId="{2EF314B6-74A2-4440-9ED8-F7F238B2D489}" type="presParOf" srcId="{8EDA54C5-CC64-4A80-8AC8-32DA17E4824D}" destId="{CEAA51A2-5007-477A-938E-1CEA959F8A75}" srcOrd="11" destOrd="0" presId="urn:microsoft.com/office/officeart/2008/layout/LinedList"/>
    <dgm:cxn modelId="{8D588DC6-95D7-4434-8B72-DE2B6EDC765F}" type="presParOf" srcId="{CEAA51A2-5007-477A-938E-1CEA959F8A75}" destId="{97F127BD-DA17-4520-BEA2-F6F617BB7BDE}" srcOrd="0" destOrd="0" presId="urn:microsoft.com/office/officeart/2008/layout/LinedList"/>
    <dgm:cxn modelId="{73EEC59B-F3EC-4F17-A525-26A614FB0C10}" type="presParOf" srcId="{CEAA51A2-5007-477A-938E-1CEA959F8A75}" destId="{AADBD71E-F176-4E72-A4A8-1221615CAB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2209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2209"/>
          <a:ext cx="1138047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baseline="0" dirty="0"/>
            <a:t>-ko/</a:t>
          </a:r>
          <a:r>
            <a:rPr lang="en-US" sz="3100" b="0" i="0" kern="1200" baseline="0" dirty="0" err="1"/>
            <a:t>kö</a:t>
          </a:r>
          <a:r>
            <a:rPr lang="en-US" sz="3100" b="0" i="0" kern="1200" baseline="0" dirty="0"/>
            <a:t> </a:t>
          </a:r>
          <a:r>
            <a:rPr lang="en-US" sz="3100" b="0" i="0" kern="1200" baseline="0" dirty="0" err="1"/>
            <a:t>kertaus</a:t>
          </a:r>
          <a:r>
            <a:rPr lang="en-US" sz="3100" kern="1200" dirty="0"/>
            <a:t> (revision)</a:t>
          </a:r>
        </a:p>
      </dsp:txBody>
      <dsp:txXfrm>
        <a:off x="0" y="2209"/>
        <a:ext cx="11380470" cy="753590"/>
      </dsp:txXfrm>
    </dsp:sp>
    <dsp:sp modelId="{C924587C-62F6-46E6-89E0-A35530871740}">
      <dsp:nvSpPr>
        <dsp:cNvPr id="0" name=""/>
        <dsp:cNvSpPr/>
      </dsp:nvSpPr>
      <dsp:spPr>
        <a:xfrm>
          <a:off x="0" y="755800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730F9-7FB5-4B39-ADF8-78DFABAC55A4}">
      <dsp:nvSpPr>
        <dsp:cNvPr id="0" name=""/>
        <dsp:cNvSpPr/>
      </dsp:nvSpPr>
      <dsp:spPr>
        <a:xfrm>
          <a:off x="0" y="755800"/>
          <a:ext cx="1138047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Perhesanasto</a:t>
          </a:r>
          <a:endParaRPr lang="en-US" sz="3100" kern="1200" dirty="0"/>
        </a:p>
      </dsp:txBody>
      <dsp:txXfrm>
        <a:off x="0" y="755800"/>
        <a:ext cx="11380470" cy="753590"/>
      </dsp:txXfrm>
    </dsp:sp>
    <dsp:sp modelId="{F61806B8-6524-4797-BC27-760FE0355119}">
      <dsp:nvSpPr>
        <dsp:cNvPr id="0" name=""/>
        <dsp:cNvSpPr/>
      </dsp:nvSpPr>
      <dsp:spPr>
        <a:xfrm>
          <a:off x="0" y="1509391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F7827-8BDC-4354-B199-AA1A9D7B8692}">
      <dsp:nvSpPr>
        <dsp:cNvPr id="0" name=""/>
        <dsp:cNvSpPr/>
      </dsp:nvSpPr>
      <dsp:spPr>
        <a:xfrm>
          <a:off x="0" y="1509391"/>
          <a:ext cx="1138047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baseline="0" dirty="0" err="1"/>
            <a:t>Genetiivi</a:t>
          </a:r>
          <a:r>
            <a:rPr lang="en-US" sz="3100" b="0" i="0" kern="1200" baseline="0" dirty="0"/>
            <a:t> (</a:t>
          </a:r>
          <a:r>
            <a:rPr lang="en-US" sz="3100" b="0" i="0" kern="1200" baseline="0" dirty="0" err="1"/>
            <a:t>Kene</a:t>
          </a:r>
          <a:r>
            <a:rPr lang="en-US" sz="3100" b="1" i="0" kern="1200" baseline="0" dirty="0" err="1">
              <a:highlight>
                <a:srgbClr val="FFFF00"/>
              </a:highlight>
            </a:rPr>
            <a:t>n</a:t>
          </a:r>
          <a:r>
            <a:rPr lang="en-US" sz="3100" b="0" i="0" kern="1200" baseline="0" dirty="0"/>
            <a:t> auto? </a:t>
          </a:r>
          <a:r>
            <a:rPr lang="en-US" sz="3100" b="0" i="0" kern="1200" baseline="0" dirty="0" err="1"/>
            <a:t>Opettaja</a:t>
          </a:r>
          <a:r>
            <a:rPr lang="en-US" sz="3100" b="1" i="0" kern="1200" baseline="0" dirty="0" err="1">
              <a:highlight>
                <a:srgbClr val="FFFF00"/>
              </a:highlight>
            </a:rPr>
            <a:t>n</a:t>
          </a:r>
          <a:r>
            <a:rPr lang="en-US" sz="3100" b="0" i="0" kern="1200" baseline="0" dirty="0"/>
            <a:t> auto. </a:t>
          </a:r>
          <a:r>
            <a:rPr lang="en-US" sz="3100" b="0" i="0" kern="1200" baseline="0" dirty="0" err="1"/>
            <a:t>Kene</a:t>
          </a:r>
          <a:r>
            <a:rPr lang="en-US" sz="3100" b="1" i="0" kern="1200" baseline="0" dirty="0" err="1">
              <a:highlight>
                <a:srgbClr val="FFFF00"/>
              </a:highlight>
            </a:rPr>
            <a:t>n</a:t>
          </a:r>
          <a:r>
            <a:rPr lang="en-US" sz="3100" b="0" i="0" kern="1200" baseline="0" dirty="0"/>
            <a:t> </a:t>
          </a:r>
          <a:r>
            <a:rPr lang="en-US" sz="3100" b="0" i="0" kern="1200" baseline="0" dirty="0" err="1"/>
            <a:t>kirja</a:t>
          </a:r>
          <a:r>
            <a:rPr lang="en-US" sz="3100" b="0" i="0" kern="1200" baseline="0" dirty="0"/>
            <a:t>? </a:t>
          </a:r>
          <a:r>
            <a:rPr lang="en-US" sz="3100" b="0" i="0" kern="1200" baseline="0" dirty="0" err="1"/>
            <a:t>Opiskelija</a:t>
          </a:r>
          <a:r>
            <a:rPr lang="en-US" sz="3100" b="1" i="0" kern="1200" baseline="0" dirty="0" err="1">
              <a:highlight>
                <a:srgbClr val="FFFF00"/>
              </a:highlight>
            </a:rPr>
            <a:t>n</a:t>
          </a:r>
          <a:r>
            <a:rPr lang="en-US" sz="3100" b="0" i="0" kern="1200" baseline="0" dirty="0"/>
            <a:t> </a:t>
          </a:r>
          <a:r>
            <a:rPr lang="en-US" sz="3100" b="0" i="0" kern="1200" baseline="0" dirty="0" err="1"/>
            <a:t>kirja</a:t>
          </a:r>
          <a:r>
            <a:rPr lang="en-US" sz="3100" b="0" i="0" kern="1200" baseline="0" dirty="0"/>
            <a:t>.)  </a:t>
          </a:r>
          <a:endParaRPr lang="en-US" sz="3100" kern="1200" dirty="0"/>
        </a:p>
      </dsp:txBody>
      <dsp:txXfrm>
        <a:off x="0" y="1509391"/>
        <a:ext cx="11380470" cy="753590"/>
      </dsp:txXfrm>
    </dsp:sp>
    <dsp:sp modelId="{2412578A-D478-4A8A-B58A-09E0134ED369}">
      <dsp:nvSpPr>
        <dsp:cNvPr id="0" name=""/>
        <dsp:cNvSpPr/>
      </dsp:nvSpPr>
      <dsp:spPr>
        <a:xfrm>
          <a:off x="0" y="2262981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2262981"/>
          <a:ext cx="1138047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Teksti</a:t>
          </a:r>
          <a:r>
            <a:rPr lang="en-US" sz="3100" kern="1200" dirty="0"/>
            <a:t> 1 -</a:t>
          </a:r>
          <a:r>
            <a:rPr lang="en-US" sz="3100" kern="1200" dirty="0" err="1"/>
            <a:t>ohjeistus</a:t>
          </a:r>
          <a:r>
            <a:rPr lang="en-US" sz="3100" kern="1200" dirty="0"/>
            <a:t> (writing task 1 instructions)</a:t>
          </a:r>
        </a:p>
      </dsp:txBody>
      <dsp:txXfrm>
        <a:off x="0" y="2262981"/>
        <a:ext cx="11380470" cy="753590"/>
      </dsp:txXfrm>
    </dsp:sp>
    <dsp:sp modelId="{F96EDB16-0A82-4443-9506-EC07EC66E11A}">
      <dsp:nvSpPr>
        <dsp:cNvPr id="0" name=""/>
        <dsp:cNvSpPr/>
      </dsp:nvSpPr>
      <dsp:spPr>
        <a:xfrm>
          <a:off x="0" y="3016572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79AC-48AC-4877-83EB-C9794C8C022A}">
      <dsp:nvSpPr>
        <dsp:cNvPr id="0" name=""/>
        <dsp:cNvSpPr/>
      </dsp:nvSpPr>
      <dsp:spPr>
        <a:xfrm>
          <a:off x="0" y="3016572"/>
          <a:ext cx="1138047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Verbityypit</a:t>
          </a:r>
          <a:endParaRPr lang="en-US" sz="3100" kern="1200" dirty="0"/>
        </a:p>
      </dsp:txBody>
      <dsp:txXfrm>
        <a:off x="0" y="3016572"/>
        <a:ext cx="11380470" cy="753590"/>
      </dsp:txXfrm>
    </dsp:sp>
    <dsp:sp modelId="{5DBF63C0-890A-423F-9087-CEF43C9AB57B}">
      <dsp:nvSpPr>
        <dsp:cNvPr id="0" name=""/>
        <dsp:cNvSpPr/>
      </dsp:nvSpPr>
      <dsp:spPr>
        <a:xfrm>
          <a:off x="0" y="3770163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F127BD-DA17-4520-BEA2-F6F617BB7BDE}">
      <dsp:nvSpPr>
        <dsp:cNvPr id="0" name=""/>
        <dsp:cNvSpPr/>
      </dsp:nvSpPr>
      <dsp:spPr>
        <a:xfrm>
          <a:off x="0" y="3770163"/>
          <a:ext cx="1138047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Kotitehtävät</a:t>
          </a:r>
          <a:endParaRPr lang="en-US" sz="3100" kern="1200" dirty="0"/>
        </a:p>
      </dsp:txBody>
      <dsp:txXfrm>
        <a:off x="0" y="3770163"/>
        <a:ext cx="11380470" cy="753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22.1.2024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22.1.2024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9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22.1.2024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1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22.1.2024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22.1.2024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19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22.1.2024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87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22.1.2024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7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22.1.2024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977-2CE3-42E1-B2A2-0E908B46017D}" type="datetimeFigureOut">
              <a:rPr lang="en-US" smtClean="0"/>
              <a:t>22.1.2024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84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977-2CE3-42E1-B2A2-0E908B46017D}" type="datetimeFigureOut">
              <a:rPr lang="en-US" smtClean="0"/>
              <a:t>22.1.2024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977-2CE3-42E1-B2A2-0E908B46017D}" type="datetimeFigureOut">
              <a:rPr lang="en-US" smtClean="0"/>
              <a:t>22.1.2024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9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22.1.2024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96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22.1.2024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23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22.1.2024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5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22.1.2024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2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22.1.2024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22.1.2024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7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22.1.2024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22.1.2024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3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22.1.2024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5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22.1.2024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6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22.1.2024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6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8" r:id="rId5"/>
    <p:sldLayoutId id="2147483743" r:id="rId6"/>
    <p:sldLayoutId id="2147483744" r:id="rId7"/>
    <p:sldLayoutId id="2147483749" r:id="rId8"/>
    <p:sldLayoutId id="2147483750" r:id="rId9"/>
    <p:sldLayoutId id="2147483737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22.1.2024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22.1.2024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12C8-BD0D-460E-AF03-6711B5F047BB}" type="datetimeFigureOut">
              <a:rPr lang="en-US" smtClean="0"/>
              <a:t>22.1.2024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67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8C977-2CE3-42E1-B2A2-0E908B46017D}" type="datetimeFigureOut">
              <a:rPr lang="en-US" smtClean="0"/>
              <a:t>22.1.2024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3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6" r:id="rId2"/>
    <p:sldLayoutId id="214748373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22.1.2024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5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22.1.2024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1494103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F2127-39D5-600F-69F7-5E4DA572B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5" r="1" b="1"/>
          <a:stretch/>
        </p:blipFill>
        <p:spPr>
          <a:xfrm>
            <a:off x="158759" y="-114301"/>
            <a:ext cx="12188952" cy="6856614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A2A6C0-51CC-461C-B092-30F17279C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1915869"/>
          </a:xfrm>
        </p:spPr>
        <p:txBody>
          <a:bodyPr anchor="b">
            <a:normAutofit/>
          </a:bodyPr>
          <a:lstStyle/>
          <a:p>
            <a:r>
              <a:rPr lang="en-US" sz="6600" dirty="0" err="1">
                <a:solidFill>
                  <a:srgbClr val="FFFFFF"/>
                </a:solidFill>
              </a:rPr>
              <a:t>Hei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opiskelijat</a:t>
            </a:r>
            <a:r>
              <a:rPr lang="en-US" sz="6600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28FB2-D322-468B-8397-77DD75B87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75" y="2993455"/>
            <a:ext cx="9781327" cy="1026095"/>
          </a:xfrm>
        </p:spPr>
        <p:txBody>
          <a:bodyPr anchor="t">
            <a:norm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Hei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ope</a:t>
            </a:r>
            <a:r>
              <a:rPr lang="en-US" sz="4400" b="1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3207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3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AF5CF-AE21-453A-8D3F-6D9FC64A1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8395" y="0"/>
            <a:ext cx="6181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1ED7E-5403-44DF-8674-5954B3BD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4785546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Perhesanasto (ekstra)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77A912-28A0-4DFB-8FC9-ECE923391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5482BAB-7516-4BC6-A5D4-CA5D3D96A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EE93ED-E0B9-4A84-BB09-872BD2EA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ED792D-685F-4F22-B4B8-E2140C08E8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r="17946" b="-1"/>
          <a:stretch/>
        </p:blipFill>
        <p:spPr>
          <a:xfrm>
            <a:off x="6457980" y="90237"/>
            <a:ext cx="5626993" cy="6677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EA183B-04F4-406A-9C98-9372BAC401E5}"/>
              </a:ext>
            </a:extLst>
          </p:cNvPr>
          <p:cNvSpPr txBox="1"/>
          <p:nvPr/>
        </p:nvSpPr>
        <p:spPr>
          <a:xfrm>
            <a:off x="8321040" y="1317218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isä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A6C69-87BF-49EB-BEEE-1849A6635E7F}"/>
              </a:ext>
            </a:extLst>
          </p:cNvPr>
          <p:cNvSpPr txBox="1"/>
          <p:nvPr/>
        </p:nvSpPr>
        <p:spPr>
          <a:xfrm>
            <a:off x="10120053" y="360894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poika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7042F-87DE-4FA9-9211-74DF5F08CBC9}"/>
              </a:ext>
            </a:extLst>
          </p:cNvPr>
          <p:cNvSpPr txBox="1"/>
          <p:nvPr/>
        </p:nvSpPr>
        <p:spPr>
          <a:xfrm>
            <a:off x="6839903" y="4543353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poika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9CA0BF-2FA1-40E0-90D7-CDCF4B242A85}"/>
              </a:ext>
            </a:extLst>
          </p:cNvPr>
          <p:cNvSpPr txBox="1"/>
          <p:nvPr/>
        </p:nvSpPr>
        <p:spPr>
          <a:xfrm>
            <a:off x="6839903" y="2430182"/>
            <a:ext cx="532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Lapsenlapsi</a:t>
            </a:r>
            <a:r>
              <a:rPr lang="en-US" sz="2800" b="1" dirty="0">
                <a:solidFill>
                  <a:srgbClr val="FFFF00"/>
                </a:solidFill>
              </a:rPr>
              <a:t> -</a:t>
            </a:r>
            <a:r>
              <a:rPr lang="en-US" sz="2800" b="1" dirty="0" err="1">
                <a:solidFill>
                  <a:srgbClr val="FFFF00"/>
                </a:solidFill>
              </a:rPr>
              <a:t>lapsenlapset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3613E7-A4C6-4362-AE6B-C11724771363}"/>
              </a:ext>
            </a:extLst>
          </p:cNvPr>
          <p:cNvSpPr txBox="1"/>
          <p:nvPr/>
        </p:nvSpPr>
        <p:spPr>
          <a:xfrm>
            <a:off x="6438116" y="3567738"/>
            <a:ext cx="219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pojanpoika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610AB1-C813-475F-8448-24F788285A5F}"/>
              </a:ext>
            </a:extLst>
          </p:cNvPr>
          <p:cNvSpPr txBox="1"/>
          <p:nvPr/>
        </p:nvSpPr>
        <p:spPr>
          <a:xfrm>
            <a:off x="9720262" y="3428999"/>
            <a:ext cx="219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pojanpoika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B2ACF2-A5BB-4555-BBD1-4F726C8D32BD}"/>
              </a:ext>
            </a:extLst>
          </p:cNvPr>
          <p:cNvSpPr txBox="1"/>
          <p:nvPr/>
        </p:nvSpPr>
        <p:spPr>
          <a:xfrm>
            <a:off x="7923324" y="5473804"/>
            <a:ext cx="219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pojanpoika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3FB91F-6478-4EA0-991F-46EA313645C5}"/>
              </a:ext>
            </a:extLst>
          </p:cNvPr>
          <p:cNvSpPr txBox="1"/>
          <p:nvPr/>
        </p:nvSpPr>
        <p:spPr>
          <a:xfrm>
            <a:off x="8274235" y="3007284"/>
            <a:ext cx="219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pojantyttö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951964-B643-466B-8BEB-FCCF59ED6B5F}"/>
              </a:ext>
            </a:extLst>
          </p:cNvPr>
          <p:cNvSpPr txBox="1"/>
          <p:nvPr/>
        </p:nvSpPr>
        <p:spPr>
          <a:xfrm rot="1796604">
            <a:off x="10114797" y="5233374"/>
            <a:ext cx="2196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</a:rPr>
              <a:t>pojantytär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8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" y="1965960"/>
            <a:ext cx="11590019" cy="510920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Olen Anja Keränen ja </a:t>
            </a:r>
            <a:r>
              <a:rPr lang="en-US" sz="3200" dirty="0" err="1">
                <a:solidFill>
                  <a:schemeClr val="tx1"/>
                </a:solidFill>
              </a:rPr>
              <a:t>olen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intensiivikurssin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opettaja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Minun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koti</a:t>
            </a:r>
            <a:r>
              <a:rPr lang="en-US" sz="3200" dirty="0">
                <a:solidFill>
                  <a:schemeClr val="tx1"/>
                </a:solidFill>
              </a:rPr>
              <a:t> on </a:t>
            </a:r>
            <a:r>
              <a:rPr lang="en-US" sz="3200" dirty="0" err="1">
                <a:solidFill>
                  <a:schemeClr val="tx1"/>
                </a:solidFill>
              </a:rPr>
              <a:t>Vantaalla</a:t>
            </a:r>
            <a:r>
              <a:rPr lang="en-US" sz="3200" dirty="0">
                <a:solidFill>
                  <a:schemeClr val="tx1"/>
                </a:solidFill>
              </a:rPr>
              <a:t>. Mun </a:t>
            </a:r>
            <a:r>
              <a:rPr lang="en-US" sz="3200" dirty="0" err="1">
                <a:solidFill>
                  <a:schemeClr val="tx1"/>
                </a:solidFill>
              </a:rPr>
              <a:t>mies</a:t>
            </a:r>
            <a:r>
              <a:rPr lang="en-US" sz="3200" dirty="0">
                <a:solidFill>
                  <a:schemeClr val="tx1"/>
                </a:solidFill>
              </a:rPr>
              <a:t> on </a:t>
            </a:r>
            <a:r>
              <a:rPr lang="en-US" sz="3200" dirty="0" err="1">
                <a:solidFill>
                  <a:schemeClr val="tx1"/>
                </a:solidFill>
              </a:rPr>
              <a:t>romanialainen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Hänen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nimi</a:t>
            </a:r>
            <a:r>
              <a:rPr lang="en-US" sz="3200" dirty="0">
                <a:solidFill>
                  <a:schemeClr val="tx1"/>
                </a:solidFill>
              </a:rPr>
              <a:t> on Vlad.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Meidän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naapurit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ovat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eläkkeellä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Heidän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nimensä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ovat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Merja</a:t>
            </a:r>
            <a:r>
              <a:rPr lang="en-US" sz="3200" dirty="0">
                <a:solidFill>
                  <a:schemeClr val="tx1"/>
                </a:solidFill>
              </a:rPr>
              <a:t> ja </a:t>
            </a:r>
            <a:r>
              <a:rPr lang="en-US" sz="3200" dirty="0" err="1">
                <a:solidFill>
                  <a:schemeClr val="tx1"/>
                </a:solidFill>
              </a:rPr>
              <a:t>Pertti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br>
              <a:rPr lang="en-US" sz="3200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58" y="49149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Löydätkö genetiivit?</a:t>
            </a:r>
          </a:p>
        </p:txBody>
      </p:sp>
    </p:spTree>
    <p:extLst>
      <p:ext uri="{BB962C8B-B14F-4D97-AF65-F5344CB8AC3E}">
        <p14:creationId xmlns:p14="http://schemas.microsoft.com/office/powerpoint/2010/main" val="736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73DFA-F7C6-44DF-B31D-98FADA61E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3" y="741680"/>
            <a:ext cx="11285752" cy="52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7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15D9-8DE0-402D-AB01-DC540B01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46" y="240982"/>
            <a:ext cx="10895106" cy="880110"/>
          </a:xfrm>
        </p:spPr>
        <p:txBody>
          <a:bodyPr/>
          <a:lstStyle/>
          <a:p>
            <a:r>
              <a:rPr lang="en-US" dirty="0"/>
              <a:t>                               </a:t>
            </a:r>
            <a:r>
              <a:rPr lang="en-US" b="1" dirty="0" err="1">
                <a:solidFill>
                  <a:srgbClr val="00B050"/>
                </a:solidFill>
              </a:rPr>
              <a:t>Genetiivi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572B14B5-C0FF-49DB-949E-40E0FF2F44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510269"/>
            <a:ext cx="6110772" cy="4583078"/>
          </a:xfrm>
        </p:spPr>
      </p:pic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4335E066-D283-4817-A9B3-23DB2F31D1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076">
            <a:off x="6105491" y="2715281"/>
            <a:ext cx="5856160" cy="1427438"/>
          </a:xfrm>
        </p:spPr>
      </p:pic>
    </p:spTree>
    <p:extLst>
      <p:ext uri="{BB962C8B-B14F-4D97-AF65-F5344CB8AC3E}">
        <p14:creationId xmlns:p14="http://schemas.microsoft.com/office/powerpoint/2010/main" val="74023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3C02E-6752-45E4-A8D4-7FEFE2EF4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0" y="975359"/>
            <a:ext cx="11200299" cy="51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2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CF2AD7-D7A7-4B28-B475-6525D31A2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87" y="467360"/>
            <a:ext cx="11122065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0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A648-C5C8-4BCF-BD91-D2110F14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97180"/>
            <a:ext cx="8873952" cy="960120"/>
          </a:xfrm>
        </p:spPr>
        <p:txBody>
          <a:bodyPr>
            <a:normAutofit fontScale="90000"/>
          </a:bodyPr>
          <a:lstStyle/>
          <a:p>
            <a:r>
              <a:rPr lang="fi-FI" dirty="0"/>
              <a:t>Tehtävä 17 sivu 31</a:t>
            </a:r>
            <a:br>
              <a:rPr lang="fi-FI" dirty="0"/>
            </a:br>
            <a:r>
              <a:rPr lang="fi-FI" dirty="0"/>
              <a:t>Tee kysymyksiä!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587C5C-AD64-4CAD-A5EB-673D9A3B15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701" y="1697036"/>
            <a:ext cx="5777712" cy="4863784"/>
          </a:xfr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B1B4323-EF3A-4ABC-846F-647CA41DAC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6413" y="297180"/>
            <a:ext cx="4935537" cy="41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5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" y="1965960"/>
            <a:ext cx="11590019" cy="5109209"/>
          </a:xfrm>
        </p:spPr>
        <p:txBody>
          <a:bodyPr>
            <a:normAutofit/>
          </a:bodyPr>
          <a:lstStyle/>
          <a:p>
            <a:r>
              <a:rPr lang="en-US" dirty="0" err="1"/>
              <a:t>Kurssiohjelma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solidFill>
                  <a:schemeClr val="tx1"/>
                </a:solidFill>
              </a:rPr>
              <a:t>Teksti</a:t>
            </a:r>
            <a:r>
              <a:rPr lang="en-US" dirty="0">
                <a:solidFill>
                  <a:schemeClr val="tx1"/>
                </a:solidFill>
              </a:rPr>
              <a:t> 1 (</a:t>
            </a:r>
            <a:r>
              <a:rPr lang="en-US" dirty="0" err="1">
                <a:solidFill>
                  <a:schemeClr val="tx1"/>
                </a:solidFill>
              </a:rPr>
              <a:t>dedis</a:t>
            </a:r>
            <a:r>
              <a:rPr lang="en-US" dirty="0">
                <a:solidFill>
                  <a:schemeClr val="tx1"/>
                </a:solidFill>
              </a:rPr>
              <a:t> = deadline </a:t>
            </a:r>
            <a:r>
              <a:rPr lang="en-US" dirty="0" err="1">
                <a:solidFill>
                  <a:schemeClr val="tx1"/>
                </a:solidFill>
              </a:rPr>
              <a:t>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maanantai</a:t>
            </a:r>
            <a:r>
              <a:rPr lang="en-US" dirty="0">
                <a:solidFill>
                  <a:schemeClr val="tx1"/>
                </a:solidFill>
              </a:rPr>
              <a:t> 29.1.)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MyCourses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Teksti</a:t>
            </a:r>
            <a:r>
              <a:rPr lang="en-US" dirty="0">
                <a:solidFill>
                  <a:schemeClr val="tx1"/>
                </a:solidFill>
              </a:rPr>
              <a:t> 1 </a:t>
            </a:r>
            <a:r>
              <a:rPr lang="en-US" dirty="0" err="1">
                <a:solidFill>
                  <a:schemeClr val="tx1"/>
                </a:solidFill>
              </a:rPr>
              <a:t>palautus</a:t>
            </a:r>
            <a:r>
              <a:rPr lang="en-US" dirty="0">
                <a:solidFill>
                  <a:schemeClr val="tx1"/>
                </a:solidFill>
              </a:rPr>
              <a:t> 29.1.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58" y="49149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Kurssisuoritus (</a:t>
            </a:r>
            <a:r>
              <a:rPr lang="fi-FI" sz="3600" b="1" dirty="0" err="1">
                <a:solidFill>
                  <a:schemeClr val="accent4">
                    <a:lumMod val="75000"/>
                  </a:schemeClr>
                </a:solidFill>
              </a:rPr>
              <a:t>Completing</a:t>
            </a: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i-FI" sz="3600" b="1" dirty="0" err="1">
                <a:solidFill>
                  <a:schemeClr val="accent4">
                    <a:lumMod val="75000"/>
                  </a:schemeClr>
                </a:solidFill>
              </a:rPr>
              <a:t>the</a:t>
            </a: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i-FI" sz="3600" b="1" dirty="0" err="1">
                <a:solidFill>
                  <a:schemeClr val="accent4">
                    <a:lumMod val="75000"/>
                  </a:schemeClr>
                </a:solidFill>
              </a:rPr>
              <a:t>course</a:t>
            </a: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885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B8C20-995B-4C7D-BA67-AB212AE26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013810"/>
            <a:ext cx="8066315" cy="5844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9A6E69-17F1-4433-9D28-6CCD3C5526F5}"/>
              </a:ext>
            </a:extLst>
          </p:cNvPr>
          <p:cNvSpPr txBox="1"/>
          <p:nvPr/>
        </p:nvSpPr>
        <p:spPr>
          <a:xfrm>
            <a:off x="1349829" y="185057"/>
            <a:ext cx="552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KERTAUS</a:t>
            </a:r>
          </a:p>
        </p:txBody>
      </p:sp>
      <p:sp>
        <p:nvSpPr>
          <p:cNvPr id="2" name="Arrow: Quad 1">
            <a:extLst>
              <a:ext uri="{FF2B5EF4-FFF2-40B4-BE49-F238E27FC236}">
                <a16:creationId xmlns:a16="http://schemas.microsoft.com/office/drawing/2014/main" id="{52B78564-B913-4441-AE6B-E37724B89F62}"/>
              </a:ext>
            </a:extLst>
          </p:cNvPr>
          <p:cNvSpPr/>
          <p:nvPr/>
        </p:nvSpPr>
        <p:spPr>
          <a:xfrm rot="2592976">
            <a:off x="2290142" y="1339540"/>
            <a:ext cx="763892" cy="805601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86C5-5FD0-4232-AA71-FDABFD42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7057"/>
          </a:xfrm>
        </p:spPr>
        <p:txBody>
          <a:bodyPr/>
          <a:lstStyle/>
          <a:p>
            <a:pPr algn="ctr"/>
            <a:r>
              <a:rPr lang="en-US" b="1" dirty="0" err="1"/>
              <a:t>Verbityypit</a:t>
            </a:r>
            <a:r>
              <a:rPr lang="en-US" b="1" dirty="0"/>
              <a:t> </a:t>
            </a:r>
            <a:r>
              <a:rPr lang="en-US" b="1" dirty="0" err="1"/>
              <a:t>sivut</a:t>
            </a:r>
            <a:r>
              <a:rPr lang="en-US" b="1" dirty="0"/>
              <a:t> 42-44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B941C7-F962-4041-89EF-DDBCE408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687286"/>
            <a:ext cx="11220768" cy="48006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Lue </a:t>
            </a:r>
            <a:r>
              <a:rPr lang="en-US" sz="3200" dirty="0" err="1">
                <a:solidFill>
                  <a:srgbClr val="FF0000"/>
                </a:solidFill>
              </a:rPr>
              <a:t>annettu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verbi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err="1">
                <a:solidFill>
                  <a:srgbClr val="FF0000"/>
                </a:solidFill>
              </a:rPr>
              <a:t>Täydennä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puuttuvat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muodot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err="1">
                <a:solidFill>
                  <a:srgbClr val="FF0000"/>
                </a:solidFill>
              </a:rPr>
              <a:t>Sääntö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err="1">
                <a:solidFill>
                  <a:srgbClr val="FF0000"/>
                </a:solidFill>
              </a:rPr>
              <a:t>Perusmuodon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lopussa</a:t>
            </a:r>
            <a:r>
              <a:rPr lang="en-US" sz="3200" dirty="0">
                <a:solidFill>
                  <a:srgbClr val="FF0000"/>
                </a:solidFill>
              </a:rPr>
              <a:t> on (the basic form ends in…)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err="1">
                <a:solidFill>
                  <a:srgbClr val="FF0000"/>
                </a:solidFill>
              </a:rPr>
              <a:t>Perusmuodosta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otetaan</a:t>
            </a:r>
            <a:r>
              <a:rPr lang="en-US" sz="3200" dirty="0">
                <a:solidFill>
                  <a:srgbClr val="FF0000"/>
                </a:solidFill>
              </a:rPr>
              <a:t> pois (dropped from the basic form)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err="1">
                <a:solidFill>
                  <a:srgbClr val="FF0000"/>
                </a:solidFill>
              </a:rPr>
              <a:t>Lisätään</a:t>
            </a:r>
            <a:r>
              <a:rPr lang="en-US" sz="3200" dirty="0">
                <a:solidFill>
                  <a:srgbClr val="FF0000"/>
                </a:solidFill>
              </a:rPr>
              <a:t> (is/are added…)</a:t>
            </a:r>
          </a:p>
        </p:txBody>
      </p:sp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73A1E8FF-D076-4C06-B2D9-A1D790438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42" y="609600"/>
            <a:ext cx="2211982" cy="16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1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201333"/>
              </p:ext>
            </p:extLst>
          </p:nvPr>
        </p:nvGraphicFramePr>
        <p:xfrm>
          <a:off x="609600" y="1600201"/>
          <a:ext cx="11380470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412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6ECAC-CEDD-4501-9334-2BEAC096D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2" y="631705"/>
            <a:ext cx="11081359" cy="5374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71AAD-AA57-405A-9982-534DB996C5FD}"/>
              </a:ext>
            </a:extLst>
          </p:cNvPr>
          <p:cNvSpPr txBox="1"/>
          <p:nvPr/>
        </p:nvSpPr>
        <p:spPr>
          <a:xfrm>
            <a:off x="4480560" y="28572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kysy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y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20" name="Picture 2" descr="9. LUOKKA: KIRJALLISUUSHISTORIAN PARITYÖ |">
            <a:extLst>
              <a:ext uri="{FF2B5EF4-FFF2-40B4-BE49-F238E27FC236}">
                <a16:creationId xmlns:a16="http://schemas.microsoft.com/office/drawing/2014/main" id="{D36BD337-2C38-4F52-8443-46BB6A7A8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617" y="84815"/>
            <a:ext cx="1549093" cy="11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1A4C71-5602-4EE7-87FD-123D0F6856D4}"/>
              </a:ext>
            </a:extLst>
          </p:cNvPr>
          <p:cNvSpPr txBox="1"/>
          <p:nvPr/>
        </p:nvSpPr>
        <p:spPr>
          <a:xfrm>
            <a:off x="4340970" y="3798993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kysy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ADE138-F379-4902-8CC4-AF0C1E38D133}"/>
              </a:ext>
            </a:extLst>
          </p:cNvPr>
          <p:cNvSpPr txBox="1"/>
          <p:nvPr/>
        </p:nvSpPr>
        <p:spPr>
          <a:xfrm>
            <a:off x="4379614" y="431321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kysy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vät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55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7F49-2B43-4160-A098-96F4664F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886"/>
          </a:xfrm>
        </p:spPr>
        <p:txBody>
          <a:bodyPr/>
          <a:lstStyle/>
          <a:p>
            <a:r>
              <a:rPr lang="en-US" dirty="0"/>
              <a:t>Verbityyppi 1.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166D96-367D-4954-B55F-B2F74820B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10251394" cy="388143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/>
              <a:t>Minä (katso</a:t>
            </a:r>
            <a:r>
              <a:rPr lang="en-US" sz="3600" b="1" dirty="0"/>
              <a:t>a</a:t>
            </a:r>
            <a:r>
              <a:rPr lang="en-US" sz="3600" dirty="0"/>
              <a:t>) _______________ televisiota.</a:t>
            </a:r>
          </a:p>
          <a:p>
            <a:pPr marL="514350" indent="-514350">
              <a:buAutoNum type="arabicPeriod"/>
            </a:pPr>
            <a:r>
              <a:rPr lang="fi-FI" sz="3600" dirty="0"/>
              <a:t>Sinä (kysy</a:t>
            </a:r>
            <a:r>
              <a:rPr lang="fi-FI" sz="3600" b="1" dirty="0"/>
              <a:t>ä</a:t>
            </a:r>
            <a:r>
              <a:rPr lang="fi-FI" sz="3600" dirty="0"/>
              <a:t>) _______________ kysymyksen.</a:t>
            </a:r>
          </a:p>
          <a:p>
            <a:pPr marL="514350" indent="-514350">
              <a:buAutoNum type="arabicPeriod"/>
            </a:pPr>
            <a:r>
              <a:rPr lang="fi-FI" sz="3600" dirty="0"/>
              <a:t>Hän (sano</a:t>
            </a:r>
            <a:r>
              <a:rPr lang="fi-FI" sz="3600" b="1" dirty="0"/>
              <a:t>a</a:t>
            </a:r>
            <a:r>
              <a:rPr lang="fi-FI" sz="3600" dirty="0"/>
              <a:t>) ____________ huomenta.</a:t>
            </a:r>
          </a:p>
          <a:p>
            <a:pPr marL="514350" indent="-514350">
              <a:buAutoNum type="arabicPeriod"/>
            </a:pPr>
            <a:r>
              <a:rPr lang="fi-FI" sz="3600" dirty="0"/>
              <a:t>Mikko (laula</a:t>
            </a:r>
            <a:r>
              <a:rPr lang="fi-FI" sz="3600" b="1" dirty="0"/>
              <a:t>a</a:t>
            </a:r>
            <a:r>
              <a:rPr lang="fi-FI" sz="3600" dirty="0"/>
              <a:t>) ___________ suihkussa.</a:t>
            </a:r>
          </a:p>
          <a:p>
            <a:pPr marL="514350" indent="-514350">
              <a:buAutoNum type="arabicPeriod"/>
            </a:pPr>
            <a:r>
              <a:rPr lang="fi-FI" sz="3600" dirty="0"/>
              <a:t>Me (istu</a:t>
            </a:r>
            <a:r>
              <a:rPr lang="fi-FI" sz="3600" b="1" dirty="0"/>
              <a:t>a</a:t>
            </a:r>
            <a:r>
              <a:rPr lang="fi-FI" sz="3600" dirty="0"/>
              <a:t>) ___________ sohvalla.</a:t>
            </a:r>
          </a:p>
          <a:p>
            <a:pPr marL="514350" indent="-514350">
              <a:buAutoNum type="arabicPeriod"/>
            </a:pPr>
            <a:endParaRPr lang="fi-FI" sz="3600" dirty="0"/>
          </a:p>
          <a:p>
            <a:pPr marL="514350" indent="-514350">
              <a:buAutoNum type="arabicPeriod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562697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C0F3D-B62C-4FDB-BCE8-4B2622C13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8" y="942636"/>
            <a:ext cx="11135960" cy="48441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61192D-F748-43A0-9F8A-3B528C452E13}"/>
              </a:ext>
            </a:extLst>
          </p:cNvPr>
          <p:cNvSpPr txBox="1"/>
          <p:nvPr/>
        </p:nvSpPr>
        <p:spPr>
          <a:xfrm>
            <a:off x="4617720" y="2114318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46D5BA-6177-48B7-9980-42082782C34D}"/>
              </a:ext>
            </a:extLst>
          </p:cNvPr>
          <p:cNvSpPr txBox="1"/>
          <p:nvPr/>
        </p:nvSpPr>
        <p:spPr>
          <a:xfrm>
            <a:off x="4583430" y="3121005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A2BA1A-A50D-4BCD-A843-3FDC4534A413}"/>
              </a:ext>
            </a:extLst>
          </p:cNvPr>
          <p:cNvSpPr txBox="1"/>
          <p:nvPr/>
        </p:nvSpPr>
        <p:spPr>
          <a:xfrm>
            <a:off x="4478260" y="3551535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E73537-BA63-4522-A570-26306966FE8A}"/>
              </a:ext>
            </a:extLst>
          </p:cNvPr>
          <p:cNvSpPr txBox="1"/>
          <p:nvPr/>
        </p:nvSpPr>
        <p:spPr>
          <a:xfrm>
            <a:off x="4465557" y="3982065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AE20DA-DD12-4465-A87D-2D6B07433FB5}"/>
              </a:ext>
            </a:extLst>
          </p:cNvPr>
          <p:cNvSpPr txBox="1"/>
          <p:nvPr/>
        </p:nvSpPr>
        <p:spPr>
          <a:xfrm>
            <a:off x="4458746" y="4438323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vät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36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9A16-D195-46EC-8308-5E382824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Verbityyppi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91C07-A1D5-4EC9-9A14-F75B6E7C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2457"/>
            <a:ext cx="10556194" cy="4518025"/>
          </a:xfrm>
        </p:spPr>
        <p:txBody>
          <a:bodyPr>
            <a:normAutofit/>
          </a:bodyPr>
          <a:lstStyle/>
          <a:p>
            <a:r>
              <a:rPr lang="en-US" sz="3600" dirty="0"/>
              <a:t>Minä (syö</a:t>
            </a:r>
            <a:r>
              <a:rPr lang="en-US" sz="3600" b="1" dirty="0"/>
              <a:t>dä</a:t>
            </a:r>
            <a:r>
              <a:rPr lang="en-US" sz="3600" dirty="0"/>
              <a:t>) _____________ pizzaa.</a:t>
            </a:r>
          </a:p>
          <a:p>
            <a:r>
              <a:rPr lang="fi-FI" sz="3600" dirty="0"/>
              <a:t>He (juo</a:t>
            </a:r>
            <a:r>
              <a:rPr lang="fi-FI" sz="3600" b="1" dirty="0"/>
              <a:t>da</a:t>
            </a:r>
            <a:r>
              <a:rPr lang="fi-FI" sz="3600" dirty="0"/>
              <a:t>) ___________ kahvia aamulla.</a:t>
            </a:r>
          </a:p>
          <a:p>
            <a:r>
              <a:rPr lang="fi-FI" sz="3600" dirty="0"/>
              <a:t>Me (juo</a:t>
            </a:r>
            <a:r>
              <a:rPr lang="fi-FI" sz="3600" b="1" dirty="0"/>
              <a:t>da</a:t>
            </a:r>
            <a:r>
              <a:rPr lang="fi-FI" sz="3600" dirty="0"/>
              <a:t>) ________________ maitoa.</a:t>
            </a:r>
          </a:p>
          <a:p>
            <a:r>
              <a:rPr lang="fi-FI" sz="3600" dirty="0"/>
              <a:t>Te (käy</a:t>
            </a:r>
            <a:r>
              <a:rPr lang="fi-FI" sz="3600" b="1" dirty="0"/>
              <a:t>dä</a:t>
            </a:r>
            <a:r>
              <a:rPr lang="fi-FI" sz="3600" dirty="0"/>
              <a:t>) ________________ kaupassa.</a:t>
            </a:r>
          </a:p>
        </p:txBody>
      </p:sp>
    </p:spTree>
    <p:extLst>
      <p:ext uri="{BB962C8B-B14F-4D97-AF65-F5344CB8AC3E}">
        <p14:creationId xmlns:p14="http://schemas.microsoft.com/office/powerpoint/2010/main" val="195195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1F011-2C7A-4D03-9FC6-AF01EC690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28" y="524045"/>
            <a:ext cx="9078685" cy="5833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9E34E3-1277-4FDF-8B36-337E8E40A106}"/>
              </a:ext>
            </a:extLst>
          </p:cNvPr>
          <p:cNvSpPr txBox="1"/>
          <p:nvPr/>
        </p:nvSpPr>
        <p:spPr>
          <a:xfrm>
            <a:off x="4732020" y="140565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67305F-7209-4C7C-8BD7-401DB261D24F}"/>
              </a:ext>
            </a:extLst>
          </p:cNvPr>
          <p:cNvSpPr txBox="1"/>
          <p:nvPr/>
        </p:nvSpPr>
        <p:spPr>
          <a:xfrm>
            <a:off x="4732020" y="2116550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ED668E-4857-41C4-A437-2D495A8EC5C2}"/>
              </a:ext>
            </a:extLst>
          </p:cNvPr>
          <p:cNvSpPr txBox="1"/>
          <p:nvPr/>
        </p:nvSpPr>
        <p:spPr>
          <a:xfrm>
            <a:off x="4678087" y="2518103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C3200C-3789-4ADE-9F60-CC9872939765}"/>
              </a:ext>
            </a:extLst>
          </p:cNvPr>
          <p:cNvSpPr txBox="1"/>
          <p:nvPr/>
        </p:nvSpPr>
        <p:spPr>
          <a:xfrm>
            <a:off x="4674913" y="2919656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2FAB945-3A7A-44F0-9C83-48DC0E0368D6}"/>
              </a:ext>
            </a:extLst>
          </p:cNvPr>
          <p:cNvSpPr/>
          <p:nvPr/>
        </p:nvSpPr>
        <p:spPr>
          <a:xfrm>
            <a:off x="848175" y="4125220"/>
            <a:ext cx="4887389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e</a:t>
            </a:r>
            <a:r>
              <a:rPr lang="en-US" sz="6000" dirty="0"/>
              <a:t>-</a:t>
            </a:r>
            <a:r>
              <a:rPr lang="en-US" sz="6000" dirty="0" err="1"/>
              <a:t>verbit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805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19BD-5714-4A00-9EB6-7D569EB9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Verbityyppi 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35F22F-37F2-47C7-8B7D-0F000541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851025"/>
            <a:ext cx="10305823" cy="4191000"/>
          </a:xfrm>
        </p:spPr>
        <p:txBody>
          <a:bodyPr>
            <a:normAutofit/>
          </a:bodyPr>
          <a:lstStyle/>
          <a:p>
            <a:r>
              <a:rPr lang="en-US" sz="3600" dirty="0"/>
              <a:t>Minä (tul</a:t>
            </a:r>
            <a:r>
              <a:rPr lang="en-US" sz="3600" b="1" dirty="0"/>
              <a:t>la</a:t>
            </a:r>
            <a:r>
              <a:rPr lang="en-US" sz="3600" dirty="0"/>
              <a:t>) ___________ yliopistoon aamulla.</a:t>
            </a:r>
          </a:p>
          <a:p>
            <a:r>
              <a:rPr lang="fi-FI" sz="3600" dirty="0"/>
              <a:t>Sinä (pes</a:t>
            </a:r>
            <a:r>
              <a:rPr lang="fi-FI" sz="3600" b="1" dirty="0"/>
              <a:t>tä</a:t>
            </a:r>
            <a:r>
              <a:rPr lang="fi-FI" sz="3600" dirty="0"/>
              <a:t>) ____________ hampaat illalla.</a:t>
            </a:r>
          </a:p>
          <a:p>
            <a:r>
              <a:rPr lang="fi-FI" sz="3600" dirty="0"/>
              <a:t>Te (men</a:t>
            </a:r>
            <a:r>
              <a:rPr lang="fi-FI" sz="3600" b="1" dirty="0"/>
              <a:t>nä</a:t>
            </a:r>
            <a:r>
              <a:rPr lang="fi-FI" sz="3600" dirty="0"/>
              <a:t>) ____________ kotiin.</a:t>
            </a:r>
          </a:p>
          <a:p>
            <a:r>
              <a:rPr lang="fi-FI" sz="3600" dirty="0"/>
              <a:t>He (opiskel</a:t>
            </a:r>
            <a:r>
              <a:rPr lang="fi-FI" sz="3600" b="1" dirty="0"/>
              <a:t>la</a:t>
            </a:r>
            <a:r>
              <a:rPr lang="fi-FI" sz="3600" dirty="0"/>
              <a:t>) __________________ ruotsia.</a:t>
            </a:r>
          </a:p>
        </p:txBody>
      </p:sp>
    </p:spTree>
    <p:extLst>
      <p:ext uri="{BB962C8B-B14F-4D97-AF65-F5344CB8AC3E}">
        <p14:creationId xmlns:p14="http://schemas.microsoft.com/office/powerpoint/2010/main" val="548830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8724900" cy="1210146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FF0000"/>
                </a:solidFill>
              </a:rPr>
              <a:t>Verbityyppi 3</a:t>
            </a:r>
            <a:br>
              <a:rPr lang="fi-FI" dirty="0">
                <a:solidFill>
                  <a:srgbClr val="FF0000"/>
                </a:solidFill>
              </a:rPr>
            </a:br>
            <a:r>
              <a:rPr lang="fi-FI" dirty="0">
                <a:solidFill>
                  <a:srgbClr val="FF0000"/>
                </a:solidFill>
              </a:rPr>
              <a:t>olla   (ole-)       </a:t>
            </a:r>
            <a:r>
              <a:rPr lang="fi-FI" dirty="0"/>
              <a:t>to be, to exist (present)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29722" y="2067714"/>
            <a:ext cx="8929718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minä    ole</a:t>
            </a:r>
            <a:r>
              <a:rPr lang="fi-FI" b="1" dirty="0">
                <a:solidFill>
                  <a:schemeClr val="tx2"/>
                </a:solidFill>
              </a:rPr>
              <a:t>n</a:t>
            </a:r>
            <a:r>
              <a:rPr lang="fi-FI" dirty="0">
                <a:solidFill>
                  <a:srgbClr val="FF0000"/>
                </a:solidFill>
              </a:rPr>
              <a:t>                               </a:t>
            </a:r>
            <a:r>
              <a:rPr lang="fi-FI" dirty="0"/>
              <a:t> I am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sinä      ole</a:t>
            </a:r>
            <a:r>
              <a:rPr lang="fi-FI" b="1" dirty="0">
                <a:solidFill>
                  <a:schemeClr val="tx2"/>
                </a:solidFill>
              </a:rPr>
              <a:t>t</a:t>
            </a:r>
            <a:r>
              <a:rPr lang="fi-FI" dirty="0">
                <a:solidFill>
                  <a:srgbClr val="FF0000"/>
                </a:solidFill>
              </a:rPr>
              <a:t>                               </a:t>
            </a:r>
            <a:r>
              <a:rPr lang="fi-FI" dirty="0"/>
              <a:t>you are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hän      on                                  </a:t>
            </a:r>
            <a:r>
              <a:rPr lang="fi-FI" dirty="0"/>
              <a:t>he, she is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se         on                               </a:t>
            </a:r>
            <a:r>
              <a:rPr lang="fi-FI" dirty="0"/>
              <a:t>   it  is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me        ole</a:t>
            </a:r>
            <a:r>
              <a:rPr lang="fi-FI" b="1" dirty="0">
                <a:solidFill>
                  <a:schemeClr val="tx2"/>
                </a:solidFill>
              </a:rPr>
              <a:t>mme</a:t>
            </a:r>
            <a:r>
              <a:rPr lang="fi-FI" dirty="0">
                <a:solidFill>
                  <a:srgbClr val="FF0000"/>
                </a:solidFill>
              </a:rPr>
              <a:t>                      </a:t>
            </a:r>
            <a:r>
              <a:rPr lang="fi-FI" dirty="0" err="1"/>
              <a:t>we</a:t>
            </a:r>
            <a:r>
              <a:rPr lang="fi-FI" dirty="0"/>
              <a:t>  are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te          ole</a:t>
            </a:r>
            <a:r>
              <a:rPr lang="fi-FI" b="1" dirty="0">
                <a:solidFill>
                  <a:schemeClr val="tx2"/>
                </a:solidFill>
              </a:rPr>
              <a:t>tte </a:t>
            </a:r>
            <a:r>
              <a:rPr lang="fi-FI" dirty="0">
                <a:solidFill>
                  <a:srgbClr val="FF0000"/>
                </a:solidFill>
              </a:rPr>
              <a:t>                         </a:t>
            </a:r>
            <a:r>
              <a:rPr lang="fi-FI" dirty="0" err="1"/>
              <a:t>you</a:t>
            </a:r>
            <a:r>
              <a:rPr lang="fi-FI" dirty="0"/>
              <a:t> are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he         o</a:t>
            </a:r>
            <a:r>
              <a:rPr lang="fi-FI" b="1" dirty="0">
                <a:solidFill>
                  <a:schemeClr val="tx2"/>
                </a:solidFill>
              </a:rPr>
              <a:t>vat </a:t>
            </a:r>
            <a:r>
              <a:rPr lang="fi-FI" dirty="0">
                <a:solidFill>
                  <a:srgbClr val="FF0000"/>
                </a:solidFill>
              </a:rPr>
              <a:t>                            </a:t>
            </a:r>
            <a:r>
              <a:rPr lang="fi-FI" dirty="0" err="1"/>
              <a:t>they</a:t>
            </a:r>
            <a:r>
              <a:rPr lang="fi-FI" dirty="0"/>
              <a:t>  are</a:t>
            </a:r>
          </a:p>
        </p:txBody>
      </p:sp>
      <p:sp>
        <p:nvSpPr>
          <p:cNvPr id="4" name="Arrow: Quad 3">
            <a:extLst>
              <a:ext uri="{FF2B5EF4-FFF2-40B4-BE49-F238E27FC236}">
                <a16:creationId xmlns:a16="http://schemas.microsoft.com/office/drawing/2014/main" id="{951947FE-7D06-40F5-82C7-2F4137AFE754}"/>
              </a:ext>
            </a:extLst>
          </p:cNvPr>
          <p:cNvSpPr/>
          <p:nvPr/>
        </p:nvSpPr>
        <p:spPr>
          <a:xfrm rot="2592976">
            <a:off x="2267281" y="818359"/>
            <a:ext cx="763892" cy="805601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6D1D0-9109-42A8-AA0E-2CA0EDBE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28" y="587829"/>
            <a:ext cx="11014785" cy="5645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559AD5-ADD3-4610-B897-55D6C936FC29}"/>
              </a:ext>
            </a:extLst>
          </p:cNvPr>
          <p:cNvSpPr txBox="1"/>
          <p:nvPr/>
        </p:nvSpPr>
        <p:spPr>
          <a:xfrm>
            <a:off x="4617720" y="2308860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siivoa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45C347-3F7C-4B3E-B937-B9A0104521EA}"/>
              </a:ext>
            </a:extLst>
          </p:cNvPr>
          <p:cNvSpPr txBox="1"/>
          <p:nvPr/>
        </p:nvSpPr>
        <p:spPr>
          <a:xfrm>
            <a:off x="4513088" y="3312140"/>
            <a:ext cx="204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siivoa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12650-0E6F-477E-89E6-E111EE63C810}"/>
              </a:ext>
            </a:extLst>
          </p:cNvPr>
          <p:cNvSpPr txBox="1"/>
          <p:nvPr/>
        </p:nvSpPr>
        <p:spPr>
          <a:xfrm>
            <a:off x="4509914" y="3646267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siivoa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5176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8801-7335-4F5B-B306-3106099B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Verbityyppi 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AAE6FB-3238-4871-A119-0D46EF5E3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622425"/>
            <a:ext cx="10469108" cy="4419600"/>
          </a:xfrm>
        </p:spPr>
        <p:txBody>
          <a:bodyPr>
            <a:normAutofit/>
          </a:bodyPr>
          <a:lstStyle/>
          <a:p>
            <a:r>
              <a:rPr lang="en-US" sz="4000" dirty="0"/>
              <a:t>Minä (pela</a:t>
            </a:r>
            <a:r>
              <a:rPr lang="en-US" sz="4000" b="1" dirty="0"/>
              <a:t>ta</a:t>
            </a:r>
            <a:r>
              <a:rPr lang="en-US" sz="4000" dirty="0"/>
              <a:t>) ___________ futista.</a:t>
            </a:r>
          </a:p>
          <a:p>
            <a:r>
              <a:rPr lang="fi-FI" sz="4000" dirty="0"/>
              <a:t>Sinä (ava</a:t>
            </a:r>
            <a:r>
              <a:rPr lang="fi-FI" sz="4000" b="1" dirty="0"/>
              <a:t>ta</a:t>
            </a:r>
            <a:r>
              <a:rPr lang="fi-FI" sz="4000" dirty="0"/>
              <a:t>) __________ ikkunan.</a:t>
            </a:r>
          </a:p>
          <a:p>
            <a:r>
              <a:rPr lang="fi-FI" sz="4000" dirty="0"/>
              <a:t>Te (halu</a:t>
            </a:r>
            <a:r>
              <a:rPr lang="fi-FI" sz="4000" b="1" dirty="0"/>
              <a:t>ta</a:t>
            </a:r>
            <a:r>
              <a:rPr lang="fi-FI" sz="4000" dirty="0"/>
              <a:t>) ____________ suklaata.</a:t>
            </a:r>
          </a:p>
          <a:p>
            <a:r>
              <a:rPr lang="fi-FI" sz="4000" dirty="0"/>
              <a:t>He (siivo</a:t>
            </a:r>
            <a:r>
              <a:rPr lang="fi-FI" sz="4000" b="1" dirty="0"/>
              <a:t>ta</a:t>
            </a:r>
            <a:r>
              <a:rPr lang="fi-FI" sz="4000" dirty="0"/>
              <a:t>) _____________ kotia.</a:t>
            </a:r>
          </a:p>
          <a:p>
            <a:r>
              <a:rPr lang="fi-FI" sz="4000" dirty="0"/>
              <a:t>Hän (herä</a:t>
            </a:r>
            <a:r>
              <a:rPr lang="fi-FI" sz="4000" b="1" dirty="0"/>
              <a:t>tä</a:t>
            </a:r>
            <a:r>
              <a:rPr lang="fi-FI" sz="4000" dirty="0"/>
              <a:t>) ___________ aikaisin.</a:t>
            </a:r>
          </a:p>
        </p:txBody>
      </p:sp>
    </p:spTree>
    <p:extLst>
      <p:ext uri="{BB962C8B-B14F-4D97-AF65-F5344CB8AC3E}">
        <p14:creationId xmlns:p14="http://schemas.microsoft.com/office/powerpoint/2010/main" val="1318402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E5B36-32D7-49E2-96CA-3FFFC37E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70271"/>
            <a:ext cx="9808029" cy="58357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2B4168-3D2A-418B-B0C6-7E99DA4E8F05}"/>
              </a:ext>
            </a:extLst>
          </p:cNvPr>
          <p:cNvSpPr txBox="1"/>
          <p:nvPr/>
        </p:nvSpPr>
        <p:spPr>
          <a:xfrm>
            <a:off x="4797426" y="1474470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6BF270-372E-4992-B2E9-ECC4896D952F}"/>
              </a:ext>
            </a:extLst>
          </p:cNvPr>
          <p:cNvSpPr txBox="1"/>
          <p:nvPr/>
        </p:nvSpPr>
        <p:spPr>
          <a:xfrm>
            <a:off x="4800600" y="1826291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94C539-E11A-4573-84EE-874F579CA987}"/>
              </a:ext>
            </a:extLst>
          </p:cNvPr>
          <p:cNvSpPr txBox="1"/>
          <p:nvPr/>
        </p:nvSpPr>
        <p:spPr>
          <a:xfrm>
            <a:off x="4797426" y="2216140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CFA662-6C5E-48C3-921A-F331D5BD0EC7}"/>
              </a:ext>
            </a:extLst>
          </p:cNvPr>
          <p:cNvSpPr txBox="1"/>
          <p:nvPr/>
        </p:nvSpPr>
        <p:spPr>
          <a:xfrm>
            <a:off x="4645188" y="2696200"/>
            <a:ext cx="242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FF66B0-1FC6-494D-9183-F249EE52976E}"/>
              </a:ext>
            </a:extLst>
          </p:cNvPr>
          <p:cNvSpPr txBox="1"/>
          <p:nvPr/>
        </p:nvSpPr>
        <p:spPr>
          <a:xfrm>
            <a:off x="4642014" y="3093669"/>
            <a:ext cx="230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E91A2E-7330-41E4-B937-79D2EAF1512A}"/>
              </a:ext>
            </a:extLst>
          </p:cNvPr>
          <p:cNvSpPr/>
          <p:nvPr/>
        </p:nvSpPr>
        <p:spPr>
          <a:xfrm>
            <a:off x="473838" y="4224025"/>
            <a:ext cx="4887389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se</a:t>
            </a:r>
            <a:r>
              <a:rPr lang="en-US" sz="6000" dirty="0"/>
              <a:t>-</a:t>
            </a:r>
            <a:r>
              <a:rPr lang="en-US" sz="6000" dirty="0" err="1"/>
              <a:t>verbit</a:t>
            </a:r>
            <a:endParaRPr lang="en-US" sz="6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CB64892-8CD6-44D5-8F7A-5B7A42FEB028}"/>
              </a:ext>
            </a:extLst>
          </p:cNvPr>
          <p:cNvSpPr/>
          <p:nvPr/>
        </p:nvSpPr>
        <p:spPr>
          <a:xfrm>
            <a:off x="6066200" y="3698854"/>
            <a:ext cx="5623685" cy="1099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itse</a:t>
            </a:r>
            <a:r>
              <a:rPr lang="en-US" sz="4800" dirty="0" err="1"/>
              <a:t>-verbit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520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EF95-EFEB-4925-B4A6-243AA21A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Tee –ko/-kö kysymys.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25239-CC59-453D-8660-994296DF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58300" cy="4351338"/>
          </a:xfrm>
        </p:spPr>
        <p:txBody>
          <a:bodyPr>
            <a:normAutofit/>
          </a:bodyPr>
          <a:lstStyle/>
          <a:p>
            <a:r>
              <a:rPr lang="en-US" dirty="0" err="1"/>
              <a:t>T</a:t>
            </a:r>
            <a:r>
              <a:rPr lang="en-US" sz="2800" dirty="0" err="1"/>
              <a:t>e</a:t>
            </a:r>
            <a:r>
              <a:rPr lang="en-US" sz="2800" dirty="0"/>
              <a:t> </a:t>
            </a:r>
            <a:r>
              <a:rPr lang="en-US" sz="2800" dirty="0" err="1"/>
              <a:t>puhutte</a:t>
            </a:r>
            <a:r>
              <a:rPr lang="en-US" sz="2800" dirty="0"/>
              <a:t> suomea.</a:t>
            </a:r>
          </a:p>
          <a:p>
            <a:r>
              <a:rPr lang="fi-FI" dirty="0"/>
              <a:t>Hussaini on intialainen</a:t>
            </a:r>
            <a:r>
              <a:rPr lang="fi-FI" sz="2800" dirty="0"/>
              <a:t>.</a:t>
            </a:r>
          </a:p>
          <a:p>
            <a:r>
              <a:rPr lang="fi-FI" dirty="0"/>
              <a:t>Sinulla</a:t>
            </a:r>
            <a:r>
              <a:rPr lang="fi-FI" sz="2800" dirty="0"/>
              <a:t> on 4 kurssia.</a:t>
            </a:r>
          </a:p>
          <a:p>
            <a:r>
              <a:rPr lang="fi-FI" dirty="0" err="1"/>
              <a:t>Mostafalla</a:t>
            </a:r>
            <a:r>
              <a:rPr lang="fi-FI" dirty="0"/>
              <a:t> on 15 kurssia</a:t>
            </a:r>
            <a:r>
              <a:rPr lang="fi-FI" sz="2800" dirty="0"/>
              <a:t>.</a:t>
            </a:r>
          </a:p>
          <a:p>
            <a:r>
              <a:rPr lang="fi-FI" dirty="0"/>
              <a:t>Sinun perhe</a:t>
            </a:r>
            <a:r>
              <a:rPr lang="fi-FI" sz="2800" dirty="0"/>
              <a:t> on iso.</a:t>
            </a:r>
          </a:p>
          <a:p>
            <a:r>
              <a:rPr lang="fi-FI" sz="2800" dirty="0"/>
              <a:t>Pekka ja Kalle asuvat yhdessä.</a:t>
            </a:r>
          </a:p>
          <a:p>
            <a:r>
              <a:rPr lang="fi-FI" sz="2800" dirty="0"/>
              <a:t>Shiva on </a:t>
            </a:r>
            <a:r>
              <a:rPr lang="fi-FI" dirty="0"/>
              <a:t>30</a:t>
            </a:r>
            <a:r>
              <a:rPr lang="fi-FI" sz="2800" dirty="0"/>
              <a:t> vuotta vanha / 30 vuotta/ 30-vuotias.</a:t>
            </a:r>
          </a:p>
          <a:p>
            <a:r>
              <a:rPr lang="fi-FI" sz="2800" dirty="0"/>
              <a:t>Anna ja Erik ovat naimisissa.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46A77-5013-4661-9A73-D06302797048}"/>
              </a:ext>
            </a:extLst>
          </p:cNvPr>
          <p:cNvSpPr txBox="1"/>
          <p:nvPr/>
        </p:nvSpPr>
        <p:spPr>
          <a:xfrm>
            <a:off x="8115300" y="2031564"/>
            <a:ext cx="37623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asua yhdessä = to live together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olla naimisissa = be married</a:t>
            </a:r>
          </a:p>
        </p:txBody>
      </p:sp>
    </p:spTree>
    <p:extLst>
      <p:ext uri="{BB962C8B-B14F-4D97-AF65-F5344CB8AC3E}">
        <p14:creationId xmlns:p14="http://schemas.microsoft.com/office/powerpoint/2010/main" val="1389678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B037-CE30-4907-A9AA-2891D38B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886"/>
          </a:xfrm>
        </p:spPr>
        <p:txBody>
          <a:bodyPr/>
          <a:lstStyle/>
          <a:p>
            <a:r>
              <a:rPr lang="en-US" dirty="0"/>
              <a:t>Verbityyppi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CFC6E2-E485-43B6-BA39-8D3CAB87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10425566" cy="3881437"/>
          </a:xfrm>
        </p:spPr>
        <p:txBody>
          <a:bodyPr>
            <a:normAutofit/>
          </a:bodyPr>
          <a:lstStyle/>
          <a:p>
            <a:r>
              <a:rPr lang="en-US" sz="4000" dirty="0"/>
              <a:t>Minä (tarvi</a:t>
            </a:r>
            <a:r>
              <a:rPr lang="en-US" sz="4000" b="1" dirty="0"/>
              <a:t>ta</a:t>
            </a:r>
            <a:r>
              <a:rPr lang="en-US" sz="4000" dirty="0"/>
              <a:t>) __________ </a:t>
            </a:r>
            <a:r>
              <a:rPr lang="fi-FI" sz="4000" dirty="0"/>
              <a:t>apua.</a:t>
            </a:r>
          </a:p>
          <a:p>
            <a:r>
              <a:rPr lang="fi-FI" sz="4000" dirty="0"/>
              <a:t>Anteeksi, että (häiri</a:t>
            </a:r>
            <a:r>
              <a:rPr lang="fi-FI" sz="4000" b="1" dirty="0"/>
              <a:t>tä</a:t>
            </a:r>
            <a:r>
              <a:rPr lang="fi-FI" sz="4000" dirty="0"/>
              <a:t>) ______________.</a:t>
            </a:r>
          </a:p>
          <a:p>
            <a:r>
              <a:rPr lang="fi-FI" sz="4000" dirty="0"/>
              <a:t>Te (vali</a:t>
            </a:r>
            <a:r>
              <a:rPr lang="fi-FI" sz="4000" b="1" dirty="0"/>
              <a:t>ta</a:t>
            </a:r>
            <a:r>
              <a:rPr lang="fi-FI" sz="4000" dirty="0"/>
              <a:t>) __________ elokuvan.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8696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0FDBD-D1B1-43D5-AB32-BAE9050C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170" y="232816"/>
            <a:ext cx="5719281" cy="1807305"/>
          </a:xfrm>
        </p:spPr>
        <p:txBody>
          <a:bodyPr>
            <a:normAutofit/>
          </a:bodyPr>
          <a:lstStyle/>
          <a:p>
            <a:r>
              <a:rPr lang="en-US" dirty="0" err="1">
                <a:highlight>
                  <a:srgbClr val="FFFF00"/>
                </a:highlight>
                <a:latin typeface="Comic Sans MS" panose="030F0702030302020204" pitchFamily="66" charset="0"/>
              </a:rPr>
              <a:t>Monikäyttöinen</a:t>
            </a:r>
            <a:b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</a:b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multifunctional</a:t>
            </a:r>
            <a:endParaRPr lang="fi-FI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6B28A7A-DA39-4E55-825C-16104C0B9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7" r="-1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7DAFE-7A93-4BEE-9B49-1AE324D4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036" y="2488342"/>
            <a:ext cx="5719281" cy="4317341"/>
          </a:xfrm>
        </p:spPr>
        <p:txBody>
          <a:bodyPr>
            <a:normAutofit/>
          </a:bodyPr>
          <a:lstStyle/>
          <a:p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b="1" dirty="0" err="1"/>
              <a:t>juon</a:t>
            </a:r>
            <a:r>
              <a:rPr lang="en-US" dirty="0"/>
              <a:t> </a:t>
            </a:r>
            <a:r>
              <a:rPr lang="en-US" dirty="0" err="1"/>
              <a:t>usein</a:t>
            </a:r>
            <a:r>
              <a:rPr lang="en-US" dirty="0"/>
              <a:t> </a:t>
            </a:r>
            <a:r>
              <a:rPr lang="en-US" dirty="0" err="1"/>
              <a:t>kahvia</a:t>
            </a:r>
            <a:r>
              <a:rPr lang="en-US" dirty="0"/>
              <a:t>.			</a:t>
            </a:r>
            <a:r>
              <a:rPr lang="en-US" i="1" dirty="0"/>
              <a:t>I drink</a:t>
            </a:r>
          </a:p>
          <a:p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b="1" dirty="0" err="1"/>
              <a:t>juon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kahvia</a:t>
            </a:r>
            <a:r>
              <a:rPr lang="en-US" dirty="0"/>
              <a:t>.			</a:t>
            </a:r>
            <a:r>
              <a:rPr lang="en-US" i="1" dirty="0"/>
              <a:t>I am drinking</a:t>
            </a:r>
          </a:p>
          <a:p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b="1" dirty="0" err="1"/>
              <a:t>juon</a:t>
            </a:r>
            <a:r>
              <a:rPr lang="en-US" dirty="0"/>
              <a:t> </a:t>
            </a:r>
            <a:r>
              <a:rPr lang="en-US" dirty="0" err="1"/>
              <a:t>huomenna</a:t>
            </a:r>
            <a:r>
              <a:rPr lang="en-US" dirty="0"/>
              <a:t> </a:t>
            </a:r>
            <a:r>
              <a:rPr lang="en-US" dirty="0" err="1"/>
              <a:t>kahvia</a:t>
            </a:r>
            <a:r>
              <a:rPr lang="en-US" dirty="0"/>
              <a:t>. 		</a:t>
            </a:r>
            <a:r>
              <a:rPr lang="en-US" i="1" dirty="0"/>
              <a:t>I will drink coffee</a:t>
            </a:r>
          </a:p>
          <a:p>
            <a:endParaRPr lang="en-US" sz="2000" i="1" dirty="0"/>
          </a:p>
          <a:p>
            <a:pPr marL="0" indent="0">
              <a:buNone/>
            </a:pPr>
            <a:endParaRPr lang="fi-FI" sz="2000" i="1" dirty="0"/>
          </a:p>
        </p:txBody>
      </p:sp>
    </p:spTree>
    <p:extLst>
      <p:ext uri="{BB962C8B-B14F-4D97-AF65-F5344CB8AC3E}">
        <p14:creationId xmlns:p14="http://schemas.microsoft.com/office/powerpoint/2010/main" val="330019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Learn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verb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types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1, 2 and 3 (videot,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quiz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-tehtävät)</a:t>
            </a:r>
          </a:p>
          <a:p>
            <a:pPr marL="0" indent="0">
              <a:buNone/>
            </a:pP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Learn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basic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time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expressions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(2 tehtävää)</a:t>
            </a:r>
          </a:p>
        </p:txBody>
      </p:sp>
    </p:spTree>
    <p:extLst>
      <p:ext uri="{BB962C8B-B14F-4D97-AF65-F5344CB8AC3E}">
        <p14:creationId xmlns:p14="http://schemas.microsoft.com/office/powerpoint/2010/main" val="8040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Kirjan </a:t>
            </a:r>
            <a:r>
              <a:rPr lang="en-US" dirty="0" err="1">
                <a:highlight>
                  <a:srgbClr val="FFFF00"/>
                </a:highlight>
              </a:rPr>
              <a:t>tehtävät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AFTER YOU HAVE WATCHED THE VIDEOS etc.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6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1ACB97-29C6-47CD-9F55-DD422511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HYVÄÄ PÄIVÄNJATKOA!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A3C7D-BE80-4B7E-97F4-7508BAAD3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5969" y="5569874"/>
            <a:ext cx="8288032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NÄHDÄÄN TORSTAINA!</a:t>
            </a:r>
          </a:p>
        </p:txBody>
      </p:sp>
      <p:pic>
        <p:nvPicPr>
          <p:cNvPr id="6" name="Picture 5" descr="A picture containing cup, coffee, table, food&#10;&#10;Description automatically generated">
            <a:extLst>
              <a:ext uri="{FF2B5EF4-FFF2-40B4-BE49-F238E27FC236}">
                <a16:creationId xmlns:a16="http://schemas.microsoft.com/office/drawing/2014/main" id="{E9232ADD-552A-44F8-A9BE-2DC7CA01B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944" r="2" b="4946"/>
          <a:stretch/>
        </p:blipFill>
        <p:spPr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979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DBBE-4FF8-41A7-9BF5-96FABD9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125730"/>
            <a:ext cx="8896812" cy="52578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Yhdessä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9A129-1C63-4BA1-B691-54872A1E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29" y="818577"/>
            <a:ext cx="11713845" cy="5913693"/>
          </a:xfrm>
        </p:spPr>
        <p:txBody>
          <a:bodyPr>
            <a:normAutofit/>
          </a:bodyPr>
          <a:lstStyle/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 Oletko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maisteriopiskelija?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Olen. – M(in)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äkin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(olen maisteriopiskelija). / 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 ole.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Mä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olen tohtoriopiskelija.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 Puhutko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espanjaa?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Joo, puhun. / 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 puhu.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Asutko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Espoossa?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Kyllä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Mä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asun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…/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Mä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Helsingissä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    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Oletko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naimisissa?                                             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Olen. 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ole.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 Asutko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yksin?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Joo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poika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/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tyttöystävän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kämppäkaverin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kumppanin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kanssa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Oletko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eurooppalainen?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Olen.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olen ….lainen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./ En ole. Olen aasialainen/amerikkalainen.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A33B7F-2474-43B6-8520-D138B0323F15}"/>
              </a:ext>
            </a:extLst>
          </p:cNvPr>
          <p:cNvSpPr/>
          <p:nvPr/>
        </p:nvSpPr>
        <p:spPr>
          <a:xfrm>
            <a:off x="8429625" y="1838004"/>
            <a:ext cx="3694211" cy="33435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Reaktiot: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okei,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joo,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aijaa</a:t>
            </a: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Entä </a:t>
            </a:r>
            <a:r>
              <a:rPr lang="fi-FI" sz="3600" b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59F764-75DD-42D8-B087-459679605D67}"/>
              </a:ext>
            </a:extLst>
          </p:cNvPr>
          <p:cNvSpPr txBox="1"/>
          <p:nvPr/>
        </p:nvSpPr>
        <p:spPr>
          <a:xfrm>
            <a:off x="274320" y="1"/>
            <a:ext cx="656082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OLLA NAIMISISSA</a:t>
            </a:r>
          </a:p>
          <a:p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</a:rPr>
              <a:t>TO BE MARRIED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ASUA YHDESSÄ</a:t>
            </a:r>
          </a:p>
          <a:p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</a:rPr>
              <a:t>TO LIVE TOGETHER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SINKKU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SINGLE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NAIMATON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UNMARRIED (OFFICIAL)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ERONNUT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DIVORCED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ERONNUT YKSINHUOLTAJA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DIVORCED SINGLE PARENT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AVOLIITOSSA</a:t>
            </a:r>
          </a:p>
          <a:p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</a:rPr>
              <a:t>COMMON-LAW MARRIAGE</a:t>
            </a:r>
          </a:p>
          <a:p>
            <a:endParaRPr lang="en-US" sz="32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5DB4921-07EA-4666-8201-FB40BE01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52" y="120690"/>
            <a:ext cx="7161081" cy="6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59F764-75DD-42D8-B087-459679605D67}"/>
              </a:ext>
            </a:extLst>
          </p:cNvPr>
          <p:cNvSpPr txBox="1"/>
          <p:nvPr/>
        </p:nvSpPr>
        <p:spPr>
          <a:xfrm>
            <a:off x="274320" y="1"/>
            <a:ext cx="73075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3200" dirty="0"/>
              <a:t>Lue </a:t>
            </a:r>
            <a:r>
              <a:rPr lang="en-US" sz="3200" dirty="0" err="1"/>
              <a:t>teksti</a:t>
            </a:r>
            <a:r>
              <a:rPr lang="en-US" sz="3200" dirty="0"/>
              <a:t> </a:t>
            </a:r>
            <a:r>
              <a:rPr lang="en-US" sz="3200" dirty="0" err="1"/>
              <a:t>sivulla</a:t>
            </a:r>
            <a:r>
              <a:rPr lang="en-US" sz="3200" dirty="0"/>
              <a:t> 20.</a:t>
            </a:r>
          </a:p>
          <a:p>
            <a:r>
              <a:rPr lang="en-US" sz="3200" dirty="0" err="1"/>
              <a:t>Vastaa</a:t>
            </a:r>
            <a:r>
              <a:rPr lang="en-US" sz="3200" dirty="0"/>
              <a:t> </a:t>
            </a:r>
            <a:r>
              <a:rPr lang="en-US" sz="3200" dirty="0" err="1"/>
              <a:t>kysymyksiin</a:t>
            </a:r>
            <a:r>
              <a:rPr lang="en-US" sz="3200" dirty="0"/>
              <a:t>!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Ketkä</a:t>
            </a:r>
            <a:r>
              <a:rPr lang="en-US" sz="2800" dirty="0"/>
              <a:t> </a:t>
            </a:r>
            <a:r>
              <a:rPr lang="en-US" sz="2800" dirty="0" err="1"/>
              <a:t>ovat</a:t>
            </a:r>
            <a:r>
              <a:rPr lang="en-US" sz="2800" dirty="0"/>
              <a:t> </a:t>
            </a:r>
            <a:r>
              <a:rPr lang="en-US" sz="2800" dirty="0" err="1"/>
              <a:t>naimisissa</a:t>
            </a:r>
            <a:r>
              <a:rPr lang="en-US" sz="2800" dirty="0"/>
              <a:t>? (</a:t>
            </a:r>
            <a:r>
              <a:rPr lang="en-US" sz="2800" dirty="0" err="1">
                <a:highlight>
                  <a:srgbClr val="FFFF00"/>
                </a:highlight>
              </a:rPr>
              <a:t>ketkä</a:t>
            </a:r>
            <a:r>
              <a:rPr lang="en-US" sz="2800" dirty="0">
                <a:highlight>
                  <a:srgbClr val="FFFF00"/>
                </a:highlight>
              </a:rPr>
              <a:t> =who pl.)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Ketkä</a:t>
            </a:r>
            <a:r>
              <a:rPr lang="en-US" sz="2800" dirty="0"/>
              <a:t> </a:t>
            </a:r>
            <a:r>
              <a:rPr lang="en-US" sz="2800" dirty="0" err="1"/>
              <a:t>asuvat</a:t>
            </a:r>
            <a:r>
              <a:rPr lang="en-US" sz="2800" dirty="0"/>
              <a:t> </a:t>
            </a:r>
            <a:r>
              <a:rPr lang="en-US" sz="2800" dirty="0" err="1"/>
              <a:t>yhdessä</a:t>
            </a:r>
            <a:r>
              <a:rPr lang="en-US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Kuka on </a:t>
            </a:r>
            <a:r>
              <a:rPr lang="en-US" sz="2800" dirty="0" err="1"/>
              <a:t>Juhanin</a:t>
            </a:r>
            <a:r>
              <a:rPr lang="en-US" sz="2800" dirty="0"/>
              <a:t> </a:t>
            </a:r>
            <a:r>
              <a:rPr lang="en-US" sz="2800" dirty="0" err="1"/>
              <a:t>vaimo</a:t>
            </a:r>
            <a:r>
              <a:rPr lang="en-US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Kuka on </a:t>
            </a:r>
            <a:r>
              <a:rPr lang="en-US" sz="2800" dirty="0" err="1"/>
              <a:t>eronnut</a:t>
            </a:r>
            <a:r>
              <a:rPr lang="en-US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Kenen</a:t>
            </a:r>
            <a:r>
              <a:rPr lang="en-US" sz="2800" dirty="0"/>
              <a:t> </a:t>
            </a:r>
            <a:r>
              <a:rPr lang="en-US" sz="2800" dirty="0" err="1"/>
              <a:t>tyttö</a:t>
            </a:r>
            <a:r>
              <a:rPr lang="en-US" sz="2800" dirty="0"/>
              <a:t> Julia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Minkä</a:t>
            </a:r>
            <a:r>
              <a:rPr lang="en-US" sz="2800" dirty="0"/>
              <a:t> </a:t>
            </a:r>
            <a:r>
              <a:rPr lang="en-US" sz="2800" dirty="0" err="1"/>
              <a:t>ikäinen</a:t>
            </a:r>
            <a:r>
              <a:rPr lang="en-US" sz="2800" dirty="0"/>
              <a:t> Julia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Ketkä</a:t>
            </a:r>
            <a:r>
              <a:rPr lang="en-US" sz="2800" dirty="0"/>
              <a:t> </a:t>
            </a:r>
            <a:r>
              <a:rPr lang="en-US" sz="2800" dirty="0" err="1"/>
              <a:t>ovat</a:t>
            </a:r>
            <a:r>
              <a:rPr lang="en-US" sz="2800" dirty="0"/>
              <a:t> </a:t>
            </a:r>
            <a:r>
              <a:rPr lang="en-US" sz="2800" dirty="0" err="1"/>
              <a:t>avoliitossa</a:t>
            </a:r>
            <a:r>
              <a:rPr lang="en-US" sz="2800" dirty="0"/>
              <a:t>?</a:t>
            </a:r>
          </a:p>
          <a:p>
            <a:endParaRPr lang="en-US" sz="32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5DB4921-07EA-4666-8201-FB40BE01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0" y="332459"/>
            <a:ext cx="5013960" cy="6193081"/>
          </a:xfrm>
          <a:prstGeom prst="rect">
            <a:avLst/>
          </a:prstGeom>
        </p:spPr>
      </p:pic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2EE452C7-DD42-429F-A38E-2514F543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47" y="184831"/>
            <a:ext cx="1549093" cy="11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6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03" y="219076"/>
            <a:ext cx="11416731" cy="4429124"/>
          </a:xfrm>
        </p:spPr>
        <p:txBody>
          <a:bodyPr>
            <a:normAutofit/>
          </a:bodyPr>
          <a:lstStyle/>
          <a:p>
            <a:r>
              <a:rPr lang="en-US" sz="3200" dirty="0"/>
              <a:t>Lue teksti.Tee </a:t>
            </a:r>
            <a:r>
              <a:rPr lang="en-US" sz="3200" dirty="0" err="1"/>
              <a:t>kysymyksiä</a:t>
            </a:r>
            <a:r>
              <a:rPr lang="en-US" sz="3200" dirty="0"/>
              <a:t>.</a:t>
            </a:r>
            <a:br>
              <a:rPr lang="en-US" sz="3200" dirty="0"/>
            </a:br>
            <a:br>
              <a:rPr lang="en-US" sz="3200" dirty="0"/>
            </a:br>
            <a:r>
              <a:rPr lang="fi-FI" sz="2700" dirty="0">
                <a:solidFill>
                  <a:schemeClr val="tx1"/>
                </a:solidFill>
              </a:rPr>
              <a:t>Isabel asuu Espoossa. Hän puhuu saksaa, englantia, hollantia, </a:t>
            </a:r>
            <a:br>
              <a:rPr lang="fi-FI" sz="2700" dirty="0">
                <a:solidFill>
                  <a:schemeClr val="tx1"/>
                </a:solidFill>
              </a:rPr>
            </a:br>
            <a:r>
              <a:rPr lang="fi-FI" sz="2700" dirty="0">
                <a:solidFill>
                  <a:schemeClr val="tx1"/>
                </a:solidFill>
              </a:rPr>
              <a:t>espanjaa ja vähän suomea. </a:t>
            </a:r>
            <a:r>
              <a:rPr lang="fi-FI" sz="2700" dirty="0" err="1">
                <a:solidFill>
                  <a:schemeClr val="tx1"/>
                </a:solidFill>
              </a:rPr>
              <a:t>Isabel</a:t>
            </a:r>
            <a:r>
              <a:rPr lang="fi-FI" sz="2700" dirty="0">
                <a:solidFill>
                  <a:schemeClr val="tx1"/>
                </a:solidFill>
              </a:rPr>
              <a:t> on saksalainen. </a:t>
            </a:r>
            <a:br>
              <a:rPr lang="fi-FI" sz="2700" dirty="0">
                <a:solidFill>
                  <a:schemeClr val="tx1"/>
                </a:solidFill>
              </a:rPr>
            </a:br>
            <a:r>
              <a:rPr lang="fi-FI" sz="2700" dirty="0">
                <a:solidFill>
                  <a:schemeClr val="tx1"/>
                </a:solidFill>
              </a:rPr>
              <a:t>Hän asuu Suomessa, koska hän on maisteriopiskelija Aalto-yliopistossa. Hän on 24-vuotias. </a:t>
            </a:r>
            <a:br>
              <a:rPr lang="fi-FI" sz="2700" dirty="0">
                <a:solidFill>
                  <a:schemeClr val="tx1"/>
                </a:solidFill>
              </a:rPr>
            </a:br>
            <a:r>
              <a:rPr lang="fi-FI" sz="2700" dirty="0">
                <a:solidFill>
                  <a:schemeClr val="tx1"/>
                </a:solidFill>
              </a:rPr>
              <a:t>Hänen paras ystävä on </a:t>
            </a:r>
            <a:r>
              <a:rPr lang="fi-FI" sz="2700" dirty="0" err="1">
                <a:solidFill>
                  <a:schemeClr val="tx1"/>
                </a:solidFill>
              </a:rPr>
              <a:t>Arya</a:t>
            </a:r>
            <a:r>
              <a:rPr lang="fi-FI" sz="2700" dirty="0">
                <a:solidFill>
                  <a:schemeClr val="tx1"/>
                </a:solidFill>
              </a:rPr>
              <a:t>.</a:t>
            </a:r>
            <a:br>
              <a:rPr lang="fi-FI" sz="2700" dirty="0">
                <a:solidFill>
                  <a:schemeClr val="tx1"/>
                </a:solidFill>
              </a:rPr>
            </a:br>
            <a:r>
              <a:rPr lang="fi-FI" sz="2700" dirty="0" err="1">
                <a:solidFill>
                  <a:schemeClr val="tx1"/>
                </a:solidFill>
              </a:rPr>
              <a:t>Isabelin</a:t>
            </a:r>
            <a:r>
              <a:rPr lang="fi-FI" sz="2700" dirty="0">
                <a:solidFill>
                  <a:schemeClr val="tx1"/>
                </a:solidFill>
              </a:rPr>
              <a:t> suomalainen lempisana on ‘kysymys’.</a:t>
            </a:r>
            <a:br>
              <a:rPr lang="fi-FI" sz="2700" dirty="0">
                <a:solidFill>
                  <a:schemeClr val="tx1"/>
                </a:solidFill>
              </a:rPr>
            </a:br>
            <a:r>
              <a:rPr lang="fi-FI" sz="2700" dirty="0">
                <a:solidFill>
                  <a:schemeClr val="tx1"/>
                </a:solidFill>
              </a:rPr>
              <a:t>Hänellä on kolme kurssia.</a:t>
            </a:r>
            <a:br>
              <a:rPr lang="fi-FI" sz="2700" dirty="0">
                <a:solidFill>
                  <a:schemeClr val="tx1"/>
                </a:solidFill>
              </a:rPr>
            </a:br>
            <a:endParaRPr lang="en-US" sz="27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4400549"/>
            <a:ext cx="10864388" cy="2372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Kuka?     Missä?     Miksi?       Minkä maalainen?</a:t>
            </a:r>
          </a:p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            Mitä kieltä?               Mikä?</a:t>
            </a:r>
          </a:p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Kuinka vanha?              Kuinka monta?</a:t>
            </a:r>
          </a:p>
        </p:txBody>
      </p:sp>
      <p:pic>
        <p:nvPicPr>
          <p:cNvPr id="6" name="Picture 2" descr="9. LUOKKA: KIRJALLISUUSHISTORIAN PARITYÖ |">
            <a:extLst>
              <a:ext uri="{FF2B5EF4-FFF2-40B4-BE49-F238E27FC236}">
                <a16:creationId xmlns:a16="http://schemas.microsoft.com/office/drawing/2014/main" id="{74A6D09D-8479-4277-8F7C-BE2894FA3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52" y="84816"/>
            <a:ext cx="1330967" cy="96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6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C621-6713-4DD2-B817-E8CE01D0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7080"/>
            <a:ext cx="8596668" cy="1180214"/>
          </a:xfrm>
        </p:spPr>
        <p:txBody>
          <a:bodyPr>
            <a:normAutofit/>
          </a:bodyPr>
          <a:lstStyle/>
          <a:p>
            <a:r>
              <a:rPr lang="en-US" sz="3200" dirty="0"/>
              <a:t>PARITYÖ </a:t>
            </a:r>
            <a:br>
              <a:rPr lang="en-US" sz="3200" dirty="0"/>
            </a:br>
            <a:r>
              <a:rPr lang="en-US" sz="3200" dirty="0"/>
              <a:t>Lue </a:t>
            </a:r>
            <a:r>
              <a:rPr lang="en-US" sz="3200" dirty="0" err="1"/>
              <a:t>teksti</a:t>
            </a:r>
            <a:r>
              <a:rPr lang="en-US" sz="3200" dirty="0"/>
              <a:t> s.21 ja vastaa kysymyksiin.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30A0-D3EC-4F88-A09C-91467355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01209"/>
            <a:ext cx="4762253" cy="4827181"/>
          </a:xfrm>
        </p:spPr>
        <p:txBody>
          <a:bodyPr>
            <a:normAutofit/>
          </a:bodyPr>
          <a:lstStyle/>
          <a:p>
            <a:r>
              <a:rPr lang="en-US" sz="3200" dirty="0"/>
              <a:t>Mikä hänen nimi on?</a:t>
            </a:r>
          </a:p>
          <a:p>
            <a:r>
              <a:rPr lang="fi-FI" sz="3200" dirty="0"/>
              <a:t>Kuka hänen tyttö on?</a:t>
            </a:r>
          </a:p>
          <a:p>
            <a:r>
              <a:rPr lang="fi-FI" sz="3200" dirty="0"/>
              <a:t>Minkä ikäinen Julia on?</a:t>
            </a:r>
          </a:p>
          <a:p>
            <a:r>
              <a:rPr lang="fi-FI" sz="3200" dirty="0"/>
              <a:t>Missä Marja ja Julia asuvat?</a:t>
            </a:r>
          </a:p>
          <a:p>
            <a:r>
              <a:rPr lang="fi-FI" sz="3200" dirty="0"/>
              <a:t>Missä Julian isä asuu?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AF8C2-FDE7-4B58-BC9D-B0273DEEE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53" y="1625800"/>
            <a:ext cx="4941397" cy="49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02838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Kieliympäristö/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2900" y="1360170"/>
            <a:ext cx="11544300" cy="539464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fi-FI" i="1" dirty="0">
                <a:highlight>
                  <a:srgbClr val="FFFF00"/>
                </a:highlight>
              </a:rPr>
              <a:t>Minun perhe 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Malli: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Mun</a:t>
            </a:r>
            <a:r>
              <a:rPr lang="fi-FI" i="1" dirty="0">
                <a:highlight>
                  <a:srgbClr val="FFFF00"/>
                </a:highlight>
              </a:rPr>
              <a:t> perheessä on….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Mun</a:t>
            </a:r>
            <a:r>
              <a:rPr lang="fi-FI" i="1" dirty="0">
                <a:highlight>
                  <a:srgbClr val="FFFF00"/>
                </a:highlight>
              </a:rPr>
              <a:t> isä on…</a:t>
            </a:r>
            <a:r>
              <a:rPr lang="fi-FI" i="1" dirty="0" err="1">
                <a:highlight>
                  <a:srgbClr val="FFFF00"/>
                </a:highlight>
              </a:rPr>
              <a:t>Mun</a:t>
            </a:r>
            <a:r>
              <a:rPr lang="fi-FI" i="1" dirty="0">
                <a:highlight>
                  <a:srgbClr val="FFFF00"/>
                </a:highlight>
              </a:rPr>
              <a:t> sisko on…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Minkä maalainen? Missä asuu?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Kuinka vanha? Mitä opiskelee?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Mitä kieltä puhuu?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b="1" i="1" dirty="0">
                <a:highlight>
                  <a:srgbClr val="FFFF00"/>
                </a:highlight>
              </a:rPr>
              <a:t>KISSA JA KOIRA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</p:txBody>
      </p:sp>
      <p:pic>
        <p:nvPicPr>
          <p:cNvPr id="4" name="Picture 2" descr="Kipinäkeskus - Etsintäkuulutus! 🕵️‍♀️😀 Roihusten perhe... | Facebook">
            <a:extLst>
              <a:ext uri="{FF2B5EF4-FFF2-40B4-BE49-F238E27FC236}">
                <a16:creationId xmlns:a16="http://schemas.microsoft.com/office/drawing/2014/main" id="{4247BFD4-2913-4EAE-AA5F-E6D19A44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70" y="1783080"/>
            <a:ext cx="5018566" cy="45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adientVTI">
  <a:themeElements>
    <a:clrScheme name="AnalogousFromLightSeedLeftStep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412624"/>
      </a:dk2>
      <a:lt2>
        <a:srgbClr val="E2E5E8"/>
      </a:lt2>
      <a:accent1>
        <a:srgbClr val="C37F4D"/>
      </a:accent1>
      <a:accent2>
        <a:srgbClr val="B13C3B"/>
      </a:accent2>
      <a:accent3>
        <a:srgbClr val="C34D7D"/>
      </a:accent3>
      <a:accent4>
        <a:srgbClr val="B13B9D"/>
      </a:accent4>
      <a:accent5>
        <a:srgbClr val="A64DC3"/>
      </a:accent5>
      <a:accent6>
        <a:srgbClr val="6A43B5"/>
      </a:accent6>
      <a:hlink>
        <a:srgbClr val="3F89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950</Words>
  <Application>Microsoft Office PowerPoint</Application>
  <PresentationFormat>Widescreen</PresentationFormat>
  <Paragraphs>192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Arial</vt:lpstr>
      <vt:lpstr>Avenir Next LT Pro</vt:lpstr>
      <vt:lpstr>AvenirNext LT Pro Medium</vt:lpstr>
      <vt:lpstr>Calibri</vt:lpstr>
      <vt:lpstr>Century Gothic</vt:lpstr>
      <vt:lpstr>Comic Sans MS</vt:lpstr>
      <vt:lpstr>Elephant</vt:lpstr>
      <vt:lpstr>Sabon Next LT</vt:lpstr>
      <vt:lpstr>Segoe UI</vt:lpstr>
      <vt:lpstr>Trebuchet MS</vt:lpstr>
      <vt:lpstr>Univers</vt:lpstr>
      <vt:lpstr>Wingdings 3</vt:lpstr>
      <vt:lpstr>DappledVTI</vt:lpstr>
      <vt:lpstr>Office-teema</vt:lpstr>
      <vt:lpstr>GradientVTI</vt:lpstr>
      <vt:lpstr>Facet</vt:lpstr>
      <vt:lpstr>Facet</vt:lpstr>
      <vt:lpstr>BrushVTI</vt:lpstr>
      <vt:lpstr>Facet</vt:lpstr>
      <vt:lpstr>Hei opiskelijat!</vt:lpstr>
      <vt:lpstr>Tänään</vt:lpstr>
      <vt:lpstr>Tee –ko/-kö kysymys.</vt:lpstr>
      <vt:lpstr>Yhdessä</vt:lpstr>
      <vt:lpstr>PowerPoint Presentation</vt:lpstr>
      <vt:lpstr>PowerPoint Presentation</vt:lpstr>
      <vt:lpstr>Lue teksti.Tee kysymyksiä.  Isabel asuu Espoossa. Hän puhuu saksaa, englantia, hollantia,  espanjaa ja vähän suomea. Isabel on saksalainen.  Hän asuu Suomessa, koska hän on maisteriopiskelija Aalto-yliopistossa. Hän on 24-vuotias.  Hänen paras ystävä on Arya. Isabelin suomalainen lempisana on ‘kysymys’. Hänellä on kolme kurssia. </vt:lpstr>
      <vt:lpstr>PARITYÖ  Lue teksti s.21 ja vastaa kysymyksiin.</vt:lpstr>
      <vt:lpstr>Kotona/At home Kieliympäristö/language all around</vt:lpstr>
      <vt:lpstr>Perhesanasto (ekstra)</vt:lpstr>
      <vt:lpstr>Olen Anja Keränen ja olen intensiivikurssin opettaja.  Minun koti on Vantaalla. Mun mies on romanialainen.  Hänen nimi on Vlad.  Meidän naapurit ovat eläkkeellä. Heidän nimensä ovat Merja ja Pertti. </vt:lpstr>
      <vt:lpstr>PowerPoint Presentation</vt:lpstr>
      <vt:lpstr>                               Genetiivi</vt:lpstr>
      <vt:lpstr>PowerPoint Presentation</vt:lpstr>
      <vt:lpstr>PowerPoint Presentation</vt:lpstr>
      <vt:lpstr>Tehtävä 17 sivu 31 Tee kysymyksiä!</vt:lpstr>
      <vt:lpstr>Kurssiohjelma  Teksti 1 (dedis = deadline ensi maanantai 29.1.)  MyCourses Teksti 1 palautus 29.1.</vt:lpstr>
      <vt:lpstr>PowerPoint Presentation</vt:lpstr>
      <vt:lpstr>Verbityypit sivut 42-44</vt:lpstr>
      <vt:lpstr>PowerPoint Presentation</vt:lpstr>
      <vt:lpstr>Verbityyppi 1.</vt:lpstr>
      <vt:lpstr>PowerPoint Presentation</vt:lpstr>
      <vt:lpstr>Verbityyppi 2</vt:lpstr>
      <vt:lpstr>PowerPoint Presentation</vt:lpstr>
      <vt:lpstr>Verbityyppi 3</vt:lpstr>
      <vt:lpstr>Verbityyppi 3 olla   (ole-)       to be, to exist (present)</vt:lpstr>
      <vt:lpstr>PowerPoint Presentation</vt:lpstr>
      <vt:lpstr>Verbityyppi 4</vt:lpstr>
      <vt:lpstr>PowerPoint Presentation</vt:lpstr>
      <vt:lpstr>Verbityyppi 5</vt:lpstr>
      <vt:lpstr>Monikäyttöinen multifunctional</vt:lpstr>
      <vt:lpstr>Kotona/At home MyCourses</vt:lpstr>
      <vt:lpstr>Kotona/At home Kirjassa/ in the book</vt:lpstr>
      <vt:lpstr>HYVÄÄ PÄIVÄNJATKOA!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 opiskelijat!</dc:title>
  <dc:creator>Jäppinen Emese</dc:creator>
  <cp:lastModifiedBy>Keränen Anja</cp:lastModifiedBy>
  <cp:revision>43</cp:revision>
  <dcterms:created xsi:type="dcterms:W3CDTF">2022-09-18T12:29:56Z</dcterms:created>
  <dcterms:modified xsi:type="dcterms:W3CDTF">2024-01-22T07:02:14Z</dcterms:modified>
</cp:coreProperties>
</file>