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23"/>
  </p:notesMasterIdLst>
  <p:sldIdLst>
    <p:sldId id="322" r:id="rId2"/>
    <p:sldId id="257" r:id="rId3"/>
    <p:sldId id="328" r:id="rId4"/>
    <p:sldId id="327" r:id="rId5"/>
    <p:sldId id="308" r:id="rId6"/>
    <p:sldId id="310" r:id="rId7"/>
    <p:sldId id="311" r:id="rId8"/>
    <p:sldId id="317" r:id="rId9"/>
    <p:sldId id="334" r:id="rId10"/>
    <p:sldId id="302" r:id="rId11"/>
    <p:sldId id="323" r:id="rId12"/>
    <p:sldId id="326" r:id="rId13"/>
    <p:sldId id="299" r:id="rId14"/>
    <p:sldId id="298" r:id="rId15"/>
    <p:sldId id="324" r:id="rId16"/>
    <p:sldId id="331" r:id="rId17"/>
    <p:sldId id="332" r:id="rId18"/>
    <p:sldId id="333" r:id="rId19"/>
    <p:sldId id="270" r:id="rId20"/>
    <p:sldId id="330" r:id="rId21"/>
    <p:sldId id="329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975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D4101-D1E3-4010-B687-23F267687EE2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BE71155-D090-40CB-B691-606AF5A8DA6A}">
      <dgm:prSet/>
      <dgm:spPr/>
      <dgm:t>
        <a:bodyPr/>
        <a:lstStyle/>
        <a:p>
          <a:r>
            <a:rPr lang="fi-FI" b="1"/>
            <a:t>MyCourses (instructions):</a:t>
          </a:r>
          <a:endParaRPr lang="en-US"/>
        </a:p>
      </dgm:t>
    </dgm:pt>
    <dgm:pt modelId="{45E0AB7F-6085-4939-8EB2-3D1786B1E797}" type="parTrans" cxnId="{5FB3F7FE-ED21-4051-9023-B441FE8B191A}">
      <dgm:prSet/>
      <dgm:spPr/>
      <dgm:t>
        <a:bodyPr/>
        <a:lstStyle/>
        <a:p>
          <a:endParaRPr lang="en-US"/>
        </a:p>
      </dgm:t>
    </dgm:pt>
    <dgm:pt modelId="{DC4A4AFE-2050-485B-A7B3-D0F821620EB1}" type="sibTrans" cxnId="{5FB3F7FE-ED21-4051-9023-B441FE8B191A}">
      <dgm:prSet/>
      <dgm:spPr/>
      <dgm:t>
        <a:bodyPr/>
        <a:lstStyle/>
        <a:p>
          <a:endParaRPr lang="en-US"/>
        </a:p>
      </dgm:t>
    </dgm:pt>
    <dgm:pt modelId="{A4722A3B-D9AD-45C1-A65C-46F5C5931FCA}">
      <dgm:prSet/>
      <dgm:spPr/>
      <dgm:t>
        <a:bodyPr/>
        <a:lstStyle/>
        <a:p>
          <a:r>
            <a:rPr lang="en-US" b="1" i="0" u="sng"/>
            <a:t>Choose a topic</a:t>
          </a:r>
          <a:r>
            <a:rPr lang="en-US" b="1" i="0"/>
            <a:t> and write your name and your presentation's topic after the theme in MyCourses.</a:t>
          </a:r>
          <a:endParaRPr lang="en-US"/>
        </a:p>
      </dgm:t>
    </dgm:pt>
    <dgm:pt modelId="{50E91A28-48F5-4C06-9A90-721A5AD9B789}" type="parTrans" cxnId="{84D2B717-A7D2-4CF7-AEC3-87368A661AD9}">
      <dgm:prSet/>
      <dgm:spPr/>
      <dgm:t>
        <a:bodyPr/>
        <a:lstStyle/>
        <a:p>
          <a:endParaRPr lang="en-US"/>
        </a:p>
      </dgm:t>
    </dgm:pt>
    <dgm:pt modelId="{B0F5B075-894B-4364-AE93-9B1DDE8375CB}" type="sibTrans" cxnId="{84D2B717-A7D2-4CF7-AEC3-87368A661AD9}">
      <dgm:prSet/>
      <dgm:spPr/>
      <dgm:t>
        <a:bodyPr/>
        <a:lstStyle/>
        <a:p>
          <a:endParaRPr lang="en-US"/>
        </a:p>
      </dgm:t>
    </dgm:pt>
    <dgm:pt modelId="{EF211D62-45A2-46A3-A8A9-51D71F706257}">
      <dgm:prSet/>
      <dgm:spPr/>
      <dgm:t>
        <a:bodyPr/>
        <a:lstStyle/>
        <a:p>
          <a:r>
            <a:rPr lang="en-US" b="1"/>
            <a:t>1.</a:t>
          </a:r>
          <a:r>
            <a:rPr lang="en-US" b="1" i="0"/>
            <a:t> History (a person, an event, an era..):</a:t>
          </a:r>
          <a:br>
            <a:rPr lang="en-US" b="0" i="0"/>
          </a:br>
          <a:endParaRPr lang="en-US"/>
        </a:p>
      </dgm:t>
    </dgm:pt>
    <dgm:pt modelId="{1D11F891-A5EF-41FF-A192-A34335918801}" type="parTrans" cxnId="{BD01B61D-F235-4DF9-8F82-6AD49646E252}">
      <dgm:prSet/>
      <dgm:spPr/>
      <dgm:t>
        <a:bodyPr/>
        <a:lstStyle/>
        <a:p>
          <a:endParaRPr lang="en-US"/>
        </a:p>
      </dgm:t>
    </dgm:pt>
    <dgm:pt modelId="{8B9B1FAE-A800-4749-A677-BD3B627E3CE7}" type="sibTrans" cxnId="{BD01B61D-F235-4DF9-8F82-6AD49646E252}">
      <dgm:prSet/>
      <dgm:spPr/>
      <dgm:t>
        <a:bodyPr/>
        <a:lstStyle/>
        <a:p>
          <a:endParaRPr lang="en-US"/>
        </a:p>
      </dgm:t>
    </dgm:pt>
    <dgm:pt modelId="{DC3FE725-4F81-4FB0-A868-3FFAF1D15DF0}">
      <dgm:prSet/>
      <dgm:spPr/>
      <dgm:t>
        <a:bodyPr/>
        <a:lstStyle/>
        <a:p>
          <a:r>
            <a:rPr lang="en-US"/>
            <a:t>2.</a:t>
          </a:r>
          <a:r>
            <a:rPr lang="en-US" b="1" i="0"/>
            <a:t>Geography (national Landscape(s), nature, places..):</a:t>
          </a:r>
          <a:br>
            <a:rPr lang="en-US" b="0" i="0"/>
          </a:br>
          <a:endParaRPr lang="en-US"/>
        </a:p>
      </dgm:t>
    </dgm:pt>
    <dgm:pt modelId="{8A802653-4C89-4368-9929-4491EF975884}" type="parTrans" cxnId="{B466B5F2-1795-490B-96BA-529503492A8F}">
      <dgm:prSet/>
      <dgm:spPr/>
      <dgm:t>
        <a:bodyPr/>
        <a:lstStyle/>
        <a:p>
          <a:endParaRPr lang="en-US"/>
        </a:p>
      </dgm:t>
    </dgm:pt>
    <dgm:pt modelId="{F75BCEC5-B555-4285-B1BC-AC800413C90A}" type="sibTrans" cxnId="{B466B5F2-1795-490B-96BA-529503492A8F}">
      <dgm:prSet/>
      <dgm:spPr/>
      <dgm:t>
        <a:bodyPr/>
        <a:lstStyle/>
        <a:p>
          <a:endParaRPr lang="en-US"/>
        </a:p>
      </dgm:t>
    </dgm:pt>
    <dgm:pt modelId="{E1EA28AA-5EB0-43B4-96A2-AF9AA5B15902}">
      <dgm:prSet/>
      <dgm:spPr/>
      <dgm:t>
        <a:bodyPr/>
        <a:lstStyle/>
        <a:p>
          <a:r>
            <a:rPr lang="en-US" b="1" i="0"/>
            <a:t>3. Art and architecture (music, arts, film, literature..):</a:t>
          </a:r>
          <a:br>
            <a:rPr lang="en-US" b="0" i="0"/>
          </a:br>
          <a:endParaRPr lang="en-US"/>
        </a:p>
      </dgm:t>
    </dgm:pt>
    <dgm:pt modelId="{7CF2B11B-618C-4790-971C-95707742F8DC}" type="parTrans" cxnId="{030AC2A7-A966-4E0C-A559-7E844DB05C20}">
      <dgm:prSet/>
      <dgm:spPr/>
      <dgm:t>
        <a:bodyPr/>
        <a:lstStyle/>
        <a:p>
          <a:endParaRPr lang="en-US"/>
        </a:p>
      </dgm:t>
    </dgm:pt>
    <dgm:pt modelId="{58E48523-3E09-404F-9370-42B6FA798993}" type="sibTrans" cxnId="{030AC2A7-A966-4E0C-A559-7E844DB05C20}">
      <dgm:prSet/>
      <dgm:spPr/>
      <dgm:t>
        <a:bodyPr/>
        <a:lstStyle/>
        <a:p>
          <a:endParaRPr lang="en-US"/>
        </a:p>
      </dgm:t>
    </dgm:pt>
    <dgm:pt modelId="{002B3E3C-A0AD-42E0-850B-C23C613EF356}">
      <dgm:prSet/>
      <dgm:spPr/>
      <dgm:t>
        <a:bodyPr/>
        <a:lstStyle/>
        <a:p>
          <a:r>
            <a:rPr lang="en-US" b="1" i="0"/>
            <a:t>4. Technology:</a:t>
          </a:r>
          <a:br>
            <a:rPr lang="en-US" b="1" i="0"/>
          </a:br>
          <a:endParaRPr lang="en-US"/>
        </a:p>
      </dgm:t>
    </dgm:pt>
    <dgm:pt modelId="{80D1C822-24FA-43DA-ACA1-E00958E38EC4}" type="parTrans" cxnId="{66448A56-B74A-4B76-B333-32D4D68AA46B}">
      <dgm:prSet/>
      <dgm:spPr/>
      <dgm:t>
        <a:bodyPr/>
        <a:lstStyle/>
        <a:p>
          <a:endParaRPr lang="en-US"/>
        </a:p>
      </dgm:t>
    </dgm:pt>
    <dgm:pt modelId="{197A5516-7772-40F0-A3AA-D8F212BE336F}" type="sibTrans" cxnId="{66448A56-B74A-4B76-B333-32D4D68AA46B}">
      <dgm:prSet/>
      <dgm:spPr/>
      <dgm:t>
        <a:bodyPr/>
        <a:lstStyle/>
        <a:p>
          <a:endParaRPr lang="en-US"/>
        </a:p>
      </dgm:t>
    </dgm:pt>
    <dgm:pt modelId="{7375D4F5-FCB1-4EB1-89E4-2360BACDC9D9}">
      <dgm:prSet/>
      <dgm:spPr/>
      <dgm:t>
        <a:bodyPr/>
        <a:lstStyle/>
        <a:p>
          <a:r>
            <a:rPr lang="en-US" b="1" i="0"/>
            <a:t>5. Business (game industry, design..):</a:t>
          </a:r>
          <a:br>
            <a:rPr lang="en-US" b="0" i="0"/>
          </a:br>
          <a:endParaRPr lang="en-US"/>
        </a:p>
      </dgm:t>
    </dgm:pt>
    <dgm:pt modelId="{D01A3C0C-0D22-4DFE-9B0E-92904998AE83}" type="parTrans" cxnId="{9F75B4E2-C9D8-4167-AD9A-ED32182670EF}">
      <dgm:prSet/>
      <dgm:spPr/>
      <dgm:t>
        <a:bodyPr/>
        <a:lstStyle/>
        <a:p>
          <a:endParaRPr lang="en-US"/>
        </a:p>
      </dgm:t>
    </dgm:pt>
    <dgm:pt modelId="{5F26C451-2B49-4437-9460-78799387A54D}" type="sibTrans" cxnId="{9F75B4E2-C9D8-4167-AD9A-ED32182670EF}">
      <dgm:prSet/>
      <dgm:spPr/>
      <dgm:t>
        <a:bodyPr/>
        <a:lstStyle/>
        <a:p>
          <a:endParaRPr lang="en-US"/>
        </a:p>
      </dgm:t>
    </dgm:pt>
    <dgm:pt modelId="{1C6CCA81-C9BD-4408-9062-C35311A74C76}">
      <dgm:prSet/>
      <dgm:spPr/>
      <dgm:t>
        <a:bodyPr/>
        <a:lstStyle/>
        <a:p>
          <a:r>
            <a:rPr lang="en-US" b="1" i="0"/>
            <a:t>6. Culture (sauna, food, sports..):</a:t>
          </a:r>
          <a:br>
            <a:rPr lang="en-US" b="0" i="0"/>
          </a:br>
          <a:endParaRPr lang="en-US"/>
        </a:p>
      </dgm:t>
    </dgm:pt>
    <dgm:pt modelId="{877CF5E7-8CE0-4844-8B63-1AD45ECF0A33}" type="parTrans" cxnId="{F419CC6E-5572-49F5-8FCD-C090712314BF}">
      <dgm:prSet/>
      <dgm:spPr/>
      <dgm:t>
        <a:bodyPr/>
        <a:lstStyle/>
        <a:p>
          <a:endParaRPr lang="en-US"/>
        </a:p>
      </dgm:t>
    </dgm:pt>
    <dgm:pt modelId="{20261266-476F-40D5-9609-E845A0982CA5}" type="sibTrans" cxnId="{F419CC6E-5572-49F5-8FCD-C090712314BF}">
      <dgm:prSet/>
      <dgm:spPr/>
      <dgm:t>
        <a:bodyPr/>
        <a:lstStyle/>
        <a:p>
          <a:endParaRPr lang="en-US"/>
        </a:p>
      </dgm:t>
    </dgm:pt>
    <dgm:pt modelId="{9A48EB20-B261-4000-94D9-1CC2A8316814}">
      <dgm:prSet/>
      <dgm:spPr/>
      <dgm:t>
        <a:bodyPr/>
        <a:lstStyle/>
        <a:p>
          <a:r>
            <a:rPr lang="en-US" b="1" i="0"/>
            <a:t>7. Your own idea (please give the topic): </a:t>
          </a:r>
          <a:endParaRPr lang="en-US"/>
        </a:p>
      </dgm:t>
    </dgm:pt>
    <dgm:pt modelId="{4F7508B1-B3CB-46CF-B615-FCA62BF7679E}" type="parTrans" cxnId="{996AA941-FF13-4ED3-A6BB-015F91EF0085}">
      <dgm:prSet/>
      <dgm:spPr/>
      <dgm:t>
        <a:bodyPr/>
        <a:lstStyle/>
        <a:p>
          <a:endParaRPr lang="en-US"/>
        </a:p>
      </dgm:t>
    </dgm:pt>
    <dgm:pt modelId="{C587E874-115D-4315-B510-FD5419FFB211}" type="sibTrans" cxnId="{996AA941-FF13-4ED3-A6BB-015F91EF0085}">
      <dgm:prSet/>
      <dgm:spPr/>
      <dgm:t>
        <a:bodyPr/>
        <a:lstStyle/>
        <a:p>
          <a:endParaRPr lang="en-US"/>
        </a:p>
      </dgm:t>
    </dgm:pt>
    <dgm:pt modelId="{9359572F-72CB-4082-9136-BB99D97638F7}" type="pres">
      <dgm:prSet presAssocID="{BFBD4101-D1E3-4010-B687-23F267687EE2}" presName="linear" presStyleCnt="0">
        <dgm:presLayoutVars>
          <dgm:animLvl val="lvl"/>
          <dgm:resizeHandles val="exact"/>
        </dgm:presLayoutVars>
      </dgm:prSet>
      <dgm:spPr/>
    </dgm:pt>
    <dgm:pt modelId="{6BBD0BF0-440F-458C-B2DE-30E692B729E0}" type="pres">
      <dgm:prSet presAssocID="{7BE71155-D090-40CB-B691-606AF5A8DA6A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6F998FB6-7E0D-4F4D-80D3-79C0AB7C18CE}" type="pres">
      <dgm:prSet presAssocID="{DC4A4AFE-2050-485B-A7B3-D0F821620EB1}" presName="spacer" presStyleCnt="0"/>
      <dgm:spPr/>
    </dgm:pt>
    <dgm:pt modelId="{84D23BC6-A9ED-4931-AD8B-89603881B447}" type="pres">
      <dgm:prSet presAssocID="{A4722A3B-D9AD-45C1-A65C-46F5C5931FCA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D4092DFF-4300-4FC7-93D0-A9A3335832E4}" type="pres">
      <dgm:prSet presAssocID="{B0F5B075-894B-4364-AE93-9B1DDE8375CB}" presName="spacer" presStyleCnt="0"/>
      <dgm:spPr/>
    </dgm:pt>
    <dgm:pt modelId="{074B9887-A16B-4DF2-9BCC-4AB44C66518F}" type="pres">
      <dgm:prSet presAssocID="{EF211D62-45A2-46A3-A8A9-51D71F706257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55547129-1CDE-4F25-8732-600AA5F71BA1}" type="pres">
      <dgm:prSet presAssocID="{8B9B1FAE-A800-4749-A677-BD3B627E3CE7}" presName="spacer" presStyleCnt="0"/>
      <dgm:spPr/>
    </dgm:pt>
    <dgm:pt modelId="{89ACD9BF-EE23-4916-AF23-3505BFA05289}" type="pres">
      <dgm:prSet presAssocID="{DC3FE725-4F81-4FB0-A868-3FFAF1D15DF0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21A5C778-26D0-4CD9-A3A3-16C8D480F50F}" type="pres">
      <dgm:prSet presAssocID="{F75BCEC5-B555-4285-B1BC-AC800413C90A}" presName="spacer" presStyleCnt="0"/>
      <dgm:spPr/>
    </dgm:pt>
    <dgm:pt modelId="{9039FA11-1453-431D-A069-C6D3D59D0450}" type="pres">
      <dgm:prSet presAssocID="{E1EA28AA-5EB0-43B4-96A2-AF9AA5B15902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967CCABB-647A-44DE-9821-40BA1A24EDA5}" type="pres">
      <dgm:prSet presAssocID="{58E48523-3E09-404F-9370-42B6FA798993}" presName="spacer" presStyleCnt="0"/>
      <dgm:spPr/>
    </dgm:pt>
    <dgm:pt modelId="{BE4404CB-BEA6-436B-B8C4-8B1208173189}" type="pres">
      <dgm:prSet presAssocID="{002B3E3C-A0AD-42E0-850B-C23C613EF356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93DA3391-E2F1-4D12-8845-D2F05D8D3A67}" type="pres">
      <dgm:prSet presAssocID="{197A5516-7772-40F0-A3AA-D8F212BE336F}" presName="spacer" presStyleCnt="0"/>
      <dgm:spPr/>
    </dgm:pt>
    <dgm:pt modelId="{5C3A2482-9F69-46B2-B40E-BA193D49510A}" type="pres">
      <dgm:prSet presAssocID="{7375D4F5-FCB1-4EB1-89E4-2360BACDC9D9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B79C1EF2-6465-4A00-91F5-F52ADB390C23}" type="pres">
      <dgm:prSet presAssocID="{5F26C451-2B49-4437-9460-78799387A54D}" presName="spacer" presStyleCnt="0"/>
      <dgm:spPr/>
    </dgm:pt>
    <dgm:pt modelId="{44C274A1-A060-476E-8CCD-CCE9B79384B9}" type="pres">
      <dgm:prSet presAssocID="{1C6CCA81-C9BD-4408-9062-C35311A74C76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09F12191-91F4-4E50-BAB3-B6D5D1BA4F3F}" type="pres">
      <dgm:prSet presAssocID="{20261266-476F-40D5-9609-E845A0982CA5}" presName="spacer" presStyleCnt="0"/>
      <dgm:spPr/>
    </dgm:pt>
    <dgm:pt modelId="{6B23C21B-71DA-44EB-AACF-041C32A32413}" type="pres">
      <dgm:prSet presAssocID="{9A48EB20-B261-4000-94D9-1CC2A8316814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297E0B08-EBED-4D71-AA18-3E81193BA6E0}" type="presOf" srcId="{A4722A3B-D9AD-45C1-A65C-46F5C5931FCA}" destId="{84D23BC6-A9ED-4931-AD8B-89603881B447}" srcOrd="0" destOrd="0" presId="urn:microsoft.com/office/officeart/2005/8/layout/vList2"/>
    <dgm:cxn modelId="{84D2B717-A7D2-4CF7-AEC3-87368A661AD9}" srcId="{BFBD4101-D1E3-4010-B687-23F267687EE2}" destId="{A4722A3B-D9AD-45C1-A65C-46F5C5931FCA}" srcOrd="1" destOrd="0" parTransId="{50E91A28-48F5-4C06-9A90-721A5AD9B789}" sibTransId="{B0F5B075-894B-4364-AE93-9B1DDE8375CB}"/>
    <dgm:cxn modelId="{BD01B61D-F235-4DF9-8F82-6AD49646E252}" srcId="{BFBD4101-D1E3-4010-B687-23F267687EE2}" destId="{EF211D62-45A2-46A3-A8A9-51D71F706257}" srcOrd="2" destOrd="0" parTransId="{1D11F891-A5EF-41FF-A192-A34335918801}" sibTransId="{8B9B1FAE-A800-4749-A677-BD3B627E3CE7}"/>
    <dgm:cxn modelId="{4211D825-674C-4605-97C8-95B9B18A8469}" type="presOf" srcId="{BFBD4101-D1E3-4010-B687-23F267687EE2}" destId="{9359572F-72CB-4082-9136-BB99D97638F7}" srcOrd="0" destOrd="0" presId="urn:microsoft.com/office/officeart/2005/8/layout/vList2"/>
    <dgm:cxn modelId="{2CB55E2E-DF83-4E19-8195-7BAC2BB54501}" type="presOf" srcId="{DC3FE725-4F81-4FB0-A868-3FFAF1D15DF0}" destId="{89ACD9BF-EE23-4916-AF23-3505BFA05289}" srcOrd="0" destOrd="0" presId="urn:microsoft.com/office/officeart/2005/8/layout/vList2"/>
    <dgm:cxn modelId="{14323733-6C50-44D3-B630-19DB713D8EDC}" type="presOf" srcId="{EF211D62-45A2-46A3-A8A9-51D71F706257}" destId="{074B9887-A16B-4DF2-9BCC-4AB44C66518F}" srcOrd="0" destOrd="0" presId="urn:microsoft.com/office/officeart/2005/8/layout/vList2"/>
    <dgm:cxn modelId="{EA485339-7F1B-4561-A22E-FDB006C4F0F0}" type="presOf" srcId="{9A48EB20-B261-4000-94D9-1CC2A8316814}" destId="{6B23C21B-71DA-44EB-AACF-041C32A32413}" srcOrd="0" destOrd="0" presId="urn:microsoft.com/office/officeart/2005/8/layout/vList2"/>
    <dgm:cxn modelId="{996AA941-FF13-4ED3-A6BB-015F91EF0085}" srcId="{BFBD4101-D1E3-4010-B687-23F267687EE2}" destId="{9A48EB20-B261-4000-94D9-1CC2A8316814}" srcOrd="8" destOrd="0" parTransId="{4F7508B1-B3CB-46CF-B615-FCA62BF7679E}" sibTransId="{C587E874-115D-4315-B510-FD5419FFB211}"/>
    <dgm:cxn modelId="{242DA045-8D30-45E0-B5F5-5C39CED7DE28}" type="presOf" srcId="{002B3E3C-A0AD-42E0-850B-C23C613EF356}" destId="{BE4404CB-BEA6-436B-B8C4-8B1208173189}" srcOrd="0" destOrd="0" presId="urn:microsoft.com/office/officeart/2005/8/layout/vList2"/>
    <dgm:cxn modelId="{F419CC6E-5572-49F5-8FCD-C090712314BF}" srcId="{BFBD4101-D1E3-4010-B687-23F267687EE2}" destId="{1C6CCA81-C9BD-4408-9062-C35311A74C76}" srcOrd="7" destOrd="0" parTransId="{877CF5E7-8CE0-4844-8B63-1AD45ECF0A33}" sibTransId="{20261266-476F-40D5-9609-E845A0982CA5}"/>
    <dgm:cxn modelId="{66448A56-B74A-4B76-B333-32D4D68AA46B}" srcId="{BFBD4101-D1E3-4010-B687-23F267687EE2}" destId="{002B3E3C-A0AD-42E0-850B-C23C613EF356}" srcOrd="5" destOrd="0" parTransId="{80D1C822-24FA-43DA-ACA1-E00958E38EC4}" sibTransId="{197A5516-7772-40F0-A3AA-D8F212BE336F}"/>
    <dgm:cxn modelId="{FC98E07F-CD7C-4594-AC13-51A62EA47055}" type="presOf" srcId="{7BE71155-D090-40CB-B691-606AF5A8DA6A}" destId="{6BBD0BF0-440F-458C-B2DE-30E692B729E0}" srcOrd="0" destOrd="0" presId="urn:microsoft.com/office/officeart/2005/8/layout/vList2"/>
    <dgm:cxn modelId="{4565FA9E-1158-4F35-8CC9-4F7A10014790}" type="presOf" srcId="{E1EA28AA-5EB0-43B4-96A2-AF9AA5B15902}" destId="{9039FA11-1453-431D-A069-C6D3D59D0450}" srcOrd="0" destOrd="0" presId="urn:microsoft.com/office/officeart/2005/8/layout/vList2"/>
    <dgm:cxn modelId="{030AC2A7-A966-4E0C-A559-7E844DB05C20}" srcId="{BFBD4101-D1E3-4010-B687-23F267687EE2}" destId="{E1EA28AA-5EB0-43B4-96A2-AF9AA5B15902}" srcOrd="4" destOrd="0" parTransId="{7CF2B11B-618C-4790-971C-95707742F8DC}" sibTransId="{58E48523-3E09-404F-9370-42B6FA798993}"/>
    <dgm:cxn modelId="{13AA1DD8-0466-4CAC-92FC-636303C6E4E0}" type="presOf" srcId="{7375D4F5-FCB1-4EB1-89E4-2360BACDC9D9}" destId="{5C3A2482-9F69-46B2-B40E-BA193D49510A}" srcOrd="0" destOrd="0" presId="urn:microsoft.com/office/officeart/2005/8/layout/vList2"/>
    <dgm:cxn modelId="{9F75B4E2-C9D8-4167-AD9A-ED32182670EF}" srcId="{BFBD4101-D1E3-4010-B687-23F267687EE2}" destId="{7375D4F5-FCB1-4EB1-89E4-2360BACDC9D9}" srcOrd="6" destOrd="0" parTransId="{D01A3C0C-0D22-4DFE-9B0E-92904998AE83}" sibTransId="{5F26C451-2B49-4437-9460-78799387A54D}"/>
    <dgm:cxn modelId="{B466B5F2-1795-490B-96BA-529503492A8F}" srcId="{BFBD4101-D1E3-4010-B687-23F267687EE2}" destId="{DC3FE725-4F81-4FB0-A868-3FFAF1D15DF0}" srcOrd="3" destOrd="0" parTransId="{8A802653-4C89-4368-9929-4491EF975884}" sibTransId="{F75BCEC5-B555-4285-B1BC-AC800413C90A}"/>
    <dgm:cxn modelId="{01E350F6-967F-41CE-9DC8-666E897B7D1C}" type="presOf" srcId="{1C6CCA81-C9BD-4408-9062-C35311A74C76}" destId="{44C274A1-A060-476E-8CCD-CCE9B79384B9}" srcOrd="0" destOrd="0" presId="urn:microsoft.com/office/officeart/2005/8/layout/vList2"/>
    <dgm:cxn modelId="{5FB3F7FE-ED21-4051-9023-B441FE8B191A}" srcId="{BFBD4101-D1E3-4010-B687-23F267687EE2}" destId="{7BE71155-D090-40CB-B691-606AF5A8DA6A}" srcOrd="0" destOrd="0" parTransId="{45E0AB7F-6085-4939-8EB2-3D1786B1E797}" sibTransId="{DC4A4AFE-2050-485B-A7B3-D0F821620EB1}"/>
    <dgm:cxn modelId="{8F9CC2E5-F65F-4531-99EF-383C0FD16D51}" type="presParOf" srcId="{9359572F-72CB-4082-9136-BB99D97638F7}" destId="{6BBD0BF0-440F-458C-B2DE-30E692B729E0}" srcOrd="0" destOrd="0" presId="urn:microsoft.com/office/officeart/2005/8/layout/vList2"/>
    <dgm:cxn modelId="{4350790E-71FB-460E-A611-BE47F1FE9D03}" type="presParOf" srcId="{9359572F-72CB-4082-9136-BB99D97638F7}" destId="{6F998FB6-7E0D-4F4D-80D3-79C0AB7C18CE}" srcOrd="1" destOrd="0" presId="urn:microsoft.com/office/officeart/2005/8/layout/vList2"/>
    <dgm:cxn modelId="{C3C0AE52-806E-47A6-8119-0BF833CB80F3}" type="presParOf" srcId="{9359572F-72CB-4082-9136-BB99D97638F7}" destId="{84D23BC6-A9ED-4931-AD8B-89603881B447}" srcOrd="2" destOrd="0" presId="urn:microsoft.com/office/officeart/2005/8/layout/vList2"/>
    <dgm:cxn modelId="{0F5A006C-86AC-43F7-B493-BFFE1098F095}" type="presParOf" srcId="{9359572F-72CB-4082-9136-BB99D97638F7}" destId="{D4092DFF-4300-4FC7-93D0-A9A3335832E4}" srcOrd="3" destOrd="0" presId="urn:microsoft.com/office/officeart/2005/8/layout/vList2"/>
    <dgm:cxn modelId="{68321A5E-2879-4E67-86A6-6F1B8BF00DAC}" type="presParOf" srcId="{9359572F-72CB-4082-9136-BB99D97638F7}" destId="{074B9887-A16B-4DF2-9BCC-4AB44C66518F}" srcOrd="4" destOrd="0" presId="urn:microsoft.com/office/officeart/2005/8/layout/vList2"/>
    <dgm:cxn modelId="{A96010C8-C756-4A57-987D-E5AB631CF944}" type="presParOf" srcId="{9359572F-72CB-4082-9136-BB99D97638F7}" destId="{55547129-1CDE-4F25-8732-600AA5F71BA1}" srcOrd="5" destOrd="0" presId="urn:microsoft.com/office/officeart/2005/8/layout/vList2"/>
    <dgm:cxn modelId="{6AC37C5C-6C5C-4912-8B84-BD1E49CE08B9}" type="presParOf" srcId="{9359572F-72CB-4082-9136-BB99D97638F7}" destId="{89ACD9BF-EE23-4916-AF23-3505BFA05289}" srcOrd="6" destOrd="0" presId="urn:microsoft.com/office/officeart/2005/8/layout/vList2"/>
    <dgm:cxn modelId="{224F1F1B-16C4-4C3C-AA33-95E0963699C2}" type="presParOf" srcId="{9359572F-72CB-4082-9136-BB99D97638F7}" destId="{21A5C778-26D0-4CD9-A3A3-16C8D480F50F}" srcOrd="7" destOrd="0" presId="urn:microsoft.com/office/officeart/2005/8/layout/vList2"/>
    <dgm:cxn modelId="{40EC5813-91C2-48E8-A0DA-D26D362FF460}" type="presParOf" srcId="{9359572F-72CB-4082-9136-BB99D97638F7}" destId="{9039FA11-1453-431D-A069-C6D3D59D0450}" srcOrd="8" destOrd="0" presId="urn:microsoft.com/office/officeart/2005/8/layout/vList2"/>
    <dgm:cxn modelId="{C0F5D0F6-CAB9-4382-8119-6AADC9E489A1}" type="presParOf" srcId="{9359572F-72CB-4082-9136-BB99D97638F7}" destId="{967CCABB-647A-44DE-9821-40BA1A24EDA5}" srcOrd="9" destOrd="0" presId="urn:microsoft.com/office/officeart/2005/8/layout/vList2"/>
    <dgm:cxn modelId="{78D871C5-CFAB-40B0-AEAF-1F8A8C7EADDB}" type="presParOf" srcId="{9359572F-72CB-4082-9136-BB99D97638F7}" destId="{BE4404CB-BEA6-436B-B8C4-8B1208173189}" srcOrd="10" destOrd="0" presId="urn:microsoft.com/office/officeart/2005/8/layout/vList2"/>
    <dgm:cxn modelId="{0F8CCBA8-D2A1-4602-B9DE-16CB8C621B91}" type="presParOf" srcId="{9359572F-72CB-4082-9136-BB99D97638F7}" destId="{93DA3391-E2F1-4D12-8845-D2F05D8D3A67}" srcOrd="11" destOrd="0" presId="urn:microsoft.com/office/officeart/2005/8/layout/vList2"/>
    <dgm:cxn modelId="{367B91FF-370C-43BC-903E-237BB419841C}" type="presParOf" srcId="{9359572F-72CB-4082-9136-BB99D97638F7}" destId="{5C3A2482-9F69-46B2-B40E-BA193D49510A}" srcOrd="12" destOrd="0" presId="urn:microsoft.com/office/officeart/2005/8/layout/vList2"/>
    <dgm:cxn modelId="{C10E4D64-F159-4FDC-B3FB-13602D23B518}" type="presParOf" srcId="{9359572F-72CB-4082-9136-BB99D97638F7}" destId="{B79C1EF2-6465-4A00-91F5-F52ADB390C23}" srcOrd="13" destOrd="0" presId="urn:microsoft.com/office/officeart/2005/8/layout/vList2"/>
    <dgm:cxn modelId="{7AF24EFE-E8A6-40B2-8149-2FA8E8EE9435}" type="presParOf" srcId="{9359572F-72CB-4082-9136-BB99D97638F7}" destId="{44C274A1-A060-476E-8CCD-CCE9B79384B9}" srcOrd="14" destOrd="0" presId="urn:microsoft.com/office/officeart/2005/8/layout/vList2"/>
    <dgm:cxn modelId="{2965C7CD-1B37-4B19-AF1C-2B4BF7E61E5E}" type="presParOf" srcId="{9359572F-72CB-4082-9136-BB99D97638F7}" destId="{09F12191-91F4-4E50-BAB3-B6D5D1BA4F3F}" srcOrd="15" destOrd="0" presId="urn:microsoft.com/office/officeart/2005/8/layout/vList2"/>
    <dgm:cxn modelId="{9F556C10-E001-4620-BD83-A3330C82378B}" type="presParOf" srcId="{9359572F-72CB-4082-9136-BB99D97638F7}" destId="{6B23C21B-71DA-44EB-AACF-041C32A32413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D0BF0-440F-458C-B2DE-30E692B729E0}">
      <dsp:nvSpPr>
        <dsp:cNvPr id="0" name=""/>
        <dsp:cNvSpPr/>
      </dsp:nvSpPr>
      <dsp:spPr>
        <a:xfrm>
          <a:off x="0" y="62995"/>
          <a:ext cx="6666833" cy="55615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/>
            <a:t>MyCourses (instructions):</a:t>
          </a:r>
          <a:endParaRPr lang="en-US" sz="1400" kern="1200"/>
        </a:p>
      </dsp:txBody>
      <dsp:txXfrm>
        <a:off x="27149" y="90144"/>
        <a:ext cx="6612535" cy="501854"/>
      </dsp:txXfrm>
    </dsp:sp>
    <dsp:sp modelId="{84D23BC6-A9ED-4931-AD8B-89603881B447}">
      <dsp:nvSpPr>
        <dsp:cNvPr id="0" name=""/>
        <dsp:cNvSpPr/>
      </dsp:nvSpPr>
      <dsp:spPr>
        <a:xfrm>
          <a:off x="0" y="659467"/>
          <a:ext cx="6666833" cy="556152"/>
        </a:xfrm>
        <a:prstGeom prst="roundRect">
          <a:avLst/>
        </a:prstGeom>
        <a:gradFill rotWithShape="0">
          <a:gsLst>
            <a:gs pos="0">
              <a:schemeClr val="accent5">
                <a:hueOff val="-844818"/>
                <a:satOff val="-2177"/>
                <a:lumOff val="-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44818"/>
                <a:satOff val="-2177"/>
                <a:lumOff val="-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44818"/>
                <a:satOff val="-2177"/>
                <a:lumOff val="-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u="sng" kern="1200"/>
            <a:t>Choose a topic</a:t>
          </a:r>
          <a:r>
            <a:rPr lang="en-US" sz="1400" b="1" i="0" kern="1200"/>
            <a:t> and write your name and your presentation's topic after the theme in MyCourses.</a:t>
          </a:r>
          <a:endParaRPr lang="en-US" sz="1400" kern="1200"/>
        </a:p>
      </dsp:txBody>
      <dsp:txXfrm>
        <a:off x="27149" y="686616"/>
        <a:ext cx="6612535" cy="501854"/>
      </dsp:txXfrm>
    </dsp:sp>
    <dsp:sp modelId="{074B9887-A16B-4DF2-9BCC-4AB44C66518F}">
      <dsp:nvSpPr>
        <dsp:cNvPr id="0" name=""/>
        <dsp:cNvSpPr/>
      </dsp:nvSpPr>
      <dsp:spPr>
        <a:xfrm>
          <a:off x="0" y="1255939"/>
          <a:ext cx="6666833" cy="556152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1.</a:t>
          </a:r>
          <a:r>
            <a:rPr lang="en-US" sz="1400" b="1" i="0" kern="1200"/>
            <a:t> History (a person, an event, an era..):</a:t>
          </a:r>
          <a:br>
            <a:rPr lang="en-US" sz="1400" b="0" i="0" kern="1200"/>
          </a:br>
          <a:endParaRPr lang="en-US" sz="1400" kern="1200"/>
        </a:p>
      </dsp:txBody>
      <dsp:txXfrm>
        <a:off x="27149" y="1283088"/>
        <a:ext cx="6612535" cy="501854"/>
      </dsp:txXfrm>
    </dsp:sp>
    <dsp:sp modelId="{89ACD9BF-EE23-4916-AF23-3505BFA05289}">
      <dsp:nvSpPr>
        <dsp:cNvPr id="0" name=""/>
        <dsp:cNvSpPr/>
      </dsp:nvSpPr>
      <dsp:spPr>
        <a:xfrm>
          <a:off x="0" y="1852411"/>
          <a:ext cx="6666833" cy="556152"/>
        </a:xfrm>
        <a:prstGeom prst="roundRect">
          <a:avLst/>
        </a:prstGeom>
        <a:gradFill rotWithShape="0">
          <a:gsLst>
            <a:gs pos="0">
              <a:schemeClr val="accent5">
                <a:hueOff val="-2534453"/>
                <a:satOff val="-6532"/>
                <a:lumOff val="-4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534453"/>
                <a:satOff val="-6532"/>
                <a:lumOff val="-4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534453"/>
                <a:satOff val="-6532"/>
                <a:lumOff val="-4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2.</a:t>
          </a:r>
          <a:r>
            <a:rPr lang="en-US" sz="1400" b="1" i="0" kern="1200"/>
            <a:t>Geography (national Landscape(s), nature, places..):</a:t>
          </a:r>
          <a:br>
            <a:rPr lang="en-US" sz="1400" b="0" i="0" kern="1200"/>
          </a:br>
          <a:endParaRPr lang="en-US" sz="1400" kern="1200"/>
        </a:p>
      </dsp:txBody>
      <dsp:txXfrm>
        <a:off x="27149" y="1879560"/>
        <a:ext cx="6612535" cy="501854"/>
      </dsp:txXfrm>
    </dsp:sp>
    <dsp:sp modelId="{9039FA11-1453-431D-A069-C6D3D59D0450}">
      <dsp:nvSpPr>
        <dsp:cNvPr id="0" name=""/>
        <dsp:cNvSpPr/>
      </dsp:nvSpPr>
      <dsp:spPr>
        <a:xfrm>
          <a:off x="0" y="2448883"/>
          <a:ext cx="6666833" cy="556152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3. Art and architecture (music, arts, film, literature..):</a:t>
          </a:r>
          <a:br>
            <a:rPr lang="en-US" sz="1400" b="0" i="0" kern="1200"/>
          </a:br>
          <a:endParaRPr lang="en-US" sz="1400" kern="1200"/>
        </a:p>
      </dsp:txBody>
      <dsp:txXfrm>
        <a:off x="27149" y="2476032"/>
        <a:ext cx="6612535" cy="501854"/>
      </dsp:txXfrm>
    </dsp:sp>
    <dsp:sp modelId="{BE4404CB-BEA6-436B-B8C4-8B1208173189}">
      <dsp:nvSpPr>
        <dsp:cNvPr id="0" name=""/>
        <dsp:cNvSpPr/>
      </dsp:nvSpPr>
      <dsp:spPr>
        <a:xfrm>
          <a:off x="0" y="3045356"/>
          <a:ext cx="6666833" cy="556152"/>
        </a:xfrm>
        <a:prstGeom prst="roundRect">
          <a:avLst/>
        </a:prstGeom>
        <a:gradFill rotWithShape="0">
          <a:gsLst>
            <a:gs pos="0">
              <a:schemeClr val="accent5">
                <a:hueOff val="-4224089"/>
                <a:satOff val="-10887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224089"/>
                <a:satOff val="-10887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224089"/>
                <a:satOff val="-10887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4. Technology:</a:t>
          </a:r>
          <a:br>
            <a:rPr lang="en-US" sz="1400" b="1" i="0" kern="1200"/>
          </a:br>
          <a:endParaRPr lang="en-US" sz="1400" kern="1200"/>
        </a:p>
      </dsp:txBody>
      <dsp:txXfrm>
        <a:off x="27149" y="3072505"/>
        <a:ext cx="6612535" cy="501854"/>
      </dsp:txXfrm>
    </dsp:sp>
    <dsp:sp modelId="{5C3A2482-9F69-46B2-B40E-BA193D49510A}">
      <dsp:nvSpPr>
        <dsp:cNvPr id="0" name=""/>
        <dsp:cNvSpPr/>
      </dsp:nvSpPr>
      <dsp:spPr>
        <a:xfrm>
          <a:off x="0" y="3641828"/>
          <a:ext cx="6666833" cy="556152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5. Business (game industry, design..):</a:t>
          </a:r>
          <a:br>
            <a:rPr lang="en-US" sz="1400" b="0" i="0" kern="1200"/>
          </a:br>
          <a:endParaRPr lang="en-US" sz="1400" kern="1200"/>
        </a:p>
      </dsp:txBody>
      <dsp:txXfrm>
        <a:off x="27149" y="3668977"/>
        <a:ext cx="6612535" cy="501854"/>
      </dsp:txXfrm>
    </dsp:sp>
    <dsp:sp modelId="{44C274A1-A060-476E-8CCD-CCE9B79384B9}">
      <dsp:nvSpPr>
        <dsp:cNvPr id="0" name=""/>
        <dsp:cNvSpPr/>
      </dsp:nvSpPr>
      <dsp:spPr>
        <a:xfrm>
          <a:off x="0" y="4238300"/>
          <a:ext cx="6666833" cy="556152"/>
        </a:xfrm>
        <a:prstGeom prst="roundRect">
          <a:avLst/>
        </a:prstGeom>
        <a:gradFill rotWithShape="0">
          <a:gsLst>
            <a:gs pos="0">
              <a:schemeClr val="accent5">
                <a:hueOff val="-5913725"/>
                <a:satOff val="-15242"/>
                <a:lumOff val="-10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913725"/>
                <a:satOff val="-15242"/>
                <a:lumOff val="-10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913725"/>
                <a:satOff val="-15242"/>
                <a:lumOff val="-10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6. Culture (sauna, food, sports..):</a:t>
          </a:r>
          <a:br>
            <a:rPr lang="en-US" sz="1400" b="0" i="0" kern="1200"/>
          </a:br>
          <a:endParaRPr lang="en-US" sz="1400" kern="1200"/>
        </a:p>
      </dsp:txBody>
      <dsp:txXfrm>
        <a:off x="27149" y="4265449"/>
        <a:ext cx="6612535" cy="501854"/>
      </dsp:txXfrm>
    </dsp:sp>
    <dsp:sp modelId="{6B23C21B-71DA-44EB-AACF-041C32A32413}">
      <dsp:nvSpPr>
        <dsp:cNvPr id="0" name=""/>
        <dsp:cNvSpPr/>
      </dsp:nvSpPr>
      <dsp:spPr>
        <a:xfrm>
          <a:off x="0" y="4834772"/>
          <a:ext cx="6666833" cy="556152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7. Your own idea (please give the topic): </a:t>
          </a:r>
          <a:endParaRPr lang="en-US" sz="1400" kern="1200"/>
        </a:p>
      </dsp:txBody>
      <dsp:txXfrm>
        <a:off x="27149" y="4861921"/>
        <a:ext cx="6612535" cy="501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76F8E-E193-4A4B-8E51-DA55A4C54576}" type="datetimeFigureOut">
              <a:rPr lang="fi-FI" smtClean="0"/>
              <a:t>29.1.2024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701B4-AE10-4531-9F7B-BF21D9A0A5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06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Hiljaisuudesta</a:t>
            </a:r>
            <a:r>
              <a:rPr lang="en-US" dirty="0"/>
              <a:t>: Only a myth? </a:t>
            </a:r>
          </a:p>
          <a:p>
            <a:r>
              <a:rPr lang="en-US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“That’s just the way we are.”</a:t>
            </a:r>
          </a:p>
          <a:p>
            <a:r>
              <a:rPr lang="en-US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Recycling of well-known stereotypes</a:t>
            </a:r>
          </a:p>
          <a:p>
            <a:r>
              <a:rPr lang="fi-FI" sz="12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Inevitable</a:t>
            </a:r>
            <a:r>
              <a:rPr lang="fi-FI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 </a:t>
            </a:r>
            <a:r>
              <a:rPr lang="fi-FI" sz="12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part</a:t>
            </a:r>
            <a:r>
              <a:rPr lang="fi-FI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 of </a:t>
            </a:r>
            <a:r>
              <a:rPr lang="fi-FI" sz="12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Finnishness</a:t>
            </a:r>
            <a:r>
              <a:rPr lang="fi-FI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? </a:t>
            </a:r>
          </a:p>
          <a:p>
            <a:r>
              <a:rPr lang="fi-FI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How is </a:t>
            </a:r>
            <a:r>
              <a:rPr lang="fi-FI" sz="12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silence</a:t>
            </a:r>
            <a:r>
              <a:rPr lang="fi-FI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 </a:t>
            </a:r>
            <a:r>
              <a:rPr lang="fi-FI" sz="12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perceived</a:t>
            </a:r>
            <a:r>
              <a:rPr lang="fi-FI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 in </a:t>
            </a:r>
            <a:r>
              <a:rPr lang="fi-FI" sz="12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social</a:t>
            </a:r>
            <a:r>
              <a:rPr lang="fi-FI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 action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701B4-AE10-4531-9F7B-BF21D9A0A5C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776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701B4-AE10-4531-9F7B-BF21D9A0A5C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1771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701B4-AE10-4531-9F7B-BF21D9A0A5C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422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24C38-E732-4902-8754-20BD55761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90E7D-A39B-4FBF-95B8-1C4BBF77E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14CD1-5E16-4F8A-86A0-D965A76E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29.1.2024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24A61-6642-49BE-8E02-4B6344264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851F3-77C7-4F0C-A40D-9A9F8E37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00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E7CD-3062-40C7-8251-5D04EAEB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754D6-481F-41CE-8FC9-9795A75FB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D9742-961A-4C98-88D1-D21ABEBB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29.1.2024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320B7-CCCB-4C05-828A-61A53731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7B8C7-E6C7-4573-9BE7-D7EF79F5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2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87EF22-A23A-42F1-B833-3F53E9B07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B3CA8-DBCE-4DDA-99E2-0119D8F09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7DECE-5A79-4668-8299-57629248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29.1.2024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33534-B611-4911-9359-67A7FFAD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26D0A-1545-4CF5-AED5-9D9AA9F96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1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75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03A0-F6C2-4B73-A1AD-15A8CD23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D96A5-5454-488A-BE33-D4925C0CF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66AC6-DC24-4F2A-AEBF-0462B60C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29.1.2024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CBD44-3A4F-471E-9679-8FD4F50DC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64645-9C61-4FA9-A976-936A111D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0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D69F-6AEB-43A9-B64A-5A7566A3C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2A6C1-5349-46B2-B5C0-ED35070E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43585-0A8B-40D8-8BEF-DE4ECDF0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29.1.2024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CBA8B-0383-449B-A19A-BB55B73A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66036-C5EB-49FD-AEB4-DB3E647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6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6D31D-41DF-4AF2-81B8-8710651A3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F2248-C1CC-41F8-B303-46F4F07AD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06475-D863-4F76-90CE-4BFA1DF62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1D34F-B8B1-4EEF-AFE8-18438103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29.1.2024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3E36F-9EB4-4693-B759-73008FFB7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FC7A0-FE61-4B04-9270-868BC7F07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6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0850-3BAB-485F-899C-739B84251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81103-3BF9-49E5-B440-46E18BF3E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BB4C5-C1B8-4D51-AF13-658BC87F4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7C027-2B61-41D5-A654-A92C32AB5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E1D982-76C2-4630-B363-0989DC009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4BF532-5F7E-4F9D-AC7D-273AE91C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29.1.2024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A1CF1F-6D0E-4F83-9849-ED218340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B859F2-6250-4E86-9B17-A8DED31A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8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6A9F5-F74D-4E53-8593-278D4EB8B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E21246-AFEC-43C8-B764-F3A743847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29.1.2024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942CD-357C-4243-9AFE-7FB2FF4FA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82E19-345C-47E2-AC9E-DDA01CA7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3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C02A96-F042-4452-8CC1-4DC75E259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29.1.2024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A13862-B5E2-4BA4-BD6D-2A206918B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5D8DF-F7C9-495F-B489-23AEB6406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4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132DF-BB58-45B4-B1E4-576D286A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099AA-064A-4995-8F3F-645CA8F75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B5503-8E2D-412A-A910-FFA7D511A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87187-D922-4170-ABD2-D03D3691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29.1.2024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3ED34-8E7B-405E-8266-AA47AD0B9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E12FA-F861-4632-A9AB-8A85DFAEB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5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0D995-B84B-4568-ACAB-6C924ACFB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C707C-CF07-40BA-AD34-82042EF643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E539C-1835-4962-B969-EE9C77189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E9C34-D89B-4174-B78D-5385C0B21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29.1.2024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2ED40-9AA1-49D1-B9BD-5DB525BA9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4FF03-C339-4684-8569-039FED32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6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EF9D3-2DE7-47B0-8331-432A34C2A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7AED4-2E82-47C5-A4A5-393944B94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55B0E-2149-4A2D-AC82-060616E84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ACC7-3B3F-47D1-959A-EF58926E955E}" type="datetimeFigureOut">
              <a:rPr lang="en-US" smtClean="0"/>
              <a:t>29.1.2024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37E95-6AD3-4684-8F4A-AB84E0FEB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6C14D-B64D-49B9-8EFE-1BDCAEA2B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2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pdpb/3375581517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inbar_mad/4075764584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oritzbernoully/4888030898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103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9" name="Straight Connector 104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ree, outdoor, nature, mountain&#10;&#10;Description automatically generated">
            <a:extLst>
              <a:ext uri="{FF2B5EF4-FFF2-40B4-BE49-F238E27FC236}">
                <a16:creationId xmlns:a16="http://schemas.microsoft.com/office/drawing/2014/main" id="{3BA10D0A-7138-4414-80D1-A6C8C7EBB1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89" r="-1" b="-1"/>
          <a:stretch/>
        </p:blipFill>
        <p:spPr>
          <a:xfrm>
            <a:off x="5153025" y="496888"/>
            <a:ext cx="6553200" cy="3624263"/>
          </a:xfrm>
          <a:prstGeom prst="rect">
            <a:avLst/>
          </a:prstGeom>
        </p:spPr>
      </p:pic>
      <p:pic>
        <p:nvPicPr>
          <p:cNvPr id="1026" name="Picture 2" descr="Sijainti ja kartta Kolilla ja Levilla talvi kuvaus">
            <a:extLst>
              <a:ext uri="{FF2B5EF4-FFF2-40B4-BE49-F238E27FC236}">
                <a16:creationId xmlns:a16="http://schemas.microsoft.com/office/drawing/2014/main" id="{E3584A9F-DED3-4F0E-B031-8CD0619FC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4191000"/>
            <a:ext cx="2182813" cy="2174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nsallisgalleria - Teos: Maisema Kolilta">
            <a:extLst>
              <a:ext uri="{FF2B5EF4-FFF2-40B4-BE49-F238E27FC236}">
                <a16:creationId xmlns:a16="http://schemas.microsoft.com/office/drawing/2014/main" id="{3D097A9C-EC98-4E8F-9A77-5FD122D5A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4191000"/>
            <a:ext cx="4298950" cy="2174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B5D12C-2C24-46C0-992D-4F30086F4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441" y="193847"/>
            <a:ext cx="3657600" cy="2887579"/>
          </a:xfrm>
        </p:spPr>
        <p:txBody>
          <a:bodyPr>
            <a:normAutofit/>
          </a:bodyPr>
          <a:lstStyle/>
          <a:p>
            <a:br>
              <a:rPr lang="en-US" sz="4800" dirty="0">
                <a:solidFill>
                  <a:srgbClr val="FFFFFF"/>
                </a:solidFill>
                <a:latin typeface="Abadi" panose="020B0604020104020204" pitchFamily="34" charset="0"/>
              </a:rPr>
            </a:br>
            <a:r>
              <a:rPr lang="en-US" sz="4800" i="0" dirty="0">
                <a:solidFill>
                  <a:srgbClr val="FFFFFF"/>
                </a:solidFill>
                <a:latin typeface="Abadi" panose="020B0604020104020204" pitchFamily="34" charset="0"/>
              </a:rPr>
              <a:t>Get to </a:t>
            </a:r>
            <a:r>
              <a:rPr lang="en-US" sz="4800" dirty="0">
                <a:solidFill>
                  <a:srgbClr val="FFFFFF"/>
                </a:solidFill>
                <a:latin typeface="Abadi" panose="020B0604020104020204" pitchFamily="34" charset="0"/>
              </a:rPr>
              <a:t>k</a:t>
            </a:r>
            <a:r>
              <a:rPr lang="en-US" sz="4800" i="0" dirty="0">
                <a:solidFill>
                  <a:srgbClr val="FFFFFF"/>
                </a:solidFill>
                <a:latin typeface="Abadi" panose="020B0604020104020204" pitchFamily="34" charset="0"/>
              </a:rPr>
              <a:t>now </a:t>
            </a:r>
            <a:r>
              <a:rPr lang="en-US" sz="4800" dirty="0">
                <a:solidFill>
                  <a:srgbClr val="FFFFFF"/>
                </a:solidFill>
                <a:latin typeface="Abadi" panose="020B0604020104020204" pitchFamily="34" charset="0"/>
              </a:rPr>
              <a:t>F</a:t>
            </a:r>
            <a:r>
              <a:rPr lang="en-US" sz="4800" i="0" dirty="0">
                <a:solidFill>
                  <a:srgbClr val="FFFFFF"/>
                </a:solidFill>
                <a:latin typeface="Abadi" panose="020B0604020104020204" pitchFamily="34" charset="0"/>
              </a:rPr>
              <a:t>inland</a:t>
            </a:r>
            <a:br>
              <a:rPr lang="en-US" sz="4800" i="0" dirty="0">
                <a:solidFill>
                  <a:srgbClr val="FFFFFF"/>
                </a:solidFill>
              </a:rPr>
            </a:br>
            <a:endParaRPr lang="fi-FI" sz="4800" i="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325FF-9A1F-4DAF-B8A1-B77A503C6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868" y="2378295"/>
            <a:ext cx="3657600" cy="152559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Georgia" panose="02040502050405020303" pitchFamily="18" charset="0"/>
              </a:rPr>
              <a:t>2</a:t>
            </a:r>
            <a:r>
              <a:rPr lang="en-US" sz="2000" baseline="30000" dirty="0">
                <a:solidFill>
                  <a:srgbClr val="FFFFFF"/>
                </a:solidFill>
                <a:latin typeface="Georgia" panose="02040502050405020303" pitchFamily="18" charset="0"/>
              </a:rPr>
              <a:t>nd</a:t>
            </a:r>
            <a:r>
              <a:rPr lang="en-US" sz="2000" dirty="0">
                <a:solidFill>
                  <a:srgbClr val="FFFFFF"/>
                </a:solidFill>
                <a:latin typeface="Georgia" panose="02040502050405020303" pitchFamily="18" charset="0"/>
              </a:rPr>
              <a:t> meeting</a:t>
            </a:r>
          </a:p>
          <a:p>
            <a:endParaRPr lang="en-US" sz="2000" b="0" dirty="0">
              <a:solidFill>
                <a:srgbClr val="FFFFFF"/>
              </a:solidFill>
              <a:latin typeface="Georgia" panose="02040502050405020303" pitchFamily="18" charset="0"/>
            </a:endParaRPr>
          </a:p>
          <a:p>
            <a:r>
              <a:rPr lang="en-US" sz="2000" dirty="0">
                <a:solidFill>
                  <a:srgbClr val="FFFFFF"/>
                </a:solidFill>
                <a:latin typeface="Georgia" panose="02040502050405020303" pitchFamily="18" charset="0"/>
              </a:rPr>
              <a:t>Anja Keränen</a:t>
            </a:r>
            <a:endParaRPr lang="fi-FI" sz="2000" b="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8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44A4EC-C608-4FD7-AE5F-CF121286A8F5}"/>
              </a:ext>
            </a:extLst>
          </p:cNvPr>
          <p:cNvSpPr txBox="1"/>
          <p:nvPr/>
        </p:nvSpPr>
        <p:spPr>
          <a:xfrm>
            <a:off x="996935" y="880053"/>
            <a:ext cx="80665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Finnish Nightmares</a:t>
            </a:r>
          </a:p>
          <a:p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badi Extra Light" panose="020B02040201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Finnish nightmares are comics about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man who feels himself awkward in social situations.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described in the Finnish nightmares web page: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 Matti, a stereotypical Finn who appreciates peace, quiet and personal space. Matti tries his best to do unto others as he wishes to be done unto him: to give space, be polite and not bother with unnecessary chit chat. As you might’ve guessed, it can’t always go that way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 (http://finnishnightmares.blogspot.com)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comic is drawn by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Karoliina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Korhonen.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4" name="Picture 3" descr="A cartoon of a person&#10;&#10;Description automatically generated">
            <a:extLst>
              <a:ext uri="{FF2B5EF4-FFF2-40B4-BE49-F238E27FC236}">
                <a16:creationId xmlns:a16="http://schemas.microsoft.com/office/drawing/2014/main" id="{79EBA2AC-B154-23CD-DB03-CAFF5AD62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67" y="72384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9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44A4EC-C608-4FD7-AE5F-CF121286A8F5}"/>
              </a:ext>
            </a:extLst>
          </p:cNvPr>
          <p:cNvSpPr txBox="1"/>
          <p:nvPr/>
        </p:nvSpPr>
        <p:spPr>
          <a:xfrm>
            <a:off x="996935" y="880053"/>
            <a:ext cx="806652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Finnish Nightmares</a:t>
            </a:r>
          </a:p>
          <a:p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badi Extra Light" panose="020B02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Group work: 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See the Finnish nightmares comics in the course page and discuss: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How does the comic depict a “stereotypical Finn” Matti? What kind of stereotypes is the comic build on?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How does the comic depict the communication culture in Finland?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Think about the homework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TEDtalk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by Pellegrino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Riccardi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crosscultural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communication. What does it mean to say “minimum words, maximum message”?</a:t>
            </a:r>
          </a:p>
          <a:p>
            <a:endParaRPr lang="en-US" sz="2800" dirty="0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4" name="Picture 3" descr="A cartoon of a person holding a pole&#10;&#10;Description automatically generated">
            <a:extLst>
              <a:ext uri="{FF2B5EF4-FFF2-40B4-BE49-F238E27FC236}">
                <a16:creationId xmlns:a16="http://schemas.microsoft.com/office/drawing/2014/main" id="{9ABCDA97-2BD2-6AA5-5575-9AFF5BDE4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27" y="184935"/>
            <a:ext cx="4140469" cy="283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24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44A4EC-C608-4FD7-AE5F-CF121286A8F5}"/>
              </a:ext>
            </a:extLst>
          </p:cNvPr>
          <p:cNvSpPr txBox="1"/>
          <p:nvPr/>
        </p:nvSpPr>
        <p:spPr>
          <a:xfrm>
            <a:off x="442595" y="1325938"/>
            <a:ext cx="68198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Group discussion: </a:t>
            </a:r>
          </a:p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Cultural dimensions </a:t>
            </a:r>
          </a:p>
          <a:p>
            <a:endParaRPr lang="en-US" sz="2800" dirty="0">
              <a:solidFill>
                <a:schemeClr val="bg1"/>
              </a:solidFill>
              <a:latin typeface="Abadi Extra Light" panose="020B0204020104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badi Extra Light" panose="020B0204020104020204" pitchFamily="34" charset="0"/>
            </a:endParaRPr>
          </a:p>
          <a:p>
            <a:endParaRPr lang="en-US" sz="2800" dirty="0">
              <a:latin typeface="Abadi Extra Light" panose="020B0204020104020204" pitchFamily="34" charset="0"/>
            </a:endParaRPr>
          </a:p>
          <a:p>
            <a:pPr marL="514350" indent="-514350">
              <a:buAutoNum type="arabicPeriod"/>
            </a:pPr>
            <a:r>
              <a:rPr lang="en-US" sz="2000" dirty="0"/>
              <a:t>Which dimension was the most similar/different compared to Finland? </a:t>
            </a:r>
          </a:p>
          <a:p>
            <a:pPr marL="514350" indent="-514350">
              <a:buAutoNum type="arabicPeriod"/>
            </a:pPr>
            <a:r>
              <a:rPr lang="en-US" sz="2000" dirty="0"/>
              <a:t>Is Hofstede’s model still a way to depict different cultures? Why, why not? </a:t>
            </a:r>
          </a:p>
          <a:p>
            <a:endParaRPr lang="en-US" sz="2800" dirty="0">
              <a:latin typeface="Abadi Extra Light" panose="020B02040201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3AA31C-8DF6-430F-9BEB-051DBE57B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1" y="2822691"/>
            <a:ext cx="3355418" cy="3779388"/>
          </a:xfrm>
          <a:prstGeom prst="rect">
            <a:avLst/>
          </a:prstGeo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79650CDF-E176-48F0-A28C-0303C6BA3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14" y="0"/>
            <a:ext cx="4745890" cy="256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21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C0D64C-6B55-4FB4-A258-4517FFAB12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41" b="5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E86E71-5227-454B-8031-8149DB14D4F7}"/>
              </a:ext>
            </a:extLst>
          </p:cNvPr>
          <p:cNvSpPr txBox="1"/>
          <p:nvPr/>
        </p:nvSpPr>
        <p:spPr>
          <a:xfrm>
            <a:off x="466515" y="3429000"/>
            <a:ext cx="76896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 Extra Light" panose="020B02040201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Culture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ultural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competence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Cultural iceberg (Hall 1976): We can only see the tip of an iceberg – as of culture we can observe and see only a small piece that is part of a larger whole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932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C0D64C-6B55-4FB4-A258-4517FFAB12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1" b="5273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7D266F-B9CA-4331-953D-B768AC2FD868}"/>
              </a:ext>
            </a:extLst>
          </p:cNvPr>
          <p:cNvSpPr txBox="1"/>
          <p:nvPr/>
        </p:nvSpPr>
        <p:spPr>
          <a:xfrm>
            <a:off x="4707579" y="881441"/>
            <a:ext cx="5674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behaviour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artefacts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explicit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observable </a:t>
            </a:r>
          </a:p>
          <a:p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accessible  to senses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conscious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badi Extra Light" panose="020B0204020104020204" pitchFamily="34" charset="0"/>
              </a:rPr>
              <a:t>	</a:t>
            </a:r>
            <a:endParaRPr lang="fi-FI" sz="2400" b="1" dirty="0">
              <a:solidFill>
                <a:schemeClr val="tx2">
                  <a:lumMod val="75000"/>
                </a:schemeClr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9A4866-ABD5-446C-8909-7B33C3BAD49F}"/>
              </a:ext>
            </a:extLst>
          </p:cNvPr>
          <p:cNvSpPr txBox="1"/>
          <p:nvPr/>
        </p:nvSpPr>
        <p:spPr>
          <a:xfrm>
            <a:off x="4300990" y="3877944"/>
            <a:ext cx="56745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values</a:t>
            </a: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beliefs 		implicit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attitudes</a:t>
            </a: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not directly observable </a:t>
            </a: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subconscious		</a:t>
            </a:r>
          </a:p>
          <a:p>
            <a:r>
              <a:rPr lang="fi-FI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fi-FI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difficult</a:t>
            </a:r>
            <a:r>
              <a:rPr lang="fi-FI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i-FI" sz="20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  <a:endParaRPr lang="fi-FI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760237-C06A-4C80-A320-99DBAFDB70CF}"/>
              </a:ext>
            </a:extLst>
          </p:cNvPr>
          <p:cNvSpPr txBox="1"/>
          <p:nvPr/>
        </p:nvSpPr>
        <p:spPr>
          <a:xfrm>
            <a:off x="10905750" y="6548941"/>
            <a:ext cx="1286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(E.g. Hall 1976)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44338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10ECD-B0A5-47A1-9BEF-927BFCC9B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361508"/>
            <a:ext cx="4646905" cy="599484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dirty="0" err="1"/>
              <a:t>Cultural</a:t>
            </a:r>
            <a:r>
              <a:rPr lang="fi-FI" dirty="0"/>
              <a:t> </a:t>
            </a:r>
            <a:r>
              <a:rPr lang="fi-FI" dirty="0" err="1"/>
              <a:t>competence</a:t>
            </a:r>
            <a:endParaRPr lang="fi-FI" dirty="0"/>
          </a:p>
          <a:p>
            <a:pPr marL="0" indent="0">
              <a:buNone/>
            </a:pPr>
            <a:endParaRPr lang="fi-FI" sz="2000" dirty="0">
              <a:latin typeface="Abadi Extra Light" panose="020B0204020104020204" pitchFamily="34" charset="0"/>
            </a:endParaRPr>
          </a:p>
          <a:p>
            <a:r>
              <a:rPr lang="en-US" sz="2000" dirty="0"/>
              <a:t>Knowledge about different cultures helps to understand why people behave the way they do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fi-FI" sz="2000" dirty="0" err="1"/>
              <a:t>This</a:t>
            </a:r>
            <a:r>
              <a:rPr lang="fi-FI" sz="2000" dirty="0"/>
              <a:t> </a:t>
            </a:r>
            <a:r>
              <a:rPr lang="fi-FI" sz="2000" dirty="0" err="1"/>
              <a:t>knowledge</a:t>
            </a:r>
            <a:r>
              <a:rPr lang="fi-FI" sz="2000" dirty="0"/>
              <a:t> </a:t>
            </a:r>
            <a:r>
              <a:rPr lang="fi-FI" sz="2000" dirty="0" err="1"/>
              <a:t>also</a:t>
            </a:r>
            <a:r>
              <a:rPr lang="fi-FI" sz="2000" dirty="0"/>
              <a:t> </a:t>
            </a:r>
            <a:r>
              <a:rPr lang="fi-FI" sz="2000" dirty="0" err="1"/>
              <a:t>leads</a:t>
            </a:r>
            <a:r>
              <a:rPr lang="fi-FI" sz="2000" dirty="0"/>
              <a:t> to </a:t>
            </a:r>
            <a:r>
              <a:rPr lang="fi-FI" sz="2000" dirty="0" err="1"/>
              <a:t>less</a:t>
            </a:r>
            <a:r>
              <a:rPr lang="fi-FI" sz="2000" dirty="0"/>
              <a:t> </a:t>
            </a:r>
            <a:r>
              <a:rPr lang="fi-FI" sz="2000" dirty="0" err="1"/>
              <a:t>misunderstandings</a:t>
            </a:r>
            <a:r>
              <a:rPr lang="fi-FI" sz="2000" dirty="0"/>
              <a:t> </a:t>
            </a:r>
            <a:r>
              <a:rPr lang="fi-FI" sz="2000" dirty="0" err="1"/>
              <a:t>with</a:t>
            </a:r>
            <a:r>
              <a:rPr lang="fi-FI" sz="2000" dirty="0"/>
              <a:t> </a:t>
            </a:r>
            <a:r>
              <a:rPr lang="fi-FI" sz="2000" dirty="0" err="1"/>
              <a:t>people</a:t>
            </a:r>
            <a:r>
              <a:rPr lang="fi-FI" sz="2000" dirty="0"/>
              <a:t> </a:t>
            </a:r>
            <a:r>
              <a:rPr lang="fi-FI" sz="2000" dirty="0" err="1"/>
              <a:t>who</a:t>
            </a:r>
            <a:r>
              <a:rPr lang="fi-FI" sz="2000" dirty="0"/>
              <a:t> </a:t>
            </a:r>
            <a:r>
              <a:rPr lang="fi-FI" sz="2000" dirty="0" err="1"/>
              <a:t>have</a:t>
            </a:r>
            <a:r>
              <a:rPr lang="fi-FI" sz="2000" dirty="0"/>
              <a:t> a </a:t>
            </a:r>
            <a:r>
              <a:rPr lang="fi-FI" sz="2000" dirty="0" err="1"/>
              <a:t>different</a:t>
            </a:r>
            <a:r>
              <a:rPr lang="fi-FI" sz="2000" dirty="0"/>
              <a:t> </a:t>
            </a:r>
            <a:r>
              <a:rPr lang="fi-FI" sz="2000" dirty="0" err="1"/>
              <a:t>cultural</a:t>
            </a:r>
            <a:r>
              <a:rPr lang="fi-FI" sz="2000" dirty="0"/>
              <a:t> </a:t>
            </a:r>
            <a:r>
              <a:rPr lang="fi-FI" sz="2000" dirty="0" err="1"/>
              <a:t>background</a:t>
            </a: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r>
              <a:rPr lang="en-US" sz="2000" dirty="0"/>
              <a:t>During your stay in Finland, you’ll gain a lot of cultural competence</a:t>
            </a: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When seeing new ways of living, behaving and thinking you also become aware of your own ways of thinking and living</a:t>
            </a:r>
          </a:p>
          <a:p>
            <a:endParaRPr lang="fi-FI" sz="1400" dirty="0"/>
          </a:p>
        </p:txBody>
      </p:sp>
      <p:pic>
        <p:nvPicPr>
          <p:cNvPr id="4" name="Picture 3" descr="Overhead of incandescent light bulb">
            <a:extLst>
              <a:ext uri="{FF2B5EF4-FFF2-40B4-BE49-F238E27FC236}">
                <a16:creationId xmlns:a16="http://schemas.microsoft.com/office/drawing/2014/main" id="{2EECF2AD-382A-94E3-1B99-17E1023108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" r="3439"/>
          <a:stretch/>
        </p:blipFill>
        <p:spPr>
          <a:xfrm>
            <a:off x="6943060" y="0"/>
            <a:ext cx="5255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8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lying on the ground">
            <a:extLst>
              <a:ext uri="{FF2B5EF4-FFF2-40B4-BE49-F238E27FC236}">
                <a16:creationId xmlns:a16="http://schemas.microsoft.com/office/drawing/2014/main" id="{D4B3B103-C5F4-4FD8-7316-6724ABCDE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29996"/>
            <a:ext cx="10905066" cy="539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21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3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statue&#10;&#10;Description automatically generated">
            <a:extLst>
              <a:ext uri="{FF2B5EF4-FFF2-40B4-BE49-F238E27FC236}">
                <a16:creationId xmlns:a16="http://schemas.microsoft.com/office/drawing/2014/main" id="{CDA617CD-A6C2-BCBB-D53C-F639BB219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84521"/>
            <a:ext cx="10905066" cy="528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78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5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and person on a boat">
            <a:extLst>
              <a:ext uri="{FF2B5EF4-FFF2-40B4-BE49-F238E27FC236}">
                <a16:creationId xmlns:a16="http://schemas.microsoft.com/office/drawing/2014/main" id="{2E84B077-5769-C09F-676C-D45218385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4" y="643467"/>
            <a:ext cx="1087037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14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96101-0565-49BB-941D-4548677C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b="1" i="0">
                <a:solidFill>
                  <a:srgbClr val="FFFFFF"/>
                </a:solidFill>
              </a:rPr>
              <a:t>Pre-tasks for lesson 3 </a:t>
            </a:r>
            <a:endParaRPr lang="fi-FI" sz="4000" i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82148-7677-4593-862C-EBF5A57E5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1) Read the article </a:t>
            </a:r>
            <a:r>
              <a:rPr lang="en-US" sz="19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guide to Finnish customs and manners</a:t>
            </a:r>
            <a:endParaRPr lang="en-US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Notice: </a:t>
            </a:r>
            <a:r>
              <a:rPr lang="en-US" sz="19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 read only 4 chapters, not the whole article. Be prepared to summarize the main ideas of the chapters to your peers in the group. </a:t>
            </a:r>
          </a:p>
          <a:p>
            <a:pPr marL="0" indent="0">
              <a:buNone/>
            </a:pPr>
            <a:r>
              <a:rPr lang="en-US" sz="1900" u="sng" dirty="0">
                <a:latin typeface="Calibri" panose="020F0502020204030204" pitchFamily="34" charset="0"/>
                <a:cs typeface="Calibri" panose="020F0502020204030204" pitchFamily="34" charset="0"/>
              </a:rPr>
              <a:t>Please see </a:t>
            </a:r>
            <a:r>
              <a:rPr lang="en-US" sz="1900" b="1" u="sng" dirty="0">
                <a:latin typeface="Calibri" panose="020F0502020204030204" pitchFamily="34" charset="0"/>
                <a:cs typeface="Calibri" panose="020F0502020204030204" pitchFamily="34" charset="0"/>
              </a:rPr>
              <a:t>your group </a:t>
            </a:r>
            <a:r>
              <a:rPr lang="en-US" sz="1900" u="sng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900" b="1" u="sng" dirty="0">
                <a:latin typeface="Calibri" panose="020F0502020204030204" pitchFamily="34" charset="0"/>
                <a:cs typeface="Calibri" panose="020F0502020204030204" pitchFamily="34" charset="0"/>
              </a:rPr>
              <a:t>which part of the article you read </a:t>
            </a:r>
            <a:r>
              <a:rPr lang="en-US" sz="1900" u="sng" dirty="0">
                <a:latin typeface="Calibri" panose="020F0502020204030204" pitchFamily="34" charset="0"/>
                <a:cs typeface="Calibri" panose="020F0502020204030204" pitchFamily="34" charset="0"/>
              </a:rPr>
              <a:t>in the course page! </a:t>
            </a:r>
          </a:p>
          <a:p>
            <a:pPr marL="0" indent="0">
              <a:buNone/>
            </a:pPr>
            <a:endParaRPr lang="en-US" sz="19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2) Read the article </a:t>
            </a:r>
            <a:r>
              <a:rPr lang="en-US" sz="19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Finland a Society of Trust </a:t>
            </a:r>
            <a:r>
              <a:rPr lang="en-US" sz="19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19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rite a few thoughts in the Discussion forum:</a:t>
            </a:r>
            <a:endParaRPr lang="en-US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9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hings that you find </a:t>
            </a:r>
            <a:r>
              <a:rPr lang="en-US" sz="19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similar </a:t>
            </a:r>
            <a:r>
              <a:rPr lang="en-US" sz="19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things that are </a:t>
            </a:r>
            <a:r>
              <a:rPr lang="en-US" sz="19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different </a:t>
            </a:r>
            <a:r>
              <a:rPr lang="en-US" sz="19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between your own country and Finland </a:t>
            </a:r>
            <a:endParaRPr lang="en-US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19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thoughts </a:t>
            </a:r>
            <a:r>
              <a:rPr lang="en-US" sz="19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about trust</a:t>
            </a:r>
            <a:r>
              <a:rPr lang="en-US" sz="19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What impact trust / lack of trust has in the society? </a:t>
            </a:r>
          </a:p>
          <a:p>
            <a:pPr marL="0" indent="0">
              <a:buNone/>
            </a:pP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9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3) Interview a Finn </a:t>
            </a:r>
            <a:r>
              <a:rPr lang="en-US" sz="19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(document in MyCourses)</a:t>
            </a:r>
          </a:p>
          <a:p>
            <a:pPr marL="0" indent="0">
              <a:buNone/>
            </a:pP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33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96101-0565-49BB-941D-4548677C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13" y="203108"/>
            <a:ext cx="10515600" cy="1029791"/>
          </a:xfrm>
        </p:spPr>
        <p:txBody>
          <a:bodyPr>
            <a:noAutofit/>
          </a:bodyPr>
          <a:lstStyle/>
          <a:p>
            <a:r>
              <a:rPr lang="fi-FI" i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</a:t>
            </a:r>
            <a:r>
              <a:rPr lang="fi-FI" i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Presentation </a:t>
            </a:r>
            <a:r>
              <a:rPr lang="fi-FI" i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</a:t>
            </a:r>
            <a:r>
              <a:rPr lang="fi-FI" i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13.2.</a:t>
            </a:r>
            <a:endParaRPr lang="fi-FI" i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82148-7677-4593-862C-EBF5A57E5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413" y="1109609"/>
            <a:ext cx="11783174" cy="5342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MyCourses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Presentations: 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 will give a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10-minute presentation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 a topic related to Finnish culture in the last lesson.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 will be in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groups of 3-4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everyone gives the presentation for their own group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not for the whole group.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 would be nice if you can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visualize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somehow your topic (e.g. PowerPoint, videos).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45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140B1-31BC-4E9C-B379-932930F1A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11" y="184936"/>
            <a:ext cx="11116637" cy="6575460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br>
              <a:rPr lang="en-US" b="0" i="0" dirty="0">
                <a:solidFill>
                  <a:srgbClr val="495057"/>
                </a:solidFill>
                <a:effectLst/>
                <a:latin typeface="-apple-system"/>
              </a:rPr>
            </a:br>
            <a:endParaRPr lang="en-US" b="0" i="0" dirty="0">
              <a:solidFill>
                <a:srgbClr val="495057"/>
              </a:solidFill>
              <a:effectLst/>
              <a:latin typeface="-apple-system"/>
            </a:endParaRPr>
          </a:p>
          <a:p>
            <a:pPr algn="l"/>
            <a:r>
              <a:rPr lang="en-US" b="1" i="0" dirty="0">
                <a:solidFill>
                  <a:srgbClr val="495057"/>
                </a:solidFill>
                <a:effectLst/>
                <a:latin typeface="-apple-system"/>
              </a:rPr>
              <a:t>1) Read the article: </a:t>
            </a:r>
            <a:r>
              <a:rPr lang="en-US" b="0" i="1" dirty="0">
                <a:solidFill>
                  <a:srgbClr val="495057"/>
                </a:solidFill>
                <a:effectLst/>
                <a:latin typeface="-apple-system"/>
              </a:rPr>
              <a:t>A guide to Finnish customs and manners</a:t>
            </a:r>
            <a:endParaRPr lang="en-US" b="1" i="0" dirty="0">
              <a:solidFill>
                <a:srgbClr val="495057"/>
              </a:solidFill>
              <a:effectLst/>
              <a:latin typeface="-apple-system"/>
            </a:endParaRPr>
          </a:p>
          <a:p>
            <a:pPr algn="l"/>
            <a:r>
              <a:rPr lang="en-US" b="0" i="1" u="sng" dirty="0">
                <a:solidFill>
                  <a:srgbClr val="495057"/>
                </a:solidFill>
                <a:effectLst/>
                <a:latin typeface="-apple-system"/>
              </a:rPr>
              <a:t>Notice</a:t>
            </a:r>
            <a:r>
              <a:rPr lang="en-US" b="0" i="0" dirty="0">
                <a:solidFill>
                  <a:srgbClr val="495057"/>
                </a:solidFill>
                <a:effectLst/>
                <a:latin typeface="-apple-system"/>
              </a:rPr>
              <a:t>: You read only </a:t>
            </a:r>
            <a:r>
              <a:rPr lang="en-US" b="0" i="0" u="sng" dirty="0">
                <a:solidFill>
                  <a:srgbClr val="495057"/>
                </a:solidFill>
                <a:effectLst/>
                <a:latin typeface="-apple-system"/>
              </a:rPr>
              <a:t>4 chapters</a:t>
            </a:r>
            <a:r>
              <a:rPr lang="en-US" b="0" i="0" dirty="0">
                <a:solidFill>
                  <a:srgbClr val="495057"/>
                </a:solidFill>
                <a:effectLst/>
                <a:latin typeface="-apple-system"/>
              </a:rPr>
              <a:t>, not the whole article. Be prepared to summarize the main ideas of the chapters to your peers in the group.</a:t>
            </a:r>
            <a:endParaRPr lang="en-US" b="1" i="0" dirty="0">
              <a:solidFill>
                <a:srgbClr val="495057"/>
              </a:solidFill>
              <a:effectLst/>
              <a:latin typeface="-apple-system"/>
            </a:endParaRPr>
          </a:p>
          <a:p>
            <a:pPr algn="l"/>
            <a:r>
              <a:rPr lang="en-US" b="0" i="0" u="sng" dirty="0">
                <a:solidFill>
                  <a:srgbClr val="495057"/>
                </a:solidFill>
                <a:effectLst/>
                <a:latin typeface="-apple-system"/>
              </a:rPr>
              <a:t>Please see your group and which part of the article you read below:</a:t>
            </a:r>
            <a:br>
              <a:rPr lang="en-US" b="0" i="0" u="sng" dirty="0">
                <a:solidFill>
                  <a:srgbClr val="495057"/>
                </a:solidFill>
                <a:effectLst/>
                <a:latin typeface="-apple-system"/>
              </a:rPr>
            </a:br>
            <a:endParaRPr lang="en-US" b="1" i="0" dirty="0">
              <a:solidFill>
                <a:srgbClr val="495057"/>
              </a:solidFill>
              <a:effectLst/>
              <a:latin typeface="-apple-system"/>
            </a:endParaRPr>
          </a:p>
          <a:p>
            <a:pPr algn="l"/>
            <a:r>
              <a:rPr lang="en-US" b="1" i="0" dirty="0">
                <a:solidFill>
                  <a:srgbClr val="495057"/>
                </a:solidFill>
                <a:effectLst/>
                <a:latin typeface="-apple-system"/>
              </a:rPr>
              <a:t>Group 1</a:t>
            </a:r>
            <a:r>
              <a:rPr lang="en-US" b="0" i="0" dirty="0">
                <a:solidFill>
                  <a:srgbClr val="495057"/>
                </a:solidFill>
                <a:effectLst/>
                <a:latin typeface="-apple-system"/>
              </a:rPr>
              <a:t> read </a:t>
            </a:r>
            <a:r>
              <a:rPr lang="en-US" b="1" i="0" dirty="0">
                <a:solidFill>
                  <a:srgbClr val="495057"/>
                </a:solidFill>
                <a:effectLst/>
                <a:latin typeface="-apple-system"/>
              </a:rPr>
              <a:t>Identity, Religion, Gender, and Conversing</a:t>
            </a:r>
            <a:r>
              <a:rPr lang="en-US" b="0" i="0" dirty="0">
                <a:solidFill>
                  <a:srgbClr val="495057"/>
                </a:solidFill>
                <a:effectLst/>
                <a:latin typeface="-apple-system"/>
              </a:rPr>
              <a:t>: </a:t>
            </a:r>
            <a:endParaRPr lang="en-US" b="1" i="0" dirty="0">
              <a:solidFill>
                <a:srgbClr val="495057"/>
              </a:solidFill>
              <a:effectLst/>
              <a:latin typeface="-apple-system"/>
            </a:endParaRPr>
          </a:p>
          <a:p>
            <a:pPr algn="l"/>
            <a:r>
              <a:rPr lang="en-US" b="1" i="0" dirty="0">
                <a:solidFill>
                  <a:srgbClr val="495057"/>
                </a:solidFill>
                <a:effectLst/>
                <a:latin typeface="-apple-system"/>
              </a:rPr>
              <a:t>Group 2</a:t>
            </a:r>
            <a:r>
              <a:rPr lang="en-US" b="0" i="0" dirty="0">
                <a:solidFill>
                  <a:srgbClr val="495057"/>
                </a:solidFill>
                <a:effectLst/>
                <a:latin typeface="-apple-system"/>
              </a:rPr>
              <a:t> read</a:t>
            </a:r>
            <a:r>
              <a:rPr lang="en-US" b="1" i="0" dirty="0">
                <a:solidFill>
                  <a:srgbClr val="495057"/>
                </a:solidFill>
                <a:effectLst/>
                <a:latin typeface="-apple-system"/>
              </a:rPr>
              <a:t> Information Technology, Languages, Names and Titles, Greeting</a:t>
            </a:r>
            <a:r>
              <a:rPr lang="en-US" b="0" i="0" dirty="0">
                <a:solidFill>
                  <a:srgbClr val="495057"/>
                </a:solidFill>
                <a:effectLst/>
                <a:latin typeface="-apple-system"/>
              </a:rPr>
              <a:t>:</a:t>
            </a:r>
            <a:endParaRPr lang="en-US" b="1" i="0" dirty="0">
              <a:solidFill>
                <a:srgbClr val="495057"/>
              </a:solidFill>
              <a:effectLst/>
              <a:latin typeface="-apple-system"/>
            </a:endParaRPr>
          </a:p>
          <a:p>
            <a:pPr algn="l"/>
            <a:r>
              <a:rPr lang="en-US" b="1" i="0" dirty="0">
                <a:solidFill>
                  <a:srgbClr val="495057"/>
                </a:solidFill>
                <a:effectLst/>
                <a:latin typeface="-apple-system"/>
              </a:rPr>
              <a:t>Group 3</a:t>
            </a:r>
            <a:r>
              <a:rPr lang="en-US" b="0" i="0" dirty="0">
                <a:solidFill>
                  <a:srgbClr val="495057"/>
                </a:solidFill>
                <a:effectLst/>
                <a:latin typeface="-apple-system"/>
              </a:rPr>
              <a:t> read </a:t>
            </a:r>
            <a:r>
              <a:rPr lang="en-US" b="1" i="0" dirty="0">
                <a:solidFill>
                  <a:srgbClr val="495057"/>
                </a:solidFill>
                <a:effectLst/>
                <a:latin typeface="-apple-system"/>
              </a:rPr>
              <a:t>Eating, Drinking, Tipping, Smoking</a:t>
            </a:r>
            <a:r>
              <a:rPr lang="en-US" b="0" i="0" dirty="0">
                <a:solidFill>
                  <a:srgbClr val="495057"/>
                </a:solidFill>
                <a:effectLst/>
                <a:latin typeface="-apple-system"/>
              </a:rPr>
              <a:t>:</a:t>
            </a:r>
            <a:endParaRPr lang="en-US" b="1" i="0" dirty="0">
              <a:solidFill>
                <a:srgbClr val="495057"/>
              </a:solidFill>
              <a:effectLst/>
              <a:latin typeface="-apple-system"/>
            </a:endParaRPr>
          </a:p>
          <a:p>
            <a:pPr algn="l"/>
            <a:r>
              <a:rPr lang="en-US" b="1" i="0" dirty="0">
                <a:solidFill>
                  <a:srgbClr val="495057"/>
                </a:solidFill>
                <a:effectLst/>
                <a:latin typeface="-apple-system"/>
              </a:rPr>
              <a:t>Group 4</a:t>
            </a:r>
            <a:r>
              <a:rPr lang="en-US" b="0" i="0" dirty="0">
                <a:solidFill>
                  <a:srgbClr val="495057"/>
                </a:solidFill>
                <a:effectLst/>
                <a:latin typeface="-apple-system"/>
              </a:rPr>
              <a:t> read </a:t>
            </a:r>
            <a:r>
              <a:rPr lang="en-US" b="1" i="0" dirty="0">
                <a:solidFill>
                  <a:srgbClr val="495057"/>
                </a:solidFill>
                <a:effectLst/>
                <a:latin typeface="-apple-system"/>
              </a:rPr>
              <a:t>Visiting, Time and Seasons, Festivals, the Sauna</a:t>
            </a:r>
            <a:r>
              <a:rPr lang="en-US" b="0" i="0" dirty="0">
                <a:solidFill>
                  <a:srgbClr val="495057"/>
                </a:solidFill>
                <a:effectLst/>
                <a:latin typeface="-apple-system"/>
              </a:rPr>
              <a:t>:</a:t>
            </a:r>
            <a:br>
              <a:rPr lang="en-US" b="0" i="0" u="sng" dirty="0">
                <a:solidFill>
                  <a:srgbClr val="495057"/>
                </a:solidFill>
                <a:effectLst/>
                <a:latin typeface="-apple-system"/>
              </a:rPr>
            </a:br>
            <a:endParaRPr lang="en-US" b="1" i="0" dirty="0">
              <a:solidFill>
                <a:srgbClr val="495057"/>
              </a:solidFill>
              <a:effectLst/>
              <a:latin typeface="-apple-system"/>
            </a:endParaRPr>
          </a:p>
          <a:p>
            <a:pPr algn="l"/>
            <a:br>
              <a:rPr lang="en-US" b="1" i="0" dirty="0">
                <a:solidFill>
                  <a:srgbClr val="495057"/>
                </a:solidFill>
                <a:effectLst/>
                <a:latin typeface="-apple-system"/>
              </a:rPr>
            </a:br>
            <a:endParaRPr lang="en-US" b="1" i="0" dirty="0">
              <a:solidFill>
                <a:srgbClr val="495057"/>
              </a:solidFill>
              <a:effectLst/>
              <a:latin typeface="-apple-system"/>
            </a:endParaRPr>
          </a:p>
          <a:p>
            <a:pPr algn="l"/>
            <a:r>
              <a:rPr lang="en-US" b="1" i="0" dirty="0">
                <a:solidFill>
                  <a:srgbClr val="495057"/>
                </a:solidFill>
                <a:effectLst/>
                <a:latin typeface="-apple-system"/>
              </a:rPr>
              <a:t>2) Read the article </a:t>
            </a:r>
            <a:r>
              <a:rPr lang="en-US" b="0" i="1" dirty="0">
                <a:solidFill>
                  <a:srgbClr val="495057"/>
                </a:solidFill>
                <a:effectLst/>
                <a:latin typeface="-apple-system"/>
              </a:rPr>
              <a:t>Finland a Society of Trust</a:t>
            </a:r>
            <a:r>
              <a:rPr lang="en-US" b="1" i="1" dirty="0">
                <a:solidFill>
                  <a:srgbClr val="495057"/>
                </a:solidFill>
                <a:effectLst/>
                <a:latin typeface="-apple-system"/>
              </a:rPr>
              <a:t> </a:t>
            </a:r>
            <a:r>
              <a:rPr lang="en-US" b="1" i="0" dirty="0">
                <a:solidFill>
                  <a:srgbClr val="495057"/>
                </a:solidFill>
                <a:effectLst/>
                <a:latin typeface="-apple-system"/>
              </a:rPr>
              <a:t>and write a few thoughts in the Discussion forum:</a:t>
            </a:r>
            <a:br>
              <a:rPr lang="en-US" b="0" i="0" dirty="0">
                <a:solidFill>
                  <a:srgbClr val="495057"/>
                </a:solidFill>
                <a:effectLst/>
                <a:latin typeface="-apple-system"/>
              </a:rPr>
            </a:br>
            <a:endParaRPr lang="en-US" b="1" i="0" dirty="0">
              <a:solidFill>
                <a:srgbClr val="495057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95057"/>
                </a:solidFill>
                <a:effectLst/>
                <a:latin typeface="-apple-system"/>
              </a:rPr>
              <a:t>Things that you find </a:t>
            </a:r>
            <a:r>
              <a:rPr lang="en-US" b="0" i="0" u="sng" dirty="0">
                <a:solidFill>
                  <a:srgbClr val="495057"/>
                </a:solidFill>
                <a:effectLst/>
                <a:latin typeface="-apple-system"/>
              </a:rPr>
              <a:t>similar </a:t>
            </a:r>
            <a:r>
              <a:rPr lang="en-US" b="0" i="0" dirty="0">
                <a:solidFill>
                  <a:srgbClr val="495057"/>
                </a:solidFill>
                <a:effectLst/>
                <a:latin typeface="-apple-system"/>
              </a:rPr>
              <a:t>and things that are </a:t>
            </a:r>
            <a:r>
              <a:rPr lang="en-US" b="0" i="0" u="sng" dirty="0">
                <a:solidFill>
                  <a:srgbClr val="495057"/>
                </a:solidFill>
                <a:effectLst/>
                <a:latin typeface="-apple-system"/>
              </a:rPr>
              <a:t>different </a:t>
            </a:r>
            <a:r>
              <a:rPr lang="en-US" b="0" i="0" dirty="0">
                <a:solidFill>
                  <a:srgbClr val="495057"/>
                </a:solidFill>
                <a:effectLst/>
                <a:latin typeface="-apple-system"/>
              </a:rPr>
              <a:t>between your own country and Finland</a:t>
            </a:r>
            <a:endParaRPr lang="en-US" b="1" i="0" dirty="0">
              <a:solidFill>
                <a:srgbClr val="495057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95057"/>
                </a:solidFill>
                <a:effectLst/>
                <a:latin typeface="-apple-system"/>
              </a:rPr>
              <a:t>Your thoughts </a:t>
            </a:r>
            <a:r>
              <a:rPr lang="en-US" b="0" i="0" u="sng" dirty="0">
                <a:solidFill>
                  <a:srgbClr val="495057"/>
                </a:solidFill>
                <a:effectLst/>
                <a:latin typeface="-apple-system"/>
              </a:rPr>
              <a:t>about trust</a:t>
            </a:r>
            <a:r>
              <a:rPr lang="en-US" b="0" i="0" dirty="0">
                <a:solidFill>
                  <a:srgbClr val="495057"/>
                </a:solidFill>
                <a:effectLst/>
                <a:latin typeface="-apple-system"/>
              </a:rPr>
              <a:t>. What impact trust / lack of trust has in the society?</a:t>
            </a:r>
            <a:endParaRPr lang="en-US" b="1" i="0" dirty="0">
              <a:solidFill>
                <a:srgbClr val="495057"/>
              </a:solidFill>
              <a:effectLst/>
              <a:latin typeface="-apple-system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076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19">
            <a:extLst>
              <a:ext uri="{FF2B5EF4-FFF2-40B4-BE49-F238E27FC236}">
                <a16:creationId xmlns:a16="http://schemas.microsoft.com/office/drawing/2014/main" id="{223392BA-ABCE-2ACC-493E-BC9C7745D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76" y="3071307"/>
            <a:ext cx="4811750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err="1"/>
              <a:t>Hyvää</a:t>
            </a:r>
            <a:r>
              <a:rPr lang="en-US" sz="4000" b="1" dirty="0"/>
              <a:t> </a:t>
            </a:r>
            <a:r>
              <a:rPr lang="en-US" sz="4000" b="1" dirty="0" err="1"/>
              <a:t>loppuviikkoa</a:t>
            </a:r>
            <a:r>
              <a:rPr lang="en-US" sz="4000" b="1" dirty="0"/>
              <a:t>!</a:t>
            </a:r>
          </a:p>
          <a:p>
            <a:endParaRPr lang="en-US" sz="4000" b="1" dirty="0"/>
          </a:p>
          <a:p>
            <a:pPr marL="0" indent="0">
              <a:buNone/>
            </a:pPr>
            <a:r>
              <a:rPr lang="en-US" sz="4000" b="1" dirty="0" err="1"/>
              <a:t>Nähdään</a:t>
            </a:r>
            <a:r>
              <a:rPr lang="en-US" sz="4000" b="1" dirty="0"/>
              <a:t> </a:t>
            </a:r>
            <a:r>
              <a:rPr lang="en-US" sz="4000" b="1" dirty="0" err="1"/>
              <a:t>taas</a:t>
            </a:r>
            <a:r>
              <a:rPr lang="en-US" sz="4000" b="1" dirty="0"/>
              <a:t>!</a:t>
            </a:r>
          </a:p>
        </p:txBody>
      </p:sp>
      <p:pic>
        <p:nvPicPr>
          <p:cNvPr id="5" name="Content Placeholder 4" descr="A body of water surrounded by trees&#10;&#10;Description automatically generated with medium confidence">
            <a:extLst>
              <a:ext uri="{FF2B5EF4-FFF2-40B4-BE49-F238E27FC236}">
                <a16:creationId xmlns:a16="http://schemas.microsoft.com/office/drawing/2014/main" id="{F3F4A6A4-790E-46DB-B2B0-609188AF48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879" r="987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95668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96101-0565-49BB-941D-4548677C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i-FI" sz="4000" i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Assignment</a:t>
            </a:r>
            <a:r>
              <a:rPr lang="fi-FI" sz="400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Presentation </a:t>
            </a:r>
            <a:r>
              <a:rPr lang="fi-FI" sz="4000" i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</a:t>
            </a:r>
            <a:r>
              <a:rPr lang="fi-FI" sz="400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13.2.</a:t>
            </a:r>
            <a:endParaRPr lang="fi-FI" sz="4000" i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889C588E-5306-4B33-1303-2EFC97DE1A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45130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5796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96101-0565-49BB-941D-4548677C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 i="0">
                <a:latin typeface="Calibri" panose="020F0502020204030204" pitchFamily="34" charset="0"/>
                <a:cs typeface="Calibri" panose="020F0502020204030204" pitchFamily="34" charset="0"/>
              </a:rPr>
              <a:t>Lesson 2: </a:t>
            </a:r>
            <a:br>
              <a:rPr lang="en-US" sz="3400" i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400" i="0">
                <a:latin typeface="Calibri" panose="020F0502020204030204" pitchFamily="34" charset="0"/>
                <a:cs typeface="Calibri" panose="020F0502020204030204" pitchFamily="34" charset="0"/>
              </a:rPr>
              <a:t>communication and cultural competence</a:t>
            </a:r>
            <a:br>
              <a:rPr lang="en-US" sz="3400" b="1" i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i-FI" sz="340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82148-7677-4593-862C-EBF5A57E5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>
                <a:latin typeface="Calibri" panose="020F0502020204030204" pitchFamily="34" charset="0"/>
                <a:cs typeface="Calibri" panose="020F0502020204030204" pitchFamily="34" charset="0"/>
              </a:rPr>
              <a:t>Today</a:t>
            </a:r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 we will discuss..</a:t>
            </a:r>
          </a:p>
          <a:p>
            <a:pPr marL="0" indent="0">
              <a:buNone/>
            </a:pPr>
            <a:endParaRPr lang="en-US"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.. Finnish communication culture</a:t>
            </a:r>
          </a:p>
          <a:p>
            <a:pPr marL="0" indent="0">
              <a:buNone/>
            </a:pPr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.. stereotypes </a:t>
            </a:r>
          </a:p>
          <a:p>
            <a:pPr marL="0" indent="0">
              <a:buNone/>
            </a:pPr>
            <a:r>
              <a:rPr lang="en-US" sz="2200">
                <a:latin typeface="Calibri" panose="020F0502020204030204" pitchFamily="34" charset="0"/>
                <a:cs typeface="Calibri" panose="020F0502020204030204" pitchFamily="34" charset="0"/>
              </a:rPr>
              <a:t>.. cultural competence. </a:t>
            </a:r>
            <a:endParaRPr lang="fi-FI"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Toy robots shaking hands">
            <a:extLst>
              <a:ext uri="{FF2B5EF4-FFF2-40B4-BE49-F238E27FC236}">
                <a16:creationId xmlns:a16="http://schemas.microsoft.com/office/drawing/2014/main" id="{4B70AA30-4E81-7080-F222-DA5670A327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8" r="11190"/>
          <a:stretch/>
        </p:blipFill>
        <p:spPr>
          <a:xfrm>
            <a:off x="5159429" y="52718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0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96101-0565-49BB-941D-4548677C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 fontScale="90000"/>
          </a:bodyPr>
          <a:lstStyle/>
          <a:p>
            <a:r>
              <a:rPr lang="en-US" sz="5300" b="1" i="0" dirty="0"/>
              <a:t>Group discussion: </a:t>
            </a:r>
            <a:r>
              <a:rPr lang="en-US" i="0" dirty="0"/>
              <a:t>Observations</a:t>
            </a:r>
            <a:br>
              <a:rPr lang="en-US" b="1" i="0" dirty="0"/>
            </a:br>
            <a:endParaRPr lang="fi-FI" i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82148-7677-4593-862C-EBF5A57E5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9" y="2301949"/>
            <a:ext cx="5143060" cy="402265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0" i="0" spc="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="0" i="0" spc="-47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0" i="0" spc="-26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b="0" i="0" spc="552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b="0" i="0" spc="-31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="0" i="0" spc="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b="0" i="0" spc="547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b="0" i="0" spc="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learne</a:t>
            </a:r>
            <a:r>
              <a:rPr lang="en-US" b="0" i="0" spc="551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0" i="0" spc="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en-US" b="0" i="0" spc="-19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b="0" i="0" spc="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thin</a:t>
            </a:r>
            <a:r>
              <a:rPr lang="en-US" b="0" i="0" spc="49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0" i="0" spc="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ne</a:t>
            </a:r>
            <a:r>
              <a:rPr lang="en-US" b="0" i="0" spc="525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="0" i="0" spc="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spc="0" baseline="0" dirty="0">
                <a:latin typeface="Calibri" panose="020F0502020204030204" pitchFamily="34" charset="0"/>
                <a:cs typeface="Calibri" panose="020F0502020204030204" pitchFamily="34" charset="0"/>
              </a:rPr>
              <a:t>Finns or Finland </a:t>
            </a:r>
            <a:r>
              <a:rPr lang="en-US" b="0" i="0" spc="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durin</a:t>
            </a:r>
            <a:r>
              <a:rPr lang="en-US" b="0" i="0" spc="51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0" i="0" spc="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0" i="0" spc="532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b="0" i="0" spc="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pa</a:t>
            </a:r>
            <a:r>
              <a:rPr lang="en-US" b="0" i="0" spc="-24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="0" i="0" spc="518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="0" i="0" spc="-33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b="0" i="0" spc="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r>
              <a:rPr lang="en-US" b="0" i="0" spc="-13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b="0" i="0" spc="0" baseline="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90000"/>
              </a:lnSpc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0" i="0" spc="0" baseline="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0" i="0" spc="-31" baseline="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b="0" i="0" spc="0" baseline="0" dirty="0">
                <a:latin typeface="Calibri" panose="020F0502020204030204" pitchFamily="34" charset="0"/>
                <a:cs typeface="Calibri" panose="020F0502020204030204" pitchFamily="34" charset="0"/>
              </a:rPr>
              <a:t>ythin</a:t>
            </a:r>
            <a:r>
              <a:rPr lang="en-US" b="0" i="0" spc="495" baseline="0" dirty="0">
                <a:latin typeface="Calibri" panose="020F0502020204030204" pitchFamily="34" charset="0"/>
                <a:cs typeface="Calibri" panose="020F0502020204030204" pitchFamily="34" charset="0"/>
              </a:rPr>
              <a:t>g interesting, odd, or something else </a:t>
            </a:r>
            <a:r>
              <a:rPr lang="en-US" b="0" i="0" spc="-31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b="0" i="0" spc="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b="0" i="0" spc="543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b="0" i="0" spc="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mig</a:t>
            </a:r>
            <a:r>
              <a:rPr lang="en-US" b="0" i="0" spc="-16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="0" i="0" spc="518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="0" i="0" spc="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="0" i="0" spc="-45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0" i="0" spc="-28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b="0" i="0" spc="556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b="0" i="0" spc="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noticed</a:t>
            </a:r>
            <a:r>
              <a:rPr lang="en-US" b="0" i="0" spc="0" baseline="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64D142-D50B-49A2-AEEE-079A544DAA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877" r="13877"/>
          <a:stretch/>
        </p:blipFill>
        <p:spPr>
          <a:xfrm>
            <a:off x="20" y="0"/>
            <a:ext cx="4961049" cy="6866886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C00C17-124E-4100-853F-396A353FC127}"/>
              </a:ext>
            </a:extLst>
          </p:cNvPr>
          <p:cNvSpPr txBox="1"/>
          <p:nvPr/>
        </p:nvSpPr>
        <p:spPr>
          <a:xfrm>
            <a:off x="20" y="6866886"/>
            <a:ext cx="49610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>
                <a:hlinkClick r:id="rId3" tooltip="https://www.flickr.com/photos/moritzbernoully/4888030898/"/>
              </a:rPr>
              <a:t>This Photo</a:t>
            </a:r>
            <a:r>
              <a:rPr lang="fi-FI" sz="900"/>
              <a:t> by Unknown Author is licensed under </a:t>
            </a:r>
            <a:r>
              <a:rPr lang="fi-FI" sz="900">
                <a:hlinkClick r:id="rId4" tooltip="https://creativecommons.org/licenses/by-nc-nd/3.0/"/>
              </a:rPr>
              <a:t>CC BY-NC-ND</a:t>
            </a:r>
            <a:endParaRPr lang="fi-FI" sz="900"/>
          </a:p>
        </p:txBody>
      </p:sp>
    </p:spTree>
    <p:extLst>
      <p:ext uri="{BB962C8B-B14F-4D97-AF65-F5344CB8AC3E}">
        <p14:creationId xmlns:p14="http://schemas.microsoft.com/office/powerpoint/2010/main" val="262368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96101-0565-49BB-941D-4548677C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700" b="1">
                <a:solidFill>
                  <a:srgbClr val="FFFFFF"/>
                </a:solidFill>
              </a:rPr>
              <a:t>F</a:t>
            </a:r>
            <a:r>
              <a:rPr lang="en-US" sz="3700" b="1" i="0">
                <a:solidFill>
                  <a:srgbClr val="FFFFFF"/>
                </a:solidFill>
              </a:rPr>
              <a:t>innish communication culture </a:t>
            </a:r>
            <a:br>
              <a:rPr lang="en-US" sz="3700" b="1" i="0">
                <a:solidFill>
                  <a:srgbClr val="FFFFFF"/>
                </a:solidFill>
              </a:rPr>
            </a:br>
            <a:endParaRPr lang="fi-FI" sz="3700" i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82148-7677-4593-862C-EBF5A57E5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1) Video</a:t>
            </a:r>
          </a:p>
          <a:p>
            <a:pPr marL="0" indent="0">
              <a:buNone/>
            </a:pPr>
            <a:r>
              <a:rPr lang="en-US" sz="2000" i="1">
                <a:latin typeface="Calibri" panose="020F0502020204030204" pitchFamily="34" charset="0"/>
                <a:cs typeface="Calibri" panose="020F0502020204030204" pitchFamily="34" charset="0"/>
              </a:rPr>
              <a:t>On being polite when greeting or discussing with someone in Finland</a:t>
            </a:r>
          </a:p>
          <a:p>
            <a:endParaRPr lang="en-US" sz="2000" b="1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2) Group discussion</a:t>
            </a:r>
          </a:p>
          <a:p>
            <a:pPr marL="0" indent="0">
              <a:buNone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How would you compare the ways of discussing with or greeting someone (</a:t>
            </a:r>
            <a:r>
              <a:rPr lang="en-US" sz="2000" i="1">
                <a:latin typeface="Calibri" panose="020F0502020204030204" pitchFamily="34" charset="0"/>
                <a:cs typeface="Calibri" panose="020F0502020204030204" pitchFamily="34" charset="0"/>
              </a:rPr>
              <a:t>face-to-face, in an email etc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.) in Finland and elsewhere? 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What is similar, what is different? 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What is regarded as polite communication?</a:t>
            </a:r>
          </a:p>
          <a:p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Finns and “quietude”: In what ways can silence be interpreted in interaction? How do you feel about silence in conversation? </a:t>
            </a:r>
          </a:p>
        </p:txBody>
      </p:sp>
    </p:spTree>
    <p:extLst>
      <p:ext uri="{BB962C8B-B14F-4D97-AF65-F5344CB8AC3E}">
        <p14:creationId xmlns:p14="http://schemas.microsoft.com/office/powerpoint/2010/main" val="75700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etal object on a brick wall&#10;&#10;Description automatically generated with low confidence">
            <a:extLst>
              <a:ext uri="{FF2B5EF4-FFF2-40B4-BE49-F238E27FC236}">
                <a16:creationId xmlns:a16="http://schemas.microsoft.com/office/drawing/2014/main" id="{2B181405-178C-4B8A-80B5-5525E5AF34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881" b="7343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96101-0565-49BB-941D-4548677C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894"/>
            <a:ext cx="9420225" cy="189991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F</a:t>
            </a:r>
            <a:r>
              <a:rPr lang="en-US" sz="4800" b="1" i="0" dirty="0">
                <a:solidFill>
                  <a:srgbClr val="002060"/>
                </a:solidFill>
              </a:rPr>
              <a:t>innish communication culture </a:t>
            </a:r>
            <a:br>
              <a:rPr lang="en-US" sz="3100" b="1" i="0" dirty="0"/>
            </a:br>
            <a:endParaRPr lang="fi-FI" sz="3100" i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82148-7677-4593-862C-EBF5A57E5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1800520"/>
            <a:ext cx="5924550" cy="44859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comfortable silence </a:t>
            </a:r>
          </a:p>
          <a:p>
            <a:pPr>
              <a:lnSpc>
                <a:spcPct val="100000"/>
              </a:lnSpc>
            </a:pPr>
            <a:r>
              <a:rPr lang="fi-FI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turn-taking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fi-FI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listening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i-FI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others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avoiding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interruption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i-FI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overlapping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fi-FI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personal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fi-FI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spare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gestures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fi-FI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low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hierarchy</a:t>
            </a:r>
            <a:endParaRPr lang="fi-FI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i-FI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straightforwardness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fi-FI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greeting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someone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i-FI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eye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contact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brief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i-FI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firm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, no </a:t>
            </a:r>
            <a:r>
              <a:rPr lang="fi-FI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supporting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gestures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informal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fi-FI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7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8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96101-0565-49BB-941D-4548677C2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4800" b="1" i="0" dirty="0">
                <a:solidFill>
                  <a:schemeClr val="accent1">
                    <a:lumMod val="50000"/>
                  </a:schemeClr>
                </a:solidFill>
              </a:rPr>
              <a:t>tereotypes</a:t>
            </a:r>
            <a:br>
              <a:rPr lang="en-US" b="1" i="0" dirty="0">
                <a:solidFill>
                  <a:schemeClr val="accent1">
                    <a:lumMod val="50000"/>
                  </a:schemeClr>
                </a:solidFill>
              </a:rPr>
            </a:br>
            <a:endParaRPr lang="fi-FI" sz="2400" i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82148-7677-4593-862C-EBF5A57E5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427"/>
            <a:ext cx="7583750" cy="4563447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Simplified perception of someone / group</a:t>
            </a:r>
          </a:p>
          <a:p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Stereotypical thinking shapes the we way act and see reality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0" i="0" spc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200" b="0" i="0" spc="-21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200" b="0" i="0" spc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200" b="0" i="0" spc="-23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200" b="0" i="0" spc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eotypes shape our social </a:t>
            </a:r>
            <a:r>
              <a:rPr lang="en-US" sz="2200" b="0" i="0" spc="-23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200" b="0" i="0" spc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eality be</a:t>
            </a:r>
            <a:r>
              <a:rPr lang="en-US" sz="2200" b="0" i="0" spc="-25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200" b="0" i="0" spc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ause th</a:t>
            </a:r>
            <a:r>
              <a:rPr lang="en-US" sz="2200" b="0" i="0" spc="-31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200" b="0" i="0" spc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n-US" sz="2200" b="0" i="0" spc="-13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200" b="0" i="0" spc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us </a:t>
            </a:r>
            <a:r>
              <a:rPr lang="en-US" sz="2200" b="0" i="0" spc="-19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200" b="0" i="0" spc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200" b="0" i="0" spc="-17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0" i="0" spc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notice cer</a:t>
            </a:r>
            <a:r>
              <a:rPr lang="en-US" sz="2200" b="0" i="0" spc="-17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200" b="0" i="0" spc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ain thing</a:t>
            </a:r>
            <a:r>
              <a:rPr lang="en-US" sz="2200" b="0" i="0" spc="-13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200" b="0" i="0" spc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 cer</a:t>
            </a:r>
            <a:r>
              <a:rPr lang="en-US" sz="2200" b="0" i="0" spc="-19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200" b="0" i="0" spc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ain </a:t>
            </a:r>
            <a:r>
              <a:rPr lang="en-US" sz="2200" b="0" i="0" spc="-33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200" b="0" i="0" spc="-43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200" b="0" i="0" spc="0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0" i="0" spc="0" dirty="0">
                <a:latin typeface="Calibri" panose="020F0502020204030204" pitchFamily="34" charset="0"/>
                <a:cs typeface="Calibri" panose="020F0502020204030204" pitchFamily="34" charset="0"/>
              </a:rPr>
              <a:t>Stereotypes can e.g. lead to individuals to underperform in different situations</a:t>
            </a:r>
          </a:p>
          <a:p>
            <a:endParaRPr lang="en-US" sz="2200" b="0" i="0" spc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0" i="0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medi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 also plays a great role in maintaining, or disrupting, stereotypes </a:t>
            </a:r>
            <a:endParaRPr lang="en-US" sz="2200" b="0" i="0" spc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b="0" i="0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More on stereotypes, see </a:t>
            </a:r>
            <a:r>
              <a:rPr lang="en-US" sz="1400" b="0" i="0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Steele 2010)</a:t>
            </a:r>
          </a:p>
          <a:p>
            <a:pPr marL="0" indent="0">
              <a:buNone/>
            </a:pPr>
            <a:endParaRPr lang="en-US" sz="2200" baseline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18034F-C7EB-4571-8AEC-F81B50CBB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268" y="2447925"/>
            <a:ext cx="2946119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3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ollage of different types of people">
            <a:extLst>
              <a:ext uri="{FF2B5EF4-FFF2-40B4-BE49-F238E27FC236}">
                <a16:creationId xmlns:a16="http://schemas.microsoft.com/office/drawing/2014/main" id="{3C1A1826-F21C-CACC-90C1-C7DA810BF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17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</TotalTime>
  <Words>1143</Words>
  <Application>Microsoft Office PowerPoint</Application>
  <PresentationFormat>Widescreen</PresentationFormat>
  <Paragraphs>152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Abadi</vt:lpstr>
      <vt:lpstr>Abadi Extra Light</vt:lpstr>
      <vt:lpstr>-apple-system</vt:lpstr>
      <vt:lpstr>Arial</vt:lpstr>
      <vt:lpstr>Calibri</vt:lpstr>
      <vt:lpstr>Calibri Light</vt:lpstr>
      <vt:lpstr>Georgia</vt:lpstr>
      <vt:lpstr>Tw Cen MT</vt:lpstr>
      <vt:lpstr>Office Theme</vt:lpstr>
      <vt:lpstr> Get to know Finland </vt:lpstr>
      <vt:lpstr>Assignment 1: Presentation due 13.2.</vt:lpstr>
      <vt:lpstr>Assignment 1: Presentation due 13.2.</vt:lpstr>
      <vt:lpstr>Lesson 2:  communication and cultural competence </vt:lpstr>
      <vt:lpstr>Group discussion: Observations </vt:lpstr>
      <vt:lpstr>Finnish communication culture  </vt:lpstr>
      <vt:lpstr>Finnish communication culture  </vt:lpstr>
      <vt:lpstr>Stereotypes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Pre-tasks for lesson 3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Lc-7009  Get to know finland</dc:title>
  <dc:creator>Helkiö Noora</dc:creator>
  <cp:lastModifiedBy>Keränen Anja</cp:lastModifiedBy>
  <cp:revision>27</cp:revision>
  <cp:lastPrinted>2022-01-28T06:55:18Z</cp:lastPrinted>
  <dcterms:created xsi:type="dcterms:W3CDTF">2021-09-01T08:59:21Z</dcterms:created>
  <dcterms:modified xsi:type="dcterms:W3CDTF">2024-01-29T19:08:58Z</dcterms:modified>
</cp:coreProperties>
</file>